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sldIdLst>
    <p:sldId id="256" r:id="rId3"/>
    <p:sldId id="257" r:id="rId4"/>
    <p:sldId id="258" r:id="rId5"/>
    <p:sldId id="261" r:id="rId6"/>
    <p:sldId id="259" r:id="rId7"/>
    <p:sldId id="262" r:id="rId8"/>
    <p:sldId id="263" r:id="rId9"/>
    <p:sldId id="264" r:id="rId10"/>
    <p:sldId id="265" r:id="rId11"/>
    <p:sldId id="267" r:id="rId12"/>
    <p:sldId id="266" r:id="rId13"/>
    <p:sldId id="268" r:id="rId14"/>
    <p:sldId id="269" r:id="rId15"/>
    <p:sldId id="270" r:id="rId16"/>
    <p:sldId id="271" r:id="rId17"/>
    <p:sldId id="272" r:id="rId18"/>
    <p:sldId id="273" r:id="rId19"/>
    <p:sldId id="274" r:id="rId20"/>
    <p:sldId id="275" r:id="rId21"/>
    <p:sldId id="301" r:id="rId22"/>
    <p:sldId id="277" r:id="rId23"/>
    <p:sldId id="278" r:id="rId24"/>
    <p:sldId id="280" r:id="rId25"/>
    <p:sldId id="281" r:id="rId26"/>
    <p:sldId id="282" r:id="rId27"/>
    <p:sldId id="284" r:id="rId28"/>
    <p:sldId id="283" r:id="rId29"/>
    <p:sldId id="287" r:id="rId30"/>
    <p:sldId id="285" r:id="rId31"/>
    <p:sldId id="286" r:id="rId32"/>
    <p:sldId id="288" r:id="rId33"/>
    <p:sldId id="289" r:id="rId34"/>
    <p:sldId id="290" r:id="rId35"/>
    <p:sldId id="291" r:id="rId36"/>
    <p:sldId id="292" r:id="rId37"/>
    <p:sldId id="293" r:id="rId38"/>
    <p:sldId id="294" r:id="rId39"/>
    <p:sldId id="295" r:id="rId40"/>
    <p:sldId id="296" r:id="rId41"/>
    <p:sldId id="302" r:id="rId42"/>
    <p:sldId id="297" r:id="rId43"/>
    <p:sldId id="298" r:id="rId44"/>
    <p:sldId id="299" r:id="rId45"/>
    <p:sldId id="300"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A339"/>
    <a:srgbClr val="F5EEE1"/>
  </p:clrMru>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96" y="-12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2.w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1" descr="its_bkgd_bwtitle"/>
          <p:cNvPicPr>
            <a:picLocks noChangeAspect="1" noChangeArrowheads="1"/>
          </p:cNvPicPr>
          <p:nvPr/>
        </p:nvPicPr>
        <p:blipFill>
          <a:blip r:embed="rId2" cstate="print"/>
          <a:srcRect t="33701"/>
          <a:stretch>
            <a:fillRect/>
          </a:stretch>
        </p:blipFill>
        <p:spPr bwMode="auto">
          <a:xfrm>
            <a:off x="0" y="0"/>
            <a:ext cx="9144000" cy="2960688"/>
          </a:xfrm>
          <a:prstGeom prst="rect">
            <a:avLst/>
          </a:prstGeom>
          <a:noFill/>
          <a:ln w="9525">
            <a:noFill/>
            <a:miter lim="800000"/>
            <a:headEnd/>
            <a:tailEnd/>
          </a:ln>
        </p:spPr>
      </p:pic>
      <p:pic>
        <p:nvPicPr>
          <p:cNvPr id="5" name="Picture 8" descr="its_bkgd_khaki_title2"/>
          <p:cNvPicPr>
            <a:picLocks noChangeAspect="1" noChangeArrowheads="1"/>
          </p:cNvPicPr>
          <p:nvPr/>
        </p:nvPicPr>
        <p:blipFill>
          <a:blip r:embed="rId3" cstate="print"/>
          <a:srcRect/>
          <a:stretch>
            <a:fillRect/>
          </a:stretch>
        </p:blipFill>
        <p:spPr bwMode="hidden">
          <a:xfrm>
            <a:off x="0" y="0"/>
            <a:ext cx="9144000" cy="6858000"/>
          </a:xfrm>
          <a:prstGeom prst="rect">
            <a:avLst/>
          </a:prstGeom>
          <a:noFill/>
          <a:ln w="9525">
            <a:noFill/>
            <a:miter lim="800000"/>
            <a:headEnd/>
            <a:tailEnd/>
          </a:ln>
        </p:spPr>
      </p:pic>
      <p:pic>
        <p:nvPicPr>
          <p:cNvPr id="6" name="Picture 54" descr="large_white_trans"/>
          <p:cNvPicPr>
            <a:picLocks noChangeAspect="1" noChangeArrowheads="1"/>
          </p:cNvPicPr>
          <p:nvPr/>
        </p:nvPicPr>
        <p:blipFill>
          <a:blip r:embed="rId4" cstate="print"/>
          <a:srcRect/>
          <a:stretch>
            <a:fillRect/>
          </a:stretch>
        </p:blipFill>
        <p:spPr bwMode="auto">
          <a:xfrm>
            <a:off x="2946400" y="641350"/>
            <a:ext cx="3259138" cy="898525"/>
          </a:xfrm>
          <a:prstGeom prst="rect">
            <a:avLst/>
          </a:prstGeom>
          <a:noFill/>
          <a:ln w="9525">
            <a:noFill/>
            <a:miter lim="800000"/>
            <a:headEnd/>
            <a:tailEnd/>
          </a:ln>
        </p:spPr>
      </p:pic>
      <p:sp>
        <p:nvSpPr>
          <p:cNvPr id="32770" name="Rectangle 2"/>
          <p:cNvSpPr>
            <a:spLocks noGrp="1" noChangeArrowheads="1"/>
          </p:cNvSpPr>
          <p:nvPr>
            <p:ph type="ctrTitle"/>
          </p:nvPr>
        </p:nvSpPr>
        <p:spPr bwMode="auto">
          <a:xfrm>
            <a:off x="0" y="3178175"/>
            <a:ext cx="9144000" cy="1470025"/>
          </a:xfrm>
          <a:effectLst/>
        </p:spPr>
        <p:txBody>
          <a:bodyPr/>
          <a:lstStyle>
            <a:lvl1pPr algn="ctr">
              <a:defRPr sz="4800">
                <a:solidFill>
                  <a:srgbClr val="336699"/>
                </a:solidFill>
              </a:defRPr>
            </a:lvl1pPr>
          </a:lstStyle>
          <a:p>
            <a:r>
              <a:rPr lang="en-US" smtClean="0"/>
              <a:t>Click to edit Master title style</a:t>
            </a:r>
            <a:endParaRPr lang="en-US"/>
          </a:p>
        </p:txBody>
      </p:sp>
      <p:sp>
        <p:nvSpPr>
          <p:cNvPr id="32771" name="Rectangle 3"/>
          <p:cNvSpPr>
            <a:spLocks noGrp="1" noChangeArrowheads="1"/>
          </p:cNvSpPr>
          <p:nvPr>
            <p:ph type="subTitle" idx="1"/>
          </p:nvPr>
        </p:nvSpPr>
        <p:spPr bwMode="gray">
          <a:xfrm>
            <a:off x="0" y="4957763"/>
            <a:ext cx="9144000" cy="1814512"/>
          </a:xfrm>
        </p:spPr>
        <p:txBody>
          <a:bodyPr/>
          <a:lstStyle>
            <a:lvl1pPr marL="0" indent="0" algn="ctr">
              <a:lnSpc>
                <a:spcPct val="85000"/>
              </a:lnSpc>
              <a:spcBef>
                <a:spcPct val="0"/>
              </a:spcBef>
              <a:spcAft>
                <a:spcPct val="0"/>
              </a:spcAft>
              <a:buFont typeface="Wingdings" pitchFamily="2" charset="2"/>
              <a:buNone/>
              <a:defRPr sz="2800">
                <a:solidFill>
                  <a:srgbClr val="5F5F5F"/>
                </a:solidFill>
              </a:defRPr>
            </a:lvl1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FEFE7"/>
        </a:solidFill>
        <a:effectLst/>
      </p:bgPr>
    </p:bg>
    <p:spTree>
      <p:nvGrpSpPr>
        <p:cNvPr id="1" name=""/>
        <p:cNvGrpSpPr/>
        <p:nvPr/>
      </p:nvGrpSpPr>
      <p:grpSpPr>
        <a:xfrm>
          <a:off x="0" y="0"/>
          <a:ext cx="0" cy="0"/>
          <a:chOff x="0" y="0"/>
          <a:chExt cx="0" cy="0"/>
        </a:xfrm>
      </p:grpSpPr>
      <p:sp>
        <p:nvSpPr>
          <p:cNvPr id="1088" name="Line 64"/>
          <p:cNvSpPr>
            <a:spLocks noChangeShapeType="1"/>
          </p:cNvSpPr>
          <p:nvPr/>
        </p:nvSpPr>
        <p:spPr bwMode="gray">
          <a:xfrm>
            <a:off x="0" y="6483350"/>
            <a:ext cx="9144000" cy="0"/>
          </a:xfrm>
          <a:prstGeom prst="line">
            <a:avLst/>
          </a:prstGeom>
          <a:noFill/>
          <a:ln w="12700">
            <a:solidFill>
              <a:srgbClr val="969696"/>
            </a:solidFill>
            <a:round/>
            <a:headEnd/>
            <a:tailEnd/>
          </a:ln>
          <a:effectLst/>
        </p:spPr>
        <p:txBody>
          <a:bodyPr/>
          <a:lstStyle/>
          <a:p>
            <a:pPr>
              <a:defRPr/>
            </a:pPr>
            <a:endParaRPr lang="en-US" sz="1800">
              <a:ea typeface="+mn-ea"/>
            </a:endParaRPr>
          </a:p>
        </p:txBody>
      </p:sp>
      <p:pic>
        <p:nvPicPr>
          <p:cNvPr id="1027" name="Picture 63" descr="its_bkgd_bw"/>
          <p:cNvPicPr>
            <a:picLocks noChangeAspect="1" noChangeArrowheads="1"/>
          </p:cNvPicPr>
          <p:nvPr/>
        </p:nvPicPr>
        <p:blipFill>
          <a:blip r:embed="rId4" cstate="print"/>
          <a:srcRect/>
          <a:stretch>
            <a:fillRect/>
          </a:stretch>
        </p:blipFill>
        <p:spPr bwMode="auto">
          <a:xfrm>
            <a:off x="0" y="0"/>
            <a:ext cx="9144000" cy="1606550"/>
          </a:xfrm>
          <a:prstGeom prst="rect">
            <a:avLst/>
          </a:prstGeom>
          <a:noFill/>
          <a:ln w="9525">
            <a:noFill/>
            <a:miter lim="800000"/>
            <a:headEnd/>
            <a:tailEnd/>
          </a:ln>
        </p:spPr>
      </p:pic>
      <p:pic>
        <p:nvPicPr>
          <p:cNvPr id="1028" name="Picture 8" descr="its_bkgd_khaki"/>
          <p:cNvPicPr>
            <a:picLocks noChangeAspect="1" noChangeArrowheads="1"/>
          </p:cNvPicPr>
          <p:nvPr/>
        </p:nvPicPr>
        <p:blipFill>
          <a:blip r:embed="rId5" cstate="print"/>
          <a:srcRect/>
          <a:stretch>
            <a:fillRect/>
          </a:stretch>
        </p:blipFill>
        <p:spPr bwMode="hidden">
          <a:xfrm>
            <a:off x="-9525" y="0"/>
            <a:ext cx="9144000" cy="6858000"/>
          </a:xfrm>
          <a:prstGeom prst="rect">
            <a:avLst/>
          </a:prstGeom>
          <a:noFill/>
          <a:ln w="9525">
            <a:noFill/>
            <a:miter lim="800000"/>
            <a:headEnd/>
            <a:tailEnd/>
          </a:ln>
        </p:spPr>
      </p:pic>
      <p:sp>
        <p:nvSpPr>
          <p:cNvPr id="1026" name="Rectangle 2"/>
          <p:cNvSpPr>
            <a:spLocks noGrp="1" noChangeArrowheads="1"/>
          </p:cNvSpPr>
          <p:nvPr>
            <p:ph type="title"/>
          </p:nvPr>
        </p:nvSpPr>
        <p:spPr bwMode="white">
          <a:xfrm>
            <a:off x="2249488" y="47625"/>
            <a:ext cx="6551612" cy="1143000"/>
          </a:xfrm>
          <a:prstGeom prst="rect">
            <a:avLst/>
          </a:prstGeom>
          <a:noFill/>
          <a:ln w="9525">
            <a:noFill/>
            <a:miter lim="800000"/>
            <a:headEnd/>
            <a:tailEnd/>
          </a:ln>
          <a:effectLst>
            <a:outerShdw dist="35921" dir="2700000" algn="ctr" rotWithShape="0">
              <a:srgbClr val="336699"/>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Text Box 10"/>
          <p:cNvSpPr txBox="1">
            <a:spLocks noChangeArrowheads="1"/>
          </p:cNvSpPr>
          <p:nvPr/>
        </p:nvSpPr>
        <p:spPr bwMode="auto">
          <a:xfrm>
            <a:off x="36513" y="6564313"/>
            <a:ext cx="969962" cy="228600"/>
          </a:xfrm>
          <a:prstGeom prst="rect">
            <a:avLst/>
          </a:prstGeom>
          <a:noFill/>
          <a:ln w="9525">
            <a:noFill/>
            <a:miter lim="800000"/>
            <a:headEnd/>
            <a:tailEnd/>
          </a:ln>
          <a:effectLst/>
        </p:spPr>
        <p:txBody>
          <a:bodyPr wrap="none"/>
          <a:lstStyle/>
          <a:p>
            <a:r>
              <a:rPr lang="en-US" sz="1000" b="1">
                <a:solidFill>
                  <a:srgbClr val="666666"/>
                </a:solidFill>
                <a:latin typeface="Verdana" pitchFamily="-112" charset="0"/>
              </a:rPr>
              <a:t>UNC.edu</a:t>
            </a:r>
          </a:p>
        </p:txBody>
      </p:sp>
      <p:sp>
        <p:nvSpPr>
          <p:cNvPr id="1035" name="Text Box 11"/>
          <p:cNvSpPr txBox="1">
            <a:spLocks noChangeArrowheads="1"/>
          </p:cNvSpPr>
          <p:nvPr/>
        </p:nvSpPr>
        <p:spPr bwMode="auto">
          <a:xfrm>
            <a:off x="8667750" y="6567488"/>
            <a:ext cx="463550" cy="366712"/>
          </a:xfrm>
          <a:prstGeom prst="rect">
            <a:avLst/>
          </a:prstGeom>
          <a:noFill/>
          <a:ln w="9525" algn="ctr">
            <a:noFill/>
            <a:miter lim="800000"/>
            <a:headEnd/>
            <a:tailEnd/>
          </a:ln>
          <a:effectLst/>
        </p:spPr>
        <p:txBody>
          <a:bodyPr wrap="none"/>
          <a:lstStyle/>
          <a:p>
            <a:fld id="{5AAFF384-C3ED-4F9D-BEA7-BFDFFC93F9BA}" type="slidenum">
              <a:rPr lang="en-US" sz="1000" b="1">
                <a:solidFill>
                  <a:srgbClr val="666666"/>
                </a:solidFill>
                <a:latin typeface="Verdana" pitchFamily="-112" charset="0"/>
              </a:rPr>
              <a:pPr/>
              <a:t>‹#›</a:t>
            </a:fld>
            <a:endParaRPr lang="en-US" sz="1000" b="1">
              <a:solidFill>
                <a:srgbClr val="666666"/>
              </a:solidFill>
              <a:latin typeface="Verdana" pitchFamily="-112" charset="0"/>
            </a:endParaRPr>
          </a:p>
        </p:txBody>
      </p:sp>
      <p:pic>
        <p:nvPicPr>
          <p:cNvPr id="1033" name="Picture 58" descr="large_white_trans"/>
          <p:cNvPicPr>
            <a:picLocks noChangeAspect="1" noChangeArrowheads="1"/>
          </p:cNvPicPr>
          <p:nvPr/>
        </p:nvPicPr>
        <p:blipFill>
          <a:blip r:embed="rId6" cstate="print"/>
          <a:srcRect/>
          <a:stretch>
            <a:fillRect/>
          </a:stretch>
        </p:blipFill>
        <p:spPr bwMode="auto">
          <a:xfrm>
            <a:off x="198438" y="301625"/>
            <a:ext cx="1871662" cy="5159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r" rtl="0" eaLnBrk="1" fontAlgn="base" hangingPunct="1">
        <a:lnSpc>
          <a:spcPct val="85000"/>
        </a:lnSpc>
        <a:spcBef>
          <a:spcPct val="0"/>
        </a:spcBef>
        <a:spcAft>
          <a:spcPct val="0"/>
        </a:spcAft>
        <a:defRPr sz="4000" b="1">
          <a:solidFill>
            <a:schemeClr val="bg1"/>
          </a:solidFill>
          <a:latin typeface="+mj-lt"/>
          <a:ea typeface="ヒラギノ角ゴ Pro W3" pitchFamily="-112" charset="-128"/>
          <a:cs typeface="ヒラギノ角ゴ Pro W3" pitchFamily="-112" charset="-128"/>
        </a:defRPr>
      </a:lvl1pPr>
      <a:lvl2pPr algn="r" rtl="0" eaLnBrk="1" fontAlgn="base" hangingPunct="1">
        <a:lnSpc>
          <a:spcPct val="85000"/>
        </a:lnSpc>
        <a:spcBef>
          <a:spcPct val="0"/>
        </a:spcBef>
        <a:spcAft>
          <a:spcPct val="0"/>
        </a:spcAft>
        <a:defRPr sz="4000" b="1">
          <a:solidFill>
            <a:schemeClr val="bg1"/>
          </a:solidFill>
          <a:latin typeface="Trebuchet MS" pitchFamily="34" charset="0"/>
          <a:ea typeface="ヒラギノ角ゴ Pro W3" pitchFamily="-112" charset="-128"/>
          <a:cs typeface="ヒラギノ角ゴ Pro W3" pitchFamily="-112" charset="-128"/>
        </a:defRPr>
      </a:lvl2pPr>
      <a:lvl3pPr algn="r" rtl="0" eaLnBrk="1" fontAlgn="base" hangingPunct="1">
        <a:lnSpc>
          <a:spcPct val="85000"/>
        </a:lnSpc>
        <a:spcBef>
          <a:spcPct val="0"/>
        </a:spcBef>
        <a:spcAft>
          <a:spcPct val="0"/>
        </a:spcAft>
        <a:defRPr sz="4000" b="1">
          <a:solidFill>
            <a:schemeClr val="bg1"/>
          </a:solidFill>
          <a:latin typeface="Trebuchet MS" pitchFamily="34" charset="0"/>
          <a:ea typeface="ヒラギノ角ゴ Pro W3" pitchFamily="-112" charset="-128"/>
          <a:cs typeface="ヒラギノ角ゴ Pro W3" pitchFamily="-112" charset="-128"/>
        </a:defRPr>
      </a:lvl3pPr>
      <a:lvl4pPr algn="r" rtl="0" eaLnBrk="1" fontAlgn="base" hangingPunct="1">
        <a:lnSpc>
          <a:spcPct val="85000"/>
        </a:lnSpc>
        <a:spcBef>
          <a:spcPct val="0"/>
        </a:spcBef>
        <a:spcAft>
          <a:spcPct val="0"/>
        </a:spcAft>
        <a:defRPr sz="4000" b="1">
          <a:solidFill>
            <a:schemeClr val="bg1"/>
          </a:solidFill>
          <a:latin typeface="Trebuchet MS" pitchFamily="34" charset="0"/>
          <a:ea typeface="ヒラギノ角ゴ Pro W3" pitchFamily="-112" charset="-128"/>
          <a:cs typeface="ヒラギノ角ゴ Pro W3" pitchFamily="-112" charset="-128"/>
        </a:defRPr>
      </a:lvl4pPr>
      <a:lvl5pPr algn="r" rtl="0" eaLnBrk="1" fontAlgn="base" hangingPunct="1">
        <a:lnSpc>
          <a:spcPct val="85000"/>
        </a:lnSpc>
        <a:spcBef>
          <a:spcPct val="0"/>
        </a:spcBef>
        <a:spcAft>
          <a:spcPct val="0"/>
        </a:spcAft>
        <a:defRPr sz="4000" b="1">
          <a:solidFill>
            <a:schemeClr val="bg1"/>
          </a:solidFill>
          <a:latin typeface="Trebuchet MS" pitchFamily="34" charset="0"/>
          <a:ea typeface="ヒラギノ角ゴ Pro W3" pitchFamily="-112" charset="-128"/>
          <a:cs typeface="ヒラギノ角ゴ Pro W3" pitchFamily="-112" charset="-128"/>
        </a:defRPr>
      </a:lvl5pPr>
      <a:lvl6pPr marL="457200" algn="r" rtl="0" eaLnBrk="1" fontAlgn="base" hangingPunct="1">
        <a:lnSpc>
          <a:spcPct val="85000"/>
        </a:lnSpc>
        <a:spcBef>
          <a:spcPct val="0"/>
        </a:spcBef>
        <a:spcAft>
          <a:spcPct val="0"/>
        </a:spcAft>
        <a:defRPr sz="4000" b="1">
          <a:solidFill>
            <a:srgbClr val="FFFF66"/>
          </a:solidFill>
          <a:latin typeface="Trebuchet MS" pitchFamily="34" charset="0"/>
          <a:cs typeface="Arial" charset="0"/>
        </a:defRPr>
      </a:lvl6pPr>
      <a:lvl7pPr marL="914400" algn="r" rtl="0" eaLnBrk="1" fontAlgn="base" hangingPunct="1">
        <a:lnSpc>
          <a:spcPct val="85000"/>
        </a:lnSpc>
        <a:spcBef>
          <a:spcPct val="0"/>
        </a:spcBef>
        <a:spcAft>
          <a:spcPct val="0"/>
        </a:spcAft>
        <a:defRPr sz="4000" b="1">
          <a:solidFill>
            <a:srgbClr val="FFFF66"/>
          </a:solidFill>
          <a:latin typeface="Trebuchet MS" pitchFamily="34" charset="0"/>
          <a:cs typeface="Arial" charset="0"/>
        </a:defRPr>
      </a:lvl7pPr>
      <a:lvl8pPr marL="1371600" algn="r" rtl="0" eaLnBrk="1" fontAlgn="base" hangingPunct="1">
        <a:lnSpc>
          <a:spcPct val="85000"/>
        </a:lnSpc>
        <a:spcBef>
          <a:spcPct val="0"/>
        </a:spcBef>
        <a:spcAft>
          <a:spcPct val="0"/>
        </a:spcAft>
        <a:defRPr sz="4000" b="1">
          <a:solidFill>
            <a:srgbClr val="FFFF66"/>
          </a:solidFill>
          <a:latin typeface="Trebuchet MS" pitchFamily="34" charset="0"/>
          <a:cs typeface="Arial" charset="0"/>
        </a:defRPr>
      </a:lvl8pPr>
      <a:lvl9pPr marL="1828800" algn="r" rtl="0" eaLnBrk="1" fontAlgn="base" hangingPunct="1">
        <a:lnSpc>
          <a:spcPct val="85000"/>
        </a:lnSpc>
        <a:spcBef>
          <a:spcPct val="0"/>
        </a:spcBef>
        <a:spcAft>
          <a:spcPct val="0"/>
        </a:spcAft>
        <a:defRPr sz="4000" b="1">
          <a:solidFill>
            <a:srgbClr val="FFFF66"/>
          </a:solidFill>
          <a:latin typeface="Trebuchet MS" pitchFamily="34" charset="0"/>
          <a:cs typeface="Arial" charset="0"/>
        </a:defRPr>
      </a:lvl9pPr>
    </p:titleStyle>
    <p:bodyStyle>
      <a:lvl1pPr marL="342900" indent="-342900" algn="l" rtl="0" eaLnBrk="1" fontAlgn="base" hangingPunct="1">
        <a:lnSpc>
          <a:spcPct val="90000"/>
        </a:lnSpc>
        <a:spcBef>
          <a:spcPct val="20000"/>
        </a:spcBef>
        <a:spcAft>
          <a:spcPct val="20000"/>
        </a:spcAft>
        <a:buClr>
          <a:srgbClr val="336699"/>
        </a:buClr>
        <a:buSzPct val="115000"/>
        <a:buFont typeface="Wingdings" pitchFamily="-112" charset="2"/>
        <a:buChar char="§"/>
        <a:defRPr sz="3200">
          <a:solidFill>
            <a:srgbClr val="003366"/>
          </a:solidFill>
          <a:latin typeface="+mn-lt"/>
          <a:ea typeface="ヒラギノ角ゴ Pro W3" pitchFamily="-112" charset="-128"/>
          <a:cs typeface="ヒラギノ角ゴ Pro W3" pitchFamily="-112" charset="-128"/>
        </a:defRPr>
      </a:lvl1pPr>
      <a:lvl2pPr marL="742950" indent="-285750" algn="l" rtl="0" eaLnBrk="1" fontAlgn="base" hangingPunct="1">
        <a:lnSpc>
          <a:spcPct val="90000"/>
        </a:lnSpc>
        <a:spcBef>
          <a:spcPct val="20000"/>
        </a:spcBef>
        <a:spcAft>
          <a:spcPct val="20000"/>
        </a:spcAft>
        <a:buClr>
          <a:srgbClr val="6699CC"/>
        </a:buClr>
        <a:buSzPct val="125000"/>
        <a:buChar char="•"/>
        <a:defRPr sz="2800">
          <a:solidFill>
            <a:srgbClr val="335F89"/>
          </a:solidFill>
          <a:latin typeface="+mn-lt"/>
          <a:ea typeface="ヒラギノ角ゴ Pro W3" pitchFamily="-112" charset="-128"/>
          <a:cs typeface="ヒラギノ角ゴ Pro W3" pitchFamily="-112" charset="-128"/>
        </a:defRPr>
      </a:lvl2pPr>
      <a:lvl3pPr marL="1143000" indent="-228600" algn="l" rtl="0" eaLnBrk="1" fontAlgn="base" hangingPunct="1">
        <a:lnSpc>
          <a:spcPct val="90000"/>
        </a:lnSpc>
        <a:spcBef>
          <a:spcPct val="20000"/>
        </a:spcBef>
        <a:spcAft>
          <a:spcPct val="20000"/>
        </a:spcAft>
        <a:buClr>
          <a:srgbClr val="336699"/>
        </a:buClr>
        <a:buSzPct val="115000"/>
        <a:buFont typeface="Wingdings" pitchFamily="-112" charset="2"/>
        <a:buChar char="w"/>
        <a:defRPr sz="2400">
          <a:solidFill>
            <a:srgbClr val="5F5F5F"/>
          </a:solidFill>
          <a:latin typeface="+mn-lt"/>
          <a:ea typeface="ヒラギノ角ゴ Pro W3" pitchFamily="-112" charset="-128"/>
          <a:cs typeface="ヒラギノ角ゴ Pro W3" pitchFamily="-112" charset="-128"/>
        </a:defRPr>
      </a:lvl3pPr>
      <a:lvl4pPr marL="1600200" indent="-228600" algn="l" rtl="0" eaLnBrk="1" fontAlgn="base" hangingPunct="1">
        <a:spcBef>
          <a:spcPct val="20000"/>
        </a:spcBef>
        <a:spcAft>
          <a:spcPct val="0"/>
        </a:spcAft>
        <a:buSzPct val="75000"/>
        <a:buFont typeface="Wingdings" pitchFamily="-112" charset="2"/>
        <a:buChar char="v"/>
        <a:defRPr sz="2000">
          <a:solidFill>
            <a:srgbClr val="808080"/>
          </a:solidFill>
          <a:latin typeface="+mn-lt"/>
          <a:ea typeface="ヒラギノ角ゴ Pro W3" pitchFamily="-112" charset="-128"/>
          <a:cs typeface="ヒラギノ角ゴ Pro W3" pitchFamily="-112" charset="-128"/>
        </a:defRPr>
      </a:lvl4pPr>
      <a:lvl5pPr marL="2057400" indent="-228600" algn="l" rtl="0" eaLnBrk="1" fontAlgn="base" hangingPunct="1">
        <a:spcBef>
          <a:spcPct val="20000"/>
        </a:spcBef>
        <a:spcAft>
          <a:spcPct val="0"/>
        </a:spcAft>
        <a:buSzPct val="80000"/>
        <a:buChar char="o"/>
        <a:defRPr sz="2000">
          <a:solidFill>
            <a:srgbClr val="969696"/>
          </a:solidFill>
          <a:latin typeface="+mn-lt"/>
          <a:ea typeface="ヒラギノ角ゴ Pro W3" pitchFamily="-112" charset="-128"/>
          <a:cs typeface="ヒラギノ角ゴ Pro W3" pitchFamily="-112" charset="-128"/>
        </a:defRPr>
      </a:lvl5pPr>
      <a:lvl6pPr marL="2514600" indent="-228600" algn="l" rtl="0" eaLnBrk="1" fontAlgn="base" hangingPunct="1">
        <a:spcBef>
          <a:spcPct val="20000"/>
        </a:spcBef>
        <a:spcAft>
          <a:spcPct val="0"/>
        </a:spcAft>
        <a:buSzPct val="80000"/>
        <a:buChar char="o"/>
        <a:defRPr sz="2000">
          <a:solidFill>
            <a:srgbClr val="969696"/>
          </a:solidFill>
          <a:latin typeface="+mn-lt"/>
          <a:cs typeface="+mn-cs"/>
        </a:defRPr>
      </a:lvl6pPr>
      <a:lvl7pPr marL="2971800" indent="-228600" algn="l" rtl="0" eaLnBrk="1" fontAlgn="base" hangingPunct="1">
        <a:spcBef>
          <a:spcPct val="20000"/>
        </a:spcBef>
        <a:spcAft>
          <a:spcPct val="0"/>
        </a:spcAft>
        <a:buSzPct val="80000"/>
        <a:buChar char="o"/>
        <a:defRPr sz="2000">
          <a:solidFill>
            <a:srgbClr val="969696"/>
          </a:solidFill>
          <a:latin typeface="+mn-lt"/>
          <a:cs typeface="+mn-cs"/>
        </a:defRPr>
      </a:lvl7pPr>
      <a:lvl8pPr marL="3429000" indent="-228600" algn="l" rtl="0" eaLnBrk="1" fontAlgn="base" hangingPunct="1">
        <a:spcBef>
          <a:spcPct val="20000"/>
        </a:spcBef>
        <a:spcAft>
          <a:spcPct val="0"/>
        </a:spcAft>
        <a:buSzPct val="80000"/>
        <a:buChar char="o"/>
        <a:defRPr sz="2000">
          <a:solidFill>
            <a:srgbClr val="969696"/>
          </a:solidFill>
          <a:latin typeface="+mn-lt"/>
          <a:cs typeface="+mn-cs"/>
        </a:defRPr>
      </a:lvl8pPr>
      <a:lvl9pPr marL="3886200" indent="-228600" algn="l" rtl="0" eaLnBrk="1" fontAlgn="base" hangingPunct="1">
        <a:spcBef>
          <a:spcPct val="20000"/>
        </a:spcBef>
        <a:spcAft>
          <a:spcPct val="0"/>
        </a:spcAft>
        <a:buSzPct val="80000"/>
        <a:buChar char="o"/>
        <a:defRPr sz="2000">
          <a:solidFill>
            <a:srgbClr val="9696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359" name="Line 63"/>
          <p:cNvSpPr>
            <a:spLocks noChangeShapeType="1"/>
          </p:cNvSpPr>
          <p:nvPr/>
        </p:nvSpPr>
        <p:spPr bwMode="gray">
          <a:xfrm>
            <a:off x="0" y="6483350"/>
            <a:ext cx="9144000" cy="0"/>
          </a:xfrm>
          <a:prstGeom prst="line">
            <a:avLst/>
          </a:prstGeom>
          <a:noFill/>
          <a:ln w="12700">
            <a:solidFill>
              <a:srgbClr val="969696"/>
            </a:solidFill>
            <a:round/>
            <a:headEnd/>
            <a:tailEnd/>
          </a:ln>
          <a:effectLst/>
        </p:spPr>
        <p:txBody>
          <a:bodyPr/>
          <a:lstStyle/>
          <a:p>
            <a:pPr>
              <a:defRPr/>
            </a:pPr>
            <a:endParaRPr lang="en-US" sz="1800">
              <a:ea typeface="+mn-ea"/>
            </a:endParaRPr>
          </a:p>
        </p:txBody>
      </p:sp>
      <p:pic>
        <p:nvPicPr>
          <p:cNvPr id="4099" name="Picture 62" descr="its_bkgd_bwtitle"/>
          <p:cNvPicPr>
            <a:picLocks noChangeAspect="1" noChangeArrowheads="1"/>
          </p:cNvPicPr>
          <p:nvPr/>
        </p:nvPicPr>
        <p:blipFill>
          <a:blip r:embed="rId3" cstate="print"/>
          <a:srcRect t="3342"/>
          <a:stretch>
            <a:fillRect/>
          </a:stretch>
        </p:blipFill>
        <p:spPr bwMode="auto">
          <a:xfrm>
            <a:off x="0" y="0"/>
            <a:ext cx="9144000" cy="4316413"/>
          </a:xfrm>
          <a:prstGeom prst="rect">
            <a:avLst/>
          </a:prstGeom>
          <a:noFill/>
          <a:ln w="9525">
            <a:noFill/>
            <a:miter lim="800000"/>
            <a:headEnd/>
            <a:tailEnd/>
          </a:ln>
        </p:spPr>
      </p:pic>
      <p:pic>
        <p:nvPicPr>
          <p:cNvPr id="4100" name="Picture 8" descr="its_bkgd_khaki_div"/>
          <p:cNvPicPr>
            <a:picLocks noChangeAspect="1" noChangeArrowheads="1"/>
          </p:cNvPicPr>
          <p:nvPr/>
        </p:nvPicPr>
        <p:blipFill>
          <a:blip r:embed="rId4" cstate="print"/>
          <a:srcRect/>
          <a:stretch>
            <a:fillRect/>
          </a:stretch>
        </p:blipFill>
        <p:spPr bwMode="hidden">
          <a:xfrm>
            <a:off x="0" y="0"/>
            <a:ext cx="9144000" cy="6858000"/>
          </a:xfrm>
          <a:prstGeom prst="rect">
            <a:avLst/>
          </a:prstGeom>
          <a:noFill/>
          <a:ln w="9525">
            <a:noFill/>
            <a:miter lim="800000"/>
            <a:headEnd/>
            <a:tailEnd/>
          </a:ln>
        </p:spPr>
      </p:pic>
      <p:sp>
        <p:nvSpPr>
          <p:cNvPr id="55298" name="Rectangle 2"/>
          <p:cNvSpPr>
            <a:spLocks noGrp="1" noChangeArrowheads="1"/>
          </p:cNvSpPr>
          <p:nvPr>
            <p:ph type="title"/>
          </p:nvPr>
        </p:nvSpPr>
        <p:spPr bwMode="white">
          <a:xfrm>
            <a:off x="457200" y="1366838"/>
            <a:ext cx="8229600" cy="1143000"/>
          </a:xfrm>
          <a:prstGeom prst="rect">
            <a:avLst/>
          </a:prstGeom>
          <a:noFill/>
          <a:ln w="9525">
            <a:noFill/>
            <a:miter lim="800000"/>
            <a:headEnd/>
            <a:tailEnd/>
          </a:ln>
          <a:effectLst>
            <a:outerShdw dist="35921" dir="2700000" algn="ctr" rotWithShape="0">
              <a:srgbClr val="336699"/>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5306" name="Text Box 10"/>
          <p:cNvSpPr txBox="1">
            <a:spLocks noChangeArrowheads="1"/>
          </p:cNvSpPr>
          <p:nvPr/>
        </p:nvSpPr>
        <p:spPr bwMode="auto">
          <a:xfrm>
            <a:off x="36513" y="6564313"/>
            <a:ext cx="969962" cy="228600"/>
          </a:xfrm>
          <a:prstGeom prst="rect">
            <a:avLst/>
          </a:prstGeom>
          <a:noFill/>
          <a:ln w="9525">
            <a:noFill/>
            <a:miter lim="800000"/>
            <a:headEnd/>
            <a:tailEnd/>
          </a:ln>
          <a:effectLst/>
        </p:spPr>
        <p:txBody>
          <a:bodyPr wrap="none"/>
          <a:lstStyle/>
          <a:p>
            <a:r>
              <a:rPr lang="en-US" sz="1000" b="1">
                <a:solidFill>
                  <a:srgbClr val="666666"/>
                </a:solidFill>
                <a:latin typeface="Verdana" pitchFamily="-112" charset="0"/>
              </a:rPr>
              <a:t>UNC.edu</a:t>
            </a:r>
          </a:p>
        </p:txBody>
      </p:sp>
      <p:pic>
        <p:nvPicPr>
          <p:cNvPr id="4103" name="Picture 55" descr="large_blue_trans"/>
          <p:cNvPicPr>
            <a:picLocks noChangeAspect="1" noChangeArrowheads="1"/>
          </p:cNvPicPr>
          <p:nvPr/>
        </p:nvPicPr>
        <p:blipFill>
          <a:blip r:embed="rId5" cstate="print"/>
          <a:srcRect/>
          <a:stretch>
            <a:fillRect/>
          </a:stretch>
        </p:blipFill>
        <p:spPr bwMode="auto">
          <a:xfrm>
            <a:off x="3236913" y="5021263"/>
            <a:ext cx="2689225" cy="7413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4" r:id="rId1"/>
  </p:sldLayoutIdLst>
  <p:txStyles>
    <p:titleStyle>
      <a:lvl1pPr algn="ctr" rtl="0" eaLnBrk="1" fontAlgn="base" hangingPunct="1">
        <a:spcBef>
          <a:spcPct val="0"/>
        </a:spcBef>
        <a:spcAft>
          <a:spcPct val="0"/>
        </a:spcAft>
        <a:defRPr sz="3600" b="1">
          <a:solidFill>
            <a:schemeClr val="bg1"/>
          </a:solidFill>
          <a:latin typeface="+mj-lt"/>
          <a:ea typeface="ヒラギノ角ゴ Pro W3" pitchFamily="-112" charset="-128"/>
          <a:cs typeface="ヒラギノ角ゴ Pro W3" pitchFamily="-112" charset="-128"/>
        </a:defRPr>
      </a:lvl1pPr>
      <a:lvl2pPr algn="ctr" rtl="0" eaLnBrk="1" fontAlgn="base" hangingPunct="1">
        <a:spcBef>
          <a:spcPct val="0"/>
        </a:spcBef>
        <a:spcAft>
          <a:spcPct val="0"/>
        </a:spcAft>
        <a:defRPr sz="3600" b="1">
          <a:solidFill>
            <a:schemeClr val="bg1"/>
          </a:solidFill>
          <a:latin typeface="Trebuchet MS" pitchFamily="34" charset="0"/>
          <a:ea typeface="ヒラギノ角ゴ Pro W3" pitchFamily="-112" charset="-128"/>
          <a:cs typeface="ヒラギノ角ゴ Pro W3" pitchFamily="-112" charset="-128"/>
        </a:defRPr>
      </a:lvl2pPr>
      <a:lvl3pPr algn="ctr" rtl="0" eaLnBrk="1" fontAlgn="base" hangingPunct="1">
        <a:spcBef>
          <a:spcPct val="0"/>
        </a:spcBef>
        <a:spcAft>
          <a:spcPct val="0"/>
        </a:spcAft>
        <a:defRPr sz="3600" b="1">
          <a:solidFill>
            <a:schemeClr val="bg1"/>
          </a:solidFill>
          <a:latin typeface="Trebuchet MS" pitchFamily="34" charset="0"/>
          <a:ea typeface="ヒラギノ角ゴ Pro W3" pitchFamily="-112" charset="-128"/>
          <a:cs typeface="ヒラギノ角ゴ Pro W3" pitchFamily="-112" charset="-128"/>
        </a:defRPr>
      </a:lvl3pPr>
      <a:lvl4pPr algn="ctr" rtl="0" eaLnBrk="1" fontAlgn="base" hangingPunct="1">
        <a:spcBef>
          <a:spcPct val="0"/>
        </a:spcBef>
        <a:spcAft>
          <a:spcPct val="0"/>
        </a:spcAft>
        <a:defRPr sz="3600" b="1">
          <a:solidFill>
            <a:schemeClr val="bg1"/>
          </a:solidFill>
          <a:latin typeface="Trebuchet MS" pitchFamily="34" charset="0"/>
          <a:ea typeface="ヒラギノ角ゴ Pro W3" pitchFamily="-112" charset="-128"/>
          <a:cs typeface="ヒラギノ角ゴ Pro W3" pitchFamily="-112" charset="-128"/>
        </a:defRPr>
      </a:lvl4pPr>
      <a:lvl5pPr algn="ctr" rtl="0" eaLnBrk="1" fontAlgn="base" hangingPunct="1">
        <a:spcBef>
          <a:spcPct val="0"/>
        </a:spcBef>
        <a:spcAft>
          <a:spcPct val="0"/>
        </a:spcAft>
        <a:defRPr sz="3600" b="1">
          <a:solidFill>
            <a:schemeClr val="bg1"/>
          </a:solidFill>
          <a:latin typeface="Trebuchet MS" pitchFamily="34" charset="0"/>
          <a:ea typeface="ヒラギノ角ゴ Pro W3" pitchFamily="-112" charset="-128"/>
          <a:cs typeface="ヒラギノ角ゴ Pro W3" pitchFamily="-112" charset="-128"/>
        </a:defRPr>
      </a:lvl5pPr>
      <a:lvl6pPr marL="457200" algn="ctr" rtl="0" eaLnBrk="1" fontAlgn="base" hangingPunct="1">
        <a:spcBef>
          <a:spcPct val="0"/>
        </a:spcBef>
        <a:spcAft>
          <a:spcPct val="0"/>
        </a:spcAft>
        <a:defRPr sz="3600" b="1">
          <a:solidFill>
            <a:srgbClr val="FFFF66"/>
          </a:solidFill>
          <a:latin typeface="Trebuchet MS" pitchFamily="34" charset="0"/>
          <a:cs typeface="Arial" charset="0"/>
        </a:defRPr>
      </a:lvl6pPr>
      <a:lvl7pPr marL="914400" algn="ctr" rtl="0" eaLnBrk="1" fontAlgn="base" hangingPunct="1">
        <a:spcBef>
          <a:spcPct val="0"/>
        </a:spcBef>
        <a:spcAft>
          <a:spcPct val="0"/>
        </a:spcAft>
        <a:defRPr sz="3600" b="1">
          <a:solidFill>
            <a:srgbClr val="FFFF66"/>
          </a:solidFill>
          <a:latin typeface="Trebuchet MS" pitchFamily="34" charset="0"/>
          <a:cs typeface="Arial" charset="0"/>
        </a:defRPr>
      </a:lvl7pPr>
      <a:lvl8pPr marL="1371600" algn="ctr" rtl="0" eaLnBrk="1" fontAlgn="base" hangingPunct="1">
        <a:spcBef>
          <a:spcPct val="0"/>
        </a:spcBef>
        <a:spcAft>
          <a:spcPct val="0"/>
        </a:spcAft>
        <a:defRPr sz="3600" b="1">
          <a:solidFill>
            <a:srgbClr val="FFFF66"/>
          </a:solidFill>
          <a:latin typeface="Trebuchet MS" pitchFamily="34" charset="0"/>
          <a:cs typeface="Arial" charset="0"/>
        </a:defRPr>
      </a:lvl8pPr>
      <a:lvl9pPr marL="1828800" algn="ctr" rtl="0" eaLnBrk="1" fontAlgn="base" hangingPunct="1">
        <a:spcBef>
          <a:spcPct val="0"/>
        </a:spcBef>
        <a:spcAft>
          <a:spcPct val="0"/>
        </a:spcAft>
        <a:defRPr sz="3600" b="1">
          <a:solidFill>
            <a:srgbClr val="FFFF66"/>
          </a:solidFill>
          <a:latin typeface="Trebuchet MS" pitchFamily="34"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ヒラギノ角ゴ Pro W3" pitchFamily="-112" charset="-128"/>
          <a:cs typeface="ヒラギノ角ゴ Pro W3" pitchFamily="-112" charset="-128"/>
        </a:defRPr>
      </a:lvl1pPr>
      <a:lvl2pPr marL="742950" indent="-285750" algn="l" rtl="0" eaLnBrk="1" fontAlgn="base" hangingPunct="1">
        <a:spcBef>
          <a:spcPct val="20000"/>
        </a:spcBef>
        <a:spcAft>
          <a:spcPct val="0"/>
        </a:spcAft>
        <a:buChar char="–"/>
        <a:defRPr sz="2800">
          <a:solidFill>
            <a:schemeClr val="tx1"/>
          </a:solidFill>
          <a:latin typeface="+mn-lt"/>
          <a:ea typeface="ヒラギノ角ゴ Pro W3" pitchFamily="-112" charset="-128"/>
          <a:cs typeface="ヒラギノ角ゴ Pro W3" pitchFamily="-112" charset="-128"/>
        </a:defRPr>
      </a:lvl2pPr>
      <a:lvl3pPr marL="1143000" indent="-228600" algn="l" rtl="0" eaLnBrk="1" fontAlgn="base" hangingPunct="1">
        <a:spcBef>
          <a:spcPct val="20000"/>
        </a:spcBef>
        <a:spcAft>
          <a:spcPct val="0"/>
        </a:spcAft>
        <a:buChar char="•"/>
        <a:defRPr sz="2400">
          <a:solidFill>
            <a:schemeClr val="tx1"/>
          </a:solidFill>
          <a:latin typeface="+mn-lt"/>
          <a:ea typeface="ヒラギノ角ゴ Pro W3" pitchFamily="-112" charset="-128"/>
          <a:cs typeface="ヒラギノ角ゴ Pro W3" pitchFamily="-112" charset="-128"/>
        </a:defRPr>
      </a:lvl3pPr>
      <a:lvl4pPr marL="1600200" indent="-228600" algn="l" rtl="0" eaLnBrk="1" fontAlgn="base" hangingPunct="1">
        <a:spcBef>
          <a:spcPct val="20000"/>
        </a:spcBef>
        <a:spcAft>
          <a:spcPct val="0"/>
        </a:spcAft>
        <a:buChar char="–"/>
        <a:defRPr sz="2000">
          <a:solidFill>
            <a:schemeClr val="tx1"/>
          </a:solidFill>
          <a:latin typeface="+mn-lt"/>
          <a:ea typeface="ヒラギノ角ゴ Pro W3" pitchFamily="-112" charset="-128"/>
          <a:cs typeface="ヒラギノ角ゴ Pro W3" pitchFamily="-112" charset="-128"/>
        </a:defRPr>
      </a:lvl4pPr>
      <a:lvl5pPr marL="2057400" indent="-228600" algn="l" rtl="0" eaLnBrk="1" fontAlgn="base" hangingPunct="1">
        <a:spcBef>
          <a:spcPct val="20000"/>
        </a:spcBef>
        <a:spcAft>
          <a:spcPct val="0"/>
        </a:spcAft>
        <a:buChar char="»"/>
        <a:defRPr sz="2000">
          <a:solidFill>
            <a:schemeClr val="tx1"/>
          </a:solidFill>
          <a:latin typeface="+mn-lt"/>
          <a:ea typeface="ヒラギノ角ゴ Pro W3" pitchFamily="-112" charset="-128"/>
          <a:cs typeface="ヒラギノ角ゴ Pro W3" pitchFamily="-112" charset="-128"/>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4.png"/><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2.bin"/><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17.bin"/></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18.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20.bin"/></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Malware clustering and classification</a:t>
            </a:r>
            <a:endParaRPr lang="en-US" sz="3600" dirty="0"/>
          </a:p>
        </p:txBody>
      </p:sp>
      <p:sp>
        <p:nvSpPr>
          <p:cNvPr id="3" name="Subtitle 2"/>
          <p:cNvSpPr>
            <a:spLocks noGrp="1"/>
          </p:cNvSpPr>
          <p:nvPr>
            <p:ph type="subTitle" idx="1"/>
          </p:nvPr>
        </p:nvSpPr>
        <p:spPr/>
        <p:txBody>
          <a:bodyPr/>
          <a:lstStyle/>
          <a:p>
            <a:r>
              <a:rPr lang="en-US" sz="2400" dirty="0" err="1" smtClean="0">
                <a:solidFill>
                  <a:schemeClr val="bg1">
                    <a:lumMod val="10000"/>
                  </a:schemeClr>
                </a:solidFill>
              </a:rPr>
              <a:t>Peng</a:t>
            </a:r>
            <a:r>
              <a:rPr lang="en-US" sz="2400" dirty="0" smtClean="0">
                <a:solidFill>
                  <a:schemeClr val="bg1">
                    <a:lumMod val="10000"/>
                  </a:schemeClr>
                </a:solidFill>
              </a:rPr>
              <a:t> Li</a:t>
            </a:r>
          </a:p>
          <a:p>
            <a:r>
              <a:rPr lang="en-US" sz="2400" dirty="0" smtClean="0">
                <a:solidFill>
                  <a:schemeClr val="bg1">
                    <a:lumMod val="10000"/>
                  </a:schemeClr>
                </a:solidFill>
              </a:rPr>
              <a:t>pengli@cs.unc.edu</a:t>
            </a:r>
            <a:endParaRPr lang="en-US" sz="2400" dirty="0">
              <a:solidFill>
                <a:schemeClr val="bg1">
                  <a:lumMod val="1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ea typeface="Malgun Gothic" pitchFamily="34" charset="-127"/>
              </a:rPr>
              <a:t>Behavioral Classification</a:t>
            </a:r>
            <a:br>
              <a:rPr lang="en-US" dirty="0" smtClean="0">
                <a:ea typeface="Malgun Gothic" pitchFamily="34" charset="-127"/>
              </a:rPr>
            </a:br>
            <a:r>
              <a:rPr lang="en-US" sz="1800" i="1" dirty="0" smtClean="0">
                <a:ea typeface="Malgun Gothic" pitchFamily="34" charset="-127"/>
              </a:rPr>
              <a:t> T. Lee and J. J. </a:t>
            </a:r>
            <a:r>
              <a:rPr lang="en-US" sz="1800" i="1" dirty="0" err="1" smtClean="0">
                <a:ea typeface="Malgun Gothic" pitchFamily="34" charset="-127"/>
              </a:rPr>
              <a:t>Mody</a:t>
            </a:r>
            <a:r>
              <a:rPr lang="en-US" sz="1800" dirty="0" smtClean="0">
                <a:ea typeface="Malgun Gothic" pitchFamily="34" charset="-127"/>
              </a:rPr>
              <a:t>.</a:t>
            </a:r>
            <a:br>
              <a:rPr lang="en-US" sz="1800" dirty="0" smtClean="0">
                <a:ea typeface="Malgun Gothic" pitchFamily="34" charset="-127"/>
              </a:rPr>
            </a:br>
            <a:r>
              <a:rPr lang="en-US" sz="1800" dirty="0" smtClean="0"/>
              <a:t> In EICAR (European Institute for Computer Antivirus Research) Conference, 2006.</a:t>
            </a:r>
            <a:endParaRPr lang="en-US" dirty="0">
              <a:ea typeface="Malgun Gothic" pitchFamily="34" charset="-127"/>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sz="2800" dirty="0" smtClean="0"/>
              <a:t>Events are recorded and ordered (by time);</a:t>
            </a:r>
          </a:p>
          <a:p>
            <a:pPr marL="514350" indent="-514350">
              <a:buFont typeface="+mj-lt"/>
              <a:buAutoNum type="arabicPeriod"/>
            </a:pPr>
            <a:r>
              <a:rPr lang="en-US" sz="2800" dirty="0" smtClean="0"/>
              <a:t>Format events;</a:t>
            </a:r>
            <a:endParaRPr lang="en-US" sz="2800" dirty="0" smtClean="0"/>
          </a:p>
          <a:p>
            <a:pPr marL="514350" indent="-514350">
              <a:buFont typeface="+mj-lt"/>
              <a:buAutoNum type="arabicPeriod"/>
            </a:pPr>
            <a:r>
              <a:rPr lang="en-US" sz="2800" dirty="0" smtClean="0"/>
              <a:t>Compute (</a:t>
            </a:r>
            <a:r>
              <a:rPr lang="en-US" sz="2800" dirty="0" err="1" smtClean="0"/>
              <a:t>pairwise</a:t>
            </a:r>
            <a:r>
              <a:rPr lang="en-US" sz="2800" dirty="0" smtClean="0"/>
              <a:t>) </a:t>
            </a:r>
            <a:r>
              <a:rPr lang="en-US" sz="2800" dirty="0" err="1" smtClean="0"/>
              <a:t>Levenshtein</a:t>
            </a:r>
            <a:r>
              <a:rPr lang="en-US" sz="2800" dirty="0" smtClean="0"/>
              <a:t> Distance </a:t>
            </a:r>
            <a:r>
              <a:rPr lang="en-US" sz="2800" dirty="0" smtClean="0"/>
              <a:t>(string edit distance) on </a:t>
            </a:r>
            <a:r>
              <a:rPr lang="en-US" sz="2800" dirty="0" smtClean="0"/>
              <a:t>sequences of events;</a:t>
            </a:r>
          </a:p>
          <a:p>
            <a:pPr marL="514350" indent="-514350">
              <a:buFont typeface="+mj-lt"/>
              <a:buAutoNum type="arabicPeriod"/>
            </a:pPr>
            <a:r>
              <a:rPr lang="en-US" sz="2800" dirty="0" smtClean="0"/>
              <a:t>Do K-</a:t>
            </a:r>
            <a:r>
              <a:rPr lang="en-US" sz="2800" dirty="0" err="1" smtClean="0"/>
              <a:t>medoid</a:t>
            </a:r>
            <a:r>
              <a:rPr lang="en-US" sz="2800" dirty="0" smtClean="0"/>
              <a:t> clustering;</a:t>
            </a:r>
          </a:p>
          <a:p>
            <a:pPr marL="514350" indent="-514350">
              <a:buFont typeface="+mj-lt"/>
              <a:buAutoNum type="arabicPeriod"/>
            </a:pPr>
            <a:r>
              <a:rPr lang="en-US" sz="2800" dirty="0" smtClean="0"/>
              <a:t>Do Nearest Neighbor classification.</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 from APIs</a:t>
            </a:r>
            <a:endParaRPr lang="en-US"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5" name="Object 1"/>
          <p:cNvGraphicFramePr>
            <a:graphicFrameLocks noChangeAspect="1"/>
          </p:cNvGraphicFramePr>
          <p:nvPr/>
        </p:nvGraphicFramePr>
        <p:xfrm>
          <a:off x="228600" y="2590800"/>
          <a:ext cx="8610600" cy="2117616"/>
        </p:xfrm>
        <a:graphic>
          <a:graphicData uri="http://schemas.openxmlformats.org/presentationml/2006/ole">
            <p:oleObj spid="_x0000_s1025" r:id="rId3" imgW="9157300" imgH="2255742" progId="">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9488" y="76200"/>
            <a:ext cx="6551612" cy="1143000"/>
          </a:xfrm>
        </p:spPr>
        <p:txBody>
          <a:bodyPr/>
          <a:lstStyle/>
          <a:p>
            <a:r>
              <a:rPr lang="en-US" dirty="0" smtClean="0"/>
              <a:t>Event Formalization</a:t>
            </a:r>
            <a:endParaRPr lang="en-US" dirty="0"/>
          </a:p>
        </p:txBody>
      </p:sp>
      <p:graphicFrame>
        <p:nvGraphicFramePr>
          <p:cNvPr id="4" name="Table 3"/>
          <p:cNvGraphicFramePr>
            <a:graphicFrameLocks noGrp="1"/>
          </p:cNvGraphicFramePr>
          <p:nvPr/>
        </p:nvGraphicFramePr>
        <p:xfrm>
          <a:off x="2037715" y="3977640"/>
          <a:ext cx="5068570" cy="2194560"/>
        </p:xfrm>
        <a:graphic>
          <a:graphicData uri="http://schemas.openxmlformats.org/drawingml/2006/table">
            <a:tbl>
              <a:tblPr/>
              <a:tblGrid>
                <a:gridCol w="1211580"/>
                <a:gridCol w="3856990"/>
              </a:tblGrid>
              <a:tr h="0">
                <a:tc>
                  <a:txBody>
                    <a:bodyPr/>
                    <a:lstStyle/>
                    <a:p>
                      <a:pPr marL="0" marR="0">
                        <a:spcBef>
                          <a:spcPts val="600"/>
                        </a:spcBef>
                        <a:spcAft>
                          <a:spcPts val="600"/>
                        </a:spcAft>
                      </a:pPr>
                      <a:r>
                        <a:rPr lang="en-US" sz="1200" b="1">
                          <a:solidFill>
                            <a:schemeClr val="bg1">
                              <a:lumMod val="10000"/>
                            </a:schemeClr>
                          </a:solidFill>
                          <a:latin typeface="Times New Roman"/>
                          <a:ea typeface="宋体"/>
                        </a:rPr>
                        <a:t>Tag</a:t>
                      </a:r>
                      <a:endParaRPr lang="en-US" sz="1200">
                        <a:solidFill>
                          <a:schemeClr val="bg1">
                            <a:lumMod val="10000"/>
                          </a:schemeClr>
                        </a:solidFill>
                        <a:latin typeface="Times New Roman"/>
                        <a:ea typeface="宋体"/>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1200" b="1">
                          <a:solidFill>
                            <a:schemeClr val="bg1">
                              <a:lumMod val="10000"/>
                            </a:schemeClr>
                          </a:solidFill>
                          <a:latin typeface="Times New Roman"/>
                          <a:ea typeface="宋体"/>
                        </a:rPr>
                        <a:t>Value</a:t>
                      </a:r>
                      <a:endParaRPr lang="en-US" sz="1200">
                        <a:solidFill>
                          <a:schemeClr val="bg1">
                            <a:lumMod val="10000"/>
                          </a:schemeClr>
                        </a:solidFill>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0">
                <a:tc>
                  <a:txBody>
                    <a:bodyPr/>
                    <a:lstStyle/>
                    <a:p>
                      <a:pPr marL="0" marR="0">
                        <a:spcBef>
                          <a:spcPts val="600"/>
                        </a:spcBef>
                        <a:spcAft>
                          <a:spcPts val="600"/>
                        </a:spcAft>
                      </a:pPr>
                      <a:r>
                        <a:rPr lang="en-US" sz="1200">
                          <a:solidFill>
                            <a:schemeClr val="bg1">
                              <a:lumMod val="10000"/>
                            </a:schemeClr>
                          </a:solidFill>
                          <a:latin typeface="Times New Roman"/>
                          <a:ea typeface="宋体"/>
                        </a:rPr>
                        <a:t>Event ID</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600"/>
                        </a:spcBef>
                        <a:spcAft>
                          <a:spcPts val="600"/>
                        </a:spcAft>
                      </a:pPr>
                      <a:r>
                        <a:rPr lang="en-US" sz="1200">
                          <a:solidFill>
                            <a:schemeClr val="bg1">
                              <a:lumMod val="10000"/>
                            </a:schemeClr>
                          </a:solidFill>
                          <a:latin typeface="Times New Roman"/>
                          <a:ea typeface="宋体"/>
                        </a:rPr>
                        <a:t>8</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0">
                <a:tc>
                  <a:txBody>
                    <a:bodyPr/>
                    <a:lstStyle/>
                    <a:p>
                      <a:pPr marL="0" marR="0">
                        <a:spcBef>
                          <a:spcPts val="600"/>
                        </a:spcBef>
                        <a:spcAft>
                          <a:spcPts val="600"/>
                        </a:spcAft>
                      </a:pPr>
                      <a:r>
                        <a:rPr lang="en-US" sz="1200">
                          <a:solidFill>
                            <a:schemeClr val="bg1">
                              <a:lumMod val="10000"/>
                            </a:schemeClr>
                          </a:solidFill>
                          <a:latin typeface="Times New Roman"/>
                          <a:ea typeface="宋体"/>
                        </a:rPr>
                        <a:t>Event Object</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600"/>
                        </a:spcBef>
                        <a:spcAft>
                          <a:spcPts val="600"/>
                        </a:spcAft>
                      </a:pPr>
                      <a:r>
                        <a:rPr lang="en-US" sz="1200">
                          <a:solidFill>
                            <a:schemeClr val="bg1">
                              <a:lumMod val="10000"/>
                            </a:schemeClr>
                          </a:solidFill>
                          <a:latin typeface="Times New Roman"/>
                          <a:ea typeface="宋体"/>
                        </a:rPr>
                        <a:t>Registry</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0">
                <a:tc>
                  <a:txBody>
                    <a:bodyPr/>
                    <a:lstStyle/>
                    <a:p>
                      <a:pPr marL="0" marR="0">
                        <a:spcBef>
                          <a:spcPts val="600"/>
                        </a:spcBef>
                        <a:spcAft>
                          <a:spcPts val="600"/>
                        </a:spcAft>
                      </a:pPr>
                      <a:r>
                        <a:rPr lang="en-US" sz="1200">
                          <a:solidFill>
                            <a:schemeClr val="bg1">
                              <a:lumMod val="10000"/>
                            </a:schemeClr>
                          </a:solidFill>
                          <a:latin typeface="Times New Roman"/>
                          <a:ea typeface="宋体"/>
                        </a:rPr>
                        <a:t>Kernel Function</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600"/>
                        </a:spcBef>
                        <a:spcAft>
                          <a:spcPts val="600"/>
                        </a:spcAft>
                      </a:pPr>
                      <a:r>
                        <a:rPr lang="en-US" sz="1200">
                          <a:solidFill>
                            <a:schemeClr val="bg1">
                              <a:lumMod val="10000"/>
                            </a:schemeClr>
                          </a:solidFill>
                          <a:latin typeface="Times New Roman"/>
                          <a:ea typeface="宋体"/>
                        </a:rPr>
                        <a:t>ZwOpenKey</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0">
                <a:tc>
                  <a:txBody>
                    <a:bodyPr/>
                    <a:lstStyle/>
                    <a:p>
                      <a:pPr marL="0" marR="0">
                        <a:spcBef>
                          <a:spcPts val="600"/>
                        </a:spcBef>
                        <a:spcAft>
                          <a:spcPts val="600"/>
                        </a:spcAft>
                      </a:pPr>
                      <a:r>
                        <a:rPr lang="en-US" sz="1200">
                          <a:solidFill>
                            <a:schemeClr val="bg1">
                              <a:lumMod val="10000"/>
                            </a:schemeClr>
                          </a:solidFill>
                          <a:latin typeface="Times New Roman"/>
                          <a:ea typeface="宋体"/>
                        </a:rPr>
                        <a:t>Parameter 1 </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600"/>
                        </a:spcBef>
                        <a:spcAft>
                          <a:spcPts val="600"/>
                        </a:spcAft>
                      </a:pPr>
                      <a:r>
                        <a:rPr lang="en-US" sz="1200">
                          <a:solidFill>
                            <a:schemeClr val="bg1">
                              <a:lumMod val="10000"/>
                            </a:schemeClr>
                          </a:solidFill>
                          <a:latin typeface="Times New Roman"/>
                          <a:ea typeface="宋体"/>
                        </a:rPr>
                        <a:t>0x80000000 (DesiredAccess)</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0">
                <a:tc>
                  <a:txBody>
                    <a:bodyPr/>
                    <a:lstStyle/>
                    <a:p>
                      <a:pPr marL="0" marR="0">
                        <a:spcBef>
                          <a:spcPts val="600"/>
                        </a:spcBef>
                        <a:spcAft>
                          <a:spcPts val="600"/>
                        </a:spcAft>
                      </a:pPr>
                      <a:r>
                        <a:rPr lang="en-US" sz="1200">
                          <a:solidFill>
                            <a:schemeClr val="bg1">
                              <a:lumMod val="10000"/>
                            </a:schemeClr>
                          </a:solidFill>
                          <a:latin typeface="Times New Roman"/>
                          <a:ea typeface="宋体"/>
                        </a:rPr>
                        <a:t>Parameter 2</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600"/>
                        </a:spcBef>
                        <a:spcAft>
                          <a:spcPts val="600"/>
                        </a:spcAft>
                      </a:pPr>
                      <a:r>
                        <a:rPr lang="en-US" sz="1200">
                          <a:solidFill>
                            <a:schemeClr val="bg1">
                              <a:lumMod val="10000"/>
                            </a:schemeClr>
                          </a:solidFill>
                          <a:latin typeface="Times New Roman"/>
                          <a:ea typeface="宋体"/>
                        </a:rPr>
                        <a:t>\Registry\Machine\Software\Microsoft\Windows NT\CurrentVersion\Image File Execution Options\iexplore.exe</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36195">
                <a:tc>
                  <a:txBody>
                    <a:bodyPr/>
                    <a:lstStyle/>
                    <a:p>
                      <a:pPr marL="0" marR="0">
                        <a:spcBef>
                          <a:spcPts val="600"/>
                        </a:spcBef>
                        <a:spcAft>
                          <a:spcPts val="600"/>
                        </a:spcAft>
                      </a:pPr>
                      <a:r>
                        <a:rPr lang="en-US" sz="1200">
                          <a:solidFill>
                            <a:schemeClr val="bg1">
                              <a:lumMod val="10000"/>
                            </a:schemeClr>
                          </a:solidFill>
                          <a:latin typeface="Times New Roman"/>
                          <a:ea typeface="宋体"/>
                        </a:rPr>
                        <a:t>Event Subject</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600"/>
                        </a:spcBef>
                        <a:spcAft>
                          <a:spcPts val="600"/>
                        </a:spcAft>
                      </a:pPr>
                      <a:r>
                        <a:rPr lang="en-US" sz="1200">
                          <a:solidFill>
                            <a:schemeClr val="bg1">
                              <a:lumMod val="10000"/>
                            </a:schemeClr>
                          </a:solidFill>
                          <a:latin typeface="Times New Roman"/>
                          <a:ea typeface="宋体"/>
                        </a:rPr>
                        <a:t>1456 (process id), image path \Device\HarddiskVolume1\Program Files\Internet Explorer\IEXPLORE.EXE</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0">
                <a:tc>
                  <a:txBody>
                    <a:bodyPr/>
                    <a:lstStyle/>
                    <a:p>
                      <a:pPr marL="0" marR="0">
                        <a:spcBef>
                          <a:spcPts val="600"/>
                        </a:spcBef>
                        <a:spcAft>
                          <a:spcPts val="600"/>
                        </a:spcAft>
                      </a:pPr>
                      <a:r>
                        <a:rPr lang="en-US" sz="1200">
                          <a:solidFill>
                            <a:schemeClr val="bg1">
                              <a:lumMod val="10000"/>
                            </a:schemeClr>
                          </a:solidFill>
                          <a:latin typeface="Times New Roman"/>
                          <a:ea typeface="宋体"/>
                        </a:rPr>
                        <a:t>Status</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600"/>
                        </a:spcBef>
                        <a:spcAft>
                          <a:spcPts val="600"/>
                        </a:spcAft>
                      </a:pPr>
                      <a:r>
                        <a:rPr lang="en-US" sz="1200" dirty="0">
                          <a:solidFill>
                            <a:schemeClr val="bg1">
                              <a:lumMod val="10000"/>
                            </a:schemeClr>
                          </a:solidFill>
                          <a:latin typeface="Times New Roman"/>
                          <a:ea typeface="宋体"/>
                        </a:rPr>
                        <a:t>Key handle</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bl>
          </a:graphicData>
        </a:graphic>
      </p:graphicFrame>
      <p:sp>
        <p:nvSpPr>
          <p:cNvPr id="19457" name="Rectangle 1"/>
          <p:cNvSpPr>
            <a:spLocks noChangeArrowheads="1"/>
          </p:cNvSpPr>
          <p:nvPr/>
        </p:nvSpPr>
        <p:spPr bwMode="auto">
          <a:xfrm>
            <a:off x="1079351" y="1733252"/>
            <a:ext cx="6616849" cy="19082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228600" algn="l"/>
              </a:tabLst>
            </a:pPr>
            <a:r>
              <a:rPr lang="en-US" sz="1400" dirty="0" smtClean="0">
                <a:solidFill>
                  <a:schemeClr val="bg1">
                    <a:lumMod val="10000"/>
                  </a:schemeClr>
                </a:solidFill>
                <a:latin typeface="Times New Roman" pitchFamily="18" charset="0"/>
                <a:ea typeface="宋体" pitchFamily="2" charset="-122"/>
                <a:cs typeface="Times New Roman" pitchFamily="18" charset="0"/>
              </a:rPr>
              <a:t>To capture rich behavior semantics, each event contains the following information</a:t>
            </a:r>
            <a:endParaRPr lang="en-US" sz="600" dirty="0" smtClean="0">
              <a:solidFill>
                <a:schemeClr val="bg1">
                  <a:lumMod val="10000"/>
                </a:schemeClr>
              </a:solidFill>
              <a:latin typeface="Arial" pitchFamily="34" charset="0"/>
              <a:cs typeface="Arial" pitchFamily="34" charset="0"/>
            </a:endParaRPr>
          </a:p>
          <a:p>
            <a:pPr eaLnBrk="0" fontAlgn="base" hangingPunct="0">
              <a:spcBef>
                <a:spcPct val="0"/>
              </a:spcBef>
              <a:spcAft>
                <a:spcPct val="0"/>
              </a:spcAft>
              <a:buFontTx/>
              <a:buChar char="•"/>
              <a:tabLst>
                <a:tab pos="228600" algn="l"/>
              </a:tabLst>
            </a:pPr>
            <a:r>
              <a:rPr lang="en-US" sz="1400" dirty="0" smtClean="0">
                <a:solidFill>
                  <a:schemeClr val="bg1">
                    <a:lumMod val="10000"/>
                  </a:schemeClr>
                </a:solidFill>
                <a:latin typeface="Times New Roman" pitchFamily="18" charset="0"/>
                <a:ea typeface="宋体" pitchFamily="2" charset="-122"/>
                <a:cs typeface="Times New Roman" pitchFamily="18" charset="0"/>
              </a:rPr>
              <a:t> Event ID</a:t>
            </a:r>
            <a:endParaRPr lang="en-US" sz="600" dirty="0" smtClean="0">
              <a:solidFill>
                <a:schemeClr val="bg1">
                  <a:lumMod val="10000"/>
                </a:schemeClr>
              </a:solidFill>
              <a:latin typeface="Arial" pitchFamily="34" charset="0"/>
              <a:cs typeface="Arial" pitchFamily="34" charset="0"/>
            </a:endParaRPr>
          </a:p>
          <a:p>
            <a:pPr eaLnBrk="0" fontAlgn="base" hangingPunct="0">
              <a:spcBef>
                <a:spcPct val="0"/>
              </a:spcBef>
              <a:spcAft>
                <a:spcPct val="0"/>
              </a:spcAft>
              <a:buFontTx/>
              <a:buChar char="•"/>
              <a:tabLst>
                <a:tab pos="228600" algn="l"/>
              </a:tabLst>
            </a:pPr>
            <a:r>
              <a:rPr lang="en-US" sz="1400" dirty="0" smtClean="0">
                <a:solidFill>
                  <a:schemeClr val="bg1">
                    <a:lumMod val="10000"/>
                  </a:schemeClr>
                </a:solidFill>
                <a:latin typeface="Times New Roman" pitchFamily="18" charset="0"/>
                <a:ea typeface="宋体" pitchFamily="2" charset="-122"/>
                <a:cs typeface="Times New Roman" pitchFamily="18" charset="0"/>
              </a:rPr>
              <a:t> Event object (</a:t>
            </a:r>
            <a:r>
              <a:rPr lang="en-US" sz="1400" dirty="0" err="1" smtClean="0">
                <a:solidFill>
                  <a:schemeClr val="bg1">
                    <a:lumMod val="10000"/>
                  </a:schemeClr>
                </a:solidFill>
                <a:latin typeface="Times New Roman" pitchFamily="18" charset="0"/>
                <a:ea typeface="宋体" pitchFamily="2" charset="-122"/>
                <a:cs typeface="Times New Roman" pitchFamily="18" charset="0"/>
              </a:rPr>
              <a:t>e.g</a:t>
            </a:r>
            <a:r>
              <a:rPr lang="en-US" sz="1400" dirty="0" smtClean="0">
                <a:solidFill>
                  <a:schemeClr val="bg1">
                    <a:lumMod val="10000"/>
                  </a:schemeClr>
                </a:solidFill>
                <a:latin typeface="Times New Roman" pitchFamily="18" charset="0"/>
                <a:ea typeface="宋体" pitchFamily="2" charset="-122"/>
                <a:cs typeface="Times New Roman" pitchFamily="18" charset="0"/>
              </a:rPr>
              <a:t> registry, file, process, socket, etc.)</a:t>
            </a:r>
            <a:endParaRPr lang="en-US" sz="600" dirty="0" smtClean="0">
              <a:solidFill>
                <a:schemeClr val="bg1">
                  <a:lumMod val="10000"/>
                </a:schemeClr>
              </a:solidFill>
              <a:latin typeface="Arial" pitchFamily="34" charset="0"/>
              <a:cs typeface="Arial" pitchFamily="34" charset="0"/>
            </a:endParaRPr>
          </a:p>
          <a:p>
            <a:pPr eaLnBrk="0" fontAlgn="base" hangingPunct="0">
              <a:spcBef>
                <a:spcPct val="0"/>
              </a:spcBef>
              <a:spcAft>
                <a:spcPct val="0"/>
              </a:spcAft>
              <a:buFontTx/>
              <a:buChar char="•"/>
              <a:tabLst>
                <a:tab pos="228600" algn="l"/>
              </a:tabLst>
            </a:pPr>
            <a:r>
              <a:rPr lang="en-US" sz="1400" dirty="0" smtClean="0">
                <a:solidFill>
                  <a:schemeClr val="bg1">
                    <a:lumMod val="10000"/>
                  </a:schemeClr>
                </a:solidFill>
                <a:latin typeface="Times New Roman" pitchFamily="18" charset="0"/>
                <a:ea typeface="宋体" pitchFamily="2" charset="-122"/>
                <a:cs typeface="Times New Roman" pitchFamily="18" charset="0"/>
              </a:rPr>
              <a:t> Event subject if applicable (i.e. the process that takes the action)</a:t>
            </a:r>
            <a:endParaRPr lang="en-US" sz="600" dirty="0" smtClean="0">
              <a:solidFill>
                <a:schemeClr val="bg1">
                  <a:lumMod val="10000"/>
                </a:schemeClr>
              </a:solidFill>
              <a:latin typeface="Arial" pitchFamily="34" charset="0"/>
              <a:cs typeface="Arial" pitchFamily="34" charset="0"/>
            </a:endParaRPr>
          </a:p>
          <a:p>
            <a:pPr eaLnBrk="0" fontAlgn="base" hangingPunct="0">
              <a:spcBef>
                <a:spcPct val="0"/>
              </a:spcBef>
              <a:spcAft>
                <a:spcPct val="0"/>
              </a:spcAft>
              <a:buFontTx/>
              <a:buChar char="•"/>
              <a:tabLst>
                <a:tab pos="228600" algn="l"/>
              </a:tabLst>
            </a:pPr>
            <a:r>
              <a:rPr lang="en-US" sz="1400" dirty="0" smtClean="0">
                <a:solidFill>
                  <a:schemeClr val="bg1">
                    <a:lumMod val="10000"/>
                  </a:schemeClr>
                </a:solidFill>
                <a:latin typeface="Times New Roman" pitchFamily="18" charset="0"/>
                <a:ea typeface="宋体" pitchFamily="2" charset="-122"/>
                <a:cs typeface="Times New Roman" pitchFamily="18" charset="0"/>
              </a:rPr>
              <a:t> Kernel function called if applicable</a:t>
            </a:r>
            <a:endParaRPr lang="en-US" sz="600" dirty="0" smtClean="0">
              <a:solidFill>
                <a:schemeClr val="bg1">
                  <a:lumMod val="10000"/>
                </a:schemeClr>
              </a:solidFill>
              <a:latin typeface="Arial" pitchFamily="34" charset="0"/>
              <a:cs typeface="Arial" pitchFamily="34" charset="0"/>
            </a:endParaRPr>
          </a:p>
          <a:p>
            <a:pPr eaLnBrk="0" fontAlgn="base" hangingPunct="0">
              <a:spcBef>
                <a:spcPct val="0"/>
              </a:spcBef>
              <a:spcAft>
                <a:spcPct val="0"/>
              </a:spcAft>
              <a:buFontTx/>
              <a:buChar char="•"/>
              <a:tabLst>
                <a:tab pos="228600" algn="l"/>
              </a:tabLst>
            </a:pPr>
            <a:r>
              <a:rPr lang="en-US" sz="1400" dirty="0" smtClean="0">
                <a:solidFill>
                  <a:schemeClr val="bg1">
                    <a:lumMod val="10000"/>
                  </a:schemeClr>
                </a:solidFill>
                <a:latin typeface="Times New Roman" pitchFamily="18" charset="0"/>
                <a:ea typeface="宋体" pitchFamily="2" charset="-122"/>
                <a:cs typeface="Times New Roman" pitchFamily="18" charset="0"/>
              </a:rPr>
              <a:t> Action parameters (e.g. registry value, file path, IP address)</a:t>
            </a:r>
            <a:endParaRPr lang="en-US" sz="600" dirty="0" smtClean="0">
              <a:solidFill>
                <a:schemeClr val="bg1">
                  <a:lumMod val="10000"/>
                </a:schemeClr>
              </a:solidFill>
              <a:latin typeface="Arial" pitchFamily="34" charset="0"/>
              <a:cs typeface="Arial" pitchFamily="34" charset="0"/>
            </a:endParaRPr>
          </a:p>
          <a:p>
            <a:pPr eaLnBrk="0" fontAlgn="base" hangingPunct="0">
              <a:spcBef>
                <a:spcPct val="0"/>
              </a:spcBef>
              <a:spcAft>
                <a:spcPct val="0"/>
              </a:spcAft>
              <a:buFontTx/>
              <a:buChar char="•"/>
              <a:tabLst>
                <a:tab pos="228600" algn="l"/>
              </a:tabLst>
            </a:pPr>
            <a:r>
              <a:rPr lang="en-US" sz="1400" dirty="0" smtClean="0">
                <a:solidFill>
                  <a:schemeClr val="bg1">
                    <a:lumMod val="10000"/>
                  </a:schemeClr>
                </a:solidFill>
                <a:latin typeface="Times New Roman" pitchFamily="18" charset="0"/>
                <a:ea typeface="宋体" pitchFamily="2" charset="-122"/>
                <a:cs typeface="Times New Roman" pitchFamily="18" charset="0"/>
              </a:rPr>
              <a:t> Status of the action (e.g. file handle created, registry removed, etc.)</a:t>
            </a:r>
          </a:p>
          <a:p>
            <a:pPr eaLnBrk="0" fontAlgn="base" hangingPunct="0">
              <a:spcBef>
                <a:spcPct val="0"/>
              </a:spcBef>
              <a:spcAft>
                <a:spcPct val="0"/>
              </a:spcAft>
              <a:buFontTx/>
              <a:buChar char="•"/>
              <a:tabLst>
                <a:tab pos="228600" algn="l"/>
              </a:tabLst>
            </a:pPr>
            <a:endParaRPr lang="en-US" sz="600" dirty="0" smtClean="0">
              <a:solidFill>
                <a:schemeClr val="bg1">
                  <a:lumMod val="10000"/>
                </a:schemeClr>
              </a:solidFill>
              <a:latin typeface="Arial" pitchFamily="34" charset="0"/>
              <a:cs typeface="Arial" pitchFamily="34" charset="0"/>
            </a:endParaRPr>
          </a:p>
          <a:p>
            <a:pPr eaLnBrk="0" fontAlgn="base" hangingPunct="0">
              <a:spcBef>
                <a:spcPct val="0"/>
              </a:spcBef>
              <a:spcAft>
                <a:spcPct val="0"/>
              </a:spcAft>
              <a:tabLst>
                <a:tab pos="228600" algn="l"/>
              </a:tabLst>
            </a:pPr>
            <a:r>
              <a:rPr lang="en-US" sz="1400" dirty="0" smtClean="0">
                <a:solidFill>
                  <a:schemeClr val="bg1">
                    <a:lumMod val="10000"/>
                  </a:schemeClr>
                </a:solidFill>
                <a:latin typeface="Times New Roman" pitchFamily="18" charset="0"/>
                <a:ea typeface="宋体" pitchFamily="2" charset="-122"/>
                <a:cs typeface="Times New Roman" pitchFamily="18" charset="0"/>
              </a:rPr>
              <a:t>For example, a registry open key event will look like this,</a:t>
            </a:r>
            <a:endParaRPr lang="en-US" sz="600" dirty="0" smtClean="0">
              <a:solidFill>
                <a:schemeClr val="bg1">
                  <a:lumMod val="1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Levenshtein</a:t>
            </a:r>
            <a:r>
              <a:rPr lang="en-US" dirty="0" smtClean="0"/>
              <a:t> Distance</a:t>
            </a:r>
            <a:endParaRPr lang="en-US" dirty="0"/>
          </a:p>
        </p:txBody>
      </p:sp>
      <p:sp>
        <p:nvSpPr>
          <p:cNvPr id="3" name="Content Placeholder 2"/>
          <p:cNvSpPr>
            <a:spLocks noGrp="1"/>
          </p:cNvSpPr>
          <p:nvPr>
            <p:ph idx="1"/>
          </p:nvPr>
        </p:nvSpPr>
        <p:spPr/>
        <p:txBody>
          <a:bodyPr/>
          <a:lstStyle/>
          <a:p>
            <a:r>
              <a:rPr lang="en-US" sz="2000" i="1" dirty="0" smtClean="0"/>
              <a:t>Operation = Op (Event)</a:t>
            </a:r>
            <a:endParaRPr lang="en-US" sz="2000" dirty="0" smtClean="0"/>
          </a:p>
          <a:p>
            <a:r>
              <a:rPr lang="en-US" sz="2000" dirty="0" smtClean="0"/>
              <a:t>Operations include but not limited to</a:t>
            </a:r>
          </a:p>
          <a:p>
            <a:pPr lvl="1">
              <a:buFont typeface="+mj-lt"/>
              <a:buAutoNum type="arabicPeriod"/>
            </a:pPr>
            <a:r>
              <a:rPr lang="en-US" sz="1600" i="1" dirty="0" smtClean="0"/>
              <a:t>Insert (Event)</a:t>
            </a:r>
            <a:endParaRPr lang="en-US" sz="1600" dirty="0" smtClean="0"/>
          </a:p>
          <a:p>
            <a:pPr lvl="1">
              <a:buFont typeface="+mj-lt"/>
              <a:buAutoNum type="arabicPeriod"/>
            </a:pPr>
            <a:r>
              <a:rPr lang="en-US" sz="1600" i="1" dirty="0" smtClean="0"/>
              <a:t>Remove (Event)</a:t>
            </a:r>
            <a:endParaRPr lang="en-US" sz="1600" dirty="0" smtClean="0"/>
          </a:p>
          <a:p>
            <a:pPr lvl="1">
              <a:buFont typeface="+mj-lt"/>
              <a:buAutoNum type="arabicPeriod"/>
            </a:pPr>
            <a:r>
              <a:rPr lang="en-US" sz="1600" i="1" dirty="0" smtClean="0"/>
              <a:t>Replace (Event1, Event2)</a:t>
            </a:r>
          </a:p>
          <a:p>
            <a:r>
              <a:rPr lang="en-US" sz="2000" dirty="0" smtClean="0"/>
              <a:t>The cost of a transformation from one event sequence to another is defined by the cost of applying an ordered set of operations required to complete the transformation.</a:t>
            </a:r>
          </a:p>
          <a:p>
            <a:pPr>
              <a:buNone/>
            </a:pPr>
            <a:r>
              <a:rPr lang="en-US" sz="2000" i="1" dirty="0" smtClean="0"/>
              <a:t>	Cost (Transformation) = </a:t>
            </a:r>
            <a:r>
              <a:rPr lang="da-DK" sz="2000" i="1" dirty="0" smtClean="0"/>
              <a:t>Σ</a:t>
            </a:r>
            <a:r>
              <a:rPr lang="en-US" sz="2000" i="1" baseline="-25000" dirty="0" err="1" smtClean="0"/>
              <a:t>i</a:t>
            </a:r>
            <a:r>
              <a:rPr lang="en-US" sz="2000" i="1" baseline="-25000" dirty="0" smtClean="0"/>
              <a:t> </a:t>
            </a:r>
            <a:r>
              <a:rPr lang="en-US" sz="2000" i="1" dirty="0" smtClean="0"/>
              <a:t>Cost (</a:t>
            </a:r>
            <a:r>
              <a:rPr lang="en-US" sz="2000" i="1" dirty="0" err="1" smtClean="0"/>
              <a:t>Operation</a:t>
            </a:r>
            <a:r>
              <a:rPr lang="en-US" sz="2000" i="1" baseline="-25000" dirty="0" err="1" smtClean="0"/>
              <a:t>i</a:t>
            </a:r>
            <a:r>
              <a:rPr lang="en-US" sz="2000" i="1" dirty="0" smtClean="0"/>
              <a:t>)</a:t>
            </a:r>
            <a:endParaRPr lang="en-US" sz="2000" dirty="0" smtClean="0"/>
          </a:p>
          <a:p>
            <a:r>
              <a:rPr lang="en-US" sz="2000" dirty="0" smtClean="0"/>
              <a:t>The distance between two event sequence is therefore minimum cost incurred by one of the transformations. (Dynamic programming using a m*n matrix)</a:t>
            </a:r>
          </a:p>
          <a:p>
            <a:pPr lvl="0"/>
            <a:endParaRPr lang="en-US" sz="1600"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t>
            </a:r>
            <a:r>
              <a:rPr lang="en-US" dirty="0" err="1" smtClean="0"/>
              <a:t>medoids</a:t>
            </a:r>
            <a:r>
              <a:rPr lang="en-US" dirty="0" smtClean="0"/>
              <a:t> </a:t>
            </a:r>
            <a:r>
              <a:rPr lang="en-US" dirty="0" smtClean="0"/>
              <a:t>Clustering</a:t>
            </a:r>
            <a:endParaRPr lang="en-US" dirty="0"/>
          </a:p>
        </p:txBody>
      </p:sp>
      <p:graphicFrame>
        <p:nvGraphicFramePr>
          <p:cNvPr id="5" name="Table 4"/>
          <p:cNvGraphicFramePr>
            <a:graphicFrameLocks noGrp="1"/>
          </p:cNvGraphicFramePr>
          <p:nvPr/>
        </p:nvGraphicFramePr>
        <p:xfrm>
          <a:off x="762000" y="1752599"/>
          <a:ext cx="7696200" cy="3981586"/>
        </p:xfrm>
        <a:graphic>
          <a:graphicData uri="http://schemas.openxmlformats.org/drawingml/2006/table">
            <a:tbl>
              <a:tblPr>
                <a:tableStyleId>{2D5ABB26-0587-4C30-8999-92F81FD0307C}</a:tableStyleId>
              </a:tblPr>
              <a:tblGrid>
                <a:gridCol w="633975"/>
                <a:gridCol w="7062225"/>
              </a:tblGrid>
              <a:tr h="606531">
                <a:tc>
                  <a:txBody>
                    <a:bodyPr/>
                    <a:lstStyle/>
                    <a:p>
                      <a:pPr marL="0" marR="0">
                        <a:spcBef>
                          <a:spcPts val="600"/>
                        </a:spcBef>
                        <a:spcAft>
                          <a:spcPts val="600"/>
                        </a:spcAft>
                      </a:pPr>
                      <a:r>
                        <a:rPr lang="en-US" sz="2000" dirty="0"/>
                        <a:t>Step</a:t>
                      </a:r>
                      <a:endParaRPr lang="en-US" sz="2000" dirty="0">
                        <a:solidFill>
                          <a:schemeClr val="bg1">
                            <a:lumMod val="10000"/>
                          </a:schemeClr>
                        </a:solidFill>
                        <a:latin typeface="Times New Roman"/>
                        <a:ea typeface="宋体"/>
                      </a:endParaRPr>
                    </a:p>
                  </a:txBody>
                  <a:tcPr marL="68580" marR="68580" marT="0" marB="0"/>
                </a:tc>
                <a:tc>
                  <a:txBody>
                    <a:bodyPr/>
                    <a:lstStyle/>
                    <a:p>
                      <a:pPr marL="0" marR="0" algn="ctr">
                        <a:spcBef>
                          <a:spcPts val="600"/>
                        </a:spcBef>
                        <a:spcAft>
                          <a:spcPts val="600"/>
                        </a:spcAft>
                      </a:pPr>
                      <a:r>
                        <a:rPr lang="en-US" sz="2000"/>
                        <a:t>Description</a:t>
                      </a:r>
                      <a:endParaRPr lang="en-US" sz="2000">
                        <a:solidFill>
                          <a:schemeClr val="bg1">
                            <a:lumMod val="10000"/>
                          </a:schemeClr>
                        </a:solidFill>
                        <a:latin typeface="Times New Roman"/>
                        <a:ea typeface="宋体"/>
                      </a:endParaRPr>
                    </a:p>
                  </a:txBody>
                  <a:tcPr marL="68580" marR="68580" marT="0" marB="0"/>
                </a:tc>
              </a:tr>
              <a:tr h="606531">
                <a:tc>
                  <a:txBody>
                    <a:bodyPr/>
                    <a:lstStyle/>
                    <a:p>
                      <a:pPr marL="0" marR="0">
                        <a:spcBef>
                          <a:spcPts val="600"/>
                        </a:spcBef>
                        <a:spcAft>
                          <a:spcPts val="600"/>
                        </a:spcAft>
                      </a:pPr>
                      <a:r>
                        <a:rPr lang="en-US" sz="2000"/>
                        <a:t>1</a:t>
                      </a:r>
                      <a:endParaRPr lang="en-US" sz="2000">
                        <a:solidFill>
                          <a:schemeClr val="bg1">
                            <a:lumMod val="10000"/>
                          </a:schemeClr>
                        </a:solidFill>
                        <a:latin typeface="Times New Roman"/>
                        <a:ea typeface="宋体"/>
                      </a:endParaRPr>
                    </a:p>
                  </a:txBody>
                  <a:tcPr marL="68580" marR="68580" marT="0" marB="0"/>
                </a:tc>
                <a:tc>
                  <a:txBody>
                    <a:bodyPr/>
                    <a:lstStyle/>
                    <a:p>
                      <a:pPr marL="0" marR="0">
                        <a:spcBef>
                          <a:spcPts val="600"/>
                        </a:spcBef>
                        <a:spcAft>
                          <a:spcPts val="600"/>
                        </a:spcAft>
                      </a:pPr>
                      <a:r>
                        <a:rPr lang="en-US" sz="2000" dirty="0" smtClean="0"/>
                        <a:t>Randomly</a:t>
                      </a:r>
                      <a:r>
                        <a:rPr lang="en-US" sz="2000" baseline="0" dirty="0" smtClean="0"/>
                        <a:t> pick k objects out of the n objects as the initial </a:t>
                      </a:r>
                      <a:r>
                        <a:rPr lang="en-US" sz="2000" baseline="0" dirty="0" err="1" smtClean="0"/>
                        <a:t>medoids</a:t>
                      </a:r>
                      <a:endParaRPr lang="en-US" sz="2000" dirty="0">
                        <a:solidFill>
                          <a:schemeClr val="bg1">
                            <a:lumMod val="10000"/>
                          </a:schemeClr>
                        </a:solidFill>
                        <a:latin typeface="Times New Roman"/>
                        <a:ea typeface="宋体"/>
                      </a:endParaRPr>
                    </a:p>
                  </a:txBody>
                  <a:tcPr marL="68580" marR="68580" marT="0" marB="0"/>
                </a:tc>
              </a:tr>
              <a:tr h="601159">
                <a:tc>
                  <a:txBody>
                    <a:bodyPr/>
                    <a:lstStyle/>
                    <a:p>
                      <a:pPr marL="0" marR="0">
                        <a:spcBef>
                          <a:spcPts val="600"/>
                        </a:spcBef>
                        <a:spcAft>
                          <a:spcPts val="600"/>
                        </a:spcAft>
                      </a:pPr>
                      <a:r>
                        <a:rPr lang="en-US" sz="2000" dirty="0"/>
                        <a:t>2</a:t>
                      </a:r>
                      <a:endParaRPr lang="en-US" sz="2000" dirty="0">
                        <a:solidFill>
                          <a:schemeClr val="bg1">
                            <a:lumMod val="10000"/>
                          </a:schemeClr>
                        </a:solidFill>
                        <a:latin typeface="Times New Roman"/>
                        <a:ea typeface="宋体"/>
                      </a:endParaRPr>
                    </a:p>
                  </a:txBody>
                  <a:tcPr marL="68580" marR="68580" marT="0" marB="0"/>
                </a:tc>
                <a:tc>
                  <a:txBody>
                    <a:bodyPr/>
                    <a:lstStyle/>
                    <a:p>
                      <a:pPr marL="0" marR="0">
                        <a:spcBef>
                          <a:spcPts val="600"/>
                        </a:spcBef>
                        <a:spcAft>
                          <a:spcPts val="600"/>
                        </a:spcAft>
                      </a:pPr>
                      <a:r>
                        <a:rPr lang="en-US" sz="2000" dirty="0"/>
                        <a:t>Assign each object to the group that has the closest </a:t>
                      </a:r>
                      <a:r>
                        <a:rPr lang="en-US" sz="2000" dirty="0" err="1" smtClean="0"/>
                        <a:t>medoid</a:t>
                      </a:r>
                      <a:endParaRPr lang="en-US" sz="2000" dirty="0">
                        <a:solidFill>
                          <a:schemeClr val="bg1">
                            <a:lumMod val="10000"/>
                          </a:schemeClr>
                        </a:solidFill>
                        <a:latin typeface="Times New Roman"/>
                        <a:ea typeface="宋体"/>
                      </a:endParaRPr>
                    </a:p>
                  </a:txBody>
                  <a:tcPr marL="68580" marR="68580" marT="0" marB="0"/>
                </a:tc>
              </a:tr>
              <a:tr h="1154511">
                <a:tc>
                  <a:txBody>
                    <a:bodyPr/>
                    <a:lstStyle/>
                    <a:p>
                      <a:pPr marL="0" marR="0">
                        <a:spcBef>
                          <a:spcPts val="600"/>
                        </a:spcBef>
                        <a:spcAft>
                          <a:spcPts val="600"/>
                        </a:spcAft>
                      </a:pPr>
                      <a:r>
                        <a:rPr lang="en-US" sz="2000"/>
                        <a:t>3</a:t>
                      </a:r>
                      <a:endParaRPr lang="en-US" sz="2000">
                        <a:solidFill>
                          <a:schemeClr val="bg1">
                            <a:lumMod val="10000"/>
                          </a:schemeClr>
                        </a:solidFill>
                        <a:latin typeface="Times New Roman"/>
                        <a:ea typeface="宋体"/>
                      </a:endParaRPr>
                    </a:p>
                  </a:txBody>
                  <a:tcPr marL="68580" marR="68580" marT="0" marB="0"/>
                </a:tc>
                <a:tc>
                  <a:txBody>
                    <a:bodyPr/>
                    <a:lstStyle/>
                    <a:p>
                      <a:pPr marL="0" marR="0">
                        <a:spcBef>
                          <a:spcPts val="600"/>
                        </a:spcBef>
                        <a:spcAft>
                          <a:spcPts val="600"/>
                        </a:spcAft>
                      </a:pPr>
                      <a:r>
                        <a:rPr lang="en-US" sz="2000" dirty="0"/>
                        <a:t>When all objects have been assigned, recalculate the positions of the </a:t>
                      </a:r>
                      <a:r>
                        <a:rPr lang="en-US" sz="2000" dirty="0" smtClean="0"/>
                        <a:t>k </a:t>
                      </a:r>
                      <a:r>
                        <a:rPr lang="en-US" sz="2000" dirty="0" err="1" smtClean="0"/>
                        <a:t>medoid</a:t>
                      </a:r>
                      <a:r>
                        <a:rPr lang="en-US" sz="2000" dirty="0" smtClean="0"/>
                        <a:t>;</a:t>
                      </a:r>
                      <a:r>
                        <a:rPr lang="en-US" sz="2000" baseline="0" dirty="0" smtClean="0"/>
                        <a:t> for </a:t>
                      </a:r>
                      <a:r>
                        <a:rPr lang="en-US" sz="2000" b="1" baseline="0" dirty="0" smtClean="0"/>
                        <a:t>each group</a:t>
                      </a:r>
                      <a:r>
                        <a:rPr lang="en-US" sz="2000" baseline="0" dirty="0" smtClean="0"/>
                        <a:t>, choosing the new </a:t>
                      </a:r>
                      <a:r>
                        <a:rPr lang="en-US" sz="2000" baseline="0" dirty="0" err="1" smtClean="0"/>
                        <a:t>medoid</a:t>
                      </a:r>
                      <a:r>
                        <a:rPr lang="en-US" sz="2000" baseline="0" dirty="0" smtClean="0"/>
                        <a:t> to be the object </a:t>
                      </a:r>
                      <a:r>
                        <a:rPr lang="en-US" sz="2000" baseline="0" dirty="0" err="1" smtClean="0"/>
                        <a:t>i</a:t>
                      </a:r>
                      <a:r>
                        <a:rPr lang="en-US" sz="2000" baseline="0" dirty="0" smtClean="0"/>
                        <a:t> with </a:t>
                      </a:r>
                      <a:endParaRPr lang="en-US" sz="2000" dirty="0">
                        <a:solidFill>
                          <a:schemeClr val="bg1">
                            <a:lumMod val="10000"/>
                          </a:schemeClr>
                        </a:solidFill>
                        <a:latin typeface="Times New Roman"/>
                        <a:ea typeface="宋体"/>
                      </a:endParaRPr>
                    </a:p>
                  </a:txBody>
                  <a:tcPr marL="68580" marR="68580" marT="0" marB="0"/>
                </a:tc>
              </a:tr>
              <a:tr h="1009785">
                <a:tc>
                  <a:txBody>
                    <a:bodyPr/>
                    <a:lstStyle/>
                    <a:p>
                      <a:pPr marL="0" marR="0">
                        <a:spcBef>
                          <a:spcPts val="600"/>
                        </a:spcBef>
                        <a:spcAft>
                          <a:spcPts val="600"/>
                        </a:spcAft>
                      </a:pPr>
                      <a:r>
                        <a:rPr lang="en-US" sz="2000" dirty="0" smtClean="0"/>
                        <a:t>4</a:t>
                      </a:r>
                      <a:endParaRPr lang="en-US" sz="2000" dirty="0">
                        <a:solidFill>
                          <a:schemeClr val="bg1">
                            <a:lumMod val="10000"/>
                          </a:schemeClr>
                        </a:solidFill>
                        <a:latin typeface="Times New Roman"/>
                        <a:ea typeface="宋体"/>
                      </a:endParaRPr>
                    </a:p>
                  </a:txBody>
                  <a:tcPr marL="68580" marR="68580" marT="0" marB="0"/>
                </a:tc>
                <a:tc>
                  <a:txBody>
                    <a:bodyPr/>
                    <a:lstStyle/>
                    <a:p>
                      <a:pPr marL="0" marR="0">
                        <a:spcBef>
                          <a:spcPts val="600"/>
                        </a:spcBef>
                        <a:spcAft>
                          <a:spcPts val="600"/>
                        </a:spcAft>
                      </a:pPr>
                      <a:r>
                        <a:rPr lang="en-US" sz="2000" dirty="0" smtClean="0"/>
                        <a:t>Repeat </a:t>
                      </a:r>
                      <a:r>
                        <a:rPr lang="en-US" sz="2000" dirty="0"/>
                        <a:t>Steps 2 and 3 until the </a:t>
                      </a:r>
                      <a:r>
                        <a:rPr lang="en-US" sz="2000" dirty="0" err="1"/>
                        <a:t>medoid</a:t>
                      </a:r>
                      <a:r>
                        <a:rPr lang="en-US" sz="2000" dirty="0"/>
                        <a:t> no longer </a:t>
                      </a:r>
                      <a:r>
                        <a:rPr lang="en-US" sz="2000" dirty="0" smtClean="0"/>
                        <a:t>move</a:t>
                      </a:r>
                      <a:endParaRPr lang="en-US" sz="2000" dirty="0">
                        <a:solidFill>
                          <a:schemeClr val="bg1">
                            <a:lumMod val="10000"/>
                          </a:schemeClr>
                        </a:solidFill>
                        <a:latin typeface="Times New Roman"/>
                        <a:ea typeface="宋体"/>
                      </a:endParaRPr>
                    </a:p>
                  </a:txBody>
                  <a:tcPr marL="68580" marR="68580" marT="0" marB="0"/>
                </a:tc>
              </a:tr>
            </a:tbl>
          </a:graphicData>
        </a:graphic>
      </p:graphicFrame>
      <p:pic>
        <p:nvPicPr>
          <p:cNvPr id="44033" name="Picture 1"/>
          <p:cNvPicPr>
            <a:picLocks noChangeAspect="1" noChangeArrowheads="1"/>
          </p:cNvPicPr>
          <p:nvPr/>
        </p:nvPicPr>
        <p:blipFill>
          <a:blip r:embed="rId3" cstate="print"/>
          <a:srcRect/>
          <a:stretch>
            <a:fillRect/>
          </a:stretch>
        </p:blipFill>
        <p:spPr bwMode="auto">
          <a:xfrm>
            <a:off x="6629399" y="5029200"/>
            <a:ext cx="1805251" cy="1467301"/>
          </a:xfrm>
          <a:prstGeom prst="rect">
            <a:avLst/>
          </a:prstGeom>
          <a:noFill/>
          <a:ln w="9525">
            <a:noFill/>
            <a:miter lim="800000"/>
            <a:headEnd/>
            <a:tailEnd/>
          </a:ln>
        </p:spPr>
      </p:pic>
      <p:graphicFrame>
        <p:nvGraphicFramePr>
          <p:cNvPr id="44034" name="Object 2"/>
          <p:cNvGraphicFramePr>
            <a:graphicFrameLocks noChangeAspect="1"/>
          </p:cNvGraphicFramePr>
          <p:nvPr/>
        </p:nvGraphicFramePr>
        <p:xfrm>
          <a:off x="3617686" y="4165600"/>
          <a:ext cx="1716314" cy="558800"/>
        </p:xfrm>
        <a:graphic>
          <a:graphicData uri="http://schemas.openxmlformats.org/presentationml/2006/ole">
            <p:oleObj spid="_x0000_s44034" name="Equation" r:id="rId4" imgW="1091880" imgH="355320" progId="Equation.DSMT4">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a:t>
            </a:r>
            <a:endParaRPr lang="en-US" dirty="0"/>
          </a:p>
        </p:txBody>
      </p:sp>
      <p:graphicFrame>
        <p:nvGraphicFramePr>
          <p:cNvPr id="5" name="Table 4"/>
          <p:cNvGraphicFramePr>
            <a:graphicFrameLocks noGrp="1"/>
          </p:cNvGraphicFramePr>
          <p:nvPr/>
        </p:nvGraphicFramePr>
        <p:xfrm>
          <a:off x="990600" y="2133601"/>
          <a:ext cx="7315200" cy="2133599"/>
        </p:xfrm>
        <a:graphic>
          <a:graphicData uri="http://schemas.openxmlformats.org/drawingml/2006/table">
            <a:tbl>
              <a:tblPr>
                <a:tableStyleId>{2D5ABB26-0587-4C30-8999-92F81FD0307C}</a:tableStyleId>
              </a:tblPr>
              <a:tblGrid>
                <a:gridCol w="677643"/>
                <a:gridCol w="6637557"/>
              </a:tblGrid>
              <a:tr h="766502">
                <a:tc>
                  <a:txBody>
                    <a:bodyPr/>
                    <a:lstStyle/>
                    <a:p>
                      <a:pPr marL="0" marR="0" algn="ctr">
                        <a:spcBef>
                          <a:spcPts val="600"/>
                        </a:spcBef>
                        <a:spcAft>
                          <a:spcPts val="600"/>
                        </a:spcAft>
                      </a:pPr>
                      <a:r>
                        <a:rPr lang="en-US" sz="2000" dirty="0"/>
                        <a:t>Step</a:t>
                      </a:r>
                      <a:endParaRPr lang="en-US" sz="2000" dirty="0">
                        <a:solidFill>
                          <a:schemeClr val="bg1">
                            <a:lumMod val="10000"/>
                          </a:schemeClr>
                        </a:solidFill>
                        <a:latin typeface="Times New Roman"/>
                        <a:ea typeface="宋体"/>
                      </a:endParaRPr>
                    </a:p>
                  </a:txBody>
                  <a:tcPr marL="68580" marR="68580" marT="0" marB="0"/>
                </a:tc>
                <a:tc>
                  <a:txBody>
                    <a:bodyPr/>
                    <a:lstStyle/>
                    <a:p>
                      <a:pPr marL="0" marR="0" algn="ctr">
                        <a:spcBef>
                          <a:spcPts val="600"/>
                        </a:spcBef>
                        <a:spcAft>
                          <a:spcPts val="600"/>
                        </a:spcAft>
                      </a:pPr>
                      <a:r>
                        <a:rPr lang="en-US" sz="2000" dirty="0"/>
                        <a:t>Description</a:t>
                      </a:r>
                      <a:endParaRPr lang="en-US" sz="2000" dirty="0">
                        <a:solidFill>
                          <a:schemeClr val="bg1">
                            <a:lumMod val="10000"/>
                          </a:schemeClr>
                        </a:solidFill>
                        <a:latin typeface="Times New Roman"/>
                        <a:ea typeface="宋体"/>
                      </a:endParaRPr>
                    </a:p>
                  </a:txBody>
                  <a:tcPr marL="68580" marR="68580" marT="0" marB="0"/>
                </a:tc>
              </a:tr>
              <a:tr h="566845">
                <a:tc>
                  <a:txBody>
                    <a:bodyPr/>
                    <a:lstStyle/>
                    <a:p>
                      <a:pPr marL="0" marR="0">
                        <a:spcBef>
                          <a:spcPts val="600"/>
                        </a:spcBef>
                        <a:spcAft>
                          <a:spcPts val="600"/>
                        </a:spcAft>
                      </a:pPr>
                      <a:r>
                        <a:rPr lang="en-US" sz="2000"/>
                        <a:t>1</a:t>
                      </a:r>
                      <a:endParaRPr lang="en-US" sz="2000">
                        <a:solidFill>
                          <a:schemeClr val="bg1">
                            <a:lumMod val="10000"/>
                          </a:schemeClr>
                        </a:solidFill>
                        <a:latin typeface="Times New Roman"/>
                        <a:ea typeface="宋体"/>
                      </a:endParaRPr>
                    </a:p>
                  </a:txBody>
                  <a:tcPr marL="68580" marR="68580" marT="0" marB="0"/>
                </a:tc>
                <a:tc>
                  <a:txBody>
                    <a:bodyPr/>
                    <a:lstStyle/>
                    <a:p>
                      <a:pPr marL="0" marR="0">
                        <a:spcBef>
                          <a:spcPts val="600"/>
                        </a:spcBef>
                        <a:spcAft>
                          <a:spcPts val="600"/>
                        </a:spcAft>
                      </a:pPr>
                      <a:r>
                        <a:rPr lang="en-US" sz="2000" dirty="0"/>
                        <a:t>Compare the new object to all the </a:t>
                      </a:r>
                      <a:r>
                        <a:rPr lang="en-US" sz="2000" dirty="0" err="1"/>
                        <a:t>medoids</a:t>
                      </a:r>
                      <a:endParaRPr lang="en-US" sz="2000" dirty="0">
                        <a:solidFill>
                          <a:schemeClr val="bg1">
                            <a:lumMod val="10000"/>
                          </a:schemeClr>
                        </a:solidFill>
                        <a:latin typeface="Times New Roman"/>
                        <a:ea typeface="宋体"/>
                      </a:endParaRPr>
                    </a:p>
                  </a:txBody>
                  <a:tcPr marL="68580" marR="68580" marT="0" marB="0"/>
                </a:tc>
              </a:tr>
              <a:tr h="800252">
                <a:tc>
                  <a:txBody>
                    <a:bodyPr/>
                    <a:lstStyle/>
                    <a:p>
                      <a:pPr marL="0" marR="0">
                        <a:spcBef>
                          <a:spcPts val="600"/>
                        </a:spcBef>
                        <a:spcAft>
                          <a:spcPts val="600"/>
                        </a:spcAft>
                      </a:pPr>
                      <a:r>
                        <a:rPr lang="en-US" sz="2000"/>
                        <a:t>2</a:t>
                      </a:r>
                      <a:endParaRPr lang="en-US" sz="2000">
                        <a:solidFill>
                          <a:schemeClr val="bg1">
                            <a:lumMod val="10000"/>
                          </a:schemeClr>
                        </a:solidFill>
                        <a:latin typeface="Times New Roman"/>
                        <a:ea typeface="宋体"/>
                      </a:endParaRPr>
                    </a:p>
                  </a:txBody>
                  <a:tcPr marL="68580" marR="68580" marT="0" marB="0"/>
                </a:tc>
                <a:tc>
                  <a:txBody>
                    <a:bodyPr/>
                    <a:lstStyle/>
                    <a:p>
                      <a:pPr marL="0" marR="0">
                        <a:spcBef>
                          <a:spcPts val="600"/>
                        </a:spcBef>
                        <a:spcAft>
                          <a:spcPts val="600"/>
                        </a:spcAft>
                      </a:pPr>
                      <a:r>
                        <a:rPr lang="en-US" sz="2000" dirty="0"/>
                        <a:t>Assign the new object the family name of the closest </a:t>
                      </a:r>
                      <a:r>
                        <a:rPr lang="en-US" sz="2000" dirty="0" err="1"/>
                        <a:t>medoid</a:t>
                      </a:r>
                      <a:endParaRPr lang="en-US" sz="2000" dirty="0">
                        <a:solidFill>
                          <a:schemeClr val="bg1">
                            <a:lumMod val="10000"/>
                          </a:schemeClr>
                        </a:solidFill>
                        <a:latin typeface="Times New Roman"/>
                        <a:ea typeface="宋体"/>
                      </a:endParaRPr>
                    </a:p>
                  </a:txBody>
                  <a:tcPr marL="68580" marR="68580" marT="0" marB="0"/>
                </a:tc>
              </a:tr>
            </a:tbl>
          </a:graphicData>
        </a:graphic>
      </p:graphicFrame>
      <p:pic>
        <p:nvPicPr>
          <p:cNvPr id="4" name="Picture 1"/>
          <p:cNvPicPr>
            <a:picLocks noChangeAspect="1" noChangeArrowheads="1"/>
          </p:cNvPicPr>
          <p:nvPr/>
        </p:nvPicPr>
        <p:blipFill>
          <a:blip r:embed="rId2" cstate="print"/>
          <a:srcRect/>
          <a:stretch>
            <a:fillRect/>
          </a:stretch>
        </p:blipFill>
        <p:spPr bwMode="auto">
          <a:xfrm>
            <a:off x="6477000" y="4800600"/>
            <a:ext cx="2057400" cy="1672246"/>
          </a:xfrm>
          <a:prstGeom prst="rect">
            <a:avLst/>
          </a:prstGeom>
          <a:noFill/>
          <a:ln w="9525">
            <a:noFill/>
            <a:miter lim="800000"/>
            <a:headEnd/>
            <a:tailEnd/>
          </a:ln>
        </p:spPr>
      </p:pic>
      <p:sp>
        <p:nvSpPr>
          <p:cNvPr id="6" name="Oval 5"/>
          <p:cNvSpPr/>
          <p:nvPr/>
        </p:nvSpPr>
        <p:spPr>
          <a:xfrm>
            <a:off x="7486744" y="4583668"/>
            <a:ext cx="152400" cy="152400"/>
          </a:xfrm>
          <a:prstGeom prst="ellipse">
            <a:avLst/>
          </a:prstGeom>
          <a:noFill/>
          <a:ln>
            <a:solidFill>
              <a:srgbClr val="F3A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5EEE1"/>
              </a:solidFill>
            </a:endParaRPr>
          </a:p>
        </p:txBody>
      </p:sp>
      <p:sp>
        <p:nvSpPr>
          <p:cNvPr id="7" name="TextBox 6"/>
          <p:cNvSpPr txBox="1"/>
          <p:nvPr/>
        </p:nvSpPr>
        <p:spPr>
          <a:xfrm>
            <a:off x="7715344" y="4431268"/>
            <a:ext cx="285656" cy="369332"/>
          </a:xfrm>
          <a:prstGeom prst="rect">
            <a:avLst/>
          </a:prstGeom>
          <a:noFill/>
        </p:spPr>
        <p:txBody>
          <a:bodyPr wrap="none" rtlCol="0">
            <a:spAutoFit/>
          </a:bodyPr>
          <a:lstStyle/>
          <a:p>
            <a:r>
              <a:rPr lang="en-US" dirty="0" smtClean="0"/>
              <a: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graphicFrame>
        <p:nvGraphicFramePr>
          <p:cNvPr id="4" name="Table 3"/>
          <p:cNvGraphicFramePr>
            <a:graphicFrameLocks noGrp="1"/>
          </p:cNvGraphicFramePr>
          <p:nvPr/>
        </p:nvGraphicFramePr>
        <p:xfrm>
          <a:off x="1905000" y="1904993"/>
          <a:ext cx="5490527" cy="4038607"/>
        </p:xfrm>
        <a:graphic>
          <a:graphicData uri="http://schemas.openxmlformats.org/drawingml/2006/table">
            <a:tbl>
              <a:tblPr>
                <a:tableStyleId>{2D5ABB26-0587-4C30-8999-92F81FD0307C}</a:tableStyleId>
              </a:tblPr>
              <a:tblGrid>
                <a:gridCol w="2066655"/>
                <a:gridCol w="1711936"/>
                <a:gridCol w="1711936"/>
              </a:tblGrid>
              <a:tr h="504825">
                <a:tc>
                  <a:txBody>
                    <a:bodyPr/>
                    <a:lstStyle/>
                    <a:p>
                      <a:pPr marL="0" marR="0">
                        <a:spcBef>
                          <a:spcPts val="600"/>
                        </a:spcBef>
                        <a:spcAft>
                          <a:spcPts val="600"/>
                        </a:spcAft>
                      </a:pPr>
                      <a:endParaRPr lang="en-US" sz="1400" dirty="0">
                        <a:solidFill>
                          <a:schemeClr val="bg1">
                            <a:lumMod val="10000"/>
                          </a:schemeClr>
                        </a:solidFill>
                        <a:latin typeface="Times New Roman"/>
                        <a:ea typeface="宋体"/>
                      </a:endParaRPr>
                    </a:p>
                  </a:txBody>
                  <a:tcPr marL="68580" marR="68580" marT="0" marB="0"/>
                </a:tc>
                <a:tc>
                  <a:txBody>
                    <a:bodyPr/>
                    <a:lstStyle/>
                    <a:p>
                      <a:pPr marL="0" marR="0">
                        <a:spcBef>
                          <a:spcPts val="600"/>
                        </a:spcBef>
                        <a:spcAft>
                          <a:spcPts val="600"/>
                        </a:spcAft>
                      </a:pPr>
                      <a:r>
                        <a:rPr lang="en-US" sz="1400"/>
                        <a:t>Families</a:t>
                      </a:r>
                      <a:endParaRPr lang="en-US" sz="1400">
                        <a:solidFill>
                          <a:schemeClr val="bg1">
                            <a:lumMod val="10000"/>
                          </a:schemeClr>
                        </a:solidFill>
                        <a:latin typeface="Times New Roman"/>
                        <a:ea typeface="宋体"/>
                      </a:endParaRPr>
                    </a:p>
                  </a:txBody>
                  <a:tcPr marL="68580" marR="68580" marT="0" marB="0"/>
                </a:tc>
                <a:tc>
                  <a:txBody>
                    <a:bodyPr/>
                    <a:lstStyle/>
                    <a:p>
                      <a:pPr marL="0" marR="0">
                        <a:spcBef>
                          <a:spcPts val="600"/>
                        </a:spcBef>
                        <a:spcAft>
                          <a:spcPts val="600"/>
                        </a:spcAft>
                      </a:pPr>
                      <a:r>
                        <a:rPr lang="en-US" sz="1400"/>
                        <a:t>Number of Samples</a:t>
                      </a:r>
                      <a:endParaRPr lang="en-US" sz="1400">
                        <a:solidFill>
                          <a:schemeClr val="bg1">
                            <a:lumMod val="10000"/>
                          </a:schemeClr>
                        </a:solidFill>
                        <a:latin typeface="Times New Roman"/>
                        <a:ea typeface="宋体"/>
                      </a:endParaRPr>
                    </a:p>
                  </a:txBody>
                  <a:tcPr marL="68580" marR="68580" marT="0" marB="0"/>
                </a:tc>
              </a:tr>
              <a:tr h="252413">
                <a:tc rowSpan="3">
                  <a:txBody>
                    <a:bodyPr/>
                    <a:lstStyle/>
                    <a:p>
                      <a:pPr marL="0" marR="0">
                        <a:spcBef>
                          <a:spcPts val="600"/>
                        </a:spcBef>
                        <a:spcAft>
                          <a:spcPts val="600"/>
                        </a:spcAft>
                      </a:pPr>
                      <a:r>
                        <a:rPr lang="en-US" sz="1400"/>
                        <a:t>Experiment A</a:t>
                      </a:r>
                      <a:endParaRPr lang="en-US" sz="1400">
                        <a:solidFill>
                          <a:schemeClr val="bg1">
                            <a:lumMod val="10000"/>
                          </a:schemeClr>
                        </a:solidFill>
                        <a:latin typeface="Times New Roman"/>
                        <a:ea typeface="宋体"/>
                      </a:endParaRPr>
                    </a:p>
                  </a:txBody>
                  <a:tcPr marL="68580" marR="68580" marT="0" marB="0"/>
                </a:tc>
                <a:tc>
                  <a:txBody>
                    <a:bodyPr/>
                    <a:lstStyle/>
                    <a:p>
                      <a:pPr marL="0" marR="0">
                        <a:spcBef>
                          <a:spcPts val="600"/>
                        </a:spcBef>
                        <a:spcAft>
                          <a:spcPts val="600"/>
                        </a:spcAft>
                      </a:pPr>
                      <a:r>
                        <a:rPr lang="en-US" sz="1400"/>
                        <a:t>Berbew</a:t>
                      </a:r>
                      <a:endParaRPr lang="en-US" sz="1400">
                        <a:solidFill>
                          <a:schemeClr val="bg1">
                            <a:lumMod val="10000"/>
                          </a:schemeClr>
                        </a:solidFill>
                        <a:latin typeface="Times New Roman"/>
                        <a:ea typeface="宋体"/>
                      </a:endParaRPr>
                    </a:p>
                  </a:txBody>
                  <a:tcPr marL="68580" marR="68580" marT="0" marB="0"/>
                </a:tc>
                <a:tc>
                  <a:txBody>
                    <a:bodyPr/>
                    <a:lstStyle/>
                    <a:p>
                      <a:pPr marL="0" marR="0">
                        <a:spcBef>
                          <a:spcPts val="600"/>
                        </a:spcBef>
                        <a:spcAft>
                          <a:spcPts val="600"/>
                        </a:spcAft>
                      </a:pPr>
                      <a:r>
                        <a:rPr lang="en-US" sz="1400"/>
                        <a:t>218</a:t>
                      </a:r>
                      <a:endParaRPr lang="en-US" sz="1400">
                        <a:solidFill>
                          <a:schemeClr val="bg1">
                            <a:lumMod val="10000"/>
                          </a:schemeClr>
                        </a:solidFill>
                        <a:latin typeface="Times New Roman"/>
                        <a:ea typeface="宋体"/>
                      </a:endParaRPr>
                    </a:p>
                  </a:txBody>
                  <a:tcPr marL="68580" marR="68580" marT="0" marB="0"/>
                </a:tc>
              </a:tr>
              <a:tr h="252413">
                <a:tc vMerge="1">
                  <a:txBody>
                    <a:bodyPr/>
                    <a:lstStyle/>
                    <a:p>
                      <a:endParaRPr lang="en-US"/>
                    </a:p>
                  </a:txBody>
                  <a:tcPr/>
                </a:tc>
                <a:tc>
                  <a:txBody>
                    <a:bodyPr/>
                    <a:lstStyle/>
                    <a:p>
                      <a:pPr marL="0" marR="0">
                        <a:spcBef>
                          <a:spcPts val="600"/>
                        </a:spcBef>
                        <a:spcAft>
                          <a:spcPts val="600"/>
                        </a:spcAft>
                      </a:pPr>
                      <a:r>
                        <a:rPr lang="en-US" sz="1400"/>
                        <a:t>Korgo</a:t>
                      </a:r>
                      <a:endParaRPr lang="en-US" sz="1400">
                        <a:solidFill>
                          <a:schemeClr val="bg1">
                            <a:lumMod val="10000"/>
                          </a:schemeClr>
                        </a:solidFill>
                        <a:latin typeface="Times New Roman"/>
                        <a:ea typeface="宋体"/>
                      </a:endParaRPr>
                    </a:p>
                  </a:txBody>
                  <a:tcPr marL="68580" marR="68580" marT="0" marB="0"/>
                </a:tc>
                <a:tc>
                  <a:txBody>
                    <a:bodyPr/>
                    <a:lstStyle/>
                    <a:p>
                      <a:pPr marL="0" marR="0">
                        <a:spcBef>
                          <a:spcPts val="600"/>
                        </a:spcBef>
                        <a:spcAft>
                          <a:spcPts val="600"/>
                        </a:spcAft>
                      </a:pPr>
                      <a:r>
                        <a:rPr lang="en-US" sz="1400"/>
                        <a:t>133</a:t>
                      </a:r>
                      <a:endParaRPr lang="en-US" sz="1400">
                        <a:solidFill>
                          <a:schemeClr val="bg1">
                            <a:lumMod val="10000"/>
                          </a:schemeClr>
                        </a:solidFill>
                        <a:latin typeface="Times New Roman"/>
                        <a:ea typeface="宋体"/>
                      </a:endParaRPr>
                    </a:p>
                  </a:txBody>
                  <a:tcPr marL="68580" marR="68580" marT="0" marB="0"/>
                </a:tc>
              </a:tr>
              <a:tr h="252413">
                <a:tc vMerge="1">
                  <a:txBody>
                    <a:bodyPr/>
                    <a:lstStyle/>
                    <a:p>
                      <a:endParaRPr lang="en-US"/>
                    </a:p>
                  </a:txBody>
                  <a:tcPr/>
                </a:tc>
                <a:tc>
                  <a:txBody>
                    <a:bodyPr/>
                    <a:lstStyle/>
                    <a:p>
                      <a:pPr marL="0" marR="0">
                        <a:spcBef>
                          <a:spcPts val="600"/>
                        </a:spcBef>
                        <a:spcAft>
                          <a:spcPts val="600"/>
                        </a:spcAft>
                      </a:pPr>
                      <a:r>
                        <a:rPr lang="en-US" sz="1400"/>
                        <a:t>Kelvir</a:t>
                      </a:r>
                      <a:endParaRPr lang="en-US" sz="1400">
                        <a:solidFill>
                          <a:schemeClr val="bg1">
                            <a:lumMod val="10000"/>
                          </a:schemeClr>
                        </a:solidFill>
                        <a:latin typeface="Times New Roman"/>
                        <a:ea typeface="宋体"/>
                      </a:endParaRPr>
                    </a:p>
                  </a:txBody>
                  <a:tcPr marL="68580" marR="68580" marT="0" marB="0"/>
                </a:tc>
                <a:tc>
                  <a:txBody>
                    <a:bodyPr/>
                    <a:lstStyle/>
                    <a:p>
                      <a:pPr marL="0" marR="0">
                        <a:spcBef>
                          <a:spcPts val="600"/>
                        </a:spcBef>
                        <a:spcAft>
                          <a:spcPts val="600"/>
                        </a:spcAft>
                      </a:pPr>
                      <a:r>
                        <a:rPr lang="en-US" sz="1400"/>
                        <a:t>110</a:t>
                      </a:r>
                      <a:endParaRPr lang="en-US" sz="1400">
                        <a:solidFill>
                          <a:schemeClr val="bg1">
                            <a:lumMod val="10000"/>
                          </a:schemeClr>
                        </a:solidFill>
                        <a:latin typeface="Times New Roman"/>
                        <a:ea typeface="宋体"/>
                      </a:endParaRPr>
                    </a:p>
                  </a:txBody>
                  <a:tcPr marL="68580" marR="68580" marT="0" marB="0"/>
                </a:tc>
              </a:tr>
              <a:tr h="252413">
                <a:tc rowSpan="11">
                  <a:txBody>
                    <a:bodyPr/>
                    <a:lstStyle/>
                    <a:p>
                      <a:pPr marL="0" marR="0">
                        <a:spcBef>
                          <a:spcPts val="600"/>
                        </a:spcBef>
                        <a:spcAft>
                          <a:spcPts val="600"/>
                        </a:spcAft>
                      </a:pPr>
                      <a:r>
                        <a:rPr lang="en-US" sz="1400"/>
                        <a:t>Experiment B</a:t>
                      </a:r>
                      <a:endParaRPr lang="en-US" sz="1400">
                        <a:solidFill>
                          <a:schemeClr val="bg1">
                            <a:lumMod val="10000"/>
                          </a:schemeClr>
                        </a:solidFill>
                        <a:latin typeface="Times New Roman"/>
                        <a:ea typeface="宋体"/>
                      </a:endParaRPr>
                    </a:p>
                  </a:txBody>
                  <a:tcPr marL="68580" marR="68580" marT="0" marB="0"/>
                </a:tc>
                <a:tc>
                  <a:txBody>
                    <a:bodyPr/>
                    <a:lstStyle/>
                    <a:p>
                      <a:pPr marL="0" marR="0">
                        <a:spcBef>
                          <a:spcPts val="600"/>
                        </a:spcBef>
                        <a:spcAft>
                          <a:spcPts val="600"/>
                        </a:spcAft>
                      </a:pPr>
                      <a:r>
                        <a:rPr lang="en-US" sz="1400"/>
                        <a:t>Berbew</a:t>
                      </a:r>
                      <a:endParaRPr lang="en-US" sz="1400">
                        <a:solidFill>
                          <a:schemeClr val="bg1">
                            <a:lumMod val="10000"/>
                          </a:schemeClr>
                        </a:solidFill>
                        <a:latin typeface="Times New Roman"/>
                        <a:ea typeface="宋体"/>
                      </a:endParaRPr>
                    </a:p>
                  </a:txBody>
                  <a:tcPr marL="68580" marR="68580" marT="0" marB="0"/>
                </a:tc>
                <a:tc>
                  <a:txBody>
                    <a:bodyPr/>
                    <a:lstStyle/>
                    <a:p>
                      <a:pPr marL="0" marR="0">
                        <a:spcBef>
                          <a:spcPts val="600"/>
                        </a:spcBef>
                        <a:spcAft>
                          <a:spcPts val="600"/>
                        </a:spcAft>
                      </a:pPr>
                      <a:r>
                        <a:rPr lang="en-US" sz="1400"/>
                        <a:t>218</a:t>
                      </a:r>
                      <a:endParaRPr lang="en-US" sz="1400">
                        <a:solidFill>
                          <a:schemeClr val="bg1">
                            <a:lumMod val="10000"/>
                          </a:schemeClr>
                        </a:solidFill>
                        <a:latin typeface="Times New Roman"/>
                        <a:ea typeface="宋体"/>
                      </a:endParaRPr>
                    </a:p>
                  </a:txBody>
                  <a:tcPr marL="68580" marR="68580" marT="0" marB="0"/>
                </a:tc>
              </a:tr>
              <a:tr h="252413">
                <a:tc vMerge="1">
                  <a:txBody>
                    <a:bodyPr/>
                    <a:lstStyle/>
                    <a:p>
                      <a:endParaRPr lang="en-US"/>
                    </a:p>
                  </a:txBody>
                  <a:tcPr/>
                </a:tc>
                <a:tc>
                  <a:txBody>
                    <a:bodyPr/>
                    <a:lstStyle/>
                    <a:p>
                      <a:pPr marL="0" marR="0">
                        <a:spcBef>
                          <a:spcPts val="600"/>
                        </a:spcBef>
                        <a:spcAft>
                          <a:spcPts val="600"/>
                        </a:spcAft>
                      </a:pPr>
                      <a:r>
                        <a:rPr lang="en-US" sz="1400"/>
                        <a:t>Korgo</a:t>
                      </a:r>
                      <a:endParaRPr lang="en-US" sz="1400">
                        <a:solidFill>
                          <a:schemeClr val="bg1">
                            <a:lumMod val="10000"/>
                          </a:schemeClr>
                        </a:solidFill>
                        <a:latin typeface="Times New Roman"/>
                        <a:ea typeface="宋体"/>
                      </a:endParaRPr>
                    </a:p>
                  </a:txBody>
                  <a:tcPr marL="68580" marR="68580" marT="0" marB="0"/>
                </a:tc>
                <a:tc>
                  <a:txBody>
                    <a:bodyPr/>
                    <a:lstStyle/>
                    <a:p>
                      <a:pPr marL="0" marR="0">
                        <a:spcBef>
                          <a:spcPts val="600"/>
                        </a:spcBef>
                        <a:spcAft>
                          <a:spcPts val="600"/>
                        </a:spcAft>
                      </a:pPr>
                      <a:r>
                        <a:rPr lang="en-US" sz="1400"/>
                        <a:t>133</a:t>
                      </a:r>
                      <a:endParaRPr lang="en-US" sz="1400">
                        <a:solidFill>
                          <a:schemeClr val="bg1">
                            <a:lumMod val="10000"/>
                          </a:schemeClr>
                        </a:solidFill>
                        <a:latin typeface="Times New Roman"/>
                        <a:ea typeface="宋体"/>
                      </a:endParaRPr>
                    </a:p>
                  </a:txBody>
                  <a:tcPr marL="68580" marR="68580" marT="0" marB="0"/>
                </a:tc>
              </a:tr>
              <a:tr h="252413">
                <a:tc vMerge="1">
                  <a:txBody>
                    <a:bodyPr/>
                    <a:lstStyle/>
                    <a:p>
                      <a:endParaRPr lang="en-US"/>
                    </a:p>
                  </a:txBody>
                  <a:tcPr/>
                </a:tc>
                <a:tc>
                  <a:txBody>
                    <a:bodyPr/>
                    <a:lstStyle/>
                    <a:p>
                      <a:pPr marL="0" marR="0">
                        <a:spcBef>
                          <a:spcPts val="600"/>
                        </a:spcBef>
                        <a:spcAft>
                          <a:spcPts val="600"/>
                        </a:spcAft>
                      </a:pPr>
                      <a:r>
                        <a:rPr lang="en-US" sz="1400"/>
                        <a:t>Kelvir</a:t>
                      </a:r>
                      <a:endParaRPr lang="en-US" sz="1400">
                        <a:solidFill>
                          <a:schemeClr val="bg1">
                            <a:lumMod val="10000"/>
                          </a:schemeClr>
                        </a:solidFill>
                        <a:latin typeface="Times New Roman"/>
                        <a:ea typeface="宋体"/>
                      </a:endParaRPr>
                    </a:p>
                  </a:txBody>
                  <a:tcPr marL="68580" marR="68580" marT="0" marB="0"/>
                </a:tc>
                <a:tc>
                  <a:txBody>
                    <a:bodyPr/>
                    <a:lstStyle/>
                    <a:p>
                      <a:pPr marL="0" marR="0">
                        <a:spcBef>
                          <a:spcPts val="600"/>
                        </a:spcBef>
                        <a:spcAft>
                          <a:spcPts val="600"/>
                        </a:spcAft>
                      </a:pPr>
                      <a:r>
                        <a:rPr lang="en-US" sz="1400"/>
                        <a:t>110</a:t>
                      </a:r>
                      <a:endParaRPr lang="en-US" sz="1400">
                        <a:solidFill>
                          <a:schemeClr val="bg1">
                            <a:lumMod val="10000"/>
                          </a:schemeClr>
                        </a:solidFill>
                        <a:latin typeface="Times New Roman"/>
                        <a:ea typeface="宋体"/>
                      </a:endParaRPr>
                    </a:p>
                  </a:txBody>
                  <a:tcPr marL="68580" marR="68580" marT="0" marB="0"/>
                </a:tc>
              </a:tr>
              <a:tr h="252413">
                <a:tc vMerge="1">
                  <a:txBody>
                    <a:bodyPr/>
                    <a:lstStyle/>
                    <a:p>
                      <a:endParaRPr lang="en-US"/>
                    </a:p>
                  </a:txBody>
                  <a:tcPr/>
                </a:tc>
                <a:tc>
                  <a:txBody>
                    <a:bodyPr/>
                    <a:lstStyle/>
                    <a:p>
                      <a:pPr marL="0" marR="0">
                        <a:spcBef>
                          <a:spcPts val="600"/>
                        </a:spcBef>
                        <a:spcAft>
                          <a:spcPts val="600"/>
                        </a:spcAft>
                      </a:pPr>
                      <a:r>
                        <a:rPr lang="en-US" sz="1400"/>
                        <a:t>HackDef</a:t>
                      </a:r>
                      <a:endParaRPr lang="en-US" sz="1400">
                        <a:solidFill>
                          <a:schemeClr val="bg1">
                            <a:lumMod val="10000"/>
                          </a:schemeClr>
                        </a:solidFill>
                        <a:latin typeface="Times New Roman"/>
                        <a:ea typeface="宋体"/>
                      </a:endParaRPr>
                    </a:p>
                  </a:txBody>
                  <a:tcPr marL="68580" marR="68580" marT="0" marB="0"/>
                </a:tc>
                <a:tc>
                  <a:txBody>
                    <a:bodyPr/>
                    <a:lstStyle/>
                    <a:p>
                      <a:pPr marL="0" marR="0">
                        <a:spcBef>
                          <a:spcPts val="0"/>
                        </a:spcBef>
                        <a:spcAft>
                          <a:spcPts val="0"/>
                        </a:spcAft>
                      </a:pPr>
                      <a:r>
                        <a:rPr lang="en-US" sz="1400"/>
                        <a:t>88</a:t>
                      </a:r>
                      <a:endParaRPr lang="en-US" sz="1400">
                        <a:solidFill>
                          <a:schemeClr val="bg1">
                            <a:lumMod val="10000"/>
                          </a:schemeClr>
                        </a:solidFill>
                        <a:latin typeface="Times New Roman"/>
                        <a:ea typeface="宋体"/>
                      </a:endParaRPr>
                    </a:p>
                  </a:txBody>
                  <a:tcPr marL="68580" marR="68580" marT="0" marB="0"/>
                </a:tc>
              </a:tr>
              <a:tr h="252413">
                <a:tc vMerge="1">
                  <a:txBody>
                    <a:bodyPr/>
                    <a:lstStyle/>
                    <a:p>
                      <a:endParaRPr lang="en-US"/>
                    </a:p>
                  </a:txBody>
                  <a:tcPr/>
                </a:tc>
                <a:tc>
                  <a:txBody>
                    <a:bodyPr/>
                    <a:lstStyle/>
                    <a:p>
                      <a:pPr marL="0" marR="0">
                        <a:spcBef>
                          <a:spcPts val="600"/>
                        </a:spcBef>
                        <a:spcAft>
                          <a:spcPts val="600"/>
                        </a:spcAft>
                      </a:pPr>
                      <a:r>
                        <a:rPr lang="en-US" sz="1400"/>
                        <a:t>Bofra</a:t>
                      </a:r>
                      <a:endParaRPr lang="en-US" sz="1400">
                        <a:solidFill>
                          <a:schemeClr val="bg1">
                            <a:lumMod val="10000"/>
                          </a:schemeClr>
                        </a:solidFill>
                        <a:latin typeface="Times New Roman"/>
                        <a:ea typeface="宋体"/>
                      </a:endParaRPr>
                    </a:p>
                  </a:txBody>
                  <a:tcPr marL="68580" marR="68580" marT="0" marB="0"/>
                </a:tc>
                <a:tc>
                  <a:txBody>
                    <a:bodyPr/>
                    <a:lstStyle/>
                    <a:p>
                      <a:pPr marL="0" marR="0">
                        <a:spcBef>
                          <a:spcPts val="0"/>
                        </a:spcBef>
                        <a:spcAft>
                          <a:spcPts val="0"/>
                        </a:spcAft>
                      </a:pPr>
                      <a:r>
                        <a:rPr lang="en-US" sz="1400"/>
                        <a:t>7</a:t>
                      </a:r>
                      <a:endParaRPr lang="en-US" sz="1400">
                        <a:solidFill>
                          <a:schemeClr val="bg1">
                            <a:lumMod val="10000"/>
                          </a:schemeClr>
                        </a:solidFill>
                        <a:latin typeface="Times New Roman"/>
                        <a:ea typeface="宋体"/>
                      </a:endParaRPr>
                    </a:p>
                  </a:txBody>
                  <a:tcPr marL="68580" marR="68580" marT="0" marB="0"/>
                </a:tc>
              </a:tr>
              <a:tr h="252413">
                <a:tc vMerge="1">
                  <a:txBody>
                    <a:bodyPr/>
                    <a:lstStyle/>
                    <a:p>
                      <a:endParaRPr lang="en-US"/>
                    </a:p>
                  </a:txBody>
                  <a:tcPr/>
                </a:tc>
                <a:tc>
                  <a:txBody>
                    <a:bodyPr/>
                    <a:lstStyle/>
                    <a:p>
                      <a:pPr marL="0" marR="0">
                        <a:spcBef>
                          <a:spcPts val="600"/>
                        </a:spcBef>
                        <a:spcAft>
                          <a:spcPts val="600"/>
                        </a:spcAft>
                      </a:pPr>
                      <a:r>
                        <a:rPr lang="en-US" sz="1400"/>
                        <a:t>Bobax</a:t>
                      </a:r>
                      <a:endParaRPr lang="en-US" sz="1400">
                        <a:solidFill>
                          <a:schemeClr val="bg1">
                            <a:lumMod val="10000"/>
                          </a:schemeClr>
                        </a:solidFill>
                        <a:latin typeface="Times New Roman"/>
                        <a:ea typeface="宋体"/>
                      </a:endParaRPr>
                    </a:p>
                  </a:txBody>
                  <a:tcPr marL="68580" marR="68580" marT="0" marB="0"/>
                </a:tc>
                <a:tc>
                  <a:txBody>
                    <a:bodyPr/>
                    <a:lstStyle/>
                    <a:p>
                      <a:pPr marL="0" marR="0">
                        <a:spcBef>
                          <a:spcPts val="0"/>
                        </a:spcBef>
                        <a:spcAft>
                          <a:spcPts val="0"/>
                        </a:spcAft>
                      </a:pPr>
                      <a:r>
                        <a:rPr lang="en-US" sz="1400"/>
                        <a:t>159</a:t>
                      </a:r>
                      <a:endParaRPr lang="en-US" sz="1400">
                        <a:solidFill>
                          <a:schemeClr val="bg1">
                            <a:lumMod val="10000"/>
                          </a:schemeClr>
                        </a:solidFill>
                        <a:latin typeface="Times New Roman"/>
                        <a:ea typeface="宋体"/>
                      </a:endParaRPr>
                    </a:p>
                  </a:txBody>
                  <a:tcPr marL="68580" marR="68580" marT="0" marB="0"/>
                </a:tc>
              </a:tr>
              <a:tr h="252413">
                <a:tc vMerge="1">
                  <a:txBody>
                    <a:bodyPr/>
                    <a:lstStyle/>
                    <a:p>
                      <a:endParaRPr lang="en-US"/>
                    </a:p>
                  </a:txBody>
                  <a:tcPr/>
                </a:tc>
                <a:tc>
                  <a:txBody>
                    <a:bodyPr/>
                    <a:lstStyle/>
                    <a:p>
                      <a:pPr marL="0" marR="0">
                        <a:spcBef>
                          <a:spcPts val="600"/>
                        </a:spcBef>
                        <a:spcAft>
                          <a:spcPts val="600"/>
                        </a:spcAft>
                      </a:pPr>
                      <a:r>
                        <a:rPr lang="en-US" sz="1400"/>
                        <a:t>Bagz</a:t>
                      </a:r>
                      <a:endParaRPr lang="en-US" sz="1400">
                        <a:solidFill>
                          <a:schemeClr val="bg1">
                            <a:lumMod val="10000"/>
                          </a:schemeClr>
                        </a:solidFill>
                        <a:latin typeface="Times New Roman"/>
                        <a:ea typeface="宋体"/>
                      </a:endParaRPr>
                    </a:p>
                  </a:txBody>
                  <a:tcPr marL="68580" marR="68580" marT="0" marB="0"/>
                </a:tc>
                <a:tc>
                  <a:txBody>
                    <a:bodyPr/>
                    <a:lstStyle/>
                    <a:p>
                      <a:pPr marL="0" marR="0">
                        <a:spcBef>
                          <a:spcPts val="600"/>
                        </a:spcBef>
                        <a:spcAft>
                          <a:spcPts val="600"/>
                        </a:spcAft>
                      </a:pPr>
                      <a:r>
                        <a:rPr lang="en-US" sz="1400"/>
                        <a:t>31</a:t>
                      </a:r>
                      <a:endParaRPr lang="en-US" sz="1400">
                        <a:solidFill>
                          <a:schemeClr val="bg1">
                            <a:lumMod val="10000"/>
                          </a:schemeClr>
                        </a:solidFill>
                        <a:latin typeface="Times New Roman"/>
                        <a:ea typeface="宋体"/>
                      </a:endParaRPr>
                    </a:p>
                  </a:txBody>
                  <a:tcPr marL="68580" marR="68580" marT="0" marB="0"/>
                </a:tc>
              </a:tr>
              <a:tr h="252413">
                <a:tc vMerge="1">
                  <a:txBody>
                    <a:bodyPr/>
                    <a:lstStyle/>
                    <a:p>
                      <a:endParaRPr lang="en-US"/>
                    </a:p>
                  </a:txBody>
                  <a:tcPr/>
                </a:tc>
                <a:tc>
                  <a:txBody>
                    <a:bodyPr/>
                    <a:lstStyle/>
                    <a:p>
                      <a:pPr marL="0" marR="0">
                        <a:spcBef>
                          <a:spcPts val="600"/>
                        </a:spcBef>
                        <a:spcAft>
                          <a:spcPts val="600"/>
                        </a:spcAft>
                      </a:pPr>
                      <a:r>
                        <a:rPr lang="en-US" sz="1400"/>
                        <a:t>Bropia</a:t>
                      </a:r>
                      <a:endParaRPr lang="en-US" sz="1400">
                        <a:solidFill>
                          <a:schemeClr val="bg1">
                            <a:lumMod val="10000"/>
                          </a:schemeClr>
                        </a:solidFill>
                        <a:latin typeface="Times New Roman"/>
                        <a:ea typeface="宋体"/>
                      </a:endParaRPr>
                    </a:p>
                  </a:txBody>
                  <a:tcPr marL="68580" marR="68580" marT="0" marB="0"/>
                </a:tc>
                <a:tc>
                  <a:txBody>
                    <a:bodyPr/>
                    <a:lstStyle/>
                    <a:p>
                      <a:pPr marL="0" marR="0">
                        <a:spcBef>
                          <a:spcPts val="600"/>
                        </a:spcBef>
                        <a:spcAft>
                          <a:spcPts val="600"/>
                        </a:spcAft>
                      </a:pPr>
                      <a:r>
                        <a:rPr lang="en-US" sz="1400"/>
                        <a:t>7</a:t>
                      </a:r>
                      <a:endParaRPr lang="en-US" sz="1400">
                        <a:solidFill>
                          <a:schemeClr val="bg1">
                            <a:lumMod val="10000"/>
                          </a:schemeClr>
                        </a:solidFill>
                        <a:latin typeface="Times New Roman"/>
                        <a:ea typeface="宋体"/>
                      </a:endParaRPr>
                    </a:p>
                  </a:txBody>
                  <a:tcPr marL="68580" marR="68580" marT="0" marB="0"/>
                </a:tc>
              </a:tr>
              <a:tr h="252413">
                <a:tc vMerge="1">
                  <a:txBody>
                    <a:bodyPr/>
                    <a:lstStyle/>
                    <a:p>
                      <a:endParaRPr lang="en-US"/>
                    </a:p>
                  </a:txBody>
                  <a:tcPr/>
                </a:tc>
                <a:tc>
                  <a:txBody>
                    <a:bodyPr/>
                    <a:lstStyle/>
                    <a:p>
                      <a:pPr marL="0" marR="0">
                        <a:spcBef>
                          <a:spcPts val="600"/>
                        </a:spcBef>
                        <a:spcAft>
                          <a:spcPts val="600"/>
                        </a:spcAft>
                      </a:pPr>
                      <a:r>
                        <a:rPr lang="en-US" sz="1400"/>
                        <a:t>Lesbot</a:t>
                      </a:r>
                      <a:endParaRPr lang="en-US" sz="1400">
                        <a:solidFill>
                          <a:schemeClr val="bg1">
                            <a:lumMod val="10000"/>
                          </a:schemeClr>
                        </a:solidFill>
                        <a:latin typeface="Times New Roman"/>
                        <a:ea typeface="宋体"/>
                      </a:endParaRPr>
                    </a:p>
                  </a:txBody>
                  <a:tcPr marL="68580" marR="68580" marT="0" marB="0"/>
                </a:tc>
                <a:tc>
                  <a:txBody>
                    <a:bodyPr/>
                    <a:lstStyle/>
                    <a:p>
                      <a:pPr marL="0" marR="0">
                        <a:spcBef>
                          <a:spcPts val="600"/>
                        </a:spcBef>
                        <a:spcAft>
                          <a:spcPts val="600"/>
                        </a:spcAft>
                      </a:pPr>
                      <a:r>
                        <a:rPr lang="en-US" sz="1400"/>
                        <a:t>2</a:t>
                      </a:r>
                      <a:endParaRPr lang="en-US" sz="1400">
                        <a:solidFill>
                          <a:schemeClr val="bg1">
                            <a:lumMod val="10000"/>
                          </a:schemeClr>
                        </a:solidFill>
                        <a:latin typeface="Times New Roman"/>
                        <a:ea typeface="宋体"/>
                      </a:endParaRPr>
                    </a:p>
                  </a:txBody>
                  <a:tcPr marL="68580" marR="68580" marT="0" marB="0"/>
                </a:tc>
              </a:tr>
              <a:tr h="252413">
                <a:tc vMerge="1">
                  <a:txBody>
                    <a:bodyPr/>
                    <a:lstStyle/>
                    <a:p>
                      <a:endParaRPr lang="en-US"/>
                    </a:p>
                  </a:txBody>
                  <a:tcPr/>
                </a:tc>
                <a:tc>
                  <a:txBody>
                    <a:bodyPr/>
                    <a:lstStyle/>
                    <a:p>
                      <a:pPr marL="0" marR="0">
                        <a:spcBef>
                          <a:spcPts val="600"/>
                        </a:spcBef>
                        <a:spcAft>
                          <a:spcPts val="600"/>
                        </a:spcAft>
                      </a:pPr>
                      <a:r>
                        <a:rPr lang="en-US" sz="1400"/>
                        <a:t>Webber</a:t>
                      </a:r>
                      <a:endParaRPr lang="en-US" sz="1400">
                        <a:solidFill>
                          <a:schemeClr val="bg1">
                            <a:lumMod val="10000"/>
                          </a:schemeClr>
                        </a:solidFill>
                        <a:latin typeface="Times New Roman"/>
                        <a:ea typeface="宋体"/>
                      </a:endParaRPr>
                    </a:p>
                  </a:txBody>
                  <a:tcPr marL="68580" marR="68580" marT="0" marB="0"/>
                </a:tc>
                <a:tc>
                  <a:txBody>
                    <a:bodyPr/>
                    <a:lstStyle/>
                    <a:p>
                      <a:pPr marL="0" marR="0">
                        <a:spcBef>
                          <a:spcPts val="600"/>
                        </a:spcBef>
                        <a:spcAft>
                          <a:spcPts val="600"/>
                        </a:spcAft>
                      </a:pPr>
                      <a:r>
                        <a:rPr lang="en-US" sz="1400" dirty="0"/>
                        <a:t>1</a:t>
                      </a:r>
                      <a:endParaRPr lang="en-US" sz="1400" dirty="0">
                        <a:solidFill>
                          <a:schemeClr val="bg1">
                            <a:lumMod val="10000"/>
                          </a:schemeClr>
                        </a:solidFill>
                        <a:latin typeface="Times New Roman"/>
                        <a:ea typeface="宋体"/>
                      </a:endParaRPr>
                    </a:p>
                  </a:txBody>
                  <a:tcPr marL="68580" marR="68580" marT="0" marB="0"/>
                </a:tc>
              </a:tr>
              <a:tr h="252413">
                <a:tc vMerge="1">
                  <a:txBody>
                    <a:bodyPr/>
                    <a:lstStyle/>
                    <a:p>
                      <a:endParaRPr lang="en-US"/>
                    </a:p>
                  </a:txBody>
                  <a:tcPr/>
                </a:tc>
                <a:tc>
                  <a:txBody>
                    <a:bodyPr/>
                    <a:lstStyle/>
                    <a:p>
                      <a:pPr marL="0" marR="0">
                        <a:spcBef>
                          <a:spcPts val="600"/>
                        </a:spcBef>
                        <a:spcAft>
                          <a:spcPts val="600"/>
                        </a:spcAft>
                      </a:pPr>
                      <a:r>
                        <a:rPr lang="en-US" sz="1400"/>
                        <a:t>Esbot</a:t>
                      </a:r>
                      <a:endParaRPr lang="en-US" sz="1400">
                        <a:solidFill>
                          <a:schemeClr val="bg1">
                            <a:lumMod val="10000"/>
                          </a:schemeClr>
                        </a:solidFill>
                        <a:latin typeface="Times New Roman"/>
                        <a:ea typeface="宋体"/>
                      </a:endParaRPr>
                    </a:p>
                  </a:txBody>
                  <a:tcPr marL="68580" marR="68580" marT="0" marB="0"/>
                </a:tc>
                <a:tc>
                  <a:txBody>
                    <a:bodyPr/>
                    <a:lstStyle/>
                    <a:p>
                      <a:pPr marL="0" marR="0">
                        <a:spcBef>
                          <a:spcPts val="600"/>
                        </a:spcBef>
                        <a:spcAft>
                          <a:spcPts val="600"/>
                        </a:spcAft>
                      </a:pPr>
                      <a:r>
                        <a:rPr lang="en-US" sz="1400" dirty="0"/>
                        <a:t>4</a:t>
                      </a:r>
                      <a:endParaRPr lang="en-US" sz="1400" dirty="0">
                        <a:solidFill>
                          <a:schemeClr val="bg1">
                            <a:lumMod val="10000"/>
                          </a:schemeClr>
                        </a:solidFill>
                        <a:latin typeface="Times New Roman"/>
                        <a:ea typeface="宋体"/>
                      </a:endParaRPr>
                    </a:p>
                  </a:txBody>
                  <a:tcPr marL="68580" marR="68580" marT="0" marB="0"/>
                </a:tc>
              </a:tr>
            </a:tbl>
          </a:graphicData>
        </a:graphic>
      </p:graphicFrame>
      <p:sp>
        <p:nvSpPr>
          <p:cNvPr id="5" name="TextBox 4"/>
          <p:cNvSpPr txBox="1"/>
          <p:nvPr/>
        </p:nvSpPr>
        <p:spPr>
          <a:xfrm>
            <a:off x="762000" y="1459468"/>
            <a:ext cx="1430969" cy="369332"/>
          </a:xfrm>
          <a:prstGeom prst="rect">
            <a:avLst/>
          </a:prstGeom>
          <a:noFill/>
        </p:spPr>
        <p:txBody>
          <a:bodyPr wrap="none" rtlCol="0">
            <a:spAutoFit/>
          </a:bodyPr>
          <a:lstStyle/>
          <a:p>
            <a:r>
              <a:rPr lang="en-US" dirty="0" smtClean="0"/>
              <a:t>Sample Sets: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up</a:t>
            </a:r>
            <a:endParaRPr lang="en-US" dirty="0"/>
          </a:p>
        </p:txBody>
      </p:sp>
      <p:sp>
        <p:nvSpPr>
          <p:cNvPr id="3" name="Content Placeholder 2"/>
          <p:cNvSpPr>
            <a:spLocks noGrp="1"/>
          </p:cNvSpPr>
          <p:nvPr>
            <p:ph idx="1"/>
          </p:nvPr>
        </p:nvSpPr>
        <p:spPr/>
        <p:txBody>
          <a:bodyPr/>
          <a:lstStyle/>
          <a:p>
            <a:r>
              <a:rPr lang="en-US" sz="2000" dirty="0" smtClean="0"/>
              <a:t>Randomly, 90% of data for training and 10% for testing</a:t>
            </a:r>
          </a:p>
          <a:p>
            <a:r>
              <a:rPr lang="en-US" sz="2000" dirty="0" smtClean="0"/>
              <a:t>K (# of clusters) is set to the multiples of the number of families in the dataset (m) from 1 to 4 (i.e. k = m, 2*m, 3*m and 4*m). E (max # of events) is set to 100, 500 and 1000.</a:t>
            </a:r>
          </a:p>
          <a:p>
            <a:r>
              <a:rPr lang="en-US" sz="1800" dirty="0" smtClean="0"/>
              <a:t>Two metrics for evaluations:</a:t>
            </a:r>
          </a:p>
          <a:p>
            <a:pPr marL="400050" lvl="0" indent="-400050">
              <a:buFont typeface="+mj-lt"/>
              <a:buAutoNum type="romanUcPeriod"/>
            </a:pPr>
            <a:r>
              <a:rPr lang="en-US" sz="1800" dirty="0" smtClean="0"/>
              <a:t>Error rate:  </a:t>
            </a:r>
            <a:r>
              <a:rPr lang="en-US" sz="1800" i="1" dirty="0" smtClean="0"/>
              <a:t>ER = number of  incorrectly classified samples / total number of samples. </a:t>
            </a:r>
            <a:r>
              <a:rPr lang="en-US" sz="1800" dirty="0" smtClean="0"/>
              <a:t>Accuracy is defined as </a:t>
            </a:r>
            <a:r>
              <a:rPr lang="en-US" sz="1800" i="1" dirty="0" smtClean="0"/>
              <a:t>AC = 1 – ER</a:t>
            </a:r>
            <a:endParaRPr lang="en-US" sz="1800" dirty="0" smtClean="0"/>
          </a:p>
          <a:p>
            <a:pPr marL="400050" indent="-400050">
              <a:buFont typeface="+mj-lt"/>
              <a:buAutoNum type="romanUcPeriod"/>
            </a:pPr>
            <a:r>
              <a:rPr lang="en-US" sz="1800" dirty="0" smtClean="0"/>
              <a:t>Accuracy Gain of x over y is defined as </a:t>
            </a:r>
            <a:br>
              <a:rPr lang="en-US" sz="1800" dirty="0" smtClean="0"/>
            </a:br>
            <a:r>
              <a:rPr lang="en-US" sz="1800" i="1" dirty="0" smtClean="0"/>
              <a:t>G(</a:t>
            </a:r>
            <a:r>
              <a:rPr lang="en-US" sz="1800" i="1" dirty="0" err="1" smtClean="0"/>
              <a:t>x,y</a:t>
            </a:r>
            <a:r>
              <a:rPr lang="en-US" sz="1800" i="1" dirty="0" smtClean="0"/>
              <a:t>) = | (ER(y) – ER(x))/ER(x) |</a:t>
            </a:r>
            <a:endParaRPr lang="en-US" sz="1800" dirty="0" smtClean="0"/>
          </a:p>
          <a:p>
            <a:pPr marL="400050" lvl="0" indent="-400050">
              <a:buFont typeface="+mj-lt"/>
              <a:buAutoNum type="romanUcPeriod"/>
            </a:pPr>
            <a:endParaRPr lang="en-US" sz="1800" dirty="0" smtClean="0"/>
          </a:p>
          <a:p>
            <a:pPr marL="400050" lvl="0" indent="-400050">
              <a:buNone/>
            </a:pPr>
            <a:r>
              <a:rPr lang="en-US" sz="1800" i="1" dirty="0" smtClean="0"/>
              <a:t>	</a:t>
            </a:r>
            <a:endParaRPr lang="en-US" sz="1800"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graphicFrame>
        <p:nvGraphicFramePr>
          <p:cNvPr id="4" name="Table 3"/>
          <p:cNvGraphicFramePr>
            <a:graphicFrameLocks noGrp="1"/>
          </p:cNvGraphicFramePr>
          <p:nvPr/>
        </p:nvGraphicFramePr>
        <p:xfrm>
          <a:off x="1371600" y="1552302"/>
          <a:ext cx="6324600" cy="2410098"/>
        </p:xfrm>
        <a:graphic>
          <a:graphicData uri="http://schemas.openxmlformats.org/drawingml/2006/table">
            <a:tbl>
              <a:tblPr>
                <a:tableStyleId>{2D5ABB26-0587-4C30-8999-92F81FD0307C}</a:tableStyleId>
              </a:tblPr>
              <a:tblGrid>
                <a:gridCol w="1053148"/>
                <a:gridCol w="1053862"/>
                <a:gridCol w="1053862"/>
                <a:gridCol w="1054576"/>
                <a:gridCol w="1054576"/>
                <a:gridCol w="1054576"/>
              </a:tblGrid>
              <a:tr h="315686">
                <a:tc rowSpan="2">
                  <a:txBody>
                    <a:bodyPr/>
                    <a:lstStyle/>
                    <a:p>
                      <a:pPr marL="0" marR="0">
                        <a:spcBef>
                          <a:spcPts val="600"/>
                        </a:spcBef>
                        <a:spcAft>
                          <a:spcPts val="600"/>
                        </a:spcAft>
                      </a:pPr>
                      <a:r>
                        <a:rPr lang="en-US" sz="1600" dirty="0">
                          <a:solidFill>
                            <a:schemeClr val="bg1">
                              <a:lumMod val="10000"/>
                            </a:schemeClr>
                          </a:solidFill>
                        </a:rPr>
                        <a:t>#Events /#Clusters</a:t>
                      </a:r>
                      <a:endParaRPr lang="en-US" sz="1600" dirty="0">
                        <a:solidFill>
                          <a:schemeClr val="bg1">
                            <a:lumMod val="10000"/>
                          </a:schemeClr>
                        </a:solidFill>
                        <a:latin typeface="Times New Roman"/>
                        <a:ea typeface="宋体"/>
                      </a:endParaRPr>
                    </a:p>
                  </a:txBody>
                  <a:tcPr marL="68580" marR="68580" marT="0" marB="0"/>
                </a:tc>
                <a:tc>
                  <a:txBody>
                    <a:bodyPr/>
                    <a:lstStyle/>
                    <a:p>
                      <a:pPr marL="0" marR="0" algn="ctr">
                        <a:spcBef>
                          <a:spcPts val="600"/>
                        </a:spcBef>
                        <a:spcAft>
                          <a:spcPts val="600"/>
                        </a:spcAft>
                      </a:pPr>
                      <a:r>
                        <a:rPr lang="en-US" sz="1600" dirty="0">
                          <a:solidFill>
                            <a:schemeClr val="bg1">
                              <a:lumMod val="10000"/>
                            </a:schemeClr>
                          </a:solidFill>
                        </a:rPr>
                        <a:t>100</a:t>
                      </a:r>
                      <a:endParaRPr lang="en-US" sz="1600" dirty="0">
                        <a:solidFill>
                          <a:schemeClr val="bg1">
                            <a:lumMod val="10000"/>
                          </a:schemeClr>
                        </a:solidFill>
                        <a:latin typeface="Times New Roman"/>
                        <a:ea typeface="宋体"/>
                      </a:endParaRPr>
                    </a:p>
                  </a:txBody>
                  <a:tcPr marL="68580" marR="68580" marT="0" marB="0"/>
                </a:tc>
                <a:tc gridSpan="2">
                  <a:txBody>
                    <a:bodyPr/>
                    <a:lstStyle/>
                    <a:p>
                      <a:pPr marL="0" marR="0" algn="ctr">
                        <a:spcBef>
                          <a:spcPts val="600"/>
                        </a:spcBef>
                        <a:spcAft>
                          <a:spcPts val="600"/>
                        </a:spcAft>
                      </a:pPr>
                      <a:r>
                        <a:rPr lang="en-US" sz="1600" dirty="0">
                          <a:solidFill>
                            <a:schemeClr val="bg1">
                              <a:lumMod val="10000"/>
                            </a:schemeClr>
                          </a:solidFill>
                        </a:rPr>
                        <a:t>500</a:t>
                      </a:r>
                      <a:endParaRPr lang="en-US" sz="1600" dirty="0">
                        <a:solidFill>
                          <a:schemeClr val="bg1">
                            <a:lumMod val="10000"/>
                          </a:schemeClr>
                        </a:solidFill>
                        <a:latin typeface="Times New Roman"/>
                        <a:ea typeface="宋体"/>
                      </a:endParaRPr>
                    </a:p>
                  </a:txBody>
                  <a:tcPr marL="68580" marR="68580" marT="0" marB="0"/>
                </a:tc>
                <a:tc hMerge="1">
                  <a:txBody>
                    <a:bodyPr/>
                    <a:lstStyle/>
                    <a:p>
                      <a:endParaRPr lang="en-US"/>
                    </a:p>
                  </a:txBody>
                  <a:tcPr/>
                </a:tc>
                <a:tc gridSpan="2">
                  <a:txBody>
                    <a:bodyPr/>
                    <a:lstStyle/>
                    <a:p>
                      <a:pPr marL="0" marR="0" algn="ctr">
                        <a:spcBef>
                          <a:spcPts val="600"/>
                        </a:spcBef>
                        <a:spcAft>
                          <a:spcPts val="600"/>
                        </a:spcAft>
                      </a:pPr>
                      <a:r>
                        <a:rPr lang="en-US" sz="1600" dirty="0">
                          <a:solidFill>
                            <a:schemeClr val="bg1">
                              <a:lumMod val="10000"/>
                            </a:schemeClr>
                          </a:solidFill>
                        </a:rPr>
                        <a:t>1000</a:t>
                      </a:r>
                      <a:endParaRPr lang="en-US" sz="1600" dirty="0">
                        <a:solidFill>
                          <a:schemeClr val="bg1">
                            <a:lumMod val="10000"/>
                          </a:schemeClr>
                        </a:solidFill>
                        <a:latin typeface="Times New Roman"/>
                        <a:ea typeface="宋体"/>
                      </a:endParaRPr>
                    </a:p>
                  </a:txBody>
                  <a:tcPr marL="68580" marR="68580" marT="0" marB="0"/>
                </a:tc>
                <a:tc hMerge="1">
                  <a:txBody>
                    <a:bodyPr/>
                    <a:lstStyle/>
                    <a:p>
                      <a:endParaRPr lang="en-US"/>
                    </a:p>
                  </a:txBody>
                  <a:tcPr/>
                </a:tc>
              </a:tr>
              <a:tr h="631372">
                <a:tc vMerge="1">
                  <a:txBody>
                    <a:bodyPr/>
                    <a:lstStyle/>
                    <a:p>
                      <a:endParaRPr lang="en-US"/>
                    </a:p>
                  </a:txBody>
                  <a:tcPr/>
                </a:tc>
                <a:tc>
                  <a:txBody>
                    <a:bodyPr/>
                    <a:lstStyle/>
                    <a:p>
                      <a:pPr marL="0" marR="0">
                        <a:spcBef>
                          <a:spcPts val="600"/>
                        </a:spcBef>
                        <a:spcAft>
                          <a:spcPts val="600"/>
                        </a:spcAft>
                      </a:pPr>
                      <a:r>
                        <a:rPr lang="en-US" sz="1600">
                          <a:solidFill>
                            <a:schemeClr val="bg1">
                              <a:lumMod val="10000"/>
                            </a:schemeClr>
                          </a:solidFill>
                        </a:rPr>
                        <a:t>Error rate (%)</a:t>
                      </a:r>
                      <a:endParaRPr lang="en-US" sz="1600">
                        <a:solidFill>
                          <a:schemeClr val="bg1">
                            <a:lumMod val="10000"/>
                          </a:schemeClr>
                        </a:solidFill>
                        <a:latin typeface="Times New Roman"/>
                        <a:ea typeface="宋体"/>
                      </a:endParaRPr>
                    </a:p>
                  </a:txBody>
                  <a:tcPr marL="68580" marR="68580" marT="0" marB="0"/>
                </a:tc>
                <a:tc>
                  <a:txBody>
                    <a:bodyPr/>
                    <a:lstStyle/>
                    <a:p>
                      <a:pPr marL="0" marR="0">
                        <a:spcBef>
                          <a:spcPts val="600"/>
                        </a:spcBef>
                        <a:spcAft>
                          <a:spcPts val="600"/>
                        </a:spcAft>
                      </a:pPr>
                      <a:r>
                        <a:rPr lang="en-US" sz="1600" dirty="0">
                          <a:solidFill>
                            <a:schemeClr val="bg1">
                              <a:lumMod val="10000"/>
                            </a:schemeClr>
                          </a:solidFill>
                        </a:rPr>
                        <a:t>Error rate (%)</a:t>
                      </a:r>
                      <a:endParaRPr lang="en-US" sz="1600" dirty="0">
                        <a:solidFill>
                          <a:schemeClr val="bg1">
                            <a:lumMod val="10000"/>
                          </a:schemeClr>
                        </a:solidFill>
                        <a:latin typeface="Times New Roman"/>
                        <a:ea typeface="宋体"/>
                      </a:endParaRPr>
                    </a:p>
                  </a:txBody>
                  <a:tcPr marL="68580" marR="68580" marT="0" marB="0"/>
                </a:tc>
                <a:tc>
                  <a:txBody>
                    <a:bodyPr/>
                    <a:lstStyle/>
                    <a:p>
                      <a:pPr marL="0" marR="0">
                        <a:spcBef>
                          <a:spcPts val="600"/>
                        </a:spcBef>
                        <a:spcAft>
                          <a:spcPts val="600"/>
                        </a:spcAft>
                      </a:pPr>
                      <a:r>
                        <a:rPr lang="en-US" sz="1600">
                          <a:solidFill>
                            <a:schemeClr val="bg1">
                              <a:lumMod val="10000"/>
                            </a:schemeClr>
                          </a:solidFill>
                        </a:rPr>
                        <a:t>Gain over 100 events</a:t>
                      </a:r>
                      <a:endParaRPr lang="en-US" sz="1600">
                        <a:solidFill>
                          <a:schemeClr val="bg1">
                            <a:lumMod val="10000"/>
                          </a:schemeClr>
                        </a:solidFill>
                        <a:latin typeface="Times New Roman"/>
                        <a:ea typeface="宋体"/>
                      </a:endParaRPr>
                    </a:p>
                  </a:txBody>
                  <a:tcPr marL="68580" marR="68580" marT="0" marB="0"/>
                </a:tc>
                <a:tc>
                  <a:txBody>
                    <a:bodyPr/>
                    <a:lstStyle/>
                    <a:p>
                      <a:pPr marL="0" marR="0">
                        <a:spcBef>
                          <a:spcPts val="600"/>
                        </a:spcBef>
                        <a:spcAft>
                          <a:spcPts val="600"/>
                        </a:spcAft>
                      </a:pPr>
                      <a:r>
                        <a:rPr lang="en-US" sz="1600">
                          <a:solidFill>
                            <a:schemeClr val="bg1">
                              <a:lumMod val="10000"/>
                            </a:schemeClr>
                          </a:solidFill>
                        </a:rPr>
                        <a:t>Error rate (%)</a:t>
                      </a:r>
                      <a:endParaRPr lang="en-US" sz="1600">
                        <a:solidFill>
                          <a:schemeClr val="bg1">
                            <a:lumMod val="10000"/>
                          </a:schemeClr>
                        </a:solidFill>
                        <a:latin typeface="Times New Roman"/>
                        <a:ea typeface="宋体"/>
                      </a:endParaRPr>
                    </a:p>
                  </a:txBody>
                  <a:tcPr marL="68580" marR="68580" marT="0" marB="0"/>
                </a:tc>
                <a:tc>
                  <a:txBody>
                    <a:bodyPr/>
                    <a:lstStyle/>
                    <a:p>
                      <a:pPr marL="0" marR="0">
                        <a:spcBef>
                          <a:spcPts val="600"/>
                        </a:spcBef>
                        <a:spcAft>
                          <a:spcPts val="600"/>
                        </a:spcAft>
                      </a:pPr>
                      <a:r>
                        <a:rPr lang="en-US" sz="1600" dirty="0">
                          <a:solidFill>
                            <a:schemeClr val="bg1">
                              <a:lumMod val="10000"/>
                            </a:schemeClr>
                          </a:solidFill>
                        </a:rPr>
                        <a:t>Gain over 100 events</a:t>
                      </a:r>
                      <a:endParaRPr lang="en-US" sz="1600" dirty="0">
                        <a:solidFill>
                          <a:schemeClr val="bg1">
                            <a:lumMod val="10000"/>
                          </a:schemeClr>
                        </a:solidFill>
                        <a:latin typeface="Times New Roman"/>
                        <a:ea typeface="宋体"/>
                      </a:endParaRPr>
                    </a:p>
                  </a:txBody>
                  <a:tcPr marL="68580" marR="68580" marT="0" marB="0"/>
                </a:tc>
              </a:tr>
              <a:tr h="315686">
                <a:tc>
                  <a:txBody>
                    <a:bodyPr/>
                    <a:lstStyle/>
                    <a:p>
                      <a:pPr marL="0" marR="0" algn="ctr">
                        <a:spcBef>
                          <a:spcPts val="600"/>
                        </a:spcBef>
                        <a:spcAft>
                          <a:spcPts val="600"/>
                        </a:spcAft>
                      </a:pPr>
                      <a:r>
                        <a:rPr lang="en-US" sz="2400" dirty="0">
                          <a:solidFill>
                            <a:schemeClr val="bg1">
                              <a:lumMod val="10000"/>
                            </a:schemeClr>
                          </a:solidFill>
                        </a:rPr>
                        <a:t>3</a:t>
                      </a:r>
                      <a:endParaRPr lang="en-US" sz="2400" dirty="0">
                        <a:solidFill>
                          <a:schemeClr val="bg1">
                            <a:lumMod val="10000"/>
                          </a:schemeClr>
                        </a:solidFill>
                        <a:latin typeface="Times New Roman"/>
                        <a:ea typeface="宋体"/>
                      </a:endParaRPr>
                    </a:p>
                  </a:txBody>
                  <a:tcPr marL="68580" marR="68580" marT="0" marB="0"/>
                </a:tc>
                <a:tc>
                  <a:txBody>
                    <a:bodyPr/>
                    <a:lstStyle/>
                    <a:p>
                      <a:pPr marL="0" marR="0" algn="ctr">
                        <a:spcBef>
                          <a:spcPts val="600"/>
                        </a:spcBef>
                        <a:spcAft>
                          <a:spcPts val="600"/>
                        </a:spcAft>
                      </a:pPr>
                      <a:r>
                        <a:rPr lang="en-US" sz="1600">
                          <a:solidFill>
                            <a:schemeClr val="bg1">
                              <a:lumMod val="10000"/>
                            </a:schemeClr>
                          </a:solidFill>
                        </a:rPr>
                        <a:t>24.13</a:t>
                      </a:r>
                      <a:endParaRPr lang="en-US" sz="2400">
                        <a:solidFill>
                          <a:schemeClr val="bg1">
                            <a:lumMod val="10000"/>
                          </a:schemeClr>
                        </a:solidFill>
                        <a:latin typeface="Times New Roman"/>
                        <a:ea typeface="宋体"/>
                      </a:endParaRPr>
                    </a:p>
                  </a:txBody>
                  <a:tcPr marL="68580" marR="68580" marT="0" marB="0" anchor="b"/>
                </a:tc>
                <a:tc>
                  <a:txBody>
                    <a:bodyPr/>
                    <a:lstStyle/>
                    <a:p>
                      <a:pPr marL="0" marR="0" algn="ctr">
                        <a:spcBef>
                          <a:spcPts val="600"/>
                        </a:spcBef>
                        <a:spcAft>
                          <a:spcPts val="600"/>
                        </a:spcAft>
                      </a:pPr>
                      <a:r>
                        <a:rPr lang="en-US" sz="1600">
                          <a:solidFill>
                            <a:schemeClr val="bg1">
                              <a:lumMod val="10000"/>
                            </a:schemeClr>
                          </a:solidFill>
                        </a:rPr>
                        <a:t>21.52</a:t>
                      </a:r>
                      <a:endParaRPr lang="en-US" sz="2400">
                        <a:solidFill>
                          <a:schemeClr val="bg1">
                            <a:lumMod val="10000"/>
                          </a:schemeClr>
                        </a:solidFill>
                        <a:latin typeface="Times New Roman"/>
                        <a:ea typeface="宋体"/>
                      </a:endParaRPr>
                    </a:p>
                  </a:txBody>
                  <a:tcPr marL="68580" marR="68580" marT="0" marB="0" anchor="b"/>
                </a:tc>
                <a:tc>
                  <a:txBody>
                    <a:bodyPr/>
                    <a:lstStyle/>
                    <a:p>
                      <a:pPr marL="0" marR="0" algn="ctr">
                        <a:spcBef>
                          <a:spcPts val="600"/>
                        </a:spcBef>
                        <a:spcAft>
                          <a:spcPts val="600"/>
                        </a:spcAft>
                      </a:pPr>
                      <a:r>
                        <a:rPr lang="en-US" sz="1600">
                          <a:solidFill>
                            <a:schemeClr val="bg1">
                              <a:lumMod val="10000"/>
                            </a:schemeClr>
                          </a:solidFill>
                        </a:rPr>
                        <a:t>0.108164</a:t>
                      </a:r>
                      <a:endParaRPr lang="en-US" sz="2400">
                        <a:solidFill>
                          <a:schemeClr val="bg1">
                            <a:lumMod val="10000"/>
                          </a:schemeClr>
                        </a:solidFill>
                        <a:latin typeface="Times New Roman"/>
                        <a:ea typeface="宋体"/>
                      </a:endParaRPr>
                    </a:p>
                  </a:txBody>
                  <a:tcPr marL="68580" marR="68580" marT="0" marB="0" anchor="b"/>
                </a:tc>
                <a:tc>
                  <a:txBody>
                    <a:bodyPr/>
                    <a:lstStyle/>
                    <a:p>
                      <a:pPr marL="0" marR="0" algn="ctr">
                        <a:spcBef>
                          <a:spcPts val="600"/>
                        </a:spcBef>
                        <a:spcAft>
                          <a:spcPts val="600"/>
                        </a:spcAft>
                      </a:pPr>
                      <a:r>
                        <a:rPr lang="en-US" sz="1600">
                          <a:solidFill>
                            <a:schemeClr val="bg1">
                              <a:lumMod val="10000"/>
                            </a:schemeClr>
                          </a:solidFill>
                        </a:rPr>
                        <a:t>20.65</a:t>
                      </a:r>
                      <a:endParaRPr lang="en-US" sz="2400">
                        <a:solidFill>
                          <a:schemeClr val="bg1">
                            <a:lumMod val="10000"/>
                          </a:schemeClr>
                        </a:solidFill>
                        <a:latin typeface="Times New Roman"/>
                        <a:ea typeface="宋体"/>
                      </a:endParaRPr>
                    </a:p>
                  </a:txBody>
                  <a:tcPr marL="68580" marR="68580" marT="0" marB="0" anchor="b"/>
                </a:tc>
                <a:tc>
                  <a:txBody>
                    <a:bodyPr/>
                    <a:lstStyle/>
                    <a:p>
                      <a:pPr marL="0" marR="0" algn="ctr">
                        <a:spcBef>
                          <a:spcPts val="600"/>
                        </a:spcBef>
                        <a:spcAft>
                          <a:spcPts val="600"/>
                        </a:spcAft>
                      </a:pPr>
                      <a:r>
                        <a:rPr lang="en-US" sz="1600">
                          <a:solidFill>
                            <a:schemeClr val="bg1">
                              <a:lumMod val="10000"/>
                            </a:schemeClr>
                          </a:solidFill>
                        </a:rPr>
                        <a:t>0.144219</a:t>
                      </a:r>
                      <a:endParaRPr lang="en-US" sz="2400">
                        <a:solidFill>
                          <a:schemeClr val="bg1">
                            <a:lumMod val="10000"/>
                          </a:schemeClr>
                        </a:solidFill>
                        <a:latin typeface="Times New Roman"/>
                        <a:ea typeface="宋体"/>
                      </a:endParaRPr>
                    </a:p>
                  </a:txBody>
                  <a:tcPr marL="68580" marR="68580" marT="0" marB="0" anchor="b"/>
                </a:tc>
              </a:tr>
              <a:tr h="315686">
                <a:tc>
                  <a:txBody>
                    <a:bodyPr/>
                    <a:lstStyle/>
                    <a:p>
                      <a:pPr marL="0" marR="0" algn="ctr">
                        <a:spcBef>
                          <a:spcPts val="600"/>
                        </a:spcBef>
                        <a:spcAft>
                          <a:spcPts val="600"/>
                        </a:spcAft>
                      </a:pPr>
                      <a:r>
                        <a:rPr lang="en-US" sz="2400">
                          <a:solidFill>
                            <a:schemeClr val="bg1">
                              <a:lumMod val="10000"/>
                            </a:schemeClr>
                          </a:solidFill>
                        </a:rPr>
                        <a:t>6</a:t>
                      </a:r>
                      <a:endParaRPr lang="en-US" sz="2400">
                        <a:solidFill>
                          <a:schemeClr val="bg1">
                            <a:lumMod val="10000"/>
                          </a:schemeClr>
                        </a:solidFill>
                        <a:latin typeface="Times New Roman"/>
                        <a:ea typeface="宋体"/>
                      </a:endParaRPr>
                    </a:p>
                  </a:txBody>
                  <a:tcPr marL="68580" marR="68580" marT="0" marB="0"/>
                </a:tc>
                <a:tc>
                  <a:txBody>
                    <a:bodyPr/>
                    <a:lstStyle/>
                    <a:p>
                      <a:pPr marL="0" marR="0" algn="ctr">
                        <a:spcBef>
                          <a:spcPts val="600"/>
                        </a:spcBef>
                        <a:spcAft>
                          <a:spcPts val="600"/>
                        </a:spcAft>
                      </a:pPr>
                      <a:r>
                        <a:rPr lang="en-US" sz="1600">
                          <a:solidFill>
                            <a:schemeClr val="bg1">
                              <a:lumMod val="10000"/>
                            </a:schemeClr>
                          </a:solidFill>
                        </a:rPr>
                        <a:t>23.7</a:t>
                      </a:r>
                      <a:endParaRPr lang="en-US" sz="2400">
                        <a:solidFill>
                          <a:schemeClr val="bg1">
                            <a:lumMod val="10000"/>
                          </a:schemeClr>
                        </a:solidFill>
                        <a:latin typeface="Times New Roman"/>
                        <a:ea typeface="宋体"/>
                      </a:endParaRPr>
                    </a:p>
                  </a:txBody>
                  <a:tcPr marL="68580" marR="68580" marT="0" marB="0" anchor="b"/>
                </a:tc>
                <a:tc>
                  <a:txBody>
                    <a:bodyPr/>
                    <a:lstStyle/>
                    <a:p>
                      <a:pPr marL="0" marR="0" algn="ctr">
                        <a:spcBef>
                          <a:spcPts val="600"/>
                        </a:spcBef>
                        <a:spcAft>
                          <a:spcPts val="600"/>
                        </a:spcAft>
                      </a:pPr>
                      <a:r>
                        <a:rPr lang="en-US" sz="1600">
                          <a:solidFill>
                            <a:schemeClr val="bg1">
                              <a:lumMod val="10000"/>
                            </a:schemeClr>
                          </a:solidFill>
                        </a:rPr>
                        <a:t>12.13</a:t>
                      </a:r>
                      <a:endParaRPr lang="en-US" sz="2400">
                        <a:solidFill>
                          <a:schemeClr val="bg1">
                            <a:lumMod val="10000"/>
                          </a:schemeClr>
                        </a:solidFill>
                        <a:latin typeface="Times New Roman"/>
                        <a:ea typeface="宋体"/>
                      </a:endParaRPr>
                    </a:p>
                  </a:txBody>
                  <a:tcPr marL="68580" marR="68580" marT="0" marB="0" anchor="b"/>
                </a:tc>
                <a:tc>
                  <a:txBody>
                    <a:bodyPr/>
                    <a:lstStyle/>
                    <a:p>
                      <a:pPr marL="0" marR="0" algn="ctr">
                        <a:spcBef>
                          <a:spcPts val="600"/>
                        </a:spcBef>
                        <a:spcAft>
                          <a:spcPts val="600"/>
                        </a:spcAft>
                      </a:pPr>
                      <a:r>
                        <a:rPr lang="en-US" sz="1600">
                          <a:solidFill>
                            <a:schemeClr val="bg1">
                              <a:lumMod val="10000"/>
                            </a:schemeClr>
                          </a:solidFill>
                        </a:rPr>
                        <a:t>0.488186</a:t>
                      </a:r>
                      <a:endParaRPr lang="en-US" sz="2400">
                        <a:solidFill>
                          <a:schemeClr val="bg1">
                            <a:lumMod val="10000"/>
                          </a:schemeClr>
                        </a:solidFill>
                        <a:latin typeface="Times New Roman"/>
                        <a:ea typeface="宋体"/>
                      </a:endParaRPr>
                    </a:p>
                  </a:txBody>
                  <a:tcPr marL="68580" marR="68580" marT="0" marB="0" anchor="b"/>
                </a:tc>
                <a:tc>
                  <a:txBody>
                    <a:bodyPr/>
                    <a:lstStyle/>
                    <a:p>
                      <a:pPr marL="0" marR="0" algn="ctr">
                        <a:spcBef>
                          <a:spcPts val="600"/>
                        </a:spcBef>
                        <a:spcAft>
                          <a:spcPts val="600"/>
                        </a:spcAft>
                      </a:pPr>
                      <a:r>
                        <a:rPr lang="en-US" sz="1600">
                          <a:solidFill>
                            <a:schemeClr val="bg1">
                              <a:lumMod val="10000"/>
                            </a:schemeClr>
                          </a:solidFill>
                        </a:rPr>
                        <a:t>12.39</a:t>
                      </a:r>
                      <a:endParaRPr lang="en-US" sz="2400">
                        <a:solidFill>
                          <a:schemeClr val="bg1">
                            <a:lumMod val="10000"/>
                          </a:schemeClr>
                        </a:solidFill>
                        <a:latin typeface="Times New Roman"/>
                        <a:ea typeface="宋体"/>
                      </a:endParaRPr>
                    </a:p>
                  </a:txBody>
                  <a:tcPr marL="68580" marR="68580" marT="0" marB="0" anchor="b"/>
                </a:tc>
                <a:tc>
                  <a:txBody>
                    <a:bodyPr/>
                    <a:lstStyle/>
                    <a:p>
                      <a:pPr marL="0" marR="0" algn="ctr">
                        <a:spcBef>
                          <a:spcPts val="600"/>
                        </a:spcBef>
                        <a:spcAft>
                          <a:spcPts val="600"/>
                        </a:spcAft>
                      </a:pPr>
                      <a:r>
                        <a:rPr lang="en-US" sz="1600">
                          <a:solidFill>
                            <a:schemeClr val="bg1">
                              <a:lumMod val="10000"/>
                            </a:schemeClr>
                          </a:solidFill>
                        </a:rPr>
                        <a:t>0.477215</a:t>
                      </a:r>
                      <a:endParaRPr lang="en-US" sz="2400">
                        <a:solidFill>
                          <a:schemeClr val="bg1">
                            <a:lumMod val="10000"/>
                          </a:schemeClr>
                        </a:solidFill>
                        <a:latin typeface="Times New Roman"/>
                        <a:ea typeface="宋体"/>
                      </a:endParaRPr>
                    </a:p>
                  </a:txBody>
                  <a:tcPr marL="68580" marR="68580" marT="0" marB="0" anchor="b"/>
                </a:tc>
              </a:tr>
              <a:tr h="315686">
                <a:tc>
                  <a:txBody>
                    <a:bodyPr/>
                    <a:lstStyle/>
                    <a:p>
                      <a:pPr marL="0" marR="0" algn="ctr">
                        <a:spcBef>
                          <a:spcPts val="600"/>
                        </a:spcBef>
                        <a:spcAft>
                          <a:spcPts val="600"/>
                        </a:spcAft>
                      </a:pPr>
                      <a:r>
                        <a:rPr lang="en-US" sz="2400">
                          <a:solidFill>
                            <a:schemeClr val="bg1">
                              <a:lumMod val="10000"/>
                            </a:schemeClr>
                          </a:solidFill>
                        </a:rPr>
                        <a:t>9</a:t>
                      </a:r>
                      <a:endParaRPr lang="en-US" sz="2400">
                        <a:solidFill>
                          <a:schemeClr val="bg1">
                            <a:lumMod val="10000"/>
                          </a:schemeClr>
                        </a:solidFill>
                        <a:latin typeface="Times New Roman"/>
                        <a:ea typeface="宋体"/>
                      </a:endParaRPr>
                    </a:p>
                  </a:txBody>
                  <a:tcPr marL="68580" marR="68580" marT="0" marB="0"/>
                </a:tc>
                <a:tc>
                  <a:txBody>
                    <a:bodyPr/>
                    <a:lstStyle/>
                    <a:p>
                      <a:pPr marL="0" marR="0" algn="ctr">
                        <a:spcBef>
                          <a:spcPts val="600"/>
                        </a:spcBef>
                        <a:spcAft>
                          <a:spcPts val="600"/>
                        </a:spcAft>
                      </a:pPr>
                      <a:r>
                        <a:rPr lang="en-US" sz="1600">
                          <a:solidFill>
                            <a:schemeClr val="bg1">
                              <a:lumMod val="10000"/>
                            </a:schemeClr>
                          </a:solidFill>
                        </a:rPr>
                        <a:t>18.17</a:t>
                      </a:r>
                      <a:endParaRPr lang="en-US" sz="2400">
                        <a:solidFill>
                          <a:schemeClr val="bg1">
                            <a:lumMod val="10000"/>
                          </a:schemeClr>
                        </a:solidFill>
                        <a:latin typeface="Times New Roman"/>
                        <a:ea typeface="宋体"/>
                      </a:endParaRPr>
                    </a:p>
                  </a:txBody>
                  <a:tcPr marL="68580" marR="68580" marT="0" marB="0" anchor="b"/>
                </a:tc>
                <a:tc>
                  <a:txBody>
                    <a:bodyPr/>
                    <a:lstStyle/>
                    <a:p>
                      <a:pPr marL="0" marR="0" algn="ctr">
                        <a:spcBef>
                          <a:spcPts val="600"/>
                        </a:spcBef>
                        <a:spcAft>
                          <a:spcPts val="600"/>
                        </a:spcAft>
                      </a:pPr>
                      <a:r>
                        <a:rPr lang="en-US" sz="1600">
                          <a:solidFill>
                            <a:schemeClr val="bg1">
                              <a:lumMod val="10000"/>
                            </a:schemeClr>
                          </a:solidFill>
                        </a:rPr>
                        <a:t>9.76</a:t>
                      </a:r>
                      <a:endParaRPr lang="en-US" sz="2400">
                        <a:solidFill>
                          <a:schemeClr val="bg1">
                            <a:lumMod val="10000"/>
                          </a:schemeClr>
                        </a:solidFill>
                        <a:latin typeface="Times New Roman"/>
                        <a:ea typeface="宋体"/>
                      </a:endParaRPr>
                    </a:p>
                  </a:txBody>
                  <a:tcPr marL="68580" marR="68580" marT="0" marB="0" anchor="b"/>
                </a:tc>
                <a:tc>
                  <a:txBody>
                    <a:bodyPr/>
                    <a:lstStyle/>
                    <a:p>
                      <a:pPr marL="0" marR="0" algn="ctr">
                        <a:spcBef>
                          <a:spcPts val="600"/>
                        </a:spcBef>
                        <a:spcAft>
                          <a:spcPts val="600"/>
                        </a:spcAft>
                      </a:pPr>
                      <a:r>
                        <a:rPr lang="en-US" sz="1600">
                          <a:solidFill>
                            <a:schemeClr val="bg1">
                              <a:lumMod val="10000"/>
                            </a:schemeClr>
                          </a:solidFill>
                        </a:rPr>
                        <a:t>0.462851</a:t>
                      </a:r>
                      <a:endParaRPr lang="en-US" sz="2400">
                        <a:solidFill>
                          <a:schemeClr val="bg1">
                            <a:lumMod val="10000"/>
                          </a:schemeClr>
                        </a:solidFill>
                        <a:latin typeface="Times New Roman"/>
                        <a:ea typeface="宋体"/>
                      </a:endParaRPr>
                    </a:p>
                  </a:txBody>
                  <a:tcPr marL="68580" marR="68580" marT="0" marB="0" anchor="b"/>
                </a:tc>
                <a:tc>
                  <a:txBody>
                    <a:bodyPr/>
                    <a:lstStyle/>
                    <a:p>
                      <a:pPr marL="0" marR="0" algn="ctr">
                        <a:spcBef>
                          <a:spcPts val="600"/>
                        </a:spcBef>
                        <a:spcAft>
                          <a:spcPts val="600"/>
                        </a:spcAft>
                      </a:pPr>
                      <a:r>
                        <a:rPr lang="en-US" sz="1600">
                          <a:solidFill>
                            <a:schemeClr val="bg1">
                              <a:lumMod val="10000"/>
                            </a:schemeClr>
                          </a:solidFill>
                        </a:rPr>
                        <a:t>10.12</a:t>
                      </a:r>
                      <a:endParaRPr lang="en-US" sz="2400">
                        <a:solidFill>
                          <a:schemeClr val="bg1">
                            <a:lumMod val="10000"/>
                          </a:schemeClr>
                        </a:solidFill>
                        <a:latin typeface="Times New Roman"/>
                        <a:ea typeface="宋体"/>
                      </a:endParaRPr>
                    </a:p>
                  </a:txBody>
                  <a:tcPr marL="68580" marR="68580" marT="0" marB="0" anchor="b"/>
                </a:tc>
                <a:tc>
                  <a:txBody>
                    <a:bodyPr/>
                    <a:lstStyle/>
                    <a:p>
                      <a:pPr marL="0" marR="0" algn="ctr">
                        <a:spcBef>
                          <a:spcPts val="600"/>
                        </a:spcBef>
                        <a:spcAft>
                          <a:spcPts val="600"/>
                        </a:spcAft>
                      </a:pPr>
                      <a:r>
                        <a:rPr lang="en-US" sz="1600">
                          <a:solidFill>
                            <a:schemeClr val="bg1">
                              <a:lumMod val="10000"/>
                            </a:schemeClr>
                          </a:solidFill>
                        </a:rPr>
                        <a:t>0.443038</a:t>
                      </a:r>
                      <a:endParaRPr lang="en-US" sz="2400">
                        <a:solidFill>
                          <a:schemeClr val="bg1">
                            <a:lumMod val="10000"/>
                          </a:schemeClr>
                        </a:solidFill>
                        <a:latin typeface="Times New Roman"/>
                        <a:ea typeface="宋体"/>
                      </a:endParaRPr>
                    </a:p>
                  </a:txBody>
                  <a:tcPr marL="68580" marR="68580" marT="0" marB="0" anchor="b"/>
                </a:tc>
              </a:tr>
              <a:tr h="315686">
                <a:tc>
                  <a:txBody>
                    <a:bodyPr/>
                    <a:lstStyle/>
                    <a:p>
                      <a:pPr marL="0" marR="0" algn="ctr">
                        <a:spcBef>
                          <a:spcPts val="600"/>
                        </a:spcBef>
                        <a:spcAft>
                          <a:spcPts val="600"/>
                        </a:spcAft>
                      </a:pPr>
                      <a:r>
                        <a:rPr lang="en-US" sz="2400">
                          <a:solidFill>
                            <a:schemeClr val="bg1">
                              <a:lumMod val="10000"/>
                            </a:schemeClr>
                          </a:solidFill>
                        </a:rPr>
                        <a:t>12</a:t>
                      </a:r>
                      <a:endParaRPr lang="en-US" sz="2400">
                        <a:solidFill>
                          <a:schemeClr val="bg1">
                            <a:lumMod val="10000"/>
                          </a:schemeClr>
                        </a:solidFill>
                        <a:latin typeface="Times New Roman"/>
                        <a:ea typeface="宋体"/>
                      </a:endParaRPr>
                    </a:p>
                  </a:txBody>
                  <a:tcPr marL="68580" marR="68580" marT="0" marB="0"/>
                </a:tc>
                <a:tc>
                  <a:txBody>
                    <a:bodyPr/>
                    <a:lstStyle/>
                    <a:p>
                      <a:pPr marL="0" marR="0" algn="ctr">
                        <a:spcBef>
                          <a:spcPts val="600"/>
                        </a:spcBef>
                        <a:spcAft>
                          <a:spcPts val="600"/>
                        </a:spcAft>
                      </a:pPr>
                      <a:r>
                        <a:rPr lang="en-US" sz="1600">
                          <a:solidFill>
                            <a:schemeClr val="bg1">
                              <a:lumMod val="10000"/>
                            </a:schemeClr>
                          </a:solidFill>
                        </a:rPr>
                        <a:t>16.12</a:t>
                      </a:r>
                      <a:endParaRPr lang="en-US" sz="2400">
                        <a:solidFill>
                          <a:schemeClr val="bg1">
                            <a:lumMod val="10000"/>
                          </a:schemeClr>
                        </a:solidFill>
                        <a:latin typeface="Times New Roman"/>
                        <a:ea typeface="宋体"/>
                      </a:endParaRPr>
                    </a:p>
                  </a:txBody>
                  <a:tcPr marL="68580" marR="68580" marT="0" marB="0" anchor="b"/>
                </a:tc>
                <a:tc>
                  <a:txBody>
                    <a:bodyPr/>
                    <a:lstStyle/>
                    <a:p>
                      <a:pPr marL="0" marR="0" algn="ctr">
                        <a:spcBef>
                          <a:spcPts val="600"/>
                        </a:spcBef>
                        <a:spcAft>
                          <a:spcPts val="600"/>
                        </a:spcAft>
                      </a:pPr>
                      <a:r>
                        <a:rPr lang="en-US" sz="1600" dirty="0">
                          <a:solidFill>
                            <a:schemeClr val="bg1">
                              <a:lumMod val="10000"/>
                            </a:schemeClr>
                          </a:solidFill>
                        </a:rPr>
                        <a:t>8.15</a:t>
                      </a:r>
                      <a:endParaRPr lang="en-US" sz="2400" dirty="0">
                        <a:solidFill>
                          <a:schemeClr val="bg1">
                            <a:lumMod val="10000"/>
                          </a:schemeClr>
                        </a:solidFill>
                        <a:latin typeface="Times New Roman"/>
                        <a:ea typeface="宋体"/>
                      </a:endParaRPr>
                    </a:p>
                  </a:txBody>
                  <a:tcPr marL="68580" marR="68580" marT="0" marB="0" anchor="b"/>
                </a:tc>
                <a:tc>
                  <a:txBody>
                    <a:bodyPr/>
                    <a:lstStyle/>
                    <a:p>
                      <a:pPr marL="0" marR="0" algn="ctr">
                        <a:spcBef>
                          <a:spcPts val="600"/>
                        </a:spcBef>
                        <a:spcAft>
                          <a:spcPts val="600"/>
                        </a:spcAft>
                      </a:pPr>
                      <a:r>
                        <a:rPr lang="en-US" sz="1600">
                          <a:solidFill>
                            <a:schemeClr val="bg1">
                              <a:lumMod val="10000"/>
                            </a:schemeClr>
                          </a:solidFill>
                        </a:rPr>
                        <a:t>0.494417</a:t>
                      </a:r>
                      <a:endParaRPr lang="en-US" sz="2400">
                        <a:solidFill>
                          <a:schemeClr val="bg1">
                            <a:lumMod val="10000"/>
                          </a:schemeClr>
                        </a:solidFill>
                        <a:latin typeface="Times New Roman"/>
                        <a:ea typeface="宋体"/>
                      </a:endParaRPr>
                    </a:p>
                  </a:txBody>
                  <a:tcPr marL="68580" marR="68580" marT="0" marB="0" anchor="b"/>
                </a:tc>
                <a:tc>
                  <a:txBody>
                    <a:bodyPr/>
                    <a:lstStyle/>
                    <a:p>
                      <a:pPr marL="0" marR="0" algn="ctr">
                        <a:spcBef>
                          <a:spcPts val="600"/>
                        </a:spcBef>
                        <a:spcAft>
                          <a:spcPts val="600"/>
                        </a:spcAft>
                      </a:pPr>
                      <a:r>
                        <a:rPr lang="en-US" sz="1600">
                          <a:solidFill>
                            <a:schemeClr val="bg1">
                              <a:lumMod val="10000"/>
                            </a:schemeClr>
                          </a:solidFill>
                        </a:rPr>
                        <a:t>9.05</a:t>
                      </a:r>
                      <a:endParaRPr lang="en-US" sz="2400">
                        <a:solidFill>
                          <a:schemeClr val="bg1">
                            <a:lumMod val="10000"/>
                          </a:schemeClr>
                        </a:solidFill>
                        <a:latin typeface="Times New Roman"/>
                        <a:ea typeface="宋体"/>
                      </a:endParaRPr>
                    </a:p>
                  </a:txBody>
                  <a:tcPr marL="68580" marR="68580" marT="0" marB="0" anchor="b"/>
                </a:tc>
                <a:tc>
                  <a:txBody>
                    <a:bodyPr/>
                    <a:lstStyle/>
                    <a:p>
                      <a:pPr marL="0" marR="0" algn="ctr">
                        <a:spcBef>
                          <a:spcPts val="600"/>
                        </a:spcBef>
                        <a:spcAft>
                          <a:spcPts val="600"/>
                        </a:spcAft>
                      </a:pPr>
                      <a:r>
                        <a:rPr lang="en-US" sz="1600" dirty="0">
                          <a:solidFill>
                            <a:schemeClr val="bg1">
                              <a:lumMod val="10000"/>
                            </a:schemeClr>
                          </a:solidFill>
                        </a:rPr>
                        <a:t>0.438586</a:t>
                      </a:r>
                      <a:endParaRPr lang="en-US" sz="2400" dirty="0">
                        <a:solidFill>
                          <a:schemeClr val="bg1">
                            <a:lumMod val="10000"/>
                          </a:schemeClr>
                        </a:solidFill>
                        <a:latin typeface="Times New Roman"/>
                        <a:ea typeface="宋体"/>
                      </a:endParaRPr>
                    </a:p>
                  </a:txBody>
                  <a:tcPr marL="68580" marR="68580" marT="0" marB="0" anchor="b"/>
                </a:tc>
              </a:tr>
            </a:tbl>
          </a:graphicData>
        </a:graphic>
      </p:graphicFrame>
      <p:graphicFrame>
        <p:nvGraphicFramePr>
          <p:cNvPr id="5" name="Table 4"/>
          <p:cNvGraphicFramePr>
            <a:graphicFrameLocks noGrp="1"/>
          </p:cNvGraphicFramePr>
          <p:nvPr/>
        </p:nvGraphicFramePr>
        <p:xfrm>
          <a:off x="1219200" y="4267200"/>
          <a:ext cx="6705602" cy="1950720"/>
        </p:xfrm>
        <a:graphic>
          <a:graphicData uri="http://schemas.openxmlformats.org/drawingml/2006/table">
            <a:tbl>
              <a:tblPr>
                <a:tableStyleId>{2D5ABB26-0587-4C30-8999-92F81FD0307C}</a:tableStyleId>
              </a:tblPr>
              <a:tblGrid>
                <a:gridCol w="1114855"/>
                <a:gridCol w="1073687"/>
                <a:gridCol w="1128853"/>
                <a:gridCol w="1128853"/>
                <a:gridCol w="1129677"/>
                <a:gridCol w="1129677"/>
              </a:tblGrid>
              <a:tr h="0">
                <a:tc rowSpan="2">
                  <a:txBody>
                    <a:bodyPr/>
                    <a:lstStyle/>
                    <a:p>
                      <a:pPr marL="0" marR="0">
                        <a:spcBef>
                          <a:spcPts val="600"/>
                        </a:spcBef>
                        <a:spcAft>
                          <a:spcPts val="600"/>
                        </a:spcAft>
                      </a:pPr>
                      <a:r>
                        <a:rPr lang="en-US" sz="1600" dirty="0">
                          <a:solidFill>
                            <a:schemeClr val="bg1">
                              <a:lumMod val="10000"/>
                            </a:schemeClr>
                          </a:solidFill>
                        </a:rPr>
                        <a:t>#Events /#Clusters</a:t>
                      </a:r>
                      <a:endParaRPr lang="en-US" sz="1600" dirty="0">
                        <a:solidFill>
                          <a:schemeClr val="bg1">
                            <a:lumMod val="10000"/>
                          </a:schemeClr>
                        </a:solidFill>
                        <a:latin typeface="Times New Roman"/>
                        <a:ea typeface="宋体"/>
                      </a:endParaRPr>
                    </a:p>
                  </a:txBody>
                  <a:tcPr marL="68580" marR="68580" marT="0" marB="0"/>
                </a:tc>
                <a:tc>
                  <a:txBody>
                    <a:bodyPr/>
                    <a:lstStyle/>
                    <a:p>
                      <a:pPr marL="0" marR="0" algn="ctr">
                        <a:spcBef>
                          <a:spcPts val="600"/>
                        </a:spcBef>
                        <a:spcAft>
                          <a:spcPts val="600"/>
                        </a:spcAft>
                      </a:pPr>
                      <a:r>
                        <a:rPr lang="en-US" sz="1600" dirty="0">
                          <a:solidFill>
                            <a:schemeClr val="bg1">
                              <a:lumMod val="10000"/>
                            </a:schemeClr>
                          </a:solidFill>
                        </a:rPr>
                        <a:t>100</a:t>
                      </a:r>
                      <a:endParaRPr lang="en-US" sz="1600" dirty="0">
                        <a:solidFill>
                          <a:schemeClr val="bg1">
                            <a:lumMod val="10000"/>
                          </a:schemeClr>
                        </a:solidFill>
                        <a:latin typeface="Times New Roman"/>
                        <a:ea typeface="宋体"/>
                      </a:endParaRPr>
                    </a:p>
                  </a:txBody>
                  <a:tcPr marL="68580" marR="68580" marT="0" marB="0"/>
                </a:tc>
                <a:tc gridSpan="2">
                  <a:txBody>
                    <a:bodyPr/>
                    <a:lstStyle/>
                    <a:p>
                      <a:pPr marL="0" marR="0" algn="ctr">
                        <a:spcBef>
                          <a:spcPts val="600"/>
                        </a:spcBef>
                        <a:spcAft>
                          <a:spcPts val="600"/>
                        </a:spcAft>
                      </a:pPr>
                      <a:r>
                        <a:rPr lang="en-US" sz="1600">
                          <a:solidFill>
                            <a:schemeClr val="bg1">
                              <a:lumMod val="10000"/>
                            </a:schemeClr>
                          </a:solidFill>
                        </a:rPr>
                        <a:t>500</a:t>
                      </a:r>
                      <a:endParaRPr lang="en-US" sz="1600">
                        <a:solidFill>
                          <a:schemeClr val="bg1">
                            <a:lumMod val="10000"/>
                          </a:schemeClr>
                        </a:solidFill>
                        <a:latin typeface="Times New Roman"/>
                        <a:ea typeface="宋体"/>
                      </a:endParaRPr>
                    </a:p>
                  </a:txBody>
                  <a:tcPr marL="68580" marR="68580" marT="0" marB="0"/>
                </a:tc>
                <a:tc hMerge="1">
                  <a:txBody>
                    <a:bodyPr/>
                    <a:lstStyle/>
                    <a:p>
                      <a:endParaRPr lang="en-US"/>
                    </a:p>
                  </a:txBody>
                  <a:tcPr/>
                </a:tc>
                <a:tc gridSpan="2">
                  <a:txBody>
                    <a:bodyPr/>
                    <a:lstStyle/>
                    <a:p>
                      <a:pPr marL="0" marR="0" algn="ctr">
                        <a:spcBef>
                          <a:spcPts val="600"/>
                        </a:spcBef>
                        <a:spcAft>
                          <a:spcPts val="600"/>
                        </a:spcAft>
                      </a:pPr>
                      <a:r>
                        <a:rPr lang="en-US" sz="1600" dirty="0">
                          <a:solidFill>
                            <a:schemeClr val="bg1">
                              <a:lumMod val="10000"/>
                            </a:schemeClr>
                          </a:solidFill>
                        </a:rPr>
                        <a:t>1000</a:t>
                      </a:r>
                      <a:endParaRPr lang="en-US" sz="1600" dirty="0">
                        <a:solidFill>
                          <a:schemeClr val="bg1">
                            <a:lumMod val="10000"/>
                          </a:schemeClr>
                        </a:solidFill>
                        <a:latin typeface="Times New Roman"/>
                        <a:ea typeface="宋体"/>
                      </a:endParaRPr>
                    </a:p>
                  </a:txBody>
                  <a:tcPr marL="68580" marR="68580" marT="0" marB="0"/>
                </a:tc>
                <a:tc hMerge="1">
                  <a:txBody>
                    <a:bodyPr/>
                    <a:lstStyle/>
                    <a:p>
                      <a:endParaRPr lang="en-US"/>
                    </a:p>
                  </a:txBody>
                  <a:tcPr/>
                </a:tc>
              </a:tr>
              <a:tr h="0">
                <a:tc vMerge="1">
                  <a:txBody>
                    <a:bodyPr/>
                    <a:lstStyle/>
                    <a:p>
                      <a:endParaRPr lang="en-US"/>
                    </a:p>
                  </a:txBody>
                  <a:tcPr/>
                </a:tc>
                <a:tc>
                  <a:txBody>
                    <a:bodyPr/>
                    <a:lstStyle/>
                    <a:p>
                      <a:pPr marL="0" marR="0">
                        <a:spcBef>
                          <a:spcPts val="600"/>
                        </a:spcBef>
                        <a:spcAft>
                          <a:spcPts val="600"/>
                        </a:spcAft>
                      </a:pPr>
                      <a:r>
                        <a:rPr lang="en-US" sz="1600">
                          <a:solidFill>
                            <a:schemeClr val="bg1">
                              <a:lumMod val="10000"/>
                            </a:schemeClr>
                          </a:solidFill>
                        </a:rPr>
                        <a:t>Error rate (%)</a:t>
                      </a:r>
                      <a:endParaRPr lang="en-US" sz="1600">
                        <a:solidFill>
                          <a:schemeClr val="bg1">
                            <a:lumMod val="10000"/>
                          </a:schemeClr>
                        </a:solidFill>
                        <a:latin typeface="Times New Roman"/>
                        <a:ea typeface="宋体"/>
                      </a:endParaRPr>
                    </a:p>
                  </a:txBody>
                  <a:tcPr marL="68580" marR="68580" marT="0" marB="0"/>
                </a:tc>
                <a:tc>
                  <a:txBody>
                    <a:bodyPr/>
                    <a:lstStyle/>
                    <a:p>
                      <a:pPr marL="0" marR="0">
                        <a:spcBef>
                          <a:spcPts val="600"/>
                        </a:spcBef>
                        <a:spcAft>
                          <a:spcPts val="600"/>
                        </a:spcAft>
                      </a:pPr>
                      <a:r>
                        <a:rPr lang="en-US" sz="1600" dirty="0">
                          <a:solidFill>
                            <a:schemeClr val="bg1">
                              <a:lumMod val="10000"/>
                            </a:schemeClr>
                          </a:solidFill>
                        </a:rPr>
                        <a:t>Error rate (%) </a:t>
                      </a:r>
                      <a:endParaRPr lang="en-US" sz="1600" dirty="0">
                        <a:solidFill>
                          <a:schemeClr val="bg1">
                            <a:lumMod val="10000"/>
                          </a:schemeClr>
                        </a:solidFill>
                        <a:latin typeface="Times New Roman"/>
                        <a:ea typeface="宋体"/>
                      </a:endParaRPr>
                    </a:p>
                  </a:txBody>
                  <a:tcPr marL="68580" marR="68580" marT="0" marB="0"/>
                </a:tc>
                <a:tc>
                  <a:txBody>
                    <a:bodyPr/>
                    <a:lstStyle/>
                    <a:p>
                      <a:pPr marL="0" marR="0">
                        <a:spcBef>
                          <a:spcPts val="600"/>
                        </a:spcBef>
                        <a:spcAft>
                          <a:spcPts val="600"/>
                        </a:spcAft>
                      </a:pPr>
                      <a:r>
                        <a:rPr lang="en-US" sz="1600">
                          <a:solidFill>
                            <a:schemeClr val="bg1">
                              <a:lumMod val="10000"/>
                            </a:schemeClr>
                          </a:solidFill>
                        </a:rPr>
                        <a:t>Gain over 100 events</a:t>
                      </a:r>
                      <a:endParaRPr lang="en-US" sz="1600">
                        <a:solidFill>
                          <a:schemeClr val="bg1">
                            <a:lumMod val="10000"/>
                          </a:schemeClr>
                        </a:solidFill>
                        <a:latin typeface="Times New Roman"/>
                        <a:ea typeface="宋体"/>
                      </a:endParaRPr>
                    </a:p>
                  </a:txBody>
                  <a:tcPr marL="68580" marR="68580" marT="0" marB="0"/>
                </a:tc>
                <a:tc>
                  <a:txBody>
                    <a:bodyPr/>
                    <a:lstStyle/>
                    <a:p>
                      <a:pPr marL="0" marR="0">
                        <a:spcBef>
                          <a:spcPts val="600"/>
                        </a:spcBef>
                        <a:spcAft>
                          <a:spcPts val="600"/>
                        </a:spcAft>
                      </a:pPr>
                      <a:r>
                        <a:rPr lang="en-US" sz="1600">
                          <a:solidFill>
                            <a:schemeClr val="bg1">
                              <a:lumMod val="10000"/>
                            </a:schemeClr>
                          </a:solidFill>
                        </a:rPr>
                        <a:t>Error rate (%)</a:t>
                      </a:r>
                      <a:endParaRPr lang="en-US" sz="1600">
                        <a:solidFill>
                          <a:schemeClr val="bg1">
                            <a:lumMod val="10000"/>
                          </a:schemeClr>
                        </a:solidFill>
                        <a:latin typeface="Times New Roman"/>
                        <a:ea typeface="宋体"/>
                      </a:endParaRPr>
                    </a:p>
                  </a:txBody>
                  <a:tcPr marL="68580" marR="68580" marT="0" marB="0"/>
                </a:tc>
                <a:tc>
                  <a:txBody>
                    <a:bodyPr/>
                    <a:lstStyle/>
                    <a:p>
                      <a:pPr marL="0" marR="0">
                        <a:spcBef>
                          <a:spcPts val="600"/>
                        </a:spcBef>
                        <a:spcAft>
                          <a:spcPts val="600"/>
                        </a:spcAft>
                      </a:pPr>
                      <a:r>
                        <a:rPr lang="en-US" sz="1600" dirty="0">
                          <a:solidFill>
                            <a:schemeClr val="bg1">
                              <a:lumMod val="10000"/>
                            </a:schemeClr>
                          </a:solidFill>
                        </a:rPr>
                        <a:t>Gain over 100 events</a:t>
                      </a:r>
                      <a:endParaRPr lang="en-US" sz="1600" dirty="0">
                        <a:solidFill>
                          <a:schemeClr val="bg1">
                            <a:lumMod val="10000"/>
                          </a:schemeClr>
                        </a:solidFill>
                        <a:latin typeface="Times New Roman"/>
                        <a:ea typeface="宋体"/>
                      </a:endParaRPr>
                    </a:p>
                  </a:txBody>
                  <a:tcPr marL="68580" marR="68580" marT="0" marB="0"/>
                </a:tc>
              </a:tr>
              <a:tr h="0">
                <a:tc>
                  <a:txBody>
                    <a:bodyPr/>
                    <a:lstStyle/>
                    <a:p>
                      <a:pPr marL="0" marR="0" algn="ctr">
                        <a:spcBef>
                          <a:spcPts val="600"/>
                        </a:spcBef>
                        <a:spcAft>
                          <a:spcPts val="600"/>
                        </a:spcAft>
                      </a:pPr>
                      <a:r>
                        <a:rPr lang="en-US" sz="2000">
                          <a:solidFill>
                            <a:schemeClr val="bg1">
                              <a:lumMod val="10000"/>
                            </a:schemeClr>
                          </a:solidFill>
                        </a:rPr>
                        <a:t>11</a:t>
                      </a:r>
                      <a:endParaRPr lang="en-US" sz="2000">
                        <a:solidFill>
                          <a:schemeClr val="bg1">
                            <a:lumMod val="10000"/>
                          </a:schemeClr>
                        </a:solidFill>
                        <a:latin typeface="Times New Roman"/>
                        <a:ea typeface="宋体"/>
                      </a:endParaRPr>
                    </a:p>
                  </a:txBody>
                  <a:tcPr marL="68580" marR="68580" marT="0" marB="0"/>
                </a:tc>
                <a:tc>
                  <a:txBody>
                    <a:bodyPr/>
                    <a:lstStyle/>
                    <a:p>
                      <a:pPr marL="0" marR="0" algn="ctr">
                        <a:spcBef>
                          <a:spcPts val="600"/>
                        </a:spcBef>
                        <a:spcAft>
                          <a:spcPts val="600"/>
                        </a:spcAft>
                      </a:pPr>
                      <a:r>
                        <a:rPr lang="en-US" sz="1400">
                          <a:solidFill>
                            <a:schemeClr val="bg1">
                              <a:lumMod val="10000"/>
                            </a:schemeClr>
                          </a:solidFill>
                        </a:rPr>
                        <a:t>28.17</a:t>
                      </a:r>
                      <a:endParaRPr lang="en-US" sz="2000">
                        <a:solidFill>
                          <a:schemeClr val="bg1">
                            <a:lumMod val="10000"/>
                          </a:schemeClr>
                        </a:solidFill>
                        <a:latin typeface="Times New Roman"/>
                        <a:ea typeface="宋体"/>
                      </a:endParaRPr>
                    </a:p>
                  </a:txBody>
                  <a:tcPr marL="68580" marR="68580" marT="0" marB="0" anchor="b"/>
                </a:tc>
                <a:tc>
                  <a:txBody>
                    <a:bodyPr/>
                    <a:lstStyle/>
                    <a:p>
                      <a:pPr marL="0" marR="0" algn="ctr">
                        <a:spcBef>
                          <a:spcPts val="600"/>
                        </a:spcBef>
                        <a:spcAft>
                          <a:spcPts val="600"/>
                        </a:spcAft>
                      </a:pPr>
                      <a:r>
                        <a:rPr lang="en-US" sz="1400">
                          <a:solidFill>
                            <a:schemeClr val="bg1">
                              <a:lumMod val="10000"/>
                            </a:schemeClr>
                          </a:solidFill>
                        </a:rPr>
                        <a:t>16.63</a:t>
                      </a:r>
                      <a:endParaRPr lang="en-US" sz="2000">
                        <a:solidFill>
                          <a:schemeClr val="bg1">
                            <a:lumMod val="10000"/>
                          </a:schemeClr>
                        </a:solidFill>
                        <a:latin typeface="Times New Roman"/>
                        <a:ea typeface="宋体"/>
                      </a:endParaRPr>
                    </a:p>
                  </a:txBody>
                  <a:tcPr marL="68580" marR="68580" marT="0" marB="0" anchor="b"/>
                </a:tc>
                <a:tc>
                  <a:txBody>
                    <a:bodyPr/>
                    <a:lstStyle/>
                    <a:p>
                      <a:pPr marL="0" marR="0" algn="ctr">
                        <a:spcBef>
                          <a:spcPts val="600"/>
                        </a:spcBef>
                        <a:spcAft>
                          <a:spcPts val="600"/>
                        </a:spcAft>
                      </a:pPr>
                      <a:r>
                        <a:rPr lang="en-US" sz="1400" dirty="0" smtClean="0">
                          <a:solidFill>
                            <a:schemeClr val="bg1">
                              <a:lumMod val="10000"/>
                            </a:schemeClr>
                          </a:solidFill>
                        </a:rPr>
                        <a:t>0.409656</a:t>
                      </a:r>
                      <a:endParaRPr lang="en-US" sz="2000" dirty="0">
                        <a:solidFill>
                          <a:schemeClr val="bg1">
                            <a:lumMod val="10000"/>
                          </a:schemeClr>
                        </a:solidFill>
                        <a:latin typeface="Times New Roman"/>
                        <a:ea typeface="宋体"/>
                      </a:endParaRPr>
                    </a:p>
                  </a:txBody>
                  <a:tcPr marL="68580" marR="68580" marT="0" marB="0" anchor="b"/>
                </a:tc>
                <a:tc>
                  <a:txBody>
                    <a:bodyPr/>
                    <a:lstStyle/>
                    <a:p>
                      <a:pPr marL="0" marR="0" algn="ctr">
                        <a:spcBef>
                          <a:spcPts val="600"/>
                        </a:spcBef>
                        <a:spcAft>
                          <a:spcPts val="600"/>
                        </a:spcAft>
                      </a:pPr>
                      <a:r>
                        <a:rPr lang="en-US" sz="1400" dirty="0">
                          <a:solidFill>
                            <a:schemeClr val="bg1">
                              <a:lumMod val="10000"/>
                            </a:schemeClr>
                          </a:solidFill>
                        </a:rPr>
                        <a:t>15.32</a:t>
                      </a:r>
                      <a:endParaRPr lang="en-US" sz="2000" dirty="0">
                        <a:solidFill>
                          <a:schemeClr val="bg1">
                            <a:lumMod val="10000"/>
                          </a:schemeClr>
                        </a:solidFill>
                        <a:latin typeface="Times New Roman"/>
                        <a:ea typeface="宋体"/>
                      </a:endParaRPr>
                    </a:p>
                  </a:txBody>
                  <a:tcPr marL="68580" marR="68580" marT="0" marB="0" anchor="b"/>
                </a:tc>
                <a:tc>
                  <a:txBody>
                    <a:bodyPr/>
                    <a:lstStyle/>
                    <a:p>
                      <a:pPr marL="0" marR="0" algn="ctr">
                        <a:spcBef>
                          <a:spcPts val="600"/>
                        </a:spcBef>
                        <a:spcAft>
                          <a:spcPts val="600"/>
                        </a:spcAft>
                      </a:pPr>
                      <a:r>
                        <a:rPr lang="en-US" sz="1400" dirty="0" smtClean="0">
                          <a:solidFill>
                            <a:schemeClr val="bg1">
                              <a:lumMod val="10000"/>
                            </a:schemeClr>
                          </a:solidFill>
                        </a:rPr>
                        <a:t>0.456159</a:t>
                      </a:r>
                      <a:endParaRPr lang="en-US" sz="2000" dirty="0">
                        <a:solidFill>
                          <a:schemeClr val="bg1">
                            <a:lumMod val="10000"/>
                          </a:schemeClr>
                        </a:solidFill>
                        <a:latin typeface="Times New Roman"/>
                        <a:ea typeface="宋体"/>
                      </a:endParaRPr>
                    </a:p>
                  </a:txBody>
                  <a:tcPr marL="68580" marR="68580" marT="0" marB="0" anchor="b"/>
                </a:tc>
              </a:tr>
              <a:tr h="0">
                <a:tc>
                  <a:txBody>
                    <a:bodyPr/>
                    <a:lstStyle/>
                    <a:p>
                      <a:pPr marL="0" marR="0" algn="ctr">
                        <a:spcBef>
                          <a:spcPts val="600"/>
                        </a:spcBef>
                        <a:spcAft>
                          <a:spcPts val="600"/>
                        </a:spcAft>
                      </a:pPr>
                      <a:r>
                        <a:rPr lang="en-US" sz="2000">
                          <a:solidFill>
                            <a:schemeClr val="bg1">
                              <a:lumMod val="10000"/>
                            </a:schemeClr>
                          </a:solidFill>
                        </a:rPr>
                        <a:t>22</a:t>
                      </a:r>
                      <a:endParaRPr lang="en-US" sz="2000">
                        <a:solidFill>
                          <a:schemeClr val="bg1">
                            <a:lumMod val="10000"/>
                          </a:schemeClr>
                        </a:solidFill>
                        <a:latin typeface="Times New Roman"/>
                        <a:ea typeface="宋体"/>
                      </a:endParaRPr>
                    </a:p>
                  </a:txBody>
                  <a:tcPr marL="68580" marR="68580" marT="0" marB="0"/>
                </a:tc>
                <a:tc>
                  <a:txBody>
                    <a:bodyPr/>
                    <a:lstStyle/>
                    <a:p>
                      <a:pPr marL="0" marR="0" algn="ctr">
                        <a:spcBef>
                          <a:spcPts val="600"/>
                        </a:spcBef>
                        <a:spcAft>
                          <a:spcPts val="600"/>
                        </a:spcAft>
                      </a:pPr>
                      <a:r>
                        <a:rPr lang="en-US" sz="1400">
                          <a:solidFill>
                            <a:schemeClr val="bg1">
                              <a:lumMod val="10000"/>
                            </a:schemeClr>
                          </a:solidFill>
                        </a:rPr>
                        <a:t>26.72</a:t>
                      </a:r>
                      <a:endParaRPr lang="en-US" sz="2000">
                        <a:solidFill>
                          <a:schemeClr val="bg1">
                            <a:lumMod val="10000"/>
                          </a:schemeClr>
                        </a:solidFill>
                        <a:latin typeface="Times New Roman"/>
                        <a:ea typeface="宋体"/>
                      </a:endParaRPr>
                    </a:p>
                  </a:txBody>
                  <a:tcPr marL="68580" marR="68580" marT="0" marB="0" anchor="b"/>
                </a:tc>
                <a:tc>
                  <a:txBody>
                    <a:bodyPr/>
                    <a:lstStyle/>
                    <a:p>
                      <a:pPr marL="0" marR="0" algn="ctr">
                        <a:spcBef>
                          <a:spcPts val="600"/>
                        </a:spcBef>
                        <a:spcAft>
                          <a:spcPts val="600"/>
                        </a:spcAft>
                      </a:pPr>
                      <a:r>
                        <a:rPr lang="en-US" sz="1400">
                          <a:solidFill>
                            <a:schemeClr val="bg1">
                              <a:lumMod val="10000"/>
                            </a:schemeClr>
                          </a:solidFill>
                        </a:rPr>
                        <a:t>12.14</a:t>
                      </a:r>
                      <a:endParaRPr lang="en-US" sz="2000">
                        <a:solidFill>
                          <a:schemeClr val="bg1">
                            <a:lumMod val="10000"/>
                          </a:schemeClr>
                        </a:solidFill>
                        <a:latin typeface="Times New Roman"/>
                        <a:ea typeface="宋体"/>
                      </a:endParaRPr>
                    </a:p>
                  </a:txBody>
                  <a:tcPr marL="68580" marR="68580" marT="0" marB="0" anchor="b"/>
                </a:tc>
                <a:tc>
                  <a:txBody>
                    <a:bodyPr/>
                    <a:lstStyle/>
                    <a:p>
                      <a:pPr marL="0" marR="0" algn="ctr">
                        <a:spcBef>
                          <a:spcPts val="600"/>
                        </a:spcBef>
                        <a:spcAft>
                          <a:spcPts val="600"/>
                        </a:spcAft>
                      </a:pPr>
                      <a:r>
                        <a:rPr lang="en-US" sz="1400" dirty="0" smtClean="0">
                          <a:solidFill>
                            <a:schemeClr val="bg1">
                              <a:lumMod val="10000"/>
                            </a:schemeClr>
                          </a:solidFill>
                        </a:rPr>
                        <a:t>0.545659</a:t>
                      </a:r>
                      <a:endParaRPr lang="en-US" sz="2000" dirty="0">
                        <a:solidFill>
                          <a:schemeClr val="bg1">
                            <a:lumMod val="10000"/>
                          </a:schemeClr>
                        </a:solidFill>
                        <a:latin typeface="Times New Roman"/>
                        <a:ea typeface="宋体"/>
                      </a:endParaRPr>
                    </a:p>
                  </a:txBody>
                  <a:tcPr marL="68580" marR="68580" marT="0" marB="0" anchor="b"/>
                </a:tc>
                <a:tc>
                  <a:txBody>
                    <a:bodyPr/>
                    <a:lstStyle/>
                    <a:p>
                      <a:pPr marL="0" marR="0" algn="ctr">
                        <a:spcBef>
                          <a:spcPts val="600"/>
                        </a:spcBef>
                        <a:spcAft>
                          <a:spcPts val="600"/>
                        </a:spcAft>
                      </a:pPr>
                      <a:r>
                        <a:rPr lang="en-US" sz="1400" dirty="0">
                          <a:solidFill>
                            <a:schemeClr val="bg1">
                              <a:lumMod val="10000"/>
                            </a:schemeClr>
                          </a:solidFill>
                        </a:rPr>
                        <a:t>11.67</a:t>
                      </a:r>
                      <a:endParaRPr lang="en-US" sz="2000" dirty="0">
                        <a:solidFill>
                          <a:schemeClr val="bg1">
                            <a:lumMod val="10000"/>
                          </a:schemeClr>
                        </a:solidFill>
                        <a:latin typeface="Times New Roman"/>
                        <a:ea typeface="宋体"/>
                      </a:endParaRPr>
                    </a:p>
                  </a:txBody>
                  <a:tcPr marL="68580" marR="68580" marT="0" marB="0" anchor="b"/>
                </a:tc>
                <a:tc>
                  <a:txBody>
                    <a:bodyPr/>
                    <a:lstStyle/>
                    <a:p>
                      <a:pPr marL="0" marR="0" algn="ctr">
                        <a:spcBef>
                          <a:spcPts val="600"/>
                        </a:spcBef>
                        <a:spcAft>
                          <a:spcPts val="600"/>
                        </a:spcAft>
                      </a:pPr>
                      <a:r>
                        <a:rPr lang="en-US" sz="1400" dirty="0" smtClean="0">
                          <a:solidFill>
                            <a:schemeClr val="bg1">
                              <a:lumMod val="10000"/>
                            </a:schemeClr>
                          </a:solidFill>
                        </a:rPr>
                        <a:t>0.563249</a:t>
                      </a:r>
                      <a:endParaRPr lang="en-US" sz="2000" dirty="0">
                        <a:solidFill>
                          <a:schemeClr val="bg1">
                            <a:lumMod val="10000"/>
                          </a:schemeClr>
                        </a:solidFill>
                        <a:latin typeface="Times New Roman"/>
                        <a:ea typeface="宋体"/>
                      </a:endParaRPr>
                    </a:p>
                  </a:txBody>
                  <a:tcPr marL="68580" marR="68580" marT="0" marB="0" anchor="b"/>
                </a:tc>
              </a:tr>
              <a:tr h="0">
                <a:tc>
                  <a:txBody>
                    <a:bodyPr/>
                    <a:lstStyle/>
                    <a:p>
                      <a:pPr marL="0" marR="0" algn="ctr">
                        <a:spcBef>
                          <a:spcPts val="600"/>
                        </a:spcBef>
                        <a:spcAft>
                          <a:spcPts val="600"/>
                        </a:spcAft>
                      </a:pPr>
                      <a:r>
                        <a:rPr lang="en-US" sz="2000">
                          <a:solidFill>
                            <a:schemeClr val="bg1">
                              <a:lumMod val="10000"/>
                            </a:schemeClr>
                          </a:solidFill>
                        </a:rPr>
                        <a:t>33</a:t>
                      </a:r>
                      <a:endParaRPr lang="en-US" sz="2000">
                        <a:solidFill>
                          <a:schemeClr val="bg1">
                            <a:lumMod val="10000"/>
                          </a:schemeClr>
                        </a:solidFill>
                        <a:latin typeface="Times New Roman"/>
                        <a:ea typeface="宋体"/>
                      </a:endParaRPr>
                    </a:p>
                  </a:txBody>
                  <a:tcPr marL="68580" marR="68580" marT="0" marB="0"/>
                </a:tc>
                <a:tc>
                  <a:txBody>
                    <a:bodyPr/>
                    <a:lstStyle/>
                    <a:p>
                      <a:pPr marL="0" marR="0" algn="ctr">
                        <a:spcBef>
                          <a:spcPts val="600"/>
                        </a:spcBef>
                        <a:spcAft>
                          <a:spcPts val="600"/>
                        </a:spcAft>
                      </a:pPr>
                      <a:r>
                        <a:rPr lang="en-US" sz="1400">
                          <a:solidFill>
                            <a:schemeClr val="bg1">
                              <a:lumMod val="10000"/>
                            </a:schemeClr>
                          </a:solidFill>
                        </a:rPr>
                        <a:t>25.87</a:t>
                      </a:r>
                      <a:endParaRPr lang="en-US" sz="2000">
                        <a:solidFill>
                          <a:schemeClr val="bg1">
                            <a:lumMod val="10000"/>
                          </a:schemeClr>
                        </a:solidFill>
                        <a:latin typeface="Times New Roman"/>
                        <a:ea typeface="宋体"/>
                      </a:endParaRPr>
                    </a:p>
                  </a:txBody>
                  <a:tcPr marL="68580" marR="68580" marT="0" marB="0" anchor="b"/>
                </a:tc>
                <a:tc>
                  <a:txBody>
                    <a:bodyPr/>
                    <a:lstStyle/>
                    <a:p>
                      <a:pPr marL="0" marR="0" algn="ctr">
                        <a:spcBef>
                          <a:spcPts val="600"/>
                        </a:spcBef>
                        <a:spcAft>
                          <a:spcPts val="600"/>
                        </a:spcAft>
                      </a:pPr>
                      <a:r>
                        <a:rPr lang="en-US" sz="1400">
                          <a:solidFill>
                            <a:schemeClr val="bg1">
                              <a:lumMod val="10000"/>
                            </a:schemeClr>
                          </a:solidFill>
                        </a:rPr>
                        <a:t>10.98</a:t>
                      </a:r>
                      <a:endParaRPr lang="en-US" sz="2000">
                        <a:solidFill>
                          <a:schemeClr val="bg1">
                            <a:lumMod val="10000"/>
                          </a:schemeClr>
                        </a:solidFill>
                        <a:latin typeface="Times New Roman"/>
                        <a:ea typeface="宋体"/>
                      </a:endParaRPr>
                    </a:p>
                  </a:txBody>
                  <a:tcPr marL="68580" marR="68580" marT="0" marB="0" anchor="b"/>
                </a:tc>
                <a:tc>
                  <a:txBody>
                    <a:bodyPr/>
                    <a:lstStyle/>
                    <a:p>
                      <a:pPr marL="0" marR="0" algn="ctr">
                        <a:spcBef>
                          <a:spcPts val="600"/>
                        </a:spcBef>
                        <a:spcAft>
                          <a:spcPts val="600"/>
                        </a:spcAft>
                      </a:pPr>
                      <a:r>
                        <a:rPr lang="en-US" sz="1400" dirty="0" smtClean="0">
                          <a:solidFill>
                            <a:schemeClr val="bg1">
                              <a:lumMod val="10000"/>
                            </a:schemeClr>
                          </a:solidFill>
                        </a:rPr>
                        <a:t>0.57557</a:t>
                      </a:r>
                      <a:endParaRPr lang="en-US" sz="2000" dirty="0">
                        <a:solidFill>
                          <a:schemeClr val="bg1">
                            <a:lumMod val="10000"/>
                          </a:schemeClr>
                        </a:solidFill>
                        <a:latin typeface="Times New Roman"/>
                        <a:ea typeface="宋体"/>
                      </a:endParaRPr>
                    </a:p>
                  </a:txBody>
                  <a:tcPr marL="68580" marR="68580" marT="0" marB="0" anchor="b"/>
                </a:tc>
                <a:tc>
                  <a:txBody>
                    <a:bodyPr/>
                    <a:lstStyle/>
                    <a:p>
                      <a:pPr marL="0" marR="0" algn="ctr">
                        <a:spcBef>
                          <a:spcPts val="600"/>
                        </a:spcBef>
                        <a:spcAft>
                          <a:spcPts val="600"/>
                        </a:spcAft>
                      </a:pPr>
                      <a:r>
                        <a:rPr lang="en-US" sz="1400" dirty="0">
                          <a:solidFill>
                            <a:schemeClr val="bg1">
                              <a:lumMod val="10000"/>
                            </a:schemeClr>
                          </a:solidFill>
                        </a:rPr>
                        <a:t>9.65</a:t>
                      </a:r>
                      <a:endParaRPr lang="en-US" sz="2000" dirty="0">
                        <a:solidFill>
                          <a:schemeClr val="bg1">
                            <a:lumMod val="10000"/>
                          </a:schemeClr>
                        </a:solidFill>
                        <a:latin typeface="Times New Roman"/>
                        <a:ea typeface="宋体"/>
                      </a:endParaRPr>
                    </a:p>
                  </a:txBody>
                  <a:tcPr marL="68580" marR="68580" marT="0" marB="0" anchor="b"/>
                </a:tc>
                <a:tc>
                  <a:txBody>
                    <a:bodyPr/>
                    <a:lstStyle/>
                    <a:p>
                      <a:pPr marL="0" marR="0" algn="ctr">
                        <a:spcBef>
                          <a:spcPts val="600"/>
                        </a:spcBef>
                        <a:spcAft>
                          <a:spcPts val="600"/>
                        </a:spcAft>
                      </a:pPr>
                      <a:r>
                        <a:rPr lang="en-US" sz="1400" dirty="0" smtClean="0">
                          <a:solidFill>
                            <a:schemeClr val="bg1">
                              <a:lumMod val="10000"/>
                            </a:schemeClr>
                          </a:solidFill>
                        </a:rPr>
                        <a:t>0.626981</a:t>
                      </a:r>
                      <a:endParaRPr lang="en-US" sz="2000" dirty="0">
                        <a:solidFill>
                          <a:schemeClr val="bg1">
                            <a:lumMod val="10000"/>
                          </a:schemeClr>
                        </a:solidFill>
                        <a:latin typeface="Times New Roman"/>
                        <a:ea typeface="宋体"/>
                      </a:endParaRPr>
                    </a:p>
                  </a:txBody>
                  <a:tcPr marL="68580" marR="68580" marT="0" marB="0" anchor="b"/>
                </a:tc>
              </a:tr>
              <a:tr h="0">
                <a:tc>
                  <a:txBody>
                    <a:bodyPr/>
                    <a:lstStyle/>
                    <a:p>
                      <a:pPr marL="0" marR="0" algn="ctr">
                        <a:spcBef>
                          <a:spcPts val="600"/>
                        </a:spcBef>
                        <a:spcAft>
                          <a:spcPts val="600"/>
                        </a:spcAft>
                      </a:pPr>
                      <a:r>
                        <a:rPr lang="en-US" sz="2000">
                          <a:solidFill>
                            <a:schemeClr val="bg1">
                              <a:lumMod val="10000"/>
                            </a:schemeClr>
                          </a:solidFill>
                        </a:rPr>
                        <a:t>44</a:t>
                      </a:r>
                      <a:endParaRPr lang="en-US" sz="2000">
                        <a:solidFill>
                          <a:schemeClr val="bg1">
                            <a:lumMod val="10000"/>
                          </a:schemeClr>
                        </a:solidFill>
                        <a:latin typeface="Times New Roman"/>
                        <a:ea typeface="宋体"/>
                      </a:endParaRPr>
                    </a:p>
                  </a:txBody>
                  <a:tcPr marL="68580" marR="68580" marT="0" marB="0"/>
                </a:tc>
                <a:tc>
                  <a:txBody>
                    <a:bodyPr/>
                    <a:lstStyle/>
                    <a:p>
                      <a:pPr marL="0" marR="0" algn="ctr">
                        <a:spcBef>
                          <a:spcPts val="600"/>
                        </a:spcBef>
                        <a:spcAft>
                          <a:spcPts val="600"/>
                        </a:spcAft>
                      </a:pPr>
                      <a:r>
                        <a:rPr lang="en-US" sz="1400">
                          <a:solidFill>
                            <a:schemeClr val="bg1">
                              <a:lumMod val="10000"/>
                            </a:schemeClr>
                          </a:solidFill>
                        </a:rPr>
                        <a:t>21.06</a:t>
                      </a:r>
                      <a:endParaRPr lang="en-US" sz="2000">
                        <a:solidFill>
                          <a:schemeClr val="bg1">
                            <a:lumMod val="10000"/>
                          </a:schemeClr>
                        </a:solidFill>
                        <a:latin typeface="Times New Roman"/>
                        <a:ea typeface="宋体"/>
                      </a:endParaRPr>
                    </a:p>
                  </a:txBody>
                  <a:tcPr marL="68580" marR="68580" marT="0" marB="0" anchor="b"/>
                </a:tc>
                <a:tc>
                  <a:txBody>
                    <a:bodyPr/>
                    <a:lstStyle/>
                    <a:p>
                      <a:pPr marL="0" marR="0" algn="ctr">
                        <a:spcBef>
                          <a:spcPts val="600"/>
                        </a:spcBef>
                        <a:spcAft>
                          <a:spcPts val="600"/>
                        </a:spcAft>
                      </a:pPr>
                      <a:r>
                        <a:rPr lang="en-US" sz="1400">
                          <a:solidFill>
                            <a:schemeClr val="bg1">
                              <a:lumMod val="10000"/>
                            </a:schemeClr>
                          </a:solidFill>
                        </a:rPr>
                        <a:t>8.87</a:t>
                      </a:r>
                      <a:endParaRPr lang="en-US" sz="2000">
                        <a:solidFill>
                          <a:schemeClr val="bg1">
                            <a:lumMod val="10000"/>
                          </a:schemeClr>
                        </a:solidFill>
                        <a:latin typeface="Times New Roman"/>
                        <a:ea typeface="宋体"/>
                      </a:endParaRPr>
                    </a:p>
                  </a:txBody>
                  <a:tcPr marL="68580" marR="68580" marT="0" marB="0" anchor="b"/>
                </a:tc>
                <a:tc>
                  <a:txBody>
                    <a:bodyPr/>
                    <a:lstStyle/>
                    <a:p>
                      <a:pPr marL="0" marR="0" algn="ctr">
                        <a:spcBef>
                          <a:spcPts val="600"/>
                        </a:spcBef>
                        <a:spcAft>
                          <a:spcPts val="600"/>
                        </a:spcAft>
                      </a:pPr>
                      <a:r>
                        <a:rPr lang="en-US" sz="1400" dirty="0" smtClean="0">
                          <a:solidFill>
                            <a:schemeClr val="bg1">
                              <a:lumMod val="10000"/>
                            </a:schemeClr>
                          </a:solidFill>
                        </a:rPr>
                        <a:t>0.578822</a:t>
                      </a:r>
                      <a:endParaRPr lang="en-US" sz="2000" dirty="0">
                        <a:solidFill>
                          <a:schemeClr val="bg1">
                            <a:lumMod val="10000"/>
                          </a:schemeClr>
                        </a:solidFill>
                        <a:latin typeface="Times New Roman"/>
                        <a:ea typeface="宋体"/>
                      </a:endParaRPr>
                    </a:p>
                  </a:txBody>
                  <a:tcPr marL="68580" marR="68580" marT="0" marB="0" anchor="b"/>
                </a:tc>
                <a:tc>
                  <a:txBody>
                    <a:bodyPr/>
                    <a:lstStyle/>
                    <a:p>
                      <a:pPr marL="0" marR="0" algn="ctr">
                        <a:spcBef>
                          <a:spcPts val="600"/>
                        </a:spcBef>
                        <a:spcAft>
                          <a:spcPts val="600"/>
                        </a:spcAft>
                      </a:pPr>
                      <a:r>
                        <a:rPr lang="en-US" sz="1400" dirty="0">
                          <a:solidFill>
                            <a:schemeClr val="bg1">
                              <a:lumMod val="10000"/>
                            </a:schemeClr>
                          </a:solidFill>
                        </a:rPr>
                        <a:t>7.84</a:t>
                      </a:r>
                      <a:endParaRPr lang="en-US" sz="2000" dirty="0">
                        <a:solidFill>
                          <a:schemeClr val="bg1">
                            <a:lumMod val="10000"/>
                          </a:schemeClr>
                        </a:solidFill>
                        <a:latin typeface="Times New Roman"/>
                        <a:ea typeface="宋体"/>
                      </a:endParaRPr>
                    </a:p>
                  </a:txBody>
                  <a:tcPr marL="68580" marR="68580" marT="0" marB="0" anchor="b"/>
                </a:tc>
                <a:tc>
                  <a:txBody>
                    <a:bodyPr/>
                    <a:lstStyle/>
                    <a:p>
                      <a:pPr marL="0" marR="0" algn="ctr">
                        <a:spcBef>
                          <a:spcPts val="600"/>
                        </a:spcBef>
                        <a:spcAft>
                          <a:spcPts val="600"/>
                        </a:spcAft>
                      </a:pPr>
                      <a:r>
                        <a:rPr lang="en-US" sz="1400" dirty="0" smtClean="0">
                          <a:solidFill>
                            <a:schemeClr val="bg1">
                              <a:lumMod val="10000"/>
                            </a:schemeClr>
                          </a:solidFill>
                        </a:rPr>
                        <a:t>0.62773</a:t>
                      </a:r>
                      <a:endParaRPr lang="en-US" sz="2000" dirty="0">
                        <a:solidFill>
                          <a:schemeClr val="bg1">
                            <a:lumMod val="10000"/>
                          </a:schemeClr>
                        </a:solidFill>
                        <a:latin typeface="Times New Roman"/>
                        <a:ea typeface="宋体"/>
                      </a:endParaRPr>
                    </a:p>
                  </a:txBody>
                  <a:tcPr marL="68580" marR="68580" marT="0" marB="0" anchor="b"/>
                </a:tc>
              </a:tr>
            </a:tbl>
          </a:graphicData>
        </a:graphic>
      </p:graphicFrame>
      <p:sp>
        <p:nvSpPr>
          <p:cNvPr id="6" name="TextBox 5"/>
          <p:cNvSpPr txBox="1"/>
          <p:nvPr/>
        </p:nvSpPr>
        <p:spPr>
          <a:xfrm>
            <a:off x="22639" y="1230868"/>
            <a:ext cx="1729961" cy="369332"/>
          </a:xfrm>
          <a:prstGeom prst="rect">
            <a:avLst/>
          </a:prstGeom>
          <a:noFill/>
        </p:spPr>
        <p:txBody>
          <a:bodyPr wrap="none" rtlCol="0">
            <a:spAutoFit/>
          </a:bodyPr>
          <a:lstStyle/>
          <a:p>
            <a:r>
              <a:rPr lang="en-US" b="1" dirty="0" smtClean="0">
                <a:solidFill>
                  <a:schemeClr val="bg1">
                    <a:lumMod val="10000"/>
                  </a:schemeClr>
                </a:solidFill>
              </a:rPr>
              <a:t>Experiment A:</a:t>
            </a:r>
            <a:endParaRPr lang="en-US" b="1" dirty="0">
              <a:solidFill>
                <a:schemeClr val="bg1">
                  <a:lumMod val="10000"/>
                </a:schemeClr>
              </a:solidFill>
            </a:endParaRPr>
          </a:p>
        </p:txBody>
      </p:sp>
      <p:sp>
        <p:nvSpPr>
          <p:cNvPr id="8" name="TextBox 7"/>
          <p:cNvSpPr txBox="1"/>
          <p:nvPr/>
        </p:nvSpPr>
        <p:spPr>
          <a:xfrm>
            <a:off x="22639" y="3897868"/>
            <a:ext cx="1731821" cy="369332"/>
          </a:xfrm>
          <a:prstGeom prst="rect">
            <a:avLst/>
          </a:prstGeom>
          <a:noFill/>
        </p:spPr>
        <p:txBody>
          <a:bodyPr wrap="none" rtlCol="0">
            <a:spAutoFit/>
          </a:bodyPr>
          <a:lstStyle/>
          <a:p>
            <a:r>
              <a:rPr lang="en-US" b="1" dirty="0" smtClean="0">
                <a:solidFill>
                  <a:schemeClr val="bg1">
                    <a:lumMod val="10000"/>
                  </a:schemeClr>
                </a:solidFill>
              </a:rPr>
              <a:t>Experiment B:</a:t>
            </a:r>
            <a:endParaRPr lang="en-US" b="1" dirty="0">
              <a:solidFill>
                <a:schemeClr val="bg1">
                  <a:lumMod val="1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Papers</a:t>
            </a:r>
            <a:endParaRPr lang="en-US" dirty="0"/>
          </a:p>
        </p:txBody>
      </p:sp>
      <p:sp>
        <p:nvSpPr>
          <p:cNvPr id="3" name="Content Placeholder 2"/>
          <p:cNvSpPr>
            <a:spLocks noGrp="1"/>
          </p:cNvSpPr>
          <p:nvPr>
            <p:ph idx="1"/>
          </p:nvPr>
        </p:nvSpPr>
        <p:spPr/>
        <p:txBody>
          <a:bodyPr/>
          <a:lstStyle/>
          <a:p>
            <a:r>
              <a:rPr lang="en-US" sz="1800" dirty="0" smtClean="0"/>
              <a:t>“Behavioral Classification”. </a:t>
            </a:r>
          </a:p>
          <a:p>
            <a:pPr>
              <a:buNone/>
            </a:pPr>
            <a:r>
              <a:rPr lang="en-US" sz="1800" i="1" dirty="0" smtClean="0"/>
              <a:t>	T. Lee and J. J. </a:t>
            </a:r>
            <a:r>
              <a:rPr lang="en-US" sz="1800" i="1" dirty="0" err="1" smtClean="0"/>
              <a:t>Mody</a:t>
            </a:r>
            <a:r>
              <a:rPr lang="en-US" sz="1800" dirty="0" smtClean="0"/>
              <a:t>. In EICAR (European Institute for Computer Antivirus Research) Conference, 2006.</a:t>
            </a:r>
          </a:p>
          <a:p>
            <a:r>
              <a:rPr lang="en-US" sz="1800" dirty="0" smtClean="0"/>
              <a:t>“Learning and Classification of Malware Behavior”. </a:t>
            </a:r>
          </a:p>
          <a:p>
            <a:pPr>
              <a:buNone/>
            </a:pPr>
            <a:r>
              <a:rPr lang="en-US" sz="1800" i="1" dirty="0" smtClean="0"/>
              <a:t>	</a:t>
            </a:r>
            <a:r>
              <a:rPr lang="en-US" sz="1800" i="1" dirty="0" err="1" smtClean="0"/>
              <a:t>Konrad</a:t>
            </a:r>
            <a:r>
              <a:rPr lang="en-US" sz="1800" i="1" dirty="0" smtClean="0"/>
              <a:t> </a:t>
            </a:r>
            <a:r>
              <a:rPr lang="en-US" sz="1800" i="1" dirty="0" err="1" smtClean="0"/>
              <a:t>Rieck</a:t>
            </a:r>
            <a:r>
              <a:rPr lang="en-US" sz="1800" i="1" dirty="0" smtClean="0"/>
              <a:t>, Thorsten </a:t>
            </a:r>
            <a:r>
              <a:rPr lang="en-US" sz="1800" i="1" dirty="0" err="1" smtClean="0"/>
              <a:t>Holz</a:t>
            </a:r>
            <a:r>
              <a:rPr lang="en-US" sz="1800" i="1" dirty="0" smtClean="0"/>
              <a:t>, </a:t>
            </a:r>
            <a:r>
              <a:rPr lang="en-US" sz="1800" i="1" dirty="0" err="1" smtClean="0"/>
              <a:t>Carsten</a:t>
            </a:r>
            <a:r>
              <a:rPr lang="en-US" sz="1800" i="1" dirty="0" smtClean="0"/>
              <a:t> </a:t>
            </a:r>
            <a:r>
              <a:rPr lang="en-US" sz="1800" i="1" dirty="0" err="1" smtClean="0"/>
              <a:t>Willems</a:t>
            </a:r>
            <a:r>
              <a:rPr lang="en-US" sz="1800" i="1" dirty="0" smtClean="0"/>
              <a:t>, Patrick </a:t>
            </a:r>
            <a:r>
              <a:rPr lang="en-US" sz="1800" i="1" dirty="0" err="1" smtClean="0"/>
              <a:t>Düssel</a:t>
            </a:r>
            <a:r>
              <a:rPr lang="en-US" sz="1800" i="1" dirty="0" smtClean="0"/>
              <a:t>, </a:t>
            </a:r>
            <a:r>
              <a:rPr lang="en-US" sz="1800" i="1" dirty="0" err="1" smtClean="0"/>
              <a:t>Pavel</a:t>
            </a:r>
            <a:r>
              <a:rPr lang="en-US" sz="1800" i="1" dirty="0" smtClean="0"/>
              <a:t> </a:t>
            </a:r>
            <a:r>
              <a:rPr lang="en-US" sz="1800" i="1" dirty="0" err="1" smtClean="0"/>
              <a:t>Laskov</a:t>
            </a:r>
            <a:r>
              <a:rPr lang="en-US" sz="1800" dirty="0" smtClean="0"/>
              <a:t>. In Fifth. Conference on Detection of Intrusions and Malware &amp; Vulnerability Assessment (DIMVA 08)</a:t>
            </a:r>
          </a:p>
          <a:p>
            <a:r>
              <a:rPr lang="en-US" sz="1800" dirty="0" smtClean="0"/>
              <a:t>“Scalable, Behavior-Based Malware Clustering”. </a:t>
            </a:r>
          </a:p>
          <a:p>
            <a:pPr>
              <a:buNone/>
            </a:pPr>
            <a:r>
              <a:rPr lang="en-US" sz="1800" i="1" dirty="0" smtClean="0"/>
              <a:t>	Ulrich Bayer, Paolo Milani Comparetti, Clemens </a:t>
            </a:r>
            <a:r>
              <a:rPr lang="en-US" sz="1800" i="1" dirty="0" err="1" smtClean="0"/>
              <a:t>Hlauschek</a:t>
            </a:r>
            <a:r>
              <a:rPr lang="en-US" sz="1800" i="1" dirty="0" smtClean="0"/>
              <a:t>, Christopher Kruegel, and Engin Kirda. </a:t>
            </a:r>
            <a:r>
              <a:rPr lang="en-US" sz="1800" dirty="0" smtClean="0"/>
              <a:t>In Proceedings of the Network and Distributed System Security Symposium (NDSS’09), San Diego, California, USA, February 2009</a:t>
            </a:r>
            <a:endParaRPr lang="en-US" sz="1800" i="1" dirty="0" smtClean="0"/>
          </a:p>
          <a:p>
            <a:endParaRPr lang="en-US" sz="1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sz="1800" dirty="0" smtClean="0"/>
              <a:t>Accuracy vs. #Clusters</a:t>
            </a:r>
            <a:br>
              <a:rPr lang="en-US" sz="1800" dirty="0" smtClean="0"/>
            </a:br>
            <a:r>
              <a:rPr lang="en-US" sz="1800" dirty="0" smtClean="0"/>
              <a:t>Error rate reduces as number of clusters increase. </a:t>
            </a:r>
          </a:p>
          <a:p>
            <a:r>
              <a:rPr lang="en-US" sz="1800" dirty="0" smtClean="0"/>
              <a:t>Accuracy vs. Maximum #Events</a:t>
            </a:r>
            <a:br>
              <a:rPr lang="en-US" sz="1800" dirty="0" smtClean="0"/>
            </a:br>
            <a:r>
              <a:rPr lang="en-US" sz="1800" dirty="0" smtClean="0"/>
              <a:t>Error rate reduces as the event cap increases, because the more events we observe, the more accurately we can capture the behavior of the malware.</a:t>
            </a:r>
          </a:p>
          <a:p>
            <a:r>
              <a:rPr lang="en-US" sz="1800" dirty="0" smtClean="0"/>
              <a:t>Accuracy Gain vs. Number of Events</a:t>
            </a:r>
            <a:br>
              <a:rPr lang="en-US" sz="1800" dirty="0" smtClean="0"/>
            </a:br>
            <a:r>
              <a:rPr lang="en-US" sz="1800" dirty="0" smtClean="0"/>
              <a:t>The gain in accuracy is more substantial at lower event caps  (100 vs. 500) than at higher event caps (500 vs. 1000), which indicates that between 100 to 500 events, the clustering had most of the information it needs to form good quality clusters. </a:t>
            </a:r>
          </a:p>
          <a:p>
            <a:r>
              <a:rPr lang="en-US" sz="1800" dirty="0" smtClean="0"/>
              <a:t>Accuracy vs. Number of Families</a:t>
            </a:r>
            <a:br>
              <a:rPr lang="en-US" sz="1800" dirty="0" smtClean="0"/>
            </a:br>
            <a:r>
              <a:rPr lang="en-US" sz="1800" dirty="0" smtClean="0"/>
              <a:t>The 11-family experiment outperforms in accuracy the 3-family experiment in high event cap tests (1000), but the result is opposite in lower event cap tests (100). As we investigate further, we found that the same outliers were found in both experiments, and because there were more semantic clusters (11 vs. 3), the outlier effects were contained.</a:t>
            </a:r>
          </a:p>
          <a:p>
            <a:endParaRPr lang="en-US" sz="1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Learning and Classification of Malware Behavior</a:t>
            </a:r>
            <a:br>
              <a:rPr lang="en-US" dirty="0" smtClean="0"/>
            </a:br>
            <a:r>
              <a:rPr lang="en-US" i="1" dirty="0" smtClean="0"/>
              <a:t> </a:t>
            </a:r>
            <a:r>
              <a:rPr lang="en-US" sz="1600" i="1" dirty="0" err="1" smtClean="0"/>
              <a:t>Konrad</a:t>
            </a:r>
            <a:r>
              <a:rPr lang="en-US" sz="1600" i="1" dirty="0" smtClean="0"/>
              <a:t> </a:t>
            </a:r>
            <a:r>
              <a:rPr lang="en-US" sz="1600" i="1" dirty="0" err="1" smtClean="0"/>
              <a:t>Rieck</a:t>
            </a:r>
            <a:r>
              <a:rPr lang="en-US" sz="1600" i="1" dirty="0" smtClean="0"/>
              <a:t>, Thorsten </a:t>
            </a:r>
            <a:r>
              <a:rPr lang="en-US" sz="1600" i="1" dirty="0" err="1" smtClean="0"/>
              <a:t>Holz</a:t>
            </a:r>
            <a:r>
              <a:rPr lang="en-US" sz="1600" i="1" dirty="0" smtClean="0"/>
              <a:t>, </a:t>
            </a:r>
            <a:r>
              <a:rPr lang="en-US" sz="1600" i="1" dirty="0" err="1" smtClean="0"/>
              <a:t>Carsten</a:t>
            </a:r>
            <a:r>
              <a:rPr lang="en-US" sz="1600" i="1" dirty="0" smtClean="0"/>
              <a:t> </a:t>
            </a:r>
            <a:r>
              <a:rPr lang="en-US" sz="1600" i="1" dirty="0" err="1" smtClean="0"/>
              <a:t>Willems</a:t>
            </a:r>
            <a:r>
              <a:rPr lang="en-US" sz="1600" i="1" dirty="0" smtClean="0"/>
              <a:t>, Patrick </a:t>
            </a:r>
            <a:r>
              <a:rPr lang="en-US" sz="1600" i="1" dirty="0" err="1" smtClean="0"/>
              <a:t>Düssel</a:t>
            </a:r>
            <a:r>
              <a:rPr lang="en-US" sz="1600" i="1" dirty="0" smtClean="0"/>
              <a:t>, </a:t>
            </a:r>
            <a:r>
              <a:rPr lang="en-US" sz="1600" i="1" dirty="0" err="1" smtClean="0"/>
              <a:t>Pavel</a:t>
            </a:r>
            <a:r>
              <a:rPr lang="en-US" sz="1600" i="1" dirty="0" smtClean="0"/>
              <a:t> </a:t>
            </a:r>
            <a:r>
              <a:rPr lang="en-US" sz="1600" i="1" dirty="0" err="1" smtClean="0"/>
              <a:t>Laskov</a:t>
            </a:r>
            <a:r>
              <a:rPr lang="en-US" sz="1600" dirty="0" smtClean="0"/>
              <a:t>.</a:t>
            </a:r>
            <a:br>
              <a:rPr lang="en-US" sz="1600" dirty="0" smtClean="0"/>
            </a:br>
            <a:r>
              <a:rPr lang="en-US" sz="3200" dirty="0" smtClean="0"/>
              <a:t> </a:t>
            </a:r>
            <a:r>
              <a:rPr lang="en-US" sz="1600" dirty="0" smtClean="0"/>
              <a:t>In Fifth. Conference on Detection of Intrusions and Malware &amp; Vulnerability Assessment (DIMVA 08)</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Compared </a:t>
            </a:r>
            <a:r>
              <a:rPr lang="en-US" dirty="0" smtClean="0"/>
              <a:t>to paper 1</a:t>
            </a:r>
            <a:endParaRPr lang="en-US" dirty="0"/>
          </a:p>
        </p:txBody>
      </p:sp>
      <p:sp>
        <p:nvSpPr>
          <p:cNvPr id="6" name="Content Placeholder 5"/>
          <p:cNvSpPr>
            <a:spLocks noGrp="1"/>
          </p:cNvSpPr>
          <p:nvPr>
            <p:ph idx="1"/>
          </p:nvPr>
        </p:nvSpPr>
        <p:spPr/>
        <p:txBody>
          <a:bodyPr/>
          <a:lstStyle/>
          <a:p>
            <a:pPr marL="514350" indent="-514350">
              <a:buFont typeface="+mj-lt"/>
              <a:buAutoNum type="arabicPeriod"/>
            </a:pPr>
            <a:r>
              <a:rPr lang="en-US" i="1" dirty="0" smtClean="0"/>
              <a:t>Both obtain traces dynamically;</a:t>
            </a:r>
          </a:p>
          <a:p>
            <a:pPr marL="514350" indent="-514350">
              <a:buFont typeface="+mj-lt"/>
              <a:buAutoNum type="arabicPeriod"/>
            </a:pPr>
            <a:r>
              <a:rPr lang="en-US" i="1" dirty="0" smtClean="0"/>
              <a:t>Different representation of events;</a:t>
            </a:r>
          </a:p>
          <a:p>
            <a:pPr marL="914400" lvl="1" indent="-514350">
              <a:buFont typeface="Wingdings" pitchFamily="2" charset="2"/>
              <a:buChar char="Ø"/>
            </a:pPr>
            <a:r>
              <a:rPr lang="en-US" i="1" dirty="0" smtClean="0"/>
              <a:t>Paper 1: structure</a:t>
            </a:r>
          </a:p>
          <a:p>
            <a:pPr marL="914400" lvl="1" indent="-514350">
              <a:buFont typeface="Wingdings" pitchFamily="2" charset="2"/>
              <a:buChar char="Ø"/>
            </a:pPr>
            <a:r>
              <a:rPr lang="en-US" i="1" dirty="0" smtClean="0"/>
              <a:t>Paper 2: strings directly from API</a:t>
            </a:r>
          </a:p>
          <a:p>
            <a:pPr marL="514350" indent="-514350">
              <a:buFont typeface="+mj-lt"/>
              <a:buAutoNum type="arabicPeriod"/>
            </a:pPr>
            <a:r>
              <a:rPr lang="en-US" i="1" dirty="0" smtClean="0"/>
              <a:t>Different organization of events;</a:t>
            </a:r>
          </a:p>
          <a:p>
            <a:pPr marL="914400" lvl="1" indent="-514350">
              <a:buFont typeface="Wingdings" pitchFamily="2" charset="2"/>
              <a:buChar char="Ø"/>
            </a:pPr>
            <a:r>
              <a:rPr lang="en-US" i="1" dirty="0" smtClean="0"/>
              <a:t>Paper 1: sequences</a:t>
            </a:r>
          </a:p>
          <a:p>
            <a:pPr marL="914400" lvl="1" indent="-514350">
              <a:buFont typeface="Wingdings" pitchFamily="2" charset="2"/>
              <a:buChar char="Ø"/>
            </a:pPr>
            <a:r>
              <a:rPr lang="en-US" i="1" dirty="0" smtClean="0"/>
              <a:t>Paper 2: strings as features</a:t>
            </a:r>
          </a:p>
          <a:p>
            <a:pPr marL="514350" indent="-514350">
              <a:buNone/>
            </a:pPr>
            <a:r>
              <a:rPr lang="en-US" i="1" dirty="0" smtClean="0"/>
              <a:t>4. Different classification techniques;</a:t>
            </a:r>
          </a:p>
          <a:p>
            <a:pPr marL="914400" lvl="1" indent="-514350">
              <a:buFont typeface="+mj-lt"/>
              <a:buAutoNum type="arabicPeriod"/>
            </a:pPr>
            <a:endParaRPr lang="en-US" i="1" dirty="0" smtClean="0"/>
          </a:p>
          <a:p>
            <a:pPr marL="914400" lvl="1" indent="-514350">
              <a:buFont typeface="+mj-lt"/>
              <a:buAutoNum type="arabicPeriod"/>
            </a:pPr>
            <a:endParaRPr lang="en-US" i="1" dirty="0" smtClean="0"/>
          </a:p>
          <a:p>
            <a:pPr marL="514350" indent="-514350">
              <a:buFont typeface="+mj-lt"/>
              <a:buAutoNum type="arabicPeriod"/>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Run-time analysis report</a:t>
            </a:r>
            <a:endParaRPr lang="en-US" dirty="0"/>
          </a:p>
        </p:txBody>
      </p:sp>
      <p:pic>
        <p:nvPicPr>
          <p:cNvPr id="19458" name="Picture 2"/>
          <p:cNvPicPr>
            <a:picLocks noChangeAspect="1" noChangeArrowheads="1"/>
          </p:cNvPicPr>
          <p:nvPr/>
        </p:nvPicPr>
        <p:blipFill>
          <a:blip r:embed="rId2" cstate="print"/>
          <a:srcRect/>
          <a:stretch>
            <a:fillRect/>
          </a:stretch>
        </p:blipFill>
        <p:spPr bwMode="auto">
          <a:xfrm>
            <a:off x="685800" y="1600200"/>
            <a:ext cx="7677677" cy="4005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Feature vector from report</a:t>
            </a:r>
            <a:endParaRPr lang="en-US" sz="3600" dirty="0"/>
          </a:p>
        </p:txBody>
      </p:sp>
      <p:sp>
        <p:nvSpPr>
          <p:cNvPr id="3" name="Content Placeholder 2"/>
          <p:cNvSpPr>
            <a:spLocks noGrp="1"/>
          </p:cNvSpPr>
          <p:nvPr>
            <p:ph idx="1"/>
          </p:nvPr>
        </p:nvSpPr>
        <p:spPr/>
        <p:txBody>
          <a:bodyPr/>
          <a:lstStyle/>
          <a:p>
            <a:r>
              <a:rPr lang="en-US" sz="2000" dirty="0" smtClean="0"/>
              <a:t>A document – in our case an analysis report – is characterized by frequencies of contained strings.</a:t>
            </a:r>
          </a:p>
          <a:p>
            <a:r>
              <a:rPr lang="en-US" sz="2000" dirty="0" smtClean="0"/>
              <a:t>All reports X;</a:t>
            </a:r>
          </a:p>
          <a:p>
            <a:r>
              <a:rPr lang="en-US" sz="2000" dirty="0" smtClean="0"/>
              <a:t>The set of considered strings as feature set F;</a:t>
            </a:r>
          </a:p>
          <a:p>
            <a:r>
              <a:rPr lang="en-US" sz="2000" dirty="0" smtClean="0"/>
              <a:t>Take</a:t>
            </a:r>
            <a:endParaRPr lang="en-US" dirty="0" smtClean="0"/>
          </a:p>
          <a:p>
            <a:r>
              <a:rPr lang="en-US" sz="2000" dirty="0" smtClean="0"/>
              <a:t>We derive an embedding function       which maps analysis report to an |F|-dimensional vector space by considering the </a:t>
            </a:r>
            <a:r>
              <a:rPr lang="en-US" sz="2000" b="1" dirty="0" smtClean="0"/>
              <a:t>frequencies of all strings in F</a:t>
            </a:r>
            <a:r>
              <a:rPr lang="en-US" sz="2000" dirty="0" smtClean="0"/>
              <a:t>:</a:t>
            </a:r>
          </a:p>
          <a:p>
            <a:endParaRPr lang="en-US" sz="2000" dirty="0" smtClean="0"/>
          </a:p>
        </p:txBody>
      </p:sp>
      <p:graphicFrame>
        <p:nvGraphicFramePr>
          <p:cNvPr id="20486" name="Object 6"/>
          <p:cNvGraphicFramePr>
            <a:graphicFrameLocks noChangeAspect="1"/>
          </p:cNvGraphicFramePr>
          <p:nvPr/>
        </p:nvGraphicFramePr>
        <p:xfrm>
          <a:off x="4709744" y="3352800"/>
          <a:ext cx="471856" cy="533400"/>
        </p:xfrm>
        <a:graphic>
          <a:graphicData uri="http://schemas.openxmlformats.org/presentationml/2006/ole">
            <p:oleObj spid="_x0000_s20486" name="Equation" r:id="rId3" imgW="126720" imgH="203040" progId="Equation.DSMT4">
              <p:embed/>
            </p:oleObj>
          </a:graphicData>
        </a:graphic>
      </p:graphicFrame>
      <p:graphicFrame>
        <p:nvGraphicFramePr>
          <p:cNvPr id="20489" name="Object 9"/>
          <p:cNvGraphicFramePr>
            <a:graphicFrameLocks noChangeAspect="1"/>
          </p:cNvGraphicFramePr>
          <p:nvPr/>
        </p:nvGraphicFramePr>
        <p:xfrm>
          <a:off x="2438400" y="4419600"/>
          <a:ext cx="3954463" cy="547687"/>
        </p:xfrm>
        <a:graphic>
          <a:graphicData uri="http://schemas.openxmlformats.org/presentationml/2006/ole">
            <p:oleObj spid="_x0000_s20489" name="Equation" r:id="rId4" imgW="1650960" imgH="228600" progId="Equation.DSMT4">
              <p:embed/>
            </p:oleObj>
          </a:graphicData>
        </a:graphic>
      </p:graphicFrame>
      <p:graphicFrame>
        <p:nvGraphicFramePr>
          <p:cNvPr id="20490" name="Object 10"/>
          <p:cNvGraphicFramePr>
            <a:graphicFrameLocks noChangeAspect="1"/>
          </p:cNvGraphicFramePr>
          <p:nvPr/>
        </p:nvGraphicFramePr>
        <p:xfrm>
          <a:off x="1447800" y="3028950"/>
          <a:ext cx="3200400" cy="457200"/>
        </p:xfrm>
        <a:graphic>
          <a:graphicData uri="http://schemas.openxmlformats.org/presentationml/2006/ole">
            <p:oleObj spid="_x0000_s20490" name="Equation" r:id="rId5" imgW="1422360" imgH="203040" progId="Equation.DSMT4">
              <p:embed/>
            </p:oleObj>
          </a:graphicData>
        </a:graphic>
      </p:graphicFrame>
      <p:pic>
        <p:nvPicPr>
          <p:cNvPr id="20491" name="Picture 11"/>
          <p:cNvPicPr>
            <a:picLocks noChangeAspect="1" noChangeArrowheads="1"/>
          </p:cNvPicPr>
          <p:nvPr/>
        </p:nvPicPr>
        <p:blipFill>
          <a:blip r:embed="rId6" cstate="print"/>
          <a:srcRect/>
          <a:stretch>
            <a:fillRect/>
          </a:stretch>
        </p:blipFill>
        <p:spPr bwMode="auto">
          <a:xfrm>
            <a:off x="381000" y="5029200"/>
            <a:ext cx="1333500" cy="1333500"/>
          </a:xfrm>
          <a:prstGeom prst="rect">
            <a:avLst/>
          </a:prstGeom>
          <a:noFill/>
          <a:ln w="9525">
            <a:noFill/>
            <a:miter lim="800000"/>
            <a:headEnd/>
            <a:tailEnd/>
          </a:ln>
        </p:spPr>
      </p:pic>
      <p:graphicFrame>
        <p:nvGraphicFramePr>
          <p:cNvPr id="12" name="Table 11"/>
          <p:cNvGraphicFramePr>
            <a:graphicFrameLocks noGrp="1"/>
          </p:cNvGraphicFramePr>
          <p:nvPr/>
        </p:nvGraphicFramePr>
        <p:xfrm>
          <a:off x="2743200" y="5105400"/>
          <a:ext cx="4800600" cy="370840"/>
        </p:xfrm>
        <a:graphic>
          <a:graphicData uri="http://schemas.openxmlformats.org/drawingml/2006/table">
            <a:tbl>
              <a:tblPr firstRow="1" bandRow="1">
                <a:tableStyleId>{5C22544A-7EE6-4342-B048-85BDC9FD1C3A}</a:tableStyleId>
              </a:tblPr>
              <a:tblGrid>
                <a:gridCol w="480060"/>
                <a:gridCol w="480060"/>
                <a:gridCol w="480060"/>
                <a:gridCol w="480060"/>
                <a:gridCol w="480060"/>
                <a:gridCol w="480060"/>
                <a:gridCol w="480060"/>
                <a:gridCol w="480060"/>
                <a:gridCol w="480060"/>
                <a:gridCol w="480060"/>
              </a:tblGrid>
              <a:tr h="370840">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sp>
        <p:nvSpPr>
          <p:cNvPr id="13" name="Right Arrow 12"/>
          <p:cNvSpPr/>
          <p:nvPr/>
        </p:nvSpPr>
        <p:spPr>
          <a:xfrm>
            <a:off x="1981200" y="5486400"/>
            <a:ext cx="5334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Table 13"/>
          <p:cNvGraphicFramePr>
            <a:graphicFrameLocks noGrp="1"/>
          </p:cNvGraphicFramePr>
          <p:nvPr/>
        </p:nvGraphicFramePr>
        <p:xfrm>
          <a:off x="2895600" y="5267960"/>
          <a:ext cx="4800600" cy="370840"/>
        </p:xfrm>
        <a:graphic>
          <a:graphicData uri="http://schemas.openxmlformats.org/drawingml/2006/table">
            <a:tbl>
              <a:tblPr firstRow="1" bandRow="1">
                <a:tableStyleId>{5C22544A-7EE6-4342-B048-85BDC9FD1C3A}</a:tableStyleId>
              </a:tblPr>
              <a:tblGrid>
                <a:gridCol w="480060"/>
                <a:gridCol w="480060"/>
                <a:gridCol w="480060"/>
                <a:gridCol w="480060"/>
                <a:gridCol w="480060"/>
                <a:gridCol w="480060"/>
                <a:gridCol w="480060"/>
                <a:gridCol w="480060"/>
                <a:gridCol w="480060"/>
                <a:gridCol w="480060"/>
              </a:tblGrid>
              <a:tr h="370840">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graphicFrame>
        <p:nvGraphicFramePr>
          <p:cNvPr id="15" name="Table 14"/>
          <p:cNvGraphicFramePr>
            <a:graphicFrameLocks noGrp="1"/>
          </p:cNvGraphicFramePr>
          <p:nvPr/>
        </p:nvGraphicFramePr>
        <p:xfrm>
          <a:off x="3048000" y="5420360"/>
          <a:ext cx="4800600" cy="370840"/>
        </p:xfrm>
        <a:graphic>
          <a:graphicData uri="http://schemas.openxmlformats.org/drawingml/2006/table">
            <a:tbl>
              <a:tblPr firstRow="1" bandRow="1">
                <a:tableStyleId>{5C22544A-7EE6-4342-B048-85BDC9FD1C3A}</a:tableStyleId>
              </a:tblPr>
              <a:tblGrid>
                <a:gridCol w="480060"/>
                <a:gridCol w="480060"/>
                <a:gridCol w="480060"/>
                <a:gridCol w="480060"/>
                <a:gridCol w="480060"/>
                <a:gridCol w="480060"/>
                <a:gridCol w="480060"/>
                <a:gridCol w="480060"/>
                <a:gridCol w="480060"/>
                <a:gridCol w="480060"/>
              </a:tblGrid>
              <a:tr h="370840">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graphicFrame>
        <p:nvGraphicFramePr>
          <p:cNvPr id="16" name="Table 15"/>
          <p:cNvGraphicFramePr>
            <a:graphicFrameLocks noGrp="1"/>
          </p:cNvGraphicFramePr>
          <p:nvPr/>
        </p:nvGraphicFramePr>
        <p:xfrm>
          <a:off x="3200400" y="5572760"/>
          <a:ext cx="4800600" cy="370840"/>
        </p:xfrm>
        <a:graphic>
          <a:graphicData uri="http://schemas.openxmlformats.org/drawingml/2006/table">
            <a:tbl>
              <a:tblPr firstRow="1" bandRow="1">
                <a:tableStyleId>{5C22544A-7EE6-4342-B048-85BDC9FD1C3A}</a:tableStyleId>
              </a:tblPr>
              <a:tblGrid>
                <a:gridCol w="480060"/>
                <a:gridCol w="480060"/>
                <a:gridCol w="480060"/>
                <a:gridCol w="480060"/>
                <a:gridCol w="480060"/>
                <a:gridCol w="480060"/>
                <a:gridCol w="480060"/>
                <a:gridCol w="480060"/>
                <a:gridCol w="480060"/>
                <a:gridCol w="480060"/>
              </a:tblGrid>
              <a:tr h="370840">
                <a:tc>
                  <a:txBody>
                    <a:bodyPr/>
                    <a:lstStyle/>
                    <a:p>
                      <a:r>
                        <a:rPr lang="en-US" dirty="0" smtClean="0"/>
                        <a:t>5</a:t>
                      </a:r>
                      <a:endParaRPr lang="en-US" dirty="0"/>
                    </a:p>
                  </a:txBody>
                  <a:tcPr/>
                </a:tc>
                <a:tc>
                  <a:txBody>
                    <a:bodyPr/>
                    <a:lstStyle/>
                    <a:p>
                      <a:r>
                        <a:rPr lang="en-US" dirty="0" smtClean="0"/>
                        <a:t>3</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r>
            </a:tbl>
          </a:graphicData>
        </a:graphic>
      </p:graphicFrame>
      <p:sp>
        <p:nvSpPr>
          <p:cNvPr id="17" name="TextBox 16"/>
          <p:cNvSpPr txBox="1"/>
          <p:nvPr/>
        </p:nvSpPr>
        <p:spPr>
          <a:xfrm>
            <a:off x="5410200" y="6229290"/>
            <a:ext cx="502061" cy="400110"/>
          </a:xfrm>
          <a:prstGeom prst="rect">
            <a:avLst/>
          </a:prstGeom>
          <a:noFill/>
        </p:spPr>
        <p:txBody>
          <a:bodyPr wrap="none" rtlCol="0">
            <a:spAutoFit/>
          </a:bodyPr>
          <a:lstStyle/>
          <a:p>
            <a:r>
              <a:rPr lang="en-US" sz="2000" dirty="0" smtClean="0">
                <a:solidFill>
                  <a:schemeClr val="bg1">
                    <a:lumMod val="10000"/>
                  </a:schemeClr>
                </a:solidFill>
              </a:rPr>
              <a:t>|F|</a:t>
            </a:r>
            <a:endParaRPr lang="en-US" sz="2000" dirty="0">
              <a:solidFill>
                <a:schemeClr val="bg1">
                  <a:lumMod val="10000"/>
                </a:schemeClr>
              </a:solidFill>
            </a:endParaRPr>
          </a:p>
        </p:txBody>
      </p:sp>
      <p:sp>
        <p:nvSpPr>
          <p:cNvPr id="18" name="Left Brace 17"/>
          <p:cNvSpPr/>
          <p:nvPr/>
        </p:nvSpPr>
        <p:spPr>
          <a:xfrm rot="16200000">
            <a:off x="5448300" y="3695700"/>
            <a:ext cx="304800" cy="4800600"/>
          </a:xfrm>
          <a:prstGeom prst="leftBrace">
            <a:avLst/>
          </a:prstGeom>
          <a:ln w="38100"/>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SVM</a:t>
            </a:r>
            <a:endParaRPr lang="en-US" dirty="0"/>
          </a:p>
        </p:txBody>
      </p:sp>
      <p:graphicFrame>
        <p:nvGraphicFramePr>
          <p:cNvPr id="21511" name="Object 7"/>
          <p:cNvGraphicFramePr>
            <a:graphicFrameLocks noChangeAspect="1"/>
          </p:cNvGraphicFramePr>
          <p:nvPr/>
        </p:nvGraphicFramePr>
        <p:xfrm>
          <a:off x="2816225" y="4121150"/>
          <a:ext cx="3435350" cy="582613"/>
        </p:xfrm>
        <a:graphic>
          <a:graphicData uri="http://schemas.openxmlformats.org/presentationml/2006/ole">
            <p:oleObj spid="_x0000_s21511" name="Equation" r:id="rId3" imgW="1498320" imgH="253800" progId="Equation.DSMT4">
              <p:embed/>
            </p:oleObj>
          </a:graphicData>
        </a:graphic>
      </p:graphicFrame>
      <p:graphicFrame>
        <p:nvGraphicFramePr>
          <p:cNvPr id="21513" name="Object 9"/>
          <p:cNvGraphicFramePr>
            <a:graphicFrameLocks noChangeAspect="1"/>
          </p:cNvGraphicFramePr>
          <p:nvPr/>
        </p:nvGraphicFramePr>
        <p:xfrm>
          <a:off x="2598738" y="5334000"/>
          <a:ext cx="4403725" cy="841375"/>
        </p:xfrm>
        <a:graphic>
          <a:graphicData uri="http://schemas.openxmlformats.org/presentationml/2006/ole">
            <p:oleObj spid="_x0000_s21513" name="Equation" r:id="rId4" imgW="2260440" imgH="431640" progId="Equation.DSMT4">
              <p:embed/>
            </p:oleObj>
          </a:graphicData>
        </a:graphic>
      </p:graphicFrame>
      <p:sp>
        <p:nvSpPr>
          <p:cNvPr id="8" name="TextBox 7"/>
          <p:cNvSpPr txBox="1"/>
          <p:nvPr/>
        </p:nvSpPr>
        <p:spPr>
          <a:xfrm>
            <a:off x="381000" y="1515070"/>
            <a:ext cx="8001000" cy="923330"/>
          </a:xfrm>
          <a:prstGeom prst="rect">
            <a:avLst/>
          </a:prstGeom>
          <a:noFill/>
        </p:spPr>
        <p:txBody>
          <a:bodyPr wrap="square" rtlCol="0">
            <a:spAutoFit/>
          </a:bodyPr>
          <a:lstStyle/>
          <a:p>
            <a:r>
              <a:rPr lang="en-US" dirty="0" smtClean="0">
                <a:solidFill>
                  <a:schemeClr val="bg1">
                    <a:lumMod val="10000"/>
                  </a:schemeClr>
                </a:solidFill>
              </a:rPr>
              <a:t>The optimal </a:t>
            </a:r>
            <a:r>
              <a:rPr lang="en-US" dirty="0" err="1" smtClean="0">
                <a:solidFill>
                  <a:schemeClr val="bg1">
                    <a:lumMod val="10000"/>
                  </a:schemeClr>
                </a:solidFill>
              </a:rPr>
              <a:t>hyperplane</a:t>
            </a:r>
            <a:r>
              <a:rPr lang="en-US" dirty="0" smtClean="0">
                <a:solidFill>
                  <a:schemeClr val="bg1">
                    <a:lumMod val="10000"/>
                  </a:schemeClr>
                </a:solidFill>
              </a:rPr>
              <a:t> is represented by a vector </a:t>
            </a:r>
            <a:r>
              <a:rPr lang="en-US" i="1" dirty="0" smtClean="0">
                <a:solidFill>
                  <a:schemeClr val="bg1">
                    <a:lumMod val="10000"/>
                  </a:schemeClr>
                </a:solidFill>
              </a:rPr>
              <a:t>w and a scalar b such that the inner </a:t>
            </a:r>
            <a:r>
              <a:rPr lang="en-US" dirty="0" smtClean="0">
                <a:solidFill>
                  <a:schemeClr val="bg1">
                    <a:lumMod val="10000"/>
                  </a:schemeClr>
                </a:solidFill>
              </a:rPr>
              <a:t>product of </a:t>
            </a:r>
            <a:r>
              <a:rPr lang="en-US" i="1" dirty="0" smtClean="0">
                <a:solidFill>
                  <a:schemeClr val="bg1">
                    <a:lumMod val="10000"/>
                  </a:schemeClr>
                </a:solidFill>
              </a:rPr>
              <a:t>w with vectors (y</a:t>
            </a:r>
            <a:r>
              <a:rPr lang="en-US" i="1" baseline="-25000" dirty="0" smtClean="0">
                <a:solidFill>
                  <a:schemeClr val="bg1">
                    <a:lumMod val="10000"/>
                  </a:schemeClr>
                </a:solidFill>
              </a:rPr>
              <a:t>i</a:t>
            </a:r>
            <a:r>
              <a:rPr lang="en-US" i="1" dirty="0" smtClean="0">
                <a:solidFill>
                  <a:schemeClr val="bg1">
                    <a:lumMod val="10000"/>
                  </a:schemeClr>
                </a:solidFill>
              </a:rPr>
              <a:t>) of the two classes are separated by an interval between -</a:t>
            </a:r>
            <a:r>
              <a:rPr lang="en-US" dirty="0" smtClean="0">
                <a:solidFill>
                  <a:schemeClr val="bg1">
                    <a:lumMod val="10000"/>
                  </a:schemeClr>
                </a:solidFill>
              </a:rPr>
              <a:t>1 and +1 subject to </a:t>
            </a:r>
            <a:r>
              <a:rPr lang="en-US" i="1" dirty="0" smtClean="0">
                <a:solidFill>
                  <a:schemeClr val="bg1">
                    <a:lumMod val="10000"/>
                  </a:schemeClr>
                </a:solidFill>
              </a:rPr>
              <a:t>b:</a:t>
            </a:r>
            <a:endParaRPr lang="en-US" dirty="0">
              <a:solidFill>
                <a:schemeClr val="bg1">
                  <a:lumMod val="10000"/>
                </a:schemeClr>
              </a:solidFill>
            </a:endParaRPr>
          </a:p>
        </p:txBody>
      </p:sp>
      <p:graphicFrame>
        <p:nvGraphicFramePr>
          <p:cNvPr id="21515" name="Object 11"/>
          <p:cNvGraphicFramePr>
            <a:graphicFrameLocks noChangeAspect="1"/>
          </p:cNvGraphicFramePr>
          <p:nvPr/>
        </p:nvGraphicFramePr>
        <p:xfrm>
          <a:off x="2581275" y="2438400"/>
          <a:ext cx="3763963" cy="533400"/>
        </p:xfrm>
        <a:graphic>
          <a:graphicData uri="http://schemas.openxmlformats.org/presentationml/2006/ole">
            <p:oleObj spid="_x0000_s21515" name="Equation" r:id="rId5" imgW="1612800" imgH="228600" progId="Equation.DSMT4">
              <p:embed/>
            </p:oleObj>
          </a:graphicData>
        </a:graphic>
      </p:graphicFrame>
      <p:graphicFrame>
        <p:nvGraphicFramePr>
          <p:cNvPr id="21516" name="Object 12"/>
          <p:cNvGraphicFramePr>
            <a:graphicFrameLocks noChangeAspect="1"/>
          </p:cNvGraphicFramePr>
          <p:nvPr/>
        </p:nvGraphicFramePr>
        <p:xfrm>
          <a:off x="2568575" y="2971800"/>
          <a:ext cx="3852863" cy="533400"/>
        </p:xfrm>
        <a:graphic>
          <a:graphicData uri="http://schemas.openxmlformats.org/presentationml/2006/ole">
            <p:oleObj spid="_x0000_s21516" name="Equation" r:id="rId6" imgW="1650960" imgH="228600" progId="Equation.DSMT4">
              <p:embed/>
            </p:oleObj>
          </a:graphicData>
        </a:graphic>
      </p:graphicFrame>
      <p:sp>
        <p:nvSpPr>
          <p:cNvPr id="13" name="TextBox 12"/>
          <p:cNvSpPr txBox="1"/>
          <p:nvPr/>
        </p:nvSpPr>
        <p:spPr>
          <a:xfrm>
            <a:off x="377233" y="3733800"/>
            <a:ext cx="1984967" cy="400110"/>
          </a:xfrm>
          <a:prstGeom prst="rect">
            <a:avLst/>
          </a:prstGeom>
          <a:noFill/>
        </p:spPr>
        <p:txBody>
          <a:bodyPr wrap="none" rtlCol="0">
            <a:spAutoFit/>
          </a:bodyPr>
          <a:lstStyle/>
          <a:p>
            <a:r>
              <a:rPr lang="en-US" sz="2000" dirty="0" smtClean="0">
                <a:solidFill>
                  <a:schemeClr val="bg1">
                    <a:lumMod val="10000"/>
                  </a:schemeClr>
                </a:solidFill>
              </a:rPr>
              <a:t>Kernel function:</a:t>
            </a:r>
            <a:endParaRPr lang="en-US" sz="2000" dirty="0">
              <a:solidFill>
                <a:schemeClr val="bg1">
                  <a:lumMod val="10000"/>
                </a:schemeClr>
              </a:solidFill>
            </a:endParaRPr>
          </a:p>
        </p:txBody>
      </p:sp>
      <p:sp>
        <p:nvSpPr>
          <p:cNvPr id="14" name="TextBox 13"/>
          <p:cNvSpPr txBox="1"/>
          <p:nvPr/>
        </p:nvSpPr>
        <p:spPr>
          <a:xfrm>
            <a:off x="410644" y="4876800"/>
            <a:ext cx="3506537" cy="400110"/>
          </a:xfrm>
          <a:prstGeom prst="rect">
            <a:avLst/>
          </a:prstGeom>
          <a:noFill/>
        </p:spPr>
        <p:txBody>
          <a:bodyPr wrap="none" rtlCol="0">
            <a:spAutoFit/>
          </a:bodyPr>
          <a:lstStyle/>
          <a:p>
            <a:r>
              <a:rPr lang="en-US" sz="2000" dirty="0" smtClean="0">
                <a:solidFill>
                  <a:schemeClr val="bg1">
                    <a:lumMod val="10000"/>
                  </a:schemeClr>
                </a:solidFill>
              </a:rPr>
              <a:t>SVM classifies a new report </a:t>
            </a:r>
            <a:r>
              <a:rPr lang="en-US" sz="2000" i="1" dirty="0" smtClean="0">
                <a:solidFill>
                  <a:schemeClr val="bg1">
                    <a:lumMod val="10000"/>
                  </a:schemeClr>
                </a:solidFill>
              </a:rPr>
              <a:t>x </a:t>
            </a:r>
            <a:r>
              <a:rPr lang="en-US" sz="2000" dirty="0" smtClean="0">
                <a:solidFill>
                  <a:schemeClr val="bg1">
                    <a:lumMod val="10000"/>
                  </a:schemeClr>
                </a:solidFill>
              </a:rPr>
              <a:t>:</a:t>
            </a:r>
            <a:endParaRPr lang="en-US" sz="2000" dirty="0">
              <a:solidFill>
                <a:schemeClr val="bg1">
                  <a:lumMod val="1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Multi-class</a:t>
            </a:r>
            <a:endParaRPr lang="en-US" dirty="0"/>
          </a:p>
        </p:txBody>
      </p:sp>
      <p:sp>
        <p:nvSpPr>
          <p:cNvPr id="3" name="Content Placeholder 2"/>
          <p:cNvSpPr>
            <a:spLocks noGrp="1"/>
          </p:cNvSpPr>
          <p:nvPr>
            <p:ph idx="1"/>
          </p:nvPr>
        </p:nvSpPr>
        <p:spPr/>
        <p:txBody>
          <a:bodyPr/>
          <a:lstStyle/>
          <a:p>
            <a:r>
              <a:rPr lang="en-US" sz="2000" i="1" dirty="0" smtClean="0"/>
              <a:t>Maximum distance. A label is assigned to a new behavior report by choosing the </a:t>
            </a:r>
            <a:r>
              <a:rPr lang="en-US" sz="2000" dirty="0" smtClean="0"/>
              <a:t>classifier with the highest positive score, reflecting the distance to the most discriminative </a:t>
            </a:r>
            <a:r>
              <a:rPr lang="en-US" sz="2000" dirty="0" err="1" smtClean="0"/>
              <a:t>hyperplane</a:t>
            </a:r>
            <a:r>
              <a:rPr lang="en-US" sz="2000" dirty="0" smtClean="0"/>
              <a:t>.</a:t>
            </a:r>
          </a:p>
          <a:p>
            <a:r>
              <a:rPr lang="en-US" sz="2000" i="1" dirty="0" smtClean="0"/>
              <a:t>Maximum probability estimate.</a:t>
            </a:r>
            <a:r>
              <a:rPr lang="en-US" sz="2000" dirty="0" smtClean="0"/>
              <a:t> Additional calibration of the outputs of SVM classifiers allows to interpret them as probability estimates. Under some mild probabilistic assumptions, the conditional posterior probability of the class +1 can be expressed as:</a:t>
            </a:r>
          </a:p>
          <a:p>
            <a:endParaRPr lang="en-US" sz="2000" i="1" dirty="0" smtClean="0"/>
          </a:p>
          <a:p>
            <a:endParaRPr lang="en-US" sz="2000" i="1" dirty="0" smtClean="0"/>
          </a:p>
          <a:p>
            <a:endParaRPr lang="en-US" sz="2000" i="1" dirty="0" smtClean="0"/>
          </a:p>
          <a:p>
            <a:pPr>
              <a:buNone/>
            </a:pPr>
            <a:r>
              <a:rPr lang="en-US" sz="2000" dirty="0" smtClean="0"/>
              <a:t>	where the parameters </a:t>
            </a:r>
            <a:r>
              <a:rPr lang="en-US" sz="2000" i="1" dirty="0" smtClean="0"/>
              <a:t>A and B are estimated by a logistic regression fit on an independent </a:t>
            </a:r>
            <a:r>
              <a:rPr lang="en-US" sz="2000" dirty="0" smtClean="0"/>
              <a:t>training data set. Using these probability estimates, we choose the malware family with the highest estimate as our classification result.</a:t>
            </a:r>
            <a:endParaRPr lang="en-US" sz="2000" i="1" dirty="0" smtClean="0"/>
          </a:p>
          <a:p>
            <a:endParaRPr lang="en-US" sz="2000" i="1" dirty="0" smtClean="0"/>
          </a:p>
          <a:p>
            <a:endParaRPr lang="en-US" dirty="0"/>
          </a:p>
        </p:txBody>
      </p:sp>
      <p:graphicFrame>
        <p:nvGraphicFramePr>
          <p:cNvPr id="22531" name="Object 3"/>
          <p:cNvGraphicFramePr>
            <a:graphicFrameLocks noChangeAspect="1"/>
          </p:cNvGraphicFramePr>
          <p:nvPr/>
        </p:nvGraphicFramePr>
        <p:xfrm>
          <a:off x="2133600" y="3810000"/>
          <a:ext cx="4572000" cy="838200"/>
        </p:xfrm>
        <a:graphic>
          <a:graphicData uri="http://schemas.openxmlformats.org/presentationml/2006/ole">
            <p:oleObj spid="_x0000_s22531" name="Equation" r:id="rId3" imgW="2286000" imgH="419040" progId="Equation.DSMT4">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up</a:t>
            </a:r>
            <a:endParaRPr lang="en-US" dirty="0"/>
          </a:p>
        </p:txBody>
      </p:sp>
      <p:sp>
        <p:nvSpPr>
          <p:cNvPr id="3" name="Content Placeholder 2"/>
          <p:cNvSpPr>
            <a:spLocks noGrp="1"/>
          </p:cNvSpPr>
          <p:nvPr>
            <p:ph idx="1"/>
          </p:nvPr>
        </p:nvSpPr>
        <p:spPr/>
        <p:txBody>
          <a:bodyPr/>
          <a:lstStyle/>
          <a:p>
            <a:r>
              <a:rPr lang="en-US" sz="2000" dirty="0" smtClean="0"/>
              <a:t>The malware corpus of </a:t>
            </a:r>
            <a:r>
              <a:rPr lang="en-US" sz="2000" dirty="0" smtClean="0">
                <a:solidFill>
                  <a:srgbClr val="FF0000"/>
                </a:solidFill>
              </a:rPr>
              <a:t>10,072</a:t>
            </a:r>
            <a:r>
              <a:rPr lang="en-US" sz="2000" dirty="0" smtClean="0"/>
              <a:t> samples is randomly split into three partitions, a </a:t>
            </a:r>
            <a:r>
              <a:rPr lang="en-US" sz="2000" i="1" dirty="0" smtClean="0">
                <a:solidFill>
                  <a:srgbClr val="FF0000"/>
                </a:solidFill>
              </a:rPr>
              <a:t>training</a:t>
            </a:r>
            <a:r>
              <a:rPr lang="en-US" sz="2000" i="1" dirty="0" smtClean="0"/>
              <a:t>, </a:t>
            </a:r>
            <a:r>
              <a:rPr lang="en-US" sz="2000" i="1" dirty="0" smtClean="0">
                <a:solidFill>
                  <a:srgbClr val="FF0000"/>
                </a:solidFill>
              </a:rPr>
              <a:t>validation</a:t>
            </a:r>
            <a:r>
              <a:rPr lang="en-US" sz="2000" i="1" dirty="0" smtClean="0"/>
              <a:t> and </a:t>
            </a:r>
            <a:r>
              <a:rPr lang="en-US" sz="2000" i="1" dirty="0" smtClean="0">
                <a:solidFill>
                  <a:srgbClr val="FF0000"/>
                </a:solidFill>
              </a:rPr>
              <a:t>testing</a:t>
            </a:r>
            <a:r>
              <a:rPr lang="en-US" sz="2000" i="1" dirty="0" smtClean="0"/>
              <a:t> partition. (</a:t>
            </a:r>
            <a:r>
              <a:rPr lang="en-US" sz="2000" i="1" dirty="0" smtClean="0">
                <a:solidFill>
                  <a:srgbClr val="FF0000"/>
                </a:solidFill>
              </a:rPr>
              <a:t>labeled by </a:t>
            </a:r>
            <a:r>
              <a:rPr lang="en-US" sz="2000" i="1" dirty="0" err="1" smtClean="0">
                <a:solidFill>
                  <a:srgbClr val="FF0000"/>
                </a:solidFill>
              </a:rPr>
              <a:t>Avira</a:t>
            </a:r>
            <a:r>
              <a:rPr lang="en-US" sz="2000" i="1" dirty="0" smtClean="0">
                <a:solidFill>
                  <a:srgbClr val="FF0000"/>
                </a:solidFill>
              </a:rPr>
              <a:t> </a:t>
            </a:r>
            <a:r>
              <a:rPr lang="en-US" sz="2000" i="1" dirty="0" err="1" smtClean="0">
                <a:solidFill>
                  <a:srgbClr val="FF0000"/>
                </a:solidFill>
              </a:rPr>
              <a:t>AntiVir</a:t>
            </a:r>
            <a:r>
              <a:rPr lang="en-US" sz="2000" i="1" dirty="0" smtClean="0"/>
              <a:t>)</a:t>
            </a:r>
          </a:p>
          <a:p>
            <a:r>
              <a:rPr lang="en-US" sz="2000" dirty="0" smtClean="0"/>
              <a:t>The training partition is used to learn individual SVM classifiers for each of the 14 malware families using different parameters for regularization and kernel functions. The best classifier for each malware family is then selected using the classification accuracy obtained on the validation partition.</a:t>
            </a:r>
          </a:p>
          <a:p>
            <a:r>
              <a:rPr lang="en-US" sz="2000" dirty="0" smtClean="0"/>
              <a:t>Finally, the overall performance is measured using the combined classifier (maximum distance) on the testing partition.</a:t>
            </a:r>
            <a:endParaRPr lang="en-US"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Samples</a:t>
            </a:r>
            <a:endParaRPr lang="en-US" dirty="0"/>
          </a:p>
        </p:txBody>
      </p:sp>
      <p:pic>
        <p:nvPicPr>
          <p:cNvPr id="18434" name="Picture 2"/>
          <p:cNvPicPr>
            <a:picLocks noChangeAspect="1" noChangeArrowheads="1"/>
          </p:cNvPicPr>
          <p:nvPr/>
        </p:nvPicPr>
        <p:blipFill>
          <a:blip r:embed="rId2" cstate="print"/>
          <a:srcRect/>
          <a:stretch>
            <a:fillRect/>
          </a:stretch>
        </p:blipFill>
        <p:spPr bwMode="auto">
          <a:xfrm>
            <a:off x="580002" y="2200275"/>
            <a:ext cx="8259198" cy="290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1(general)</a:t>
            </a:r>
            <a:endParaRPr lang="en-US" dirty="0"/>
          </a:p>
        </p:txBody>
      </p:sp>
      <p:pic>
        <p:nvPicPr>
          <p:cNvPr id="23554" name="Picture 2"/>
          <p:cNvPicPr>
            <a:picLocks noChangeAspect="1" noChangeArrowheads="1"/>
          </p:cNvPicPr>
          <p:nvPr/>
        </p:nvPicPr>
        <p:blipFill>
          <a:blip r:embed="rId2" cstate="print"/>
          <a:srcRect/>
          <a:stretch>
            <a:fillRect/>
          </a:stretch>
        </p:blipFill>
        <p:spPr bwMode="auto">
          <a:xfrm>
            <a:off x="1390650" y="1762125"/>
            <a:ext cx="6362700" cy="3571875"/>
          </a:xfrm>
          <a:prstGeom prst="rect">
            <a:avLst/>
          </a:prstGeom>
          <a:noFill/>
          <a:ln w="9525">
            <a:noFill/>
            <a:miter lim="800000"/>
            <a:headEnd/>
            <a:tailEnd/>
          </a:ln>
        </p:spPr>
      </p:pic>
      <p:sp>
        <p:nvSpPr>
          <p:cNvPr id="4" name="TextBox 3"/>
          <p:cNvSpPr txBox="1"/>
          <p:nvPr/>
        </p:nvSpPr>
        <p:spPr>
          <a:xfrm>
            <a:off x="2286000" y="5562600"/>
            <a:ext cx="4628318" cy="369332"/>
          </a:xfrm>
          <a:prstGeom prst="rect">
            <a:avLst/>
          </a:prstGeom>
          <a:noFill/>
        </p:spPr>
        <p:txBody>
          <a:bodyPr wrap="none" rtlCol="0">
            <a:spAutoFit/>
          </a:bodyPr>
          <a:lstStyle/>
          <a:p>
            <a:r>
              <a:rPr lang="en-US" dirty="0" smtClean="0"/>
              <a:t>Maximal distance as the multi-class classifier.</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Malware</a:t>
            </a:r>
            <a:endParaRPr lang="en-US" dirty="0"/>
          </a:p>
        </p:txBody>
      </p:sp>
      <p:sp>
        <p:nvSpPr>
          <p:cNvPr id="3" name="Content Placeholder 2"/>
          <p:cNvSpPr>
            <a:spLocks noGrp="1"/>
          </p:cNvSpPr>
          <p:nvPr>
            <p:ph idx="1"/>
          </p:nvPr>
        </p:nvSpPr>
        <p:spPr/>
        <p:txBody>
          <a:bodyPr/>
          <a:lstStyle/>
          <a:p>
            <a:r>
              <a:rPr lang="en-US" dirty="0" smtClean="0"/>
              <a:t> </a:t>
            </a:r>
            <a:r>
              <a:rPr lang="en-US" sz="2400" b="1" dirty="0" smtClean="0"/>
              <a:t>Malware</a:t>
            </a:r>
            <a:r>
              <a:rPr lang="en-US" sz="2400" dirty="0" smtClean="0"/>
              <a:t>, short for </a:t>
            </a:r>
            <a:r>
              <a:rPr lang="en-US" sz="2400" i="1" dirty="0" smtClean="0"/>
              <a:t>malicious software</a:t>
            </a:r>
            <a:r>
              <a:rPr lang="en-US" sz="2400" dirty="0" smtClean="0"/>
              <a:t>, is software designed to infiltrate or damage a computer system without the owner's informed consent.</a:t>
            </a:r>
            <a:endParaRPr lang="en-US" dirty="0" smtClean="0"/>
          </a:p>
          <a:p>
            <a:r>
              <a:rPr lang="en-US" sz="2400" dirty="0" smtClean="0"/>
              <a:t>Viruses (infecting) and worms (propagating)</a:t>
            </a:r>
          </a:p>
          <a:p>
            <a:r>
              <a:rPr lang="en-US" sz="2400" dirty="0" smtClean="0"/>
              <a:t>Trojan horses (inviting), </a:t>
            </a:r>
            <a:r>
              <a:rPr lang="en-US" sz="2400" dirty="0" err="1" smtClean="0"/>
              <a:t>rootkits</a:t>
            </a:r>
            <a:r>
              <a:rPr lang="en-US" sz="2400" dirty="0" smtClean="0"/>
              <a:t> (hiding), and backdoors (accessing)</a:t>
            </a:r>
          </a:p>
          <a:p>
            <a:r>
              <a:rPr lang="en-US" sz="2400" dirty="0" smtClean="0"/>
              <a:t>Spyware (commercial), </a:t>
            </a:r>
            <a:r>
              <a:rPr lang="en-US" sz="2400" dirty="0" err="1" smtClean="0"/>
              <a:t>botnets</a:t>
            </a:r>
            <a:r>
              <a:rPr lang="en-US" sz="2400" dirty="0" smtClean="0"/>
              <a:t> (chat channel), keystroke loggers (logging), etc</a:t>
            </a:r>
          </a:p>
          <a:p>
            <a:endParaRPr lang="en-US" dirty="0"/>
          </a:p>
        </p:txBody>
      </p:sp>
      <p:pic>
        <p:nvPicPr>
          <p:cNvPr id="10241" name="Picture 1"/>
          <p:cNvPicPr>
            <a:picLocks noChangeAspect="1" noChangeArrowheads="1"/>
          </p:cNvPicPr>
          <p:nvPr/>
        </p:nvPicPr>
        <p:blipFill>
          <a:blip r:embed="rId2" cstate="print"/>
          <a:srcRect/>
          <a:stretch>
            <a:fillRect/>
          </a:stretch>
        </p:blipFill>
        <p:spPr bwMode="auto">
          <a:xfrm>
            <a:off x="6858000" y="4876800"/>
            <a:ext cx="1590675" cy="12270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2 (prediction)</a:t>
            </a:r>
            <a:endParaRPr lang="en-US" dirty="0"/>
          </a:p>
        </p:txBody>
      </p:sp>
      <p:pic>
        <p:nvPicPr>
          <p:cNvPr id="24578" name="Picture 2"/>
          <p:cNvPicPr>
            <a:picLocks noChangeAspect="1" noChangeArrowheads="1"/>
          </p:cNvPicPr>
          <p:nvPr/>
        </p:nvPicPr>
        <p:blipFill>
          <a:blip r:embed="rId2" cstate="print"/>
          <a:srcRect/>
          <a:stretch>
            <a:fillRect/>
          </a:stretch>
        </p:blipFill>
        <p:spPr bwMode="auto">
          <a:xfrm>
            <a:off x="2590800" y="1084402"/>
            <a:ext cx="5943600" cy="5544998"/>
          </a:xfrm>
          <a:prstGeom prst="rect">
            <a:avLst/>
          </a:prstGeom>
          <a:noFill/>
          <a:ln w="9525">
            <a:noFill/>
            <a:miter lim="800000"/>
            <a:headEnd/>
            <a:tailEnd/>
          </a:ln>
        </p:spPr>
      </p:pic>
      <p:sp>
        <p:nvSpPr>
          <p:cNvPr id="4" name="TextBox 3"/>
          <p:cNvSpPr txBox="1"/>
          <p:nvPr/>
        </p:nvSpPr>
        <p:spPr>
          <a:xfrm>
            <a:off x="228600" y="3115270"/>
            <a:ext cx="2057400" cy="923330"/>
          </a:xfrm>
          <a:prstGeom prst="rect">
            <a:avLst/>
          </a:prstGeom>
          <a:noFill/>
        </p:spPr>
        <p:txBody>
          <a:bodyPr wrap="square" rtlCol="0">
            <a:spAutoFit/>
          </a:bodyPr>
          <a:lstStyle/>
          <a:p>
            <a:r>
              <a:rPr lang="en-US" dirty="0" smtClean="0"/>
              <a:t>Maximal distance as the multi-class classifier.</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Experiment 3(unknown behavior)</a:t>
            </a:r>
            <a:endParaRPr lang="en-US" sz="2800" dirty="0"/>
          </a:p>
        </p:txBody>
      </p:sp>
      <p:sp>
        <p:nvSpPr>
          <p:cNvPr id="4" name="TextBox 3"/>
          <p:cNvSpPr txBox="1"/>
          <p:nvPr/>
        </p:nvSpPr>
        <p:spPr>
          <a:xfrm>
            <a:off x="609601" y="1524000"/>
            <a:ext cx="8001000" cy="2308324"/>
          </a:xfrm>
          <a:prstGeom prst="rect">
            <a:avLst/>
          </a:prstGeom>
          <a:noFill/>
        </p:spPr>
        <p:txBody>
          <a:bodyPr wrap="square" rtlCol="0">
            <a:spAutoFit/>
          </a:bodyPr>
          <a:lstStyle/>
          <a:p>
            <a:r>
              <a:rPr lang="en-US" sz="1600" dirty="0" smtClean="0">
                <a:solidFill>
                  <a:schemeClr val="bg1">
                    <a:lumMod val="10000"/>
                  </a:schemeClr>
                </a:solidFill>
              </a:rPr>
              <a:t>Instead of using the maximum distance to determine the current family we consider </a:t>
            </a:r>
            <a:r>
              <a:rPr lang="en-US" sz="1600" b="1" dirty="0" smtClean="0">
                <a:solidFill>
                  <a:srgbClr val="FF0000"/>
                </a:solidFill>
              </a:rPr>
              <a:t>probability estimates</a:t>
            </a:r>
            <a:r>
              <a:rPr lang="en-US" sz="1600" b="1" dirty="0" smtClean="0">
                <a:solidFill>
                  <a:schemeClr val="bg1">
                    <a:lumMod val="10000"/>
                  </a:schemeClr>
                </a:solidFill>
              </a:rPr>
              <a:t> </a:t>
            </a:r>
            <a:r>
              <a:rPr lang="en-US" sz="1600" dirty="0" smtClean="0">
                <a:solidFill>
                  <a:schemeClr val="bg1">
                    <a:lumMod val="10000"/>
                  </a:schemeClr>
                </a:solidFill>
              </a:rPr>
              <a:t>for each family.  i.e. Given a malware sample, we now </a:t>
            </a:r>
            <a:r>
              <a:rPr lang="en-US" sz="1600" dirty="0" smtClean="0">
                <a:solidFill>
                  <a:srgbClr val="FF0000"/>
                </a:solidFill>
              </a:rPr>
              <a:t>require </a:t>
            </a:r>
            <a:r>
              <a:rPr lang="en-US" sz="1600" i="1" dirty="0" smtClean="0">
                <a:solidFill>
                  <a:srgbClr val="FF0000"/>
                </a:solidFill>
              </a:rPr>
              <a:t>exactly one SVM classifier to yield a probability estimate larger 50% </a:t>
            </a:r>
            <a:r>
              <a:rPr lang="en-US" sz="1600" i="1" dirty="0" smtClean="0">
                <a:solidFill>
                  <a:schemeClr val="bg1">
                    <a:lumMod val="10000"/>
                  </a:schemeClr>
                </a:solidFill>
              </a:rPr>
              <a:t>and reject all other cases </a:t>
            </a:r>
            <a:r>
              <a:rPr lang="en-US" sz="1600" dirty="0" smtClean="0">
                <a:solidFill>
                  <a:schemeClr val="bg1">
                    <a:lumMod val="10000"/>
                  </a:schemeClr>
                </a:solidFill>
              </a:rPr>
              <a:t>as unknown behavior.</a:t>
            </a:r>
          </a:p>
          <a:p>
            <a:endParaRPr lang="en-US" sz="1600" dirty="0" smtClean="0">
              <a:solidFill>
                <a:schemeClr val="bg1">
                  <a:lumMod val="10000"/>
                </a:schemeClr>
              </a:solidFill>
            </a:endParaRPr>
          </a:p>
          <a:p>
            <a:r>
              <a:rPr lang="en-US" sz="1600" dirty="0" smtClean="0">
                <a:solidFill>
                  <a:schemeClr val="bg1">
                    <a:lumMod val="10000"/>
                  </a:schemeClr>
                </a:solidFill>
              </a:rPr>
              <a:t>All using extended classifier for the following sub-experiments:</a:t>
            </a:r>
          </a:p>
          <a:p>
            <a:r>
              <a:rPr lang="en-US" sz="1600" dirty="0" smtClean="0">
                <a:solidFill>
                  <a:schemeClr val="bg1">
                    <a:lumMod val="10000"/>
                  </a:schemeClr>
                </a:solidFill>
              </a:rPr>
              <a:t>Sub-experiment 1: using the same testing set as in experiment 1;</a:t>
            </a:r>
          </a:p>
          <a:p>
            <a:r>
              <a:rPr lang="en-US" sz="1600" dirty="0" smtClean="0">
                <a:solidFill>
                  <a:schemeClr val="bg1">
                    <a:lumMod val="10000"/>
                  </a:schemeClr>
                </a:solidFill>
              </a:rPr>
              <a:t>Sub-experiment 2: using 530 samples not contained in the learning corpus;</a:t>
            </a:r>
          </a:p>
          <a:p>
            <a:r>
              <a:rPr lang="en-US" sz="1600" dirty="0" smtClean="0">
                <a:solidFill>
                  <a:schemeClr val="bg1">
                    <a:lumMod val="10000"/>
                  </a:schemeClr>
                </a:solidFill>
              </a:rPr>
              <a:t>Sub-experiment 3: using 498 benign binaries;</a:t>
            </a:r>
            <a:endParaRPr lang="en-US" sz="1600" dirty="0">
              <a:solidFill>
                <a:schemeClr val="bg1">
                  <a:lumMod val="10000"/>
                </a:schemeClr>
              </a:solidFill>
            </a:endParaRPr>
          </a:p>
        </p:txBody>
      </p:sp>
      <p:pic>
        <p:nvPicPr>
          <p:cNvPr id="25602" name="Picture 2"/>
          <p:cNvPicPr>
            <a:picLocks noChangeAspect="1" noChangeArrowheads="1"/>
          </p:cNvPicPr>
          <p:nvPr/>
        </p:nvPicPr>
        <p:blipFill>
          <a:blip r:embed="rId2" cstate="print"/>
          <a:srcRect/>
          <a:stretch>
            <a:fillRect/>
          </a:stretch>
        </p:blipFill>
        <p:spPr bwMode="auto">
          <a:xfrm>
            <a:off x="914400" y="4038600"/>
            <a:ext cx="7500166" cy="2009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Experiment 3(unknown behavior)</a:t>
            </a:r>
            <a:endParaRPr lang="en-US" sz="2800" dirty="0"/>
          </a:p>
        </p:txBody>
      </p:sp>
      <p:pic>
        <p:nvPicPr>
          <p:cNvPr id="26626" name="Picture 2"/>
          <p:cNvPicPr>
            <a:picLocks noChangeAspect="1" noChangeArrowheads="1"/>
          </p:cNvPicPr>
          <p:nvPr/>
        </p:nvPicPr>
        <p:blipFill>
          <a:blip r:embed="rId2" cstate="print"/>
          <a:srcRect/>
          <a:stretch>
            <a:fillRect/>
          </a:stretch>
        </p:blipFill>
        <p:spPr bwMode="auto">
          <a:xfrm>
            <a:off x="1376363" y="1647825"/>
            <a:ext cx="6391275" cy="3838575"/>
          </a:xfrm>
          <a:prstGeom prst="rect">
            <a:avLst/>
          </a:prstGeom>
          <a:noFill/>
          <a:ln w="9525">
            <a:noFill/>
            <a:miter lim="800000"/>
            <a:headEnd/>
            <a:tailEnd/>
          </a:ln>
        </p:spPr>
      </p:pic>
      <p:sp>
        <p:nvSpPr>
          <p:cNvPr id="5" name="TextBox 4"/>
          <p:cNvSpPr txBox="1"/>
          <p:nvPr/>
        </p:nvSpPr>
        <p:spPr>
          <a:xfrm>
            <a:off x="228600" y="5638800"/>
            <a:ext cx="8616782" cy="646331"/>
          </a:xfrm>
          <a:prstGeom prst="rect">
            <a:avLst/>
          </a:prstGeom>
          <a:noFill/>
        </p:spPr>
        <p:txBody>
          <a:bodyPr wrap="none" rtlCol="0">
            <a:spAutoFit/>
          </a:bodyPr>
          <a:lstStyle/>
          <a:p>
            <a:r>
              <a:rPr lang="en-US" dirty="0" smtClean="0">
                <a:solidFill>
                  <a:schemeClr val="bg1">
                    <a:lumMod val="10000"/>
                  </a:schemeClr>
                </a:solidFill>
              </a:rPr>
              <a:t>For sub-experiment 1, accuracy dropped from 88% to 76% but with strong confidence</a:t>
            </a:r>
          </a:p>
          <a:p>
            <a:r>
              <a:rPr lang="en-US" dirty="0" smtClean="0">
                <a:solidFill>
                  <a:schemeClr val="bg1">
                    <a:lumMod val="10000"/>
                  </a:schemeClr>
                </a:solidFill>
              </a:rPr>
              <a:t>For sub-experiment 3, not shown here, all reports are assigned to unknown.</a:t>
            </a:r>
            <a:endParaRPr lang="en-US" dirty="0">
              <a:solidFill>
                <a:schemeClr val="bg1">
                  <a:lumMod val="10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Scalable, Behavior-Based Malware Clustering</a:t>
            </a:r>
            <a:br>
              <a:rPr lang="en-US" dirty="0" smtClean="0"/>
            </a:br>
            <a:r>
              <a:rPr lang="en-US" sz="2000" i="1" dirty="0" smtClean="0"/>
              <a:t> Ulrich Bayer, Paolo Milani Comparetti, Clemens </a:t>
            </a:r>
            <a:r>
              <a:rPr lang="en-US" sz="2000" i="1" dirty="0" err="1" smtClean="0"/>
              <a:t>Hlauschek</a:t>
            </a:r>
            <a:r>
              <a:rPr lang="en-US" sz="2000" i="1" dirty="0" smtClean="0"/>
              <a:t>, Christopher Kruegel, and Engin Kirda</a:t>
            </a:r>
            <a:br>
              <a:rPr lang="en-US" sz="2000" i="1" dirty="0" smtClean="0"/>
            </a:br>
            <a:r>
              <a:rPr lang="en-US" sz="1800" dirty="0" smtClean="0"/>
              <a:t> In Proceedings of the Network and Distributed System Security Symposium (NDSS’09), San Diego, California, USA, February 2009</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Compared </a:t>
            </a:r>
            <a:r>
              <a:rPr lang="en-US" dirty="0" smtClean="0"/>
              <a:t>to paper 1&amp;2</a:t>
            </a:r>
            <a:endParaRPr lang="en-US" dirty="0"/>
          </a:p>
        </p:txBody>
      </p:sp>
      <p:sp>
        <p:nvSpPr>
          <p:cNvPr id="4" name="Content Placeholder 3"/>
          <p:cNvSpPr>
            <a:spLocks noGrp="1"/>
          </p:cNvSpPr>
          <p:nvPr>
            <p:ph idx="1"/>
          </p:nvPr>
        </p:nvSpPr>
        <p:spPr/>
        <p:txBody>
          <a:bodyPr/>
          <a:lstStyle/>
          <a:p>
            <a:r>
              <a:rPr lang="en-US" sz="2800" dirty="0" smtClean="0"/>
              <a:t>Also collecting traces dynamically;</a:t>
            </a:r>
          </a:p>
          <a:p>
            <a:r>
              <a:rPr lang="en-US" sz="2800" dirty="0" smtClean="0"/>
              <a:t>In addition to the info collected for paper 1 &amp; 2, they also do system call monitoring and do data flow and control flow dependency analysis; (e.g. a random filename is associated with a source of random; user intended </a:t>
            </a:r>
            <a:r>
              <a:rPr lang="en-US" sz="2800" dirty="0" err="1" smtClean="0"/>
              <a:t>cmp</a:t>
            </a:r>
            <a:r>
              <a:rPr lang="en-US" sz="2800" dirty="0" smtClean="0"/>
              <a:t> or not)</a:t>
            </a:r>
          </a:p>
          <a:p>
            <a:r>
              <a:rPr lang="en-US" sz="2800" dirty="0" smtClean="0"/>
              <a:t>Scalable clustering using LSH;</a:t>
            </a:r>
          </a:p>
          <a:p>
            <a:r>
              <a:rPr lang="en-US" sz="2800" dirty="0" smtClean="0"/>
              <a:t>Unsupervised learning, to facilitate manually malware classification process on a large data set.</a:t>
            </a:r>
          </a:p>
          <a:p>
            <a:endParaRPr lang="en-US" dirty="0" smtClean="0"/>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Profiles</a:t>
            </a:r>
            <a:endParaRPr lang="en-US" dirty="0"/>
          </a:p>
        </p:txBody>
      </p:sp>
      <p:pic>
        <p:nvPicPr>
          <p:cNvPr id="28675" name="Picture 3"/>
          <p:cNvPicPr>
            <a:picLocks noChangeAspect="1" noChangeArrowheads="1"/>
          </p:cNvPicPr>
          <p:nvPr/>
        </p:nvPicPr>
        <p:blipFill>
          <a:blip r:embed="rId2" cstate="print"/>
          <a:srcRect/>
          <a:stretch>
            <a:fillRect/>
          </a:stretch>
        </p:blipFill>
        <p:spPr bwMode="auto">
          <a:xfrm>
            <a:off x="914400" y="1600200"/>
            <a:ext cx="743171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Profiles to features</a:t>
            </a:r>
            <a:endParaRPr lang="en-US" dirty="0"/>
          </a:p>
        </p:txBody>
      </p:sp>
      <p:sp>
        <p:nvSpPr>
          <p:cNvPr id="3" name="Content Placeholder 2"/>
          <p:cNvSpPr>
            <a:spLocks noGrp="1"/>
          </p:cNvSpPr>
          <p:nvPr>
            <p:ph idx="1"/>
          </p:nvPr>
        </p:nvSpPr>
        <p:spPr/>
        <p:txBody>
          <a:bodyPr/>
          <a:lstStyle/>
          <a:p>
            <a:r>
              <a:rPr lang="en-US" sz="2000" dirty="0" smtClean="0"/>
              <a:t>As mentioned previously, a behavioral profile captures the operations of a program at a higher level of abstraction. To this end, we model a sample’s behavior in the form of </a:t>
            </a:r>
            <a:r>
              <a:rPr lang="en-US" sz="2000" dirty="0" smtClean="0">
                <a:solidFill>
                  <a:srgbClr val="FF0000"/>
                </a:solidFill>
              </a:rPr>
              <a:t>OS objects</a:t>
            </a:r>
            <a:r>
              <a:rPr lang="en-US" sz="2000" dirty="0" smtClean="0"/>
              <a:t>, </a:t>
            </a:r>
            <a:r>
              <a:rPr lang="en-US" sz="2000" dirty="0" smtClean="0">
                <a:solidFill>
                  <a:srgbClr val="FF0000"/>
                </a:solidFill>
              </a:rPr>
              <a:t>operations</a:t>
            </a:r>
            <a:r>
              <a:rPr lang="en-US" sz="2000" dirty="0" smtClean="0"/>
              <a:t> that are carried out on these objects, </a:t>
            </a:r>
            <a:r>
              <a:rPr lang="en-US" sz="2000" dirty="0" smtClean="0">
                <a:solidFill>
                  <a:srgbClr val="FF0000"/>
                </a:solidFill>
              </a:rPr>
              <a:t>dependences</a:t>
            </a:r>
            <a:r>
              <a:rPr lang="en-US" sz="2000" dirty="0" smtClean="0"/>
              <a:t> between OS objects and </a:t>
            </a:r>
            <a:r>
              <a:rPr lang="en-US" sz="2000" dirty="0" smtClean="0">
                <a:solidFill>
                  <a:srgbClr val="FF0000"/>
                </a:solidFill>
              </a:rPr>
              <a:t>comparisons</a:t>
            </a:r>
            <a:r>
              <a:rPr lang="en-US" sz="2000" dirty="0" smtClean="0"/>
              <a:t> between OS objects.</a:t>
            </a:r>
            <a:endParaRPr lang="en-US" sz="2000" dirty="0"/>
          </a:p>
        </p:txBody>
      </p:sp>
      <p:graphicFrame>
        <p:nvGraphicFramePr>
          <p:cNvPr id="29699" name="Object 3"/>
          <p:cNvGraphicFramePr>
            <a:graphicFrameLocks noChangeAspect="1"/>
          </p:cNvGraphicFramePr>
          <p:nvPr/>
        </p:nvGraphicFramePr>
        <p:xfrm>
          <a:off x="1676401" y="3094026"/>
          <a:ext cx="3399693" cy="336428"/>
        </p:xfrm>
        <a:graphic>
          <a:graphicData uri="http://schemas.openxmlformats.org/presentationml/2006/ole">
            <p:oleObj spid="_x0000_s29699" name="Equation" r:id="rId3" imgW="2438280" imgH="241200" progId="Equation.DSMT4">
              <p:embed/>
            </p:oleObj>
          </a:graphicData>
        </a:graphic>
      </p:graphicFrame>
      <p:graphicFrame>
        <p:nvGraphicFramePr>
          <p:cNvPr id="29701" name="Object 5"/>
          <p:cNvGraphicFramePr>
            <a:graphicFrameLocks noChangeAspect="1"/>
          </p:cNvGraphicFramePr>
          <p:nvPr/>
        </p:nvGraphicFramePr>
        <p:xfrm>
          <a:off x="1676401" y="3581400"/>
          <a:ext cx="6506308" cy="316524"/>
        </p:xfrm>
        <a:graphic>
          <a:graphicData uri="http://schemas.openxmlformats.org/presentationml/2006/ole">
            <p:oleObj spid="_x0000_s29701" name="Equation" r:id="rId4" imgW="4698720" imgH="228600" progId="Equation.DSMT4">
              <p:embed/>
            </p:oleObj>
          </a:graphicData>
        </a:graphic>
      </p:graphicFrame>
      <p:graphicFrame>
        <p:nvGraphicFramePr>
          <p:cNvPr id="29703" name="Object 7"/>
          <p:cNvGraphicFramePr>
            <a:graphicFrameLocks noChangeAspect="1"/>
          </p:cNvGraphicFramePr>
          <p:nvPr/>
        </p:nvGraphicFramePr>
        <p:xfrm>
          <a:off x="1676401" y="4038600"/>
          <a:ext cx="4396150" cy="338166"/>
        </p:xfrm>
        <a:graphic>
          <a:graphicData uri="http://schemas.openxmlformats.org/presentationml/2006/ole">
            <p:oleObj spid="_x0000_s29703" name="Equation" r:id="rId5" imgW="2971800" imgH="228600" progId="Equation.DSMT4">
              <p:embed/>
            </p:oleObj>
          </a:graphicData>
        </a:graphic>
      </p:graphicFrame>
      <p:graphicFrame>
        <p:nvGraphicFramePr>
          <p:cNvPr id="29705" name="Object 9"/>
          <p:cNvGraphicFramePr>
            <a:graphicFrameLocks noChangeAspect="1"/>
          </p:cNvGraphicFramePr>
          <p:nvPr/>
        </p:nvGraphicFramePr>
        <p:xfrm>
          <a:off x="1676400" y="4495800"/>
          <a:ext cx="6096001" cy="338668"/>
        </p:xfrm>
        <a:graphic>
          <a:graphicData uri="http://schemas.openxmlformats.org/presentationml/2006/ole">
            <p:oleObj spid="_x0000_s29705" name="Equation" r:id="rId6" imgW="4114800" imgH="228600" progId="Equation.DSMT4">
              <p:embed/>
            </p:oleObj>
          </a:graphicData>
        </a:graphic>
      </p:graphicFrame>
      <p:pic>
        <p:nvPicPr>
          <p:cNvPr id="8" name="Picture 11"/>
          <p:cNvPicPr>
            <a:picLocks noChangeAspect="1" noChangeArrowheads="1"/>
          </p:cNvPicPr>
          <p:nvPr/>
        </p:nvPicPr>
        <p:blipFill>
          <a:blip r:embed="rId7" cstate="print"/>
          <a:srcRect/>
          <a:stretch>
            <a:fillRect/>
          </a:stretch>
        </p:blipFill>
        <p:spPr bwMode="auto">
          <a:xfrm>
            <a:off x="1981200" y="5029200"/>
            <a:ext cx="1333500" cy="1333500"/>
          </a:xfrm>
          <a:prstGeom prst="rect">
            <a:avLst/>
          </a:prstGeom>
          <a:noFill/>
          <a:ln w="9525">
            <a:noFill/>
            <a:miter lim="800000"/>
            <a:headEnd/>
            <a:tailEnd/>
          </a:ln>
        </p:spPr>
      </p:pic>
      <p:sp>
        <p:nvSpPr>
          <p:cNvPr id="10" name="Right Arrow 9"/>
          <p:cNvSpPr/>
          <p:nvPr/>
        </p:nvSpPr>
        <p:spPr>
          <a:xfrm>
            <a:off x="3962400" y="5382768"/>
            <a:ext cx="5334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991100" y="5105400"/>
            <a:ext cx="1447800" cy="1371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Oval 14"/>
          <p:cNvSpPr/>
          <p:nvPr/>
        </p:nvSpPr>
        <p:spPr>
          <a:xfrm>
            <a:off x="5219700" y="4876800"/>
            <a:ext cx="1447800" cy="1371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Oval 15"/>
          <p:cNvSpPr/>
          <p:nvPr/>
        </p:nvSpPr>
        <p:spPr>
          <a:xfrm>
            <a:off x="5524500" y="4876800"/>
            <a:ext cx="1447800" cy="1371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Oval 16"/>
          <p:cNvSpPr/>
          <p:nvPr/>
        </p:nvSpPr>
        <p:spPr>
          <a:xfrm>
            <a:off x="5753100" y="5181600"/>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LSH</a:t>
            </a:r>
            <a:endParaRPr lang="en-US" dirty="0"/>
          </a:p>
        </p:txBody>
      </p:sp>
      <p:sp>
        <p:nvSpPr>
          <p:cNvPr id="3" name="Content Placeholder 2"/>
          <p:cNvSpPr>
            <a:spLocks noGrp="1"/>
          </p:cNvSpPr>
          <p:nvPr>
            <p:ph idx="1"/>
          </p:nvPr>
        </p:nvSpPr>
        <p:spPr/>
        <p:txBody>
          <a:bodyPr/>
          <a:lstStyle/>
          <a:p>
            <a:r>
              <a:rPr lang="en-US" sz="2000" dirty="0" err="1" smtClean="0"/>
              <a:t>Jaccard</a:t>
            </a:r>
            <a:r>
              <a:rPr lang="en-US" sz="2000" dirty="0" smtClean="0"/>
              <a:t> index as a measure of similarity between two samples a and b, defined as </a:t>
            </a:r>
          </a:p>
          <a:p>
            <a:r>
              <a:rPr lang="en-US" sz="2000" dirty="0" smtClean="0"/>
              <a:t>A family H of hash functions such that Pr[h(a) = h(b)] = similarity(a, b), for a, b points in our feature space, and h chosen uniformly at random from H.</a:t>
            </a:r>
          </a:p>
          <a:p>
            <a:r>
              <a:rPr lang="en-US" sz="2000" dirty="0" smtClean="0"/>
              <a:t>By defining the locality sensitive hash of a as </a:t>
            </a:r>
            <a:r>
              <a:rPr lang="en-US" sz="2000" dirty="0" err="1" smtClean="0"/>
              <a:t>lsh</a:t>
            </a:r>
            <a:r>
              <a:rPr lang="en-US" sz="2000" dirty="0" smtClean="0"/>
              <a:t>(a) = h</a:t>
            </a:r>
            <a:r>
              <a:rPr lang="en-US" sz="1600" dirty="0" smtClean="0"/>
              <a:t>1</a:t>
            </a:r>
            <a:r>
              <a:rPr lang="en-US" sz="2000" dirty="0" smtClean="0"/>
              <a:t>(a), .., h</a:t>
            </a:r>
            <a:r>
              <a:rPr lang="en-US" sz="1200" dirty="0" smtClean="0"/>
              <a:t>k</a:t>
            </a:r>
            <a:r>
              <a:rPr lang="en-US" sz="2000" dirty="0" smtClean="0"/>
              <a:t>(a), </a:t>
            </a:r>
          </a:p>
          <a:p>
            <a:pPr fontAlgn="t">
              <a:buNone/>
            </a:pPr>
            <a:r>
              <a:rPr lang="en-US" sz="2000" dirty="0" smtClean="0"/>
              <a:t>	with k hash functions chosen independently and uniformly at random from H, we then have Pr[</a:t>
            </a:r>
            <a:r>
              <a:rPr lang="en-US" sz="2000" dirty="0" err="1" smtClean="0"/>
              <a:t>lsh</a:t>
            </a:r>
            <a:r>
              <a:rPr lang="en-US" sz="2000" dirty="0" smtClean="0"/>
              <a:t>(a) = </a:t>
            </a:r>
            <a:r>
              <a:rPr lang="en-US" sz="2000" dirty="0" err="1" smtClean="0"/>
              <a:t>lsh</a:t>
            </a:r>
            <a:r>
              <a:rPr lang="en-US" sz="2000" dirty="0" smtClean="0"/>
              <a:t>(b)] = similarity(a, b)</a:t>
            </a:r>
            <a:r>
              <a:rPr lang="en-US" sz="1400" dirty="0" smtClean="0">
                <a:effectLst>
                  <a:outerShdw blurRad="38100" dist="38100" dir="2700000" algn="tl">
                    <a:srgbClr val="000000">
                      <a:alpha val="43137"/>
                    </a:srgbClr>
                  </a:outerShdw>
                </a:effectLst>
              </a:rPr>
              <a:t>k</a:t>
            </a:r>
            <a:r>
              <a:rPr lang="en-US" sz="2000" dirty="0" smtClean="0"/>
              <a:t>.</a:t>
            </a:r>
          </a:p>
          <a:p>
            <a:r>
              <a:rPr lang="en-US" sz="2000" dirty="0" smtClean="0"/>
              <a:t>Given a similarity threshold t, we employ the LSH algorithm to compute a set S which approximates the set T of all near pairs in A × A, defined as</a:t>
            </a:r>
            <a:endParaRPr lang="en-US" sz="2000" dirty="0"/>
          </a:p>
        </p:txBody>
      </p:sp>
      <p:graphicFrame>
        <p:nvGraphicFramePr>
          <p:cNvPr id="45059" name="Object 3"/>
          <p:cNvGraphicFramePr>
            <a:graphicFrameLocks noChangeAspect="1"/>
          </p:cNvGraphicFramePr>
          <p:nvPr/>
        </p:nvGraphicFramePr>
        <p:xfrm>
          <a:off x="2028216" y="1905000"/>
          <a:ext cx="2435225" cy="330200"/>
        </p:xfrm>
        <a:graphic>
          <a:graphicData uri="http://schemas.openxmlformats.org/presentationml/2006/ole">
            <p:oleObj spid="_x0000_s45059" name="Equation" r:id="rId3" imgW="1498320" imgH="203040" progId="Equation.DSMT4">
              <p:embed/>
            </p:oleObj>
          </a:graphicData>
        </a:graphic>
      </p:graphicFrame>
      <p:graphicFrame>
        <p:nvGraphicFramePr>
          <p:cNvPr id="45061" name="Object 5"/>
          <p:cNvGraphicFramePr>
            <a:graphicFrameLocks noChangeAspect="1"/>
          </p:cNvGraphicFramePr>
          <p:nvPr/>
        </p:nvGraphicFramePr>
        <p:xfrm>
          <a:off x="2362200" y="4847616"/>
          <a:ext cx="3581400" cy="376990"/>
        </p:xfrm>
        <a:graphic>
          <a:graphicData uri="http://schemas.openxmlformats.org/presentationml/2006/ole">
            <p:oleObj spid="_x0000_s45061" name="Equation" r:id="rId4" imgW="1930320" imgH="203040" progId="Equation.DSMT4">
              <p:embed/>
            </p:oleObj>
          </a:graphicData>
        </a:graphic>
      </p:graphicFrame>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Generate S </a:t>
            </a:r>
            <a:r>
              <a:rPr lang="en-US" smtClean="0"/>
              <a:t>which approximates </a:t>
            </a:r>
            <a:r>
              <a:rPr lang="en-US" dirty="0" smtClean="0"/>
              <a:t>T</a:t>
            </a:r>
            <a:endParaRPr lang="en-US" dirty="0"/>
          </a:p>
        </p:txBody>
      </p:sp>
      <p:sp>
        <p:nvSpPr>
          <p:cNvPr id="3" name="Content Placeholder 2"/>
          <p:cNvSpPr>
            <a:spLocks noGrp="1"/>
          </p:cNvSpPr>
          <p:nvPr>
            <p:ph idx="1"/>
          </p:nvPr>
        </p:nvSpPr>
        <p:spPr/>
        <p:txBody>
          <a:bodyPr/>
          <a:lstStyle/>
          <a:p>
            <a:r>
              <a:rPr lang="en-US" sz="1800" dirty="0" smtClean="0"/>
              <a:t>Given the threshold t, we first choose the number k of hash functions in each LSH hash, and the number of iterations l. Furthermore, we initialize the set S of candidate near pairs to the empty set. Then, for each iteration, the following steps are performed:</a:t>
            </a:r>
          </a:p>
          <a:p>
            <a:pPr>
              <a:buFont typeface="+mj-lt"/>
              <a:buAutoNum type="arabicPeriod"/>
            </a:pPr>
            <a:r>
              <a:rPr lang="en-US" sz="1800" dirty="0" smtClean="0"/>
              <a:t>choose k hash functions h</a:t>
            </a:r>
            <a:r>
              <a:rPr lang="en-US" sz="1400" dirty="0" smtClean="0"/>
              <a:t>1</a:t>
            </a:r>
            <a:r>
              <a:rPr lang="en-US" sz="1800" dirty="0" smtClean="0"/>
              <a:t>, .., h</a:t>
            </a:r>
            <a:r>
              <a:rPr lang="en-US" sz="1400" dirty="0" smtClean="0"/>
              <a:t>k</a:t>
            </a:r>
            <a:r>
              <a:rPr lang="en-US" sz="1800" dirty="0" smtClean="0"/>
              <a:t> at random from H</a:t>
            </a:r>
          </a:p>
          <a:p>
            <a:pPr>
              <a:buFont typeface="+mj-lt"/>
              <a:buAutoNum type="arabicPeriod"/>
            </a:pPr>
            <a:r>
              <a:rPr lang="en-US" sz="1800" dirty="0" smtClean="0"/>
              <a:t>compute </a:t>
            </a:r>
            <a:r>
              <a:rPr lang="en-US" sz="1800" dirty="0" err="1" smtClean="0"/>
              <a:t>lsh</a:t>
            </a:r>
            <a:r>
              <a:rPr lang="en-US" sz="1800" dirty="0" smtClean="0"/>
              <a:t>(a) = h</a:t>
            </a:r>
            <a:r>
              <a:rPr lang="en-US" sz="1400" dirty="0" smtClean="0"/>
              <a:t>1</a:t>
            </a:r>
            <a:r>
              <a:rPr lang="en-US" sz="1800" dirty="0" smtClean="0"/>
              <a:t>(a), .., h</a:t>
            </a:r>
            <a:r>
              <a:rPr lang="en-US" sz="1400" dirty="0" smtClean="0"/>
              <a:t>k</a:t>
            </a:r>
            <a:r>
              <a:rPr lang="en-US" sz="1800" dirty="0" smtClean="0"/>
              <a:t>(a) for each a in A</a:t>
            </a:r>
          </a:p>
          <a:p>
            <a:pPr>
              <a:buFont typeface="+mj-lt"/>
              <a:buAutoNum type="arabicPeriod"/>
            </a:pPr>
            <a:r>
              <a:rPr lang="en-US" sz="1800" dirty="0" smtClean="0"/>
              <a:t>sort the samples based on their LSH hashes</a:t>
            </a:r>
          </a:p>
          <a:p>
            <a:pPr>
              <a:buFont typeface="+mj-lt"/>
              <a:buAutoNum type="arabicPeriod"/>
            </a:pPr>
            <a:r>
              <a:rPr lang="en-US" sz="1800" dirty="0" smtClean="0"/>
              <a:t>add all pairs of samples with identical LSH hashes to S</a:t>
            </a:r>
            <a:endParaRPr lang="en-US" sz="1800" dirty="0"/>
          </a:p>
        </p:txBody>
      </p:sp>
      <p:pic>
        <p:nvPicPr>
          <p:cNvPr id="46082" name="Picture 2"/>
          <p:cNvPicPr>
            <a:picLocks noChangeAspect="1" noChangeArrowheads="1"/>
          </p:cNvPicPr>
          <p:nvPr/>
        </p:nvPicPr>
        <p:blipFill>
          <a:blip r:embed="rId3" cstate="print">
            <a:grayscl/>
          </a:blip>
          <a:srcRect/>
          <a:stretch>
            <a:fillRect/>
          </a:stretch>
        </p:blipFill>
        <p:spPr bwMode="auto">
          <a:xfrm>
            <a:off x="457200" y="4143248"/>
            <a:ext cx="2362200" cy="1952752"/>
          </a:xfrm>
          <a:prstGeom prst="rect">
            <a:avLst/>
          </a:prstGeom>
          <a:noFill/>
          <a:ln w="9525">
            <a:noFill/>
            <a:miter lim="800000"/>
            <a:headEnd/>
            <a:tailEnd/>
          </a:ln>
        </p:spPr>
      </p:pic>
      <p:sp>
        <p:nvSpPr>
          <p:cNvPr id="5" name="Right Arrow 4"/>
          <p:cNvSpPr/>
          <p:nvPr/>
        </p:nvSpPr>
        <p:spPr>
          <a:xfrm>
            <a:off x="2971800" y="4524248"/>
            <a:ext cx="457200" cy="990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602480" y="4534428"/>
            <a:ext cx="152400" cy="1524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7" name="Oval 6"/>
          <p:cNvSpPr/>
          <p:nvPr/>
        </p:nvSpPr>
        <p:spPr>
          <a:xfrm>
            <a:off x="3612208" y="4763028"/>
            <a:ext cx="152400" cy="1524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8" name="Oval 7"/>
          <p:cNvSpPr/>
          <p:nvPr/>
        </p:nvSpPr>
        <p:spPr>
          <a:xfrm>
            <a:off x="3621936" y="4991628"/>
            <a:ext cx="152400" cy="1524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TextBox 9"/>
          <p:cNvSpPr txBox="1"/>
          <p:nvPr/>
        </p:nvSpPr>
        <p:spPr>
          <a:xfrm>
            <a:off x="3772712" y="4426067"/>
            <a:ext cx="1371600" cy="307777"/>
          </a:xfrm>
          <a:prstGeom prst="rect">
            <a:avLst/>
          </a:prstGeom>
          <a:noFill/>
        </p:spPr>
        <p:txBody>
          <a:bodyPr wrap="square" rtlCol="0">
            <a:spAutoFit/>
          </a:bodyPr>
          <a:lstStyle/>
          <a:p>
            <a:r>
              <a:rPr lang="en-US" sz="1400" dirty="0" smtClean="0">
                <a:solidFill>
                  <a:schemeClr val="bg1">
                    <a:lumMod val="10000"/>
                  </a:schemeClr>
                </a:solidFill>
              </a:rPr>
              <a:t>h</a:t>
            </a:r>
            <a:r>
              <a:rPr lang="en-US" sz="1100" dirty="0" smtClean="0">
                <a:solidFill>
                  <a:schemeClr val="bg1">
                    <a:lumMod val="10000"/>
                  </a:schemeClr>
                </a:solidFill>
              </a:rPr>
              <a:t>1</a:t>
            </a:r>
            <a:r>
              <a:rPr lang="en-US" sz="1400" dirty="0" smtClean="0">
                <a:solidFill>
                  <a:schemeClr val="bg1">
                    <a:lumMod val="10000"/>
                  </a:schemeClr>
                </a:solidFill>
              </a:rPr>
              <a:t>(a), …, h</a:t>
            </a:r>
            <a:r>
              <a:rPr lang="en-US" sz="1050" dirty="0" smtClean="0">
                <a:solidFill>
                  <a:schemeClr val="bg1">
                    <a:lumMod val="10000"/>
                  </a:schemeClr>
                </a:solidFill>
              </a:rPr>
              <a:t>k</a:t>
            </a:r>
            <a:r>
              <a:rPr lang="en-US" sz="1400" dirty="0" smtClean="0">
                <a:solidFill>
                  <a:schemeClr val="bg1">
                    <a:lumMod val="10000"/>
                  </a:schemeClr>
                </a:solidFill>
              </a:rPr>
              <a:t>(a)</a:t>
            </a:r>
            <a:endParaRPr lang="en-US" sz="1400" dirty="0">
              <a:solidFill>
                <a:schemeClr val="bg1">
                  <a:lumMod val="10000"/>
                </a:schemeClr>
              </a:solidFill>
            </a:endParaRPr>
          </a:p>
        </p:txBody>
      </p:sp>
      <p:sp>
        <p:nvSpPr>
          <p:cNvPr id="11" name="TextBox 10"/>
          <p:cNvSpPr txBox="1"/>
          <p:nvPr/>
        </p:nvSpPr>
        <p:spPr>
          <a:xfrm>
            <a:off x="3793792" y="4656291"/>
            <a:ext cx="1371600" cy="307777"/>
          </a:xfrm>
          <a:prstGeom prst="rect">
            <a:avLst/>
          </a:prstGeom>
          <a:noFill/>
        </p:spPr>
        <p:txBody>
          <a:bodyPr wrap="square" rtlCol="0">
            <a:spAutoFit/>
          </a:bodyPr>
          <a:lstStyle/>
          <a:p>
            <a:r>
              <a:rPr lang="en-US" sz="1400" dirty="0" smtClean="0">
                <a:solidFill>
                  <a:schemeClr val="bg1">
                    <a:lumMod val="10000"/>
                  </a:schemeClr>
                </a:solidFill>
              </a:rPr>
              <a:t>h</a:t>
            </a:r>
            <a:r>
              <a:rPr lang="en-US" sz="1100" dirty="0" smtClean="0">
                <a:solidFill>
                  <a:schemeClr val="bg1">
                    <a:lumMod val="10000"/>
                  </a:schemeClr>
                </a:solidFill>
              </a:rPr>
              <a:t>1</a:t>
            </a:r>
            <a:r>
              <a:rPr lang="en-US" sz="1400" dirty="0" smtClean="0">
                <a:solidFill>
                  <a:schemeClr val="bg1">
                    <a:lumMod val="10000"/>
                  </a:schemeClr>
                </a:solidFill>
              </a:rPr>
              <a:t>(b), …, h</a:t>
            </a:r>
            <a:r>
              <a:rPr lang="en-US" sz="1050" dirty="0" smtClean="0">
                <a:solidFill>
                  <a:schemeClr val="bg1">
                    <a:lumMod val="10000"/>
                  </a:schemeClr>
                </a:solidFill>
              </a:rPr>
              <a:t>k</a:t>
            </a:r>
            <a:r>
              <a:rPr lang="en-US" sz="1400" dirty="0" smtClean="0">
                <a:solidFill>
                  <a:schemeClr val="bg1">
                    <a:lumMod val="10000"/>
                  </a:schemeClr>
                </a:solidFill>
              </a:rPr>
              <a:t>(b)</a:t>
            </a:r>
            <a:endParaRPr lang="en-US" sz="1400" dirty="0">
              <a:solidFill>
                <a:schemeClr val="bg1">
                  <a:lumMod val="10000"/>
                </a:schemeClr>
              </a:solidFill>
            </a:endParaRPr>
          </a:p>
        </p:txBody>
      </p:sp>
      <p:sp>
        <p:nvSpPr>
          <p:cNvPr id="12" name="TextBox 11"/>
          <p:cNvSpPr txBox="1"/>
          <p:nvPr/>
        </p:nvSpPr>
        <p:spPr>
          <a:xfrm>
            <a:off x="3801896" y="4902723"/>
            <a:ext cx="1371600" cy="307777"/>
          </a:xfrm>
          <a:prstGeom prst="rect">
            <a:avLst/>
          </a:prstGeom>
          <a:noFill/>
        </p:spPr>
        <p:txBody>
          <a:bodyPr wrap="square" rtlCol="0">
            <a:spAutoFit/>
          </a:bodyPr>
          <a:lstStyle/>
          <a:p>
            <a:r>
              <a:rPr lang="en-US" sz="1400" dirty="0" smtClean="0">
                <a:solidFill>
                  <a:schemeClr val="bg1">
                    <a:lumMod val="10000"/>
                  </a:schemeClr>
                </a:solidFill>
              </a:rPr>
              <a:t>h</a:t>
            </a:r>
            <a:r>
              <a:rPr lang="en-US" sz="1100" dirty="0" smtClean="0">
                <a:solidFill>
                  <a:schemeClr val="bg1">
                    <a:lumMod val="10000"/>
                  </a:schemeClr>
                </a:solidFill>
              </a:rPr>
              <a:t>1</a:t>
            </a:r>
            <a:r>
              <a:rPr lang="en-US" sz="1400" dirty="0" smtClean="0">
                <a:solidFill>
                  <a:schemeClr val="bg1">
                    <a:lumMod val="10000"/>
                  </a:schemeClr>
                </a:solidFill>
              </a:rPr>
              <a:t>(c), …, h</a:t>
            </a:r>
            <a:r>
              <a:rPr lang="en-US" sz="1050" dirty="0" smtClean="0">
                <a:solidFill>
                  <a:schemeClr val="bg1">
                    <a:lumMod val="10000"/>
                  </a:schemeClr>
                </a:solidFill>
              </a:rPr>
              <a:t>k</a:t>
            </a:r>
            <a:r>
              <a:rPr lang="en-US" sz="1400" dirty="0" smtClean="0">
                <a:solidFill>
                  <a:schemeClr val="bg1">
                    <a:lumMod val="10000"/>
                  </a:schemeClr>
                </a:solidFill>
              </a:rPr>
              <a:t>(c)</a:t>
            </a:r>
            <a:endParaRPr lang="en-US" sz="1400" dirty="0">
              <a:solidFill>
                <a:schemeClr val="bg1">
                  <a:lumMod val="10000"/>
                </a:schemeClr>
              </a:solidFill>
            </a:endParaRPr>
          </a:p>
        </p:txBody>
      </p:sp>
      <p:sp>
        <p:nvSpPr>
          <p:cNvPr id="13" name="TextBox 12"/>
          <p:cNvSpPr txBox="1"/>
          <p:nvPr/>
        </p:nvSpPr>
        <p:spPr>
          <a:xfrm>
            <a:off x="3602480" y="5220228"/>
            <a:ext cx="793807" cy="523220"/>
          </a:xfrm>
          <a:prstGeom prst="rect">
            <a:avLst/>
          </a:prstGeom>
          <a:noFill/>
        </p:spPr>
        <p:txBody>
          <a:bodyPr wrap="none" rtlCol="0">
            <a:spAutoFit/>
          </a:bodyPr>
          <a:lstStyle/>
          <a:p>
            <a:r>
              <a:rPr lang="en-US" sz="2800" dirty="0" smtClean="0">
                <a:solidFill>
                  <a:schemeClr val="bg1">
                    <a:lumMod val="10000"/>
                  </a:schemeClr>
                </a:solidFill>
              </a:rPr>
              <a:t>… …</a:t>
            </a:r>
            <a:endParaRPr lang="en-US" sz="2800" dirty="0">
              <a:solidFill>
                <a:schemeClr val="bg1">
                  <a:lumMod val="10000"/>
                </a:schemeClr>
              </a:solidFill>
            </a:endParaRPr>
          </a:p>
        </p:txBody>
      </p:sp>
      <p:sp>
        <p:nvSpPr>
          <p:cNvPr id="14" name="Oval 13"/>
          <p:cNvSpPr/>
          <p:nvPr/>
        </p:nvSpPr>
        <p:spPr>
          <a:xfrm>
            <a:off x="3630040" y="5229504"/>
            <a:ext cx="152400" cy="1524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5" name="TextBox 14"/>
          <p:cNvSpPr txBox="1"/>
          <p:nvPr/>
        </p:nvSpPr>
        <p:spPr>
          <a:xfrm>
            <a:off x="3810000" y="5140599"/>
            <a:ext cx="1371600" cy="307777"/>
          </a:xfrm>
          <a:prstGeom prst="rect">
            <a:avLst/>
          </a:prstGeom>
          <a:noFill/>
        </p:spPr>
        <p:txBody>
          <a:bodyPr wrap="square" rtlCol="0">
            <a:spAutoFit/>
          </a:bodyPr>
          <a:lstStyle/>
          <a:p>
            <a:r>
              <a:rPr lang="en-US" sz="1400" dirty="0" smtClean="0">
                <a:solidFill>
                  <a:schemeClr val="bg1">
                    <a:lumMod val="10000"/>
                  </a:schemeClr>
                </a:solidFill>
              </a:rPr>
              <a:t>h</a:t>
            </a:r>
            <a:r>
              <a:rPr lang="en-US" sz="1100" dirty="0" smtClean="0">
                <a:solidFill>
                  <a:schemeClr val="bg1">
                    <a:lumMod val="10000"/>
                  </a:schemeClr>
                </a:solidFill>
              </a:rPr>
              <a:t>1</a:t>
            </a:r>
            <a:r>
              <a:rPr lang="en-US" sz="1400" dirty="0" smtClean="0">
                <a:solidFill>
                  <a:schemeClr val="bg1">
                    <a:lumMod val="10000"/>
                  </a:schemeClr>
                </a:solidFill>
              </a:rPr>
              <a:t>(d), …, h</a:t>
            </a:r>
            <a:r>
              <a:rPr lang="en-US" sz="1050" dirty="0" smtClean="0">
                <a:solidFill>
                  <a:schemeClr val="bg1">
                    <a:lumMod val="10000"/>
                  </a:schemeClr>
                </a:solidFill>
              </a:rPr>
              <a:t>k</a:t>
            </a:r>
            <a:r>
              <a:rPr lang="en-US" sz="1400" dirty="0" smtClean="0">
                <a:solidFill>
                  <a:schemeClr val="bg1">
                    <a:lumMod val="10000"/>
                  </a:schemeClr>
                </a:solidFill>
              </a:rPr>
              <a:t>(d)</a:t>
            </a:r>
            <a:endParaRPr lang="en-US" sz="1400" dirty="0">
              <a:solidFill>
                <a:schemeClr val="bg1">
                  <a:lumMod val="10000"/>
                </a:schemeClr>
              </a:solidFill>
            </a:endParaRPr>
          </a:p>
        </p:txBody>
      </p:sp>
      <p:sp>
        <p:nvSpPr>
          <p:cNvPr id="16" name="Right Arrow 15"/>
          <p:cNvSpPr/>
          <p:nvPr/>
        </p:nvSpPr>
        <p:spPr>
          <a:xfrm>
            <a:off x="5105400" y="4457776"/>
            <a:ext cx="457200" cy="990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736080" y="4458228"/>
            <a:ext cx="152400" cy="1524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8" name="Oval 17"/>
          <p:cNvSpPr/>
          <p:nvPr/>
        </p:nvSpPr>
        <p:spPr>
          <a:xfrm>
            <a:off x="5745808" y="4686828"/>
            <a:ext cx="152400" cy="1524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9" name="Oval 18"/>
          <p:cNvSpPr/>
          <p:nvPr/>
        </p:nvSpPr>
        <p:spPr>
          <a:xfrm>
            <a:off x="5755536" y="4915428"/>
            <a:ext cx="152400" cy="1524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20" name="TextBox 19"/>
          <p:cNvSpPr txBox="1"/>
          <p:nvPr/>
        </p:nvSpPr>
        <p:spPr>
          <a:xfrm>
            <a:off x="5906312" y="4349867"/>
            <a:ext cx="1371600" cy="307777"/>
          </a:xfrm>
          <a:prstGeom prst="rect">
            <a:avLst/>
          </a:prstGeom>
          <a:noFill/>
        </p:spPr>
        <p:txBody>
          <a:bodyPr wrap="square" rtlCol="0">
            <a:spAutoFit/>
          </a:bodyPr>
          <a:lstStyle/>
          <a:p>
            <a:r>
              <a:rPr lang="en-US" sz="1400" dirty="0" smtClean="0">
                <a:solidFill>
                  <a:schemeClr val="bg1">
                    <a:lumMod val="10000"/>
                  </a:schemeClr>
                </a:solidFill>
              </a:rPr>
              <a:t>h</a:t>
            </a:r>
            <a:r>
              <a:rPr lang="en-US" sz="1100" dirty="0" smtClean="0">
                <a:solidFill>
                  <a:schemeClr val="bg1">
                    <a:lumMod val="10000"/>
                  </a:schemeClr>
                </a:solidFill>
              </a:rPr>
              <a:t>1</a:t>
            </a:r>
            <a:r>
              <a:rPr lang="en-US" sz="1400" dirty="0" smtClean="0">
                <a:solidFill>
                  <a:schemeClr val="bg1">
                    <a:lumMod val="10000"/>
                  </a:schemeClr>
                </a:solidFill>
              </a:rPr>
              <a:t>(a), …, h</a:t>
            </a:r>
            <a:r>
              <a:rPr lang="en-US" sz="1050" dirty="0" smtClean="0">
                <a:solidFill>
                  <a:schemeClr val="bg1">
                    <a:lumMod val="10000"/>
                  </a:schemeClr>
                </a:solidFill>
              </a:rPr>
              <a:t>k</a:t>
            </a:r>
            <a:r>
              <a:rPr lang="en-US" sz="1400" dirty="0" smtClean="0">
                <a:solidFill>
                  <a:schemeClr val="bg1">
                    <a:lumMod val="10000"/>
                  </a:schemeClr>
                </a:solidFill>
              </a:rPr>
              <a:t>(a)</a:t>
            </a:r>
            <a:endParaRPr lang="en-US" sz="1400" dirty="0">
              <a:solidFill>
                <a:schemeClr val="bg1">
                  <a:lumMod val="10000"/>
                </a:schemeClr>
              </a:solidFill>
            </a:endParaRPr>
          </a:p>
        </p:txBody>
      </p:sp>
      <p:sp>
        <p:nvSpPr>
          <p:cNvPr id="21" name="TextBox 20"/>
          <p:cNvSpPr txBox="1"/>
          <p:nvPr/>
        </p:nvSpPr>
        <p:spPr>
          <a:xfrm>
            <a:off x="5927392" y="4580091"/>
            <a:ext cx="1371600" cy="307777"/>
          </a:xfrm>
          <a:prstGeom prst="rect">
            <a:avLst/>
          </a:prstGeom>
          <a:noFill/>
        </p:spPr>
        <p:txBody>
          <a:bodyPr wrap="square" rtlCol="0">
            <a:spAutoFit/>
          </a:bodyPr>
          <a:lstStyle/>
          <a:p>
            <a:r>
              <a:rPr lang="en-US" sz="1400" dirty="0" smtClean="0">
                <a:solidFill>
                  <a:schemeClr val="bg1">
                    <a:lumMod val="10000"/>
                  </a:schemeClr>
                </a:solidFill>
              </a:rPr>
              <a:t>h</a:t>
            </a:r>
            <a:r>
              <a:rPr lang="en-US" sz="1100" dirty="0" smtClean="0">
                <a:solidFill>
                  <a:schemeClr val="bg1">
                    <a:lumMod val="10000"/>
                  </a:schemeClr>
                </a:solidFill>
              </a:rPr>
              <a:t>1</a:t>
            </a:r>
            <a:r>
              <a:rPr lang="en-US" sz="1400" dirty="0" smtClean="0">
                <a:solidFill>
                  <a:schemeClr val="bg1">
                    <a:lumMod val="10000"/>
                  </a:schemeClr>
                </a:solidFill>
              </a:rPr>
              <a:t>(c), …, h</a:t>
            </a:r>
            <a:r>
              <a:rPr lang="en-US" sz="1050" dirty="0" smtClean="0">
                <a:solidFill>
                  <a:schemeClr val="bg1">
                    <a:lumMod val="10000"/>
                  </a:schemeClr>
                </a:solidFill>
              </a:rPr>
              <a:t>k</a:t>
            </a:r>
            <a:r>
              <a:rPr lang="en-US" sz="1400" dirty="0" smtClean="0">
                <a:solidFill>
                  <a:schemeClr val="bg1">
                    <a:lumMod val="10000"/>
                  </a:schemeClr>
                </a:solidFill>
              </a:rPr>
              <a:t>(c)</a:t>
            </a:r>
            <a:endParaRPr lang="en-US" sz="1400" dirty="0">
              <a:solidFill>
                <a:schemeClr val="bg1">
                  <a:lumMod val="10000"/>
                </a:schemeClr>
              </a:solidFill>
            </a:endParaRPr>
          </a:p>
        </p:txBody>
      </p:sp>
      <p:sp>
        <p:nvSpPr>
          <p:cNvPr id="22" name="TextBox 21"/>
          <p:cNvSpPr txBox="1"/>
          <p:nvPr/>
        </p:nvSpPr>
        <p:spPr>
          <a:xfrm>
            <a:off x="5935496" y="4826523"/>
            <a:ext cx="1371600" cy="307777"/>
          </a:xfrm>
          <a:prstGeom prst="rect">
            <a:avLst/>
          </a:prstGeom>
          <a:noFill/>
        </p:spPr>
        <p:txBody>
          <a:bodyPr wrap="square" rtlCol="0">
            <a:spAutoFit/>
          </a:bodyPr>
          <a:lstStyle/>
          <a:p>
            <a:r>
              <a:rPr lang="en-US" sz="1400" dirty="0" smtClean="0">
                <a:solidFill>
                  <a:schemeClr val="bg1">
                    <a:lumMod val="10000"/>
                  </a:schemeClr>
                </a:solidFill>
              </a:rPr>
              <a:t>h</a:t>
            </a:r>
            <a:r>
              <a:rPr lang="en-US" sz="1100" dirty="0" smtClean="0">
                <a:solidFill>
                  <a:schemeClr val="bg1">
                    <a:lumMod val="10000"/>
                  </a:schemeClr>
                </a:solidFill>
              </a:rPr>
              <a:t>1</a:t>
            </a:r>
            <a:r>
              <a:rPr lang="en-US" sz="1400" dirty="0" smtClean="0">
                <a:solidFill>
                  <a:schemeClr val="bg1">
                    <a:lumMod val="10000"/>
                  </a:schemeClr>
                </a:solidFill>
              </a:rPr>
              <a:t>(b), …, h</a:t>
            </a:r>
            <a:r>
              <a:rPr lang="en-US" sz="1050" dirty="0" smtClean="0">
                <a:solidFill>
                  <a:schemeClr val="bg1">
                    <a:lumMod val="10000"/>
                  </a:schemeClr>
                </a:solidFill>
              </a:rPr>
              <a:t>k</a:t>
            </a:r>
            <a:r>
              <a:rPr lang="en-US" sz="1400" dirty="0" smtClean="0">
                <a:solidFill>
                  <a:schemeClr val="bg1">
                    <a:lumMod val="10000"/>
                  </a:schemeClr>
                </a:solidFill>
              </a:rPr>
              <a:t>(b)</a:t>
            </a:r>
            <a:endParaRPr lang="en-US" sz="1400" dirty="0">
              <a:solidFill>
                <a:schemeClr val="bg1">
                  <a:lumMod val="10000"/>
                </a:schemeClr>
              </a:solidFill>
            </a:endParaRPr>
          </a:p>
        </p:txBody>
      </p:sp>
      <p:sp>
        <p:nvSpPr>
          <p:cNvPr id="23" name="TextBox 22"/>
          <p:cNvSpPr txBox="1"/>
          <p:nvPr/>
        </p:nvSpPr>
        <p:spPr>
          <a:xfrm>
            <a:off x="5736080" y="5144028"/>
            <a:ext cx="793807" cy="523220"/>
          </a:xfrm>
          <a:prstGeom prst="rect">
            <a:avLst/>
          </a:prstGeom>
          <a:noFill/>
        </p:spPr>
        <p:txBody>
          <a:bodyPr wrap="none" rtlCol="0">
            <a:spAutoFit/>
          </a:bodyPr>
          <a:lstStyle/>
          <a:p>
            <a:r>
              <a:rPr lang="en-US" sz="2800" dirty="0" smtClean="0">
                <a:solidFill>
                  <a:schemeClr val="bg1">
                    <a:lumMod val="10000"/>
                  </a:schemeClr>
                </a:solidFill>
              </a:rPr>
              <a:t>… …</a:t>
            </a:r>
            <a:endParaRPr lang="en-US" sz="2800" dirty="0">
              <a:solidFill>
                <a:schemeClr val="bg1">
                  <a:lumMod val="10000"/>
                </a:schemeClr>
              </a:solidFill>
            </a:endParaRPr>
          </a:p>
        </p:txBody>
      </p:sp>
      <p:sp>
        <p:nvSpPr>
          <p:cNvPr id="24" name="Oval 23"/>
          <p:cNvSpPr/>
          <p:nvPr/>
        </p:nvSpPr>
        <p:spPr>
          <a:xfrm>
            <a:off x="5763640" y="5153304"/>
            <a:ext cx="152400" cy="1524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25" name="TextBox 24"/>
          <p:cNvSpPr txBox="1"/>
          <p:nvPr/>
        </p:nvSpPr>
        <p:spPr>
          <a:xfrm>
            <a:off x="5943600" y="5064399"/>
            <a:ext cx="1371600" cy="307777"/>
          </a:xfrm>
          <a:prstGeom prst="rect">
            <a:avLst/>
          </a:prstGeom>
          <a:noFill/>
        </p:spPr>
        <p:txBody>
          <a:bodyPr wrap="square" rtlCol="0">
            <a:spAutoFit/>
          </a:bodyPr>
          <a:lstStyle/>
          <a:p>
            <a:r>
              <a:rPr lang="en-US" sz="1400" dirty="0" smtClean="0">
                <a:solidFill>
                  <a:schemeClr val="bg1">
                    <a:lumMod val="10000"/>
                  </a:schemeClr>
                </a:solidFill>
              </a:rPr>
              <a:t>h</a:t>
            </a:r>
            <a:r>
              <a:rPr lang="en-US" sz="1100" dirty="0" smtClean="0">
                <a:solidFill>
                  <a:schemeClr val="bg1">
                    <a:lumMod val="10000"/>
                  </a:schemeClr>
                </a:solidFill>
              </a:rPr>
              <a:t>1</a:t>
            </a:r>
            <a:r>
              <a:rPr lang="en-US" sz="1400" dirty="0" smtClean="0">
                <a:solidFill>
                  <a:schemeClr val="bg1">
                    <a:lumMod val="10000"/>
                  </a:schemeClr>
                </a:solidFill>
              </a:rPr>
              <a:t>(d), …, h</a:t>
            </a:r>
            <a:r>
              <a:rPr lang="en-US" sz="1050" dirty="0" smtClean="0">
                <a:solidFill>
                  <a:schemeClr val="bg1">
                    <a:lumMod val="10000"/>
                  </a:schemeClr>
                </a:solidFill>
              </a:rPr>
              <a:t>k</a:t>
            </a:r>
            <a:r>
              <a:rPr lang="en-US" sz="1400" dirty="0" smtClean="0">
                <a:solidFill>
                  <a:schemeClr val="bg1">
                    <a:lumMod val="10000"/>
                  </a:schemeClr>
                </a:solidFill>
              </a:rPr>
              <a:t>(d)</a:t>
            </a:r>
            <a:endParaRPr lang="en-US" sz="1400" dirty="0">
              <a:solidFill>
                <a:schemeClr val="bg1">
                  <a:lumMod val="10000"/>
                </a:schemeClr>
              </a:solidFill>
            </a:endParaRPr>
          </a:p>
        </p:txBody>
      </p:sp>
      <p:sp>
        <p:nvSpPr>
          <p:cNvPr id="30" name="Right Brace 29"/>
          <p:cNvSpPr/>
          <p:nvPr/>
        </p:nvSpPr>
        <p:spPr>
          <a:xfrm>
            <a:off x="7162800" y="4448048"/>
            <a:ext cx="381000" cy="304800"/>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31" name="Right Brace 30"/>
          <p:cNvSpPr/>
          <p:nvPr/>
        </p:nvSpPr>
        <p:spPr>
          <a:xfrm>
            <a:off x="7200088" y="4934432"/>
            <a:ext cx="381000" cy="304800"/>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32" name="TextBox 31"/>
          <p:cNvSpPr txBox="1"/>
          <p:nvPr/>
        </p:nvSpPr>
        <p:spPr>
          <a:xfrm>
            <a:off x="7772400" y="4600448"/>
            <a:ext cx="367408" cy="523220"/>
          </a:xfrm>
          <a:prstGeom prst="rect">
            <a:avLst/>
          </a:prstGeom>
          <a:noFill/>
        </p:spPr>
        <p:txBody>
          <a:bodyPr wrap="none" rtlCol="0">
            <a:spAutoFit/>
          </a:bodyPr>
          <a:lstStyle/>
          <a:p>
            <a:r>
              <a:rPr lang="en-US" sz="2800" dirty="0" smtClean="0">
                <a:solidFill>
                  <a:schemeClr val="bg1">
                    <a:lumMod val="10000"/>
                  </a:schemeClr>
                </a:solidFill>
              </a:rPr>
              <a:t>S</a:t>
            </a:r>
            <a:endParaRPr lang="en-US" sz="2800" dirty="0">
              <a:solidFill>
                <a:schemeClr val="bg1">
                  <a:lumMod val="10000"/>
                </a:schemeClr>
              </a:solidFill>
            </a:endParaRPr>
          </a:p>
        </p:txBody>
      </p:sp>
      <p:graphicFrame>
        <p:nvGraphicFramePr>
          <p:cNvPr id="28" name="Object 27"/>
          <p:cNvGraphicFramePr>
            <a:graphicFrameLocks noChangeAspect="1"/>
          </p:cNvGraphicFramePr>
          <p:nvPr/>
        </p:nvGraphicFramePr>
        <p:xfrm>
          <a:off x="3200400" y="5791200"/>
          <a:ext cx="5638800" cy="457200"/>
        </p:xfrm>
        <a:graphic>
          <a:graphicData uri="http://schemas.openxmlformats.org/presentationml/2006/ole">
            <p:oleObj spid="_x0000_s65537" name="Equation" r:id="rId4" imgW="2819160" imgH="228600" progId="Equation.DSMT4">
              <p:embed/>
            </p:oleObj>
          </a:graphicData>
        </a:graphic>
      </p:graphicFrame>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Approximation of all near pairs using LSH</a:t>
            </a:r>
            <a:endParaRPr lang="en-US" dirty="0"/>
          </a:p>
        </p:txBody>
      </p:sp>
      <p:sp>
        <p:nvSpPr>
          <p:cNvPr id="3" name="Content Placeholder 2"/>
          <p:cNvSpPr>
            <a:spLocks noGrp="1"/>
          </p:cNvSpPr>
          <p:nvPr>
            <p:ph idx="1"/>
          </p:nvPr>
        </p:nvSpPr>
        <p:spPr/>
        <p:txBody>
          <a:bodyPr/>
          <a:lstStyle/>
          <a:p>
            <a:r>
              <a:rPr lang="en-US" sz="2000" dirty="0" err="1" smtClean="0"/>
              <a:t>Jaccard</a:t>
            </a:r>
            <a:r>
              <a:rPr lang="en-US" sz="2000" dirty="0" smtClean="0"/>
              <a:t> index as a measure of similarity between two samples a and b, defined as </a:t>
            </a:r>
          </a:p>
          <a:p>
            <a:r>
              <a:rPr lang="en-US" sz="2000" dirty="0" smtClean="0"/>
              <a:t>Given a similarity threshold t, we employ the LSH </a:t>
            </a:r>
            <a:r>
              <a:rPr lang="en-US" sz="2000" dirty="0" smtClean="0"/>
              <a:t>algorithm </a:t>
            </a:r>
            <a:r>
              <a:rPr lang="en-US" sz="2000" dirty="0" smtClean="0"/>
              <a:t>(Property: Pr[h(a</a:t>
            </a:r>
            <a:r>
              <a:rPr lang="en-US" sz="2000" dirty="0" smtClean="0"/>
              <a:t>) = h(b)] = similarity(a, b)) </a:t>
            </a:r>
            <a:r>
              <a:rPr lang="en-US" sz="2000" dirty="0" smtClean="0"/>
              <a:t>to compute a set S which approximates the set T of all near pairs in A × A, defined </a:t>
            </a:r>
            <a:r>
              <a:rPr lang="en-US" sz="2000" dirty="0" smtClean="0"/>
              <a:t>as</a:t>
            </a:r>
          </a:p>
          <a:p>
            <a:endParaRPr lang="en-US" sz="2000" dirty="0" smtClean="0"/>
          </a:p>
          <a:p>
            <a:r>
              <a:rPr lang="en-US" sz="2000" dirty="0" smtClean="0"/>
              <a:t>Refining: for each pair a, b in S, we compute the similarity J(a, b) and discard the pair if J(a, b) &lt; t</a:t>
            </a:r>
          </a:p>
          <a:p>
            <a:endParaRPr lang="en-US" sz="2000" dirty="0"/>
          </a:p>
        </p:txBody>
      </p:sp>
      <p:graphicFrame>
        <p:nvGraphicFramePr>
          <p:cNvPr id="4" name="Object 3"/>
          <p:cNvGraphicFramePr>
            <a:graphicFrameLocks noChangeAspect="1"/>
          </p:cNvGraphicFramePr>
          <p:nvPr/>
        </p:nvGraphicFramePr>
        <p:xfrm>
          <a:off x="2028825" y="1905000"/>
          <a:ext cx="2435225" cy="330200"/>
        </p:xfrm>
        <a:graphic>
          <a:graphicData uri="http://schemas.openxmlformats.org/presentationml/2006/ole">
            <p:oleObj spid="_x0000_s47107" name="Equation" r:id="rId3" imgW="1498320" imgH="203040" progId="Equation.DSMT4">
              <p:embed/>
            </p:oleObj>
          </a:graphicData>
        </a:graphic>
      </p:graphicFrame>
      <p:graphicFrame>
        <p:nvGraphicFramePr>
          <p:cNvPr id="47109" name="Object 5"/>
          <p:cNvGraphicFramePr>
            <a:graphicFrameLocks noChangeAspect="1"/>
          </p:cNvGraphicFramePr>
          <p:nvPr/>
        </p:nvGraphicFramePr>
        <p:xfrm>
          <a:off x="914400" y="3200400"/>
          <a:ext cx="3581400" cy="376238"/>
        </p:xfrm>
        <a:graphic>
          <a:graphicData uri="http://schemas.openxmlformats.org/presentationml/2006/ole">
            <p:oleObj spid="_x0000_s47109" name="Equation" r:id="rId4" imgW="1930320" imgH="203040" progId="Equation.DSMT4">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Battles between malware and defenses</a:t>
            </a:r>
            <a:endParaRPr lang="en-US" dirty="0"/>
          </a:p>
        </p:txBody>
      </p:sp>
      <p:sp>
        <p:nvSpPr>
          <p:cNvPr id="3" name="Content Placeholder 2"/>
          <p:cNvSpPr>
            <a:spLocks noGrp="1"/>
          </p:cNvSpPr>
          <p:nvPr>
            <p:ph idx="1"/>
          </p:nvPr>
        </p:nvSpPr>
        <p:spPr/>
        <p:txBody>
          <a:bodyPr/>
          <a:lstStyle/>
          <a:p>
            <a:r>
              <a:rPr lang="en-US" sz="2800" dirty="0" smtClean="0"/>
              <a:t>Malware development:</a:t>
            </a:r>
          </a:p>
          <a:p>
            <a:pPr lvl="1">
              <a:buFont typeface="Wingdings" pitchFamily="2" charset="2"/>
              <a:buChar char="Ø"/>
            </a:pPr>
            <a:r>
              <a:rPr lang="en-US" sz="2400" dirty="0" smtClean="0"/>
              <a:t>Encryption; (payload encrypted)</a:t>
            </a:r>
          </a:p>
          <a:p>
            <a:pPr lvl="1">
              <a:buFont typeface="Wingdings" pitchFamily="2" charset="2"/>
              <a:buChar char="Ø"/>
            </a:pPr>
            <a:r>
              <a:rPr lang="en-US" sz="2400" dirty="0" smtClean="0"/>
              <a:t>Polymorphism; (payload encrypted, varying keys)</a:t>
            </a:r>
          </a:p>
          <a:p>
            <a:pPr lvl="1">
              <a:buFont typeface="Wingdings" pitchFamily="2" charset="2"/>
              <a:buChar char="Ø"/>
            </a:pPr>
            <a:r>
              <a:rPr lang="en-US" sz="2400" dirty="0" smtClean="0"/>
              <a:t>Metamorphism; (diff instructions, same functionality)</a:t>
            </a:r>
          </a:p>
          <a:p>
            <a:pPr lvl="1">
              <a:buFont typeface="Wingdings" pitchFamily="2" charset="2"/>
              <a:buChar char="Ø"/>
            </a:pPr>
            <a:r>
              <a:rPr lang="en-US" sz="2400" dirty="0" smtClean="0"/>
              <a:t>Obfuscation; (semantics preserving)</a:t>
            </a:r>
          </a:p>
          <a:p>
            <a:r>
              <a:rPr lang="en-US" sz="2800" dirty="0" smtClean="0"/>
              <a:t>Defenses:</a:t>
            </a:r>
          </a:p>
          <a:p>
            <a:pPr lvl="1">
              <a:buFont typeface="Wingdings" pitchFamily="2" charset="2"/>
              <a:buChar char="Ø"/>
            </a:pPr>
            <a:r>
              <a:rPr lang="en-US" sz="2400" dirty="0" smtClean="0"/>
              <a:t>Scanner; (static, on binary to detect pattern)</a:t>
            </a:r>
          </a:p>
          <a:p>
            <a:pPr lvl="1">
              <a:buFont typeface="Wingdings" pitchFamily="2" charset="2"/>
              <a:buChar char="Ø"/>
            </a:pPr>
            <a:r>
              <a:rPr lang="en-US" sz="2400" dirty="0" smtClean="0"/>
              <a:t>Emulator; (dynamic execution)</a:t>
            </a:r>
          </a:p>
          <a:p>
            <a:pPr lvl="1">
              <a:buFont typeface="Wingdings" pitchFamily="2" charset="2"/>
              <a:buChar char="Ø"/>
            </a:pPr>
            <a:r>
              <a:rPr lang="en-US" sz="2400" dirty="0" smtClean="0"/>
              <a:t>Heuristics; </a:t>
            </a:r>
          </a:p>
          <a:p>
            <a:pPr lvl="1">
              <a:buFont typeface="Wingdings" pitchFamily="2" charset="2"/>
              <a:buChar char="Ø"/>
            </a:pPr>
            <a:endParaRPr lang="en-US" dirty="0" smtClean="0"/>
          </a:p>
          <a:p>
            <a:endParaRPr lang="en-US" dirty="0"/>
          </a:p>
        </p:txBody>
      </p:sp>
      <p:pic>
        <p:nvPicPr>
          <p:cNvPr id="9217" name="Picture 1"/>
          <p:cNvPicPr>
            <a:picLocks noChangeAspect="1" noChangeArrowheads="1"/>
          </p:cNvPicPr>
          <p:nvPr/>
        </p:nvPicPr>
        <p:blipFill>
          <a:blip r:embed="rId2" cstate="print"/>
          <a:srcRect/>
          <a:stretch>
            <a:fillRect/>
          </a:stretch>
        </p:blipFill>
        <p:spPr bwMode="auto">
          <a:xfrm>
            <a:off x="5791200" y="1447800"/>
            <a:ext cx="3200400" cy="861646"/>
          </a:xfrm>
          <a:prstGeom prst="rect">
            <a:avLst/>
          </a:prstGeom>
          <a:noFill/>
          <a:ln w="9525">
            <a:noFill/>
            <a:miter lim="800000"/>
            <a:headEnd/>
            <a:tailEnd/>
          </a:ln>
        </p:spPr>
      </p:pic>
      <p:sp>
        <p:nvSpPr>
          <p:cNvPr id="5" name="TextBox 4"/>
          <p:cNvSpPr txBox="1"/>
          <p:nvPr/>
        </p:nvSpPr>
        <p:spPr>
          <a:xfrm>
            <a:off x="6477000" y="2252246"/>
            <a:ext cx="2034275" cy="338554"/>
          </a:xfrm>
          <a:prstGeom prst="rect">
            <a:avLst/>
          </a:prstGeom>
          <a:noFill/>
        </p:spPr>
        <p:txBody>
          <a:bodyPr wrap="none" rtlCol="0">
            <a:spAutoFit/>
          </a:bodyPr>
          <a:lstStyle/>
          <a:p>
            <a:r>
              <a:rPr lang="en-US" sz="1600" b="1" dirty="0" smtClean="0">
                <a:solidFill>
                  <a:schemeClr val="bg2"/>
                </a:solidFill>
              </a:rPr>
              <a:t>[</a:t>
            </a:r>
            <a:r>
              <a:rPr lang="en-US" sz="1600" b="1" dirty="0" err="1" smtClean="0">
                <a:solidFill>
                  <a:schemeClr val="bg2"/>
                </a:solidFill>
              </a:rPr>
              <a:t>Polychronakis</a:t>
            </a:r>
            <a:r>
              <a:rPr lang="en-US" sz="1600" b="1" dirty="0" smtClean="0">
                <a:solidFill>
                  <a:schemeClr val="bg2"/>
                </a:solidFill>
              </a:rPr>
              <a:t>, 07]</a:t>
            </a:r>
            <a:endParaRPr lang="en-US" sz="1600" dirty="0">
              <a:solidFill>
                <a:schemeClr val="bg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Hierarchical clustering</a:t>
            </a:r>
            <a:endParaRPr lang="en-US" dirty="0"/>
          </a:p>
        </p:txBody>
      </p:sp>
      <p:pic>
        <p:nvPicPr>
          <p:cNvPr id="8" name="Picture 3"/>
          <p:cNvPicPr>
            <a:picLocks noChangeAspect="1" noChangeArrowheads="1"/>
          </p:cNvPicPr>
          <p:nvPr/>
        </p:nvPicPr>
        <p:blipFill>
          <a:blip r:embed="rId2" cstate="print"/>
          <a:srcRect/>
          <a:stretch>
            <a:fillRect/>
          </a:stretch>
        </p:blipFill>
        <p:spPr bwMode="auto">
          <a:xfrm>
            <a:off x="533400" y="2667000"/>
            <a:ext cx="5075211" cy="3276600"/>
          </a:xfrm>
          <a:prstGeom prst="rect">
            <a:avLst/>
          </a:prstGeom>
          <a:noFill/>
          <a:ln w="9525">
            <a:noFill/>
            <a:miter lim="800000"/>
            <a:headEnd/>
            <a:tailEnd/>
          </a:ln>
        </p:spPr>
      </p:pic>
      <p:pic>
        <p:nvPicPr>
          <p:cNvPr id="9" name="Picture 4"/>
          <p:cNvPicPr>
            <a:picLocks noChangeAspect="1" noChangeArrowheads="1"/>
          </p:cNvPicPr>
          <p:nvPr/>
        </p:nvPicPr>
        <p:blipFill>
          <a:blip r:embed="rId3" cstate="print"/>
          <a:srcRect/>
          <a:stretch>
            <a:fillRect/>
          </a:stretch>
        </p:blipFill>
        <p:spPr bwMode="auto">
          <a:xfrm>
            <a:off x="6553200" y="2962194"/>
            <a:ext cx="1729390" cy="1838406"/>
          </a:xfrm>
          <a:prstGeom prst="rect">
            <a:avLst/>
          </a:prstGeom>
          <a:noFill/>
          <a:ln w="9525">
            <a:noFill/>
            <a:miter lim="800000"/>
            <a:headEnd/>
            <a:tailEnd/>
          </a:ln>
        </p:spPr>
      </p:pic>
      <p:sp>
        <p:nvSpPr>
          <p:cNvPr id="10" name="TextBox 9"/>
          <p:cNvSpPr txBox="1"/>
          <p:nvPr/>
        </p:nvSpPr>
        <p:spPr>
          <a:xfrm>
            <a:off x="6172200" y="5094982"/>
            <a:ext cx="2743201" cy="1077218"/>
          </a:xfrm>
          <a:prstGeom prst="rect">
            <a:avLst/>
          </a:prstGeom>
          <a:noFill/>
        </p:spPr>
        <p:txBody>
          <a:bodyPr wrap="square" rtlCol="0">
            <a:spAutoFit/>
          </a:bodyPr>
          <a:lstStyle/>
          <a:p>
            <a:r>
              <a:rPr lang="en-US" sz="1600" dirty="0" smtClean="0">
                <a:solidFill>
                  <a:schemeClr val="bg1">
                    <a:lumMod val="10000"/>
                  </a:schemeClr>
                </a:solidFill>
              </a:rPr>
              <a:t>Single-linkage clustering: distance between groups = distance between the closest pair of objects</a:t>
            </a:r>
            <a:endParaRPr lang="en-US" sz="1600" dirty="0">
              <a:solidFill>
                <a:schemeClr val="bg1">
                  <a:lumMod val="10000"/>
                </a:schemeClr>
              </a:solidFill>
            </a:endParaRPr>
          </a:p>
        </p:txBody>
      </p:sp>
      <p:sp>
        <p:nvSpPr>
          <p:cNvPr id="11" name="TextBox 10"/>
          <p:cNvSpPr txBox="1"/>
          <p:nvPr/>
        </p:nvSpPr>
        <p:spPr>
          <a:xfrm>
            <a:off x="457200" y="1828800"/>
            <a:ext cx="8458200" cy="646331"/>
          </a:xfrm>
          <a:prstGeom prst="rect">
            <a:avLst/>
          </a:prstGeom>
          <a:noFill/>
        </p:spPr>
        <p:txBody>
          <a:bodyPr wrap="square" rtlCol="0">
            <a:spAutoFit/>
          </a:bodyPr>
          <a:lstStyle/>
          <a:p>
            <a:r>
              <a:rPr lang="en-US" dirty="0" smtClean="0">
                <a:solidFill>
                  <a:schemeClr val="bg1">
                    <a:lumMod val="10000"/>
                  </a:schemeClr>
                </a:solidFill>
              </a:rPr>
              <a:t>Then, we sort the remaining pairs </a:t>
            </a:r>
            <a:r>
              <a:rPr lang="en-US" dirty="0" smtClean="0">
                <a:solidFill>
                  <a:schemeClr val="bg1">
                    <a:lumMod val="10000"/>
                  </a:schemeClr>
                </a:solidFill>
              </a:rPr>
              <a:t>in S by </a:t>
            </a:r>
            <a:r>
              <a:rPr lang="en-US" dirty="0" smtClean="0">
                <a:solidFill>
                  <a:schemeClr val="bg1">
                    <a:lumMod val="10000"/>
                  </a:schemeClr>
                </a:solidFill>
              </a:rPr>
              <a:t>similarity. This allows to produce an approximate, single-linkage hierarchical clustering of A, up to the threshold value 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up</a:t>
            </a:r>
            <a:endParaRPr lang="en-US" dirty="0"/>
          </a:p>
        </p:txBody>
      </p:sp>
      <p:sp>
        <p:nvSpPr>
          <p:cNvPr id="3" name="Content Placeholder 2"/>
          <p:cNvSpPr>
            <a:spLocks noGrp="1"/>
          </p:cNvSpPr>
          <p:nvPr>
            <p:ph idx="1"/>
          </p:nvPr>
        </p:nvSpPr>
        <p:spPr/>
        <p:txBody>
          <a:bodyPr/>
          <a:lstStyle/>
          <a:p>
            <a:r>
              <a:rPr lang="en-US" sz="2000" dirty="0" smtClean="0"/>
              <a:t>First, obtained a set of</a:t>
            </a:r>
            <a:r>
              <a:rPr lang="en-US" sz="2000" dirty="0" smtClean="0">
                <a:solidFill>
                  <a:srgbClr val="FF0000"/>
                </a:solidFill>
              </a:rPr>
              <a:t> 14,212 </a:t>
            </a:r>
            <a:r>
              <a:rPr lang="en-US" sz="2000" dirty="0" smtClean="0"/>
              <a:t>malware samples that were submitted to ANUBIS in the period from </a:t>
            </a:r>
            <a:r>
              <a:rPr lang="en-US" sz="2000" dirty="0" smtClean="0">
                <a:solidFill>
                  <a:srgbClr val="FF0000"/>
                </a:solidFill>
              </a:rPr>
              <a:t>October 27, 2007 </a:t>
            </a:r>
            <a:r>
              <a:rPr lang="en-US" sz="2000" dirty="0" smtClean="0"/>
              <a:t>to </a:t>
            </a:r>
            <a:r>
              <a:rPr lang="en-US" sz="2000" dirty="0" smtClean="0">
                <a:solidFill>
                  <a:srgbClr val="FF0000"/>
                </a:solidFill>
              </a:rPr>
              <a:t>January 31, 2008</a:t>
            </a:r>
            <a:r>
              <a:rPr lang="en-US" sz="2000" dirty="0" smtClean="0"/>
              <a:t>.</a:t>
            </a:r>
          </a:p>
          <a:p>
            <a:r>
              <a:rPr lang="en-US" sz="2000" dirty="0" smtClean="0"/>
              <a:t>Then, scanned each sample with </a:t>
            </a:r>
            <a:r>
              <a:rPr lang="en-US" sz="2000" dirty="0" smtClean="0">
                <a:solidFill>
                  <a:srgbClr val="FF0000"/>
                </a:solidFill>
              </a:rPr>
              <a:t>6</a:t>
            </a:r>
            <a:r>
              <a:rPr lang="en-US" sz="2000" dirty="0" smtClean="0"/>
              <a:t> different anti-virus programs. For the initial reference clustering, we selected only those samples for which the </a:t>
            </a:r>
            <a:r>
              <a:rPr lang="en-US" sz="2000" dirty="0" smtClean="0">
                <a:solidFill>
                  <a:srgbClr val="FF0000"/>
                </a:solidFill>
              </a:rPr>
              <a:t>majority</a:t>
            </a:r>
            <a:r>
              <a:rPr lang="en-US" sz="2000" dirty="0" smtClean="0"/>
              <a:t> of the anti-virus programs reported the same malware family (this required us to define a mapping between the different labels that are used by different anti-virus products). This resulted in a total of </a:t>
            </a:r>
            <a:r>
              <a:rPr lang="en-US" sz="2000" dirty="0" smtClean="0">
                <a:solidFill>
                  <a:srgbClr val="FF0000"/>
                </a:solidFill>
              </a:rPr>
              <a:t>2,658</a:t>
            </a:r>
            <a:r>
              <a:rPr lang="en-US" sz="2000" dirty="0" smtClean="0"/>
              <a:t> samples.</a:t>
            </a:r>
          </a:p>
          <a:p>
            <a:endParaRPr lang="en-US" sz="1600" dirty="0" smtClean="0"/>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a:t>
            </a:r>
            <a:r>
              <a:rPr lang="en-US" dirty="0" err="1" smtClean="0"/>
              <a:t>clusterings</a:t>
            </a:r>
            <a:endParaRPr lang="en-US" dirty="0"/>
          </a:p>
        </p:txBody>
      </p:sp>
      <p:pic>
        <p:nvPicPr>
          <p:cNvPr id="30722" name="Picture 2"/>
          <p:cNvPicPr>
            <a:picLocks noChangeAspect="1" noChangeArrowheads="1"/>
          </p:cNvPicPr>
          <p:nvPr/>
        </p:nvPicPr>
        <p:blipFill>
          <a:blip r:embed="rId2" cstate="print"/>
          <a:srcRect/>
          <a:stretch>
            <a:fillRect/>
          </a:stretch>
        </p:blipFill>
        <p:spPr bwMode="auto">
          <a:xfrm>
            <a:off x="1143000" y="1524000"/>
            <a:ext cx="6934200" cy="3963435"/>
          </a:xfrm>
          <a:prstGeom prst="rect">
            <a:avLst/>
          </a:prstGeom>
          <a:noFill/>
          <a:ln w="9525">
            <a:noFill/>
            <a:miter lim="800000"/>
            <a:headEnd/>
            <a:tailEnd/>
          </a:ln>
        </p:spPr>
      </p:pic>
      <p:sp>
        <p:nvSpPr>
          <p:cNvPr id="5" name="TextBox 4"/>
          <p:cNvSpPr txBox="1"/>
          <p:nvPr/>
        </p:nvSpPr>
        <p:spPr>
          <a:xfrm>
            <a:off x="1143000" y="5562600"/>
            <a:ext cx="4485715" cy="369332"/>
          </a:xfrm>
          <a:prstGeom prst="rect">
            <a:avLst/>
          </a:prstGeom>
          <a:noFill/>
        </p:spPr>
        <p:txBody>
          <a:bodyPr wrap="none" rtlCol="0">
            <a:spAutoFit/>
          </a:bodyPr>
          <a:lstStyle/>
          <a:p>
            <a:r>
              <a:rPr lang="en-US" dirty="0" smtClean="0">
                <a:solidFill>
                  <a:srgbClr val="7030A0"/>
                </a:solidFill>
              </a:rPr>
              <a:t>Testing clustering: 1 ||2, 3, 4, 5, 6, 7, 8, 9, 10</a:t>
            </a:r>
            <a:endParaRPr lang="en-US" dirty="0">
              <a:solidFill>
                <a:srgbClr val="7030A0"/>
              </a:solidFill>
            </a:endParaRPr>
          </a:p>
        </p:txBody>
      </p:sp>
      <p:sp>
        <p:nvSpPr>
          <p:cNvPr id="6" name="TextBox 5"/>
          <p:cNvSpPr txBox="1"/>
          <p:nvPr/>
        </p:nvSpPr>
        <p:spPr>
          <a:xfrm>
            <a:off x="1143000" y="5955268"/>
            <a:ext cx="4732642" cy="369332"/>
          </a:xfrm>
          <a:prstGeom prst="rect">
            <a:avLst/>
          </a:prstGeom>
          <a:noFill/>
        </p:spPr>
        <p:txBody>
          <a:bodyPr wrap="none" rtlCol="0">
            <a:spAutoFit/>
          </a:bodyPr>
          <a:lstStyle/>
          <a:p>
            <a:r>
              <a:rPr lang="en-US" dirty="0" smtClean="0">
                <a:solidFill>
                  <a:srgbClr val="7030A0"/>
                </a:solidFill>
              </a:rPr>
              <a:t>Reference clustering: 1, 2, 3, 4, 5 || 6, 7, 8, 9, 10</a:t>
            </a:r>
            <a:endParaRPr lang="en-US" dirty="0">
              <a:solidFill>
                <a:srgbClr val="7030A0"/>
              </a:solidFill>
            </a:endParaRPr>
          </a:p>
        </p:txBody>
      </p:sp>
      <p:sp>
        <p:nvSpPr>
          <p:cNvPr id="7" name="TextBox 6"/>
          <p:cNvSpPr txBox="1"/>
          <p:nvPr/>
        </p:nvSpPr>
        <p:spPr>
          <a:xfrm>
            <a:off x="5943600" y="5678269"/>
            <a:ext cx="2011897" cy="646331"/>
          </a:xfrm>
          <a:prstGeom prst="rect">
            <a:avLst/>
          </a:prstGeom>
          <a:noFill/>
        </p:spPr>
        <p:txBody>
          <a:bodyPr wrap="none" rtlCol="0">
            <a:spAutoFit/>
          </a:bodyPr>
          <a:lstStyle/>
          <a:p>
            <a:r>
              <a:rPr lang="en-US" dirty="0" smtClean="0">
                <a:solidFill>
                  <a:srgbClr val="7030A0"/>
                </a:solidFill>
              </a:rPr>
              <a:t>Precision: 1 + 5 = 6</a:t>
            </a:r>
          </a:p>
          <a:p>
            <a:r>
              <a:rPr lang="en-US" dirty="0" smtClean="0">
                <a:solidFill>
                  <a:srgbClr val="7030A0"/>
                </a:solidFill>
              </a:rPr>
              <a:t>Recall: 4 + 5 = 10</a:t>
            </a:r>
            <a:endParaRPr lang="en-US" dirty="0">
              <a:solidFill>
                <a:srgbClr val="7030A0"/>
              </a:solidFill>
            </a:endParaRPr>
          </a:p>
        </p:txBody>
      </p:sp>
      <p:sp>
        <p:nvSpPr>
          <p:cNvPr id="8" name="TextBox 7"/>
          <p:cNvSpPr txBox="1"/>
          <p:nvPr/>
        </p:nvSpPr>
        <p:spPr>
          <a:xfrm>
            <a:off x="76200" y="5562600"/>
            <a:ext cx="1103122" cy="369332"/>
          </a:xfrm>
          <a:prstGeom prst="rect">
            <a:avLst/>
          </a:prstGeom>
          <a:noFill/>
        </p:spPr>
        <p:txBody>
          <a:bodyPr wrap="none" rtlCol="0">
            <a:spAutoFit/>
          </a:bodyPr>
          <a:lstStyle/>
          <a:p>
            <a:r>
              <a:rPr lang="en-US" dirty="0" smtClean="0">
                <a:solidFill>
                  <a:srgbClr val="7030A0"/>
                </a:solidFill>
              </a:rPr>
              <a:t>Example:</a:t>
            </a:r>
            <a:endParaRPr lang="en-US" dirty="0">
              <a:solidFill>
                <a:srgbClr val="7030A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p:txBody>
          <a:bodyPr/>
          <a:lstStyle/>
          <a:p>
            <a:r>
              <a:rPr lang="en-US" sz="2000" dirty="0" smtClean="0"/>
              <a:t>Our system produced 87 clusters, while the reference clustering consists of 84 clusters. For our results, we derived a precision of 0.984 and a recall of 0.930 (t = 0.7)</a:t>
            </a:r>
          </a:p>
          <a:p>
            <a:endParaRPr lang="en-US" sz="2000" dirty="0"/>
          </a:p>
        </p:txBody>
      </p:sp>
      <p:pic>
        <p:nvPicPr>
          <p:cNvPr id="31746" name="Picture 2"/>
          <p:cNvPicPr>
            <a:picLocks noChangeAspect="1" noChangeArrowheads="1"/>
          </p:cNvPicPr>
          <p:nvPr/>
        </p:nvPicPr>
        <p:blipFill>
          <a:blip r:embed="rId2" cstate="print"/>
          <a:srcRect/>
          <a:stretch>
            <a:fillRect/>
          </a:stretch>
        </p:blipFill>
        <p:spPr bwMode="auto">
          <a:xfrm>
            <a:off x="2514600" y="2743200"/>
            <a:ext cx="4267200" cy="34671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Malware variants</a:t>
            </a:r>
            <a:endParaRPr lang="en-US" dirty="0"/>
          </a:p>
        </p:txBody>
      </p:sp>
      <p:sp>
        <p:nvSpPr>
          <p:cNvPr id="3" name="Content Placeholder 2"/>
          <p:cNvSpPr>
            <a:spLocks noGrp="1"/>
          </p:cNvSpPr>
          <p:nvPr>
            <p:ph idx="1"/>
          </p:nvPr>
        </p:nvSpPr>
        <p:spPr/>
        <p:txBody>
          <a:bodyPr/>
          <a:lstStyle/>
          <a:p>
            <a:r>
              <a:rPr lang="en-US" sz="2000" dirty="0" smtClean="0"/>
              <a:t>Encrypted;</a:t>
            </a:r>
          </a:p>
          <a:p>
            <a:r>
              <a:rPr lang="en-US" sz="2000" dirty="0" smtClean="0"/>
              <a:t>Polymorphic;</a:t>
            </a:r>
          </a:p>
          <a:p>
            <a:r>
              <a:rPr lang="en-US" sz="2000" dirty="0" smtClean="0"/>
              <a:t>Metamorphic;</a:t>
            </a:r>
          </a:p>
          <a:p>
            <a:r>
              <a:rPr lang="en-US" sz="2000" dirty="0" smtClean="0"/>
              <a:t>Obfuscated;</a:t>
            </a:r>
            <a:endParaRPr lang="en-US" sz="2000" dirty="0"/>
          </a:p>
        </p:txBody>
      </p:sp>
      <p:pic>
        <p:nvPicPr>
          <p:cNvPr id="8193" name="Picture 1"/>
          <p:cNvPicPr>
            <a:picLocks noChangeAspect="1" noChangeArrowheads="1"/>
          </p:cNvPicPr>
          <p:nvPr/>
        </p:nvPicPr>
        <p:blipFill>
          <a:blip r:embed="rId2" cstate="print"/>
          <a:srcRect/>
          <a:stretch>
            <a:fillRect/>
          </a:stretch>
        </p:blipFill>
        <p:spPr bwMode="auto">
          <a:xfrm>
            <a:off x="1295400" y="3160360"/>
            <a:ext cx="6858000" cy="3254433"/>
          </a:xfrm>
          <a:prstGeom prst="rect">
            <a:avLst/>
          </a:prstGeom>
          <a:noFill/>
          <a:ln w="9525">
            <a:noFill/>
            <a:miter lim="800000"/>
            <a:headEnd/>
            <a:tailEnd/>
          </a:ln>
        </p:spPr>
      </p:pic>
      <p:sp>
        <p:nvSpPr>
          <p:cNvPr id="5" name="TextBox 4"/>
          <p:cNvSpPr txBox="1"/>
          <p:nvPr/>
        </p:nvSpPr>
        <p:spPr>
          <a:xfrm>
            <a:off x="3543751" y="2743200"/>
            <a:ext cx="5219249" cy="338554"/>
          </a:xfrm>
          <a:prstGeom prst="rect">
            <a:avLst/>
          </a:prstGeom>
          <a:noFill/>
        </p:spPr>
        <p:txBody>
          <a:bodyPr wrap="none" rtlCol="0">
            <a:spAutoFit/>
          </a:bodyPr>
          <a:lstStyle/>
          <a:p>
            <a:r>
              <a:rPr lang="en-US" sz="1600" dirty="0" smtClean="0">
                <a:solidFill>
                  <a:schemeClr val="bg1">
                    <a:lumMod val="10000"/>
                  </a:schemeClr>
                </a:solidFill>
              </a:rPr>
              <a:t>http://www.pandasecurity.pk/collective_intelligence.php</a:t>
            </a:r>
            <a:endParaRPr lang="en-US" sz="1600" dirty="0">
              <a:solidFill>
                <a:schemeClr val="bg1">
                  <a:lumMod val="1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Invariants in malware</a:t>
            </a:r>
            <a:endParaRPr lang="en-US" dirty="0"/>
          </a:p>
        </p:txBody>
      </p:sp>
      <p:sp>
        <p:nvSpPr>
          <p:cNvPr id="3" name="Content Placeholder 2"/>
          <p:cNvSpPr>
            <a:spLocks noGrp="1"/>
          </p:cNvSpPr>
          <p:nvPr>
            <p:ph idx="1"/>
          </p:nvPr>
        </p:nvSpPr>
        <p:spPr/>
        <p:txBody>
          <a:bodyPr/>
          <a:lstStyle/>
          <a:p>
            <a:r>
              <a:rPr lang="en-US" dirty="0" smtClean="0"/>
              <a:t>Code re-use;</a:t>
            </a:r>
          </a:p>
          <a:p>
            <a:pPr lvl="1">
              <a:buFont typeface="Wingdings" pitchFamily="2" charset="2"/>
              <a:buChar char="Ø"/>
            </a:pPr>
            <a:r>
              <a:rPr lang="en-US" dirty="0" smtClean="0"/>
              <a:t>Byte stream;</a:t>
            </a:r>
          </a:p>
          <a:p>
            <a:pPr lvl="1">
              <a:buFont typeface="Wingdings" pitchFamily="2" charset="2"/>
              <a:buChar char="Ø"/>
            </a:pPr>
            <a:r>
              <a:rPr lang="en-US" dirty="0" err="1" smtClean="0"/>
              <a:t>Opcode</a:t>
            </a:r>
            <a:r>
              <a:rPr lang="en-US" dirty="0" smtClean="0"/>
              <a:t> sequence;</a:t>
            </a:r>
          </a:p>
          <a:p>
            <a:pPr lvl="1">
              <a:buFont typeface="Wingdings" pitchFamily="2" charset="2"/>
              <a:buChar char="Ø"/>
            </a:pPr>
            <a:r>
              <a:rPr lang="en-US" dirty="0" smtClean="0"/>
              <a:t>Instruction sequence;</a:t>
            </a:r>
          </a:p>
          <a:p>
            <a:r>
              <a:rPr lang="en-US" dirty="0" smtClean="0"/>
              <a:t>Same semantics;</a:t>
            </a:r>
          </a:p>
          <a:p>
            <a:pPr lvl="1">
              <a:buFont typeface="Wingdings" pitchFamily="2" charset="2"/>
              <a:buChar char="Ø"/>
            </a:pPr>
            <a:r>
              <a:rPr lang="en-US" dirty="0" smtClean="0"/>
              <a:t>System Call;</a:t>
            </a:r>
          </a:p>
          <a:p>
            <a:pPr lvl="1">
              <a:buFont typeface="Wingdings" pitchFamily="2" charset="2"/>
              <a:buChar char="Ø"/>
            </a:pPr>
            <a:r>
              <a:rPr lang="en-US" dirty="0" smtClean="0"/>
              <a:t>API Call;</a:t>
            </a:r>
          </a:p>
          <a:p>
            <a:pPr lvl="1">
              <a:buFont typeface="Wingdings" pitchFamily="2" charset="2"/>
              <a:buChar char="Ø"/>
            </a:pPr>
            <a:r>
              <a:rPr lang="en-US" dirty="0" smtClean="0"/>
              <a:t>System Objects Changes;</a:t>
            </a:r>
          </a:p>
          <a:p>
            <a:endParaRPr lang="en-US" dirty="0"/>
          </a:p>
        </p:txBody>
      </p:sp>
      <p:pic>
        <p:nvPicPr>
          <p:cNvPr id="7169" name="Picture 1"/>
          <p:cNvPicPr>
            <a:picLocks noChangeAspect="1" noChangeArrowheads="1"/>
          </p:cNvPicPr>
          <p:nvPr/>
        </p:nvPicPr>
        <p:blipFill>
          <a:blip r:embed="rId2" cstate="print"/>
          <a:srcRect/>
          <a:stretch>
            <a:fillRect/>
          </a:stretch>
        </p:blipFill>
        <p:spPr bwMode="auto">
          <a:xfrm>
            <a:off x="3692143" y="4506817"/>
            <a:ext cx="4429125" cy="409575"/>
          </a:xfrm>
          <a:prstGeom prst="rect">
            <a:avLst/>
          </a:prstGeom>
          <a:noFill/>
          <a:ln w="9525" cmpd="thickThin">
            <a:solidFill>
              <a:schemeClr val="tx1"/>
            </a:solidFill>
            <a:miter lim="800000"/>
            <a:headEnd/>
            <a:tailEnd/>
          </a:ln>
        </p:spPr>
      </p:pic>
      <p:graphicFrame>
        <p:nvGraphicFramePr>
          <p:cNvPr id="6" name="Table 5"/>
          <p:cNvGraphicFramePr>
            <a:graphicFrameLocks noGrp="1"/>
          </p:cNvGraphicFramePr>
          <p:nvPr/>
        </p:nvGraphicFramePr>
        <p:xfrm>
          <a:off x="4267200" y="2209800"/>
          <a:ext cx="4572000" cy="381000"/>
        </p:xfrm>
        <a:graphic>
          <a:graphicData uri="http://schemas.openxmlformats.org/drawingml/2006/table">
            <a:tbl>
              <a:tblPr firstRow="1" bandRow="1">
                <a:tableStyleId>{5C22544A-7EE6-4342-B048-85BDC9FD1C3A}</a:tableStyleId>
              </a:tblPr>
              <a:tblGrid>
                <a:gridCol w="914400"/>
                <a:gridCol w="914400"/>
                <a:gridCol w="914400"/>
                <a:gridCol w="914400"/>
                <a:gridCol w="914400"/>
              </a:tblGrid>
              <a:tr h="381000">
                <a:tc>
                  <a:txBody>
                    <a:bodyPr/>
                    <a:lstStyle/>
                    <a:p>
                      <a:pPr algn="ctr"/>
                      <a:r>
                        <a:rPr lang="en-US" dirty="0" smtClean="0"/>
                        <a:t>8F</a:t>
                      </a:r>
                      <a:endParaRPr lang="en-US" dirty="0"/>
                    </a:p>
                  </a:txBody>
                  <a:tcPr/>
                </a:tc>
                <a:tc>
                  <a:txBody>
                    <a:bodyPr/>
                    <a:lstStyle/>
                    <a:p>
                      <a:pPr algn="ctr"/>
                      <a:r>
                        <a:rPr lang="en-US" dirty="0" smtClean="0"/>
                        <a:t>0C</a:t>
                      </a:r>
                      <a:endParaRPr lang="en-US" dirty="0"/>
                    </a:p>
                  </a:txBody>
                  <a:tcPr/>
                </a:tc>
                <a:tc>
                  <a:txBody>
                    <a:bodyPr/>
                    <a:lstStyle/>
                    <a:p>
                      <a:pPr algn="ctr"/>
                      <a:r>
                        <a:rPr lang="en-US" dirty="0" smtClean="0"/>
                        <a:t>F3</a:t>
                      </a:r>
                      <a:endParaRPr lang="en-US" dirty="0"/>
                    </a:p>
                  </a:txBody>
                  <a:tcPr/>
                </a:tc>
                <a:tc>
                  <a:txBody>
                    <a:bodyPr/>
                    <a:lstStyle/>
                    <a:p>
                      <a:pPr algn="ctr"/>
                      <a:r>
                        <a:rPr lang="en-US" dirty="0" smtClean="0"/>
                        <a:t>57</a:t>
                      </a:r>
                      <a:endParaRPr lang="en-US" dirty="0"/>
                    </a:p>
                  </a:txBody>
                  <a:tcPr/>
                </a:tc>
                <a:tc>
                  <a:txBody>
                    <a:bodyPr/>
                    <a:lstStyle/>
                    <a:p>
                      <a:pPr algn="ctr"/>
                      <a:r>
                        <a:rPr lang="en-US" dirty="0" smtClean="0"/>
                        <a:t>A4</a:t>
                      </a:r>
                      <a:endParaRPr lang="en-US" dirty="0"/>
                    </a:p>
                  </a:txBody>
                  <a:tcPr/>
                </a:tc>
              </a:tr>
            </a:tbl>
          </a:graphicData>
        </a:graphic>
      </p:graphicFrame>
      <p:graphicFrame>
        <p:nvGraphicFramePr>
          <p:cNvPr id="8" name="Table 7"/>
          <p:cNvGraphicFramePr>
            <a:graphicFrameLocks noGrp="1"/>
          </p:cNvGraphicFramePr>
          <p:nvPr/>
        </p:nvGraphicFramePr>
        <p:xfrm>
          <a:off x="4267200" y="2819400"/>
          <a:ext cx="4572000" cy="381000"/>
        </p:xfrm>
        <a:graphic>
          <a:graphicData uri="http://schemas.openxmlformats.org/drawingml/2006/table">
            <a:tbl>
              <a:tblPr firstRow="1" bandRow="1">
                <a:tableStyleId>{5C22544A-7EE6-4342-B048-85BDC9FD1C3A}</a:tableStyleId>
              </a:tblPr>
              <a:tblGrid>
                <a:gridCol w="914400"/>
                <a:gridCol w="914400"/>
                <a:gridCol w="914400"/>
                <a:gridCol w="914400"/>
                <a:gridCol w="914400"/>
              </a:tblGrid>
              <a:tr h="381000">
                <a:tc>
                  <a:txBody>
                    <a:bodyPr/>
                    <a:lstStyle/>
                    <a:p>
                      <a:pPr algn="ctr"/>
                      <a:r>
                        <a:rPr lang="en-US" dirty="0" smtClean="0"/>
                        <a:t>CALL</a:t>
                      </a:r>
                      <a:endParaRPr lang="en-US" dirty="0"/>
                    </a:p>
                  </a:txBody>
                  <a:tcPr/>
                </a:tc>
                <a:tc>
                  <a:txBody>
                    <a:bodyPr/>
                    <a:lstStyle/>
                    <a:p>
                      <a:pPr algn="ctr"/>
                      <a:r>
                        <a:rPr lang="en-US" dirty="0" smtClean="0"/>
                        <a:t>XOR</a:t>
                      </a:r>
                      <a:endParaRPr lang="en-US" dirty="0"/>
                    </a:p>
                  </a:txBody>
                  <a:tcPr/>
                </a:tc>
                <a:tc>
                  <a:txBody>
                    <a:bodyPr/>
                    <a:lstStyle/>
                    <a:p>
                      <a:pPr algn="ctr"/>
                      <a:r>
                        <a:rPr lang="en-US" dirty="0" smtClean="0"/>
                        <a:t>INC</a:t>
                      </a:r>
                      <a:endParaRPr lang="en-US" dirty="0"/>
                    </a:p>
                  </a:txBody>
                  <a:tcPr/>
                </a:tc>
                <a:tc>
                  <a:txBody>
                    <a:bodyPr/>
                    <a:lstStyle/>
                    <a:p>
                      <a:pPr algn="ctr"/>
                      <a:r>
                        <a:rPr lang="en-US" dirty="0" smtClean="0"/>
                        <a:t>INC</a:t>
                      </a:r>
                      <a:endParaRPr lang="en-US" dirty="0"/>
                    </a:p>
                  </a:txBody>
                  <a:tcPr/>
                </a:tc>
                <a:tc>
                  <a:txBody>
                    <a:bodyPr/>
                    <a:lstStyle/>
                    <a:p>
                      <a:pPr algn="ctr"/>
                      <a:r>
                        <a:rPr lang="en-US" dirty="0" smtClean="0"/>
                        <a:t>LOOP</a:t>
                      </a:r>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linds(horizontal)">
                                      <p:cBhvr>
                                        <p:cTn id="28" dur="500"/>
                                        <p:tgtEl>
                                          <p:spTgt spid="3">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linds(horizontal)">
                                      <p:cBhvr>
                                        <p:cTn id="31" dur="500"/>
                                        <p:tgtEl>
                                          <p:spTgt spid="6"/>
                                        </p:tgtEl>
                                      </p:cBhvr>
                                    </p:animEffect>
                                  </p:childTnLst>
                                </p:cTn>
                              </p:par>
                              <p:par>
                                <p:cTn id="32" presetID="3" presetClass="entr" presetSubtype="1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linds(horizontal)">
                                      <p:cBhvr>
                                        <p:cTn id="34" dur="500"/>
                                        <p:tgtEl>
                                          <p:spTgt spid="8"/>
                                        </p:tgtEl>
                                      </p:cBhvr>
                                    </p:animEffect>
                                  </p:childTnLst>
                                </p:cTn>
                              </p:par>
                              <p:par>
                                <p:cTn id="35" presetID="3" presetClass="entr" presetSubtype="10" fill="hold" nodeType="withEffect">
                                  <p:stCondLst>
                                    <p:cond delay="0"/>
                                  </p:stCondLst>
                                  <p:childTnLst>
                                    <p:set>
                                      <p:cBhvr>
                                        <p:cTn id="36" dur="1" fill="hold">
                                          <p:stCondLst>
                                            <p:cond delay="0"/>
                                          </p:stCondLst>
                                        </p:cTn>
                                        <p:tgtEl>
                                          <p:spTgt spid="7169"/>
                                        </p:tgtEl>
                                        <p:attrNameLst>
                                          <p:attrName>style.visibility</p:attrName>
                                        </p:attrNameLst>
                                      </p:cBhvr>
                                      <p:to>
                                        <p:strVal val="visible"/>
                                      </p:to>
                                    </p:set>
                                    <p:animEffect transition="in" filter="blinds(horizontal)">
                                      <p:cBhvr>
                                        <p:cTn id="37" dur="500"/>
                                        <p:tgtEl>
                                          <p:spTgt spid="7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Malware Classification</a:t>
            </a:r>
            <a:endParaRPr lang="en-US" dirty="0"/>
          </a:p>
        </p:txBody>
      </p:sp>
      <p:sp>
        <p:nvSpPr>
          <p:cNvPr id="3" name="Content Placeholder 2"/>
          <p:cNvSpPr>
            <a:spLocks noGrp="1"/>
          </p:cNvSpPr>
          <p:nvPr>
            <p:ph idx="1"/>
          </p:nvPr>
        </p:nvSpPr>
        <p:spPr/>
        <p:txBody>
          <a:bodyPr/>
          <a:lstStyle/>
          <a:p>
            <a:pPr lvl="0"/>
            <a:r>
              <a:rPr lang="en-US" sz="2400" dirty="0" smtClean="0"/>
              <a:t>Effectively capture knowledge of the malware to represent; </a:t>
            </a:r>
          </a:p>
          <a:p>
            <a:pPr lvl="0"/>
            <a:r>
              <a:rPr lang="en-US" sz="2400" dirty="0" smtClean="0"/>
              <a:t>The representation can enable classifiers to efficiently and effectively correlate data across large number of objects.</a:t>
            </a:r>
          </a:p>
          <a:p>
            <a:r>
              <a:rPr lang="en-US" sz="2400" dirty="0" smtClean="0"/>
              <a:t>Malicious software is classified into families, each family originating from a single source base and exhibiting a set of consistent behaviors. </a:t>
            </a:r>
            <a:endParaRPr lang="en-US"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Analysis vs. Runtime Analysis</a:t>
            </a:r>
            <a:endParaRPr lang="en-US" dirty="0"/>
          </a:p>
        </p:txBody>
      </p:sp>
      <p:sp>
        <p:nvSpPr>
          <p:cNvPr id="3" name="Content Placeholder 2"/>
          <p:cNvSpPr>
            <a:spLocks noGrp="1"/>
          </p:cNvSpPr>
          <p:nvPr>
            <p:ph idx="1"/>
          </p:nvPr>
        </p:nvSpPr>
        <p:spPr/>
        <p:txBody>
          <a:bodyPr/>
          <a:lstStyle/>
          <a:p>
            <a:r>
              <a:rPr lang="en-US" sz="2400" b="1" dirty="0" smtClean="0"/>
              <a:t>Static Analysis (source code or binary)</a:t>
            </a:r>
          </a:p>
          <a:p>
            <a:pPr lvl="1">
              <a:buFont typeface="Wingdings" pitchFamily="2" charset="2"/>
              <a:buChar char="Ø"/>
            </a:pPr>
            <a:r>
              <a:rPr lang="en-US" sz="2000" b="1" dirty="0" smtClean="0"/>
              <a:t>Bytes;</a:t>
            </a:r>
          </a:p>
          <a:p>
            <a:pPr lvl="1">
              <a:buFont typeface="Wingdings" pitchFamily="2" charset="2"/>
              <a:buChar char="Ø"/>
            </a:pPr>
            <a:r>
              <a:rPr lang="en-US" sz="2000" b="1" dirty="0" smtClean="0"/>
              <a:t>Tokens;</a:t>
            </a:r>
          </a:p>
          <a:p>
            <a:pPr lvl="1">
              <a:buFont typeface="Wingdings" pitchFamily="2" charset="2"/>
              <a:buChar char="Ø"/>
            </a:pPr>
            <a:r>
              <a:rPr lang="en-US" sz="2000" b="1" dirty="0" smtClean="0"/>
              <a:t>Instructions;</a:t>
            </a:r>
          </a:p>
          <a:p>
            <a:pPr lvl="1">
              <a:buFont typeface="Wingdings" pitchFamily="2" charset="2"/>
              <a:buChar char="Ø"/>
            </a:pPr>
            <a:r>
              <a:rPr lang="en-US" sz="2000" b="1" dirty="0" smtClean="0"/>
              <a:t>Basic Block;</a:t>
            </a:r>
          </a:p>
          <a:p>
            <a:pPr lvl="1">
              <a:buFont typeface="Wingdings" pitchFamily="2" charset="2"/>
              <a:buChar char="Ø"/>
            </a:pPr>
            <a:r>
              <a:rPr lang="en-US" sz="2000" b="1" dirty="0" smtClean="0"/>
              <a:t>CFG and CG;</a:t>
            </a:r>
          </a:p>
          <a:p>
            <a:r>
              <a:rPr lang="en-US" sz="2400" b="1" dirty="0" smtClean="0"/>
              <a:t>Runtime Analysis (emulator)</a:t>
            </a:r>
          </a:p>
          <a:p>
            <a:pPr lvl="1">
              <a:buFont typeface="Wingdings" pitchFamily="2" charset="2"/>
              <a:buChar char="Ø"/>
            </a:pPr>
            <a:r>
              <a:rPr lang="en-US" sz="2000" b="1" dirty="0" smtClean="0"/>
              <a:t>Instructions;</a:t>
            </a:r>
          </a:p>
          <a:p>
            <a:pPr lvl="1">
              <a:buFont typeface="Wingdings" pitchFamily="2" charset="2"/>
              <a:buChar char="Ø"/>
            </a:pPr>
            <a:r>
              <a:rPr lang="en-US" sz="2000" b="1" dirty="0" smtClean="0"/>
              <a:t>Basic Blocks;</a:t>
            </a:r>
          </a:p>
          <a:p>
            <a:pPr lvl="1">
              <a:buFont typeface="Wingdings" pitchFamily="2" charset="2"/>
              <a:buChar char="Ø"/>
            </a:pPr>
            <a:r>
              <a:rPr lang="en-US" sz="2000" b="1" dirty="0" smtClean="0"/>
              <a:t>System calls;</a:t>
            </a:r>
          </a:p>
          <a:p>
            <a:pPr lvl="1">
              <a:buFont typeface="Wingdings" pitchFamily="2" charset="2"/>
              <a:buChar char="Ø"/>
            </a:pPr>
            <a:r>
              <a:rPr lang="en-US" sz="2000" b="1" dirty="0" smtClean="0"/>
              <a:t>API calls;</a:t>
            </a:r>
          </a:p>
          <a:p>
            <a:pPr lvl="1">
              <a:buFont typeface="Wingdings" pitchFamily="2" charset="2"/>
              <a:buChar char="Ø"/>
            </a:pPr>
            <a:r>
              <a:rPr lang="en-US" sz="2000" b="1" dirty="0" smtClean="0"/>
              <a:t>System object dynamics;</a:t>
            </a:r>
          </a:p>
          <a:p>
            <a:endParaRPr lang="en-US" dirty="0"/>
          </a:p>
        </p:txBody>
      </p:sp>
      <p:pic>
        <p:nvPicPr>
          <p:cNvPr id="5121" name="Picture 1"/>
          <p:cNvPicPr>
            <a:picLocks noChangeAspect="1" noChangeArrowheads="1"/>
          </p:cNvPicPr>
          <p:nvPr/>
        </p:nvPicPr>
        <p:blipFill>
          <a:blip r:embed="rId2" cstate="print"/>
          <a:srcRect/>
          <a:stretch>
            <a:fillRect/>
          </a:stretch>
        </p:blipFill>
        <p:spPr bwMode="auto">
          <a:xfrm>
            <a:off x="3657600" y="2057400"/>
            <a:ext cx="762000" cy="76200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5867400" y="2514600"/>
            <a:ext cx="901745" cy="1295400"/>
          </a:xfrm>
          <a:prstGeom prst="rect">
            <a:avLst/>
          </a:prstGeom>
          <a:noFill/>
          <a:ln w="9525">
            <a:noFill/>
            <a:miter lim="800000"/>
            <a:headEnd/>
            <a:tailEnd/>
          </a:ln>
        </p:spPr>
      </p:pic>
      <p:pic>
        <p:nvPicPr>
          <p:cNvPr id="7" name="Picture 1"/>
          <p:cNvPicPr>
            <a:picLocks noChangeAspect="1" noChangeArrowheads="1"/>
          </p:cNvPicPr>
          <p:nvPr/>
        </p:nvPicPr>
        <p:blipFill>
          <a:blip r:embed="rId4" cstate="print"/>
          <a:srcRect/>
          <a:stretch>
            <a:fillRect/>
          </a:stretch>
        </p:blipFill>
        <p:spPr bwMode="auto">
          <a:xfrm>
            <a:off x="3692143" y="5257800"/>
            <a:ext cx="4429125" cy="409575"/>
          </a:xfrm>
          <a:prstGeom prst="rect">
            <a:avLst/>
          </a:prstGeom>
          <a:noFill/>
          <a:ln w="9525" cmpd="thickThin">
            <a:solidFill>
              <a:schemeClr val="tx1"/>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Representations</a:t>
            </a:r>
            <a:endParaRPr lang="en-US" dirty="0"/>
          </a:p>
        </p:txBody>
      </p:sp>
      <p:sp>
        <p:nvSpPr>
          <p:cNvPr id="3" name="Content Placeholder 2"/>
          <p:cNvSpPr>
            <a:spLocks noGrp="1"/>
          </p:cNvSpPr>
          <p:nvPr>
            <p:ph idx="1"/>
          </p:nvPr>
        </p:nvSpPr>
        <p:spPr/>
        <p:txBody>
          <a:bodyPr/>
          <a:lstStyle/>
          <a:p>
            <a:r>
              <a:rPr lang="en-US" sz="2800" dirty="0" smtClean="0"/>
              <a:t>Sets;</a:t>
            </a:r>
          </a:p>
          <a:p>
            <a:pPr>
              <a:buNone/>
            </a:pPr>
            <a:r>
              <a:rPr lang="en-US" sz="2800" dirty="0" smtClean="0"/>
              <a:t>	</a:t>
            </a:r>
          </a:p>
          <a:p>
            <a:r>
              <a:rPr lang="en-US" sz="2800" dirty="0" smtClean="0"/>
              <a:t>Sequences;</a:t>
            </a:r>
          </a:p>
          <a:p>
            <a:pPr>
              <a:buNone/>
            </a:pPr>
            <a:r>
              <a:rPr lang="en-US" sz="2800" dirty="0" smtClean="0"/>
              <a:t>	</a:t>
            </a:r>
            <a:r>
              <a:rPr lang="en-US" sz="2400" dirty="0" smtClean="0"/>
              <a:t>Edit distance, hamming distance, etc</a:t>
            </a:r>
            <a:endParaRPr lang="en-US" dirty="0" smtClean="0"/>
          </a:p>
          <a:p>
            <a:r>
              <a:rPr lang="en-US" sz="2800" dirty="0" smtClean="0"/>
              <a:t>Feature vectors;</a:t>
            </a:r>
          </a:p>
          <a:p>
            <a:pPr>
              <a:buNone/>
            </a:pPr>
            <a:r>
              <a:rPr lang="en-US" sz="2800" dirty="0" smtClean="0"/>
              <a:t>	SVM</a:t>
            </a:r>
          </a:p>
          <a:p>
            <a:pPr>
              <a:buNone/>
            </a:pPr>
            <a:r>
              <a:rPr lang="en-US" dirty="0" smtClean="0"/>
              <a:t>	</a:t>
            </a:r>
          </a:p>
          <a:p>
            <a:pPr>
              <a:buNone/>
            </a:pPr>
            <a:r>
              <a:rPr lang="en-US" dirty="0" smtClean="0"/>
              <a:t>	</a:t>
            </a:r>
            <a:endParaRPr lang="en-US" dirty="0"/>
          </a:p>
        </p:txBody>
      </p:sp>
      <p:graphicFrame>
        <p:nvGraphicFramePr>
          <p:cNvPr id="4099" name="Object 3"/>
          <p:cNvGraphicFramePr>
            <a:graphicFrameLocks noChangeAspect="1"/>
          </p:cNvGraphicFramePr>
          <p:nvPr/>
        </p:nvGraphicFramePr>
        <p:xfrm>
          <a:off x="838200" y="1981200"/>
          <a:ext cx="2309091" cy="762000"/>
        </p:xfrm>
        <a:graphic>
          <a:graphicData uri="http://schemas.openxmlformats.org/presentationml/2006/ole">
            <p:oleObj spid="_x0000_s4099" name="Equation" r:id="rId3" imgW="1269720" imgH="419040" progId="Equation.DSMT4">
              <p:embed/>
            </p:oleObj>
          </a:graphicData>
        </a:graphic>
      </p:graphicFrame>
      <p:pic>
        <p:nvPicPr>
          <p:cNvPr id="4101" name="Picture 5"/>
          <p:cNvPicPr>
            <a:picLocks noChangeAspect="1" noChangeArrowheads="1"/>
          </p:cNvPicPr>
          <p:nvPr/>
        </p:nvPicPr>
        <p:blipFill>
          <a:blip r:embed="rId4" cstate="print"/>
          <a:srcRect/>
          <a:stretch>
            <a:fillRect/>
          </a:stretch>
        </p:blipFill>
        <p:spPr bwMode="auto">
          <a:xfrm>
            <a:off x="3276600" y="1828800"/>
            <a:ext cx="1503802" cy="1066800"/>
          </a:xfrm>
          <a:prstGeom prst="rect">
            <a:avLst/>
          </a:prstGeom>
          <a:noFill/>
          <a:ln w="9525">
            <a:noFill/>
            <a:miter lim="800000"/>
            <a:headEnd/>
            <a:tailEnd/>
          </a:ln>
        </p:spPr>
      </p:pic>
      <p:pic>
        <p:nvPicPr>
          <p:cNvPr id="4100" name="Picture 4"/>
          <p:cNvPicPr>
            <a:picLocks noChangeAspect="1" noChangeArrowheads="1"/>
          </p:cNvPicPr>
          <p:nvPr/>
        </p:nvPicPr>
        <p:blipFill>
          <a:blip r:embed="rId5" cstate="print"/>
          <a:srcRect/>
          <a:stretch>
            <a:fillRect/>
          </a:stretch>
        </p:blipFill>
        <p:spPr bwMode="auto">
          <a:xfrm>
            <a:off x="2438400" y="4343400"/>
            <a:ext cx="2590800" cy="205536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blinds(horizontal)">
                                      <p:cBhvr>
                                        <p:cTn id="12" dur="500"/>
                                        <p:tgtEl>
                                          <p:spTgt spid="4099"/>
                                        </p:tgtEl>
                                      </p:cBhvr>
                                    </p:animEffect>
                                  </p:childTnLst>
                                </p:cTn>
                              </p:par>
                              <p:par>
                                <p:cTn id="13" presetID="3" presetClass="entr" presetSubtype="10" fill="hold" nodeType="withEffect">
                                  <p:stCondLst>
                                    <p:cond delay="0"/>
                                  </p:stCondLst>
                                  <p:childTnLst>
                                    <p:set>
                                      <p:cBhvr>
                                        <p:cTn id="14" dur="1" fill="hold">
                                          <p:stCondLst>
                                            <p:cond delay="0"/>
                                          </p:stCondLst>
                                        </p:cTn>
                                        <p:tgtEl>
                                          <p:spTgt spid="4101"/>
                                        </p:tgtEl>
                                        <p:attrNameLst>
                                          <p:attrName>style.visibility</p:attrName>
                                        </p:attrNameLst>
                                      </p:cBhvr>
                                      <p:to>
                                        <p:strVal val="visible"/>
                                      </p:to>
                                    </p:set>
                                    <p:animEffect transition="in" filter="blinds(horizontal)">
                                      <p:cBhvr>
                                        <p:cTn id="15" dur="500"/>
                                        <p:tgtEl>
                                          <p:spTgt spid="410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linds(horizont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linds(horizontal)">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linds(horizontal)">
                                      <p:cBhvr>
                                        <p:cTn id="35" dur="500"/>
                                        <p:tgtEl>
                                          <p:spTgt spid="3">
                                            <p:txEl>
                                              <p:pRg st="5" end="5"/>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4100"/>
                                        </p:tgtEl>
                                        <p:attrNameLst>
                                          <p:attrName>style.visibility</p:attrName>
                                        </p:attrNameLst>
                                      </p:cBhvr>
                                      <p:to>
                                        <p:strVal val="visible"/>
                                      </p:to>
                                    </p:set>
                                    <p:animEffect transition="in" filter="blinds(horizontal)">
                                      <p:cBhvr>
                                        <p:cTn id="38"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e1">
  <a:themeElements>
    <a:clrScheme name="ITS 13">
      <a:dk1>
        <a:srgbClr val="5F5F5F"/>
      </a:dk1>
      <a:lt1>
        <a:srgbClr val="EFEFE7"/>
      </a:lt1>
      <a:dk2>
        <a:srgbClr val="FFFF66"/>
      </a:dk2>
      <a:lt2>
        <a:srgbClr val="336699"/>
      </a:lt2>
      <a:accent1>
        <a:srgbClr val="99CCFF"/>
      </a:accent1>
      <a:accent2>
        <a:srgbClr val="336699"/>
      </a:accent2>
      <a:accent3>
        <a:srgbClr val="F6F6F1"/>
      </a:accent3>
      <a:accent4>
        <a:srgbClr val="505050"/>
      </a:accent4>
      <a:accent5>
        <a:srgbClr val="CAE2FF"/>
      </a:accent5>
      <a:accent6>
        <a:srgbClr val="2D5C8A"/>
      </a:accent6>
      <a:hlink>
        <a:srgbClr val="6699CC"/>
      </a:hlink>
      <a:folHlink>
        <a:srgbClr val="003366"/>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TS 13">
        <a:dk1>
          <a:srgbClr val="5F5F5F"/>
        </a:dk1>
        <a:lt1>
          <a:srgbClr val="EFEFE7"/>
        </a:lt1>
        <a:dk2>
          <a:srgbClr val="FFFF66"/>
        </a:dk2>
        <a:lt2>
          <a:srgbClr val="336699"/>
        </a:lt2>
        <a:accent1>
          <a:srgbClr val="99CCFF"/>
        </a:accent1>
        <a:accent2>
          <a:srgbClr val="336699"/>
        </a:accent2>
        <a:accent3>
          <a:srgbClr val="F6F6F1"/>
        </a:accent3>
        <a:accent4>
          <a:srgbClr val="505050"/>
        </a:accent4>
        <a:accent5>
          <a:srgbClr val="CAE2FF"/>
        </a:accent5>
        <a:accent6>
          <a:srgbClr val="2D5C8A"/>
        </a:accent6>
        <a:hlink>
          <a:srgbClr val="6699CC"/>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Theme1</Template>
  <TotalTime>3678</TotalTime>
  <Words>2095</Words>
  <Application>Microsoft Office PowerPoint</Application>
  <PresentationFormat>On-screen Show (4:3)</PresentationFormat>
  <Paragraphs>366</Paragraphs>
  <Slides>44</Slides>
  <Notes>0</Notes>
  <HiddenSlides>2</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44</vt:i4>
      </vt:variant>
    </vt:vector>
  </HeadingPairs>
  <TitlesOfParts>
    <vt:vector size="47" baseType="lpstr">
      <vt:lpstr>Theme1</vt:lpstr>
      <vt:lpstr>Custom Design</vt:lpstr>
      <vt:lpstr>Equation</vt:lpstr>
      <vt:lpstr>Malware clustering and classification</vt:lpstr>
      <vt:lpstr>3 Papers</vt:lpstr>
      <vt:lpstr>Malware</vt:lpstr>
      <vt:lpstr>Battles between malware and defenses</vt:lpstr>
      <vt:lpstr>Malware variants</vt:lpstr>
      <vt:lpstr>Invariants in malware</vt:lpstr>
      <vt:lpstr>Malware Classification</vt:lpstr>
      <vt:lpstr>Static Analysis vs. Runtime Analysis</vt:lpstr>
      <vt:lpstr>Representations</vt:lpstr>
      <vt:lpstr>Behavioral Classification  T. Lee and J. J. Mody.  In EICAR (European Institute for Computer Antivirus Research) Conference, 2006.</vt:lpstr>
      <vt:lpstr>Roadmap</vt:lpstr>
      <vt:lpstr>Events from APIs</vt:lpstr>
      <vt:lpstr>Event Formalization</vt:lpstr>
      <vt:lpstr>Levenshtein Distance</vt:lpstr>
      <vt:lpstr>K-medoids Clustering</vt:lpstr>
      <vt:lpstr>Classification</vt:lpstr>
      <vt:lpstr>Evaluation</vt:lpstr>
      <vt:lpstr>Setting up</vt:lpstr>
      <vt:lpstr>Results</vt:lpstr>
      <vt:lpstr>Results</vt:lpstr>
      <vt:lpstr>Learning and Classification of Malware Behavior  Konrad Rieck, Thorsten Holz, Carsten Willems, Patrick Düssel, Pavel Laskov.  In Fifth. Conference on Detection of Intrusions and Malware &amp; Vulnerability Assessment (DIMVA 08)</vt:lpstr>
      <vt:lpstr>Compared to paper 1</vt:lpstr>
      <vt:lpstr>Run-time analysis report</vt:lpstr>
      <vt:lpstr>Feature vector from report</vt:lpstr>
      <vt:lpstr>SVM</vt:lpstr>
      <vt:lpstr>Multi-class</vt:lpstr>
      <vt:lpstr>Setting up</vt:lpstr>
      <vt:lpstr>Samples</vt:lpstr>
      <vt:lpstr>Experiment 1(general)</vt:lpstr>
      <vt:lpstr>Experiment 2 (prediction)</vt:lpstr>
      <vt:lpstr>Experiment 3(unknown behavior)</vt:lpstr>
      <vt:lpstr>Experiment 3(unknown behavior)</vt:lpstr>
      <vt:lpstr>Scalable, Behavior-Based Malware Clustering  Ulrich Bayer, Paolo Milani Comparetti, Clemens Hlauschek, Christopher Kruegel, and Engin Kirda  In Proceedings of the Network and Distributed System Security Symposium (NDSS’09), San Diego, California, USA, February 2009</vt:lpstr>
      <vt:lpstr>Compared to paper 1&amp;2</vt:lpstr>
      <vt:lpstr>Profiles</vt:lpstr>
      <vt:lpstr>Profiles to features</vt:lpstr>
      <vt:lpstr>LSH</vt:lpstr>
      <vt:lpstr>Generate S which approximates T</vt:lpstr>
      <vt:lpstr>Approximation of all near pairs using LSH</vt:lpstr>
      <vt:lpstr>Hierarchical clustering</vt:lpstr>
      <vt:lpstr>Setting up</vt:lpstr>
      <vt:lpstr>Comparing clusterings</vt:lpstr>
      <vt:lpstr>Evaluation</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pengli</dc:creator>
  <cp:lastModifiedBy>pengli</cp:lastModifiedBy>
  <cp:revision>425</cp:revision>
  <dcterms:created xsi:type="dcterms:W3CDTF">2009-10-28T18:11:09Z</dcterms:created>
  <dcterms:modified xsi:type="dcterms:W3CDTF">2009-11-19T19:53:48Z</dcterms:modified>
</cp:coreProperties>
</file>