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20"/>
  </p:notesMasterIdLst>
  <p:sldIdLst>
    <p:sldId id="256" r:id="rId2"/>
    <p:sldId id="257" r:id="rId3"/>
    <p:sldId id="258" r:id="rId4"/>
    <p:sldId id="265" r:id="rId5"/>
    <p:sldId id="267" r:id="rId6"/>
    <p:sldId id="266" r:id="rId7"/>
    <p:sldId id="268" r:id="rId8"/>
    <p:sldId id="272" r:id="rId9"/>
    <p:sldId id="273" r:id="rId10"/>
    <p:sldId id="263" r:id="rId11"/>
    <p:sldId id="264" r:id="rId12"/>
    <p:sldId id="275" r:id="rId13"/>
    <p:sldId id="269" r:id="rId14"/>
    <p:sldId id="270" r:id="rId15"/>
    <p:sldId id="271" r:id="rId16"/>
    <p:sldId id="262" r:id="rId17"/>
    <p:sldId id="26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0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48A7A-11FD-414E-858A-758285CD9D4A}" type="datetimeFigureOut">
              <a:rPr lang="en-US" smtClean="0"/>
              <a:pPr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A2053-AD4A-4E2B-90F7-DA0DC6F8A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2053-AD4A-4E2B-90F7-DA0DC6F8A5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Optimizes existing workload.</a:t>
            </a:r>
            <a:r>
              <a:rPr lang="en-US" baseline="0" dirty="0" smtClean="0"/>
              <a:t>  Uses existing </a:t>
            </a:r>
            <a:r>
              <a:rPr lang="en-US" baseline="0" dirty="0" err="1" smtClean="0"/>
              <a:t>heirarchy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2053-AD4A-4E2B-90F7-DA0DC6F8A5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6267B4F-1191-432A-97B1-A0F0D1954FCE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6B79-6794-49A5-9725-88538A7B8B70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5FDC-6010-4A7A-AF62-5808547CC38D}" type="datetime1">
              <a:rPr lang="en-US" smtClean="0"/>
              <a:pPr/>
              <a:t>3/23/2009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IETF 74,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FC1B-5EFF-4F3A-AA49-90D8F3982F17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5355-CD2E-45CA-996B-241BB33043B5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7371-79C7-4337-A597-582C343F5BEB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D1A6-E155-409E-8D23-8C2B1164DA2E}" type="datetime1">
              <a:rPr lang="en-US" smtClean="0"/>
              <a:pPr/>
              <a:t>3/23/2009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9928-6778-4A6F-95E4-40FD8C37ABB2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3224-7E62-46F0-9975-D0C549BC4993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0E1B-6E4D-4ABC-890F-DA1DEC7B565A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E80CBB-D675-460E-A7AB-598CFE8C33C0}" type="datetime1">
              <a:rPr lang="en-US" smtClean="0"/>
              <a:pPr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IETF 74, San Francisco</a:t>
            </a:r>
            <a:endParaRPr lang="en-US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AF90D5-45B7-4F79-832C-56794CE524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blip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382000" y="6300834"/>
            <a:ext cx="685800" cy="480966"/>
          </a:xfrm>
          <a:prstGeom prst="rect">
            <a:avLst/>
          </a:prstGeom>
        </p:spPr>
      </p:pic>
      <p:pic>
        <p:nvPicPr>
          <p:cNvPr id="12" name="Picture 11" descr="WEBS 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11690" y="457200"/>
            <a:ext cx="1951310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HYDRO: A Hybrid Routing Protocol for </a:t>
            </a:r>
            <a:r>
              <a:rPr lang="en-US" dirty="0" err="1" smtClean="0"/>
              <a:t>Lossy</a:t>
            </a:r>
            <a:r>
              <a:rPr lang="en-US" dirty="0" smtClean="0"/>
              <a:t> and Low Power Networks</a:t>
            </a:r>
            <a:br>
              <a:rPr lang="en-US" dirty="0" smtClean="0"/>
            </a:br>
            <a:r>
              <a:rPr lang="en-US" sz="2200" dirty="0" smtClean="0">
                <a:latin typeface="Consolas" pitchFamily="49" charset="0"/>
              </a:rPr>
              <a:t>draft-tavakoli-hydro-01  </a:t>
            </a:r>
            <a:endParaRPr lang="en-US" sz="2200" dirty="0">
              <a:latin typeface="Consolas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7620000" cy="1295400"/>
          </a:xfrm>
        </p:spPr>
        <p:txBody>
          <a:bodyPr/>
          <a:lstStyle/>
          <a:p>
            <a:r>
              <a:rPr lang="en-US" dirty="0" smtClean="0"/>
              <a:t>Stephen Dawson-Haggerty, Jonathan </a:t>
            </a:r>
            <a:r>
              <a:rPr lang="en-US" dirty="0" err="1" smtClean="0"/>
              <a:t>Hui</a:t>
            </a:r>
            <a:r>
              <a:rPr lang="en-US" dirty="0" smtClean="0"/>
              <a:t>, </a:t>
            </a:r>
            <a:r>
              <a:rPr lang="en-US" dirty="0" err="1" smtClean="0"/>
              <a:t>Arsalan</a:t>
            </a:r>
            <a:r>
              <a:rPr lang="en-US" dirty="0" smtClean="0"/>
              <a:t> </a:t>
            </a:r>
            <a:r>
              <a:rPr lang="en-US" dirty="0" err="1" smtClean="0"/>
              <a:t>Tavakoli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Protocol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real criteria that the protocol survey document excluded?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Stretch/optimality</a:t>
            </a:r>
          </a:p>
          <a:p>
            <a:r>
              <a:rPr lang="en-US" dirty="0" smtClean="0"/>
              <a:t>Additional Extensions / Future Work</a:t>
            </a:r>
          </a:p>
          <a:p>
            <a:pPr lvl="1"/>
            <a:r>
              <a:rPr lang="en-US" dirty="0" smtClean="0"/>
              <a:t>Network Numbering: it’s a real question</a:t>
            </a:r>
          </a:p>
          <a:p>
            <a:pPr lvl="1"/>
            <a:r>
              <a:rPr lang="en-US" dirty="0" smtClean="0"/>
              <a:t>L3 interaction with L2.5 (6lowpan) compression</a:t>
            </a:r>
          </a:p>
          <a:p>
            <a:pPr lvl="1"/>
            <a:r>
              <a:rPr lang="en-US" dirty="0" smtClean="0"/>
              <a:t>Multicast Routing</a:t>
            </a:r>
          </a:p>
          <a:p>
            <a:pPr lvl="1"/>
            <a:r>
              <a:rPr lang="en-US" dirty="0" smtClean="0"/>
              <a:t>Priority Queue Forwarding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HYDRO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Routing</a:t>
            </a:r>
          </a:p>
          <a:p>
            <a:pPr lvl="1"/>
            <a:r>
              <a:rPr lang="en-US" dirty="0" smtClean="0"/>
              <a:t>Per-packet overhead and breaks down for deep paths.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Latency in reaction to installed path failures dependent on topology report rate.</a:t>
            </a:r>
          </a:p>
          <a:p>
            <a:pPr lvl="1"/>
            <a:r>
              <a:rPr lang="en-US" dirty="0" smtClean="0"/>
              <a:t>Need for Local Agility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Border Routers need backplane for reliable dissemination of topology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Forwarding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 combination of </a:t>
            </a:r>
            <a:r>
              <a:rPr lang="en-US" dirty="0" err="1" smtClean="0"/>
              <a:t>unicast</a:t>
            </a:r>
            <a:r>
              <a:rPr lang="en-US" dirty="0" smtClean="0"/>
              <a:t> and trickle-based dissemination</a:t>
            </a:r>
          </a:p>
          <a:p>
            <a:pPr lvl="1"/>
            <a:r>
              <a:rPr lang="en-US" dirty="0" smtClean="0"/>
              <a:t>Similar to Firecracker Protocol (Levis et.  al)</a:t>
            </a:r>
          </a:p>
          <a:p>
            <a:r>
              <a:rPr lang="en-US" dirty="0" smtClean="0"/>
              <a:t>Border Router identifies connected components multicast group </a:t>
            </a:r>
            <a:r>
              <a:rPr lang="en-US" dirty="0" err="1" smtClean="0"/>
              <a:t>subgraph</a:t>
            </a:r>
            <a:endParaRPr lang="en-US" dirty="0" smtClean="0"/>
          </a:p>
          <a:p>
            <a:pPr lvl="1"/>
            <a:r>
              <a:rPr lang="en-US" dirty="0" smtClean="0"/>
              <a:t>Unicast multicast packet to small number of nodes in group</a:t>
            </a:r>
          </a:p>
          <a:p>
            <a:pPr lvl="1"/>
            <a:r>
              <a:rPr lang="en-US" dirty="0" smtClean="0"/>
              <a:t>Nodes in group forward packet within </a:t>
            </a:r>
            <a:r>
              <a:rPr lang="en-US" dirty="0" err="1" smtClean="0"/>
              <a:t>subgraph</a:t>
            </a:r>
            <a:r>
              <a:rPr lang="en-US" dirty="0" smtClean="0"/>
              <a:t> using Trickle-based mechanisms.</a:t>
            </a:r>
          </a:p>
          <a:p>
            <a:r>
              <a:rPr lang="en-US" dirty="0" smtClean="0"/>
              <a:t>Degenerates cleanly</a:t>
            </a:r>
          </a:p>
          <a:p>
            <a:pPr lvl="1"/>
            <a:r>
              <a:rPr lang="en-US" dirty="0" smtClean="0"/>
              <a:t>Site-local all-nodes becomes a dissemination with trickle</a:t>
            </a:r>
          </a:p>
          <a:p>
            <a:pPr lvl="1"/>
            <a:r>
              <a:rPr lang="en-US" dirty="0" smtClean="0"/>
              <a:t>Small disconnected groups become a number of </a:t>
            </a:r>
            <a:r>
              <a:rPr lang="en-US" dirty="0" err="1" smtClean="0"/>
              <a:t>unicast</a:t>
            </a:r>
            <a:r>
              <a:rPr lang="en-US" dirty="0" smtClean="0"/>
              <a:t> messages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Routing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Packet overhead per packet, dependent on size of route</a:t>
            </a:r>
          </a:p>
          <a:p>
            <a:pPr lvl="1"/>
            <a:r>
              <a:rPr lang="en-US" dirty="0" smtClean="0"/>
              <a:t>Large routes could dominate packet size, and require this state to be maintained at originating nodes</a:t>
            </a:r>
          </a:p>
          <a:p>
            <a:pPr lvl="1"/>
            <a:r>
              <a:rPr lang="en-US" dirty="0" smtClean="0"/>
              <a:t>Reduces local agility</a:t>
            </a:r>
          </a:p>
          <a:p>
            <a:r>
              <a:rPr lang="en-US" dirty="0" smtClean="0"/>
              <a:t>Silver Lining / Solutions</a:t>
            </a:r>
          </a:p>
          <a:p>
            <a:pPr lvl="1"/>
            <a:r>
              <a:rPr lang="en-US" dirty="0" smtClean="0"/>
              <a:t>20-hops mentioned as max-depth in routing requirements docs</a:t>
            </a:r>
          </a:p>
          <a:p>
            <a:pPr lvl="2"/>
            <a:r>
              <a:rPr lang="en-US" dirty="0" smtClean="0"/>
              <a:t>Multiple border routers bounds maximum length of a path</a:t>
            </a:r>
          </a:p>
          <a:p>
            <a:pPr lvl="1"/>
            <a:r>
              <a:rPr lang="en-US" dirty="0" smtClean="0"/>
              <a:t>Hop-by-hop route install option can be used</a:t>
            </a:r>
          </a:p>
          <a:p>
            <a:pPr lvl="1"/>
            <a:r>
              <a:rPr lang="en-US" dirty="0" smtClean="0"/>
              <a:t>Use hybrid landmark routing:</a:t>
            </a:r>
          </a:p>
          <a:p>
            <a:pPr lvl="2"/>
            <a:r>
              <a:rPr lang="en-US" dirty="0" smtClean="0"/>
              <a:t>Source route broken up across a set of landmarks on a path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 Protocol-Survey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Node Cost</a:t>
            </a:r>
          </a:p>
          <a:p>
            <a:pPr lvl="1"/>
            <a:r>
              <a:rPr lang="en-US" dirty="0" smtClean="0"/>
              <a:t>Willingness metric and Node Attributes</a:t>
            </a:r>
          </a:p>
          <a:p>
            <a:r>
              <a:rPr lang="en-US" dirty="0" smtClean="0"/>
              <a:t>Link Cost</a:t>
            </a:r>
          </a:p>
          <a:p>
            <a:pPr lvl="1"/>
            <a:r>
              <a:rPr lang="en-US" dirty="0" smtClean="0"/>
              <a:t>Link interface incorporates quality &amp; confidence</a:t>
            </a:r>
          </a:p>
          <a:p>
            <a:r>
              <a:rPr lang="en-US" dirty="0" smtClean="0"/>
              <a:t>Table scalability</a:t>
            </a:r>
          </a:p>
          <a:p>
            <a:pPr lvl="1"/>
            <a:r>
              <a:rPr lang="en-US" dirty="0" smtClean="0"/>
              <a:t>O(1) default route table, dynamic state is O(D)</a:t>
            </a:r>
          </a:p>
          <a:p>
            <a:r>
              <a:rPr lang="en-US" dirty="0" smtClean="0"/>
              <a:t>Loss response</a:t>
            </a:r>
          </a:p>
          <a:p>
            <a:pPr lvl="1"/>
            <a:r>
              <a:rPr lang="en-US" dirty="0" smtClean="0"/>
              <a:t>Discovered when used, prompts update to controller</a:t>
            </a:r>
          </a:p>
          <a:p>
            <a:r>
              <a:rPr lang="en-US" dirty="0" smtClean="0"/>
              <a:t>Control Overhead</a:t>
            </a:r>
          </a:p>
          <a:p>
            <a:pPr lvl="1"/>
            <a:r>
              <a:rPr lang="en-US" dirty="0" smtClean="0"/>
              <a:t>No periodic beacons, Topology reports tied to data rates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Mechanism for redundancy and scalability</a:t>
            </a:r>
          </a:p>
          <a:p>
            <a:r>
              <a:rPr lang="en-US" dirty="0" smtClean="0"/>
              <a:t>Topology database replicated across all controllers</a:t>
            </a:r>
          </a:p>
          <a:p>
            <a:r>
              <a:rPr lang="en-US" dirty="0" smtClean="0"/>
              <a:t>Controllers communicate using a backplane</a:t>
            </a:r>
          </a:p>
          <a:p>
            <a:r>
              <a:rPr lang="en-US" dirty="0" smtClean="0"/>
              <a:t>Routes between in-network nodes can use backchannel paths between controllers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Willingness and Node Attributes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Willingness: scalar value indicating desire/ability to carry traffic</a:t>
            </a:r>
          </a:p>
          <a:p>
            <a:pPr lvl="1"/>
            <a:r>
              <a:rPr lang="en-US" dirty="0" smtClean="0"/>
              <a:t>Used in default route formation: when choosing between “equivalent” default routes, more willing nodes are preferred</a:t>
            </a:r>
          </a:p>
          <a:p>
            <a:r>
              <a:rPr lang="en-US" dirty="0" smtClean="0"/>
              <a:t>Node Attribute: an extensible type, for instance battery power remaining, processing capacity, or current load</a:t>
            </a:r>
          </a:p>
          <a:p>
            <a:pPr lvl="1"/>
            <a:r>
              <a:rPr lang="en-US" dirty="0" smtClean="0"/>
              <a:t>Used for centralized route computation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Needed: An IP-Based Routing Protocol for </a:t>
            </a:r>
            <a:r>
              <a:rPr lang="en-US" dirty="0" err="1" smtClean="0"/>
              <a:t>Lossy</a:t>
            </a:r>
            <a:r>
              <a:rPr lang="en-US" dirty="0" smtClean="0"/>
              <a:t> and Low Power Networks</a:t>
            </a:r>
          </a:p>
          <a:p>
            <a:endParaRPr lang="en-US" dirty="0" smtClean="0"/>
          </a:p>
          <a:p>
            <a:r>
              <a:rPr lang="en-US" dirty="0" smtClean="0"/>
              <a:t>Application Routing Requirements</a:t>
            </a:r>
          </a:p>
          <a:p>
            <a:pPr lvl="1"/>
            <a:r>
              <a:rPr lang="en-US" dirty="0" smtClean="0"/>
              <a:t>Concerns to be considered for a given application domain</a:t>
            </a:r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b="1" dirty="0" smtClean="0"/>
              <a:t>HYDRO (?)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Combination </a:t>
            </a:r>
            <a:r>
              <a:rPr lang="en-US" dirty="0" smtClean="0"/>
              <a:t>of centralized and distributed mechanisms</a:t>
            </a:r>
          </a:p>
          <a:p>
            <a:pPr lvl="1"/>
            <a:r>
              <a:rPr lang="en-US" dirty="0" smtClean="0"/>
              <a:t>Distributed DAG formation</a:t>
            </a:r>
          </a:p>
          <a:p>
            <a:pPr lvl="2"/>
            <a:r>
              <a:rPr lang="en-US" dirty="0" smtClean="0"/>
              <a:t>Lots of literature about how to do this [MintRoute,CTP,4bitle,</a:t>
            </a:r>
            <a:r>
              <a:rPr lang="en-US" i="1" dirty="0" smtClean="0"/>
              <a:t>etc.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Centralized (but replicated) topology database</a:t>
            </a:r>
          </a:p>
          <a:p>
            <a:pPr lvl="2"/>
            <a:r>
              <a:rPr lang="en-US" dirty="0" smtClean="0"/>
              <a:t>Also well understood [</a:t>
            </a:r>
            <a:r>
              <a:rPr lang="en-US" dirty="0" err="1" smtClean="0"/>
              <a:t>TSMP,CentRoute</a:t>
            </a:r>
            <a:r>
              <a:rPr lang="en-US" dirty="0" smtClean="0"/>
              <a:t>, Ethane, </a:t>
            </a:r>
            <a:r>
              <a:rPr lang="en-US" i="1" dirty="0" smtClean="0"/>
              <a:t>etc.</a:t>
            </a:r>
            <a:r>
              <a:rPr lang="en-US" dirty="0" smtClean="0"/>
              <a:t>]</a:t>
            </a:r>
          </a:p>
          <a:p>
            <a:r>
              <a:rPr lang="en-US" dirty="0" smtClean="0"/>
              <a:t>O(1) state used in L2N nodes when no traffic, collection</a:t>
            </a:r>
          </a:p>
          <a:p>
            <a:pPr lvl="1"/>
            <a:r>
              <a:rPr lang="en-US" dirty="0" smtClean="0"/>
              <a:t>But (optionally) </a:t>
            </a:r>
            <a:r>
              <a:rPr lang="en-US" dirty="0" smtClean="0"/>
              <a:t>optimizes active flows by using O(D) state</a:t>
            </a:r>
          </a:p>
          <a:p>
            <a:r>
              <a:rPr lang="en-US" dirty="0" smtClean="0"/>
              <a:t>Border </a:t>
            </a:r>
            <a:r>
              <a:rPr lang="en-US" dirty="0" smtClean="0"/>
              <a:t>routers cache </a:t>
            </a:r>
            <a:r>
              <a:rPr lang="en-US" dirty="0" smtClean="0"/>
              <a:t>routes, </a:t>
            </a:r>
            <a:r>
              <a:rPr lang="en-US" dirty="0" smtClean="0"/>
              <a:t>connect to other networks (may allow transit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3937752" y="1828800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process advertisement</a:t>
            </a:r>
          </a:p>
          <a:p>
            <a:r>
              <a:rPr lang="en-US" sz="1400" dirty="0" smtClean="0">
                <a:latin typeface="Consolas" pitchFamily="49" charset="0"/>
              </a:rPr>
              <a:t> next-hop: fe80</a:t>
            </a:r>
            <a:r>
              <a:rPr lang="en-US" sz="1400" dirty="0" smtClean="0"/>
              <a:t>::64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Operation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IETF 74,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2133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6400" y="2819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2819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1524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1447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3810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2057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810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48000" y="3657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00600" y="2514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0600" y="19812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66800" y="4495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6800" y="5257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14600" y="5562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05600" y="2057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" y="3505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38800" y="2971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62800" y="1524000"/>
            <a:ext cx="1389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router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2057400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Border router</a:t>
            </a:r>
            <a:endParaRPr lang="en-US" dirty="0"/>
          </a:p>
        </p:txBody>
      </p:sp>
      <p:cxnSp>
        <p:nvCxnSpPr>
          <p:cNvPr id="28" name="Straight Connector 27"/>
          <p:cNvCxnSpPr>
            <a:stCxn id="22" idx="6"/>
            <a:endCxn id="23" idx="2"/>
          </p:cNvCxnSpPr>
          <p:nvPr/>
        </p:nvCxnSpPr>
        <p:spPr>
          <a:xfrm flipV="1">
            <a:off x="838200" y="3124200"/>
            <a:ext cx="4800600" cy="533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05600" y="2667000"/>
            <a:ext cx="304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62800" y="2450068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Installed link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4402298" y="4737049"/>
            <a:ext cx="1332754" cy="1290651"/>
            <a:chOff x="4402298" y="4737049"/>
            <a:chExt cx="1332754" cy="1290651"/>
          </a:xfrm>
        </p:grpSpPr>
        <p:sp>
          <p:nvSpPr>
            <p:cNvPr id="41" name="Arc 40"/>
            <p:cNvSpPr/>
            <p:nvPr/>
          </p:nvSpPr>
          <p:spPr>
            <a:xfrm rot="16514380">
              <a:off x="4735779" y="5116146"/>
              <a:ext cx="566920" cy="5801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16514380">
              <a:off x="4595832" y="4884117"/>
              <a:ext cx="974786" cy="105216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6514380">
              <a:off x="4423349" y="4715998"/>
              <a:ext cx="1290651" cy="133275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181600" y="4724400"/>
            <a:ext cx="18742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solicit </a:t>
            </a:r>
          </a:p>
          <a:p>
            <a:r>
              <a:rPr lang="en-US" sz="1400" dirty="0" smtClean="0">
                <a:latin typeface="Consolas" pitchFamily="49" charset="0"/>
              </a:rPr>
              <a:t> source = fe80::1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dest</a:t>
            </a:r>
            <a:r>
              <a:rPr lang="en-US" sz="1400" dirty="0" smtClean="0">
                <a:latin typeface="Consolas" pitchFamily="49" charset="0"/>
              </a:rPr>
              <a:t> = ff02::2</a:t>
            </a:r>
            <a:endParaRPr lang="en-US" sz="1400" dirty="0">
              <a:latin typeface="Consolas" pitchFamily="49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 rot="5400000">
            <a:off x="3941349" y="3336497"/>
            <a:ext cx="1332754" cy="1290651"/>
            <a:chOff x="4402298" y="4737049"/>
            <a:chExt cx="1332754" cy="1290651"/>
          </a:xfrm>
        </p:grpSpPr>
        <p:sp>
          <p:nvSpPr>
            <p:cNvPr id="47" name="Arc 46"/>
            <p:cNvSpPr/>
            <p:nvPr/>
          </p:nvSpPr>
          <p:spPr>
            <a:xfrm rot="16514380">
              <a:off x="4735779" y="5116146"/>
              <a:ext cx="566920" cy="5801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16514380">
              <a:off x="4595832" y="4884117"/>
              <a:ext cx="974786" cy="105216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 rot="16514380">
              <a:off x="4423349" y="4715998"/>
              <a:ext cx="1290651" cy="133275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310441" y="3810000"/>
            <a:ext cx="18742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solicit </a:t>
            </a:r>
          </a:p>
          <a:p>
            <a:r>
              <a:rPr lang="en-US" sz="1400" dirty="0" smtClean="0">
                <a:latin typeface="Consolas" pitchFamily="49" charset="0"/>
              </a:rPr>
              <a:t> source = fe80::5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dest</a:t>
            </a:r>
            <a:r>
              <a:rPr lang="en-US" sz="1400" dirty="0" smtClean="0">
                <a:latin typeface="Consolas" pitchFamily="49" charset="0"/>
              </a:rPr>
              <a:t> = ff02::2</a:t>
            </a:r>
            <a:endParaRPr lang="en-US" sz="1400" dirty="0">
              <a:latin typeface="Consolas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0" y="2971800"/>
            <a:ext cx="197361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advertise</a:t>
            </a:r>
          </a:p>
          <a:p>
            <a:r>
              <a:rPr lang="en-US" sz="1400" dirty="0" smtClean="0">
                <a:latin typeface="Consolas" pitchFamily="49" charset="0"/>
              </a:rPr>
              <a:t> source = fe80::64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dest</a:t>
            </a:r>
            <a:r>
              <a:rPr lang="en-US" sz="1400" dirty="0" smtClean="0">
                <a:latin typeface="Consolas" pitchFamily="49" charset="0"/>
              </a:rPr>
              <a:t> = ff02::1</a:t>
            </a:r>
          </a:p>
          <a:p>
            <a:r>
              <a:rPr lang="en-US" sz="1400" dirty="0" smtClean="0">
                <a:latin typeface="Consolas" pitchFamily="49" charset="0"/>
              </a:rPr>
              <a:t> hop limit = 100</a:t>
            </a:r>
          </a:p>
          <a:p>
            <a:r>
              <a:rPr lang="en-US" sz="1400" dirty="0" smtClean="0">
                <a:latin typeface="Consolas" pitchFamily="49" charset="0"/>
              </a:rPr>
              <a:t> cost = 0</a:t>
            </a:r>
            <a:endParaRPr lang="en-US" sz="1400" dirty="0">
              <a:latin typeface="Consolas" pitchFamily="49" charset="0"/>
            </a:endParaRPr>
          </a:p>
        </p:txBody>
      </p:sp>
      <p:cxnSp>
        <p:nvCxnSpPr>
          <p:cNvPr id="58" name="Straight Connector 57"/>
          <p:cNvCxnSpPr>
            <a:stCxn id="16" idx="5"/>
            <a:endCxn id="23" idx="1"/>
          </p:cNvCxnSpPr>
          <p:nvPr/>
        </p:nvCxnSpPr>
        <p:spPr>
          <a:xfrm rot="16200000" flipH="1">
            <a:off x="5251263" y="2584263"/>
            <a:ext cx="241674" cy="62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00600" y="3810000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process advertisement</a:t>
            </a:r>
          </a:p>
          <a:p>
            <a:r>
              <a:rPr lang="en-US" sz="1400" dirty="0" smtClean="0">
                <a:latin typeface="Consolas" pitchFamily="49" charset="0"/>
              </a:rPr>
              <a:t> next-hop: fe80</a:t>
            </a:r>
            <a:r>
              <a:rPr lang="en-US" sz="1400" dirty="0" smtClean="0"/>
              <a:t>::64</a:t>
            </a:r>
            <a:endParaRPr lang="en-US" sz="1400" dirty="0"/>
          </a:p>
        </p:txBody>
      </p:sp>
      <p:cxnSp>
        <p:nvCxnSpPr>
          <p:cNvPr id="61" name="Straight Connector 60"/>
          <p:cNvCxnSpPr>
            <a:stCxn id="12" idx="7"/>
            <a:endCxn id="23" idx="3"/>
          </p:cNvCxnSpPr>
          <p:nvPr/>
        </p:nvCxnSpPr>
        <p:spPr>
          <a:xfrm rot="5400000" flipH="1" flipV="1">
            <a:off x="4870263" y="3041463"/>
            <a:ext cx="6226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48200" y="5562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fe80::1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91000" y="41148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fe80::5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38600" y="2514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fe80::2</a:t>
            </a:r>
            <a:endParaRPr lang="en-US" sz="1200" dirty="0">
              <a:latin typeface="Consolas" pitchFamily="49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 rot="15648921">
            <a:off x="5067206" y="2477713"/>
            <a:ext cx="1332754" cy="1290651"/>
            <a:chOff x="4402298" y="4737049"/>
            <a:chExt cx="1332754" cy="1290651"/>
          </a:xfrm>
        </p:grpSpPr>
        <p:sp>
          <p:nvSpPr>
            <p:cNvPr id="66" name="Arc 65"/>
            <p:cNvSpPr/>
            <p:nvPr/>
          </p:nvSpPr>
          <p:spPr>
            <a:xfrm rot="16514380">
              <a:off x="4735779" y="5116146"/>
              <a:ext cx="566920" cy="580173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Arc 66"/>
            <p:cNvSpPr/>
            <p:nvPr/>
          </p:nvSpPr>
          <p:spPr>
            <a:xfrm rot="16514380">
              <a:off x="4595832" y="4884117"/>
              <a:ext cx="974786" cy="105216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Arc 67"/>
            <p:cNvSpPr/>
            <p:nvPr/>
          </p:nvSpPr>
          <p:spPr>
            <a:xfrm rot="16514380">
              <a:off x="4423349" y="4715998"/>
              <a:ext cx="1290651" cy="133275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Connector 71"/>
          <p:cNvCxnSpPr>
            <a:endCxn id="19" idx="0"/>
          </p:cNvCxnSpPr>
          <p:nvPr/>
        </p:nvCxnSpPr>
        <p:spPr>
          <a:xfrm rot="16200000" flipH="1">
            <a:off x="4229100" y="4457699"/>
            <a:ext cx="1143001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3" idx="5"/>
            <a:endCxn id="16" idx="2"/>
          </p:cNvCxnSpPr>
          <p:nvPr/>
        </p:nvCxnSpPr>
        <p:spPr>
          <a:xfrm rot="16200000" flipH="1">
            <a:off x="4222563" y="2088962"/>
            <a:ext cx="349437" cy="80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3" idx="0"/>
            <a:endCxn id="11" idx="4"/>
          </p:cNvCxnSpPr>
          <p:nvPr/>
        </p:nvCxnSpPr>
        <p:spPr>
          <a:xfrm rot="16200000" flipV="1">
            <a:off x="3695700" y="18669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" idx="6"/>
            <a:endCxn id="13" idx="2"/>
          </p:cNvCxnSpPr>
          <p:nvPr/>
        </p:nvCxnSpPr>
        <p:spPr>
          <a:xfrm flipV="1">
            <a:off x="2286000" y="2209800"/>
            <a:ext cx="144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9" idx="7"/>
            <a:endCxn id="13" idx="3"/>
          </p:cNvCxnSpPr>
          <p:nvPr/>
        </p:nvCxnSpPr>
        <p:spPr>
          <a:xfrm rot="5400000" flipH="1" flipV="1">
            <a:off x="3155763" y="2241363"/>
            <a:ext cx="5464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2" idx="7"/>
            <a:endCxn id="8" idx="3"/>
          </p:cNvCxnSpPr>
          <p:nvPr/>
        </p:nvCxnSpPr>
        <p:spPr>
          <a:xfrm rot="5400000" flipH="1" flipV="1">
            <a:off x="1022163" y="2850963"/>
            <a:ext cx="4702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2" idx="5"/>
            <a:endCxn id="18" idx="1"/>
          </p:cNvCxnSpPr>
          <p:nvPr/>
        </p:nvCxnSpPr>
        <p:spPr>
          <a:xfrm rot="16200000" flipH="1">
            <a:off x="564963" y="3993963"/>
            <a:ext cx="7750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2" idx="0"/>
            <a:endCxn id="17" idx="4"/>
          </p:cNvCxnSpPr>
          <p:nvPr/>
        </p:nvCxnSpPr>
        <p:spPr>
          <a:xfrm rot="5400000" flipH="1" flipV="1">
            <a:off x="304800" y="26670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7"/>
            <a:endCxn id="14" idx="3"/>
          </p:cNvCxnSpPr>
          <p:nvPr/>
        </p:nvCxnSpPr>
        <p:spPr>
          <a:xfrm rot="5400000" flipH="1" flipV="1">
            <a:off x="1517463" y="3879663"/>
            <a:ext cx="470274" cy="851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8" idx="5"/>
            <a:endCxn id="20" idx="1"/>
          </p:cNvCxnSpPr>
          <p:nvPr/>
        </p:nvCxnSpPr>
        <p:spPr>
          <a:xfrm rot="16200000" flipH="1">
            <a:off x="1517463" y="4565463"/>
            <a:ext cx="851274" cy="1232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4" idx="0"/>
            <a:endCxn id="8" idx="5"/>
          </p:cNvCxnSpPr>
          <p:nvPr/>
        </p:nvCxnSpPr>
        <p:spPr>
          <a:xfrm rot="16200000" flipV="1">
            <a:off x="1746064" y="3270063"/>
            <a:ext cx="730437" cy="349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4" idx="7"/>
            <a:endCxn id="9" idx="3"/>
          </p:cNvCxnSpPr>
          <p:nvPr/>
        </p:nvCxnSpPr>
        <p:spPr>
          <a:xfrm rot="5400000" flipH="1" flipV="1">
            <a:off x="2241363" y="3231963"/>
            <a:ext cx="775074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4" idx="6"/>
            <a:endCxn id="15" idx="2"/>
          </p:cNvCxnSpPr>
          <p:nvPr/>
        </p:nvCxnSpPr>
        <p:spPr>
          <a:xfrm flipV="1">
            <a:off x="2438400" y="3810000"/>
            <a:ext cx="609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5" idx="6"/>
            <a:endCxn id="12" idx="2"/>
          </p:cNvCxnSpPr>
          <p:nvPr/>
        </p:nvCxnSpPr>
        <p:spPr>
          <a:xfrm>
            <a:off x="3352800" y="3810000"/>
            <a:ext cx="1066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819400" y="3380601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fe80::6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112" name="Straight Connector 111"/>
          <p:cNvCxnSpPr>
            <a:stCxn id="111" idx="2"/>
            <a:endCxn id="9" idx="4"/>
          </p:cNvCxnSpPr>
          <p:nvPr/>
        </p:nvCxnSpPr>
        <p:spPr>
          <a:xfrm rot="5400000" flipH="1">
            <a:off x="2823746" y="3272255"/>
            <a:ext cx="533400" cy="237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838200" y="16764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fe80::a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48000" y="19050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fe80::7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90800" y="2514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fe80::8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24600" y="5352871"/>
            <a:ext cx="268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Default route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6" grpId="1"/>
      <p:bldP spid="45" grpId="0"/>
      <p:bldP spid="45" grpId="1"/>
      <p:bldP spid="45" grpId="3"/>
      <p:bldP spid="50" grpId="0"/>
      <p:bldP spid="50" grpId="1"/>
      <p:bldP spid="55" grpId="0"/>
      <p:bldP spid="55" grpId="1"/>
      <p:bldP spid="59" grpId="0"/>
      <p:bldP spid="5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Operation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IETF 74,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2133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6400" y="2819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2819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1524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1447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3810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2057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810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48000" y="3657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00600" y="2514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0600" y="19812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66800" y="4495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6800" y="5257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14600" y="5562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05600" y="2057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" y="3505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38800" y="2971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62800" y="1524000"/>
            <a:ext cx="1389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router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2057400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Border router</a:t>
            </a:r>
            <a:endParaRPr lang="en-US" dirty="0"/>
          </a:p>
        </p:txBody>
      </p:sp>
      <p:cxnSp>
        <p:nvCxnSpPr>
          <p:cNvPr id="28" name="Straight Connector 27"/>
          <p:cNvCxnSpPr>
            <a:stCxn id="22" idx="6"/>
            <a:endCxn id="23" idx="2"/>
          </p:cNvCxnSpPr>
          <p:nvPr/>
        </p:nvCxnSpPr>
        <p:spPr>
          <a:xfrm flipV="1">
            <a:off x="838200" y="3124200"/>
            <a:ext cx="4800600" cy="533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05600" y="2667000"/>
            <a:ext cx="304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62800" y="2450068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Installed link</a:t>
            </a:r>
            <a:endParaRPr lang="en-US" dirty="0"/>
          </a:p>
        </p:txBody>
      </p:sp>
      <p:cxnSp>
        <p:nvCxnSpPr>
          <p:cNvPr id="58" name="Straight Connector 57"/>
          <p:cNvCxnSpPr>
            <a:stCxn id="16" idx="5"/>
            <a:endCxn id="23" idx="1"/>
          </p:cNvCxnSpPr>
          <p:nvPr/>
        </p:nvCxnSpPr>
        <p:spPr>
          <a:xfrm rot="16200000" flipH="1">
            <a:off x="5251263" y="2584263"/>
            <a:ext cx="241674" cy="62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2" idx="7"/>
            <a:endCxn id="23" idx="3"/>
          </p:cNvCxnSpPr>
          <p:nvPr/>
        </p:nvCxnSpPr>
        <p:spPr>
          <a:xfrm rot="5400000" flipH="1" flipV="1">
            <a:off x="4870263" y="3041463"/>
            <a:ext cx="6226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48200" y="5562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fe80::1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91000" y="41148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fe80::5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38600" y="2514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fe80::2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72" name="Straight Connector 71"/>
          <p:cNvCxnSpPr>
            <a:endCxn id="19" idx="0"/>
          </p:cNvCxnSpPr>
          <p:nvPr/>
        </p:nvCxnSpPr>
        <p:spPr>
          <a:xfrm rot="16200000" flipH="1">
            <a:off x="4229100" y="4457699"/>
            <a:ext cx="1143001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3" idx="5"/>
            <a:endCxn id="16" idx="2"/>
          </p:cNvCxnSpPr>
          <p:nvPr/>
        </p:nvCxnSpPr>
        <p:spPr>
          <a:xfrm rot="16200000" flipH="1">
            <a:off x="4222563" y="2088962"/>
            <a:ext cx="349437" cy="80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3" idx="0"/>
            <a:endCxn id="11" idx="4"/>
          </p:cNvCxnSpPr>
          <p:nvPr/>
        </p:nvCxnSpPr>
        <p:spPr>
          <a:xfrm rot="16200000" flipV="1">
            <a:off x="3695700" y="18669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" idx="6"/>
            <a:endCxn id="13" idx="2"/>
          </p:cNvCxnSpPr>
          <p:nvPr/>
        </p:nvCxnSpPr>
        <p:spPr>
          <a:xfrm flipV="1">
            <a:off x="2286000" y="2209800"/>
            <a:ext cx="144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9" idx="7"/>
            <a:endCxn id="13" idx="3"/>
          </p:cNvCxnSpPr>
          <p:nvPr/>
        </p:nvCxnSpPr>
        <p:spPr>
          <a:xfrm rot="5400000" flipH="1" flipV="1">
            <a:off x="3155763" y="2241363"/>
            <a:ext cx="5464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2" idx="7"/>
            <a:endCxn id="8" idx="3"/>
          </p:cNvCxnSpPr>
          <p:nvPr/>
        </p:nvCxnSpPr>
        <p:spPr>
          <a:xfrm rot="5400000" flipH="1" flipV="1">
            <a:off x="1022163" y="2850963"/>
            <a:ext cx="4702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2" idx="5"/>
            <a:endCxn id="18" idx="1"/>
          </p:cNvCxnSpPr>
          <p:nvPr/>
        </p:nvCxnSpPr>
        <p:spPr>
          <a:xfrm rot="16200000" flipH="1">
            <a:off x="564963" y="3993963"/>
            <a:ext cx="7750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2" idx="0"/>
            <a:endCxn id="17" idx="4"/>
          </p:cNvCxnSpPr>
          <p:nvPr/>
        </p:nvCxnSpPr>
        <p:spPr>
          <a:xfrm rot="5400000" flipH="1" flipV="1">
            <a:off x="304800" y="26670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7"/>
            <a:endCxn id="14" idx="3"/>
          </p:cNvCxnSpPr>
          <p:nvPr/>
        </p:nvCxnSpPr>
        <p:spPr>
          <a:xfrm rot="5400000" flipH="1" flipV="1">
            <a:off x="1517463" y="3879663"/>
            <a:ext cx="470274" cy="851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8" idx="5"/>
            <a:endCxn id="20" idx="1"/>
          </p:cNvCxnSpPr>
          <p:nvPr/>
        </p:nvCxnSpPr>
        <p:spPr>
          <a:xfrm rot="16200000" flipH="1">
            <a:off x="1517463" y="4565463"/>
            <a:ext cx="851274" cy="1232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4" idx="0"/>
            <a:endCxn id="8" idx="5"/>
          </p:cNvCxnSpPr>
          <p:nvPr/>
        </p:nvCxnSpPr>
        <p:spPr>
          <a:xfrm rot="16200000" flipV="1">
            <a:off x="1746064" y="3270063"/>
            <a:ext cx="730437" cy="349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4" idx="7"/>
            <a:endCxn id="9" idx="3"/>
          </p:cNvCxnSpPr>
          <p:nvPr/>
        </p:nvCxnSpPr>
        <p:spPr>
          <a:xfrm rot="5400000" flipH="1" flipV="1">
            <a:off x="2241363" y="3231963"/>
            <a:ext cx="775074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4" idx="6"/>
            <a:endCxn id="15" idx="2"/>
          </p:cNvCxnSpPr>
          <p:nvPr/>
        </p:nvCxnSpPr>
        <p:spPr>
          <a:xfrm flipV="1">
            <a:off x="2438400" y="3810000"/>
            <a:ext cx="609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5" idx="6"/>
            <a:endCxn id="12" idx="2"/>
          </p:cNvCxnSpPr>
          <p:nvPr/>
        </p:nvCxnSpPr>
        <p:spPr>
          <a:xfrm>
            <a:off x="3352800" y="3810000"/>
            <a:ext cx="1066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133600" y="4038362"/>
            <a:ext cx="276870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ping</a:t>
            </a:r>
          </a:p>
          <a:p>
            <a:r>
              <a:rPr lang="en-US" sz="1400" dirty="0" smtClean="0">
                <a:latin typeface="Consolas" pitchFamily="49" charset="0"/>
              </a:rPr>
              <a:t> source = 2001::6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dest</a:t>
            </a:r>
            <a:r>
              <a:rPr lang="en-US" sz="1400" dirty="0" smtClean="0">
                <a:latin typeface="Consolas" pitchFamily="49" charset="0"/>
              </a:rPr>
              <a:t> = ipv6.google.com</a:t>
            </a:r>
          </a:p>
          <a:p>
            <a:r>
              <a:rPr lang="en-US" sz="1400" dirty="0" smtClean="0">
                <a:latin typeface="Consolas" pitchFamily="49" charset="0"/>
              </a:rPr>
              <a:t>hop-by-hop option topology</a:t>
            </a:r>
          </a:p>
          <a:p>
            <a:r>
              <a:rPr lang="en-US" sz="1400" dirty="0" smtClean="0">
                <a:latin typeface="Consolas" pitchFamily="49" charset="0"/>
              </a:rPr>
              <a:t> neighbor fe80::5 </a:t>
            </a:r>
            <a:r>
              <a:rPr lang="en-US" sz="1400" dirty="0" err="1" smtClean="0">
                <a:latin typeface="Consolas" pitchFamily="49" charset="0"/>
              </a:rPr>
              <a:t>qual</a:t>
            </a:r>
            <a:r>
              <a:rPr lang="en-US" sz="1400" dirty="0" smtClean="0">
                <a:latin typeface="Consolas" pitchFamily="49" charset="0"/>
              </a:rPr>
              <a:t> 1.1</a:t>
            </a:r>
          </a:p>
          <a:p>
            <a:r>
              <a:rPr lang="en-US" sz="1400" dirty="0" smtClean="0">
                <a:latin typeface="Consolas" pitchFamily="49" charset="0"/>
              </a:rPr>
              <a:t> neighbor fe80::8 </a:t>
            </a:r>
            <a:r>
              <a:rPr lang="en-US" sz="1400" dirty="0" err="1" smtClean="0">
                <a:latin typeface="Consolas" pitchFamily="49" charset="0"/>
              </a:rPr>
              <a:t>qual</a:t>
            </a:r>
            <a:r>
              <a:rPr lang="en-US" sz="1400" dirty="0" smtClean="0">
                <a:latin typeface="Consolas" pitchFamily="49" charset="0"/>
              </a:rPr>
              <a:t> 3.2</a:t>
            </a:r>
          </a:p>
          <a:p>
            <a:r>
              <a:rPr lang="en-US" sz="1400" dirty="0" smtClean="0">
                <a:latin typeface="Consolas" pitchFamily="49" charset="0"/>
              </a:rPr>
              <a:t> ...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19400" y="3380601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fe80::6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05200" y="3962400"/>
            <a:ext cx="685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953000" y="3505200"/>
            <a:ext cx="5334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V="1">
            <a:off x="3352800" y="3048000"/>
            <a:ext cx="1981200" cy="228600"/>
          </a:xfrm>
          <a:prstGeom prst="straightConnector1">
            <a:avLst/>
          </a:prstGeom>
          <a:ln w="28575">
            <a:solidFill>
              <a:schemeClr val="accent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943600" y="2895600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LSDB update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4800" y="3810000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LSDB update</a:t>
            </a:r>
          </a:p>
        </p:txBody>
      </p:sp>
      <p:cxnSp>
        <p:nvCxnSpPr>
          <p:cNvPr id="80" name="Straight Connector 79"/>
          <p:cNvCxnSpPr>
            <a:stCxn id="73" idx="2"/>
            <a:endCxn id="9" idx="4"/>
          </p:cNvCxnSpPr>
          <p:nvPr/>
        </p:nvCxnSpPr>
        <p:spPr>
          <a:xfrm rot="5400000" flipH="1">
            <a:off x="2823746" y="3272255"/>
            <a:ext cx="533400" cy="237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38200" y="16764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fe80::a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048000" y="19050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fe80::7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590800" y="2514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fe80::8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24600" y="5352871"/>
            <a:ext cx="2689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Default route selection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Topology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Operation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IETF 74,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2133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6400" y="2819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2819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1524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1447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3810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2057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810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48000" y="3657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00600" y="2514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0600" y="19812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66800" y="4495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6800" y="5257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14600" y="5562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05600" y="2057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" y="3505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38800" y="2971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62800" y="1524000"/>
            <a:ext cx="1389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router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2057400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Border router</a:t>
            </a:r>
            <a:endParaRPr lang="en-US" dirty="0"/>
          </a:p>
        </p:txBody>
      </p:sp>
      <p:cxnSp>
        <p:nvCxnSpPr>
          <p:cNvPr id="28" name="Straight Connector 27"/>
          <p:cNvCxnSpPr>
            <a:stCxn id="22" idx="6"/>
            <a:endCxn id="23" idx="2"/>
          </p:cNvCxnSpPr>
          <p:nvPr/>
        </p:nvCxnSpPr>
        <p:spPr>
          <a:xfrm flipV="1">
            <a:off x="838200" y="3124200"/>
            <a:ext cx="4800600" cy="533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05600" y="2667000"/>
            <a:ext cx="304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62800" y="2450068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Installed link</a:t>
            </a:r>
            <a:endParaRPr lang="en-US" dirty="0"/>
          </a:p>
        </p:txBody>
      </p:sp>
      <p:cxnSp>
        <p:nvCxnSpPr>
          <p:cNvPr id="58" name="Straight Connector 57"/>
          <p:cNvCxnSpPr>
            <a:stCxn id="16" idx="5"/>
            <a:endCxn id="23" idx="1"/>
          </p:cNvCxnSpPr>
          <p:nvPr/>
        </p:nvCxnSpPr>
        <p:spPr>
          <a:xfrm rot="16200000" flipH="1">
            <a:off x="5251263" y="2584263"/>
            <a:ext cx="241674" cy="62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2" idx="7"/>
            <a:endCxn id="23" idx="3"/>
          </p:cNvCxnSpPr>
          <p:nvPr/>
        </p:nvCxnSpPr>
        <p:spPr>
          <a:xfrm rot="5400000" flipH="1" flipV="1">
            <a:off x="4870263" y="3041463"/>
            <a:ext cx="6226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48200" y="5562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fe80::1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91000" y="41148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fe80::5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38600" y="2514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fe80::2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72" name="Straight Connector 71"/>
          <p:cNvCxnSpPr>
            <a:endCxn id="19" idx="0"/>
          </p:cNvCxnSpPr>
          <p:nvPr/>
        </p:nvCxnSpPr>
        <p:spPr>
          <a:xfrm rot="16200000" flipH="1">
            <a:off x="4229100" y="4457699"/>
            <a:ext cx="1143001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3" idx="5"/>
            <a:endCxn id="16" idx="2"/>
          </p:cNvCxnSpPr>
          <p:nvPr/>
        </p:nvCxnSpPr>
        <p:spPr>
          <a:xfrm rot="16200000" flipH="1">
            <a:off x="4222563" y="2088962"/>
            <a:ext cx="349437" cy="80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3" idx="0"/>
            <a:endCxn id="11" idx="4"/>
          </p:cNvCxnSpPr>
          <p:nvPr/>
        </p:nvCxnSpPr>
        <p:spPr>
          <a:xfrm rot="16200000" flipV="1">
            <a:off x="3695700" y="18669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" idx="6"/>
            <a:endCxn id="13" idx="2"/>
          </p:cNvCxnSpPr>
          <p:nvPr/>
        </p:nvCxnSpPr>
        <p:spPr>
          <a:xfrm flipV="1">
            <a:off x="2286000" y="2209800"/>
            <a:ext cx="144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9" idx="7"/>
            <a:endCxn id="13" idx="3"/>
          </p:cNvCxnSpPr>
          <p:nvPr/>
        </p:nvCxnSpPr>
        <p:spPr>
          <a:xfrm rot="5400000" flipH="1" flipV="1">
            <a:off x="3155763" y="2241363"/>
            <a:ext cx="5464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2" idx="7"/>
            <a:endCxn id="8" idx="3"/>
          </p:cNvCxnSpPr>
          <p:nvPr/>
        </p:nvCxnSpPr>
        <p:spPr>
          <a:xfrm rot="5400000" flipH="1" flipV="1">
            <a:off x="1022163" y="2850963"/>
            <a:ext cx="4702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2" idx="5"/>
            <a:endCxn id="18" idx="1"/>
          </p:cNvCxnSpPr>
          <p:nvPr/>
        </p:nvCxnSpPr>
        <p:spPr>
          <a:xfrm rot="16200000" flipH="1">
            <a:off x="564963" y="3993963"/>
            <a:ext cx="7750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2" idx="0"/>
            <a:endCxn id="17" idx="4"/>
          </p:cNvCxnSpPr>
          <p:nvPr/>
        </p:nvCxnSpPr>
        <p:spPr>
          <a:xfrm rot="5400000" flipH="1" flipV="1">
            <a:off x="304800" y="26670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7"/>
            <a:endCxn id="14" idx="3"/>
          </p:cNvCxnSpPr>
          <p:nvPr/>
        </p:nvCxnSpPr>
        <p:spPr>
          <a:xfrm rot="5400000" flipH="1" flipV="1">
            <a:off x="1517463" y="3879663"/>
            <a:ext cx="470274" cy="851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8" idx="5"/>
            <a:endCxn id="20" idx="1"/>
          </p:cNvCxnSpPr>
          <p:nvPr/>
        </p:nvCxnSpPr>
        <p:spPr>
          <a:xfrm rot="16200000" flipH="1">
            <a:off x="1517463" y="4565463"/>
            <a:ext cx="851274" cy="1232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4" idx="0"/>
            <a:endCxn id="8" idx="5"/>
          </p:cNvCxnSpPr>
          <p:nvPr/>
        </p:nvCxnSpPr>
        <p:spPr>
          <a:xfrm rot="16200000" flipV="1">
            <a:off x="1746064" y="3270063"/>
            <a:ext cx="730437" cy="349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4" idx="7"/>
            <a:endCxn id="9" idx="3"/>
          </p:cNvCxnSpPr>
          <p:nvPr/>
        </p:nvCxnSpPr>
        <p:spPr>
          <a:xfrm rot="5400000" flipH="1" flipV="1">
            <a:off x="2241363" y="3231963"/>
            <a:ext cx="775074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4" idx="6"/>
            <a:endCxn id="15" idx="2"/>
          </p:cNvCxnSpPr>
          <p:nvPr/>
        </p:nvCxnSpPr>
        <p:spPr>
          <a:xfrm flipV="1">
            <a:off x="2438400" y="3810000"/>
            <a:ext cx="609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5" idx="6"/>
            <a:endCxn id="12" idx="2"/>
          </p:cNvCxnSpPr>
          <p:nvPr/>
        </p:nvCxnSpPr>
        <p:spPr>
          <a:xfrm>
            <a:off x="3352800" y="3810000"/>
            <a:ext cx="1066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38400" y="3962400"/>
            <a:ext cx="18742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ping</a:t>
            </a:r>
          </a:p>
          <a:p>
            <a:r>
              <a:rPr lang="en-US" sz="1400" dirty="0" smtClean="0">
                <a:latin typeface="Consolas" pitchFamily="49" charset="0"/>
              </a:rPr>
              <a:t> source = 2001::6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dest</a:t>
            </a:r>
            <a:r>
              <a:rPr lang="en-US" sz="1400" dirty="0" smtClean="0">
                <a:latin typeface="Consolas" pitchFamily="49" charset="0"/>
              </a:rPr>
              <a:t> = 2001::a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19400" y="3380601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fe80::6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05200" y="3962400"/>
            <a:ext cx="685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953000" y="3505200"/>
            <a:ext cx="5334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0800000" flipV="1">
            <a:off x="3276600" y="3200400"/>
            <a:ext cx="7620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638800" y="3429000"/>
            <a:ext cx="16754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insert route</a:t>
            </a:r>
          </a:p>
          <a:p>
            <a:r>
              <a:rPr lang="en-US" sz="1400" dirty="0" smtClean="0">
                <a:latin typeface="Consolas" pitchFamily="49" charset="0"/>
              </a:rPr>
              <a:t> hop 0: fe80::5</a:t>
            </a:r>
          </a:p>
          <a:p>
            <a:r>
              <a:rPr lang="en-US" sz="1400" dirty="0" smtClean="0">
                <a:latin typeface="Consolas" pitchFamily="49" charset="0"/>
              </a:rPr>
              <a:t> hop 1: fe80::6</a:t>
            </a:r>
            <a:endParaRPr lang="en-US" sz="1400" dirty="0">
              <a:latin typeface="Consolas" pitchFamily="49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rot="10800000" flipV="1">
            <a:off x="4876800" y="3124200"/>
            <a:ext cx="6096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0800000">
            <a:off x="3581400" y="3733800"/>
            <a:ext cx="685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838200" y="16764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fe80::a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rot="5400000" flipH="1" flipV="1">
            <a:off x="571500" y="2628900"/>
            <a:ext cx="6096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723900" y="2705100"/>
            <a:ext cx="6096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1447800" y="3657600"/>
            <a:ext cx="685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73" idx="2"/>
            <a:endCxn id="9" idx="4"/>
          </p:cNvCxnSpPr>
          <p:nvPr/>
        </p:nvCxnSpPr>
        <p:spPr>
          <a:xfrm rot="5400000" flipH="1">
            <a:off x="2823746" y="3272255"/>
            <a:ext cx="533400" cy="237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048000" y="19050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fe80::7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590800" y="2514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fe80::8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24600" y="5352871"/>
            <a:ext cx="2689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Default route selection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Topology Collection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Normal Forwarding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Operation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IETF 74,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2133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6400" y="2819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2819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1524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1447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3810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20574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8100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48000" y="3657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00600" y="2514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0600" y="19812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66800" y="4495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6800" y="52578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14600" y="5562600"/>
            <a:ext cx="3048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05600" y="20574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" y="3505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38800" y="2971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62800" y="1524000"/>
            <a:ext cx="1389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router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2057400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Border router</a:t>
            </a:r>
            <a:endParaRPr lang="en-US" dirty="0"/>
          </a:p>
        </p:txBody>
      </p:sp>
      <p:cxnSp>
        <p:nvCxnSpPr>
          <p:cNvPr id="28" name="Straight Connector 27"/>
          <p:cNvCxnSpPr>
            <a:stCxn id="22" idx="6"/>
            <a:endCxn id="23" idx="2"/>
          </p:cNvCxnSpPr>
          <p:nvPr/>
        </p:nvCxnSpPr>
        <p:spPr>
          <a:xfrm flipV="1">
            <a:off x="838200" y="3124200"/>
            <a:ext cx="4800600" cy="533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05600" y="2667000"/>
            <a:ext cx="304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62800" y="2450068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Installed link</a:t>
            </a:r>
            <a:endParaRPr lang="en-US" dirty="0"/>
          </a:p>
        </p:txBody>
      </p:sp>
      <p:cxnSp>
        <p:nvCxnSpPr>
          <p:cNvPr id="58" name="Straight Connector 57"/>
          <p:cNvCxnSpPr>
            <a:stCxn id="16" idx="5"/>
            <a:endCxn id="23" idx="1"/>
          </p:cNvCxnSpPr>
          <p:nvPr/>
        </p:nvCxnSpPr>
        <p:spPr>
          <a:xfrm rot="16200000" flipH="1">
            <a:off x="5251263" y="2584263"/>
            <a:ext cx="241674" cy="62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2" idx="7"/>
            <a:endCxn id="23" idx="3"/>
          </p:cNvCxnSpPr>
          <p:nvPr/>
        </p:nvCxnSpPr>
        <p:spPr>
          <a:xfrm rot="5400000" flipH="1" flipV="1">
            <a:off x="4870263" y="3041463"/>
            <a:ext cx="6226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48200" y="5562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fe80::1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91000" y="41148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fe80::5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38600" y="2514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fe80::2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72" name="Straight Connector 71"/>
          <p:cNvCxnSpPr>
            <a:endCxn id="19" idx="0"/>
          </p:cNvCxnSpPr>
          <p:nvPr/>
        </p:nvCxnSpPr>
        <p:spPr>
          <a:xfrm rot="16200000" flipH="1">
            <a:off x="4229100" y="4457699"/>
            <a:ext cx="1143001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3" idx="5"/>
            <a:endCxn id="16" idx="2"/>
          </p:cNvCxnSpPr>
          <p:nvPr/>
        </p:nvCxnSpPr>
        <p:spPr>
          <a:xfrm rot="16200000" flipH="1">
            <a:off x="4222563" y="2088962"/>
            <a:ext cx="349437" cy="80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3" idx="0"/>
            <a:endCxn id="11" idx="4"/>
          </p:cNvCxnSpPr>
          <p:nvPr/>
        </p:nvCxnSpPr>
        <p:spPr>
          <a:xfrm rot="16200000" flipV="1">
            <a:off x="3695700" y="18669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" idx="6"/>
            <a:endCxn id="13" idx="2"/>
          </p:cNvCxnSpPr>
          <p:nvPr/>
        </p:nvCxnSpPr>
        <p:spPr>
          <a:xfrm flipV="1">
            <a:off x="2286000" y="2209800"/>
            <a:ext cx="144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9" idx="7"/>
            <a:endCxn id="13" idx="3"/>
          </p:cNvCxnSpPr>
          <p:nvPr/>
        </p:nvCxnSpPr>
        <p:spPr>
          <a:xfrm rot="5400000" flipH="1" flipV="1">
            <a:off x="3155763" y="2241363"/>
            <a:ext cx="5464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2" idx="7"/>
            <a:endCxn id="8" idx="3"/>
          </p:cNvCxnSpPr>
          <p:nvPr/>
        </p:nvCxnSpPr>
        <p:spPr>
          <a:xfrm rot="5400000" flipH="1" flipV="1">
            <a:off x="1022163" y="2850963"/>
            <a:ext cx="4702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2" idx="5"/>
            <a:endCxn id="18" idx="1"/>
          </p:cNvCxnSpPr>
          <p:nvPr/>
        </p:nvCxnSpPr>
        <p:spPr>
          <a:xfrm rot="16200000" flipH="1">
            <a:off x="564963" y="3993963"/>
            <a:ext cx="7750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2" idx="0"/>
            <a:endCxn id="17" idx="4"/>
          </p:cNvCxnSpPr>
          <p:nvPr/>
        </p:nvCxnSpPr>
        <p:spPr>
          <a:xfrm rot="5400000" flipH="1" flipV="1">
            <a:off x="304800" y="26670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7"/>
            <a:endCxn id="14" idx="3"/>
          </p:cNvCxnSpPr>
          <p:nvPr/>
        </p:nvCxnSpPr>
        <p:spPr>
          <a:xfrm rot="5400000" flipH="1" flipV="1">
            <a:off x="1517463" y="3879663"/>
            <a:ext cx="470274" cy="851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8" idx="5"/>
            <a:endCxn id="20" idx="1"/>
          </p:cNvCxnSpPr>
          <p:nvPr/>
        </p:nvCxnSpPr>
        <p:spPr>
          <a:xfrm rot="16200000" flipH="1">
            <a:off x="1517463" y="4565463"/>
            <a:ext cx="851274" cy="1232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4" idx="0"/>
            <a:endCxn id="8" idx="5"/>
          </p:cNvCxnSpPr>
          <p:nvPr/>
        </p:nvCxnSpPr>
        <p:spPr>
          <a:xfrm rot="16200000" flipV="1">
            <a:off x="1746064" y="3270063"/>
            <a:ext cx="730437" cy="349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4" idx="7"/>
            <a:endCxn id="9" idx="3"/>
          </p:cNvCxnSpPr>
          <p:nvPr/>
        </p:nvCxnSpPr>
        <p:spPr>
          <a:xfrm rot="5400000" flipH="1" flipV="1">
            <a:off x="2241363" y="3231963"/>
            <a:ext cx="775074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4" idx="6"/>
            <a:endCxn id="15" idx="2"/>
          </p:cNvCxnSpPr>
          <p:nvPr/>
        </p:nvCxnSpPr>
        <p:spPr>
          <a:xfrm flipV="1">
            <a:off x="2438400" y="3810000"/>
            <a:ext cx="609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5" idx="6"/>
            <a:endCxn id="12" idx="2"/>
          </p:cNvCxnSpPr>
          <p:nvPr/>
        </p:nvCxnSpPr>
        <p:spPr>
          <a:xfrm>
            <a:off x="3352800" y="3810000"/>
            <a:ext cx="1066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667000" y="4038600"/>
            <a:ext cx="18742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send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nxt_hdr</a:t>
            </a:r>
            <a:r>
              <a:rPr lang="en-US" sz="1400" dirty="0" smtClean="0">
                <a:latin typeface="Consolas" pitchFamily="49" charset="0"/>
              </a:rPr>
              <a:t>: </a:t>
            </a:r>
            <a:r>
              <a:rPr lang="en-US" sz="1400" dirty="0" err="1" smtClean="0">
                <a:latin typeface="Consolas" pitchFamily="49" charset="0"/>
              </a:rPr>
              <a:t>tcp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source = 2001::6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dest</a:t>
            </a:r>
            <a:r>
              <a:rPr lang="en-US" sz="1400" dirty="0" smtClean="0">
                <a:latin typeface="Consolas" pitchFamily="49" charset="0"/>
              </a:rPr>
              <a:t> = 2001::7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19400" y="3380601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fe80::6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05200" y="3962400"/>
            <a:ext cx="685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953000" y="3505200"/>
            <a:ext cx="5334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048000" y="19050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fe80::7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72200" y="2971800"/>
            <a:ext cx="276870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insert route</a:t>
            </a:r>
          </a:p>
          <a:p>
            <a:r>
              <a:rPr lang="en-US" sz="1400" dirty="0" smtClean="0">
                <a:latin typeface="Consolas" pitchFamily="49" charset="0"/>
              </a:rPr>
              <a:t> hop 0: fe80::2</a:t>
            </a:r>
          </a:p>
          <a:p>
            <a:r>
              <a:rPr lang="en-US" sz="1400" dirty="0" smtClean="0">
                <a:latin typeface="Consolas" pitchFamily="49" charset="0"/>
              </a:rPr>
              <a:t> hop 1: fe80::7</a:t>
            </a:r>
          </a:p>
          <a:p>
            <a:r>
              <a:rPr lang="en-US" sz="1400" dirty="0" smtClean="0">
                <a:latin typeface="Consolas" pitchFamily="49" charset="0"/>
              </a:rPr>
              <a:t>destination option install</a:t>
            </a:r>
          </a:p>
          <a:p>
            <a:r>
              <a:rPr lang="en-US" sz="1400" dirty="0" smtClean="0">
                <a:latin typeface="Consolas" pitchFamily="49" charset="0"/>
              </a:rPr>
              <a:t> flow destination: 2001::7</a:t>
            </a:r>
          </a:p>
          <a:p>
            <a:r>
              <a:rPr lang="en-US" sz="1400" dirty="0" smtClean="0">
                <a:latin typeface="Consolas" pitchFamily="49" charset="0"/>
              </a:rPr>
              <a:t> method: source</a:t>
            </a:r>
          </a:p>
          <a:p>
            <a:r>
              <a:rPr lang="en-US" sz="1400" dirty="0" smtClean="0">
                <a:latin typeface="Consolas" pitchFamily="49" charset="0"/>
              </a:rPr>
              <a:t> reverse?: no</a:t>
            </a:r>
          </a:p>
          <a:p>
            <a:r>
              <a:rPr lang="en-US" sz="1400" dirty="0" smtClean="0">
                <a:latin typeface="Consolas" pitchFamily="49" charset="0"/>
              </a:rPr>
              <a:t> hop 0: fe80::8</a:t>
            </a:r>
          </a:p>
          <a:p>
            <a:r>
              <a:rPr lang="en-US" sz="1400" dirty="0" smtClean="0">
                <a:latin typeface="Consolas" pitchFamily="49" charset="0"/>
              </a:rPr>
              <a:t> hop 1: fe80::6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90800" y="25146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fe80::8</a:t>
            </a:r>
            <a:endParaRPr lang="en-US" sz="1200" dirty="0">
              <a:latin typeface="Consolas" pitchFamily="49" charset="0"/>
            </a:endParaRPr>
          </a:p>
        </p:txBody>
      </p:sp>
      <p:cxnSp>
        <p:nvCxnSpPr>
          <p:cNvPr id="57" name="Straight Connector 56"/>
          <p:cNvCxnSpPr>
            <a:stCxn id="15" idx="0"/>
            <a:endCxn id="9" idx="4"/>
          </p:cNvCxnSpPr>
          <p:nvPr/>
        </p:nvCxnSpPr>
        <p:spPr>
          <a:xfrm rot="16200000" flipV="1">
            <a:off x="2819400" y="32766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5334000" y="26670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4267200" y="2286000"/>
            <a:ext cx="457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132286" y="1902023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store route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67200" y="1066800"/>
            <a:ext cx="18742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send</a:t>
            </a:r>
          </a:p>
          <a:p>
            <a:r>
              <a:rPr lang="en-US" sz="1400" dirty="0" smtClean="0">
                <a:latin typeface="Consolas" pitchFamily="49" charset="0"/>
              </a:rPr>
              <a:t> source = 2001::7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dest</a:t>
            </a:r>
            <a:r>
              <a:rPr lang="en-US" sz="1400" dirty="0" smtClean="0">
                <a:latin typeface="Consolas" pitchFamily="49" charset="0"/>
              </a:rPr>
              <a:t> 2001::6</a:t>
            </a:r>
          </a:p>
          <a:p>
            <a:r>
              <a:rPr lang="en-US" sz="1400" dirty="0" smtClean="0">
                <a:latin typeface="Consolas" pitchFamily="49" charset="0"/>
              </a:rPr>
              <a:t>routing header</a:t>
            </a:r>
          </a:p>
          <a:p>
            <a:r>
              <a:rPr lang="en-US" sz="1400" dirty="0" smtClean="0">
                <a:latin typeface="Consolas" pitchFamily="49" charset="0"/>
              </a:rPr>
              <a:t> hop 0: fe80::8</a:t>
            </a:r>
          </a:p>
          <a:p>
            <a:r>
              <a:rPr lang="en-US" sz="1400" dirty="0" smtClean="0">
                <a:latin typeface="Consolas" pitchFamily="49" charset="0"/>
              </a:rPr>
              <a:t> hop 1: fe80::6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rot="10800000" flipV="1">
            <a:off x="3352800" y="25146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6200000" flipH="1">
            <a:off x="3048000" y="32004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38200" y="16764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</a:rPr>
              <a:t>fe80::a</a:t>
            </a:r>
            <a:endParaRPr lang="en-US" sz="1200" dirty="0">
              <a:latin typeface="Consolas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24600" y="5352871"/>
            <a:ext cx="26891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Default route selection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Topology Collection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Normal Forwarding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Route Install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5" grpId="1"/>
      <p:bldP spid="81" grpId="0"/>
      <p:bldP spid="81" grpId="1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and Workload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According to Routing Requirements, predominant traffic pattern is data collection, although </a:t>
            </a:r>
            <a:r>
              <a:rPr lang="en-US" dirty="0" err="1" smtClean="0"/>
              <a:t>unicast</a:t>
            </a:r>
            <a:r>
              <a:rPr lang="en-US" dirty="0" smtClean="0"/>
              <a:t> and multicast traffic is critical</a:t>
            </a:r>
          </a:p>
          <a:p>
            <a:pPr lvl="1"/>
            <a:r>
              <a:rPr lang="en-US" b="1" dirty="0" smtClean="0"/>
              <a:t>Hydro fundamentally optimizes data collection, and allows for optimization of active in-network flows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Each routing requirement highlights a hierarchical topology containing “Border Routers” that Hydro can utilize:</a:t>
            </a:r>
          </a:p>
          <a:p>
            <a:pPr lvl="1"/>
            <a:r>
              <a:rPr lang="en-US" dirty="0" smtClean="0"/>
              <a:t>Zone/Area controllers in Building-Automation, LBRs in Urban environments, Central controller in Home Automation</a:t>
            </a:r>
          </a:p>
          <a:p>
            <a:pPr lvl="1"/>
            <a:r>
              <a:rPr lang="en-US" dirty="0" smtClean="0"/>
              <a:t>When no such controller exists, size of network is small enough that an existing node can be tasked with Border Router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Protocol Survey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74, San Francisco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90D5-45B7-4F79-832C-56794CE524E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Latency bounds</a:t>
            </a:r>
          </a:p>
          <a:p>
            <a:pPr lvl="1"/>
            <a:r>
              <a:rPr lang="en-US" dirty="0" smtClean="0"/>
              <a:t>Route convergence</a:t>
            </a:r>
          </a:p>
          <a:p>
            <a:pPr lvl="1"/>
            <a:r>
              <a:rPr lang="en-US" dirty="0" smtClean="0"/>
              <a:t>End-to-End transmission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Flexible tradeoff between per-node state / control overhead and routing stretch</a:t>
            </a:r>
          </a:p>
          <a:p>
            <a:endParaRPr lang="en-US" dirty="0" smtClean="0"/>
          </a:p>
          <a:p>
            <a:r>
              <a:rPr lang="en-US" smtClean="0"/>
              <a:t>Priority-Based Routes </a:t>
            </a:r>
            <a:r>
              <a:rPr lang="en-US" dirty="0" smtClean="0"/>
              <a:t>and Quality of Service</a:t>
            </a:r>
          </a:p>
          <a:p>
            <a:pPr lvl="1"/>
            <a:r>
              <a:rPr lang="en-US" dirty="0" smtClean="0"/>
              <a:t>Traffic type can alter route selection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Multicast Traffic</a:t>
            </a:r>
          </a:p>
          <a:p>
            <a:endParaRPr lang="en-US" dirty="0" smtClean="0"/>
          </a:p>
          <a:p>
            <a:r>
              <a:rPr lang="en-US" dirty="0" smtClean="0"/>
              <a:t>Security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1975</TotalTime>
  <Words>1086</Words>
  <Application>Microsoft Office PowerPoint</Application>
  <PresentationFormat>On-screen Show (4:3)</PresentationFormat>
  <Paragraphs>235</Paragraphs>
  <Slides>18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HYDRO: A Hybrid Routing Protocol for Lossy and Low Power Networks draft-tavakoli-hydro-01  </vt:lpstr>
      <vt:lpstr>Problem Statement</vt:lpstr>
      <vt:lpstr>Hydro Properties</vt:lpstr>
      <vt:lpstr>HYDRO Operation</vt:lpstr>
      <vt:lpstr>HYDRO Operation</vt:lpstr>
      <vt:lpstr>HYDRO Operation</vt:lpstr>
      <vt:lpstr>HYDRO Operation</vt:lpstr>
      <vt:lpstr>Topology and Workload</vt:lpstr>
      <vt:lpstr>Beyond the Protocol Survey</vt:lpstr>
      <vt:lpstr>Beyond the Protocol Survey</vt:lpstr>
      <vt:lpstr>Limitations of HYDRO</vt:lpstr>
      <vt:lpstr>End</vt:lpstr>
      <vt:lpstr>Backup Slides</vt:lpstr>
      <vt:lpstr>Multicast Forwarding</vt:lpstr>
      <vt:lpstr>Source Routing</vt:lpstr>
      <vt:lpstr>ROLL Protocol-Survey Criteria</vt:lpstr>
      <vt:lpstr>Multiple Controllers</vt:lpstr>
      <vt:lpstr>Willingness and Node Attributes 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HYDRO: A Hybrid Routing Protocol for Lossy and Low Power Networks  </dc:title>
  <dc:creator>Stephen Dawson-Haggerty</dc:creator>
  <cp:lastModifiedBy>Stephen Dawson-Haggerty</cp:lastModifiedBy>
  <cp:revision>83</cp:revision>
  <dcterms:created xsi:type="dcterms:W3CDTF">2009-03-19T07:40:50Z</dcterms:created>
  <dcterms:modified xsi:type="dcterms:W3CDTF">2009-03-23T21:45:05Z</dcterms:modified>
</cp:coreProperties>
</file>