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6" r:id="rId4"/>
  </p:sldMasterIdLst>
  <p:notesMasterIdLst>
    <p:notesMasterId r:id="rId13"/>
  </p:notesMasterIdLst>
  <p:sldIdLst>
    <p:sldId id="730" r:id="rId5"/>
    <p:sldId id="580" r:id="rId6"/>
    <p:sldId id="562" r:id="rId7"/>
    <p:sldId id="582" r:id="rId8"/>
    <p:sldId id="587" r:id="rId9"/>
    <p:sldId id="729" r:id="rId10"/>
    <p:sldId id="731" r:id="rId11"/>
    <p:sldId id="726" r:id="rId12"/>
  </p:sldIdLst>
  <p:sldSz cx="9144000" cy="6858000" type="letter"/>
  <p:notesSz cx="6950075" cy="9236075"/>
  <p:defaultTextStyle>
    <a:defPPr>
      <a:defRPr lang="en-US"/>
    </a:defPPr>
    <a:lvl1pPr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1pPr>
    <a:lvl2pPr marL="32135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2pPr>
    <a:lvl3pPr marL="64271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3pPr>
    <a:lvl4pPr marL="964075"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4pPr>
    <a:lvl5pPr marL="1285434"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5pPr>
    <a:lvl6pPr marL="1606794"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6pPr>
    <a:lvl7pPr marL="192815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7pPr>
    <a:lvl8pPr marL="224951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8pPr>
    <a:lvl9pPr marL="2570870"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996633"/>
    <a:srgbClr val="008000"/>
    <a:srgbClr val="0000CC"/>
    <a:srgbClr val="FF0000"/>
    <a:srgbClr val="FFFFCC"/>
    <a:srgbClr val="CC9900"/>
    <a:srgbClr val="000000"/>
    <a:srgbClr val="DB354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88" autoAdjust="0"/>
    <p:restoredTop sz="85755" autoAdjust="0"/>
  </p:normalViewPr>
  <p:slideViewPr>
    <p:cSldViewPr snapToGrid="0" showGuides="1">
      <p:cViewPr>
        <p:scale>
          <a:sx n="90" d="100"/>
          <a:sy n="90" d="100"/>
        </p:scale>
        <p:origin x="-1164" y="-150"/>
      </p:cViewPr>
      <p:guideLst>
        <p:guide orient="horz" pos="3164"/>
        <p:guide orient="horz" pos="2973"/>
        <p:guide pos="23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419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6" tIns="46237" rIns="92476" bIns="46237"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6" tIns="46237" rIns="92476" bIns="46237" rtlCol="0"/>
          <a:lstStyle>
            <a:lvl1pPr algn="r">
              <a:defRPr sz="1200"/>
            </a:lvl1pPr>
          </a:lstStyle>
          <a:p>
            <a:fld id="{F6D2ADBF-83AF-47E5-AFAE-CD32E529CEE2}" type="datetimeFigureOut">
              <a:rPr lang="en-US" smtClean="0"/>
              <a:pPr/>
              <a:t>5/1/2013</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6" tIns="46237" rIns="92476" bIns="46237"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6" tIns="46237" rIns="92476" bIns="462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76" tIns="46237" rIns="92476" bIns="46237"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6" tIns="46237" rIns="92476" bIns="46237" rtlCol="0" anchor="b"/>
          <a:lstStyle>
            <a:lvl1pPr algn="r">
              <a:defRPr sz="1200"/>
            </a:lvl1pPr>
          </a:lstStyle>
          <a:p>
            <a:fld id="{9F4B84A5-CDD2-442D-92A2-B3B8B77E50EB}" type="slidenum">
              <a:rPr lang="en-US" smtClean="0"/>
              <a:pPr/>
              <a:t>‹#›</a:t>
            </a:fld>
            <a:endParaRPr lang="en-US"/>
          </a:p>
        </p:txBody>
      </p:sp>
    </p:spTree>
    <p:extLst>
      <p:ext uri="{BB962C8B-B14F-4D97-AF65-F5344CB8AC3E}">
        <p14:creationId xmlns:p14="http://schemas.microsoft.com/office/powerpoint/2010/main" val="2710367295"/>
      </p:ext>
    </p:extLst>
  </p:cSld>
  <p:clrMap bg1="lt1" tx1="dk1" bg2="lt2" tx2="dk2" accent1="accent1" accent2="accent2" accent3="accent3" accent4="accent4" accent5="accent5" accent6="accent6" hlink="hlink" folHlink="folHlink"/>
  <p:notesStyle>
    <a:lvl1pPr marL="0" algn="l" defTabSz="642717" rtl="0" eaLnBrk="1" latinLnBrk="0" hangingPunct="1">
      <a:defRPr sz="800" kern="1200">
        <a:solidFill>
          <a:schemeClr val="tx1"/>
        </a:solidFill>
        <a:latin typeface="+mn-lt"/>
        <a:ea typeface="+mn-ea"/>
        <a:cs typeface="+mn-cs"/>
      </a:defRPr>
    </a:lvl1pPr>
    <a:lvl2pPr marL="321357" algn="l" defTabSz="642717" rtl="0" eaLnBrk="1" latinLnBrk="0" hangingPunct="1">
      <a:defRPr sz="800" kern="1200">
        <a:solidFill>
          <a:schemeClr val="tx1"/>
        </a:solidFill>
        <a:latin typeface="+mn-lt"/>
        <a:ea typeface="+mn-ea"/>
        <a:cs typeface="+mn-cs"/>
      </a:defRPr>
    </a:lvl2pPr>
    <a:lvl3pPr marL="642717" algn="l" defTabSz="642717" rtl="0" eaLnBrk="1" latinLnBrk="0" hangingPunct="1">
      <a:defRPr sz="800" kern="1200">
        <a:solidFill>
          <a:schemeClr val="tx1"/>
        </a:solidFill>
        <a:latin typeface="+mn-lt"/>
        <a:ea typeface="+mn-ea"/>
        <a:cs typeface="+mn-cs"/>
      </a:defRPr>
    </a:lvl3pPr>
    <a:lvl4pPr marL="964075" algn="l" defTabSz="642717" rtl="0" eaLnBrk="1" latinLnBrk="0" hangingPunct="1">
      <a:defRPr sz="800" kern="1200">
        <a:solidFill>
          <a:schemeClr val="tx1"/>
        </a:solidFill>
        <a:latin typeface="+mn-lt"/>
        <a:ea typeface="+mn-ea"/>
        <a:cs typeface="+mn-cs"/>
      </a:defRPr>
    </a:lvl4pPr>
    <a:lvl5pPr marL="1285434" algn="l" defTabSz="642717" rtl="0" eaLnBrk="1" latinLnBrk="0" hangingPunct="1">
      <a:defRPr sz="800" kern="1200">
        <a:solidFill>
          <a:schemeClr val="tx1"/>
        </a:solidFill>
        <a:latin typeface="+mn-lt"/>
        <a:ea typeface="+mn-ea"/>
        <a:cs typeface="+mn-cs"/>
      </a:defRPr>
    </a:lvl5pPr>
    <a:lvl6pPr marL="1606794" algn="l" defTabSz="642717" rtl="0" eaLnBrk="1" latinLnBrk="0" hangingPunct="1">
      <a:defRPr sz="800" kern="1200">
        <a:solidFill>
          <a:schemeClr val="tx1"/>
        </a:solidFill>
        <a:latin typeface="+mn-lt"/>
        <a:ea typeface="+mn-ea"/>
        <a:cs typeface="+mn-cs"/>
      </a:defRPr>
    </a:lvl6pPr>
    <a:lvl7pPr marL="1928151" algn="l" defTabSz="642717" rtl="0" eaLnBrk="1" latinLnBrk="0" hangingPunct="1">
      <a:defRPr sz="800" kern="1200">
        <a:solidFill>
          <a:schemeClr val="tx1"/>
        </a:solidFill>
        <a:latin typeface="+mn-lt"/>
        <a:ea typeface="+mn-ea"/>
        <a:cs typeface="+mn-cs"/>
      </a:defRPr>
    </a:lvl7pPr>
    <a:lvl8pPr marL="2249511" algn="l" defTabSz="642717" rtl="0" eaLnBrk="1" latinLnBrk="0" hangingPunct="1">
      <a:defRPr sz="800" kern="1200">
        <a:solidFill>
          <a:schemeClr val="tx1"/>
        </a:solidFill>
        <a:latin typeface="+mn-lt"/>
        <a:ea typeface="+mn-ea"/>
        <a:cs typeface="+mn-cs"/>
      </a:defRPr>
    </a:lvl8pPr>
    <a:lvl9pPr marL="2570870" algn="l" defTabSz="642717"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marL="0" indent="0">
              <a:lnSpc>
                <a:spcPts val="2621"/>
              </a:lnSpc>
              <a:buFontTx/>
              <a:buNone/>
            </a:pPr>
            <a:endParaRPr lang="en-US" dirty="0" smtClean="0">
              <a:latin typeface="Times New Roman" pitchFamily="18" charset="0"/>
            </a:endParaRPr>
          </a:p>
        </p:txBody>
      </p:sp>
      <p:sp>
        <p:nvSpPr>
          <p:cNvPr id="21508" name="Slide Number Placeholder 3"/>
          <p:cNvSpPr>
            <a:spLocks noGrp="1"/>
          </p:cNvSpPr>
          <p:nvPr>
            <p:ph type="sldNum" sz="quarter" idx="5"/>
          </p:nvPr>
        </p:nvSpPr>
        <p:spPr>
          <a:noFill/>
        </p:spPr>
        <p:txBody>
          <a:bodyPr/>
          <a:lstStyle/>
          <a:p>
            <a:fld id="{3AD33E83-C89D-4A90-A481-FC0921D1B1D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pPr marL="0" indent="0">
              <a:lnSpc>
                <a:spcPts val="2621"/>
              </a:lnSpc>
              <a:buFontTx/>
              <a:buNone/>
            </a:pPr>
            <a:endParaRPr lang="en-US" dirty="0" smtClean="0">
              <a:latin typeface="Times New Roman" pitchFamily="18" charset="0"/>
            </a:endParaRPr>
          </a:p>
        </p:txBody>
      </p:sp>
      <p:sp>
        <p:nvSpPr>
          <p:cNvPr id="21508" name="Slide Number Placeholder 3"/>
          <p:cNvSpPr>
            <a:spLocks noGrp="1"/>
          </p:cNvSpPr>
          <p:nvPr>
            <p:ph type="sldNum" sz="quarter" idx="5"/>
          </p:nvPr>
        </p:nvSpPr>
        <p:spPr>
          <a:noFill/>
        </p:spPr>
        <p:txBody>
          <a:bodyPr/>
          <a:lstStyle/>
          <a:p>
            <a:fld id="{3AD33E83-C89D-4A90-A481-FC0921D1B1D0}"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4F593EA-94A5-4E6C-BEFD-5611217A3866}"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r>
              <a:rPr lang="en-US" dirty="0" smtClean="0">
                <a:latin typeface="Times New Roman" pitchFamily="18" charset="0"/>
              </a:rPr>
              <a:t>A web service deployment publishes a contract that specifies the service that it provides. Using this specification, an XQuery script is either written by hand or can be generated using a companion product called XQuery Generator.  The XQuery script should contain three sections: (a) a request section specifying the parameters that are needed to access the web service and to send a request, (b) a response section where the response (usually in XML format) from the web service is parsed, and (c) a transformation section which contains instructions to transform the response into an XML that conforms to Microstrategy XML Schema for tabular data.  The end result is an XML that is loaded into memory as a tabular data following which the full analytics magic of the Microstrategy product is available.  Finally, the feature also supports state of the art in data security and authentication which is very important when it comes to accessing data in the cloud.</a:t>
            </a:r>
          </a:p>
          <a:p>
            <a:endParaRPr lang="en-US" dirty="0" smtClean="0">
              <a:latin typeface="Times New Roman" pitchFamily="18" charset="0"/>
            </a:endParaRPr>
          </a:p>
        </p:txBody>
      </p:sp>
      <p:sp>
        <p:nvSpPr>
          <p:cNvPr id="23556" name="Slide Number Placeholder 3"/>
          <p:cNvSpPr>
            <a:spLocks noGrp="1"/>
          </p:cNvSpPr>
          <p:nvPr>
            <p:ph type="sldNum" sz="quarter" idx="5"/>
          </p:nvPr>
        </p:nvSpPr>
        <p:spPr>
          <a:noFill/>
        </p:spPr>
        <p:txBody>
          <a:bodyPr/>
          <a:lstStyle/>
          <a:p>
            <a:fld id="{DB6249FB-495F-40E7-95C1-81834F2DD0B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marL="0" marR="0" indent="0" algn="l" defTabSz="642717"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rPr>
              <a:t>There is an</a:t>
            </a:r>
            <a:r>
              <a:rPr lang="en-US" baseline="0" dirty="0" smtClean="0">
                <a:latin typeface="Times New Roman" pitchFamily="18" charset="0"/>
              </a:rPr>
              <a:t> ongoing debate about the proper structure of </a:t>
            </a:r>
            <a:r>
              <a:rPr lang="en-US" baseline="0" dirty="0" err="1" smtClean="0">
                <a:latin typeface="Times New Roman" pitchFamily="18" charset="0"/>
              </a:rPr>
              <a:t>RESTful</a:t>
            </a:r>
            <a:r>
              <a:rPr lang="en-US" baseline="0" dirty="0" smtClean="0">
                <a:latin typeface="Times New Roman" pitchFamily="18" charset="0"/>
              </a:rPr>
              <a:t> URLs. You may encounter two different URL structures when accessing </a:t>
            </a:r>
            <a:r>
              <a:rPr lang="en-US" baseline="0" dirty="0" err="1" smtClean="0">
                <a:latin typeface="Times New Roman" pitchFamily="18" charset="0"/>
              </a:rPr>
              <a:t>RESTful</a:t>
            </a:r>
            <a:r>
              <a:rPr lang="en-US" baseline="0" dirty="0" smtClean="0">
                <a:latin typeface="Times New Roman" pitchFamily="18" charset="0"/>
              </a:rPr>
              <a:t> Web services.</a:t>
            </a:r>
            <a:endParaRPr lang="en-US" dirty="0" smtClean="0">
              <a:latin typeface="Times New Roman" pitchFamily="18" charset="0"/>
            </a:endParaRPr>
          </a:p>
          <a:p>
            <a:pPr marL="0" marR="0" indent="0" algn="l" defTabSz="642717"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rPr>
              <a:t>The</a:t>
            </a:r>
            <a:r>
              <a:rPr lang="en-US" baseline="0" dirty="0" smtClean="0">
                <a:latin typeface="Times New Roman" pitchFamily="18" charset="0"/>
              </a:rPr>
              <a:t> SOAP request on the slide is simplified. The actual request must also contain the header. You will learn about it later in this presentation.</a:t>
            </a:r>
          </a:p>
          <a:p>
            <a:pPr marL="0" marR="0" indent="0" algn="l" defTabSz="642717" rtl="0" eaLnBrk="1" fontAlgn="auto" latinLnBrk="0" hangingPunct="1">
              <a:lnSpc>
                <a:spcPct val="100000"/>
              </a:lnSpc>
              <a:spcBef>
                <a:spcPts val="0"/>
              </a:spcBef>
              <a:spcAft>
                <a:spcPts val="0"/>
              </a:spcAft>
              <a:buClrTx/>
              <a:buSzTx/>
              <a:buFontTx/>
              <a:buNone/>
              <a:tabLst/>
              <a:defRPr/>
            </a:pPr>
            <a:r>
              <a:rPr lang="en-US" baseline="0" dirty="0" smtClean="0">
                <a:latin typeface="Times New Roman" pitchFamily="18" charset="0"/>
              </a:rPr>
              <a:t>The service on the slide is fictional, do not try to run it.</a:t>
            </a:r>
            <a:endParaRPr lang="en-US" dirty="0" smtClean="0">
              <a:latin typeface="Times New Roman" pitchFamily="18" charset="0"/>
            </a:endParaRPr>
          </a:p>
          <a:p>
            <a:endParaRPr lang="en-US" dirty="0" smtClean="0">
              <a:latin typeface="Times New Roman" pitchFamily="18" charset="0"/>
            </a:endParaRPr>
          </a:p>
        </p:txBody>
      </p:sp>
      <p:sp>
        <p:nvSpPr>
          <p:cNvPr id="23556" name="Slide Number Placeholder 3"/>
          <p:cNvSpPr>
            <a:spLocks noGrp="1"/>
          </p:cNvSpPr>
          <p:nvPr>
            <p:ph type="sldNum" sz="quarter" idx="5"/>
          </p:nvPr>
        </p:nvSpPr>
        <p:spPr>
          <a:noFill/>
        </p:spPr>
        <p:txBody>
          <a:bodyPr/>
          <a:lstStyle/>
          <a:p>
            <a:fld id="{DB6249FB-495F-40E7-95C1-81834F2DD0B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marL="460858" indent="-460858">
              <a:lnSpc>
                <a:spcPts val="2621"/>
              </a:lnSpc>
            </a:pPr>
            <a:r>
              <a:rPr lang="en-US" dirty="0" smtClean="0">
                <a:latin typeface="Times New Roman" pitchFamily="18" charset="0"/>
              </a:rPr>
              <a:t>http://www.zorba-xquery.com/index.php/tutorials/</a:t>
            </a:r>
          </a:p>
        </p:txBody>
      </p:sp>
      <p:sp>
        <p:nvSpPr>
          <p:cNvPr id="61444" name="Slide Number Placeholder 3"/>
          <p:cNvSpPr>
            <a:spLocks noGrp="1"/>
          </p:cNvSpPr>
          <p:nvPr>
            <p:ph type="sldNum" sz="quarter" idx="5"/>
          </p:nvPr>
        </p:nvSpPr>
        <p:spPr>
          <a:noFill/>
        </p:spPr>
        <p:txBody>
          <a:bodyPr/>
          <a:lstStyle/>
          <a:p>
            <a:fld id="{7A6C3E48-4CEB-4452-B877-679BE4B51ABF}"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a:prstGeom prst="rect">
            <a:avLst/>
          </a:prstGeom>
        </p:spPr>
        <p:txBody>
          <a:bodyPr lIns="64270" tIns="32135" rIns="64270" bIns="32135"/>
          <a:lstStyle/>
          <a:p>
            <a:r>
              <a:rPr lang="en-US" smtClean="0"/>
              <a:t>Click to edit Master title style</a:t>
            </a:r>
            <a:endParaRPr lang="en-US"/>
          </a:p>
        </p:txBody>
      </p:sp>
      <p:sp>
        <p:nvSpPr>
          <p:cNvPr id="3" name="Content Placeholder 2"/>
          <p:cNvSpPr>
            <a:spLocks noGrp="1"/>
          </p:cNvSpPr>
          <p:nvPr>
            <p:ph idx="1"/>
          </p:nvPr>
        </p:nvSpPr>
        <p:spPr>
          <a:xfrm>
            <a:off x="457647" y="1600653"/>
            <a:ext cx="8228707" cy="4525119"/>
          </a:xfrm>
          <a:prstGeom prst="rect">
            <a:avLst/>
          </a:prstGeom>
        </p:spPr>
        <p:txBody>
          <a:bodyPr lIns="64270" tIns="32135" rIns="64270" bIns="32135"/>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bwMode="auto">
          <a:xfrm>
            <a:off x="914401" y="647700"/>
            <a:ext cx="7315200" cy="914400"/>
          </a:xfrm>
          <a:prstGeom prst="rect">
            <a:avLst/>
          </a:prstGeom>
          <a:noFill/>
          <a:ln w="9525">
            <a:noFill/>
            <a:miter lim="800000"/>
            <a:headEnd/>
            <a:tailEnd/>
          </a:ln>
        </p:spPr>
        <p:txBody>
          <a:bodyPr vert="horz" wrap="square" lIns="91359" tIns="45680" rIns="91359" bIns="45680" numCol="1" anchor="t" anchorCtr="0" compatLnSpc="1">
            <a:prstTxWarp prst="textNoShape">
              <a:avLst/>
            </a:prstTxWarp>
          </a:bodyPr>
          <a:lstStyle/>
          <a:p>
            <a:pPr lvl="0"/>
            <a:r>
              <a:rPr lang="en-US" dirty="0" smtClean="0"/>
              <a:t>Click to edit Master title style</a:t>
            </a:r>
          </a:p>
        </p:txBody>
      </p:sp>
      <p:sp>
        <p:nvSpPr>
          <p:cNvPr id="1030" name="Rectangle 3"/>
          <p:cNvSpPr>
            <a:spLocks noGrp="1" noChangeArrowheads="1"/>
          </p:cNvSpPr>
          <p:nvPr>
            <p:ph type="body" idx="1"/>
          </p:nvPr>
        </p:nvSpPr>
        <p:spPr bwMode="auto">
          <a:xfrm>
            <a:off x="419101" y="1943106"/>
            <a:ext cx="8305800" cy="4343409"/>
          </a:xfrm>
          <a:prstGeom prst="rect">
            <a:avLst/>
          </a:prstGeom>
          <a:noFill/>
          <a:ln w="9525">
            <a:noFill/>
            <a:miter lim="800000"/>
            <a:headEnd/>
            <a:tailEnd/>
          </a:ln>
        </p:spPr>
        <p:txBody>
          <a:bodyPr vert="horz" wrap="square" lIns="91359" tIns="45680" rIns="91359" bIns="4568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747" r:id="rId1"/>
  </p:sldLayoutIdLst>
  <p:transition spd="med"/>
  <p:timing>
    <p:tnLst>
      <p:par>
        <p:cTn id="1" dur="indefinite" restart="never" nodeType="tmRoot"/>
      </p:par>
    </p:tnLst>
  </p:timing>
  <p:hf hdr="0" ftr="0" dt="0"/>
  <p:txStyles>
    <p:titleStyle>
      <a:lvl1pPr algn="ctr" rtl="0" eaLnBrk="1" fontAlgn="base" hangingPunct="1">
        <a:spcBef>
          <a:spcPct val="0"/>
        </a:spcBef>
        <a:spcAft>
          <a:spcPct val="0"/>
        </a:spcAft>
        <a:defRPr sz="2800">
          <a:solidFill>
            <a:schemeClr val="tx1"/>
          </a:solidFill>
          <a:latin typeface="Helvetica" pitchFamily="34" charset="0"/>
          <a:ea typeface="+mj-ea"/>
          <a:cs typeface="Helvetica" pitchFamily="34" charset="0"/>
        </a:defRPr>
      </a:lvl1pPr>
      <a:lvl2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2pPr>
      <a:lvl3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3pPr>
      <a:lvl4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4pPr>
      <a:lvl5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5pPr>
      <a:lvl6pPr marL="456798" algn="l" rtl="0" eaLnBrk="1" fontAlgn="base" hangingPunct="1">
        <a:spcBef>
          <a:spcPct val="0"/>
        </a:spcBef>
        <a:spcAft>
          <a:spcPct val="0"/>
        </a:spcAft>
        <a:defRPr sz="2000">
          <a:solidFill>
            <a:schemeClr val="bg1"/>
          </a:solidFill>
          <a:latin typeface="Tahoma" pitchFamily="34" charset="0"/>
          <a:ea typeface="ＭＳ Ｐゴシック" pitchFamily="80" charset="-128"/>
        </a:defRPr>
      </a:lvl6pPr>
      <a:lvl7pPr marL="913603" algn="l" rtl="0" eaLnBrk="1" fontAlgn="base" hangingPunct="1">
        <a:spcBef>
          <a:spcPct val="0"/>
        </a:spcBef>
        <a:spcAft>
          <a:spcPct val="0"/>
        </a:spcAft>
        <a:defRPr sz="2000">
          <a:solidFill>
            <a:schemeClr val="bg1"/>
          </a:solidFill>
          <a:latin typeface="Tahoma" pitchFamily="34" charset="0"/>
          <a:ea typeface="ＭＳ Ｐゴシック" pitchFamily="80" charset="-128"/>
        </a:defRPr>
      </a:lvl7pPr>
      <a:lvl8pPr marL="1370410" algn="l" rtl="0" eaLnBrk="1" fontAlgn="base" hangingPunct="1">
        <a:spcBef>
          <a:spcPct val="0"/>
        </a:spcBef>
        <a:spcAft>
          <a:spcPct val="0"/>
        </a:spcAft>
        <a:defRPr sz="2000">
          <a:solidFill>
            <a:schemeClr val="bg1"/>
          </a:solidFill>
          <a:latin typeface="Tahoma" pitchFamily="34" charset="0"/>
          <a:ea typeface="ＭＳ Ｐゴシック" pitchFamily="80" charset="-128"/>
        </a:defRPr>
      </a:lvl8pPr>
      <a:lvl9pPr marL="1827211" algn="l" rtl="0" eaLnBrk="1" fontAlgn="base" hangingPunct="1">
        <a:spcBef>
          <a:spcPct val="0"/>
        </a:spcBef>
        <a:spcAft>
          <a:spcPct val="0"/>
        </a:spcAft>
        <a:defRPr sz="2000">
          <a:solidFill>
            <a:schemeClr val="bg1"/>
          </a:solidFill>
          <a:latin typeface="Tahoma" pitchFamily="34" charset="0"/>
          <a:ea typeface="ＭＳ Ｐゴシック" pitchFamily="80" charset="-128"/>
        </a:defRPr>
      </a:lvl9pPr>
    </p:titleStyle>
    <p:bodyStyle>
      <a:lvl1pPr marL="342605" indent="-342605" algn="l" rtl="0" eaLnBrk="1" fontAlgn="base" hangingPunct="1">
        <a:spcBef>
          <a:spcPct val="70000"/>
        </a:spcBef>
        <a:spcAft>
          <a:spcPct val="25000"/>
        </a:spcAft>
        <a:buClr>
          <a:srgbClr val="C00000"/>
        </a:buClr>
        <a:buFont typeface="Times"/>
        <a:buChar char="•"/>
        <a:defRPr sz="2000" baseline="0">
          <a:solidFill>
            <a:schemeClr val="tx1"/>
          </a:solidFill>
          <a:latin typeface="Helvetica" pitchFamily="34" charset="0"/>
          <a:ea typeface="+mn-ea"/>
          <a:cs typeface="Calibri" pitchFamily="34" charset="0"/>
        </a:defRPr>
      </a:lvl1pPr>
      <a:lvl2pPr marL="742304" indent="-285504" algn="l" rtl="0" eaLnBrk="1" fontAlgn="base" hangingPunct="1">
        <a:spcBef>
          <a:spcPct val="20000"/>
        </a:spcBef>
        <a:spcAft>
          <a:spcPct val="0"/>
        </a:spcAft>
        <a:buClr>
          <a:srgbClr val="02506F"/>
        </a:buClr>
        <a:buChar char="–"/>
        <a:defRPr baseline="0">
          <a:solidFill>
            <a:schemeClr val="tx1"/>
          </a:solidFill>
          <a:latin typeface="Helvetica" pitchFamily="34" charset="0"/>
          <a:ea typeface="+mn-ea"/>
          <a:cs typeface="Calibri" pitchFamily="34" charset="0"/>
        </a:defRPr>
      </a:lvl2pPr>
      <a:lvl3pPr marL="1084909" indent="-228399" algn="l" rtl="0" eaLnBrk="1" fontAlgn="base" hangingPunct="1">
        <a:spcBef>
          <a:spcPct val="20000"/>
        </a:spcBef>
        <a:spcAft>
          <a:spcPct val="0"/>
        </a:spcAft>
        <a:buClr>
          <a:srgbClr val="C00000"/>
        </a:buClr>
        <a:buChar char="•"/>
        <a:defRPr sz="1600" baseline="0">
          <a:solidFill>
            <a:schemeClr val="tx1"/>
          </a:solidFill>
          <a:latin typeface="Helvetica" pitchFamily="34" charset="0"/>
          <a:ea typeface="+mn-ea"/>
          <a:cs typeface="Calibri" pitchFamily="34" charset="0"/>
        </a:defRPr>
      </a:lvl3pPr>
      <a:lvl4pPr marL="1427509" indent="-228399" algn="l" rtl="0" eaLnBrk="1" fontAlgn="base" hangingPunct="1">
        <a:spcBef>
          <a:spcPct val="20000"/>
        </a:spcBef>
        <a:spcAft>
          <a:spcPct val="0"/>
        </a:spcAft>
        <a:buClr>
          <a:srgbClr val="02506F"/>
        </a:buClr>
        <a:buChar char="–"/>
        <a:defRPr sz="1500" baseline="0">
          <a:solidFill>
            <a:schemeClr val="tx1"/>
          </a:solidFill>
          <a:latin typeface="Helvetica" pitchFamily="34" charset="0"/>
          <a:ea typeface="+mn-ea"/>
          <a:cs typeface="Calibri" pitchFamily="34" charset="0"/>
        </a:defRPr>
      </a:lvl4pPr>
      <a:lvl5pPr marL="1770120" indent="-228399" algn="l" rtl="0" eaLnBrk="1" fontAlgn="base" hangingPunct="1">
        <a:spcBef>
          <a:spcPct val="20000"/>
        </a:spcBef>
        <a:spcAft>
          <a:spcPct val="0"/>
        </a:spcAft>
        <a:buClr>
          <a:srgbClr val="C00000"/>
        </a:buClr>
        <a:buChar char="•"/>
        <a:defRPr sz="1400" baseline="0">
          <a:solidFill>
            <a:schemeClr val="tx1"/>
          </a:solidFill>
          <a:latin typeface="Helvetica" pitchFamily="34" charset="0"/>
          <a:ea typeface="+mn-ea"/>
          <a:cs typeface="Calibri" pitchFamily="34" charset="0"/>
        </a:defRPr>
      </a:lvl5pPr>
      <a:lvl6pPr marL="2226912" indent="-228399" algn="l" rtl="0" eaLnBrk="1" fontAlgn="base" hangingPunct="1">
        <a:spcBef>
          <a:spcPct val="20000"/>
        </a:spcBef>
        <a:spcAft>
          <a:spcPct val="0"/>
        </a:spcAft>
        <a:buClr>
          <a:srgbClr val="DC9518"/>
        </a:buClr>
        <a:buChar char="•"/>
        <a:defRPr sz="1400">
          <a:solidFill>
            <a:schemeClr val="tx1"/>
          </a:solidFill>
          <a:latin typeface="+mn-lt"/>
          <a:ea typeface="+mn-ea"/>
        </a:defRPr>
      </a:lvl6pPr>
      <a:lvl7pPr marL="2683714" indent="-228399" algn="l" rtl="0" eaLnBrk="1" fontAlgn="base" hangingPunct="1">
        <a:spcBef>
          <a:spcPct val="20000"/>
        </a:spcBef>
        <a:spcAft>
          <a:spcPct val="0"/>
        </a:spcAft>
        <a:buClr>
          <a:srgbClr val="DC9518"/>
        </a:buClr>
        <a:buChar char="•"/>
        <a:defRPr sz="1400">
          <a:solidFill>
            <a:schemeClr val="tx1"/>
          </a:solidFill>
          <a:latin typeface="+mn-lt"/>
          <a:ea typeface="+mn-ea"/>
        </a:defRPr>
      </a:lvl7pPr>
      <a:lvl8pPr marL="3140514" indent="-228399" algn="l" rtl="0" eaLnBrk="1" fontAlgn="base" hangingPunct="1">
        <a:spcBef>
          <a:spcPct val="20000"/>
        </a:spcBef>
        <a:spcAft>
          <a:spcPct val="0"/>
        </a:spcAft>
        <a:buClr>
          <a:srgbClr val="DC9518"/>
        </a:buClr>
        <a:buChar char="•"/>
        <a:defRPr sz="1400">
          <a:solidFill>
            <a:schemeClr val="tx1"/>
          </a:solidFill>
          <a:latin typeface="+mn-lt"/>
          <a:ea typeface="+mn-ea"/>
        </a:defRPr>
      </a:lvl8pPr>
      <a:lvl9pPr marL="3597322" indent="-228399" algn="l" rtl="0" eaLnBrk="1" fontAlgn="base" hangingPunct="1">
        <a:spcBef>
          <a:spcPct val="20000"/>
        </a:spcBef>
        <a:spcAft>
          <a:spcPct val="0"/>
        </a:spcAft>
        <a:buClr>
          <a:srgbClr val="DC9518"/>
        </a:buClr>
        <a:buChar char="•"/>
        <a:defRPr sz="1400">
          <a:solidFill>
            <a:schemeClr val="tx1"/>
          </a:solidFill>
          <a:latin typeface="+mn-lt"/>
          <a:ea typeface="+mn-ea"/>
        </a:defRPr>
      </a:lvl9pPr>
    </p:bodyStyle>
    <p:otherStyle>
      <a:defPPr>
        <a:defRPr lang="en-US"/>
      </a:defPPr>
      <a:lvl1pPr marL="0" algn="l" defTabSz="913603" rtl="0" eaLnBrk="1" latinLnBrk="0" hangingPunct="1">
        <a:defRPr sz="1800" kern="1200">
          <a:solidFill>
            <a:schemeClr val="tx1"/>
          </a:solidFill>
          <a:latin typeface="+mn-lt"/>
          <a:ea typeface="+mn-ea"/>
          <a:cs typeface="+mn-cs"/>
        </a:defRPr>
      </a:lvl1pPr>
      <a:lvl2pPr marL="456798" algn="l" defTabSz="913603" rtl="0" eaLnBrk="1" latinLnBrk="0" hangingPunct="1">
        <a:defRPr sz="1800" kern="1200">
          <a:solidFill>
            <a:schemeClr val="tx1"/>
          </a:solidFill>
          <a:latin typeface="+mn-lt"/>
          <a:ea typeface="+mn-ea"/>
          <a:cs typeface="+mn-cs"/>
        </a:defRPr>
      </a:lvl2pPr>
      <a:lvl3pPr marL="913603" algn="l" defTabSz="913603" rtl="0" eaLnBrk="1" latinLnBrk="0" hangingPunct="1">
        <a:defRPr sz="1800" kern="1200">
          <a:solidFill>
            <a:schemeClr val="tx1"/>
          </a:solidFill>
          <a:latin typeface="+mn-lt"/>
          <a:ea typeface="+mn-ea"/>
          <a:cs typeface="+mn-cs"/>
        </a:defRPr>
      </a:lvl3pPr>
      <a:lvl4pPr marL="1370410" algn="l" defTabSz="913603" rtl="0" eaLnBrk="1" latinLnBrk="0" hangingPunct="1">
        <a:defRPr sz="1800" kern="1200">
          <a:solidFill>
            <a:schemeClr val="tx1"/>
          </a:solidFill>
          <a:latin typeface="+mn-lt"/>
          <a:ea typeface="+mn-ea"/>
          <a:cs typeface="+mn-cs"/>
        </a:defRPr>
      </a:lvl4pPr>
      <a:lvl5pPr marL="1827211" algn="l" defTabSz="913603" rtl="0" eaLnBrk="1" latinLnBrk="0" hangingPunct="1">
        <a:defRPr sz="1800" kern="1200">
          <a:solidFill>
            <a:schemeClr val="tx1"/>
          </a:solidFill>
          <a:latin typeface="+mn-lt"/>
          <a:ea typeface="+mn-ea"/>
          <a:cs typeface="+mn-cs"/>
        </a:defRPr>
      </a:lvl5pPr>
      <a:lvl6pPr marL="2284011" algn="l" defTabSz="913603" rtl="0" eaLnBrk="1" latinLnBrk="0" hangingPunct="1">
        <a:defRPr sz="1800" kern="1200">
          <a:solidFill>
            <a:schemeClr val="tx1"/>
          </a:solidFill>
          <a:latin typeface="+mn-lt"/>
          <a:ea typeface="+mn-ea"/>
          <a:cs typeface="+mn-cs"/>
        </a:defRPr>
      </a:lvl6pPr>
      <a:lvl7pPr marL="2740817" algn="l" defTabSz="913603" rtl="0" eaLnBrk="1" latinLnBrk="0" hangingPunct="1">
        <a:defRPr sz="1800" kern="1200">
          <a:solidFill>
            <a:schemeClr val="tx1"/>
          </a:solidFill>
          <a:latin typeface="+mn-lt"/>
          <a:ea typeface="+mn-ea"/>
          <a:cs typeface="+mn-cs"/>
        </a:defRPr>
      </a:lvl7pPr>
      <a:lvl8pPr marL="3197614" algn="l" defTabSz="913603" rtl="0" eaLnBrk="1" latinLnBrk="0" hangingPunct="1">
        <a:defRPr sz="1800" kern="1200">
          <a:solidFill>
            <a:schemeClr val="tx1"/>
          </a:solidFill>
          <a:latin typeface="+mn-lt"/>
          <a:ea typeface="+mn-ea"/>
          <a:cs typeface="+mn-cs"/>
        </a:defRPr>
      </a:lvl8pPr>
      <a:lvl9pPr marL="3654421" algn="l" defTabSz="91360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w3schools.com/xquery/"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usgovxml.com/" TargetMode="External"/><Relationship Id="rId5" Type="http://schemas.openxmlformats.org/officeDocument/2006/relationships/hyperlink" Target="http://www.programmableweb.com/" TargetMode="External"/><Relationship Id="rId4" Type="http://schemas.openxmlformats.org/officeDocument/2006/relationships/hyperlink" Target="http://www.w3schools.com/xpa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0346" y="2605089"/>
            <a:ext cx="6347637" cy="4252917"/>
          </a:xfrm>
          <a:prstGeom prst="rect">
            <a:avLst/>
          </a:prstGeom>
        </p:spPr>
      </p:pic>
      <p:sp>
        <p:nvSpPr>
          <p:cNvPr id="4098" name="Slide Number Placeholder 3"/>
          <p:cNvSpPr>
            <a:spLocks noGrp="1"/>
          </p:cNvSpPr>
          <p:nvPr>
            <p:ph type="sldNum" sz="quarter" idx="4294967295"/>
          </p:nvPr>
        </p:nvSpPr>
        <p:spPr>
          <a:xfrm>
            <a:off x="201613" y="6502400"/>
            <a:ext cx="268287" cy="196850"/>
          </a:xfrm>
          <a:prstGeom prst="rect">
            <a:avLst/>
          </a:prstGeom>
          <a:noFill/>
        </p:spPr>
        <p:txBody>
          <a:bodyPr/>
          <a:lstStyle/>
          <a:p>
            <a:pPr defTabSz="915988"/>
            <a:fld id="{85574387-490B-4C81-A0B3-D05DECFA613C}" type="slidenum">
              <a:rPr lang="en-US" sz="800" smtClean="0"/>
              <a:pPr defTabSz="915988"/>
              <a:t>1</a:t>
            </a:fld>
            <a:endParaRPr lang="en-US" sz="800" dirty="0" smtClean="0"/>
          </a:p>
        </p:txBody>
      </p:sp>
      <p:sp>
        <p:nvSpPr>
          <p:cNvPr id="6" name="Rectangle 5"/>
          <p:cNvSpPr/>
          <p:nvPr/>
        </p:nvSpPr>
        <p:spPr bwMode="auto">
          <a:xfrm>
            <a:off x="0" y="-1"/>
            <a:ext cx="9144000" cy="2349795"/>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8" name="Rectangle 2"/>
          <p:cNvSpPr txBox="1">
            <a:spLocks noChangeArrowheads="1"/>
          </p:cNvSpPr>
          <p:nvPr/>
        </p:nvSpPr>
        <p:spPr bwMode="auto">
          <a:xfrm>
            <a:off x="457647" y="116959"/>
            <a:ext cx="8228707" cy="2147788"/>
          </a:xfrm>
          <a:prstGeom prst="rect">
            <a:avLst/>
          </a:prstGeom>
          <a:noFill/>
          <a:ln w="9525">
            <a:noFill/>
            <a:miter lim="800000"/>
            <a:headEnd/>
            <a:tailEnd/>
          </a:ln>
        </p:spPr>
        <p:txBody>
          <a:bodyPr vert="horz" wrap="square" lIns="64270" tIns="32135" rIns="64270" bIns="32135" numCol="1" anchor="ctr" anchorCtr="0" compatLnSpc="1">
            <a:prstTxWarp prst="textNoShape">
              <a:avLst/>
            </a:prstTxWarp>
          </a:bodyPr>
          <a:lstStyle>
            <a:lvl1pPr algn="ctr" rtl="0" eaLnBrk="1" fontAlgn="base" hangingPunct="1">
              <a:spcBef>
                <a:spcPct val="0"/>
              </a:spcBef>
              <a:spcAft>
                <a:spcPct val="0"/>
              </a:spcAft>
              <a:defRPr sz="2800">
                <a:solidFill>
                  <a:schemeClr val="tx1"/>
                </a:solidFill>
                <a:latin typeface="Helvetica" pitchFamily="34" charset="0"/>
                <a:ea typeface="+mj-ea"/>
                <a:cs typeface="Helvetica" pitchFamily="34" charset="0"/>
              </a:defRPr>
            </a:lvl1pPr>
            <a:lvl2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2pPr>
            <a:lvl3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3pPr>
            <a:lvl4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4pPr>
            <a:lvl5pPr algn="l" rtl="0" eaLnBrk="1" fontAlgn="base" hangingPunct="1">
              <a:spcBef>
                <a:spcPct val="0"/>
              </a:spcBef>
              <a:spcAft>
                <a:spcPct val="0"/>
              </a:spcAft>
              <a:defRPr sz="2000">
                <a:solidFill>
                  <a:schemeClr val="bg1"/>
                </a:solidFill>
                <a:latin typeface="Tahoma" pitchFamily="34" charset="0"/>
                <a:ea typeface="ＭＳ Ｐゴシック" pitchFamily="80" charset="-128"/>
                <a:cs typeface="ＭＳ Ｐゴシック"/>
              </a:defRPr>
            </a:lvl5pPr>
            <a:lvl6pPr marL="456798" algn="l" rtl="0" eaLnBrk="1" fontAlgn="base" hangingPunct="1">
              <a:spcBef>
                <a:spcPct val="0"/>
              </a:spcBef>
              <a:spcAft>
                <a:spcPct val="0"/>
              </a:spcAft>
              <a:defRPr sz="2000">
                <a:solidFill>
                  <a:schemeClr val="bg1"/>
                </a:solidFill>
                <a:latin typeface="Tahoma" pitchFamily="34" charset="0"/>
                <a:ea typeface="ＭＳ Ｐゴシック" pitchFamily="80" charset="-128"/>
              </a:defRPr>
            </a:lvl6pPr>
            <a:lvl7pPr marL="913603" algn="l" rtl="0" eaLnBrk="1" fontAlgn="base" hangingPunct="1">
              <a:spcBef>
                <a:spcPct val="0"/>
              </a:spcBef>
              <a:spcAft>
                <a:spcPct val="0"/>
              </a:spcAft>
              <a:defRPr sz="2000">
                <a:solidFill>
                  <a:schemeClr val="bg1"/>
                </a:solidFill>
                <a:latin typeface="Tahoma" pitchFamily="34" charset="0"/>
                <a:ea typeface="ＭＳ Ｐゴシック" pitchFamily="80" charset="-128"/>
              </a:defRPr>
            </a:lvl7pPr>
            <a:lvl8pPr marL="1370410" algn="l" rtl="0" eaLnBrk="1" fontAlgn="base" hangingPunct="1">
              <a:spcBef>
                <a:spcPct val="0"/>
              </a:spcBef>
              <a:spcAft>
                <a:spcPct val="0"/>
              </a:spcAft>
              <a:defRPr sz="2000">
                <a:solidFill>
                  <a:schemeClr val="bg1"/>
                </a:solidFill>
                <a:latin typeface="Tahoma" pitchFamily="34" charset="0"/>
                <a:ea typeface="ＭＳ Ｐゴシック" pitchFamily="80" charset="-128"/>
              </a:defRPr>
            </a:lvl8pPr>
            <a:lvl9pPr marL="1827211" algn="l" rtl="0" eaLnBrk="1" fontAlgn="base" hangingPunct="1">
              <a:spcBef>
                <a:spcPct val="0"/>
              </a:spcBef>
              <a:spcAft>
                <a:spcPct val="0"/>
              </a:spcAft>
              <a:defRPr sz="2000">
                <a:solidFill>
                  <a:schemeClr val="bg1"/>
                </a:solidFill>
                <a:latin typeface="Tahoma" pitchFamily="34" charset="0"/>
                <a:ea typeface="ＭＳ Ｐゴシック" pitchFamily="80" charset="-128"/>
              </a:defRPr>
            </a:lvl9pPr>
          </a:lstStyle>
          <a:p>
            <a:r>
              <a:rPr lang="en-US" sz="3600" kern="0" dirty="0" smtClean="0">
                <a:solidFill>
                  <a:schemeClr val="bg1"/>
                </a:solidFill>
              </a:rPr>
              <a:t>Using Web Services as a </a:t>
            </a:r>
          </a:p>
          <a:p>
            <a:r>
              <a:rPr lang="en-US" sz="3600" kern="0" dirty="0" smtClean="0">
                <a:solidFill>
                  <a:schemeClr val="bg1"/>
                </a:solidFill>
              </a:rPr>
              <a:t>Data Source in MicroStrategy</a:t>
            </a:r>
          </a:p>
        </p:txBody>
      </p:sp>
    </p:spTree>
    <p:extLst>
      <p:ext uri="{BB962C8B-B14F-4D97-AF65-F5344CB8AC3E}">
        <p14:creationId xmlns:p14="http://schemas.microsoft.com/office/powerpoint/2010/main" val="6240246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4098" name="Slide Number Placeholder 3"/>
          <p:cNvSpPr>
            <a:spLocks noGrp="1"/>
          </p:cNvSpPr>
          <p:nvPr>
            <p:ph type="sldNum" sz="quarter" idx="4294967295"/>
          </p:nvPr>
        </p:nvSpPr>
        <p:spPr>
          <a:xfrm>
            <a:off x="201613" y="6502400"/>
            <a:ext cx="268287" cy="196850"/>
          </a:xfrm>
          <a:prstGeom prst="rect">
            <a:avLst/>
          </a:prstGeom>
          <a:noFill/>
        </p:spPr>
        <p:txBody>
          <a:bodyPr/>
          <a:lstStyle/>
          <a:p>
            <a:pPr defTabSz="915988"/>
            <a:fld id="{85574387-490B-4C81-A0B3-D05DECFA613C}" type="slidenum">
              <a:rPr lang="en-US" sz="800" smtClean="0"/>
              <a:pPr defTabSz="915988"/>
              <a:t>2</a:t>
            </a:fld>
            <a:endParaRPr lang="en-US" sz="800" dirty="0" smtClean="0"/>
          </a:p>
        </p:txBody>
      </p:sp>
      <p:sp>
        <p:nvSpPr>
          <p:cNvPr id="4099" name="Rectangle 2"/>
          <p:cNvSpPr>
            <a:spLocks noGrp="1" noChangeArrowheads="1"/>
          </p:cNvSpPr>
          <p:nvPr>
            <p:ph type="title"/>
          </p:nvPr>
        </p:nvSpPr>
        <p:spPr>
          <a:xfrm>
            <a:off x="457647" y="172988"/>
            <a:ext cx="8228707" cy="462012"/>
          </a:xfrm>
        </p:spPr>
        <p:txBody>
          <a:bodyPr/>
          <a:lstStyle/>
          <a:p>
            <a:r>
              <a:rPr lang="en-US" dirty="0" smtClean="0">
                <a:solidFill>
                  <a:schemeClr val="bg1"/>
                </a:solidFill>
              </a:rPr>
              <a:t>What Is a Web Service?</a:t>
            </a:r>
          </a:p>
        </p:txBody>
      </p:sp>
      <p:sp>
        <p:nvSpPr>
          <p:cNvPr id="4100" name="Rectangle 3"/>
          <p:cNvSpPr>
            <a:spLocks noGrp="1" noChangeArrowheads="1"/>
          </p:cNvSpPr>
          <p:nvPr>
            <p:ph type="body" idx="1"/>
          </p:nvPr>
        </p:nvSpPr>
        <p:spPr>
          <a:xfrm>
            <a:off x="381000" y="933897"/>
            <a:ext cx="8413750" cy="5302250"/>
          </a:xfrm>
        </p:spPr>
        <p:txBody>
          <a:bodyPr/>
          <a:lstStyle/>
          <a:p>
            <a:pPr>
              <a:lnSpc>
                <a:spcPts val="2600"/>
              </a:lnSpc>
              <a:buFont typeface="Wingdings" pitchFamily="2" charset="2"/>
              <a:buChar char="q"/>
            </a:pPr>
            <a:r>
              <a:rPr lang="en-US" sz="1800" dirty="0" smtClean="0">
                <a:latin typeface="Calibri" pitchFamily="34" charset="0"/>
              </a:rPr>
              <a:t>W3C </a:t>
            </a:r>
            <a:r>
              <a:rPr lang="en-US" sz="1800" dirty="0">
                <a:latin typeface="Calibri" pitchFamily="34" charset="0"/>
              </a:rPr>
              <a:t>definition: </a:t>
            </a:r>
            <a:r>
              <a:rPr lang="en-US" sz="1800" dirty="0" smtClean="0">
                <a:latin typeface="Calibri" pitchFamily="34" charset="0"/>
              </a:rPr>
              <a:t>a </a:t>
            </a:r>
            <a:r>
              <a:rPr lang="en-US" sz="1800" dirty="0">
                <a:latin typeface="Calibri" pitchFamily="34" charset="0"/>
              </a:rPr>
              <a:t>software system designed to support interoperable machine-to-machine interaction over a network.</a:t>
            </a:r>
          </a:p>
          <a:p>
            <a:pPr>
              <a:lnSpc>
                <a:spcPts val="2600"/>
              </a:lnSpc>
              <a:buFont typeface="Wingdings" pitchFamily="2" charset="2"/>
              <a:buChar char="q"/>
            </a:pPr>
            <a:r>
              <a:rPr lang="en-US" sz="1800" dirty="0" smtClean="0">
                <a:latin typeface="Calibri" pitchFamily="34" charset="0"/>
              </a:rPr>
              <a:t>A method of integrating web-based applications using open standards including but not limited to HTTP, XML, SOAP, WSDL, and JSON.</a:t>
            </a:r>
            <a:endParaRPr lang="en-US" sz="1800" dirty="0">
              <a:latin typeface="Calibri" pitchFamily="34" charset="0"/>
            </a:endParaRPr>
          </a:p>
          <a:p>
            <a:pPr marL="731838" lvl="1" indent="-457200">
              <a:lnSpc>
                <a:spcPts val="2600"/>
              </a:lnSpc>
              <a:buFont typeface="Wingdings" pitchFamily="2" charset="2"/>
              <a:buChar char="q"/>
            </a:pPr>
            <a:r>
              <a:rPr lang="en-US" sz="1400" dirty="0" smtClean="0">
                <a:latin typeface="Calibri" pitchFamily="34" charset="0"/>
              </a:rPr>
              <a:t>Client </a:t>
            </a:r>
            <a:r>
              <a:rPr lang="en-US" sz="1400" dirty="0" smtClean="0">
                <a:latin typeface="Calibri" pitchFamily="34" charset="0"/>
              </a:rPr>
              <a:t>and server exchange information in the form of </a:t>
            </a:r>
            <a:r>
              <a:rPr lang="en-US" sz="1400" b="1" dirty="0" smtClean="0">
                <a:latin typeface="Calibri" pitchFamily="34" charset="0"/>
              </a:rPr>
              <a:t>service request</a:t>
            </a:r>
            <a:r>
              <a:rPr lang="en-US" sz="1400" dirty="0" smtClean="0">
                <a:latin typeface="Calibri" pitchFamily="34" charset="0"/>
              </a:rPr>
              <a:t> and </a:t>
            </a:r>
            <a:r>
              <a:rPr lang="en-US" sz="1400" b="1" dirty="0" smtClean="0">
                <a:latin typeface="Calibri" pitchFamily="34" charset="0"/>
              </a:rPr>
              <a:t>service response</a:t>
            </a:r>
          </a:p>
          <a:p>
            <a:pPr marL="731838" lvl="1" indent="-457200">
              <a:lnSpc>
                <a:spcPts val="2600"/>
              </a:lnSpc>
              <a:buFont typeface="Wingdings" pitchFamily="2" charset="2"/>
              <a:buChar char="q"/>
            </a:pPr>
            <a:r>
              <a:rPr lang="en-US" sz="1400" dirty="0" smtClean="0">
                <a:latin typeface="Calibri" pitchFamily="34" charset="0"/>
              </a:rPr>
              <a:t>Information is passed in a </a:t>
            </a:r>
            <a:r>
              <a:rPr lang="en-US" sz="1400" i="1" dirty="0" smtClean="0">
                <a:latin typeface="Calibri" pitchFamily="34" charset="0"/>
              </a:rPr>
              <a:t>technology-independent</a:t>
            </a:r>
            <a:r>
              <a:rPr lang="en-US" sz="1400" dirty="0" smtClean="0">
                <a:latin typeface="Calibri" pitchFamily="34" charset="0"/>
              </a:rPr>
              <a:t> </a:t>
            </a:r>
            <a:r>
              <a:rPr lang="en-US" sz="1400" dirty="0" smtClean="0">
                <a:latin typeface="Calibri" pitchFamily="34" charset="0"/>
              </a:rPr>
              <a:t>format</a:t>
            </a:r>
          </a:p>
          <a:p>
            <a:pPr marL="731838" lvl="1" indent="-457200">
              <a:lnSpc>
                <a:spcPts val="2600"/>
              </a:lnSpc>
              <a:buFont typeface="Wingdings" pitchFamily="2" charset="2"/>
              <a:buChar char="q"/>
            </a:pPr>
            <a:r>
              <a:rPr lang="en-US" sz="1400" dirty="0" smtClean="0">
                <a:latin typeface="Calibri" pitchFamily="34" charset="0"/>
              </a:rPr>
              <a:t>Facilitates </a:t>
            </a:r>
            <a:r>
              <a:rPr lang="en-US" sz="1400" i="1" dirty="0">
                <a:latin typeface="Calibri" pitchFamily="34" charset="0"/>
              </a:rPr>
              <a:t>loosely coupled</a:t>
            </a:r>
            <a:r>
              <a:rPr lang="en-US" sz="1400" dirty="0">
                <a:latin typeface="Calibri" pitchFamily="34" charset="0"/>
              </a:rPr>
              <a:t> </a:t>
            </a:r>
            <a:r>
              <a:rPr lang="en-US" sz="1400" dirty="0" smtClean="0">
                <a:latin typeface="Calibri" pitchFamily="34" charset="0"/>
              </a:rPr>
              <a:t>architecture—where </a:t>
            </a:r>
            <a:r>
              <a:rPr lang="en-US" sz="1400" dirty="0">
                <a:latin typeface="Calibri" pitchFamily="34" charset="0"/>
              </a:rPr>
              <a:t>client and server components may have no prior knowledge of each other except for when they need to invoke/respond to a service</a:t>
            </a:r>
            <a:endParaRPr lang="en-US" sz="1400" dirty="0" smtClean="0">
              <a:latin typeface="Calibri" pitchFamily="34" charset="0"/>
            </a:endParaRPr>
          </a:p>
        </p:txBody>
      </p:sp>
      <p:pic>
        <p:nvPicPr>
          <p:cNvPr id="6" name="Picture 2" descr="D:\Courseware\Transaction Services\Images\concepts_ws_exampl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34235" y="4540119"/>
            <a:ext cx="6275529" cy="2083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5450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3" name="Title 2"/>
          <p:cNvSpPr>
            <a:spLocks noGrp="1"/>
          </p:cNvSpPr>
          <p:nvPr>
            <p:ph type="title"/>
          </p:nvPr>
        </p:nvSpPr>
        <p:spPr>
          <a:xfrm>
            <a:off x="457647" y="160288"/>
            <a:ext cx="8228707" cy="500112"/>
          </a:xfrm>
        </p:spPr>
        <p:txBody>
          <a:bodyPr/>
          <a:lstStyle/>
          <a:p>
            <a:r>
              <a:rPr lang="en-US" dirty="0" smtClean="0">
                <a:solidFill>
                  <a:schemeClr val="bg1"/>
                </a:solidFill>
              </a:rPr>
              <a:t>Example Web Services</a:t>
            </a:r>
            <a:endParaRPr lang="en-US" dirty="0">
              <a:solidFill>
                <a:schemeClr val="bg1"/>
              </a:solidFill>
            </a:endParaRPr>
          </a:p>
        </p:txBody>
      </p:sp>
      <p:pic>
        <p:nvPicPr>
          <p:cNvPr id="91138" name="Picture 2" descr="C:\Documents and Settings\aojha\My Documents\My Pictures\flickr-rss.jpg"/>
          <p:cNvPicPr>
            <a:picLocks noChangeAspect="1" noChangeArrowheads="1"/>
          </p:cNvPicPr>
          <p:nvPr/>
        </p:nvPicPr>
        <p:blipFill>
          <a:blip r:embed="rId3" cstate="print"/>
          <a:srcRect/>
          <a:stretch>
            <a:fillRect/>
          </a:stretch>
        </p:blipFill>
        <p:spPr bwMode="auto">
          <a:xfrm>
            <a:off x="377456" y="2806995"/>
            <a:ext cx="1676400" cy="1341120"/>
          </a:xfrm>
          <a:prstGeom prst="rect">
            <a:avLst/>
          </a:prstGeom>
          <a:noFill/>
        </p:spPr>
      </p:pic>
      <p:pic>
        <p:nvPicPr>
          <p:cNvPr id="91139" name="Picture 3" descr="C:\Documents and Settings\aojha\My Documents\My Pictures\amazon.bmp"/>
          <p:cNvPicPr>
            <a:picLocks noChangeAspect="1" noChangeArrowheads="1"/>
          </p:cNvPicPr>
          <p:nvPr/>
        </p:nvPicPr>
        <p:blipFill>
          <a:blip r:embed="rId4" cstate="print"/>
          <a:srcRect/>
          <a:stretch>
            <a:fillRect/>
          </a:stretch>
        </p:blipFill>
        <p:spPr bwMode="auto">
          <a:xfrm>
            <a:off x="6328144" y="2280684"/>
            <a:ext cx="2260600" cy="1937657"/>
          </a:xfrm>
          <a:prstGeom prst="rect">
            <a:avLst/>
          </a:prstGeom>
          <a:noFill/>
        </p:spPr>
      </p:pic>
      <p:pic>
        <p:nvPicPr>
          <p:cNvPr id="91140" name="Picture 4" descr="C:\Documents and Settings\aojha\My Documents\My Pictures\facebook_logo.jpg"/>
          <p:cNvPicPr>
            <a:picLocks noChangeAspect="1" noChangeArrowheads="1"/>
          </p:cNvPicPr>
          <p:nvPr/>
        </p:nvPicPr>
        <p:blipFill>
          <a:blip r:embed="rId5" cstate="print"/>
          <a:srcRect/>
          <a:stretch>
            <a:fillRect/>
          </a:stretch>
        </p:blipFill>
        <p:spPr bwMode="auto">
          <a:xfrm>
            <a:off x="838674" y="1366284"/>
            <a:ext cx="2430363" cy="914400"/>
          </a:xfrm>
          <a:prstGeom prst="rect">
            <a:avLst/>
          </a:prstGeom>
          <a:noFill/>
        </p:spPr>
      </p:pic>
      <p:pic>
        <p:nvPicPr>
          <p:cNvPr id="91142" name="Picture 6" descr="C:\Documents and Settings\aojha\My Documents\My Pictures\ebay-logo_ff740.jpg"/>
          <p:cNvPicPr>
            <a:picLocks noChangeAspect="1" noChangeArrowheads="1"/>
          </p:cNvPicPr>
          <p:nvPr/>
        </p:nvPicPr>
        <p:blipFill>
          <a:blip r:embed="rId6" cstate="print"/>
          <a:srcRect/>
          <a:stretch>
            <a:fillRect/>
          </a:stretch>
        </p:blipFill>
        <p:spPr bwMode="auto">
          <a:xfrm>
            <a:off x="5338548" y="4148115"/>
            <a:ext cx="2834183" cy="2122488"/>
          </a:xfrm>
          <a:prstGeom prst="rect">
            <a:avLst/>
          </a:prstGeom>
          <a:noFill/>
        </p:spPr>
      </p:pic>
      <p:pic>
        <p:nvPicPr>
          <p:cNvPr id="23554" name="Picture 2" descr="foursquare_logo"/>
          <p:cNvPicPr>
            <a:picLocks noChangeAspect="1" noChangeArrowheads="1"/>
          </p:cNvPicPr>
          <p:nvPr/>
        </p:nvPicPr>
        <p:blipFill>
          <a:blip r:embed="rId7" cstate="print"/>
          <a:srcRect/>
          <a:stretch>
            <a:fillRect/>
          </a:stretch>
        </p:blipFill>
        <p:spPr bwMode="auto">
          <a:xfrm>
            <a:off x="637400" y="4536880"/>
            <a:ext cx="3842267" cy="1548008"/>
          </a:xfrm>
          <a:prstGeom prst="rect">
            <a:avLst/>
          </a:prstGeom>
          <a:noFill/>
        </p:spPr>
      </p:pic>
      <p:pic>
        <p:nvPicPr>
          <p:cNvPr id="23558" name="Picture 6" descr="http://1.bp.blogspot.com/_vzHq-hj93pk/TOWd7zsWzCI/AAAAAAAAAJE/UVsu1P0nPYc/s1600/salesforce_logo.jpg"/>
          <p:cNvPicPr>
            <a:picLocks noChangeAspect="1" noChangeArrowheads="1"/>
          </p:cNvPicPr>
          <p:nvPr/>
        </p:nvPicPr>
        <p:blipFill>
          <a:blip r:embed="rId8" cstate="print"/>
          <a:srcRect/>
          <a:stretch>
            <a:fillRect/>
          </a:stretch>
        </p:blipFill>
        <p:spPr bwMode="auto">
          <a:xfrm>
            <a:off x="5419297" y="819735"/>
            <a:ext cx="2672686" cy="2012375"/>
          </a:xfrm>
          <a:prstGeom prst="rect">
            <a:avLst/>
          </a:prstGeom>
          <a:noFill/>
        </p:spPr>
      </p:pic>
      <p:pic>
        <p:nvPicPr>
          <p:cNvPr id="23556" name="Picture 4" descr="http://blog.writersdigest.com/norules/content/binary/mm_twitter.jpg"/>
          <p:cNvPicPr>
            <a:picLocks noChangeAspect="1" noChangeArrowheads="1"/>
          </p:cNvPicPr>
          <p:nvPr/>
        </p:nvPicPr>
        <p:blipFill>
          <a:blip r:embed="rId9" cstate="print"/>
          <a:srcRect/>
          <a:stretch>
            <a:fillRect/>
          </a:stretch>
        </p:blipFill>
        <p:spPr bwMode="auto">
          <a:xfrm>
            <a:off x="3185855" y="2626242"/>
            <a:ext cx="2587625" cy="1725083"/>
          </a:xfrm>
          <a:prstGeom prst="rect">
            <a:avLst/>
          </a:prstGeom>
          <a:noFill/>
        </p:spPr>
      </p:pic>
      <p:sp>
        <p:nvSpPr>
          <p:cNvPr id="11" name="Slide Number Placeholder 3"/>
          <p:cNvSpPr txBox="1">
            <a:spLocks/>
          </p:cNvSpPr>
          <p:nvPr/>
        </p:nvSpPr>
        <p:spPr>
          <a:xfrm>
            <a:off x="201613" y="6502400"/>
            <a:ext cx="268287" cy="196850"/>
          </a:xfrm>
          <a:prstGeom prst="rect">
            <a:avLst/>
          </a:prstGeom>
          <a:noFill/>
        </p:spPr>
        <p:txBody>
          <a:bodyPr/>
          <a:lstStyle>
            <a:defPPr>
              <a:defRPr lang="en-US"/>
            </a:defPPr>
            <a:lvl1pPr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1pPr>
            <a:lvl2pPr marL="32135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2pPr>
            <a:lvl3pPr marL="64271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3pPr>
            <a:lvl4pPr marL="964075"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4pPr>
            <a:lvl5pPr marL="1285434"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5pPr>
            <a:lvl6pPr marL="1606794"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6pPr>
            <a:lvl7pPr marL="192815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7pPr>
            <a:lvl8pPr marL="224951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8pPr>
            <a:lvl9pPr marL="2570870"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9pPr>
          </a:lstStyle>
          <a:p>
            <a:pPr defTabSz="915988"/>
            <a:fld id="{85574387-490B-4C81-A0B3-D05DECFA613C}" type="slidenum">
              <a:rPr lang="en-US" sz="800" smtClean="0"/>
              <a:pPr defTabSz="915988"/>
              <a:t>3</a:t>
            </a:fld>
            <a:endParaRPr lang="en-US" sz="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6147" name="Rectangle 2"/>
          <p:cNvSpPr>
            <a:spLocks noGrp="1" noChangeArrowheads="1"/>
          </p:cNvSpPr>
          <p:nvPr>
            <p:ph type="title"/>
          </p:nvPr>
        </p:nvSpPr>
        <p:spPr>
          <a:xfrm>
            <a:off x="457647" y="160288"/>
            <a:ext cx="8228707" cy="474712"/>
          </a:xfrm>
        </p:spPr>
        <p:txBody>
          <a:bodyPr/>
          <a:lstStyle/>
          <a:p>
            <a:r>
              <a:rPr lang="en-US" dirty="0" smtClean="0">
                <a:solidFill>
                  <a:schemeClr val="bg1"/>
                </a:solidFill>
              </a:rPr>
              <a:t>Primary Web Services Protocols</a:t>
            </a:r>
          </a:p>
        </p:txBody>
      </p:sp>
      <p:sp>
        <p:nvSpPr>
          <p:cNvPr id="7172" name="Rectangle 3"/>
          <p:cNvSpPr>
            <a:spLocks noGrp="1" noChangeArrowheads="1"/>
          </p:cNvSpPr>
          <p:nvPr>
            <p:ph type="body" idx="1"/>
          </p:nvPr>
        </p:nvSpPr>
        <p:spPr>
          <a:xfrm>
            <a:off x="381000" y="838200"/>
            <a:ext cx="4624609" cy="5445642"/>
          </a:xfrm>
        </p:spPr>
        <p:txBody>
          <a:bodyPr/>
          <a:lstStyle/>
          <a:p>
            <a:pPr>
              <a:lnSpc>
                <a:spcPts val="2600"/>
              </a:lnSpc>
              <a:buFont typeface="Wingdings" pitchFamily="2" charset="2"/>
              <a:buChar char="q"/>
              <a:defRPr/>
            </a:pPr>
            <a:endParaRPr lang="en-US" sz="1800" dirty="0" smtClean="0"/>
          </a:p>
          <a:p>
            <a:pPr>
              <a:lnSpc>
                <a:spcPts val="2600"/>
              </a:lnSpc>
              <a:buFont typeface="Wingdings" pitchFamily="2" charset="2"/>
              <a:buChar char="q"/>
              <a:defRPr/>
            </a:pPr>
            <a:r>
              <a:rPr lang="en-US" sz="1800" dirty="0" smtClean="0"/>
              <a:t>SOAP</a:t>
            </a:r>
            <a:endParaRPr lang="en-US" sz="1800" dirty="0"/>
          </a:p>
          <a:p>
            <a:pPr marL="731838" lvl="1" indent="-457200">
              <a:lnSpc>
                <a:spcPts val="2600"/>
              </a:lnSpc>
              <a:buFont typeface="Wingdings" pitchFamily="2" charset="2"/>
              <a:buChar char="q"/>
              <a:defRPr/>
            </a:pPr>
            <a:r>
              <a:rPr lang="en-US" sz="1600" b="1" dirty="0"/>
              <a:t>S</a:t>
            </a:r>
            <a:r>
              <a:rPr lang="en-US" sz="1400" dirty="0"/>
              <a:t>imple </a:t>
            </a:r>
            <a:r>
              <a:rPr lang="en-US" sz="1600" b="1" dirty="0"/>
              <a:t>O</a:t>
            </a:r>
            <a:r>
              <a:rPr lang="en-US" sz="1400" dirty="0"/>
              <a:t>bject </a:t>
            </a:r>
            <a:r>
              <a:rPr lang="en-US" sz="1600" b="1" dirty="0"/>
              <a:t>A</a:t>
            </a:r>
            <a:r>
              <a:rPr lang="en-US" sz="1400" dirty="0"/>
              <a:t>ccess </a:t>
            </a:r>
            <a:r>
              <a:rPr lang="en-US" sz="1600" b="1" dirty="0"/>
              <a:t>P</a:t>
            </a:r>
            <a:r>
              <a:rPr lang="en-US" sz="1400" dirty="0"/>
              <a:t>rotocol</a:t>
            </a:r>
          </a:p>
          <a:p>
            <a:pPr marL="731838" lvl="1" indent="-457200">
              <a:lnSpc>
                <a:spcPts val="2600"/>
              </a:lnSpc>
              <a:buFont typeface="Wingdings" pitchFamily="2" charset="2"/>
              <a:buChar char="q"/>
              <a:defRPr/>
            </a:pPr>
            <a:r>
              <a:rPr lang="en-US" sz="1400" dirty="0"/>
              <a:t>Not so simple—requires toolkits to build Web </a:t>
            </a:r>
            <a:r>
              <a:rPr lang="en-US" sz="1400" dirty="0" smtClean="0"/>
              <a:t>services</a:t>
            </a:r>
          </a:p>
          <a:p>
            <a:pPr marL="731838" lvl="1" indent="-457200">
              <a:lnSpc>
                <a:spcPts val="2600"/>
              </a:lnSpc>
              <a:buFont typeface="Wingdings" pitchFamily="2" charset="2"/>
              <a:buChar char="q"/>
              <a:defRPr/>
            </a:pPr>
            <a:endParaRPr lang="en-US" sz="1400" dirty="0"/>
          </a:p>
          <a:p>
            <a:pPr marL="560388" lvl="1" indent="-285750">
              <a:lnSpc>
                <a:spcPts val="2600"/>
              </a:lnSpc>
              <a:buFont typeface="Wingdings" pitchFamily="2" charset="2"/>
              <a:buChar char="q"/>
              <a:defRPr/>
            </a:pPr>
            <a:endParaRPr lang="en-US" sz="1400" dirty="0"/>
          </a:p>
          <a:p>
            <a:pPr>
              <a:lnSpc>
                <a:spcPts val="2600"/>
              </a:lnSpc>
              <a:buFont typeface="Wingdings" pitchFamily="2" charset="2"/>
              <a:buChar char="q"/>
              <a:defRPr/>
            </a:pPr>
            <a:r>
              <a:rPr lang="en-US" sz="1800" dirty="0"/>
              <a:t>REST</a:t>
            </a:r>
          </a:p>
          <a:p>
            <a:pPr marL="731838" lvl="1" indent="-457200">
              <a:lnSpc>
                <a:spcPts val="2600"/>
              </a:lnSpc>
              <a:buFont typeface="Wingdings" pitchFamily="2" charset="2"/>
              <a:buChar char="q"/>
              <a:defRPr/>
            </a:pPr>
            <a:r>
              <a:rPr lang="en-US" sz="1600" b="1" dirty="0" err="1"/>
              <a:t>RE</a:t>
            </a:r>
            <a:r>
              <a:rPr lang="en-US" sz="1400" dirty="0" err="1"/>
              <a:t>presentational</a:t>
            </a:r>
            <a:r>
              <a:rPr lang="en-US" sz="1400" dirty="0"/>
              <a:t> </a:t>
            </a:r>
            <a:r>
              <a:rPr lang="en-US" sz="1600" b="1" dirty="0"/>
              <a:t>S</a:t>
            </a:r>
            <a:r>
              <a:rPr lang="en-US" sz="1400" dirty="0"/>
              <a:t>tate </a:t>
            </a:r>
            <a:r>
              <a:rPr lang="en-US" sz="1600" b="1" dirty="0"/>
              <a:t>T</a:t>
            </a:r>
            <a:r>
              <a:rPr lang="en-US" sz="1400" dirty="0"/>
              <a:t>ransfer</a:t>
            </a:r>
          </a:p>
          <a:p>
            <a:pPr marL="731838" lvl="1" indent="-457200">
              <a:lnSpc>
                <a:spcPts val="2600"/>
              </a:lnSpc>
              <a:buFont typeface="Wingdings" pitchFamily="2" charset="2"/>
              <a:buChar char="q"/>
              <a:defRPr/>
            </a:pPr>
            <a:r>
              <a:rPr lang="en-US" sz="1400" dirty="0"/>
              <a:t>Easy to build—requires basic knowledge </a:t>
            </a:r>
            <a:r>
              <a:rPr lang="en-US" sz="1400" dirty="0" smtClean="0"/>
              <a:t>of </a:t>
            </a:r>
            <a:r>
              <a:rPr lang="en-US" sz="1400" dirty="0"/>
              <a:t>HTTP and XML</a:t>
            </a:r>
          </a:p>
          <a:p>
            <a:pPr marL="457200" lvl="1" indent="-457200">
              <a:lnSpc>
                <a:spcPts val="2600"/>
              </a:lnSpc>
              <a:spcBef>
                <a:spcPct val="70000"/>
              </a:spcBef>
              <a:spcAft>
                <a:spcPct val="25000"/>
              </a:spcAft>
              <a:buClr>
                <a:srgbClr val="C00000"/>
              </a:buClr>
              <a:buFont typeface="Wingdings" pitchFamily="2" charset="2"/>
              <a:buChar char="q"/>
              <a:defRPr/>
            </a:pPr>
            <a:endParaRPr lang="en-US" sz="1400" dirty="0"/>
          </a:p>
        </p:txBody>
      </p:sp>
      <p:pic>
        <p:nvPicPr>
          <p:cNvPr id="1027" name="Picture 3" descr="D:\Courseware\Transaction Services\Images\rest-vs-soap-debat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99284" y="819150"/>
            <a:ext cx="4138391" cy="586966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3"/>
          <p:cNvSpPr txBox="1">
            <a:spLocks/>
          </p:cNvSpPr>
          <p:nvPr/>
        </p:nvSpPr>
        <p:spPr>
          <a:xfrm>
            <a:off x="201613" y="6502400"/>
            <a:ext cx="268287" cy="196850"/>
          </a:xfrm>
          <a:prstGeom prst="rect">
            <a:avLst/>
          </a:prstGeom>
          <a:noFill/>
        </p:spPr>
        <p:txBody>
          <a:bodyPr/>
          <a:lstStyle>
            <a:defPPr>
              <a:defRPr lang="en-US"/>
            </a:defPPr>
            <a:lvl1pPr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1pPr>
            <a:lvl2pPr marL="32135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2pPr>
            <a:lvl3pPr marL="64271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3pPr>
            <a:lvl4pPr marL="964075"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4pPr>
            <a:lvl5pPr marL="1285434"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5pPr>
            <a:lvl6pPr marL="1606794"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6pPr>
            <a:lvl7pPr marL="192815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7pPr>
            <a:lvl8pPr marL="224951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8pPr>
            <a:lvl9pPr marL="2570870"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9pPr>
          </a:lstStyle>
          <a:p>
            <a:pPr defTabSz="915988"/>
            <a:fld id="{85574387-490B-4C81-A0B3-D05DECFA613C}" type="slidenum">
              <a:rPr lang="en-US" sz="800" smtClean="0"/>
              <a:pPr defTabSz="915988"/>
              <a:t>4</a:t>
            </a:fld>
            <a:endParaRPr lang="en-US" sz="800" dirty="0" smtClean="0"/>
          </a:p>
        </p:txBody>
      </p:sp>
    </p:spTree>
    <p:extLst>
      <p:ext uri="{BB962C8B-B14F-4D97-AF65-F5344CB8AC3E}">
        <p14:creationId xmlns:p14="http://schemas.microsoft.com/office/powerpoint/2010/main" val="41511524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6147" name="Rectangle 2"/>
          <p:cNvSpPr>
            <a:spLocks noGrp="1" noChangeArrowheads="1"/>
          </p:cNvSpPr>
          <p:nvPr>
            <p:ph type="title"/>
          </p:nvPr>
        </p:nvSpPr>
        <p:spPr>
          <a:xfrm>
            <a:off x="457647" y="160288"/>
            <a:ext cx="8228707" cy="474712"/>
          </a:xfrm>
        </p:spPr>
        <p:txBody>
          <a:bodyPr/>
          <a:lstStyle/>
          <a:p>
            <a:r>
              <a:rPr lang="en-US" dirty="0" smtClean="0">
                <a:solidFill>
                  <a:schemeClr val="bg1"/>
                </a:solidFill>
              </a:rPr>
              <a:t>REST and SOAP—Service Request</a:t>
            </a:r>
          </a:p>
        </p:txBody>
      </p:sp>
      <p:sp>
        <p:nvSpPr>
          <p:cNvPr id="7" name="Rectangle 3"/>
          <p:cNvSpPr txBox="1">
            <a:spLocks noChangeArrowheads="1"/>
          </p:cNvSpPr>
          <p:nvPr/>
        </p:nvSpPr>
        <p:spPr bwMode="auto">
          <a:xfrm>
            <a:off x="835137" y="3011663"/>
            <a:ext cx="7032974" cy="3067494"/>
          </a:xfrm>
          <a:prstGeom prst="rect">
            <a:avLst/>
          </a:prstGeom>
          <a:noFill/>
          <a:ln w="9525">
            <a:noFill/>
            <a:miter lim="800000"/>
            <a:headEnd/>
            <a:tailEnd/>
          </a:ln>
        </p:spPr>
        <p:txBody>
          <a:bodyPr vert="horz" wrap="square" lIns="64270" tIns="32135" rIns="64270" bIns="32135" numCol="1" anchor="t" anchorCtr="0" compatLnSpc="1">
            <a:prstTxWarp prst="textNoShape">
              <a:avLst/>
            </a:prstTxWarp>
          </a:bodyPr>
          <a:lstStyle>
            <a:lvl1pPr marL="342605" indent="-342605" algn="l" rtl="0" eaLnBrk="1" fontAlgn="base" hangingPunct="1">
              <a:spcBef>
                <a:spcPct val="70000"/>
              </a:spcBef>
              <a:spcAft>
                <a:spcPct val="25000"/>
              </a:spcAft>
              <a:buClr>
                <a:srgbClr val="C00000"/>
              </a:buClr>
              <a:buFont typeface="Times"/>
              <a:buChar char="•"/>
              <a:defRPr sz="2000" baseline="0">
                <a:solidFill>
                  <a:schemeClr val="tx1"/>
                </a:solidFill>
                <a:latin typeface="Helvetica" pitchFamily="34" charset="0"/>
                <a:ea typeface="+mn-ea"/>
                <a:cs typeface="Calibri" pitchFamily="34" charset="0"/>
              </a:defRPr>
            </a:lvl1pPr>
            <a:lvl2pPr marL="742304" indent="-285504" algn="l" rtl="0" eaLnBrk="1" fontAlgn="base" hangingPunct="1">
              <a:spcBef>
                <a:spcPct val="20000"/>
              </a:spcBef>
              <a:spcAft>
                <a:spcPct val="0"/>
              </a:spcAft>
              <a:buClr>
                <a:srgbClr val="02506F"/>
              </a:buClr>
              <a:buChar char="–"/>
              <a:defRPr baseline="0">
                <a:solidFill>
                  <a:schemeClr val="tx1"/>
                </a:solidFill>
                <a:latin typeface="Helvetica" pitchFamily="34" charset="0"/>
                <a:ea typeface="+mn-ea"/>
                <a:cs typeface="Calibri" pitchFamily="34" charset="0"/>
              </a:defRPr>
            </a:lvl2pPr>
            <a:lvl3pPr marL="1084909" indent="-228399" algn="l" rtl="0" eaLnBrk="1" fontAlgn="base" hangingPunct="1">
              <a:spcBef>
                <a:spcPct val="20000"/>
              </a:spcBef>
              <a:spcAft>
                <a:spcPct val="0"/>
              </a:spcAft>
              <a:buClr>
                <a:srgbClr val="C00000"/>
              </a:buClr>
              <a:buChar char="•"/>
              <a:defRPr sz="1600" baseline="0">
                <a:solidFill>
                  <a:schemeClr val="tx1"/>
                </a:solidFill>
                <a:latin typeface="Helvetica" pitchFamily="34" charset="0"/>
                <a:ea typeface="+mn-ea"/>
                <a:cs typeface="Calibri" pitchFamily="34" charset="0"/>
              </a:defRPr>
            </a:lvl3pPr>
            <a:lvl4pPr marL="1427509" indent="-228399" algn="l" rtl="0" eaLnBrk="1" fontAlgn="base" hangingPunct="1">
              <a:spcBef>
                <a:spcPct val="20000"/>
              </a:spcBef>
              <a:spcAft>
                <a:spcPct val="0"/>
              </a:spcAft>
              <a:buClr>
                <a:srgbClr val="02506F"/>
              </a:buClr>
              <a:buChar char="–"/>
              <a:defRPr sz="1500" baseline="0">
                <a:solidFill>
                  <a:schemeClr val="tx1"/>
                </a:solidFill>
                <a:latin typeface="Helvetica" pitchFamily="34" charset="0"/>
                <a:ea typeface="+mn-ea"/>
                <a:cs typeface="Calibri" pitchFamily="34" charset="0"/>
              </a:defRPr>
            </a:lvl4pPr>
            <a:lvl5pPr marL="1770120" indent="-228399" algn="l" rtl="0" eaLnBrk="1" fontAlgn="base" hangingPunct="1">
              <a:spcBef>
                <a:spcPct val="20000"/>
              </a:spcBef>
              <a:spcAft>
                <a:spcPct val="0"/>
              </a:spcAft>
              <a:buClr>
                <a:srgbClr val="C00000"/>
              </a:buClr>
              <a:buChar char="•"/>
              <a:defRPr sz="1400" baseline="0">
                <a:solidFill>
                  <a:schemeClr val="tx1"/>
                </a:solidFill>
                <a:latin typeface="Helvetica" pitchFamily="34" charset="0"/>
                <a:ea typeface="+mn-ea"/>
                <a:cs typeface="Calibri" pitchFamily="34" charset="0"/>
              </a:defRPr>
            </a:lvl5pPr>
            <a:lvl6pPr marL="2226912" indent="-228399" algn="l" rtl="0" eaLnBrk="1" fontAlgn="base" hangingPunct="1">
              <a:spcBef>
                <a:spcPct val="20000"/>
              </a:spcBef>
              <a:spcAft>
                <a:spcPct val="0"/>
              </a:spcAft>
              <a:buClr>
                <a:srgbClr val="DC9518"/>
              </a:buClr>
              <a:buChar char="•"/>
              <a:defRPr sz="1400">
                <a:solidFill>
                  <a:schemeClr val="tx1"/>
                </a:solidFill>
                <a:latin typeface="+mn-lt"/>
                <a:ea typeface="+mn-ea"/>
              </a:defRPr>
            </a:lvl6pPr>
            <a:lvl7pPr marL="2683714" indent="-228399" algn="l" rtl="0" eaLnBrk="1" fontAlgn="base" hangingPunct="1">
              <a:spcBef>
                <a:spcPct val="20000"/>
              </a:spcBef>
              <a:spcAft>
                <a:spcPct val="0"/>
              </a:spcAft>
              <a:buClr>
                <a:srgbClr val="DC9518"/>
              </a:buClr>
              <a:buChar char="•"/>
              <a:defRPr sz="1400">
                <a:solidFill>
                  <a:schemeClr val="tx1"/>
                </a:solidFill>
                <a:latin typeface="+mn-lt"/>
                <a:ea typeface="+mn-ea"/>
              </a:defRPr>
            </a:lvl7pPr>
            <a:lvl8pPr marL="3140514" indent="-228399" algn="l" rtl="0" eaLnBrk="1" fontAlgn="base" hangingPunct="1">
              <a:spcBef>
                <a:spcPct val="20000"/>
              </a:spcBef>
              <a:spcAft>
                <a:spcPct val="0"/>
              </a:spcAft>
              <a:buClr>
                <a:srgbClr val="DC9518"/>
              </a:buClr>
              <a:buChar char="•"/>
              <a:defRPr sz="1400">
                <a:solidFill>
                  <a:schemeClr val="tx1"/>
                </a:solidFill>
                <a:latin typeface="+mn-lt"/>
                <a:ea typeface="+mn-ea"/>
              </a:defRPr>
            </a:lvl8pPr>
            <a:lvl9pPr marL="3597322" indent="-228399" algn="l" rtl="0" eaLnBrk="1" fontAlgn="base" hangingPunct="1">
              <a:spcBef>
                <a:spcPct val="20000"/>
              </a:spcBef>
              <a:spcAft>
                <a:spcPct val="0"/>
              </a:spcAft>
              <a:buClr>
                <a:srgbClr val="DC9518"/>
              </a:buClr>
              <a:buChar char="•"/>
              <a:defRPr sz="1400">
                <a:solidFill>
                  <a:schemeClr val="tx1"/>
                </a:solidFill>
                <a:latin typeface="+mn-lt"/>
                <a:ea typeface="+mn-ea"/>
              </a:defRPr>
            </a:lvl9pPr>
          </a:lstStyle>
          <a:p>
            <a:pPr marL="731838" lvl="1" indent="-457200">
              <a:lnSpc>
                <a:spcPts val="2600"/>
              </a:lnSpc>
              <a:buNone/>
            </a:pPr>
            <a:r>
              <a:rPr lang="en-US" sz="1400" dirty="0">
                <a:solidFill>
                  <a:srgbClr val="0000CC"/>
                </a:solidFill>
              </a:rPr>
              <a:t>&lt;?xml version="1.0"?&gt;</a:t>
            </a:r>
          </a:p>
          <a:p>
            <a:pPr marL="731838" lvl="1" indent="-457200">
              <a:lnSpc>
                <a:spcPts val="2600"/>
              </a:lnSpc>
              <a:buFontTx/>
              <a:buNone/>
            </a:pPr>
            <a:r>
              <a:rPr lang="en-US" sz="1400" dirty="0" smtClean="0">
                <a:solidFill>
                  <a:srgbClr val="0000CC"/>
                </a:solidFill>
              </a:rPr>
              <a:t>&lt;</a:t>
            </a:r>
            <a:r>
              <a:rPr lang="en-US" sz="1400" dirty="0" err="1" smtClean="0">
                <a:solidFill>
                  <a:srgbClr val="0000CC"/>
                </a:solidFill>
              </a:rPr>
              <a:t>soap:Envelope</a:t>
            </a:r>
            <a:r>
              <a:rPr lang="en-US" sz="1400" dirty="0">
                <a:solidFill>
                  <a:srgbClr val="0000CC"/>
                </a:solidFill>
              </a:rPr>
              <a:t> </a:t>
            </a:r>
            <a:r>
              <a:rPr lang="en-US" sz="1400" dirty="0" err="1" smtClean="0">
                <a:solidFill>
                  <a:srgbClr val="0000CC"/>
                </a:solidFill>
              </a:rPr>
              <a:t>xmlns:soap</a:t>
            </a:r>
            <a:r>
              <a:rPr lang="en-US" sz="1400" dirty="0">
                <a:solidFill>
                  <a:srgbClr val="0000CC"/>
                </a:solidFill>
              </a:rPr>
              <a:t>="http://www.w3.org/2001/12/soap-envelope"&gt; </a:t>
            </a:r>
          </a:p>
          <a:p>
            <a:pPr marL="731838" lvl="1" indent="-457200">
              <a:lnSpc>
                <a:spcPts val="2600"/>
              </a:lnSpc>
              <a:buFontTx/>
              <a:buNone/>
            </a:pPr>
            <a:r>
              <a:rPr lang="en-US" sz="1400" dirty="0" smtClean="0">
                <a:solidFill>
                  <a:srgbClr val="0000CC"/>
                </a:solidFill>
              </a:rPr>
              <a:t>	&lt;</a:t>
            </a:r>
            <a:r>
              <a:rPr lang="en-US" sz="1400" dirty="0" err="1" smtClean="0">
                <a:solidFill>
                  <a:srgbClr val="0000CC"/>
                </a:solidFill>
              </a:rPr>
              <a:t>soap:Body</a:t>
            </a:r>
            <a:r>
              <a:rPr lang="en-US" sz="1400" dirty="0" smtClean="0">
                <a:solidFill>
                  <a:srgbClr val="0000CC"/>
                </a:solidFill>
              </a:rPr>
              <a:t>&gt;</a:t>
            </a:r>
            <a:br>
              <a:rPr lang="en-US" sz="1400" dirty="0" smtClean="0">
                <a:solidFill>
                  <a:srgbClr val="0000CC"/>
                </a:solidFill>
              </a:rPr>
            </a:br>
            <a:r>
              <a:rPr lang="en-US" sz="1400" dirty="0" smtClean="0">
                <a:solidFill>
                  <a:srgbClr val="0000CC"/>
                </a:solidFill>
              </a:rPr>
              <a:t>	&lt;</a:t>
            </a:r>
            <a:r>
              <a:rPr lang="en-US" sz="1400" dirty="0" err="1" smtClean="0">
                <a:solidFill>
                  <a:srgbClr val="0000CC"/>
                </a:solidFill>
              </a:rPr>
              <a:t>m:GetWeather</a:t>
            </a:r>
            <a:r>
              <a:rPr lang="en-US" sz="1400" dirty="0" smtClean="0">
                <a:solidFill>
                  <a:srgbClr val="0000CC"/>
                </a:solidFill>
              </a:rPr>
              <a:t> </a:t>
            </a:r>
            <a:r>
              <a:rPr lang="en-US" sz="1400" dirty="0" err="1">
                <a:solidFill>
                  <a:srgbClr val="0000CC"/>
                </a:solidFill>
              </a:rPr>
              <a:t>xmlns:m</a:t>
            </a:r>
            <a:r>
              <a:rPr lang="en-US" sz="1400" dirty="0">
                <a:solidFill>
                  <a:srgbClr val="0000CC"/>
                </a:solidFill>
              </a:rPr>
              <a:t>="http</a:t>
            </a:r>
            <a:r>
              <a:rPr lang="en-US" sz="1400" dirty="0" smtClean="0">
                <a:solidFill>
                  <a:srgbClr val="0000CC"/>
                </a:solidFill>
              </a:rPr>
              <a:t>://mywebservice.com/weather"&gt;</a:t>
            </a:r>
            <a:r>
              <a:rPr lang="en-US" sz="1400" dirty="0">
                <a:solidFill>
                  <a:srgbClr val="0000CC"/>
                </a:solidFill>
              </a:rPr>
              <a:t/>
            </a:r>
            <a:br>
              <a:rPr lang="en-US" sz="1400" dirty="0">
                <a:solidFill>
                  <a:srgbClr val="0000CC"/>
                </a:solidFill>
              </a:rPr>
            </a:br>
            <a:r>
              <a:rPr lang="en-US" sz="1400" dirty="0" smtClean="0">
                <a:solidFill>
                  <a:srgbClr val="0000CC"/>
                </a:solidFill>
              </a:rPr>
              <a:t>	     &lt;</a:t>
            </a:r>
            <a:r>
              <a:rPr lang="en-US" sz="1400" dirty="0" err="1" smtClean="0">
                <a:solidFill>
                  <a:srgbClr val="0000CC"/>
                </a:solidFill>
              </a:rPr>
              <a:t>m:Zip</a:t>
            </a:r>
            <a:r>
              <a:rPr lang="en-US" sz="1400" dirty="0" smtClean="0">
                <a:solidFill>
                  <a:srgbClr val="0000CC"/>
                </a:solidFill>
              </a:rPr>
              <a:t>&gt; 22102</a:t>
            </a:r>
            <a:r>
              <a:rPr lang="en-US" sz="1400" dirty="0">
                <a:solidFill>
                  <a:srgbClr val="0000CC"/>
                </a:solidFill>
              </a:rPr>
              <a:t> </a:t>
            </a:r>
            <a:r>
              <a:rPr lang="en-US" sz="1400" dirty="0" smtClean="0">
                <a:solidFill>
                  <a:srgbClr val="0000CC"/>
                </a:solidFill>
              </a:rPr>
              <a:t>&lt;/</a:t>
            </a:r>
            <a:r>
              <a:rPr lang="en-US" sz="1400" dirty="0" err="1" smtClean="0">
                <a:solidFill>
                  <a:srgbClr val="0000CC"/>
                </a:solidFill>
              </a:rPr>
              <a:t>m:Zip</a:t>
            </a:r>
            <a:r>
              <a:rPr lang="en-US" sz="1400" dirty="0">
                <a:solidFill>
                  <a:srgbClr val="0000CC"/>
                </a:solidFill>
              </a:rPr>
              <a:t>&gt; </a:t>
            </a:r>
            <a:endParaRPr lang="en-US" sz="1400" dirty="0" smtClean="0">
              <a:solidFill>
                <a:srgbClr val="0000CC"/>
              </a:solidFill>
            </a:endParaRPr>
          </a:p>
          <a:p>
            <a:pPr marL="731838" lvl="1" indent="-457200">
              <a:lnSpc>
                <a:spcPts val="2600"/>
              </a:lnSpc>
              <a:buFontTx/>
              <a:buNone/>
            </a:pPr>
            <a:r>
              <a:rPr lang="en-US" sz="1400" dirty="0">
                <a:solidFill>
                  <a:srgbClr val="0000CC"/>
                </a:solidFill>
              </a:rPr>
              <a:t>	</a:t>
            </a:r>
            <a:r>
              <a:rPr lang="en-US" sz="1400" dirty="0" smtClean="0">
                <a:solidFill>
                  <a:srgbClr val="0000CC"/>
                </a:solidFill>
              </a:rPr>
              <a:t>    &lt;/</a:t>
            </a:r>
            <a:r>
              <a:rPr lang="en-US" sz="1400" dirty="0" err="1" smtClean="0">
                <a:solidFill>
                  <a:srgbClr val="0000CC"/>
                </a:solidFill>
              </a:rPr>
              <a:t>m:GetWeather</a:t>
            </a:r>
            <a:r>
              <a:rPr lang="en-US" sz="1400" dirty="0" smtClean="0">
                <a:solidFill>
                  <a:srgbClr val="0000CC"/>
                </a:solidFill>
              </a:rPr>
              <a:t>&gt;</a:t>
            </a:r>
            <a:br>
              <a:rPr lang="en-US" sz="1400" dirty="0" smtClean="0">
                <a:solidFill>
                  <a:srgbClr val="0000CC"/>
                </a:solidFill>
              </a:rPr>
            </a:br>
            <a:r>
              <a:rPr lang="en-US" sz="1400" dirty="0" smtClean="0">
                <a:solidFill>
                  <a:srgbClr val="0000CC"/>
                </a:solidFill>
              </a:rPr>
              <a:t>&lt;/</a:t>
            </a:r>
            <a:r>
              <a:rPr lang="en-US" sz="1400" dirty="0" err="1" smtClean="0">
                <a:solidFill>
                  <a:srgbClr val="0000CC"/>
                </a:solidFill>
              </a:rPr>
              <a:t>soap:Body</a:t>
            </a:r>
            <a:r>
              <a:rPr lang="en-US" sz="1400" dirty="0" smtClean="0">
                <a:solidFill>
                  <a:srgbClr val="0000CC"/>
                </a:solidFill>
              </a:rPr>
              <a:t>&gt;</a:t>
            </a:r>
          </a:p>
          <a:p>
            <a:pPr marL="731838" lvl="1" indent="-457200">
              <a:lnSpc>
                <a:spcPts val="2600"/>
              </a:lnSpc>
              <a:buFontTx/>
              <a:buNone/>
            </a:pPr>
            <a:r>
              <a:rPr lang="en-US" sz="1400" dirty="0" smtClean="0">
                <a:solidFill>
                  <a:srgbClr val="0000CC"/>
                </a:solidFill>
              </a:rPr>
              <a:t>&lt;/</a:t>
            </a:r>
            <a:r>
              <a:rPr lang="en-US" sz="1400" dirty="0" err="1" smtClean="0">
                <a:solidFill>
                  <a:srgbClr val="0000CC"/>
                </a:solidFill>
              </a:rPr>
              <a:t>soap:Envelope</a:t>
            </a:r>
            <a:r>
              <a:rPr lang="en-US" sz="1400" dirty="0" smtClean="0">
                <a:solidFill>
                  <a:srgbClr val="0000CC"/>
                </a:solidFill>
              </a:rPr>
              <a:t>&gt;</a:t>
            </a:r>
            <a:endParaRPr lang="en-US" sz="1400" dirty="0" smtClean="0"/>
          </a:p>
        </p:txBody>
      </p:sp>
      <p:sp>
        <p:nvSpPr>
          <p:cNvPr id="8" name="Rectangle 3"/>
          <p:cNvSpPr txBox="1">
            <a:spLocks noChangeArrowheads="1"/>
          </p:cNvSpPr>
          <p:nvPr/>
        </p:nvSpPr>
        <p:spPr bwMode="auto">
          <a:xfrm>
            <a:off x="934782" y="1578920"/>
            <a:ext cx="4975546" cy="595574"/>
          </a:xfrm>
          <a:prstGeom prst="rect">
            <a:avLst/>
          </a:prstGeom>
          <a:noFill/>
          <a:ln w="9525">
            <a:noFill/>
            <a:miter lim="800000"/>
            <a:headEnd/>
            <a:tailEnd/>
          </a:ln>
        </p:spPr>
        <p:txBody>
          <a:bodyPr vert="horz" wrap="square" lIns="64270" tIns="32135" rIns="64270" bIns="32135" numCol="1" anchor="t" anchorCtr="0" compatLnSpc="1">
            <a:prstTxWarp prst="textNoShape">
              <a:avLst/>
            </a:prstTxWarp>
          </a:bodyPr>
          <a:lstStyle>
            <a:lvl1pPr marL="342605" indent="-342605" algn="l" rtl="0" eaLnBrk="1" fontAlgn="base" hangingPunct="1">
              <a:spcBef>
                <a:spcPct val="70000"/>
              </a:spcBef>
              <a:spcAft>
                <a:spcPct val="25000"/>
              </a:spcAft>
              <a:buClr>
                <a:srgbClr val="C00000"/>
              </a:buClr>
              <a:buFont typeface="Times"/>
              <a:buChar char="•"/>
              <a:defRPr sz="2000" baseline="0">
                <a:solidFill>
                  <a:schemeClr val="tx1"/>
                </a:solidFill>
                <a:latin typeface="Helvetica" pitchFamily="34" charset="0"/>
                <a:ea typeface="+mn-ea"/>
                <a:cs typeface="Calibri" pitchFamily="34" charset="0"/>
              </a:defRPr>
            </a:lvl1pPr>
            <a:lvl2pPr marL="742304" indent="-285504" algn="l" rtl="0" eaLnBrk="1" fontAlgn="base" hangingPunct="1">
              <a:spcBef>
                <a:spcPct val="20000"/>
              </a:spcBef>
              <a:spcAft>
                <a:spcPct val="0"/>
              </a:spcAft>
              <a:buClr>
                <a:srgbClr val="02506F"/>
              </a:buClr>
              <a:buChar char="–"/>
              <a:defRPr baseline="0">
                <a:solidFill>
                  <a:schemeClr val="tx1"/>
                </a:solidFill>
                <a:latin typeface="Helvetica" pitchFamily="34" charset="0"/>
                <a:ea typeface="+mn-ea"/>
                <a:cs typeface="Calibri" pitchFamily="34" charset="0"/>
              </a:defRPr>
            </a:lvl2pPr>
            <a:lvl3pPr marL="1084909" indent="-228399" algn="l" rtl="0" eaLnBrk="1" fontAlgn="base" hangingPunct="1">
              <a:spcBef>
                <a:spcPct val="20000"/>
              </a:spcBef>
              <a:spcAft>
                <a:spcPct val="0"/>
              </a:spcAft>
              <a:buClr>
                <a:srgbClr val="C00000"/>
              </a:buClr>
              <a:buChar char="•"/>
              <a:defRPr sz="1600" baseline="0">
                <a:solidFill>
                  <a:schemeClr val="tx1"/>
                </a:solidFill>
                <a:latin typeface="Helvetica" pitchFamily="34" charset="0"/>
                <a:ea typeface="+mn-ea"/>
                <a:cs typeface="Calibri" pitchFamily="34" charset="0"/>
              </a:defRPr>
            </a:lvl3pPr>
            <a:lvl4pPr marL="1427509" indent="-228399" algn="l" rtl="0" eaLnBrk="1" fontAlgn="base" hangingPunct="1">
              <a:spcBef>
                <a:spcPct val="20000"/>
              </a:spcBef>
              <a:spcAft>
                <a:spcPct val="0"/>
              </a:spcAft>
              <a:buClr>
                <a:srgbClr val="02506F"/>
              </a:buClr>
              <a:buChar char="–"/>
              <a:defRPr sz="1500" baseline="0">
                <a:solidFill>
                  <a:schemeClr val="tx1"/>
                </a:solidFill>
                <a:latin typeface="Helvetica" pitchFamily="34" charset="0"/>
                <a:ea typeface="+mn-ea"/>
                <a:cs typeface="Calibri" pitchFamily="34" charset="0"/>
              </a:defRPr>
            </a:lvl4pPr>
            <a:lvl5pPr marL="1770120" indent="-228399" algn="l" rtl="0" eaLnBrk="1" fontAlgn="base" hangingPunct="1">
              <a:spcBef>
                <a:spcPct val="20000"/>
              </a:spcBef>
              <a:spcAft>
                <a:spcPct val="0"/>
              </a:spcAft>
              <a:buClr>
                <a:srgbClr val="C00000"/>
              </a:buClr>
              <a:buChar char="•"/>
              <a:defRPr sz="1400" baseline="0">
                <a:solidFill>
                  <a:schemeClr val="tx1"/>
                </a:solidFill>
                <a:latin typeface="Helvetica" pitchFamily="34" charset="0"/>
                <a:ea typeface="+mn-ea"/>
                <a:cs typeface="Calibri" pitchFamily="34" charset="0"/>
              </a:defRPr>
            </a:lvl5pPr>
            <a:lvl6pPr marL="2226912" indent="-228399" algn="l" rtl="0" eaLnBrk="1" fontAlgn="base" hangingPunct="1">
              <a:spcBef>
                <a:spcPct val="20000"/>
              </a:spcBef>
              <a:spcAft>
                <a:spcPct val="0"/>
              </a:spcAft>
              <a:buClr>
                <a:srgbClr val="DC9518"/>
              </a:buClr>
              <a:buChar char="•"/>
              <a:defRPr sz="1400">
                <a:solidFill>
                  <a:schemeClr val="tx1"/>
                </a:solidFill>
                <a:latin typeface="+mn-lt"/>
                <a:ea typeface="+mn-ea"/>
              </a:defRPr>
            </a:lvl6pPr>
            <a:lvl7pPr marL="2683714" indent="-228399" algn="l" rtl="0" eaLnBrk="1" fontAlgn="base" hangingPunct="1">
              <a:spcBef>
                <a:spcPct val="20000"/>
              </a:spcBef>
              <a:spcAft>
                <a:spcPct val="0"/>
              </a:spcAft>
              <a:buClr>
                <a:srgbClr val="DC9518"/>
              </a:buClr>
              <a:buChar char="•"/>
              <a:defRPr sz="1400">
                <a:solidFill>
                  <a:schemeClr val="tx1"/>
                </a:solidFill>
                <a:latin typeface="+mn-lt"/>
                <a:ea typeface="+mn-ea"/>
              </a:defRPr>
            </a:lvl7pPr>
            <a:lvl8pPr marL="3140514" indent="-228399" algn="l" rtl="0" eaLnBrk="1" fontAlgn="base" hangingPunct="1">
              <a:spcBef>
                <a:spcPct val="20000"/>
              </a:spcBef>
              <a:spcAft>
                <a:spcPct val="0"/>
              </a:spcAft>
              <a:buClr>
                <a:srgbClr val="DC9518"/>
              </a:buClr>
              <a:buChar char="•"/>
              <a:defRPr sz="1400">
                <a:solidFill>
                  <a:schemeClr val="tx1"/>
                </a:solidFill>
                <a:latin typeface="+mn-lt"/>
                <a:ea typeface="+mn-ea"/>
              </a:defRPr>
            </a:lvl8pPr>
            <a:lvl9pPr marL="3597322" indent="-228399" algn="l" rtl="0" eaLnBrk="1" fontAlgn="base" hangingPunct="1">
              <a:spcBef>
                <a:spcPct val="20000"/>
              </a:spcBef>
              <a:spcAft>
                <a:spcPct val="0"/>
              </a:spcAft>
              <a:buClr>
                <a:srgbClr val="DC9518"/>
              </a:buClr>
              <a:buChar char="•"/>
              <a:defRPr sz="1400">
                <a:solidFill>
                  <a:schemeClr val="tx1"/>
                </a:solidFill>
                <a:latin typeface="+mn-lt"/>
                <a:ea typeface="+mn-ea"/>
              </a:defRPr>
            </a:lvl9pPr>
          </a:lstStyle>
          <a:p>
            <a:pPr marL="731838" lvl="1" indent="-457200">
              <a:lnSpc>
                <a:spcPts val="2600"/>
              </a:lnSpc>
              <a:buFontTx/>
              <a:buNone/>
            </a:pPr>
            <a:r>
              <a:rPr lang="en-US" sz="1400" dirty="0" smtClean="0">
                <a:solidFill>
                  <a:srgbClr val="00B050"/>
                </a:solidFill>
              </a:rPr>
              <a:t>http://webservice.com/weather/22102</a:t>
            </a:r>
            <a:endParaRPr lang="en-US" sz="1400" dirty="0" smtClean="0">
              <a:solidFill>
                <a:srgbClr val="0000CC"/>
              </a:solidFill>
            </a:endParaRPr>
          </a:p>
          <a:p>
            <a:pPr marL="731838" lvl="1" indent="-457200">
              <a:lnSpc>
                <a:spcPts val="2600"/>
              </a:lnSpc>
              <a:buFontTx/>
              <a:buNone/>
            </a:pPr>
            <a:r>
              <a:rPr lang="en-US" sz="1400" dirty="0" smtClean="0">
                <a:solidFill>
                  <a:srgbClr val="0000CC"/>
                </a:solidFill>
              </a:rPr>
              <a:t>	</a:t>
            </a:r>
            <a:endParaRPr lang="en-US" sz="1400" dirty="0" smtClean="0"/>
          </a:p>
        </p:txBody>
      </p:sp>
      <p:sp>
        <p:nvSpPr>
          <p:cNvPr id="11" name="Rounded Rectangle 10"/>
          <p:cNvSpPr/>
          <p:nvPr/>
        </p:nvSpPr>
        <p:spPr bwMode="auto">
          <a:xfrm rot="16200000">
            <a:off x="-590675" y="4225384"/>
            <a:ext cx="2732570" cy="469924"/>
          </a:xfrm>
          <a:prstGeom prst="roundRect">
            <a:avLst/>
          </a:prstGeom>
          <a:solidFill>
            <a:schemeClr val="accent5"/>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45720" tIns="45720" rIns="45720" bIns="45720" numCol="1" rtlCol="0" anchor="ctr" anchorCtr="0" compatLnSpc="1">
            <a:prstTxWarp prst="textNoShape">
              <a:avLst/>
            </a:prstTxWarp>
          </a:bodyPr>
          <a:lstStyle/>
          <a:p>
            <a:pPr eaLnBrk="0" hangingPunct="0"/>
            <a:r>
              <a:rPr lang="en-US" sz="2400" b="1" dirty="0" smtClean="0">
                <a:solidFill>
                  <a:srgbClr val="002060"/>
                </a:solidFill>
                <a:latin typeface="Calibri" pitchFamily="34" charset="0"/>
              </a:rPr>
              <a:t>SOAP</a:t>
            </a:r>
            <a:endParaRPr lang="en-US" sz="1800" b="1" dirty="0" smtClean="0">
              <a:solidFill>
                <a:srgbClr val="002060"/>
              </a:solidFill>
              <a:latin typeface="Calibri" pitchFamily="34" charset="0"/>
              <a:ea typeface="ＭＳ Ｐゴシック" pitchFamily="80" charset="-128"/>
            </a:endParaRPr>
          </a:p>
        </p:txBody>
      </p:sp>
      <p:sp>
        <p:nvSpPr>
          <p:cNvPr id="12" name="Rounded Rectangle 11"/>
          <p:cNvSpPr/>
          <p:nvPr/>
        </p:nvSpPr>
        <p:spPr bwMode="auto">
          <a:xfrm rot="16200000">
            <a:off x="238967" y="1643880"/>
            <a:ext cx="1069014" cy="465655"/>
          </a:xfrm>
          <a:prstGeom prst="roundRect">
            <a:avLst/>
          </a:prstGeom>
          <a:solidFill>
            <a:schemeClr val="accent5"/>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45720" tIns="45720" rIns="45720" bIns="45720" numCol="1" rtlCol="0" anchor="ctr" anchorCtr="0" compatLnSpc="1">
            <a:prstTxWarp prst="textNoShape">
              <a:avLst/>
            </a:prstTxWarp>
          </a:bodyPr>
          <a:lstStyle/>
          <a:p>
            <a:pPr eaLnBrk="0" hangingPunct="0"/>
            <a:r>
              <a:rPr lang="en-US" sz="2400" b="1" dirty="0" smtClean="0">
                <a:solidFill>
                  <a:srgbClr val="002060"/>
                </a:solidFill>
                <a:latin typeface="Calibri" pitchFamily="34" charset="0"/>
              </a:rPr>
              <a:t>REST</a:t>
            </a:r>
            <a:endParaRPr lang="en-US" sz="2400" b="1" dirty="0" smtClean="0">
              <a:solidFill>
                <a:srgbClr val="002060"/>
              </a:solidFill>
              <a:latin typeface="Calibri" pitchFamily="34" charset="0"/>
              <a:ea typeface="ＭＳ Ｐゴシック" pitchFamily="80" charset="-128"/>
            </a:endParaRPr>
          </a:p>
        </p:txBody>
      </p:sp>
      <p:sp>
        <p:nvSpPr>
          <p:cNvPr id="13" name="Slide Number Placeholder 3"/>
          <p:cNvSpPr txBox="1">
            <a:spLocks/>
          </p:cNvSpPr>
          <p:nvPr/>
        </p:nvSpPr>
        <p:spPr>
          <a:xfrm>
            <a:off x="201613" y="6502400"/>
            <a:ext cx="268287" cy="196850"/>
          </a:xfrm>
          <a:prstGeom prst="rect">
            <a:avLst/>
          </a:prstGeom>
          <a:noFill/>
        </p:spPr>
        <p:txBody>
          <a:bodyPr/>
          <a:lstStyle>
            <a:defPPr>
              <a:defRPr lang="en-US"/>
            </a:defPPr>
            <a:lvl1pPr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1pPr>
            <a:lvl2pPr marL="32135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2pPr>
            <a:lvl3pPr marL="642717"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3pPr>
            <a:lvl4pPr marL="964075"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4pPr>
            <a:lvl5pPr marL="1285434" algn="ctr" rtl="0" fontAlgn="base">
              <a:spcBef>
                <a:spcPct val="0"/>
              </a:spcBef>
              <a:spcAft>
                <a:spcPct val="0"/>
              </a:spcAft>
              <a:defRPr sz="2500" kern="1200">
                <a:solidFill>
                  <a:schemeClr val="tx1"/>
                </a:solidFill>
                <a:latin typeface="Lucida Grande" charset="0"/>
                <a:ea typeface="ヒラギノ角ゴ ProN W3" charset="0"/>
                <a:cs typeface="ヒラギノ角ゴ ProN W3" charset="0"/>
                <a:sym typeface="Lucida Grande" charset="0"/>
              </a:defRPr>
            </a:lvl5pPr>
            <a:lvl6pPr marL="1606794"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6pPr>
            <a:lvl7pPr marL="192815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7pPr>
            <a:lvl8pPr marL="2249511"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8pPr>
            <a:lvl9pPr marL="2570870" algn="l" defTabSz="642717" rtl="0" eaLnBrk="1" latinLnBrk="0" hangingPunct="1">
              <a:defRPr sz="2500" kern="1200">
                <a:solidFill>
                  <a:schemeClr val="tx1"/>
                </a:solidFill>
                <a:latin typeface="Lucida Grande" charset="0"/>
                <a:ea typeface="ヒラギノ角ゴ ProN W3" charset="0"/>
                <a:cs typeface="ヒラギノ角ゴ ProN W3" charset="0"/>
                <a:sym typeface="Lucida Grande" charset="0"/>
              </a:defRPr>
            </a:lvl9pPr>
          </a:lstStyle>
          <a:p>
            <a:pPr defTabSz="915988"/>
            <a:fld id="{85574387-490B-4C81-A0B3-D05DECFA613C}" type="slidenum">
              <a:rPr lang="en-US" sz="800" smtClean="0"/>
              <a:pPr defTabSz="915988"/>
              <a:t>5</a:t>
            </a:fld>
            <a:endParaRPr lang="en-US" sz="800" dirty="0" smtClean="0"/>
          </a:p>
        </p:txBody>
      </p:sp>
    </p:spTree>
    <p:extLst>
      <p:ext uri="{BB962C8B-B14F-4D97-AF65-F5344CB8AC3E}">
        <p14:creationId xmlns:p14="http://schemas.microsoft.com/office/powerpoint/2010/main" val="3575240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4294967295"/>
          </p:nvPr>
        </p:nvSpPr>
        <p:spPr>
          <a:xfrm>
            <a:off x="201612" y="6502400"/>
            <a:ext cx="395287" cy="196850"/>
          </a:xfrm>
          <a:prstGeom prst="rect">
            <a:avLst/>
          </a:prstGeom>
          <a:noFill/>
        </p:spPr>
        <p:txBody>
          <a:bodyPr/>
          <a:lstStyle/>
          <a:p>
            <a:pPr defTabSz="915988"/>
            <a:fld id="{58E7CE40-2E8F-4F53-A078-3BBC51FEBCA8}" type="slidenum">
              <a:rPr lang="en-US" sz="900" smtClean="0"/>
              <a:pPr defTabSz="915988"/>
              <a:t>6</a:t>
            </a:fld>
            <a:endParaRPr lang="en-US" sz="900" dirty="0" smtClean="0"/>
          </a:p>
        </p:txBody>
      </p:sp>
      <p:sp>
        <p:nvSpPr>
          <p:cNvPr id="17412" name="Rectangle 3"/>
          <p:cNvSpPr>
            <a:spLocks noGrp="1" noChangeArrowheads="1"/>
          </p:cNvSpPr>
          <p:nvPr>
            <p:ph type="body" idx="1"/>
          </p:nvPr>
        </p:nvSpPr>
        <p:spPr>
          <a:xfrm>
            <a:off x="380999" y="912588"/>
            <a:ext cx="8529085" cy="5466947"/>
          </a:xfrm>
        </p:spPr>
        <p:txBody>
          <a:bodyPr/>
          <a:lstStyle/>
          <a:p>
            <a:pPr>
              <a:lnSpc>
                <a:spcPct val="150000"/>
              </a:lnSpc>
              <a:spcBef>
                <a:spcPts val="0"/>
              </a:spcBef>
              <a:spcAft>
                <a:spcPts val="300"/>
              </a:spcAft>
              <a:buFont typeface="Wingdings" pitchFamily="2" charset="2"/>
              <a:buChar char="q"/>
            </a:pPr>
            <a:r>
              <a:rPr lang="en-US" sz="1600" dirty="0" smtClean="0">
                <a:latin typeface="Calibri" pitchFamily="34" charset="0"/>
              </a:rPr>
              <a:t>MicroStrategy uses XQuery to access Web Services as a data source</a:t>
            </a:r>
          </a:p>
          <a:p>
            <a:pPr>
              <a:lnSpc>
                <a:spcPct val="150000"/>
              </a:lnSpc>
              <a:spcBef>
                <a:spcPts val="0"/>
              </a:spcBef>
              <a:spcAft>
                <a:spcPts val="300"/>
              </a:spcAft>
              <a:buFont typeface="Wingdings" pitchFamily="2" charset="2"/>
              <a:buChar char="q"/>
            </a:pPr>
            <a:r>
              <a:rPr lang="en-US" sz="1600" dirty="0" smtClean="0">
                <a:latin typeface="Calibri" pitchFamily="34" charset="0"/>
              </a:rPr>
              <a:t>XQuery is a query language designed by the W3C to extract data from XML files and format/transform the results.</a:t>
            </a:r>
          </a:p>
          <a:p>
            <a:pPr>
              <a:lnSpc>
                <a:spcPct val="150000"/>
              </a:lnSpc>
              <a:spcBef>
                <a:spcPts val="0"/>
              </a:spcBef>
              <a:spcAft>
                <a:spcPts val="300"/>
              </a:spcAft>
              <a:buFont typeface="Wingdings" pitchFamily="2" charset="2"/>
              <a:buChar char="q"/>
            </a:pPr>
            <a:r>
              <a:rPr lang="en-US" sz="1600" dirty="0" smtClean="0">
                <a:latin typeface="Calibri" pitchFamily="34" charset="0"/>
              </a:rPr>
              <a:t>XQuery is to XML as SQL is to tables in a relational database.</a:t>
            </a:r>
          </a:p>
          <a:p>
            <a:pPr>
              <a:lnSpc>
                <a:spcPct val="150000"/>
              </a:lnSpc>
              <a:spcBef>
                <a:spcPts val="0"/>
              </a:spcBef>
              <a:spcAft>
                <a:spcPts val="300"/>
              </a:spcAft>
              <a:buFont typeface="Wingdings" pitchFamily="2" charset="2"/>
              <a:buChar char="q"/>
            </a:pPr>
            <a:r>
              <a:rPr lang="en-US" sz="1600" dirty="0" smtClean="0">
                <a:latin typeface="Calibri" pitchFamily="34" charset="0"/>
              </a:rPr>
              <a:t>XQuery allows you to:</a:t>
            </a:r>
          </a:p>
          <a:p>
            <a:pPr lvl="1">
              <a:lnSpc>
                <a:spcPct val="150000"/>
              </a:lnSpc>
              <a:spcBef>
                <a:spcPts val="0"/>
              </a:spcBef>
              <a:spcAft>
                <a:spcPts val="300"/>
              </a:spcAft>
              <a:buFont typeface="Wingdings" pitchFamily="2" charset="2"/>
              <a:buChar char="q"/>
            </a:pPr>
            <a:r>
              <a:rPr lang="en-US" sz="1400" dirty="0" smtClean="0">
                <a:latin typeface="Calibri" pitchFamily="34" charset="0"/>
              </a:rPr>
              <a:t>Query XML data elements of interest using </a:t>
            </a:r>
            <a:r>
              <a:rPr lang="en-US" sz="1400" dirty="0" err="1" smtClean="0">
                <a:latin typeface="Calibri" pitchFamily="34" charset="0"/>
              </a:rPr>
              <a:t>XPath</a:t>
            </a:r>
            <a:r>
              <a:rPr lang="en-US" sz="1400" dirty="0" smtClean="0">
                <a:latin typeface="Calibri" pitchFamily="34" charset="0"/>
              </a:rPr>
              <a:t> expressions</a:t>
            </a:r>
          </a:p>
          <a:p>
            <a:pPr lvl="1">
              <a:lnSpc>
                <a:spcPct val="150000"/>
              </a:lnSpc>
              <a:spcBef>
                <a:spcPts val="0"/>
              </a:spcBef>
              <a:spcAft>
                <a:spcPts val="300"/>
              </a:spcAft>
              <a:buFont typeface="Wingdings" pitchFamily="2" charset="2"/>
              <a:buChar char="q"/>
            </a:pPr>
            <a:r>
              <a:rPr lang="en-US" sz="1400" dirty="0" smtClean="0">
                <a:latin typeface="Calibri" pitchFamily="34" charset="0"/>
              </a:rPr>
              <a:t>Transform and restructure XML data</a:t>
            </a:r>
          </a:p>
          <a:p>
            <a:pPr lvl="1">
              <a:lnSpc>
                <a:spcPct val="150000"/>
              </a:lnSpc>
              <a:spcBef>
                <a:spcPts val="0"/>
              </a:spcBef>
              <a:spcAft>
                <a:spcPts val="300"/>
              </a:spcAft>
              <a:buFont typeface="Wingdings" pitchFamily="2" charset="2"/>
              <a:buChar char="q"/>
            </a:pPr>
            <a:r>
              <a:rPr lang="en-US" sz="1400" dirty="0" smtClean="0">
                <a:latin typeface="Calibri" pitchFamily="34" charset="0"/>
              </a:rPr>
              <a:t>Select information based on specific criteria</a:t>
            </a:r>
          </a:p>
          <a:p>
            <a:pPr lvl="1">
              <a:lnSpc>
                <a:spcPct val="150000"/>
              </a:lnSpc>
              <a:spcBef>
                <a:spcPts val="0"/>
              </a:spcBef>
              <a:spcAft>
                <a:spcPts val="300"/>
              </a:spcAft>
              <a:buFont typeface="Wingdings" pitchFamily="2" charset="2"/>
              <a:buChar char="q"/>
            </a:pPr>
            <a:r>
              <a:rPr lang="en-US" sz="1400" dirty="0" smtClean="0">
                <a:latin typeface="Calibri" pitchFamily="34" charset="0"/>
              </a:rPr>
              <a:t>Search and join data from multiple documents</a:t>
            </a:r>
          </a:p>
          <a:p>
            <a:pPr lvl="1">
              <a:lnSpc>
                <a:spcPct val="150000"/>
              </a:lnSpc>
              <a:spcBef>
                <a:spcPts val="0"/>
              </a:spcBef>
              <a:spcAft>
                <a:spcPts val="300"/>
              </a:spcAft>
              <a:buFont typeface="Wingdings" pitchFamily="2" charset="2"/>
              <a:buChar char="q"/>
            </a:pPr>
            <a:r>
              <a:rPr lang="en-US" sz="1400" dirty="0" smtClean="0">
                <a:latin typeface="Calibri" pitchFamily="34" charset="0"/>
              </a:rPr>
              <a:t>Perform arithmetic calculations on number and dates</a:t>
            </a:r>
          </a:p>
          <a:p>
            <a:pPr lvl="1">
              <a:lnSpc>
                <a:spcPct val="150000"/>
              </a:lnSpc>
              <a:spcBef>
                <a:spcPts val="0"/>
              </a:spcBef>
              <a:spcAft>
                <a:spcPts val="300"/>
              </a:spcAft>
              <a:buFont typeface="Wingdings" pitchFamily="2" charset="2"/>
              <a:buChar char="q"/>
            </a:pPr>
            <a:r>
              <a:rPr lang="en-US" sz="1400" dirty="0" smtClean="0">
                <a:latin typeface="Calibri" pitchFamily="34" charset="0"/>
              </a:rPr>
              <a:t>Manipulate strings</a:t>
            </a:r>
          </a:p>
          <a:p>
            <a:pPr>
              <a:lnSpc>
                <a:spcPct val="150000"/>
              </a:lnSpc>
              <a:spcBef>
                <a:spcPts val="0"/>
              </a:spcBef>
              <a:spcAft>
                <a:spcPts val="0"/>
              </a:spcAft>
              <a:buFont typeface="Wingdings" pitchFamily="2" charset="2"/>
              <a:buChar char="q"/>
            </a:pPr>
            <a:endParaRPr lang="en-US" sz="1600" dirty="0" smtClean="0">
              <a:latin typeface="Calibri" pitchFamily="34" charset="0"/>
            </a:endParaRPr>
          </a:p>
        </p:txBody>
      </p:sp>
      <p:sp>
        <p:nvSpPr>
          <p:cNvPr id="27" name="Rectangle 26"/>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17411" name="Rectangle 2"/>
          <p:cNvSpPr>
            <a:spLocks noGrp="1" noChangeArrowheads="1"/>
          </p:cNvSpPr>
          <p:nvPr>
            <p:ph type="title"/>
          </p:nvPr>
        </p:nvSpPr>
        <p:spPr>
          <a:xfrm>
            <a:off x="337904" y="154844"/>
            <a:ext cx="8228707" cy="569056"/>
          </a:xfrm>
        </p:spPr>
        <p:txBody>
          <a:bodyPr/>
          <a:lstStyle/>
          <a:p>
            <a:r>
              <a:rPr lang="en-US" dirty="0" smtClean="0">
                <a:solidFill>
                  <a:schemeClr val="bg1"/>
                </a:solidFill>
              </a:rPr>
              <a:t>XQuery Basics: What is it?</a:t>
            </a:r>
          </a:p>
        </p:txBody>
      </p:sp>
    </p:spTree>
    <p:extLst>
      <p:ext uri="{BB962C8B-B14F-4D97-AF65-F5344CB8AC3E}">
        <p14:creationId xmlns:p14="http://schemas.microsoft.com/office/powerpoint/2010/main" val="349521731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4294967295"/>
          </p:nvPr>
        </p:nvSpPr>
        <p:spPr>
          <a:xfrm>
            <a:off x="201612" y="6502400"/>
            <a:ext cx="395287" cy="196850"/>
          </a:xfrm>
          <a:prstGeom prst="rect">
            <a:avLst/>
          </a:prstGeom>
          <a:noFill/>
        </p:spPr>
        <p:txBody>
          <a:bodyPr/>
          <a:lstStyle/>
          <a:p>
            <a:pPr defTabSz="915988"/>
            <a:fld id="{58E7CE40-2E8F-4F53-A078-3BBC51FEBCA8}" type="slidenum">
              <a:rPr lang="en-US" sz="900" smtClean="0"/>
              <a:pPr defTabSz="915988"/>
              <a:t>7</a:t>
            </a:fld>
            <a:endParaRPr lang="en-US" sz="900" dirty="0" smtClean="0"/>
          </a:p>
        </p:txBody>
      </p:sp>
      <p:sp>
        <p:nvSpPr>
          <p:cNvPr id="17412" name="Rectangle 3"/>
          <p:cNvSpPr>
            <a:spLocks noGrp="1" noChangeArrowheads="1"/>
          </p:cNvSpPr>
          <p:nvPr>
            <p:ph type="body" idx="1"/>
          </p:nvPr>
        </p:nvSpPr>
        <p:spPr>
          <a:xfrm>
            <a:off x="380999" y="912588"/>
            <a:ext cx="8529085" cy="5700863"/>
          </a:xfrm>
        </p:spPr>
        <p:txBody>
          <a:bodyPr/>
          <a:lstStyle/>
          <a:p>
            <a:pPr>
              <a:lnSpc>
                <a:spcPct val="150000"/>
              </a:lnSpc>
              <a:spcBef>
                <a:spcPts val="0"/>
              </a:spcBef>
              <a:spcAft>
                <a:spcPts val="300"/>
              </a:spcAft>
              <a:buFont typeface="Wingdings" pitchFamily="2" charset="2"/>
              <a:buChar char="q"/>
            </a:pPr>
            <a:r>
              <a:rPr lang="en-US" sz="1600" dirty="0" smtClean="0">
                <a:latin typeface="Calibri" pitchFamily="34" charset="0"/>
              </a:rPr>
              <a:t>Web Services reports are developed by writing </a:t>
            </a:r>
            <a:r>
              <a:rPr lang="en-US" sz="1600" dirty="0">
                <a:latin typeface="Calibri" pitchFamily="34" charset="0"/>
              </a:rPr>
              <a:t>XQuery statements in the Freeform XQuery </a:t>
            </a:r>
            <a:r>
              <a:rPr lang="en-US" sz="1600" dirty="0" smtClean="0">
                <a:latin typeface="Calibri" pitchFamily="34" charset="0"/>
              </a:rPr>
              <a:t>Editor</a:t>
            </a:r>
            <a:endParaRPr lang="en-US" sz="1600" dirty="0">
              <a:latin typeface="Calibri" pitchFamily="34" charset="0"/>
            </a:endParaRPr>
          </a:p>
          <a:p>
            <a:pPr>
              <a:lnSpc>
                <a:spcPct val="150000"/>
              </a:lnSpc>
              <a:spcBef>
                <a:spcPts val="0"/>
              </a:spcBef>
              <a:spcAft>
                <a:spcPts val="300"/>
              </a:spcAft>
              <a:buFont typeface="Wingdings" pitchFamily="2" charset="2"/>
              <a:buChar char="q"/>
            </a:pPr>
            <a:r>
              <a:rPr lang="en-US" sz="1600" dirty="0" smtClean="0">
                <a:latin typeface="Calibri" pitchFamily="34" charset="0"/>
              </a:rPr>
              <a:t>MicroStrategy XQuery </a:t>
            </a:r>
            <a:r>
              <a:rPr lang="en-US" sz="1600" dirty="0">
                <a:latin typeface="Calibri" pitchFamily="34" charset="0"/>
              </a:rPr>
              <a:t>Editor and </a:t>
            </a:r>
            <a:r>
              <a:rPr lang="en-US" sz="1600" dirty="0" smtClean="0">
                <a:latin typeface="Calibri" pitchFamily="34" charset="0"/>
              </a:rPr>
              <a:t>Generator (XEG) can be used to automate the generation of XQuery scripts</a:t>
            </a:r>
          </a:p>
          <a:p>
            <a:pPr>
              <a:lnSpc>
                <a:spcPct val="150000"/>
              </a:lnSpc>
              <a:spcBef>
                <a:spcPts val="0"/>
              </a:spcBef>
              <a:spcAft>
                <a:spcPts val="300"/>
              </a:spcAft>
              <a:buFont typeface="Wingdings" pitchFamily="2" charset="2"/>
              <a:buChar char="q"/>
            </a:pPr>
            <a:r>
              <a:rPr lang="en-US" sz="1600" dirty="0" smtClean="0">
                <a:latin typeface="Calibri" pitchFamily="34" charset="0"/>
              </a:rPr>
              <a:t>Steps for generating an XQuery report:</a:t>
            </a:r>
            <a:endParaRPr lang="en-US" sz="1600" dirty="0">
              <a:latin typeface="Calibri" pitchFamily="34" charset="0"/>
            </a:endParaRPr>
          </a:p>
          <a:p>
            <a:pPr lvl="1">
              <a:lnSpc>
                <a:spcPct val="150000"/>
              </a:lnSpc>
              <a:spcBef>
                <a:spcPts val="0"/>
              </a:spcBef>
              <a:spcAft>
                <a:spcPts val="0"/>
              </a:spcAft>
              <a:buFont typeface="Wingdings" pitchFamily="2" charset="2"/>
              <a:buChar char="q"/>
            </a:pPr>
            <a:r>
              <a:rPr lang="en-US" sz="1400" dirty="0" smtClean="0">
                <a:latin typeface="Calibri" pitchFamily="34" charset="0"/>
              </a:rPr>
              <a:t>Identify the Web Service APIs</a:t>
            </a:r>
          </a:p>
          <a:p>
            <a:pPr lvl="1">
              <a:lnSpc>
                <a:spcPct val="150000"/>
              </a:lnSpc>
              <a:spcBef>
                <a:spcPts val="0"/>
              </a:spcBef>
              <a:spcAft>
                <a:spcPts val="0"/>
              </a:spcAft>
              <a:buFont typeface="Wingdings" pitchFamily="2" charset="2"/>
              <a:buChar char="q"/>
            </a:pPr>
            <a:r>
              <a:rPr lang="en-US" sz="1400" dirty="0" smtClean="0">
                <a:latin typeface="Calibri" pitchFamily="34" charset="0"/>
              </a:rPr>
              <a:t>(optional) Test Web Service </a:t>
            </a:r>
            <a:r>
              <a:rPr lang="en-US" sz="1400" dirty="0" smtClean="0">
                <a:latin typeface="Calibri" pitchFamily="34" charset="0"/>
              </a:rPr>
              <a:t>API from the server running I-Server using a browser </a:t>
            </a:r>
            <a:r>
              <a:rPr lang="en-US" sz="1400" dirty="0" smtClean="0">
                <a:latin typeface="Calibri" pitchFamily="34" charset="0"/>
              </a:rPr>
              <a:t>(REST) or browser plug-in (when header or message body must be defined)</a:t>
            </a:r>
          </a:p>
          <a:p>
            <a:pPr lvl="1">
              <a:lnSpc>
                <a:spcPct val="150000"/>
              </a:lnSpc>
              <a:spcBef>
                <a:spcPts val="0"/>
              </a:spcBef>
              <a:spcAft>
                <a:spcPts val="0"/>
              </a:spcAft>
              <a:buFont typeface="Wingdings" pitchFamily="2" charset="2"/>
              <a:buChar char="q"/>
            </a:pPr>
            <a:r>
              <a:rPr lang="en-US" sz="1400" dirty="0" smtClean="0">
                <a:latin typeface="Calibri" pitchFamily="34" charset="0"/>
              </a:rPr>
              <a:t>Generate </a:t>
            </a:r>
            <a:r>
              <a:rPr lang="en-US" sz="1400" dirty="0" smtClean="0">
                <a:latin typeface="Calibri" pitchFamily="34" charset="0"/>
              </a:rPr>
              <a:t>the XQuery </a:t>
            </a:r>
            <a:r>
              <a:rPr lang="en-US" sz="1400" dirty="0" smtClean="0">
                <a:latin typeface="Calibri" pitchFamily="34" charset="0"/>
              </a:rPr>
              <a:t>script in </a:t>
            </a:r>
            <a:r>
              <a:rPr lang="en-US" sz="1400" dirty="0" smtClean="0">
                <a:latin typeface="Calibri" pitchFamily="34" charset="0"/>
              </a:rPr>
              <a:t>XEG:</a:t>
            </a:r>
            <a:endParaRPr lang="en-US" sz="1400" dirty="0" smtClean="0">
              <a:latin typeface="Calibri" pitchFamily="34" charset="0"/>
            </a:endParaRPr>
          </a:p>
          <a:p>
            <a:pPr lvl="2">
              <a:lnSpc>
                <a:spcPct val="150000"/>
              </a:lnSpc>
              <a:spcBef>
                <a:spcPts val="0"/>
              </a:spcBef>
              <a:spcAft>
                <a:spcPts val="0"/>
              </a:spcAft>
              <a:buFont typeface="Wingdings" pitchFamily="2" charset="2"/>
              <a:buChar char="q"/>
            </a:pPr>
            <a:r>
              <a:rPr lang="en-US" sz="1200" dirty="0" smtClean="0">
                <a:latin typeface="Calibri" pitchFamily="34" charset="0"/>
              </a:rPr>
              <a:t>Identify </a:t>
            </a:r>
            <a:r>
              <a:rPr lang="en-US" sz="1200" dirty="0">
                <a:latin typeface="Calibri" pitchFamily="34" charset="0"/>
              </a:rPr>
              <a:t>s</a:t>
            </a:r>
            <a:r>
              <a:rPr lang="en-US" sz="1200" dirty="0" smtClean="0">
                <a:latin typeface="Calibri" pitchFamily="34" charset="0"/>
              </a:rPr>
              <a:t>ource type (REST, SOAP, XML, WebDAV, REST-JSON)</a:t>
            </a:r>
          </a:p>
          <a:p>
            <a:pPr lvl="2">
              <a:lnSpc>
                <a:spcPct val="150000"/>
              </a:lnSpc>
              <a:spcBef>
                <a:spcPts val="0"/>
              </a:spcBef>
              <a:spcAft>
                <a:spcPts val="0"/>
              </a:spcAft>
              <a:buFont typeface="Wingdings" pitchFamily="2" charset="2"/>
              <a:buChar char="q"/>
            </a:pPr>
            <a:r>
              <a:rPr lang="en-US" sz="1200" dirty="0" smtClean="0">
                <a:latin typeface="Calibri" pitchFamily="34" charset="0"/>
              </a:rPr>
              <a:t>Specify authentication mode</a:t>
            </a:r>
          </a:p>
          <a:p>
            <a:pPr lvl="2">
              <a:lnSpc>
                <a:spcPct val="150000"/>
              </a:lnSpc>
              <a:spcBef>
                <a:spcPts val="0"/>
              </a:spcBef>
              <a:spcAft>
                <a:spcPts val="0"/>
              </a:spcAft>
              <a:buFont typeface="Wingdings" pitchFamily="2" charset="2"/>
              <a:buChar char="q"/>
            </a:pPr>
            <a:r>
              <a:rPr lang="en-US" sz="1200" dirty="0" smtClean="0">
                <a:latin typeface="Calibri" pitchFamily="34" charset="0"/>
              </a:rPr>
              <a:t>Invoke the web service to capture the XML response</a:t>
            </a:r>
          </a:p>
          <a:p>
            <a:pPr lvl="2">
              <a:lnSpc>
                <a:spcPct val="150000"/>
              </a:lnSpc>
              <a:spcBef>
                <a:spcPts val="0"/>
              </a:spcBef>
              <a:spcAft>
                <a:spcPts val="0"/>
              </a:spcAft>
              <a:buFont typeface="Wingdings" pitchFamily="2" charset="2"/>
              <a:buChar char="q"/>
            </a:pPr>
            <a:r>
              <a:rPr lang="en-US" sz="1200" dirty="0" smtClean="0">
                <a:latin typeface="Calibri" pitchFamily="34" charset="0"/>
              </a:rPr>
              <a:t>Define report columns from the available XML nodes</a:t>
            </a:r>
          </a:p>
          <a:p>
            <a:pPr lvl="2">
              <a:lnSpc>
                <a:spcPct val="150000"/>
              </a:lnSpc>
              <a:spcBef>
                <a:spcPts val="0"/>
              </a:spcBef>
              <a:spcAft>
                <a:spcPts val="0"/>
              </a:spcAft>
              <a:buFont typeface="Wingdings" pitchFamily="2" charset="2"/>
              <a:buChar char="q"/>
            </a:pPr>
            <a:r>
              <a:rPr lang="en-US" sz="1200" dirty="0" smtClean="0">
                <a:latin typeface="Calibri" pitchFamily="34" charset="0"/>
              </a:rPr>
              <a:t>Generate the XQuery script</a:t>
            </a:r>
          </a:p>
          <a:p>
            <a:pPr lvl="1">
              <a:lnSpc>
                <a:spcPct val="150000"/>
              </a:lnSpc>
              <a:spcBef>
                <a:spcPts val="0"/>
              </a:spcBef>
              <a:spcAft>
                <a:spcPts val="0"/>
              </a:spcAft>
              <a:buFont typeface="Wingdings" pitchFamily="2" charset="2"/>
              <a:buChar char="q"/>
            </a:pPr>
            <a:r>
              <a:rPr lang="en-US" sz="1400" dirty="0" smtClean="0">
                <a:latin typeface="Calibri" pitchFamily="34" charset="0"/>
              </a:rPr>
              <a:t>Copy-and-paste the XQuery </a:t>
            </a:r>
            <a:r>
              <a:rPr lang="en-US" sz="1400" dirty="0" smtClean="0">
                <a:latin typeface="Calibri" pitchFamily="34" charset="0"/>
              </a:rPr>
              <a:t>script into Free Form XQuery Editor</a:t>
            </a:r>
          </a:p>
        </p:txBody>
      </p:sp>
      <p:sp>
        <p:nvSpPr>
          <p:cNvPr id="27" name="Rectangle 26"/>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17411" name="Rectangle 2"/>
          <p:cNvSpPr>
            <a:spLocks noGrp="1" noChangeArrowheads="1"/>
          </p:cNvSpPr>
          <p:nvPr>
            <p:ph type="title"/>
          </p:nvPr>
        </p:nvSpPr>
        <p:spPr>
          <a:xfrm>
            <a:off x="337904" y="154844"/>
            <a:ext cx="8228707" cy="569056"/>
          </a:xfrm>
        </p:spPr>
        <p:txBody>
          <a:bodyPr/>
          <a:lstStyle/>
          <a:p>
            <a:r>
              <a:rPr lang="en-US" dirty="0" smtClean="0">
                <a:solidFill>
                  <a:schemeClr val="bg1"/>
                </a:solidFill>
              </a:rPr>
              <a:t>Developing an XQuery Report in MicroStrategy</a:t>
            </a:r>
          </a:p>
        </p:txBody>
      </p:sp>
    </p:spTree>
    <p:extLst>
      <p:ext uri="{BB962C8B-B14F-4D97-AF65-F5344CB8AC3E}">
        <p14:creationId xmlns:p14="http://schemas.microsoft.com/office/powerpoint/2010/main" val="108994035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761256"/>
          </a:xfrm>
          <a:prstGeom prst="rect">
            <a:avLst/>
          </a:prstGeom>
          <a:solidFill>
            <a:srgbClr val="CC0000"/>
          </a:solidFill>
          <a:ln w="12700"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64270" tIns="32135" rIns="64270" bIns="32135" numCol="1" rtlCol="0" anchor="t" anchorCtr="0" compatLnSpc="1">
            <a:prstTxWarp prst="textNoShape">
              <a:avLst/>
            </a:prstTxWarp>
          </a:bodyPr>
          <a:lstStyle/>
          <a:p>
            <a:pPr defTabSz="642717"/>
            <a:endParaRPr lang="en-US" dirty="0" smtClean="0">
              <a:latin typeface="Helvetica" pitchFamily="34" charset="0"/>
              <a:cs typeface="Helvetica" pitchFamily="34" charset="0"/>
            </a:endParaRPr>
          </a:p>
        </p:txBody>
      </p:sp>
      <p:sp>
        <p:nvSpPr>
          <p:cNvPr id="37892" name="Rectangle 3"/>
          <p:cNvSpPr>
            <a:spLocks noGrp="1" noChangeArrowheads="1"/>
          </p:cNvSpPr>
          <p:nvPr>
            <p:ph idx="1"/>
          </p:nvPr>
        </p:nvSpPr>
        <p:spPr>
          <a:xfrm>
            <a:off x="381000" y="902208"/>
            <a:ext cx="8454656" cy="5562600"/>
          </a:xfrm>
        </p:spPr>
        <p:txBody>
          <a:bodyPr/>
          <a:lstStyle/>
          <a:p>
            <a:pPr>
              <a:lnSpc>
                <a:spcPct val="150000"/>
              </a:lnSpc>
              <a:spcAft>
                <a:spcPts val="300"/>
              </a:spcAft>
              <a:buFont typeface="Wingdings" pitchFamily="2" charset="2"/>
              <a:buChar char="q"/>
              <a:defRPr/>
            </a:pPr>
            <a:r>
              <a:rPr lang="en-US" sz="1400" dirty="0">
                <a:latin typeface="Calibri" pitchFamily="34" charset="0"/>
              </a:rPr>
              <a:t>Tutorials: </a:t>
            </a:r>
            <a:r>
              <a:rPr lang="en-US" sz="1400" dirty="0" smtClean="0">
                <a:latin typeface="Calibri" pitchFamily="34" charset="0"/>
                <a:hlinkClick r:id="rId3"/>
              </a:rPr>
              <a:t>http</a:t>
            </a:r>
            <a:r>
              <a:rPr lang="en-US" sz="1400" dirty="0">
                <a:latin typeface="Calibri" pitchFamily="34" charset="0"/>
                <a:hlinkClick r:id="rId3"/>
              </a:rPr>
              <a:t>://www.w3schools.com/xquery</a:t>
            </a:r>
            <a:r>
              <a:rPr lang="en-US" sz="1400" dirty="0" smtClean="0">
                <a:latin typeface="Calibri" pitchFamily="34" charset="0"/>
                <a:hlinkClick r:id="rId3"/>
              </a:rPr>
              <a:t>/</a:t>
            </a:r>
            <a:r>
              <a:rPr lang="en-US" sz="1400" dirty="0" smtClean="0">
                <a:latin typeface="Calibri" pitchFamily="34" charset="0"/>
              </a:rPr>
              <a:t> </a:t>
            </a:r>
            <a:r>
              <a:rPr lang="en-US" sz="1400" dirty="0">
                <a:latin typeface="Calibri" pitchFamily="34" charset="0"/>
                <a:hlinkClick r:id="rId4"/>
              </a:rPr>
              <a:t>http://www.w3schools.com/xpath/</a:t>
            </a:r>
            <a:r>
              <a:rPr lang="en-US" sz="1400" dirty="0" smtClean="0">
                <a:latin typeface="Calibri" pitchFamily="34" charset="0"/>
              </a:rPr>
              <a:t>  </a:t>
            </a:r>
          </a:p>
          <a:p>
            <a:pPr>
              <a:lnSpc>
                <a:spcPct val="150000"/>
              </a:lnSpc>
              <a:spcAft>
                <a:spcPts val="300"/>
              </a:spcAft>
              <a:buFont typeface="Wingdings" pitchFamily="2" charset="2"/>
              <a:buChar char="q"/>
              <a:defRPr/>
            </a:pPr>
            <a:r>
              <a:rPr lang="en-US" sz="1400" dirty="0" smtClean="0">
                <a:latin typeface="Calibri" pitchFamily="34" charset="0"/>
              </a:rPr>
              <a:t>Publicly Available Web Services: </a:t>
            </a:r>
            <a:r>
              <a:rPr lang="en-US" sz="1400" dirty="0" smtClean="0">
                <a:latin typeface="Calibri" pitchFamily="34" charset="0"/>
                <a:hlinkClick r:id="rId5"/>
              </a:rPr>
              <a:t>www.programmableweb.com</a:t>
            </a:r>
            <a:r>
              <a:rPr lang="en-US" sz="1400" dirty="0" smtClean="0">
                <a:latin typeface="Calibri" pitchFamily="34" charset="0"/>
              </a:rPr>
              <a:t>  </a:t>
            </a:r>
            <a:r>
              <a:rPr lang="en-US" sz="1400" dirty="0">
                <a:latin typeface="Calibri" pitchFamily="34" charset="0"/>
                <a:hlinkClick r:id="rId6"/>
              </a:rPr>
              <a:t>www.usgovxml.com</a:t>
            </a:r>
            <a:r>
              <a:rPr lang="en-US" sz="1400" dirty="0">
                <a:latin typeface="Calibri" pitchFamily="34" charset="0"/>
              </a:rPr>
              <a:t> </a:t>
            </a:r>
            <a:endParaRPr lang="en-US" sz="1400" dirty="0" smtClean="0">
              <a:latin typeface="Calibri" pitchFamily="34" charset="0"/>
            </a:endParaRPr>
          </a:p>
          <a:p>
            <a:pPr marL="342605" lvl="1" indent="-342605">
              <a:lnSpc>
                <a:spcPct val="150000"/>
              </a:lnSpc>
              <a:spcBef>
                <a:spcPct val="70000"/>
              </a:spcBef>
              <a:spcAft>
                <a:spcPts val="300"/>
              </a:spcAft>
              <a:buClr>
                <a:srgbClr val="C00000"/>
              </a:buClr>
              <a:buFont typeface="Wingdings" pitchFamily="2" charset="2"/>
              <a:buChar char="q"/>
              <a:defRPr/>
            </a:pPr>
            <a:r>
              <a:rPr lang="en-US" sz="1400" dirty="0">
                <a:latin typeface="Calibri" pitchFamily="34" charset="0"/>
              </a:rPr>
              <a:t>MicroStrategy XQuery Editor and Generator (XEG)</a:t>
            </a:r>
          </a:p>
          <a:p>
            <a:pPr>
              <a:lnSpc>
                <a:spcPct val="150000"/>
              </a:lnSpc>
              <a:spcAft>
                <a:spcPts val="300"/>
              </a:spcAft>
              <a:buFont typeface="Wingdings" pitchFamily="2" charset="2"/>
              <a:buChar char="q"/>
              <a:defRPr/>
            </a:pPr>
            <a:r>
              <a:rPr lang="en-US" sz="1400" dirty="0" smtClean="0">
                <a:latin typeface="Calibri" pitchFamily="34" charset="0"/>
              </a:rPr>
              <a:t>Firefox Add-Ons</a:t>
            </a:r>
          </a:p>
          <a:p>
            <a:pPr marL="731838" lvl="1" indent="-457200">
              <a:lnSpc>
                <a:spcPct val="150000"/>
              </a:lnSpc>
              <a:spcAft>
                <a:spcPts val="300"/>
              </a:spcAft>
              <a:buFont typeface="Wingdings" pitchFamily="2" charset="2"/>
              <a:buChar char="q"/>
              <a:defRPr/>
            </a:pPr>
            <a:r>
              <a:rPr lang="en-US" sz="1400" kern="1200" dirty="0" smtClean="0">
                <a:latin typeface="Calibri" pitchFamily="34" charset="0"/>
              </a:rPr>
              <a:t>REST Client, SOA Client and Poster plug-ins to interact with and troubleshoot web services.</a:t>
            </a:r>
          </a:p>
          <a:p>
            <a:pPr marL="731838" lvl="1" indent="-457200">
              <a:lnSpc>
                <a:spcPct val="150000"/>
              </a:lnSpc>
              <a:spcAft>
                <a:spcPts val="300"/>
              </a:spcAft>
              <a:buFont typeface="Wingdings" pitchFamily="2" charset="2"/>
              <a:buChar char="q"/>
              <a:defRPr/>
            </a:pPr>
            <a:r>
              <a:rPr lang="en-US" sz="1400" kern="1200" dirty="0" err="1" smtClean="0">
                <a:latin typeface="Calibri" pitchFamily="34" charset="0"/>
              </a:rPr>
              <a:t>HttpFox</a:t>
            </a:r>
            <a:r>
              <a:rPr lang="en-US" sz="1400" kern="1200" dirty="0" smtClean="0">
                <a:latin typeface="Calibri" pitchFamily="34" charset="0"/>
              </a:rPr>
              <a:t> allows developer to analyze traffic between web browsers and web servers.</a:t>
            </a:r>
          </a:p>
          <a:p>
            <a:pPr>
              <a:lnSpc>
                <a:spcPct val="150000"/>
              </a:lnSpc>
              <a:spcAft>
                <a:spcPts val="300"/>
              </a:spcAft>
              <a:buFont typeface="Wingdings" pitchFamily="2" charset="2"/>
              <a:buChar char="q"/>
              <a:defRPr/>
            </a:pPr>
            <a:r>
              <a:rPr lang="en-US" sz="1400" dirty="0" smtClean="0">
                <a:latin typeface="Calibri" pitchFamily="34" charset="0"/>
              </a:rPr>
              <a:t>Eclipse with XQuery-related plug-ins</a:t>
            </a:r>
          </a:p>
          <a:p>
            <a:pPr marL="856899" lvl="1" indent="-457200">
              <a:lnSpc>
                <a:spcPct val="150000"/>
              </a:lnSpc>
              <a:spcAft>
                <a:spcPts val="300"/>
              </a:spcAft>
              <a:buFont typeface="Wingdings" pitchFamily="2" charset="2"/>
              <a:buChar char="q"/>
              <a:defRPr/>
            </a:pPr>
            <a:r>
              <a:rPr lang="en-US" sz="1400" dirty="0" smtClean="0">
                <a:latin typeface="Calibri" pitchFamily="34" charset="0"/>
              </a:rPr>
              <a:t>Eclipse </a:t>
            </a:r>
            <a:r>
              <a:rPr lang="en-US" sz="1400" dirty="0">
                <a:latin typeface="Calibri" pitchFamily="34" charset="0"/>
              </a:rPr>
              <a:t>3.6 or higher </a:t>
            </a:r>
          </a:p>
          <a:p>
            <a:pPr marL="856899" lvl="1" indent="-457200">
              <a:lnSpc>
                <a:spcPct val="150000"/>
              </a:lnSpc>
              <a:spcAft>
                <a:spcPts val="300"/>
              </a:spcAft>
              <a:buFont typeface="Wingdings" pitchFamily="2" charset="2"/>
              <a:buChar char="q"/>
              <a:defRPr/>
            </a:pPr>
            <a:r>
              <a:rPr lang="en-US" sz="1400" dirty="0" smtClean="0">
                <a:latin typeface="Calibri" pitchFamily="34" charset="0"/>
              </a:rPr>
              <a:t>Zorba </a:t>
            </a:r>
            <a:r>
              <a:rPr lang="en-US" sz="1400" dirty="0">
                <a:latin typeface="Calibri" pitchFamily="34" charset="0"/>
              </a:rPr>
              <a:t>XQuery Processor 1.4 or higher </a:t>
            </a:r>
          </a:p>
          <a:p>
            <a:pPr marL="856899" lvl="1" indent="-457200">
              <a:lnSpc>
                <a:spcPct val="150000"/>
              </a:lnSpc>
              <a:spcAft>
                <a:spcPts val="300"/>
              </a:spcAft>
              <a:buFont typeface="Wingdings" pitchFamily="2" charset="2"/>
              <a:buChar char="q"/>
              <a:defRPr/>
            </a:pPr>
            <a:r>
              <a:rPr lang="en-US" sz="1400" dirty="0" smtClean="0">
                <a:latin typeface="Calibri" pitchFamily="34" charset="0"/>
              </a:rPr>
              <a:t>Dynamic </a:t>
            </a:r>
            <a:r>
              <a:rPr lang="en-US" sz="1400" dirty="0">
                <a:latin typeface="Calibri" pitchFamily="34" charset="0"/>
              </a:rPr>
              <a:t>Languages Toolkit (DLTK) 2.0 Eclipse Plug-ins </a:t>
            </a:r>
          </a:p>
          <a:p>
            <a:pPr marL="856899" lvl="1" indent="-457200">
              <a:lnSpc>
                <a:spcPct val="150000"/>
              </a:lnSpc>
              <a:spcAft>
                <a:spcPts val="300"/>
              </a:spcAft>
              <a:buFont typeface="Wingdings" pitchFamily="2" charset="2"/>
              <a:buChar char="q"/>
              <a:defRPr/>
            </a:pPr>
            <a:r>
              <a:rPr lang="en-US" sz="1400" dirty="0" smtClean="0">
                <a:latin typeface="Calibri" pitchFamily="34" charset="0"/>
              </a:rPr>
              <a:t>XQDT </a:t>
            </a:r>
            <a:r>
              <a:rPr lang="en-US" sz="1400" dirty="0">
                <a:latin typeface="Calibri" pitchFamily="34" charset="0"/>
              </a:rPr>
              <a:t>Eclipse </a:t>
            </a:r>
            <a:r>
              <a:rPr lang="en-US" sz="1400" dirty="0" smtClean="0">
                <a:latin typeface="Calibri" pitchFamily="34" charset="0"/>
              </a:rPr>
              <a:t>plug-in</a:t>
            </a:r>
            <a:endParaRPr lang="en-US" sz="1400" dirty="0">
              <a:latin typeface="Calibri" pitchFamily="34" charset="0"/>
            </a:endParaRPr>
          </a:p>
          <a:p>
            <a:pPr>
              <a:lnSpc>
                <a:spcPct val="150000"/>
              </a:lnSpc>
              <a:spcAft>
                <a:spcPts val="300"/>
              </a:spcAft>
              <a:buFont typeface="Wingdings" pitchFamily="2" charset="2"/>
              <a:buChar char="q"/>
              <a:defRPr/>
            </a:pPr>
            <a:r>
              <a:rPr lang="en-US" sz="1400" dirty="0" err="1">
                <a:latin typeface="Calibri" pitchFamily="34" charset="0"/>
              </a:rPr>
              <a:t>TcpTrace</a:t>
            </a:r>
            <a:r>
              <a:rPr lang="en-US" sz="1400" dirty="0">
                <a:latin typeface="Calibri" pitchFamily="34" charset="0"/>
              </a:rPr>
              <a:t> – useful for tracing traffic between Intelligence Server and web </a:t>
            </a:r>
            <a:r>
              <a:rPr lang="en-US" sz="1400" dirty="0" smtClean="0">
                <a:latin typeface="Calibri" pitchFamily="34" charset="0"/>
              </a:rPr>
              <a:t>servers</a:t>
            </a:r>
            <a:endParaRPr lang="en-US" sz="1400" dirty="0">
              <a:latin typeface="Calibri" pitchFamily="34" charset="0"/>
            </a:endParaRPr>
          </a:p>
        </p:txBody>
      </p:sp>
      <p:sp>
        <p:nvSpPr>
          <p:cNvPr id="37891" name="Rectangle 2"/>
          <p:cNvSpPr>
            <a:spLocks noGrp="1" noChangeArrowheads="1"/>
          </p:cNvSpPr>
          <p:nvPr>
            <p:ph type="title"/>
          </p:nvPr>
        </p:nvSpPr>
        <p:spPr>
          <a:xfrm>
            <a:off x="0" y="147588"/>
            <a:ext cx="9144000" cy="487412"/>
          </a:xfrm>
        </p:spPr>
        <p:txBody>
          <a:bodyPr/>
          <a:lstStyle/>
          <a:p>
            <a:r>
              <a:rPr lang="en-US" dirty="0" smtClean="0">
                <a:solidFill>
                  <a:schemeClr val="bg1"/>
                </a:solidFill>
              </a:rPr>
              <a:t>References and Tools for Developing in XQuery</a:t>
            </a:r>
          </a:p>
        </p:txBody>
      </p:sp>
    </p:spTree>
    <p:extLst>
      <p:ext uri="{BB962C8B-B14F-4D97-AF65-F5344CB8AC3E}">
        <p14:creationId xmlns:p14="http://schemas.microsoft.com/office/powerpoint/2010/main" val="275105532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World Template">
  <a:themeElements>
    <a:clrScheme name="Custom 1">
      <a:dk1>
        <a:srgbClr val="000000"/>
      </a:dk1>
      <a:lt1>
        <a:srgbClr val="FFFFFF"/>
      </a:lt1>
      <a:dk2>
        <a:srgbClr val="DC9518"/>
      </a:dk2>
      <a:lt2>
        <a:srgbClr val="557B9F"/>
      </a:lt2>
      <a:accent1>
        <a:srgbClr val="A69889"/>
      </a:accent1>
      <a:accent2>
        <a:srgbClr val="A69889"/>
      </a:accent2>
      <a:accent3>
        <a:srgbClr val="FFFFFF"/>
      </a:accent3>
      <a:accent4>
        <a:srgbClr val="000000"/>
      </a:accent4>
      <a:accent5>
        <a:srgbClr val="D0CAC4"/>
      </a:accent5>
      <a:accent6>
        <a:srgbClr val="96897C"/>
      </a:accent6>
      <a:hlink>
        <a:srgbClr val="557B9F"/>
      </a:hlink>
      <a:folHlink>
        <a:srgbClr val="E31836"/>
      </a:folHlink>
    </a:clrScheme>
    <a:fontScheme name="6_Blank Presentation">
      <a:majorFont>
        <a:latin typeface="Tahom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336699"/>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45720" tIns="45720" rIns="45720" bIns="45720" numCol="1" rtlCol="0" anchor="ctr" anchorCtr="0" compatLnSpc="1">
        <a:prstTxWarp prst="textNoShape">
          <a:avLst/>
        </a:prstTxWarp>
      </a:bodyPr>
      <a:lstStyle>
        <a:defPPr marL="0" marR="0" indent="0" algn="ctr" defTabSz="914400" eaLnBrk="0" latinLnBrk="0" hangingPunct="0">
          <a:lnSpc>
            <a:spcPct val="100000"/>
          </a:lnSpc>
          <a:buClrTx/>
          <a:buSzTx/>
          <a:buFontTx/>
          <a:buNone/>
          <a:tabLst/>
          <a:defRPr b="1" dirty="0" smtClean="0">
            <a:latin typeface="Calibri" pitchFamily="34" charset="0"/>
            <a:ea typeface="ＭＳ Ｐゴシック" pitchFamily="80" charset="-128"/>
          </a:defRPr>
        </a:defPPr>
      </a:lstStyle>
    </a:spDef>
    <a:lnDef>
      <a:spPr bwMode="auto">
        <a:noFill/>
        <a:ln w="9525" cap="flat" cmpd="sng" algn="ctr">
          <a:solidFill>
            <a:schemeClr val="bg2">
              <a:lumMod val="75000"/>
            </a:schemeClr>
          </a:solidFill>
          <a:prstDash val="solid"/>
          <a:round/>
          <a:headEnd type="none" w="med" len="med"/>
          <a:tailEnd type="none" w="med" len="sm"/>
        </a:ln>
        <a:effectLst>
          <a:outerShdw blurRad="50800" dist="38100" dir="2700000" algn="tl" rotWithShape="0">
            <a:prstClr val="black">
              <a:alpha val="40000"/>
            </a:prstClr>
          </a:outerShdw>
        </a:effectLst>
      </a:spPr>
      <a:bodyPr/>
      <a:lstStyle/>
    </a:lnDef>
    <a:txDef>
      <a:spPr>
        <a:noFill/>
      </a:spPr>
      <a:bodyPr wrap="square" rtlCol="0">
        <a:spAutoFit/>
      </a:bodyPr>
      <a:lstStyle>
        <a:defPPr>
          <a:defRPr sz="1800" dirty="0" smtClean="0">
            <a:latin typeface="Calibri" pitchFamily="34" charset="0"/>
          </a:defRPr>
        </a:defPPr>
      </a:lstStyle>
    </a:txDef>
  </a:objectDefaults>
  <a:extraClrSchemeLst>
    <a:extraClrScheme>
      <a:clrScheme name="6_Blank Presentation 1">
        <a:dk1>
          <a:srgbClr val="000000"/>
        </a:dk1>
        <a:lt1>
          <a:srgbClr val="FFFFFF"/>
        </a:lt1>
        <a:dk2>
          <a:srgbClr val="DC9518"/>
        </a:dk2>
        <a:lt2>
          <a:srgbClr val="557B9F"/>
        </a:lt2>
        <a:accent1>
          <a:srgbClr val="A69889"/>
        </a:accent1>
        <a:accent2>
          <a:srgbClr val="A69889"/>
        </a:accent2>
        <a:accent3>
          <a:srgbClr val="FFFFFF"/>
        </a:accent3>
        <a:accent4>
          <a:srgbClr val="000000"/>
        </a:accent4>
        <a:accent5>
          <a:srgbClr val="D0CAC4"/>
        </a:accent5>
        <a:accent6>
          <a:srgbClr val="96897C"/>
        </a:accent6>
        <a:hlink>
          <a:srgbClr val="A69889"/>
        </a:hlink>
        <a:folHlink>
          <a:srgbClr val="E3183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3224FE547AA9469036C2DFD7AB279C" ma:contentTypeVersion="2" ma:contentTypeDescription="Create a new document." ma:contentTypeScope="" ma:versionID="1b296eb20fc5cbf3d553daa60a838e1d">
  <xsd:schema xmlns:xsd="http://www.w3.org/2001/XMLSchema" xmlns:p="http://schemas.microsoft.com/office/2006/metadata/properties" xmlns:ns2="27e06ebe-7cc1-4013-a976-5e6b26c7a238" targetNamespace="http://schemas.microsoft.com/office/2006/metadata/properties" ma:root="true" ma:fieldsID="371b5c015668eb3b5216964635327eb0" ns2:_="">
    <xsd:import namespace="27e06ebe-7cc1-4013-a976-5e6b26c7a238"/>
    <xsd:element name="properties">
      <xsd:complexType>
        <xsd:sequence>
          <xsd:element name="documentManagement">
            <xsd:complexType>
              <xsd:all>
                <xsd:element ref="ns2:Access" minOccurs="0"/>
              </xsd:all>
            </xsd:complexType>
          </xsd:element>
        </xsd:sequence>
      </xsd:complexType>
    </xsd:element>
  </xsd:schema>
  <xsd:schema xmlns:xsd="http://www.w3.org/2001/XMLSchema" xmlns:dms="http://schemas.microsoft.com/office/2006/documentManagement/types" targetNamespace="27e06ebe-7cc1-4013-a976-5e6b26c7a238" elementFormDefault="qualified">
    <xsd:import namespace="http://schemas.microsoft.com/office/2006/documentManagement/types"/>
    <xsd:element name="Access" ma:index="8" nillable="true" ma:displayName="Access" ma:internalName="Access">
      <xsd:complexType>
        <xsd:complexContent>
          <xsd:extension base="dms:MultiChoice">
            <xsd:sequence>
              <xsd:element name="Value" maxOccurs="unbounded" minOccurs="0" nillable="true">
                <xsd:simpleType>
                  <xsd:restriction base="dms:Choice">
                    <xsd:enumeration value="SMB Resellers, VARs, and EMEA Distributors"/>
                    <xsd:enumeration value="OEMs"/>
                    <xsd:enumeration value="Global Allianc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Access xmlns="27e06ebe-7cc1-4013-a976-5e6b26c7a238">
      <Value>SMB Resellers, VARs, and EMEA Distributors</Value>
      <Value>OEMs</Value>
      <Value>Global Alliances</Value>
    </Access>
  </documentManagement>
</p:properties>
</file>

<file path=customXml/itemProps1.xml><?xml version="1.0" encoding="utf-8"?>
<ds:datastoreItem xmlns:ds="http://schemas.openxmlformats.org/officeDocument/2006/customXml" ds:itemID="{1B96011F-9781-4735-8D18-50DD9A9A7DCD}">
  <ds:schemaRefs>
    <ds:schemaRef ds:uri="http://schemas.microsoft.com/sharepoint/v3/contenttype/forms"/>
  </ds:schemaRefs>
</ds:datastoreItem>
</file>

<file path=customXml/itemProps2.xml><?xml version="1.0" encoding="utf-8"?>
<ds:datastoreItem xmlns:ds="http://schemas.openxmlformats.org/officeDocument/2006/customXml" ds:itemID="{75F919F8-DEEE-4BFC-AB76-D3709DCF2B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e06ebe-7cc1-4013-a976-5e6b26c7a2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D2EF937-6663-44C9-BE2E-2E26761AFD73}">
  <ds:schemaRefs>
    <ds:schemaRef ds:uri="http://schemas.microsoft.com/office/2006/metadata/properties"/>
    <ds:schemaRef ds:uri="27e06ebe-7cc1-4013-a976-5e6b26c7a238"/>
  </ds:schemaRefs>
</ds:datastoreItem>
</file>

<file path=docProps/app.xml><?xml version="1.0" encoding="utf-8"?>
<Properties xmlns="http://schemas.openxmlformats.org/officeDocument/2006/extended-properties" xmlns:vt="http://schemas.openxmlformats.org/officeDocument/2006/docPropsVTypes">
  <Template/>
  <TotalTime>33862</TotalTime>
  <Pages>0</Pages>
  <Words>613</Words>
  <Characters>0</Characters>
  <Application>Microsoft Office PowerPoint</Application>
  <PresentationFormat>Letter Paper (8.5x11 in)</PresentationFormat>
  <Lines>0</Lines>
  <Paragraphs>84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World Template</vt:lpstr>
      <vt:lpstr>PowerPoint Presentation</vt:lpstr>
      <vt:lpstr>What Is a Web Service?</vt:lpstr>
      <vt:lpstr>Example Web Services</vt:lpstr>
      <vt:lpstr>Primary Web Services Protocols</vt:lpstr>
      <vt:lpstr>REST and SOAP—Service Request</vt:lpstr>
      <vt:lpstr>XQuery Basics: What is it?</vt:lpstr>
      <vt:lpstr>Developing an XQuery Report in MicroStrategy</vt:lpstr>
      <vt:lpstr>References and Tools for Developing in XQuery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Services</dc:title>
  <dc:creator>Brinkmann, Brian</dc:creator>
  <cp:lastModifiedBy>Schurter, Glenn</cp:lastModifiedBy>
  <cp:revision>1610</cp:revision>
  <dcterms:modified xsi:type="dcterms:W3CDTF">2013-05-01T18:09:29Z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0x010100B43224FE547AA9469036C2DFD7AB279C</vt:lpwstr>
  </property>
  <property fmtid="{D5CDD505-2E9C-101B-9397-08002B2CF9AE}" pid="3" name="Access">
    <vt:lpwstr>SMB Resellers, VARs, and EMEA DistributorsOEMs</vt:lpwstr>
  </property>
</Properties>
</file>