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75" r:id="rId11"/>
    <p:sldId id="261" r:id="rId12"/>
    <p:sldId id="266" r:id="rId13"/>
    <p:sldId id="273" r:id="rId14"/>
    <p:sldId id="267" r:id="rId15"/>
    <p:sldId id="268" r:id="rId16"/>
    <p:sldId id="269" r:id="rId17"/>
    <p:sldId id="270" r:id="rId18"/>
    <p:sldId id="276" r:id="rId19"/>
    <p:sldId id="271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42" autoAdjust="0"/>
  </p:normalViewPr>
  <p:slideViewPr>
    <p:cSldViewPr>
      <p:cViewPr varScale="1">
        <p:scale>
          <a:sx n="90" d="100"/>
          <a:sy n="90" d="100"/>
        </p:scale>
        <p:origin x="-21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1CC9D-6C56-4217-AD39-155F079B9F92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734B-96A5-4561-B827-E0052E6E25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 about my goals for today's session:</a:t>
            </a:r>
          </a:p>
          <a:p>
            <a:pPr marL="228600" indent="-228600">
              <a:buAutoNum type="arabicPeriod"/>
            </a:pPr>
            <a:r>
              <a:rPr lang="en-US" dirty="0" smtClean="0"/>
              <a:t>Introduction</a:t>
            </a:r>
            <a:r>
              <a:rPr lang="en-US" baseline="0" dirty="0" smtClean="0"/>
              <a:t> to me and my role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Base understanding of the CX Platform and the 3 types of integration capabilities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Understand what Connect Web Services for SOAP is and why we did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734B-96A5-4561-B827-E0052E6E256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53B23-C070-410B-9A2C-8B44575216A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0" y="4342855"/>
            <a:ext cx="5485160" cy="4115268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EF5AA-8FA8-4753-A77B-59F166986D3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0" y="4342855"/>
            <a:ext cx="5485160" cy="411526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E3EC-1939-42E9-A1FE-001DC4050A7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E3EC-1939-42E9-A1FE-001DC4050A7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005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CBD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RN_2010 rgb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28600"/>
            <a:ext cx="1676400" cy="917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90800"/>
            <a:ext cx="7772400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69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56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7467600" y="6550025"/>
            <a:ext cx="1676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RightNow Technologies, Inc.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>
            <a:solidFill>
              <a:srgbClr val="005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28650" indent="-171450">
              <a:buFontTx/>
              <a:buBlip>
                <a:blip r:embed="rId3"/>
              </a:buBlip>
              <a:defRPr/>
            </a:lvl2pPr>
            <a:lvl3pPr marL="1085850" indent="-17145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AC7-F37B-4504-8C30-B4C7868332BC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90EC-BE6B-4375-BDD0-D2DECBB0C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4495800"/>
            </a:xfrm>
            <a:prstGeom prst="rect">
              <a:avLst/>
            </a:prstGeom>
            <a:solidFill>
              <a:srgbClr val="0056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4572000"/>
              <a:ext cx="9144000" cy="2286000"/>
            </a:xfrm>
            <a:prstGeom prst="rect">
              <a:avLst/>
            </a:prstGeom>
            <a:solidFill>
              <a:srgbClr val="CBDB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RN_2010 rgb whit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162800" y="228600"/>
              <a:ext cx="1676400" cy="91751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482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>
            <a:solidFill>
              <a:srgbClr val="005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 marL="228600" indent="-228600">
              <a:defRPr sz="2800"/>
            </a:lvl1pPr>
            <a:lvl2pPr marL="628650" indent="-171450">
              <a:defRPr sz="2400"/>
            </a:lvl2pPr>
            <a:lvl3pPr marL="1085850" indent="-17145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 marL="228600" indent="-228600">
              <a:defRPr sz="2800"/>
            </a:lvl1pPr>
            <a:lvl2pPr marL="628650" indent="-171450">
              <a:defRPr sz="2400"/>
            </a:lvl2pPr>
            <a:lvl3pPr marL="1085850" indent="-171450">
              <a:tabLst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AC7-F37B-4504-8C30-B4C7868332BC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90EC-BE6B-4375-BDD0-D2DECBB0C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 marL="228600" indent="-228600">
              <a:defRPr sz="2400"/>
            </a:lvl1pPr>
            <a:lvl2pPr marL="628650" indent="-171450">
              <a:defRPr sz="2000"/>
            </a:lvl2pPr>
            <a:lvl3pPr marL="1085850" indent="-17145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 marL="228600" indent="-228600">
              <a:defRPr sz="2400"/>
            </a:lvl1pPr>
            <a:lvl2pPr marL="628650" indent="-171450">
              <a:defRPr sz="2000"/>
            </a:lvl2pPr>
            <a:lvl3pPr marL="1085850" indent="-17145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AC7-F37B-4504-8C30-B4C7868332BC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90EC-BE6B-4375-BDD0-D2DECBB0C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AC7-F37B-4504-8C30-B4C7868332BC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90EC-BE6B-4375-BDD0-D2DECBB0C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 marL="228600" indent="-228600">
              <a:defRPr sz="3200"/>
            </a:lvl1pPr>
            <a:lvl2pPr marL="628650" indent="-171450">
              <a:defRPr sz="2800"/>
            </a:lvl2pPr>
            <a:lvl3pPr marL="1085850" indent="-171450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4937"/>
            <a:ext cx="3008313" cy="37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AC7-F37B-4504-8C30-B4C7868332BC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90EC-BE6B-4375-BDD0-D2DECBB0C7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AAC7-F37B-4504-8C30-B4C7868332BC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90EC-BE6B-4375-BDD0-D2DECBB0C7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6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RN_2010 rgb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600" y="188401"/>
            <a:ext cx="1326482" cy="725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N_2010 220x1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72746"/>
            <a:ext cx="1385888" cy="107370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AAC7-F37B-4504-8C30-B4C7868332BC}" type="datetimeFigureOut">
              <a:rPr lang="en-US" smtClean="0"/>
              <a:pPr/>
              <a:t>6/16/2010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90EC-BE6B-4375-BDD0-D2DECBB0C7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N_2010 220x17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43800" y="72746"/>
            <a:ext cx="1385888" cy="1073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016400"/>
            <a:ext cx="9144000" cy="0"/>
          </a:xfrm>
          <a:prstGeom prst="line">
            <a:avLst/>
          </a:prstGeom>
          <a:ln w="25400">
            <a:solidFill>
              <a:srgbClr val="44C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now.com/devblog" TargetMode="External"/><Relationship Id="rId2" Type="http://schemas.openxmlformats.org/officeDocument/2006/relationships/hyperlink" Target="http://community.rightnow.com/developer/fileexchange/Connect_Web_Services_for_SOAP/Default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RightNow Connect Web Services for SOAP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Omland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Web Services for SOAP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Web Services for SOAP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Open</a:t>
            </a:r>
            <a:r>
              <a:rPr lang="en-US" dirty="0" smtClean="0"/>
              <a:t> &amp; </a:t>
            </a:r>
            <a:r>
              <a:rPr lang="en-US" b="1" dirty="0" smtClean="0"/>
              <a:t>standards </a:t>
            </a:r>
            <a:r>
              <a:rPr lang="en-US" dirty="0" smtClean="0"/>
              <a:t>based integration capabilities to data contained within RightNow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Consumable by customers with or </a:t>
            </a:r>
            <a:r>
              <a:rPr lang="en-US" b="1" i="1" dirty="0" smtClean="0"/>
              <a:t>without </a:t>
            </a:r>
            <a:r>
              <a:rPr lang="en-US" dirty="0" smtClean="0"/>
              <a:t>RightNow professional services</a:t>
            </a:r>
          </a:p>
          <a:p>
            <a:pPr lvl="1"/>
            <a:r>
              <a:rPr lang="en-US" dirty="0" smtClean="0"/>
              <a:t>Fully documented and available resources for self sufficiency</a:t>
            </a:r>
          </a:p>
          <a:p>
            <a:pPr lvl="1"/>
            <a:r>
              <a:rPr lang="en-US" dirty="0" smtClean="0"/>
              <a:t>Non-proprietary protocols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Confidence of interoperability</a:t>
            </a:r>
          </a:p>
          <a:p>
            <a:pPr lvl="1"/>
            <a:r>
              <a:rPr lang="en-US" dirty="0" smtClean="0"/>
              <a:t>Consumable by tooling and processes that understand the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Operations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Create, Read, Update, Destroy (CRUD)</a:t>
            </a:r>
          </a:p>
          <a:p>
            <a:r>
              <a:rPr lang="en-US" dirty="0" smtClean="0"/>
              <a:t>Marketing Operations</a:t>
            </a:r>
          </a:p>
          <a:p>
            <a:pPr lvl="1"/>
            <a:r>
              <a:rPr lang="en-US" dirty="0" smtClean="0"/>
              <a:t>Send mailing to a contact</a:t>
            </a:r>
          </a:p>
          <a:p>
            <a:pPr lvl="1"/>
            <a:r>
              <a:rPr lang="en-US" dirty="0" smtClean="0"/>
              <a:t>Execute a campaign flow</a:t>
            </a:r>
          </a:p>
          <a:p>
            <a:r>
              <a:rPr lang="en-US" dirty="0" smtClean="0"/>
              <a:t>Download &amp; upload file attachments</a:t>
            </a:r>
          </a:p>
          <a:p>
            <a:r>
              <a:rPr lang="en-US" dirty="0" smtClean="0"/>
              <a:t>Management &amp; Configuration</a:t>
            </a:r>
          </a:p>
          <a:p>
            <a:pPr lvl="1"/>
            <a:r>
              <a:rPr lang="en-US" dirty="0" smtClean="0"/>
              <a:t>Staff accounts, products, categories, dispositions</a:t>
            </a:r>
          </a:p>
          <a:p>
            <a:r>
              <a:rPr lang="en-US" dirty="0" smtClean="0"/>
              <a:t>Helper operations</a:t>
            </a:r>
          </a:p>
          <a:p>
            <a:pPr lvl="1"/>
            <a:r>
              <a:rPr lang="en-US" dirty="0" smtClean="0"/>
              <a:t>Reset a contacts password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API Operational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object model</a:t>
            </a:r>
          </a:p>
          <a:p>
            <a:pPr lvl="1"/>
            <a:r>
              <a:rPr lang="en-US" dirty="0" smtClean="0"/>
              <a:t>Logical class hierarchy</a:t>
            </a:r>
          </a:p>
          <a:p>
            <a:r>
              <a:rPr lang="en-US" dirty="0" smtClean="0"/>
              <a:t>Fields that were set by id can be set by id or </a:t>
            </a:r>
            <a:r>
              <a:rPr lang="en-US" dirty="0" smtClean="0"/>
              <a:t>name</a:t>
            </a:r>
          </a:p>
          <a:p>
            <a:pPr lvl="2"/>
            <a:r>
              <a:rPr lang="en-US" dirty="0" err="1" smtClean="0"/>
              <a:t>NamedID</a:t>
            </a:r>
            <a:r>
              <a:rPr lang="en-US" dirty="0" smtClean="0"/>
              <a:t> </a:t>
            </a:r>
            <a:r>
              <a:rPr lang="en-US" dirty="0" err="1" smtClean="0"/>
              <a:t>adID</a:t>
            </a:r>
            <a:r>
              <a:rPr lang="en-US" dirty="0" smtClean="0"/>
              <a:t> = new </a:t>
            </a:r>
            <a:r>
              <a:rPr lang="en-US" dirty="0" err="1" smtClean="0"/>
              <a:t>NamedID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dirty="0" err="1" smtClean="0"/>
              <a:t>adID.Name</a:t>
            </a:r>
            <a:r>
              <a:rPr lang="en-US" dirty="0" smtClean="0"/>
              <a:t> = "US";</a:t>
            </a:r>
            <a:br>
              <a:rPr lang="en-US" dirty="0" smtClean="0"/>
            </a:br>
            <a:r>
              <a:rPr lang="en-US" dirty="0" err="1" smtClean="0"/>
              <a:t>address.Country</a:t>
            </a:r>
            <a:r>
              <a:rPr lang="en-US" dirty="0" smtClean="0"/>
              <a:t> = </a:t>
            </a:r>
            <a:r>
              <a:rPr lang="en-US" dirty="0" err="1" smtClean="0"/>
              <a:t>adID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smtClean="0"/>
              <a:t>Operation </a:t>
            </a:r>
            <a:r>
              <a:rPr lang="en-US" dirty="0" smtClean="0"/>
              <a:t>to lookup id and label pairs</a:t>
            </a:r>
          </a:p>
          <a:p>
            <a:pPr lvl="2"/>
            <a:r>
              <a:rPr lang="en-US" dirty="0" smtClean="0"/>
              <a:t>GetNamedIdValues(“Contact.Address.Country”)</a:t>
            </a:r>
          </a:p>
          <a:p>
            <a:r>
              <a:rPr lang="en-US" dirty="0" smtClean="0"/>
              <a:t>Control amount of data returned on read operations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Bulk operations</a:t>
            </a:r>
          </a:p>
          <a:p>
            <a:pPr lvl="1"/>
            <a:r>
              <a:rPr lang="en-US" dirty="0" smtClean="0"/>
              <a:t>Mixed object CRUD capabilities</a:t>
            </a:r>
          </a:p>
          <a:p>
            <a:pPr lvl="2"/>
            <a:r>
              <a:rPr lang="en-US" dirty="0" smtClean="0"/>
              <a:t>Create a contact, incident &amp; organization in a single request</a:t>
            </a:r>
          </a:p>
          <a:p>
            <a:r>
              <a:rPr lang="en-US" dirty="0" smtClean="0"/>
              <a:t>Batch operations</a:t>
            </a:r>
          </a:p>
          <a:p>
            <a:pPr lvl="1"/>
            <a:r>
              <a:rPr lang="en-US" dirty="0" smtClean="0"/>
              <a:t>Mixed operation capabilities</a:t>
            </a:r>
          </a:p>
          <a:p>
            <a:pPr lvl="1"/>
            <a:r>
              <a:rPr lang="en-US" dirty="0" smtClean="0"/>
              <a:t>Can create, update, delete and send mailing to a contact in a single request</a:t>
            </a:r>
          </a:p>
          <a:p>
            <a:r>
              <a:rPr lang="en-US" dirty="0" smtClean="0"/>
              <a:t>Chaining operations</a:t>
            </a:r>
          </a:p>
          <a:p>
            <a:pPr lvl="1"/>
            <a:r>
              <a:rPr lang="en-US" dirty="0" smtClean="0"/>
              <a:t>Supported on CRUD operations</a:t>
            </a:r>
          </a:p>
          <a:p>
            <a:pPr lvl="1"/>
            <a:r>
              <a:rPr lang="en-US" dirty="0" smtClean="0"/>
              <a:t>Can create a new contact and “chain” the contact id to a new incident, setting the incident contact,  in a single request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RightNow Object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ROQL – Pronounced “Rockwell”</a:t>
            </a:r>
          </a:p>
          <a:p>
            <a:r>
              <a:rPr lang="en-US" dirty="0" smtClean="0"/>
              <a:t>SQL like query language that is backward compatible</a:t>
            </a:r>
          </a:p>
          <a:p>
            <a:r>
              <a:rPr lang="en-US" dirty="0" smtClean="0"/>
              <a:t>Access to only those objects exposed in the API</a:t>
            </a:r>
          </a:p>
          <a:p>
            <a:pPr lvl="1"/>
            <a:r>
              <a:rPr lang="en-US" dirty="0" smtClean="0"/>
              <a:t>Not the entire schema</a:t>
            </a:r>
          </a:p>
          <a:p>
            <a:r>
              <a:rPr lang="en-US" dirty="0" smtClean="0"/>
              <a:t>Coverage will continue to grow as the API evolves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WSDL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XML-API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CRUD</a:t>
                      </a:r>
                      <a:r>
                        <a:rPr lang="en-US" baseline="0" dirty="0" smtClean="0"/>
                        <a:t> Core Objects*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Utility functions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Execute Analytics</a:t>
                      </a:r>
                      <a:r>
                        <a:rPr lang="en-US" baseline="0" dirty="0" smtClean="0"/>
                        <a:t>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SQL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Customize API**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54141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*Core object model is broken down on next slide</a:t>
            </a:r>
          </a:p>
          <a:p>
            <a:r>
              <a:rPr lang="en-US" sz="1600" dirty="0" smtClean="0"/>
              <a:t>**Customize API can be broken down into 4 main use cases, none are supported by the WSDL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-Custom table access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-Custom request / response processing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-Queuing for high volume integrations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-Server side logic for custom behavior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RightNow Core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Incidents</a:t>
            </a:r>
          </a:p>
          <a:p>
            <a:pPr lvl="1"/>
            <a:r>
              <a:rPr lang="en-US" dirty="0" smtClean="0"/>
              <a:t>Organizations</a:t>
            </a:r>
          </a:p>
          <a:p>
            <a:pPr lvl="1"/>
            <a:r>
              <a:rPr lang="en-US" dirty="0" smtClean="0"/>
              <a:t>Tasks</a:t>
            </a:r>
          </a:p>
          <a:p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Opportunities</a:t>
            </a:r>
          </a:p>
          <a:p>
            <a:r>
              <a:rPr lang="en-US" dirty="0" smtClean="0"/>
              <a:t>Management &amp; Configuration</a:t>
            </a:r>
          </a:p>
          <a:p>
            <a:pPr lvl="1"/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Sales Product </a:t>
            </a:r>
          </a:p>
          <a:p>
            <a:pPr lvl="1"/>
            <a:r>
              <a:rPr lang="en-US" dirty="0" smtClean="0"/>
              <a:t>Service Categories</a:t>
            </a:r>
          </a:p>
          <a:p>
            <a:pPr lvl="1"/>
            <a:r>
              <a:rPr lang="en-US" dirty="0" smtClean="0"/>
              <a:t>Service Disposition</a:t>
            </a:r>
          </a:p>
          <a:p>
            <a:pPr lvl="1"/>
            <a:r>
              <a:rPr lang="en-US" dirty="0" smtClean="0"/>
              <a:t>Service Product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Recommendations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new data integrations use Connect Web Services for SOAP</a:t>
            </a:r>
          </a:p>
          <a:p>
            <a:r>
              <a:rPr lang="en-US" dirty="0" smtClean="0"/>
              <a:t>Existing integrations migrate to Connect Web Services for SOAP</a:t>
            </a:r>
          </a:p>
          <a:p>
            <a:pPr lvl="1"/>
            <a:r>
              <a:rPr lang="en-US" dirty="0" smtClean="0"/>
              <a:t>Step 1: Abstract out through interfaces</a:t>
            </a:r>
          </a:p>
          <a:p>
            <a:pPr lvl="1"/>
            <a:r>
              <a:rPr lang="en-US" dirty="0" smtClean="0"/>
              <a:t>Step 2: Validate integration</a:t>
            </a:r>
          </a:p>
          <a:p>
            <a:pPr lvl="1"/>
            <a:r>
              <a:rPr lang="en-US" dirty="0" smtClean="0"/>
              <a:t>Step 3: Migrate to Connect Web Services for SOAP</a:t>
            </a:r>
          </a:p>
          <a:p>
            <a:r>
              <a:rPr lang="en-US" dirty="0" smtClean="0"/>
              <a:t>Supplement Connect Web Services for SOAP</a:t>
            </a:r>
          </a:p>
          <a:p>
            <a:pPr lvl="1"/>
            <a:r>
              <a:rPr lang="en-US" dirty="0" smtClean="0"/>
              <a:t>Abstract &amp; isolate supplemental behavior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&amp; Introduction</a:t>
            </a:r>
            <a:endParaRPr lang="en-US" dirty="0"/>
          </a:p>
        </p:txBody>
      </p:sp>
      <p:pic>
        <p:nvPicPr>
          <p:cNvPr id="6" name="Content Placeholder 5" descr="22663_309323317032_713092032_4549987_405894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2590800" cy="19431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143000"/>
            <a:ext cx="5105400" cy="4983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RightNow’s CX Cloud Platform:</a:t>
            </a:r>
          </a:p>
          <a:p>
            <a:pPr lvl="1"/>
            <a:r>
              <a:rPr lang="en-US" sz="1600" dirty="0" smtClean="0"/>
              <a:t>First and only cloud application platform purpose-built and designed to deliver superior, consistent experiences across every customer interaction. The CX Cloud Platform enables organizations to rapidly deploy, integrate, extend, and knowledge-enable RightNow’s suite of CX applications.</a:t>
            </a:r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276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 Omland</a:t>
            </a:r>
            <a:br>
              <a:rPr lang="en-US" dirty="0" smtClean="0"/>
            </a:br>
            <a:r>
              <a:rPr lang="en-US" dirty="0" smtClean="0"/>
              <a:t>Product Manager Integration</a:t>
            </a:r>
          </a:p>
          <a:p>
            <a:r>
              <a:rPr lang="en-US" dirty="0" smtClean="0"/>
              <a:t>Platform Centers of Excellence</a:t>
            </a:r>
            <a:endParaRPr lang="en-US" dirty="0"/>
          </a:p>
        </p:txBody>
      </p:sp>
      <p:pic>
        <p:nvPicPr>
          <p:cNvPr id="57" name="Picture 56" descr="smallCO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429000"/>
            <a:ext cx="510482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&amp; Questions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>
                <a:hlinkClick r:id="rId2"/>
              </a:rPr>
              <a:t>http://community.rightnow.com/developer/fileexchange/Connect_Web_Services_for_SOAP/Default.htm</a:t>
            </a:r>
            <a:endParaRPr lang="en-US" dirty="0" smtClean="0"/>
          </a:p>
          <a:p>
            <a:pPr lvl="2"/>
            <a:r>
              <a:rPr lang="en-US" dirty="0" smtClean="0"/>
              <a:t>Getting Started</a:t>
            </a:r>
          </a:p>
          <a:p>
            <a:pPr lvl="2"/>
            <a:r>
              <a:rPr lang="en-US" dirty="0" smtClean="0"/>
              <a:t>API Guides</a:t>
            </a:r>
          </a:p>
          <a:p>
            <a:pPr lvl="2"/>
            <a:r>
              <a:rPr lang="en-US" dirty="0" smtClean="0"/>
              <a:t>Sample Code</a:t>
            </a:r>
          </a:p>
          <a:p>
            <a:r>
              <a:rPr lang="en-US" dirty="0" smtClean="0"/>
              <a:t>Developer Blog</a:t>
            </a:r>
          </a:p>
          <a:p>
            <a:pPr lvl="1"/>
            <a:r>
              <a:rPr lang="en-US" dirty="0" smtClean="0">
                <a:hlinkClick r:id="rId3"/>
              </a:rPr>
              <a:t>http://www.rightnow.com/devblog</a:t>
            </a:r>
            <a:endParaRPr lang="en-US" dirty="0" smtClean="0"/>
          </a:p>
          <a:p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http://communities.rightnow.com/developer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4983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Integration &amp; Extensibility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457200" y="1219200"/>
            <a:ext cx="8077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2000" i="1" dirty="0" smtClean="0"/>
              <a:t>Open, standards based capabilities and tools to rapidly and cost-effectively integrate RightNow CX within enterprise systems and extend business capabilities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4572000" y="6096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6888" y="2362200"/>
            <a:ext cx="2022475" cy="1828800"/>
            <a:chOff x="563" y="988"/>
            <a:chExt cx="1503" cy="1426"/>
          </a:xfrm>
        </p:grpSpPr>
        <p:pic>
          <p:nvPicPr>
            <p:cNvPr id="18451" name="Picture 21" descr="square"/>
            <p:cNvPicPr>
              <a:picLocks noChangeAspect="1" noChangeArrowheads="1"/>
            </p:cNvPicPr>
            <p:nvPr/>
          </p:nvPicPr>
          <p:blipFill>
            <a:blip r:embed="rId3" cstate="print"/>
            <a:srcRect t="45259" r="23317"/>
            <a:stretch>
              <a:fillRect/>
            </a:stretch>
          </p:blipFill>
          <p:spPr bwMode="auto">
            <a:xfrm>
              <a:off x="563" y="988"/>
              <a:ext cx="1503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Rectangle 22"/>
            <p:cNvSpPr>
              <a:spLocks noChangeArrowheads="1"/>
            </p:cNvSpPr>
            <p:nvPr/>
          </p:nvSpPr>
          <p:spPr bwMode="auto">
            <a:xfrm>
              <a:off x="643" y="1094"/>
              <a:ext cx="1322" cy="4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tIns="91440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  <a:latin typeface="Trebuchet MS" pitchFamily="34" charset="0"/>
                  <a:ea typeface="Geneva" pitchFamily="16" charset="-128"/>
                </a:rPr>
                <a:t>Contact Center 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  <a:latin typeface="Trebuchet MS" pitchFamily="34" charset="0"/>
                  <a:ea typeface="Geneva" pitchFamily="16" charset="-128"/>
                </a:rPr>
                <a:t>Agent</a:t>
              </a:r>
              <a:endParaRPr lang="en-US" sz="1400" b="1" dirty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endParaRPr>
            </a:p>
          </p:txBody>
        </p:sp>
        <p:pic>
          <p:nvPicPr>
            <p:cNvPr id="18453" name="Picture 23" descr="handshake dr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5" y="1591"/>
              <a:ext cx="95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511425" y="2362200"/>
            <a:ext cx="2098675" cy="1828800"/>
            <a:chOff x="3407" y="988"/>
            <a:chExt cx="1503" cy="1426"/>
          </a:xfrm>
        </p:grpSpPr>
        <p:pic>
          <p:nvPicPr>
            <p:cNvPr id="18448" name="Picture 25" descr="square"/>
            <p:cNvPicPr>
              <a:picLocks noChangeAspect="1" noChangeArrowheads="1"/>
            </p:cNvPicPr>
            <p:nvPr/>
          </p:nvPicPr>
          <p:blipFill>
            <a:blip r:embed="rId3" cstate="print"/>
            <a:srcRect t="45259" r="23317"/>
            <a:stretch>
              <a:fillRect/>
            </a:stretch>
          </p:blipFill>
          <p:spPr bwMode="auto">
            <a:xfrm>
              <a:off x="3407" y="988"/>
              <a:ext cx="1503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Rectangle 26"/>
            <p:cNvSpPr>
              <a:spLocks noChangeArrowheads="1"/>
            </p:cNvSpPr>
            <p:nvPr/>
          </p:nvSpPr>
          <p:spPr bwMode="auto">
            <a:xfrm>
              <a:off x="3434" y="1094"/>
              <a:ext cx="1420" cy="45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tIns="91440" anchorCtr="1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  <a:latin typeface="Trebuchet MS" pitchFamily="34" charset="0"/>
                  <a:ea typeface="Geneva" pitchFamily="16" charset="-128"/>
                </a:rPr>
                <a:t>Web</a:t>
              </a:r>
              <a:endParaRPr lang="en-US" sz="1400" b="1" dirty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endParaRPr>
            </a:p>
          </p:txBody>
        </p:sp>
        <p:pic>
          <p:nvPicPr>
            <p:cNvPr id="18450" name="Picture 27" descr="worl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3" y="1582"/>
              <a:ext cx="861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602163" y="2362200"/>
            <a:ext cx="2081212" cy="1828800"/>
            <a:chOff x="571" y="2611"/>
            <a:chExt cx="1503" cy="1426"/>
          </a:xfrm>
        </p:grpSpPr>
        <p:pic>
          <p:nvPicPr>
            <p:cNvPr id="18445" name="Picture 29" descr="square"/>
            <p:cNvPicPr>
              <a:picLocks noChangeAspect="1" noChangeArrowheads="1"/>
            </p:cNvPicPr>
            <p:nvPr/>
          </p:nvPicPr>
          <p:blipFill>
            <a:blip r:embed="rId3" cstate="print"/>
            <a:srcRect t="45259" r="23317"/>
            <a:stretch>
              <a:fillRect/>
            </a:stretch>
          </p:blipFill>
          <p:spPr bwMode="auto">
            <a:xfrm>
              <a:off x="571" y="2611"/>
              <a:ext cx="1503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Rectangle 30"/>
            <p:cNvSpPr>
              <a:spLocks noChangeArrowheads="1"/>
            </p:cNvSpPr>
            <p:nvPr/>
          </p:nvSpPr>
          <p:spPr bwMode="auto">
            <a:xfrm>
              <a:off x="636" y="2713"/>
              <a:ext cx="1335" cy="5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tIns="91440" anchorCtr="1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  <a:latin typeface="Trebuchet MS" pitchFamily="34" charset="0"/>
                  <a:ea typeface="Geneva" pitchFamily="16" charset="-128"/>
                </a:rPr>
                <a:t>Social</a:t>
              </a:r>
              <a:endParaRPr lang="en-US" sz="1400" b="1" dirty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endParaRPr>
            </a:p>
          </p:txBody>
        </p:sp>
        <p:pic>
          <p:nvPicPr>
            <p:cNvPr id="18447" name="Picture 31" descr="scale dr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0" y="3218"/>
              <a:ext cx="875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669088" y="2362200"/>
            <a:ext cx="2038350" cy="1836737"/>
            <a:chOff x="3417" y="2611"/>
            <a:chExt cx="1503" cy="1426"/>
          </a:xfrm>
        </p:grpSpPr>
        <p:pic>
          <p:nvPicPr>
            <p:cNvPr id="18442" name="Picture 33" descr="square"/>
            <p:cNvPicPr>
              <a:picLocks noChangeAspect="1" noChangeArrowheads="1"/>
            </p:cNvPicPr>
            <p:nvPr/>
          </p:nvPicPr>
          <p:blipFill>
            <a:blip r:embed="rId3" cstate="print"/>
            <a:srcRect t="45259" r="23317"/>
            <a:stretch>
              <a:fillRect/>
            </a:stretch>
          </p:blipFill>
          <p:spPr bwMode="auto">
            <a:xfrm>
              <a:off x="3417" y="2611"/>
              <a:ext cx="1503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Rectangle 34"/>
            <p:cNvSpPr>
              <a:spLocks noChangeArrowheads="1"/>
            </p:cNvSpPr>
            <p:nvPr/>
          </p:nvSpPr>
          <p:spPr bwMode="auto">
            <a:xfrm>
              <a:off x="3526" y="2717"/>
              <a:ext cx="1301" cy="5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tIns="91440" anchorCtr="1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latin typeface="Trebuchet MS" pitchFamily="34" charset="0"/>
                  <a:ea typeface="Geneva" pitchFamily="16" charset="-128"/>
                </a:rPr>
                <a:t>Existing 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b="1" dirty="0" smtClean="0">
                  <a:latin typeface="Trebuchet MS" pitchFamily="34" charset="0"/>
                  <a:ea typeface="Geneva" pitchFamily="16" charset="-128"/>
                </a:rPr>
                <a:t>Systems</a:t>
              </a:r>
              <a:endParaRPr lang="en-US" sz="1400" b="1" dirty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endParaRPr>
            </a:p>
          </p:txBody>
        </p:sp>
        <p:pic>
          <p:nvPicPr>
            <p:cNvPr id="18444" name="Picture 35" descr="plu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3" y="3240"/>
              <a:ext cx="879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Plus 22"/>
          <p:cNvSpPr/>
          <p:nvPr/>
        </p:nvSpPr>
        <p:spPr>
          <a:xfrm>
            <a:off x="2286000" y="3124200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lus 24"/>
          <p:cNvSpPr/>
          <p:nvPr/>
        </p:nvSpPr>
        <p:spPr>
          <a:xfrm>
            <a:off x="4343400" y="3124200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lus 25"/>
          <p:cNvSpPr/>
          <p:nvPr/>
        </p:nvSpPr>
        <p:spPr>
          <a:xfrm>
            <a:off x="6477000" y="3124200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52400" y="4495800"/>
            <a:ext cx="8686800" cy="1770098"/>
            <a:chOff x="2928" y="720"/>
            <a:chExt cx="2533" cy="1344"/>
          </a:xfrm>
        </p:grpSpPr>
        <p:pic>
          <p:nvPicPr>
            <p:cNvPr id="31" name="Picture 20" descr="blu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" y="720"/>
              <a:ext cx="2533" cy="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3024" y="864"/>
              <a:ext cx="211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marL="171450" indent="-171450">
                <a:lnSpc>
                  <a:spcPct val="100000"/>
                </a:lnSpc>
                <a:spcBef>
                  <a:spcPct val="30000"/>
                </a:spcBef>
                <a:buFontTx/>
                <a:buNone/>
              </a:pPr>
              <a:r>
                <a:rPr lang="en-US" sz="1400" b="1" dirty="0" smtClean="0">
                  <a:solidFill>
                    <a:schemeClr val="tx1"/>
                  </a:solidFill>
                  <a:latin typeface="Trebuchet MS" pitchFamily="34" charset="0"/>
                </a:rPr>
                <a:t>Expertise</a:t>
              </a:r>
              <a:endParaRPr lang="en-US" sz="800" b="1" dirty="0">
                <a:solidFill>
                  <a:schemeClr val="tx1"/>
                </a:solidFill>
                <a:latin typeface="Trebuchet MS" pitchFamily="34" charset="0"/>
              </a:endParaRPr>
            </a:p>
            <a:p>
              <a:pPr marL="171450" indent="-171450">
                <a:lnSpc>
                  <a:spcPct val="100000"/>
                </a:lnSpc>
                <a:spcBef>
                  <a:spcPct val="30000"/>
                </a:spcBef>
                <a:buFontTx/>
                <a:buBlip>
                  <a:blip r:embed="rId9"/>
                </a:buBlip>
              </a:pPr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</a:rPr>
                <a:t>Over 1 billion integration transactions per year</a:t>
              </a:r>
              <a:endParaRPr lang="en-US" sz="1400" dirty="0">
                <a:solidFill>
                  <a:schemeClr val="tx1"/>
                </a:solidFill>
                <a:latin typeface="Trebuchet MS" pitchFamily="34" charset="0"/>
              </a:endParaRPr>
            </a:p>
            <a:p>
              <a:pPr marL="171450" indent="-171450">
                <a:lnSpc>
                  <a:spcPct val="100000"/>
                </a:lnSpc>
                <a:spcBef>
                  <a:spcPct val="30000"/>
                </a:spcBef>
                <a:buFontTx/>
                <a:buBlip>
                  <a:blip r:embed="rId9"/>
                </a:buBlip>
              </a:pPr>
              <a:r>
                <a:rPr lang="en-US" sz="1400" dirty="0" smtClean="0">
                  <a:latin typeface="Trebuchet MS" pitchFamily="34" charset="0"/>
                </a:rPr>
                <a:t>Over 400% growth in transaction volume in 2009</a:t>
              </a:r>
              <a:endParaRPr lang="en-US" sz="1400" dirty="0" smtClean="0">
                <a:solidFill>
                  <a:schemeClr val="tx1"/>
                </a:solidFill>
                <a:latin typeface="Trebuchet MS" pitchFamily="34" charset="0"/>
              </a:endParaRPr>
            </a:p>
            <a:p>
              <a:pPr marL="171450" indent="-171450">
                <a:lnSpc>
                  <a:spcPct val="100000"/>
                </a:lnSpc>
                <a:spcBef>
                  <a:spcPct val="30000"/>
                </a:spcBef>
                <a:buFontTx/>
                <a:buBlip>
                  <a:blip r:embed="rId9"/>
                </a:buBlip>
              </a:pPr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</a:rPr>
                <a:t>Years of integration API experience</a:t>
              </a:r>
              <a:endParaRPr lang="en-US" sz="1400" dirty="0">
                <a:solidFill>
                  <a:schemeClr val="tx1"/>
                </a:solidFill>
                <a:latin typeface="Trebuchet MS" pitchFamily="34" charset="0"/>
              </a:endParaRPr>
            </a:p>
            <a:p>
              <a:pPr marL="171450" indent="-171450">
                <a:lnSpc>
                  <a:spcPct val="100000"/>
                </a:lnSpc>
                <a:spcBef>
                  <a:spcPct val="30000"/>
                </a:spcBef>
              </a:pPr>
              <a:endParaRPr lang="en-US" sz="1400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 hor b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3437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Integration Capabilities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581150" y="3405188"/>
            <a:ext cx="1366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Data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Integration</a:t>
            </a:r>
            <a:endParaRPr lang="en-US" sz="1800" b="1" dirty="0">
              <a:solidFill>
                <a:schemeClr val="tx1"/>
              </a:solidFill>
              <a:latin typeface="Trebuchet MS" pitchFamily="34" charset="0"/>
              <a:ea typeface="Geneva" pitchFamily="16" charset="-128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581150" y="5027613"/>
            <a:ext cx="17716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Web Integration</a:t>
            </a:r>
            <a:endParaRPr lang="en-US" sz="1800" b="1" dirty="0">
              <a:solidFill>
                <a:schemeClr val="tx1"/>
              </a:solidFill>
              <a:latin typeface="Trebuchet MS" pitchFamily="34" charset="0"/>
              <a:ea typeface="Geneva" pitchFamily="16" charset="-128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155950" y="1731963"/>
            <a:ext cx="4159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 smtClean="0">
                <a:latin typeface="Trebuchet MS" pitchFamily="34" charset="0"/>
                <a:ea typeface="Geneva" pitchFamily="16" charset="-128"/>
              </a:rPr>
              <a:t>E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xtending, unifying and automating the dynamic agent desktop including </a:t>
            </a:r>
            <a:r>
              <a:rPr lang="en-US" sz="1400" dirty="0" smtClean="0">
                <a:latin typeface="Trebuchet MS" pitchFamily="34" charset="0"/>
                <a:ea typeface="Geneva" pitchFamily="16" charset="-128"/>
              </a:rPr>
              <a:t>agent 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workflow, scripting and contextual workspaces</a:t>
            </a:r>
            <a:endParaRPr lang="en-US" sz="1400" dirty="0">
              <a:solidFill>
                <a:schemeClr val="tx1"/>
              </a:solidFill>
              <a:latin typeface="Trebuchet MS" pitchFamily="34" charset="0"/>
              <a:ea typeface="Geneva" pitchFamily="16" charset="-128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3155950" y="3276600"/>
            <a:ext cx="39401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Real-time access and synchronization of data regardless of location: back office, contact center, web and social</a:t>
            </a:r>
            <a:endParaRPr lang="en-US" sz="1400" dirty="0">
              <a:solidFill>
                <a:schemeClr val="tx1"/>
              </a:solidFill>
              <a:latin typeface="Trebuchet MS" pitchFamily="34" charset="0"/>
              <a:ea typeface="Geneva" pitchFamily="16" charset="-128"/>
            </a:endParaRP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155950" y="4800600"/>
            <a:ext cx="3914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 smtClean="0">
                <a:latin typeface="Trebuchet MS" pitchFamily="34" charset="0"/>
                <a:ea typeface="Geneva" pitchFamily="16" charset="-128"/>
              </a:rPr>
              <a:t>Extending the CX experience to existing web solutions through integration of data and services at the application server, website or agent desktop.</a:t>
            </a:r>
            <a:endParaRPr lang="en-US" sz="1400" dirty="0">
              <a:solidFill>
                <a:schemeClr val="tx1"/>
              </a:solidFill>
              <a:latin typeface="Trebuchet MS" pitchFamily="34" charset="0"/>
              <a:ea typeface="Geneva" pitchFamily="16" charset="-128"/>
            </a:endParaRPr>
          </a:p>
        </p:txBody>
      </p:sp>
      <p:sp>
        <p:nvSpPr>
          <p:cNvPr id="40969" name="Oval 10"/>
          <p:cNvSpPr>
            <a:spLocks noChangeArrowheads="1"/>
          </p:cNvSpPr>
          <p:nvPr/>
        </p:nvSpPr>
        <p:spPr bwMode="auto">
          <a:xfrm>
            <a:off x="879475" y="3287713"/>
            <a:ext cx="666750" cy="666750"/>
          </a:xfrm>
          <a:prstGeom prst="ellipse">
            <a:avLst/>
          </a:prstGeom>
          <a:solidFill>
            <a:schemeClr val="bg1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0" name="Oval 11"/>
          <p:cNvSpPr>
            <a:spLocks noChangeArrowheads="1"/>
          </p:cNvSpPr>
          <p:nvPr/>
        </p:nvSpPr>
        <p:spPr bwMode="auto">
          <a:xfrm>
            <a:off x="895350" y="1706563"/>
            <a:ext cx="666750" cy="666750"/>
          </a:xfrm>
          <a:prstGeom prst="ellipse">
            <a:avLst/>
          </a:prstGeom>
          <a:solidFill>
            <a:schemeClr val="bg1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1" name="Oval 12"/>
          <p:cNvSpPr>
            <a:spLocks noChangeArrowheads="1"/>
          </p:cNvSpPr>
          <p:nvPr/>
        </p:nvSpPr>
        <p:spPr bwMode="auto">
          <a:xfrm>
            <a:off x="879475" y="4973638"/>
            <a:ext cx="666750" cy="666750"/>
          </a:xfrm>
          <a:prstGeom prst="ellipse">
            <a:avLst/>
          </a:prstGeom>
          <a:solidFill>
            <a:schemeClr val="bg1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1581150" y="1731963"/>
            <a:ext cx="1582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Desktop</a:t>
            </a:r>
            <a:br>
              <a:rPr lang="en-US" sz="1800" b="1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</a:br>
            <a:r>
              <a:rPr lang="en-US" sz="1800" b="1" dirty="0" smtClean="0">
                <a:solidFill>
                  <a:schemeClr val="tx1"/>
                </a:solidFill>
                <a:latin typeface="Trebuchet MS" pitchFamily="34" charset="0"/>
                <a:ea typeface="Geneva" pitchFamily="16" charset="-128"/>
              </a:rPr>
              <a:t>Extensibility</a:t>
            </a:r>
            <a:endParaRPr lang="en-US" sz="1800" b="1" dirty="0">
              <a:solidFill>
                <a:schemeClr val="tx1"/>
              </a:solidFill>
              <a:latin typeface="Trebuchet MS" pitchFamily="34" charset="0"/>
              <a:ea typeface="Geneva" pitchFamily="16" charset="-128"/>
            </a:endParaRPr>
          </a:p>
        </p:txBody>
      </p:sp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7219950" y="5259388"/>
            <a:ext cx="16764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7448550" y="5335588"/>
            <a:ext cx="14478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8" name="Picture 17" descr="AddIn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4220" y="1833976"/>
            <a:ext cx="393580" cy="393580"/>
          </a:xfrm>
          <a:prstGeom prst="rect">
            <a:avLst/>
          </a:prstGeom>
        </p:spPr>
      </p:pic>
      <p:pic>
        <p:nvPicPr>
          <p:cNvPr id="19" name="Picture 18" descr="cluster_12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034" y="3352800"/>
            <a:ext cx="533400" cy="533400"/>
          </a:xfrm>
          <a:prstGeom prst="rect">
            <a:avLst/>
          </a:prstGeom>
        </p:spPr>
      </p:pic>
      <p:pic>
        <p:nvPicPr>
          <p:cNvPr id="20" name="Picture 19" descr="internet_1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034" y="4988512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Capabilities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Capabilities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1143000"/>
          <a:ext cx="8991600" cy="14947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/>
                <a:gridCol w="1012142"/>
                <a:gridCol w="862641"/>
                <a:gridCol w="1860331"/>
                <a:gridCol w="2170386"/>
                <a:gridCol w="2247900"/>
              </a:tblGrid>
              <a:tr h="500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  <a:b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Technology</a:t>
                      </a:r>
                      <a:endParaRPr lang="en-US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Paradigm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Backward</a:t>
                      </a:r>
                      <a:b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Compatible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Disadvantages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Best for…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Connect </a:t>
                      </a:r>
                      <a:b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Integration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API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High-level APIs w/helper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functions.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Optimizations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for batching.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Not all languages / platforms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supported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Deployment of client side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Most data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scenarios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Bulk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or discrete data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or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server/server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Java, .NET  or C++ developers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Capabilities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1143000"/>
          <a:ext cx="8991600" cy="22860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/>
                <a:gridCol w="1012142"/>
                <a:gridCol w="862641"/>
                <a:gridCol w="1860331"/>
                <a:gridCol w="2170386"/>
                <a:gridCol w="2247900"/>
              </a:tblGrid>
              <a:tr h="500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  <a:b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Technology</a:t>
                      </a:r>
                      <a:endParaRPr lang="en-US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Paradigm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Backward</a:t>
                      </a:r>
                      <a:b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Compatible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Disadvantages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Best for…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Connect </a:t>
                      </a:r>
                      <a:b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Integration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API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High-level APIs w/helper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functions.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Optimizations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for batching.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Not all languages / platforms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supported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Deployment of client side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Most data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scenarios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Bulk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or discrete data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or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server/server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Java, .NET  or C++ developers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XML-API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XML over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HTTP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 *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/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(May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’09 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forward)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Low-level wire-protocol for XML skilled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developers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Supported on “old” versions</a:t>
                      </a:r>
                      <a:endParaRPr lang="en-US" sz="110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Frozen, not 100% of capabilities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Strong XML development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skills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Connect not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available for language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143000"/>
          <a:ext cx="8991600" cy="30881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/>
                <a:gridCol w="1012142"/>
                <a:gridCol w="862641"/>
                <a:gridCol w="1860331"/>
                <a:gridCol w="2170386"/>
                <a:gridCol w="2247900"/>
              </a:tblGrid>
              <a:tr h="500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  <a:b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Technology</a:t>
                      </a:r>
                      <a:endParaRPr lang="en-US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Paradigm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Backward</a:t>
                      </a:r>
                      <a:b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Compatible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Disadvantages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Best for…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Connect </a:t>
                      </a:r>
                      <a:b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Integration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API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High-level APIs w/helper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functions.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Optimizations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for batching.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Not all languages / platforms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supported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Deployment of client side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Most data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scenarios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Bulk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or discrete data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or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server/server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Java, .NET  or C++ developers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XML-API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XML over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HTTP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 *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/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(May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’09 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forward)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Low-level wire-protocol for XML skilled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developers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Supported on “old” versions</a:t>
                      </a:r>
                      <a:endParaRPr lang="en-US" sz="110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Frozen, not 100% of capabilities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Strong XML development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skills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Connect not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available for language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ODBC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ODBC-based database access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Direct database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access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ODBC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standard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Read-only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Delayed data (not real-time)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Exposes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physical schema (fragile)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Tooling requires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ODBC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isn’t real-time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Reworking for upgrades OK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Capabilities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143000"/>
          <a:ext cx="8991600" cy="48230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/>
                <a:gridCol w="1012142"/>
                <a:gridCol w="862641"/>
                <a:gridCol w="1860331"/>
                <a:gridCol w="2170386"/>
                <a:gridCol w="2247900"/>
              </a:tblGrid>
              <a:tr h="500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  <a:b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05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Technology</a:t>
                      </a:r>
                      <a:endParaRPr lang="en-US" sz="105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Paradigm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Backward</a:t>
                      </a:r>
                      <a:b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Compatible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Disadvantages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Best for…</a:t>
                      </a:r>
                      <a:endParaRPr lang="en-US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Connect </a:t>
                      </a:r>
                      <a:b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Integration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API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High-level APIs w/helper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functions.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Optimizations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for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batching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Not all languages / platforms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supported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Deployment of client side libraries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Most data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scenarios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Bulk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or discrete data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or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server/server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Java, .NET  or C++ developers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XML-API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client/server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XML over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HTTP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 *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/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(May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’09 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forward)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Low-level wire-protocol for XML skilled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developers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Supported on “old” versions</a:t>
                      </a:r>
                      <a:endParaRPr lang="en-US" sz="110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Frozen, not 100% of capabilities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Strong XML development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skills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Connect not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available for language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ODBC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ODBC-based database access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Direct database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access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ODBC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standard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Read-only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Delayed data (not real-time)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Exposes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physical schema (fragile)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Tooling requires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ODBC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isn’t real-time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Reworking for upgrades OK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34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Integration</a:t>
                      </a:r>
                      <a:b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b="1" i="0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Partners</a:t>
                      </a: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Integration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Tooling</a:t>
                      </a:r>
                    </a:p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/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(software or appliance)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YES *</a:t>
                      </a:r>
                      <a:b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(depends </a:t>
                      </a:r>
                      <a:endParaRPr lang="en-US" sz="110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on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API)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High-level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tools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OOTB connectors for apps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Rapid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deployment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Addt'l expense of tooling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erver-to-server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integration </a:t>
                      </a:r>
                      <a:endParaRPr lang="en-US" sz="110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Existing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connectors for apps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near </a:t>
                      </a:r>
                      <a:r>
                        <a:rPr lang="en-US" sz="11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real-time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synchronization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data cleansing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Complex multi-app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scenarios</a:t>
                      </a:r>
                    </a:p>
                    <a:p>
                      <a:pPr marL="114300" indent="-57150" algn="l" fontAlgn="ctr">
                        <a:lnSpc>
                          <a:spcPct val="100000"/>
                        </a:lnSpc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en-US" sz="11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IT ETL</a:t>
                      </a:r>
                      <a:r>
                        <a:rPr lang="en-US" sz="110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skills (not necessarily coders)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4637" marR="4637" marT="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ghtNowTheme">
  <a:themeElements>
    <a:clrScheme name="RightNow Colors">
      <a:dk1>
        <a:srgbClr val="00567D"/>
      </a:dk1>
      <a:lt1>
        <a:sysClr val="window" lastClr="FFFFFF"/>
      </a:lt1>
      <a:dk2>
        <a:srgbClr val="1F497D"/>
      </a:dk2>
      <a:lt2>
        <a:srgbClr val="EEECE1"/>
      </a:lt2>
      <a:accent1>
        <a:srgbClr val="00567D"/>
      </a:accent1>
      <a:accent2>
        <a:srgbClr val="44C8F5"/>
      </a:accent2>
      <a:accent3>
        <a:srgbClr val="CBDB2A"/>
      </a:accent3>
      <a:accent4>
        <a:srgbClr val="50B848"/>
      </a:accent4>
      <a:accent5>
        <a:srgbClr val="333333"/>
      </a:accent5>
      <a:accent6>
        <a:srgbClr val="999999"/>
      </a:accent6>
      <a:hlink>
        <a:srgbClr val="44C8F5"/>
      </a:hlink>
      <a:folHlink>
        <a:srgbClr val="3300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RightNowTheme</Template>
  <TotalTime>304</TotalTime>
  <Words>1089</Words>
  <Application>Microsoft Office PowerPoint</Application>
  <PresentationFormat>On-screen Show (4:3)</PresentationFormat>
  <Paragraphs>289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RightNowTheme</vt:lpstr>
      <vt:lpstr>RightNow Connect Web Services for SOAP</vt:lpstr>
      <vt:lpstr>Hello &amp; Introduction</vt:lpstr>
      <vt:lpstr>Enterprise Integration &amp; Extensibility</vt:lpstr>
      <vt:lpstr>Key Integration Capabilities</vt:lpstr>
      <vt:lpstr>Data Integration Capabilities</vt:lpstr>
      <vt:lpstr>Data Integration Capabilities</vt:lpstr>
      <vt:lpstr>Data Integration Capabilities</vt:lpstr>
      <vt:lpstr>Data Integration Capabilities</vt:lpstr>
      <vt:lpstr>Data Integration Capabilities</vt:lpstr>
      <vt:lpstr>Connect Web Services for SOAP</vt:lpstr>
      <vt:lpstr>Connect Web Services for SOAP</vt:lpstr>
      <vt:lpstr>Key Operations</vt:lpstr>
      <vt:lpstr>Key API Operational Enhancements</vt:lpstr>
      <vt:lpstr>Optimized API</vt:lpstr>
      <vt:lpstr>RightNow Object Query Language</vt:lpstr>
      <vt:lpstr>API Comparison</vt:lpstr>
      <vt:lpstr>RightNow Core Object Model</vt:lpstr>
      <vt:lpstr>Integration Recommendations</vt:lpstr>
      <vt:lpstr>Recommendations</vt:lpstr>
      <vt:lpstr>Resources &amp; Questions</vt:lpstr>
      <vt:lpstr>Resources</vt:lpstr>
      <vt:lpstr>Thank You &amp;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RightNow Connect Web Services for SOAP</dc:title>
  <dc:creator>chris.omland</dc:creator>
  <cp:lastModifiedBy>chris.omland</cp:lastModifiedBy>
  <cp:revision>6</cp:revision>
  <dcterms:created xsi:type="dcterms:W3CDTF">2010-06-03T12:54:06Z</dcterms:created>
  <dcterms:modified xsi:type="dcterms:W3CDTF">2010-06-16T16:58:41Z</dcterms:modified>
</cp:coreProperties>
</file>