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8" r:id="rId4"/>
  </p:sldMasterIdLst>
  <p:notesMasterIdLst>
    <p:notesMasterId r:id="rId22"/>
  </p:notesMasterIdLst>
  <p:handoutMasterIdLst>
    <p:handoutMasterId r:id="rId23"/>
  </p:handoutMasterIdLst>
  <p:sldIdLst>
    <p:sldId id="272" r:id="rId5"/>
    <p:sldId id="309" r:id="rId6"/>
    <p:sldId id="310" r:id="rId7"/>
    <p:sldId id="257" r:id="rId8"/>
    <p:sldId id="312" r:id="rId9"/>
    <p:sldId id="313" r:id="rId10"/>
    <p:sldId id="308" r:id="rId11"/>
    <p:sldId id="314" r:id="rId12"/>
    <p:sldId id="316" r:id="rId13"/>
    <p:sldId id="315" r:id="rId14"/>
    <p:sldId id="301" r:id="rId15"/>
    <p:sldId id="302" r:id="rId16"/>
    <p:sldId id="303" r:id="rId17"/>
    <p:sldId id="304" r:id="rId18"/>
    <p:sldId id="305" r:id="rId19"/>
    <p:sldId id="306" r:id="rId20"/>
    <p:sldId id="307" r:id="rId21"/>
  </p:sldIdLst>
  <p:sldSz cx="9144000" cy="6858000" type="screen4x3"/>
  <p:notesSz cx="8218488" cy="10771188"/>
  <p:defaultTextStyle>
    <a:defPPr>
      <a:defRPr lang="en-US"/>
    </a:defPPr>
    <a:lvl1pPr algn="l" rtl="0" fontAlgn="base">
      <a:lnSpc>
        <a:spcPct val="85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5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5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5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5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E8235"/>
    <a:srgbClr val="BE8C35"/>
    <a:srgbClr val="C88C35"/>
    <a:srgbClr val="E68C35"/>
    <a:srgbClr val="DCA835"/>
    <a:srgbClr val="C0C0C0"/>
    <a:srgbClr val="DDDDDD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-1962" y="-96"/>
      </p:cViewPr>
      <p:guideLst>
        <p:guide orient="horz" pos="1012"/>
        <p:guide pos="5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B6756-E412-45DF-8FD2-7AA26330118E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5831075-DF42-470B-A82D-D8331BDAC861}">
      <dgm:prSet phldrT="[Text]"/>
      <dgm:spPr/>
      <dgm:t>
        <a:bodyPr/>
        <a:lstStyle/>
        <a:p>
          <a:r>
            <a:rPr lang="en-US" dirty="0" smtClean="0"/>
            <a:t>Test cases</a:t>
          </a:r>
          <a:endParaRPr lang="en-US" dirty="0"/>
        </a:p>
      </dgm:t>
    </dgm:pt>
    <dgm:pt modelId="{BF6A8330-48E4-4D5E-BDAA-5155B2D05BC5}" type="parTrans" cxnId="{72F7B362-70B5-4DD9-B00F-453A7E820703}">
      <dgm:prSet/>
      <dgm:spPr/>
      <dgm:t>
        <a:bodyPr/>
        <a:lstStyle/>
        <a:p>
          <a:endParaRPr lang="en-US"/>
        </a:p>
      </dgm:t>
    </dgm:pt>
    <dgm:pt modelId="{8CA0E86F-EAB5-41E0-BEFB-CDC164B34C6D}" type="sibTrans" cxnId="{72F7B362-70B5-4DD9-B00F-453A7E820703}">
      <dgm:prSet/>
      <dgm:spPr/>
      <dgm:t>
        <a:bodyPr/>
        <a:lstStyle/>
        <a:p>
          <a:endParaRPr lang="en-US"/>
        </a:p>
      </dgm:t>
    </dgm:pt>
    <dgm:pt modelId="{A4FA3E83-3E20-42EB-BDCA-297D48E091BC}">
      <dgm:prSet phldrT="[Text]"/>
      <dgm:spPr/>
      <dgm:t>
        <a:bodyPr/>
        <a:lstStyle/>
        <a:p>
          <a:r>
            <a:rPr lang="en-US" dirty="0" smtClean="0"/>
            <a:t>Test harness</a:t>
          </a:r>
          <a:endParaRPr lang="en-US" dirty="0"/>
        </a:p>
      </dgm:t>
    </dgm:pt>
    <dgm:pt modelId="{09214EEA-469C-4D12-A48B-5AFB01220523}" type="parTrans" cxnId="{A68F0202-6578-4AF5-8FC8-DDD44E39B2AC}">
      <dgm:prSet/>
      <dgm:spPr/>
      <dgm:t>
        <a:bodyPr/>
        <a:lstStyle/>
        <a:p>
          <a:endParaRPr lang="en-US"/>
        </a:p>
      </dgm:t>
    </dgm:pt>
    <dgm:pt modelId="{F1373A8F-390C-41C2-8758-5E43FDA657B3}" type="sibTrans" cxnId="{A68F0202-6578-4AF5-8FC8-DDD44E39B2AC}">
      <dgm:prSet/>
      <dgm:spPr/>
      <dgm:t>
        <a:bodyPr/>
        <a:lstStyle/>
        <a:p>
          <a:endParaRPr lang="en-US"/>
        </a:p>
      </dgm:t>
    </dgm:pt>
    <dgm:pt modelId="{AC8EC68F-A853-4A2C-891E-DC53D47C3E83}">
      <dgm:prSet phldrT="[Text]"/>
      <dgm:spPr/>
      <dgm:t>
        <a:bodyPr/>
        <a:lstStyle/>
        <a:p>
          <a:r>
            <a:rPr lang="en-US" dirty="0" smtClean="0"/>
            <a:t>Firmware</a:t>
          </a:r>
          <a:endParaRPr lang="en-US" dirty="0"/>
        </a:p>
      </dgm:t>
    </dgm:pt>
    <dgm:pt modelId="{F174634B-A42D-4DE9-ABA1-DD82ADC99FAA}" type="parTrans" cxnId="{EC4010D4-47BC-4888-A67B-F909E58669F1}">
      <dgm:prSet/>
      <dgm:spPr/>
      <dgm:t>
        <a:bodyPr/>
        <a:lstStyle/>
        <a:p>
          <a:endParaRPr lang="en-US"/>
        </a:p>
      </dgm:t>
    </dgm:pt>
    <dgm:pt modelId="{670DA497-08B0-41A5-9FCF-AACA1283BF68}" type="sibTrans" cxnId="{EC4010D4-47BC-4888-A67B-F909E58669F1}">
      <dgm:prSet/>
      <dgm:spPr/>
      <dgm:t>
        <a:bodyPr/>
        <a:lstStyle/>
        <a:p>
          <a:endParaRPr lang="en-US"/>
        </a:p>
      </dgm:t>
    </dgm:pt>
    <dgm:pt modelId="{40EE76F3-9FD4-4E86-9998-F4FA39C8328C}" type="pres">
      <dgm:prSet presAssocID="{B8EB6756-E412-45DF-8FD2-7AA26330118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C56F34F-5008-419C-8533-C3A38C9A9409}" type="pres">
      <dgm:prSet presAssocID="{A5831075-DF42-470B-A82D-D8331BDAC861}" presName="vertOne" presStyleCnt="0"/>
      <dgm:spPr/>
    </dgm:pt>
    <dgm:pt modelId="{B24998FE-AD7E-4942-BE22-6DD566F4636F}" type="pres">
      <dgm:prSet presAssocID="{A5831075-DF42-470B-A82D-D8331BDAC86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89BA3C-AAE5-46BD-A278-4FCA665739AA}" type="pres">
      <dgm:prSet presAssocID="{A5831075-DF42-470B-A82D-D8331BDAC861}" presName="parTransOne" presStyleCnt="0"/>
      <dgm:spPr/>
    </dgm:pt>
    <dgm:pt modelId="{D33BFB34-94BF-4357-A6D7-F37F895E9AD5}" type="pres">
      <dgm:prSet presAssocID="{A5831075-DF42-470B-A82D-D8331BDAC861}" presName="horzOne" presStyleCnt="0"/>
      <dgm:spPr/>
    </dgm:pt>
    <dgm:pt modelId="{BF1CBB3D-28B8-4E2F-A5DF-97D403EB4281}" type="pres">
      <dgm:prSet presAssocID="{A4FA3E83-3E20-42EB-BDCA-297D48E091BC}" presName="vertTwo" presStyleCnt="0"/>
      <dgm:spPr/>
    </dgm:pt>
    <dgm:pt modelId="{5D3E43ED-7C34-476E-B02E-E9D9B1269245}" type="pres">
      <dgm:prSet presAssocID="{A4FA3E83-3E20-42EB-BDCA-297D48E091BC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D1437A-0C8C-4FB5-820B-2677FB70784A}" type="pres">
      <dgm:prSet presAssocID="{A4FA3E83-3E20-42EB-BDCA-297D48E091BC}" presName="parTransTwo" presStyleCnt="0"/>
      <dgm:spPr/>
    </dgm:pt>
    <dgm:pt modelId="{46B06EE1-7547-4F6E-A0A7-9D6C247E5B3B}" type="pres">
      <dgm:prSet presAssocID="{A4FA3E83-3E20-42EB-BDCA-297D48E091BC}" presName="horzTwo" presStyleCnt="0"/>
      <dgm:spPr/>
    </dgm:pt>
    <dgm:pt modelId="{ECA46DDF-74DD-4482-984A-930234F2D187}" type="pres">
      <dgm:prSet presAssocID="{AC8EC68F-A853-4A2C-891E-DC53D47C3E83}" presName="vertThree" presStyleCnt="0"/>
      <dgm:spPr/>
    </dgm:pt>
    <dgm:pt modelId="{932CD62B-20E4-486D-9F54-44218288E9C7}" type="pres">
      <dgm:prSet presAssocID="{AC8EC68F-A853-4A2C-891E-DC53D47C3E83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6D38A8-7415-44D9-8FA0-1D00168B76F1}" type="pres">
      <dgm:prSet presAssocID="{AC8EC68F-A853-4A2C-891E-DC53D47C3E83}" presName="horzThree" presStyleCnt="0"/>
      <dgm:spPr/>
    </dgm:pt>
  </dgm:ptLst>
  <dgm:cxnLst>
    <dgm:cxn modelId="{72F7B362-70B5-4DD9-B00F-453A7E820703}" srcId="{B8EB6756-E412-45DF-8FD2-7AA26330118E}" destId="{A5831075-DF42-470B-A82D-D8331BDAC861}" srcOrd="0" destOrd="0" parTransId="{BF6A8330-48E4-4D5E-BDAA-5155B2D05BC5}" sibTransId="{8CA0E86F-EAB5-41E0-BEFB-CDC164B34C6D}"/>
    <dgm:cxn modelId="{A68F0202-6578-4AF5-8FC8-DDD44E39B2AC}" srcId="{A5831075-DF42-470B-A82D-D8331BDAC861}" destId="{A4FA3E83-3E20-42EB-BDCA-297D48E091BC}" srcOrd="0" destOrd="0" parTransId="{09214EEA-469C-4D12-A48B-5AFB01220523}" sibTransId="{F1373A8F-390C-41C2-8758-5E43FDA657B3}"/>
    <dgm:cxn modelId="{BC08D46D-45BC-4B33-B36A-8576063A3192}" type="presOf" srcId="{A5831075-DF42-470B-A82D-D8331BDAC861}" destId="{B24998FE-AD7E-4942-BE22-6DD566F4636F}" srcOrd="0" destOrd="0" presId="urn:microsoft.com/office/officeart/2005/8/layout/hierarchy4"/>
    <dgm:cxn modelId="{EC4010D4-47BC-4888-A67B-F909E58669F1}" srcId="{A4FA3E83-3E20-42EB-BDCA-297D48E091BC}" destId="{AC8EC68F-A853-4A2C-891E-DC53D47C3E83}" srcOrd="0" destOrd="0" parTransId="{F174634B-A42D-4DE9-ABA1-DD82ADC99FAA}" sibTransId="{670DA497-08B0-41A5-9FCF-AACA1283BF68}"/>
    <dgm:cxn modelId="{3234CB8A-4324-4CDE-A2E3-530A7EB76FF7}" type="presOf" srcId="{AC8EC68F-A853-4A2C-891E-DC53D47C3E83}" destId="{932CD62B-20E4-486D-9F54-44218288E9C7}" srcOrd="0" destOrd="0" presId="urn:microsoft.com/office/officeart/2005/8/layout/hierarchy4"/>
    <dgm:cxn modelId="{D52449FD-A87E-4580-BFD1-9469C5FFE17D}" type="presOf" srcId="{B8EB6756-E412-45DF-8FD2-7AA26330118E}" destId="{40EE76F3-9FD4-4E86-9998-F4FA39C8328C}" srcOrd="0" destOrd="0" presId="urn:microsoft.com/office/officeart/2005/8/layout/hierarchy4"/>
    <dgm:cxn modelId="{D4A05FCB-A414-476C-BDCC-ADE8A0AD0E20}" type="presOf" srcId="{A4FA3E83-3E20-42EB-BDCA-297D48E091BC}" destId="{5D3E43ED-7C34-476E-B02E-E9D9B1269245}" srcOrd="0" destOrd="0" presId="urn:microsoft.com/office/officeart/2005/8/layout/hierarchy4"/>
    <dgm:cxn modelId="{5D65008F-7ACC-4A1E-87C8-B4F8EF325C3C}" type="presParOf" srcId="{40EE76F3-9FD4-4E86-9998-F4FA39C8328C}" destId="{7C56F34F-5008-419C-8533-C3A38C9A9409}" srcOrd="0" destOrd="0" presId="urn:microsoft.com/office/officeart/2005/8/layout/hierarchy4"/>
    <dgm:cxn modelId="{F67CA865-8AC2-4F10-9B69-4ADC547C0326}" type="presParOf" srcId="{7C56F34F-5008-419C-8533-C3A38C9A9409}" destId="{B24998FE-AD7E-4942-BE22-6DD566F4636F}" srcOrd="0" destOrd="0" presId="urn:microsoft.com/office/officeart/2005/8/layout/hierarchy4"/>
    <dgm:cxn modelId="{19D40232-0559-4291-BC09-6A082DAF26CB}" type="presParOf" srcId="{7C56F34F-5008-419C-8533-C3A38C9A9409}" destId="{CA89BA3C-AAE5-46BD-A278-4FCA665739AA}" srcOrd="1" destOrd="0" presId="urn:microsoft.com/office/officeart/2005/8/layout/hierarchy4"/>
    <dgm:cxn modelId="{DEC83966-82BB-4850-A39C-EBF64F9E80C8}" type="presParOf" srcId="{7C56F34F-5008-419C-8533-C3A38C9A9409}" destId="{D33BFB34-94BF-4357-A6D7-F37F895E9AD5}" srcOrd="2" destOrd="0" presId="urn:microsoft.com/office/officeart/2005/8/layout/hierarchy4"/>
    <dgm:cxn modelId="{E8817ED3-E05E-47C2-BF9D-4C6229C68EFC}" type="presParOf" srcId="{D33BFB34-94BF-4357-A6D7-F37F895E9AD5}" destId="{BF1CBB3D-28B8-4E2F-A5DF-97D403EB4281}" srcOrd="0" destOrd="0" presId="urn:microsoft.com/office/officeart/2005/8/layout/hierarchy4"/>
    <dgm:cxn modelId="{E741643C-3086-4250-B599-C194516A8918}" type="presParOf" srcId="{BF1CBB3D-28B8-4E2F-A5DF-97D403EB4281}" destId="{5D3E43ED-7C34-476E-B02E-E9D9B1269245}" srcOrd="0" destOrd="0" presId="urn:microsoft.com/office/officeart/2005/8/layout/hierarchy4"/>
    <dgm:cxn modelId="{A584CE84-E4C0-4E9A-B575-7817A7E692ED}" type="presParOf" srcId="{BF1CBB3D-28B8-4E2F-A5DF-97D403EB4281}" destId="{84D1437A-0C8C-4FB5-820B-2677FB70784A}" srcOrd="1" destOrd="0" presId="urn:microsoft.com/office/officeart/2005/8/layout/hierarchy4"/>
    <dgm:cxn modelId="{5108D27D-0FFB-4C01-B882-9CB1FCA1A078}" type="presParOf" srcId="{BF1CBB3D-28B8-4E2F-A5DF-97D403EB4281}" destId="{46B06EE1-7547-4F6E-A0A7-9D6C247E5B3B}" srcOrd="2" destOrd="0" presId="urn:microsoft.com/office/officeart/2005/8/layout/hierarchy4"/>
    <dgm:cxn modelId="{03902D54-2B47-4A3E-A8B0-47EDCCE35E05}" type="presParOf" srcId="{46B06EE1-7547-4F6E-A0A7-9D6C247E5B3B}" destId="{ECA46DDF-74DD-4482-984A-930234F2D187}" srcOrd="0" destOrd="0" presId="urn:microsoft.com/office/officeart/2005/8/layout/hierarchy4"/>
    <dgm:cxn modelId="{E9C79344-C60F-496A-8010-FA5A9B43FA9F}" type="presParOf" srcId="{ECA46DDF-74DD-4482-984A-930234F2D187}" destId="{932CD62B-20E4-486D-9F54-44218288E9C7}" srcOrd="0" destOrd="0" presId="urn:microsoft.com/office/officeart/2005/8/layout/hierarchy4"/>
    <dgm:cxn modelId="{013B6A24-CA31-42D2-8317-BDD2FDD25710}" type="presParOf" srcId="{ECA46DDF-74DD-4482-984A-930234F2D187}" destId="{136D38A8-7415-44D9-8FA0-1D00168B76F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2E50F0-25AE-48E4-AC42-BCACC22F5D5B}" type="doc">
      <dgm:prSet loTypeId="urn:microsoft.com/office/officeart/2005/8/layout/target2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C48A6C7-E759-40B0-A3C1-8EA4AA7B933E}">
      <dgm:prSet phldrT="[Text]"/>
      <dgm:spPr/>
      <dgm:t>
        <a:bodyPr/>
        <a:lstStyle/>
        <a:p>
          <a:r>
            <a:rPr lang="en-US" dirty="0" err="1"/>
            <a:t>SystemC</a:t>
          </a:r>
          <a:r>
            <a:rPr lang="en-US" dirty="0"/>
            <a:t> (VSP)</a:t>
          </a:r>
        </a:p>
      </dgm:t>
    </dgm:pt>
    <dgm:pt modelId="{71BE94A0-39AB-4396-9561-48A5E8860A99}" type="parTrans" cxnId="{3877A36D-8E68-44A7-AC9D-DB2F0142A0EF}">
      <dgm:prSet/>
      <dgm:spPr/>
      <dgm:t>
        <a:bodyPr/>
        <a:lstStyle/>
        <a:p>
          <a:endParaRPr lang="en-US"/>
        </a:p>
      </dgm:t>
    </dgm:pt>
    <dgm:pt modelId="{7C466452-456A-45A2-9CF7-EC6B58654DFD}" type="sibTrans" cxnId="{3877A36D-8E68-44A7-AC9D-DB2F0142A0EF}">
      <dgm:prSet/>
      <dgm:spPr/>
      <dgm:t>
        <a:bodyPr/>
        <a:lstStyle/>
        <a:p>
          <a:endParaRPr lang="en-US"/>
        </a:p>
      </dgm:t>
    </dgm:pt>
    <dgm:pt modelId="{AA1966F7-9105-4BD8-8784-85F9A1C72EC9}">
      <dgm:prSet phldrT="[Text]"/>
      <dgm:spPr/>
      <dgm:t>
        <a:bodyPr/>
        <a:lstStyle/>
        <a:p>
          <a:r>
            <a:rPr lang="en-US" dirty="0"/>
            <a:t>CPU </a:t>
          </a:r>
          <a:r>
            <a:rPr lang="en-US" dirty="0" smtClean="0"/>
            <a:t>Model </a:t>
          </a:r>
          <a:r>
            <a:rPr lang="en-US" dirty="0"/>
            <a:t>w/ TLM</a:t>
          </a:r>
        </a:p>
      </dgm:t>
    </dgm:pt>
    <dgm:pt modelId="{1E4891AA-BF3E-4604-941C-63F7E25AA96F}" type="parTrans" cxnId="{424298CA-6FA5-4A3B-8DB7-E8484371FB5A}">
      <dgm:prSet/>
      <dgm:spPr/>
      <dgm:t>
        <a:bodyPr/>
        <a:lstStyle/>
        <a:p>
          <a:endParaRPr lang="en-US"/>
        </a:p>
      </dgm:t>
    </dgm:pt>
    <dgm:pt modelId="{0AC3E607-6D0A-43A1-AB2D-C896CC55CF55}" type="sibTrans" cxnId="{424298CA-6FA5-4A3B-8DB7-E8484371FB5A}">
      <dgm:prSet/>
      <dgm:spPr/>
      <dgm:t>
        <a:bodyPr/>
        <a:lstStyle/>
        <a:p>
          <a:endParaRPr lang="en-US"/>
        </a:p>
      </dgm:t>
    </dgm:pt>
    <dgm:pt modelId="{4034B882-9A3C-4C44-9F80-8DA68A9DC6EE}">
      <dgm:prSet phldrT="[Text]"/>
      <dgm:spPr/>
      <dgm:t>
        <a:bodyPr/>
        <a:lstStyle/>
        <a:p>
          <a:r>
            <a:rPr lang="en-US" dirty="0" err="1" smtClean="0"/>
            <a:t>SystemVerilog</a:t>
          </a:r>
          <a:r>
            <a:rPr lang="en-US" dirty="0" smtClean="0"/>
            <a:t> wrapper</a:t>
          </a:r>
          <a:endParaRPr lang="en-US" dirty="0"/>
        </a:p>
      </dgm:t>
    </dgm:pt>
    <dgm:pt modelId="{2A86FBC2-4D80-4919-8113-AC2726959BB2}" type="parTrans" cxnId="{EC71C8AA-6424-4D45-BD45-8434CD38F613}">
      <dgm:prSet/>
      <dgm:spPr/>
      <dgm:t>
        <a:bodyPr/>
        <a:lstStyle/>
        <a:p>
          <a:endParaRPr lang="en-US"/>
        </a:p>
      </dgm:t>
    </dgm:pt>
    <dgm:pt modelId="{5ACE0CD0-861E-4362-800D-D1353C69F37D}" type="sibTrans" cxnId="{EC71C8AA-6424-4D45-BD45-8434CD38F613}">
      <dgm:prSet/>
      <dgm:spPr/>
      <dgm:t>
        <a:bodyPr/>
        <a:lstStyle/>
        <a:p>
          <a:endParaRPr lang="en-US"/>
        </a:p>
      </dgm:t>
    </dgm:pt>
    <dgm:pt modelId="{FAEB8B66-EDEA-4799-BAF8-B6C7604A4B4D}">
      <dgm:prSet phldrT="[Text]"/>
      <dgm:spPr/>
      <dgm:t>
        <a:bodyPr/>
        <a:lstStyle/>
        <a:p>
          <a:r>
            <a:rPr lang="en-US" dirty="0"/>
            <a:t>TLM</a:t>
          </a:r>
          <a:r>
            <a:rPr lang="en-US" dirty="0" smtClean="0"/>
            <a:t>/Slave Bridge</a:t>
          </a:r>
          <a:endParaRPr lang="en-US" dirty="0"/>
        </a:p>
      </dgm:t>
    </dgm:pt>
    <dgm:pt modelId="{FF97C433-5EAA-4844-B1FB-DA15F7F1F2F0}" type="parTrans" cxnId="{05E6A013-7995-455A-BAA1-C6358DE754C9}">
      <dgm:prSet/>
      <dgm:spPr/>
      <dgm:t>
        <a:bodyPr/>
        <a:lstStyle/>
        <a:p>
          <a:endParaRPr lang="en-US"/>
        </a:p>
      </dgm:t>
    </dgm:pt>
    <dgm:pt modelId="{703F35F0-B785-4AD7-A816-980A0948BD3A}" type="sibTrans" cxnId="{05E6A013-7995-455A-BAA1-C6358DE754C9}">
      <dgm:prSet/>
      <dgm:spPr/>
      <dgm:t>
        <a:bodyPr/>
        <a:lstStyle/>
        <a:p>
          <a:endParaRPr lang="en-US"/>
        </a:p>
      </dgm:t>
    </dgm:pt>
    <dgm:pt modelId="{A6B9630E-7BA6-4C58-A261-8B5B33BB9AD0}">
      <dgm:prSet phldrT="[Text]"/>
      <dgm:spPr/>
      <dgm:t>
        <a:bodyPr/>
        <a:lstStyle/>
        <a:p>
          <a:r>
            <a:rPr lang="en-US" dirty="0"/>
            <a:t>Master/TLM </a:t>
          </a:r>
          <a:r>
            <a:rPr lang="en-US" dirty="0" smtClean="0"/>
            <a:t>Bridge</a:t>
          </a:r>
          <a:endParaRPr lang="en-US" dirty="0"/>
        </a:p>
      </dgm:t>
    </dgm:pt>
    <dgm:pt modelId="{4097A728-6CDC-4DDC-979C-88B05068335F}" type="parTrans" cxnId="{7970079D-5FD2-4CAA-9208-AA550CDF2937}">
      <dgm:prSet/>
      <dgm:spPr/>
      <dgm:t>
        <a:bodyPr/>
        <a:lstStyle/>
        <a:p>
          <a:endParaRPr lang="en-US"/>
        </a:p>
      </dgm:t>
    </dgm:pt>
    <dgm:pt modelId="{B87E8852-09FB-4220-BD7C-3DEE9E0FD2FE}" type="sibTrans" cxnId="{7970079D-5FD2-4CAA-9208-AA550CDF2937}">
      <dgm:prSet/>
      <dgm:spPr/>
      <dgm:t>
        <a:bodyPr/>
        <a:lstStyle/>
        <a:p>
          <a:endParaRPr lang="en-US"/>
        </a:p>
      </dgm:t>
    </dgm:pt>
    <dgm:pt modelId="{0F4B8CCD-43A7-4B3D-B675-3C0FBE6092F1}">
      <dgm:prSet phldrT="[Text]"/>
      <dgm:spPr/>
      <dgm:t>
        <a:bodyPr/>
        <a:lstStyle/>
        <a:p>
          <a:r>
            <a:rPr lang="en-US" dirty="0" err="1"/>
            <a:t>Verilog</a:t>
          </a:r>
          <a:endParaRPr lang="en-US" dirty="0"/>
        </a:p>
      </dgm:t>
    </dgm:pt>
    <dgm:pt modelId="{6F956DEB-801D-4E08-BDC6-E79127325E71}" type="parTrans" cxnId="{41C7DF18-6DB1-4BE5-ACE3-A31B6D05FDDC}">
      <dgm:prSet/>
      <dgm:spPr/>
      <dgm:t>
        <a:bodyPr/>
        <a:lstStyle/>
        <a:p>
          <a:endParaRPr lang="en-US"/>
        </a:p>
      </dgm:t>
    </dgm:pt>
    <dgm:pt modelId="{BBEBD6CE-D3D9-4A77-B138-A9A3B516D5A2}" type="sibTrans" cxnId="{41C7DF18-6DB1-4BE5-ACE3-A31B6D05FDDC}">
      <dgm:prSet/>
      <dgm:spPr/>
      <dgm:t>
        <a:bodyPr/>
        <a:lstStyle/>
        <a:p>
          <a:endParaRPr lang="en-US"/>
        </a:p>
      </dgm:t>
    </dgm:pt>
    <dgm:pt modelId="{0190EBC4-16AD-4D66-AA04-B28B5A85AE93}">
      <dgm:prSet phldrT="[Text]"/>
      <dgm:spPr/>
      <dgm:t>
        <a:bodyPr/>
        <a:lstStyle/>
        <a:p>
          <a:r>
            <a:rPr lang="en-US" dirty="0" smtClean="0"/>
            <a:t>IP</a:t>
          </a:r>
          <a:endParaRPr lang="en-US" dirty="0"/>
        </a:p>
      </dgm:t>
    </dgm:pt>
    <dgm:pt modelId="{2B48D5B9-3BB7-4EE6-B1FA-F4330189FF7C}" type="parTrans" cxnId="{07110DDD-4FB9-4AA5-8A97-72AB7729F3C7}">
      <dgm:prSet/>
      <dgm:spPr/>
      <dgm:t>
        <a:bodyPr/>
        <a:lstStyle/>
        <a:p>
          <a:endParaRPr lang="en-US"/>
        </a:p>
      </dgm:t>
    </dgm:pt>
    <dgm:pt modelId="{0992D5C1-B3E1-4B7E-A3A6-FE27D36A6800}" type="sibTrans" cxnId="{07110DDD-4FB9-4AA5-8A97-72AB7729F3C7}">
      <dgm:prSet/>
      <dgm:spPr/>
      <dgm:t>
        <a:bodyPr/>
        <a:lstStyle/>
        <a:p>
          <a:endParaRPr lang="en-US"/>
        </a:p>
      </dgm:t>
    </dgm:pt>
    <dgm:pt modelId="{DCCB0A5B-6C86-441A-A180-C293E239F77B}">
      <dgm:prSet phldrT="[Text]"/>
      <dgm:spPr/>
      <dgm:t>
        <a:bodyPr/>
        <a:lstStyle/>
        <a:p>
          <a:r>
            <a:rPr lang="en-US" dirty="0"/>
            <a:t>Embedded </a:t>
          </a:r>
          <a:r>
            <a:rPr lang="en-US" dirty="0" smtClean="0"/>
            <a:t>Software</a:t>
          </a:r>
          <a:endParaRPr lang="en-US" dirty="0"/>
        </a:p>
      </dgm:t>
    </dgm:pt>
    <dgm:pt modelId="{29E9F773-7321-4CFC-AD78-4C0839355430}" type="parTrans" cxnId="{24AF5BEF-3FD7-45BD-AE47-6D247CBD7D22}">
      <dgm:prSet/>
      <dgm:spPr/>
      <dgm:t>
        <a:bodyPr/>
        <a:lstStyle/>
        <a:p>
          <a:endParaRPr lang="en-US"/>
        </a:p>
      </dgm:t>
    </dgm:pt>
    <dgm:pt modelId="{890AD3E5-8CD2-4E83-B573-7E47A76667F0}" type="sibTrans" cxnId="{24AF5BEF-3FD7-45BD-AE47-6D247CBD7D22}">
      <dgm:prSet/>
      <dgm:spPr/>
      <dgm:t>
        <a:bodyPr/>
        <a:lstStyle/>
        <a:p>
          <a:endParaRPr lang="en-US"/>
        </a:p>
      </dgm:t>
    </dgm:pt>
    <dgm:pt modelId="{F1C4B75A-9FA0-416F-AF79-FBF7F60994B3}">
      <dgm:prSet phldrT="[Text]"/>
      <dgm:spPr/>
      <dgm:t>
        <a:bodyPr/>
        <a:lstStyle/>
        <a:p>
          <a:r>
            <a:rPr lang="en-US" dirty="0" smtClean="0"/>
            <a:t>VIP (Model</a:t>
          </a:r>
          <a:r>
            <a:rPr lang="en-US" dirty="0"/>
            <a:t>, Monitor, </a:t>
          </a:r>
          <a:r>
            <a:rPr lang="en-US" dirty="0" smtClean="0"/>
            <a:t>Partner)</a:t>
          </a:r>
          <a:endParaRPr lang="en-US" dirty="0"/>
        </a:p>
      </dgm:t>
    </dgm:pt>
    <dgm:pt modelId="{C4ED86B9-1916-4AC4-890F-5D2B70D4FC9F}" type="parTrans" cxnId="{AF5C8B16-A540-40BB-A5A9-B4D49292A8BB}">
      <dgm:prSet/>
      <dgm:spPr/>
      <dgm:t>
        <a:bodyPr/>
        <a:lstStyle/>
        <a:p>
          <a:endParaRPr lang="en-US"/>
        </a:p>
      </dgm:t>
    </dgm:pt>
    <dgm:pt modelId="{454FA546-A2B9-4DEB-9225-E38DE04730B0}" type="sibTrans" cxnId="{AF5C8B16-A540-40BB-A5A9-B4D49292A8BB}">
      <dgm:prSet/>
      <dgm:spPr/>
      <dgm:t>
        <a:bodyPr/>
        <a:lstStyle/>
        <a:p>
          <a:endParaRPr lang="en-US"/>
        </a:p>
      </dgm:t>
    </dgm:pt>
    <dgm:pt modelId="{2D10B76B-1DAF-44B7-8A00-B0F81A1B91A4}" type="pres">
      <dgm:prSet presAssocID="{3F2E50F0-25AE-48E4-AC42-BCACC22F5D5B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26071E2-5158-4ABC-901F-967BC4F46667}" type="pres">
      <dgm:prSet presAssocID="{3F2E50F0-25AE-48E4-AC42-BCACC22F5D5B}" presName="outerBox" presStyleCnt="0"/>
      <dgm:spPr/>
      <dgm:t>
        <a:bodyPr/>
        <a:lstStyle/>
        <a:p>
          <a:endParaRPr lang="en-US"/>
        </a:p>
      </dgm:t>
    </dgm:pt>
    <dgm:pt modelId="{353E8F97-6C72-4C4F-94FF-70F543D5CC78}" type="pres">
      <dgm:prSet presAssocID="{3F2E50F0-25AE-48E4-AC42-BCACC22F5D5B}" presName="outerBoxParent" presStyleLbl="node1" presStyleIdx="0" presStyleCnt="3"/>
      <dgm:spPr/>
      <dgm:t>
        <a:bodyPr/>
        <a:lstStyle/>
        <a:p>
          <a:endParaRPr lang="en-US"/>
        </a:p>
      </dgm:t>
    </dgm:pt>
    <dgm:pt modelId="{7F5D7957-E332-4C55-9C19-4B1360438AAC}" type="pres">
      <dgm:prSet presAssocID="{3F2E50F0-25AE-48E4-AC42-BCACC22F5D5B}" presName="outerBoxChildren" presStyleCnt="0"/>
      <dgm:spPr/>
      <dgm:t>
        <a:bodyPr/>
        <a:lstStyle/>
        <a:p>
          <a:endParaRPr lang="en-US"/>
        </a:p>
      </dgm:t>
    </dgm:pt>
    <dgm:pt modelId="{F89201EF-1B71-40F4-8EDB-6E31DBD4C217}" type="pres">
      <dgm:prSet presAssocID="{AA1966F7-9105-4BD8-8784-85F9A1C72EC9}" presName="oChild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89B83-DE2D-44CF-8962-B5E377E13FEB}" type="pres">
      <dgm:prSet presAssocID="{0AC3E607-6D0A-43A1-AB2D-C896CC55CF55}" presName="outerSibTrans" presStyleCnt="0"/>
      <dgm:spPr/>
      <dgm:t>
        <a:bodyPr/>
        <a:lstStyle/>
        <a:p>
          <a:endParaRPr lang="en-US"/>
        </a:p>
      </dgm:t>
    </dgm:pt>
    <dgm:pt modelId="{6DAD5AB7-58F5-47D7-B27C-C9C6F75AEE7A}" type="pres">
      <dgm:prSet presAssocID="{DCCB0A5B-6C86-441A-A180-C293E239F77B}" presName="oChild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E723A-BDF8-4C18-8F5D-0E5A6DB8097B}" type="pres">
      <dgm:prSet presAssocID="{3F2E50F0-25AE-48E4-AC42-BCACC22F5D5B}" presName="middleBox" presStyleCnt="0"/>
      <dgm:spPr/>
      <dgm:t>
        <a:bodyPr/>
        <a:lstStyle/>
        <a:p>
          <a:endParaRPr lang="en-US"/>
        </a:p>
      </dgm:t>
    </dgm:pt>
    <dgm:pt modelId="{D23BA6BF-3FD1-4E56-8103-8C48F1EE77E6}" type="pres">
      <dgm:prSet presAssocID="{3F2E50F0-25AE-48E4-AC42-BCACC22F5D5B}" presName="middleBoxParent" presStyleLbl="node1" presStyleIdx="1" presStyleCnt="3"/>
      <dgm:spPr/>
      <dgm:t>
        <a:bodyPr/>
        <a:lstStyle/>
        <a:p>
          <a:endParaRPr lang="en-US"/>
        </a:p>
      </dgm:t>
    </dgm:pt>
    <dgm:pt modelId="{5BBBCDF7-68E7-4C83-8949-02C12F49655D}" type="pres">
      <dgm:prSet presAssocID="{3F2E50F0-25AE-48E4-AC42-BCACC22F5D5B}" presName="middleBoxChildren" presStyleCnt="0"/>
      <dgm:spPr/>
      <dgm:t>
        <a:bodyPr/>
        <a:lstStyle/>
        <a:p>
          <a:endParaRPr lang="en-US"/>
        </a:p>
      </dgm:t>
    </dgm:pt>
    <dgm:pt modelId="{7CDD4973-4FCD-4F98-B39A-6D41974799BB}" type="pres">
      <dgm:prSet presAssocID="{FAEB8B66-EDEA-4799-BAF8-B6C7604A4B4D}" presName="mChild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71845-D24E-4273-BEC7-7017BCBBB52C}" type="pres">
      <dgm:prSet presAssocID="{703F35F0-B785-4AD7-A816-980A0948BD3A}" presName="middleSibTrans" presStyleCnt="0"/>
      <dgm:spPr/>
      <dgm:t>
        <a:bodyPr/>
        <a:lstStyle/>
        <a:p>
          <a:endParaRPr lang="en-US"/>
        </a:p>
      </dgm:t>
    </dgm:pt>
    <dgm:pt modelId="{E8535AC8-AFD0-4E59-ACAD-E29538166029}" type="pres">
      <dgm:prSet presAssocID="{A6B9630E-7BA6-4C58-A261-8B5B33BB9AD0}" presName="mChild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4C040-0A7D-4595-A331-ECC77CF05C4B}" type="pres">
      <dgm:prSet presAssocID="{3F2E50F0-25AE-48E4-AC42-BCACC22F5D5B}" presName="centerBox" presStyleCnt="0"/>
      <dgm:spPr/>
      <dgm:t>
        <a:bodyPr/>
        <a:lstStyle/>
        <a:p>
          <a:endParaRPr lang="en-US"/>
        </a:p>
      </dgm:t>
    </dgm:pt>
    <dgm:pt modelId="{260DF44D-6AB2-44E1-9BF4-6472FCB7E290}" type="pres">
      <dgm:prSet presAssocID="{3F2E50F0-25AE-48E4-AC42-BCACC22F5D5B}" presName="centerBoxParent" presStyleLbl="node1" presStyleIdx="2" presStyleCnt="3"/>
      <dgm:spPr/>
      <dgm:t>
        <a:bodyPr/>
        <a:lstStyle/>
        <a:p>
          <a:endParaRPr lang="en-US"/>
        </a:p>
      </dgm:t>
    </dgm:pt>
    <dgm:pt modelId="{E25B72D4-45DD-4CFF-9089-9583AA7A92B7}" type="pres">
      <dgm:prSet presAssocID="{3F2E50F0-25AE-48E4-AC42-BCACC22F5D5B}" presName="centerBoxChildren" presStyleCnt="0"/>
      <dgm:spPr/>
      <dgm:t>
        <a:bodyPr/>
        <a:lstStyle/>
        <a:p>
          <a:endParaRPr lang="en-US"/>
        </a:p>
      </dgm:t>
    </dgm:pt>
    <dgm:pt modelId="{845177A4-BC72-4870-998F-7324E49F93AE}" type="pres">
      <dgm:prSet presAssocID="{0190EBC4-16AD-4D66-AA04-B28B5A85AE93}" presName="cChild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710D8-548A-4738-9A02-F41908DD2420}" type="pres">
      <dgm:prSet presAssocID="{0992D5C1-B3E1-4B7E-A3A6-FE27D36A6800}" presName="centerSibTrans" presStyleCnt="0"/>
      <dgm:spPr/>
      <dgm:t>
        <a:bodyPr/>
        <a:lstStyle/>
        <a:p>
          <a:endParaRPr lang="en-US"/>
        </a:p>
      </dgm:t>
    </dgm:pt>
    <dgm:pt modelId="{774421AC-2453-4FEE-B701-8FDDC88297AA}" type="pres">
      <dgm:prSet presAssocID="{F1C4B75A-9FA0-416F-AF79-FBF7F60994B3}" presName="cChild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311C83-2908-4E68-AE3F-83A82C9FC4E6}" type="presOf" srcId="{F1C4B75A-9FA0-416F-AF79-FBF7F60994B3}" destId="{774421AC-2453-4FEE-B701-8FDDC88297AA}" srcOrd="0" destOrd="0" presId="urn:microsoft.com/office/officeart/2005/8/layout/target2"/>
    <dgm:cxn modelId="{50A253DF-4DAA-4E0F-A31E-2899402DE32B}" type="presOf" srcId="{0F4B8CCD-43A7-4B3D-B675-3C0FBE6092F1}" destId="{260DF44D-6AB2-44E1-9BF4-6472FCB7E290}" srcOrd="0" destOrd="0" presId="urn:microsoft.com/office/officeart/2005/8/layout/target2"/>
    <dgm:cxn modelId="{975F2CEA-DFE3-4260-8187-23533295A06B}" type="presOf" srcId="{0190EBC4-16AD-4D66-AA04-B28B5A85AE93}" destId="{845177A4-BC72-4870-998F-7324E49F93AE}" srcOrd="0" destOrd="0" presId="urn:microsoft.com/office/officeart/2005/8/layout/target2"/>
    <dgm:cxn modelId="{AF5C8B16-A540-40BB-A5A9-B4D49292A8BB}" srcId="{0F4B8CCD-43A7-4B3D-B675-3C0FBE6092F1}" destId="{F1C4B75A-9FA0-416F-AF79-FBF7F60994B3}" srcOrd="1" destOrd="0" parTransId="{C4ED86B9-1916-4AC4-890F-5D2B70D4FC9F}" sibTransId="{454FA546-A2B9-4DEB-9225-E38DE04730B0}"/>
    <dgm:cxn modelId="{145227C6-231D-4B28-8FD7-F71AFFFA64A3}" type="presOf" srcId="{3F2E50F0-25AE-48E4-AC42-BCACC22F5D5B}" destId="{2D10B76B-1DAF-44B7-8A00-B0F81A1B91A4}" srcOrd="0" destOrd="0" presId="urn:microsoft.com/office/officeart/2005/8/layout/target2"/>
    <dgm:cxn modelId="{2110628D-E2A7-4910-A9B7-95C7067529BE}" type="presOf" srcId="{AA1966F7-9105-4BD8-8784-85F9A1C72EC9}" destId="{F89201EF-1B71-40F4-8EDB-6E31DBD4C217}" srcOrd="0" destOrd="0" presId="urn:microsoft.com/office/officeart/2005/8/layout/target2"/>
    <dgm:cxn modelId="{3E40B59E-F4FA-4E7A-B4D3-6BA958D41B16}" type="presOf" srcId="{FAEB8B66-EDEA-4799-BAF8-B6C7604A4B4D}" destId="{7CDD4973-4FCD-4F98-B39A-6D41974799BB}" srcOrd="0" destOrd="0" presId="urn:microsoft.com/office/officeart/2005/8/layout/target2"/>
    <dgm:cxn modelId="{EF2D25AF-85C5-4FB9-8C4E-70A6168BA8EA}" type="presOf" srcId="{DCCB0A5B-6C86-441A-A180-C293E239F77B}" destId="{6DAD5AB7-58F5-47D7-B27C-C9C6F75AEE7A}" srcOrd="0" destOrd="0" presId="urn:microsoft.com/office/officeart/2005/8/layout/target2"/>
    <dgm:cxn modelId="{05E6A013-7995-455A-BAA1-C6358DE754C9}" srcId="{4034B882-9A3C-4C44-9F80-8DA68A9DC6EE}" destId="{FAEB8B66-EDEA-4799-BAF8-B6C7604A4B4D}" srcOrd="0" destOrd="0" parTransId="{FF97C433-5EAA-4844-B1FB-DA15F7F1F2F0}" sibTransId="{703F35F0-B785-4AD7-A816-980A0948BD3A}"/>
    <dgm:cxn modelId="{3877A36D-8E68-44A7-AC9D-DB2F0142A0EF}" srcId="{3F2E50F0-25AE-48E4-AC42-BCACC22F5D5B}" destId="{5C48A6C7-E759-40B0-A3C1-8EA4AA7B933E}" srcOrd="0" destOrd="0" parTransId="{71BE94A0-39AB-4396-9561-48A5E8860A99}" sibTransId="{7C466452-456A-45A2-9CF7-EC6B58654DFD}"/>
    <dgm:cxn modelId="{9210153C-C590-452D-BD2B-4F7253EFB03F}" type="presOf" srcId="{5C48A6C7-E759-40B0-A3C1-8EA4AA7B933E}" destId="{353E8F97-6C72-4C4F-94FF-70F543D5CC78}" srcOrd="0" destOrd="0" presId="urn:microsoft.com/office/officeart/2005/8/layout/target2"/>
    <dgm:cxn modelId="{E0187089-BBEE-4D4D-BF32-9462E6FBD614}" type="presOf" srcId="{A6B9630E-7BA6-4C58-A261-8B5B33BB9AD0}" destId="{E8535AC8-AFD0-4E59-ACAD-E29538166029}" srcOrd="0" destOrd="0" presId="urn:microsoft.com/office/officeart/2005/8/layout/target2"/>
    <dgm:cxn modelId="{EC71C8AA-6424-4D45-BD45-8434CD38F613}" srcId="{3F2E50F0-25AE-48E4-AC42-BCACC22F5D5B}" destId="{4034B882-9A3C-4C44-9F80-8DA68A9DC6EE}" srcOrd="1" destOrd="0" parTransId="{2A86FBC2-4D80-4919-8113-AC2726959BB2}" sibTransId="{5ACE0CD0-861E-4362-800D-D1353C69F37D}"/>
    <dgm:cxn modelId="{41C7DF18-6DB1-4BE5-ACE3-A31B6D05FDDC}" srcId="{3F2E50F0-25AE-48E4-AC42-BCACC22F5D5B}" destId="{0F4B8CCD-43A7-4B3D-B675-3C0FBE6092F1}" srcOrd="2" destOrd="0" parTransId="{6F956DEB-801D-4E08-BDC6-E79127325E71}" sibTransId="{BBEBD6CE-D3D9-4A77-B138-A9A3B516D5A2}"/>
    <dgm:cxn modelId="{424298CA-6FA5-4A3B-8DB7-E8484371FB5A}" srcId="{5C48A6C7-E759-40B0-A3C1-8EA4AA7B933E}" destId="{AA1966F7-9105-4BD8-8784-85F9A1C72EC9}" srcOrd="0" destOrd="0" parTransId="{1E4891AA-BF3E-4604-941C-63F7E25AA96F}" sibTransId="{0AC3E607-6D0A-43A1-AB2D-C896CC55CF55}"/>
    <dgm:cxn modelId="{07110DDD-4FB9-4AA5-8A97-72AB7729F3C7}" srcId="{0F4B8CCD-43A7-4B3D-B675-3C0FBE6092F1}" destId="{0190EBC4-16AD-4D66-AA04-B28B5A85AE93}" srcOrd="0" destOrd="0" parTransId="{2B48D5B9-3BB7-4EE6-B1FA-F4330189FF7C}" sibTransId="{0992D5C1-B3E1-4B7E-A3A6-FE27D36A6800}"/>
    <dgm:cxn modelId="{24AF5BEF-3FD7-45BD-AE47-6D247CBD7D22}" srcId="{5C48A6C7-E759-40B0-A3C1-8EA4AA7B933E}" destId="{DCCB0A5B-6C86-441A-A180-C293E239F77B}" srcOrd="1" destOrd="0" parTransId="{29E9F773-7321-4CFC-AD78-4C0839355430}" sibTransId="{890AD3E5-8CD2-4E83-B573-7E47A76667F0}"/>
    <dgm:cxn modelId="{5A014991-BB52-4329-A3DF-8DDBE091CAC1}" type="presOf" srcId="{4034B882-9A3C-4C44-9F80-8DA68A9DC6EE}" destId="{D23BA6BF-3FD1-4E56-8103-8C48F1EE77E6}" srcOrd="0" destOrd="0" presId="urn:microsoft.com/office/officeart/2005/8/layout/target2"/>
    <dgm:cxn modelId="{7970079D-5FD2-4CAA-9208-AA550CDF2937}" srcId="{4034B882-9A3C-4C44-9F80-8DA68A9DC6EE}" destId="{A6B9630E-7BA6-4C58-A261-8B5B33BB9AD0}" srcOrd="1" destOrd="0" parTransId="{4097A728-6CDC-4DDC-979C-88B05068335F}" sibTransId="{B87E8852-09FB-4220-BD7C-3DEE9E0FD2FE}"/>
    <dgm:cxn modelId="{A7F16714-0300-4471-BC59-DC6972EB5DB6}" type="presParOf" srcId="{2D10B76B-1DAF-44B7-8A00-B0F81A1B91A4}" destId="{826071E2-5158-4ABC-901F-967BC4F46667}" srcOrd="0" destOrd="0" presId="urn:microsoft.com/office/officeart/2005/8/layout/target2"/>
    <dgm:cxn modelId="{F42CD34D-CA79-4F01-9840-B4B93B38106D}" type="presParOf" srcId="{826071E2-5158-4ABC-901F-967BC4F46667}" destId="{353E8F97-6C72-4C4F-94FF-70F543D5CC78}" srcOrd="0" destOrd="0" presId="urn:microsoft.com/office/officeart/2005/8/layout/target2"/>
    <dgm:cxn modelId="{7C78805B-75EF-4101-AB34-E11A5F755228}" type="presParOf" srcId="{826071E2-5158-4ABC-901F-967BC4F46667}" destId="{7F5D7957-E332-4C55-9C19-4B1360438AAC}" srcOrd="1" destOrd="0" presId="urn:microsoft.com/office/officeart/2005/8/layout/target2"/>
    <dgm:cxn modelId="{0FEE3A1D-E235-45FD-B3E6-2ACC0B29C202}" type="presParOf" srcId="{7F5D7957-E332-4C55-9C19-4B1360438AAC}" destId="{F89201EF-1B71-40F4-8EDB-6E31DBD4C217}" srcOrd="0" destOrd="0" presId="urn:microsoft.com/office/officeart/2005/8/layout/target2"/>
    <dgm:cxn modelId="{0BD24507-B5E0-4CFC-BBA5-A690BDE8A9D6}" type="presParOf" srcId="{7F5D7957-E332-4C55-9C19-4B1360438AAC}" destId="{A0E89B83-DE2D-44CF-8962-B5E377E13FEB}" srcOrd="1" destOrd="0" presId="urn:microsoft.com/office/officeart/2005/8/layout/target2"/>
    <dgm:cxn modelId="{FCE53648-CFB1-4A28-BF6E-31EC27570EF9}" type="presParOf" srcId="{7F5D7957-E332-4C55-9C19-4B1360438AAC}" destId="{6DAD5AB7-58F5-47D7-B27C-C9C6F75AEE7A}" srcOrd="2" destOrd="0" presId="urn:microsoft.com/office/officeart/2005/8/layout/target2"/>
    <dgm:cxn modelId="{A1DFF06A-6275-4354-BE75-0BFFDD332D81}" type="presParOf" srcId="{2D10B76B-1DAF-44B7-8A00-B0F81A1B91A4}" destId="{79CE723A-BDF8-4C18-8F5D-0E5A6DB8097B}" srcOrd="1" destOrd="0" presId="urn:microsoft.com/office/officeart/2005/8/layout/target2"/>
    <dgm:cxn modelId="{7FB514DA-88DD-4525-B894-72C0D99106FF}" type="presParOf" srcId="{79CE723A-BDF8-4C18-8F5D-0E5A6DB8097B}" destId="{D23BA6BF-3FD1-4E56-8103-8C48F1EE77E6}" srcOrd="0" destOrd="0" presId="urn:microsoft.com/office/officeart/2005/8/layout/target2"/>
    <dgm:cxn modelId="{6122B487-1485-450B-B765-E85656B7115A}" type="presParOf" srcId="{79CE723A-BDF8-4C18-8F5D-0E5A6DB8097B}" destId="{5BBBCDF7-68E7-4C83-8949-02C12F49655D}" srcOrd="1" destOrd="0" presId="urn:microsoft.com/office/officeart/2005/8/layout/target2"/>
    <dgm:cxn modelId="{A031CF8C-1711-400A-A1D4-7DF60F5C481A}" type="presParOf" srcId="{5BBBCDF7-68E7-4C83-8949-02C12F49655D}" destId="{7CDD4973-4FCD-4F98-B39A-6D41974799BB}" srcOrd="0" destOrd="0" presId="urn:microsoft.com/office/officeart/2005/8/layout/target2"/>
    <dgm:cxn modelId="{58BE370B-760F-43D1-AE28-BF08C32225AC}" type="presParOf" srcId="{5BBBCDF7-68E7-4C83-8949-02C12F49655D}" destId="{84B71845-D24E-4273-BEC7-7017BCBBB52C}" srcOrd="1" destOrd="0" presId="urn:microsoft.com/office/officeart/2005/8/layout/target2"/>
    <dgm:cxn modelId="{636CE089-C4A0-4F41-9DDB-63B090D5BE48}" type="presParOf" srcId="{5BBBCDF7-68E7-4C83-8949-02C12F49655D}" destId="{E8535AC8-AFD0-4E59-ACAD-E29538166029}" srcOrd="2" destOrd="0" presId="urn:microsoft.com/office/officeart/2005/8/layout/target2"/>
    <dgm:cxn modelId="{7F1F2739-07D6-44B5-BE6C-739EC90FAD6C}" type="presParOf" srcId="{2D10B76B-1DAF-44B7-8A00-B0F81A1B91A4}" destId="{24C4C040-0A7D-4595-A331-ECC77CF05C4B}" srcOrd="2" destOrd="0" presId="urn:microsoft.com/office/officeart/2005/8/layout/target2"/>
    <dgm:cxn modelId="{2EC12E6D-5BEF-4994-A1AD-043B481A7938}" type="presParOf" srcId="{24C4C040-0A7D-4595-A331-ECC77CF05C4B}" destId="{260DF44D-6AB2-44E1-9BF4-6472FCB7E290}" srcOrd="0" destOrd="0" presId="urn:microsoft.com/office/officeart/2005/8/layout/target2"/>
    <dgm:cxn modelId="{B9A6B510-BADD-44D5-9960-5254DB962723}" type="presParOf" srcId="{24C4C040-0A7D-4595-A331-ECC77CF05C4B}" destId="{E25B72D4-45DD-4CFF-9089-9583AA7A92B7}" srcOrd="1" destOrd="0" presId="urn:microsoft.com/office/officeart/2005/8/layout/target2"/>
    <dgm:cxn modelId="{92C2992A-C0AF-4B37-9022-06CCD4D97731}" type="presParOf" srcId="{E25B72D4-45DD-4CFF-9089-9583AA7A92B7}" destId="{845177A4-BC72-4870-998F-7324E49F93AE}" srcOrd="0" destOrd="0" presId="urn:microsoft.com/office/officeart/2005/8/layout/target2"/>
    <dgm:cxn modelId="{B674B7AE-197C-45C6-8D09-3CA06F96CAE1}" type="presParOf" srcId="{E25B72D4-45DD-4CFF-9089-9583AA7A92B7}" destId="{55D710D8-548A-4738-9A02-F41908DD2420}" srcOrd="1" destOrd="0" presId="urn:microsoft.com/office/officeart/2005/8/layout/target2"/>
    <dgm:cxn modelId="{9C97D0B0-278E-48C5-BBF3-D32291B5B21B}" type="presParOf" srcId="{E25B72D4-45DD-4CFF-9089-9583AA7A92B7}" destId="{774421AC-2453-4FEE-B701-8FDDC88297AA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EB6756-E412-45DF-8FD2-7AA26330118E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5831075-DF42-470B-A82D-D8331BDAC861}">
      <dgm:prSet phldrT="[Text]"/>
      <dgm:spPr/>
      <dgm:t>
        <a:bodyPr/>
        <a:lstStyle/>
        <a:p>
          <a:r>
            <a:rPr lang="en-US" dirty="0" smtClean="0"/>
            <a:t>Test cases</a:t>
          </a:r>
          <a:endParaRPr lang="en-US" dirty="0"/>
        </a:p>
      </dgm:t>
    </dgm:pt>
    <dgm:pt modelId="{BF6A8330-48E4-4D5E-BDAA-5155B2D05BC5}" type="parTrans" cxnId="{72F7B362-70B5-4DD9-B00F-453A7E820703}">
      <dgm:prSet/>
      <dgm:spPr/>
      <dgm:t>
        <a:bodyPr/>
        <a:lstStyle/>
        <a:p>
          <a:endParaRPr lang="en-US"/>
        </a:p>
      </dgm:t>
    </dgm:pt>
    <dgm:pt modelId="{8CA0E86F-EAB5-41E0-BEFB-CDC164B34C6D}" type="sibTrans" cxnId="{72F7B362-70B5-4DD9-B00F-453A7E820703}">
      <dgm:prSet/>
      <dgm:spPr/>
      <dgm:t>
        <a:bodyPr/>
        <a:lstStyle/>
        <a:p>
          <a:endParaRPr lang="en-US"/>
        </a:p>
      </dgm:t>
    </dgm:pt>
    <dgm:pt modelId="{A4FA3E83-3E20-42EB-BDCA-297D48E091BC}">
      <dgm:prSet phldrT="[Text]"/>
      <dgm:spPr/>
      <dgm:t>
        <a:bodyPr/>
        <a:lstStyle/>
        <a:p>
          <a:r>
            <a:rPr lang="en-US" dirty="0" smtClean="0"/>
            <a:t>Test harness</a:t>
          </a:r>
          <a:endParaRPr lang="en-US" dirty="0"/>
        </a:p>
      </dgm:t>
    </dgm:pt>
    <dgm:pt modelId="{09214EEA-469C-4D12-A48B-5AFB01220523}" type="parTrans" cxnId="{A68F0202-6578-4AF5-8FC8-DDD44E39B2AC}">
      <dgm:prSet/>
      <dgm:spPr/>
      <dgm:t>
        <a:bodyPr/>
        <a:lstStyle/>
        <a:p>
          <a:endParaRPr lang="en-US"/>
        </a:p>
      </dgm:t>
    </dgm:pt>
    <dgm:pt modelId="{F1373A8F-390C-41C2-8758-5E43FDA657B3}" type="sibTrans" cxnId="{A68F0202-6578-4AF5-8FC8-DDD44E39B2AC}">
      <dgm:prSet/>
      <dgm:spPr/>
      <dgm:t>
        <a:bodyPr/>
        <a:lstStyle/>
        <a:p>
          <a:endParaRPr lang="en-US"/>
        </a:p>
      </dgm:t>
    </dgm:pt>
    <dgm:pt modelId="{AC8EC68F-A853-4A2C-891E-DC53D47C3E83}">
      <dgm:prSet phldrT="[Text]"/>
      <dgm:spPr/>
      <dgm:t>
        <a:bodyPr/>
        <a:lstStyle/>
        <a:p>
          <a:r>
            <a:rPr lang="en-US" dirty="0" smtClean="0"/>
            <a:t>Firmware</a:t>
          </a:r>
          <a:endParaRPr lang="en-US" dirty="0"/>
        </a:p>
      </dgm:t>
    </dgm:pt>
    <dgm:pt modelId="{F174634B-A42D-4DE9-ABA1-DD82ADC99FAA}" type="parTrans" cxnId="{EC4010D4-47BC-4888-A67B-F909E58669F1}">
      <dgm:prSet/>
      <dgm:spPr/>
      <dgm:t>
        <a:bodyPr/>
        <a:lstStyle/>
        <a:p>
          <a:endParaRPr lang="en-US"/>
        </a:p>
      </dgm:t>
    </dgm:pt>
    <dgm:pt modelId="{670DA497-08B0-41A5-9FCF-AACA1283BF68}" type="sibTrans" cxnId="{EC4010D4-47BC-4888-A67B-F909E58669F1}">
      <dgm:prSet/>
      <dgm:spPr/>
      <dgm:t>
        <a:bodyPr/>
        <a:lstStyle/>
        <a:p>
          <a:endParaRPr lang="en-US"/>
        </a:p>
      </dgm:t>
    </dgm:pt>
    <dgm:pt modelId="{40EE76F3-9FD4-4E86-9998-F4FA39C8328C}" type="pres">
      <dgm:prSet presAssocID="{B8EB6756-E412-45DF-8FD2-7AA26330118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C56F34F-5008-419C-8533-C3A38C9A9409}" type="pres">
      <dgm:prSet presAssocID="{A5831075-DF42-470B-A82D-D8331BDAC861}" presName="vertOne" presStyleCnt="0"/>
      <dgm:spPr/>
    </dgm:pt>
    <dgm:pt modelId="{B24998FE-AD7E-4942-BE22-6DD566F4636F}" type="pres">
      <dgm:prSet presAssocID="{A5831075-DF42-470B-A82D-D8331BDAC86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89BA3C-AAE5-46BD-A278-4FCA665739AA}" type="pres">
      <dgm:prSet presAssocID="{A5831075-DF42-470B-A82D-D8331BDAC861}" presName="parTransOne" presStyleCnt="0"/>
      <dgm:spPr/>
    </dgm:pt>
    <dgm:pt modelId="{D33BFB34-94BF-4357-A6D7-F37F895E9AD5}" type="pres">
      <dgm:prSet presAssocID="{A5831075-DF42-470B-A82D-D8331BDAC861}" presName="horzOne" presStyleCnt="0"/>
      <dgm:spPr/>
    </dgm:pt>
    <dgm:pt modelId="{BF1CBB3D-28B8-4E2F-A5DF-97D403EB4281}" type="pres">
      <dgm:prSet presAssocID="{A4FA3E83-3E20-42EB-BDCA-297D48E091BC}" presName="vertTwo" presStyleCnt="0"/>
      <dgm:spPr/>
    </dgm:pt>
    <dgm:pt modelId="{5D3E43ED-7C34-476E-B02E-E9D9B1269245}" type="pres">
      <dgm:prSet presAssocID="{A4FA3E83-3E20-42EB-BDCA-297D48E091BC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D1437A-0C8C-4FB5-820B-2677FB70784A}" type="pres">
      <dgm:prSet presAssocID="{A4FA3E83-3E20-42EB-BDCA-297D48E091BC}" presName="parTransTwo" presStyleCnt="0"/>
      <dgm:spPr/>
    </dgm:pt>
    <dgm:pt modelId="{46B06EE1-7547-4F6E-A0A7-9D6C247E5B3B}" type="pres">
      <dgm:prSet presAssocID="{A4FA3E83-3E20-42EB-BDCA-297D48E091BC}" presName="horzTwo" presStyleCnt="0"/>
      <dgm:spPr/>
    </dgm:pt>
    <dgm:pt modelId="{ECA46DDF-74DD-4482-984A-930234F2D187}" type="pres">
      <dgm:prSet presAssocID="{AC8EC68F-A853-4A2C-891E-DC53D47C3E83}" presName="vertThree" presStyleCnt="0"/>
      <dgm:spPr/>
    </dgm:pt>
    <dgm:pt modelId="{932CD62B-20E4-486D-9F54-44218288E9C7}" type="pres">
      <dgm:prSet presAssocID="{AC8EC68F-A853-4A2C-891E-DC53D47C3E83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6D38A8-7415-44D9-8FA0-1D00168B76F1}" type="pres">
      <dgm:prSet presAssocID="{AC8EC68F-A853-4A2C-891E-DC53D47C3E83}" presName="horzThree" presStyleCnt="0"/>
      <dgm:spPr/>
    </dgm:pt>
  </dgm:ptLst>
  <dgm:cxnLst>
    <dgm:cxn modelId="{72F7B362-70B5-4DD9-B00F-453A7E820703}" srcId="{B8EB6756-E412-45DF-8FD2-7AA26330118E}" destId="{A5831075-DF42-470B-A82D-D8331BDAC861}" srcOrd="0" destOrd="0" parTransId="{BF6A8330-48E4-4D5E-BDAA-5155B2D05BC5}" sibTransId="{8CA0E86F-EAB5-41E0-BEFB-CDC164B34C6D}"/>
    <dgm:cxn modelId="{A68F0202-6578-4AF5-8FC8-DDD44E39B2AC}" srcId="{A5831075-DF42-470B-A82D-D8331BDAC861}" destId="{A4FA3E83-3E20-42EB-BDCA-297D48E091BC}" srcOrd="0" destOrd="0" parTransId="{09214EEA-469C-4D12-A48B-5AFB01220523}" sibTransId="{F1373A8F-390C-41C2-8758-5E43FDA657B3}"/>
    <dgm:cxn modelId="{4CE5B167-0948-407F-887B-F913B14D282F}" type="presOf" srcId="{AC8EC68F-A853-4A2C-891E-DC53D47C3E83}" destId="{932CD62B-20E4-486D-9F54-44218288E9C7}" srcOrd="0" destOrd="0" presId="urn:microsoft.com/office/officeart/2005/8/layout/hierarchy4"/>
    <dgm:cxn modelId="{EC4010D4-47BC-4888-A67B-F909E58669F1}" srcId="{A4FA3E83-3E20-42EB-BDCA-297D48E091BC}" destId="{AC8EC68F-A853-4A2C-891E-DC53D47C3E83}" srcOrd="0" destOrd="0" parTransId="{F174634B-A42D-4DE9-ABA1-DD82ADC99FAA}" sibTransId="{670DA497-08B0-41A5-9FCF-AACA1283BF68}"/>
    <dgm:cxn modelId="{DB23175B-4A98-477C-885C-59D3B638ADD3}" type="presOf" srcId="{A5831075-DF42-470B-A82D-D8331BDAC861}" destId="{B24998FE-AD7E-4942-BE22-6DD566F4636F}" srcOrd="0" destOrd="0" presId="urn:microsoft.com/office/officeart/2005/8/layout/hierarchy4"/>
    <dgm:cxn modelId="{BDD7C72B-8A9C-4B90-BD01-676E61A2892B}" type="presOf" srcId="{B8EB6756-E412-45DF-8FD2-7AA26330118E}" destId="{40EE76F3-9FD4-4E86-9998-F4FA39C8328C}" srcOrd="0" destOrd="0" presId="urn:microsoft.com/office/officeart/2005/8/layout/hierarchy4"/>
    <dgm:cxn modelId="{E8F4DD1D-1E4C-4CF7-B9CE-AF9CEE4B95F6}" type="presOf" srcId="{A4FA3E83-3E20-42EB-BDCA-297D48E091BC}" destId="{5D3E43ED-7C34-476E-B02E-E9D9B1269245}" srcOrd="0" destOrd="0" presId="urn:microsoft.com/office/officeart/2005/8/layout/hierarchy4"/>
    <dgm:cxn modelId="{097A9EFA-AF12-4B3A-B655-7520B0831EF9}" type="presParOf" srcId="{40EE76F3-9FD4-4E86-9998-F4FA39C8328C}" destId="{7C56F34F-5008-419C-8533-C3A38C9A9409}" srcOrd="0" destOrd="0" presId="urn:microsoft.com/office/officeart/2005/8/layout/hierarchy4"/>
    <dgm:cxn modelId="{0060452D-0507-4BF3-A066-E870FFB13206}" type="presParOf" srcId="{7C56F34F-5008-419C-8533-C3A38C9A9409}" destId="{B24998FE-AD7E-4942-BE22-6DD566F4636F}" srcOrd="0" destOrd="0" presId="urn:microsoft.com/office/officeart/2005/8/layout/hierarchy4"/>
    <dgm:cxn modelId="{B8DC5A48-4E94-40EA-91AE-17653F1180A5}" type="presParOf" srcId="{7C56F34F-5008-419C-8533-C3A38C9A9409}" destId="{CA89BA3C-AAE5-46BD-A278-4FCA665739AA}" srcOrd="1" destOrd="0" presId="urn:microsoft.com/office/officeart/2005/8/layout/hierarchy4"/>
    <dgm:cxn modelId="{DC00A684-DE9C-48C6-969E-1AB757E58088}" type="presParOf" srcId="{7C56F34F-5008-419C-8533-C3A38C9A9409}" destId="{D33BFB34-94BF-4357-A6D7-F37F895E9AD5}" srcOrd="2" destOrd="0" presId="urn:microsoft.com/office/officeart/2005/8/layout/hierarchy4"/>
    <dgm:cxn modelId="{2C4DF318-96DE-4201-A2BC-4FC5FFE8A3B5}" type="presParOf" srcId="{D33BFB34-94BF-4357-A6D7-F37F895E9AD5}" destId="{BF1CBB3D-28B8-4E2F-A5DF-97D403EB4281}" srcOrd="0" destOrd="0" presId="urn:microsoft.com/office/officeart/2005/8/layout/hierarchy4"/>
    <dgm:cxn modelId="{F9F3D4A1-3925-4938-BE30-6E2B66A165AA}" type="presParOf" srcId="{BF1CBB3D-28B8-4E2F-A5DF-97D403EB4281}" destId="{5D3E43ED-7C34-476E-B02E-E9D9B1269245}" srcOrd="0" destOrd="0" presId="urn:microsoft.com/office/officeart/2005/8/layout/hierarchy4"/>
    <dgm:cxn modelId="{2C7D335E-049F-4F42-BBC3-464CB7CB7FD6}" type="presParOf" srcId="{BF1CBB3D-28B8-4E2F-A5DF-97D403EB4281}" destId="{84D1437A-0C8C-4FB5-820B-2677FB70784A}" srcOrd="1" destOrd="0" presId="urn:microsoft.com/office/officeart/2005/8/layout/hierarchy4"/>
    <dgm:cxn modelId="{6F85B14B-E400-4C4A-89F3-8E8AD8F642E0}" type="presParOf" srcId="{BF1CBB3D-28B8-4E2F-A5DF-97D403EB4281}" destId="{46B06EE1-7547-4F6E-A0A7-9D6C247E5B3B}" srcOrd="2" destOrd="0" presId="urn:microsoft.com/office/officeart/2005/8/layout/hierarchy4"/>
    <dgm:cxn modelId="{5627A8A5-7E94-4C88-BAF6-ACD52EB5B57B}" type="presParOf" srcId="{46B06EE1-7547-4F6E-A0A7-9D6C247E5B3B}" destId="{ECA46DDF-74DD-4482-984A-930234F2D187}" srcOrd="0" destOrd="0" presId="urn:microsoft.com/office/officeart/2005/8/layout/hierarchy4"/>
    <dgm:cxn modelId="{76817092-C326-491C-B473-12DA7A2F4EBC}" type="presParOf" srcId="{ECA46DDF-74DD-4482-984A-930234F2D187}" destId="{932CD62B-20E4-486D-9F54-44218288E9C7}" srcOrd="0" destOrd="0" presId="urn:microsoft.com/office/officeart/2005/8/layout/hierarchy4"/>
    <dgm:cxn modelId="{56570FF3-9923-4B60-8287-89B6B66DC1C8}" type="presParOf" srcId="{ECA46DDF-74DD-4482-984A-930234F2D187}" destId="{136D38A8-7415-44D9-8FA0-1D00168B76F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4998FE-AD7E-4942-BE22-6DD566F4636F}">
      <dsp:nvSpPr>
        <dsp:cNvPr id="0" name=""/>
        <dsp:cNvSpPr/>
      </dsp:nvSpPr>
      <dsp:spPr>
        <a:xfrm>
          <a:off x="965" y="432"/>
          <a:ext cx="1975890" cy="2423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Test cases</a:t>
          </a:r>
          <a:endParaRPr lang="en-US" sz="1000" kern="1200" dirty="0"/>
        </a:p>
      </dsp:txBody>
      <dsp:txXfrm>
        <a:off x="965" y="432"/>
        <a:ext cx="1975890" cy="242360"/>
      </dsp:txXfrm>
    </dsp:sp>
    <dsp:sp modelId="{5D3E43ED-7C34-476E-B02E-E9D9B1269245}">
      <dsp:nvSpPr>
        <dsp:cNvPr id="0" name=""/>
        <dsp:cNvSpPr/>
      </dsp:nvSpPr>
      <dsp:spPr>
        <a:xfrm>
          <a:off x="965" y="276540"/>
          <a:ext cx="1975890" cy="2423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Test harness</a:t>
          </a:r>
          <a:endParaRPr lang="en-US" sz="1000" kern="1200" dirty="0"/>
        </a:p>
      </dsp:txBody>
      <dsp:txXfrm>
        <a:off x="965" y="276540"/>
        <a:ext cx="1975890" cy="242360"/>
      </dsp:txXfrm>
    </dsp:sp>
    <dsp:sp modelId="{932CD62B-20E4-486D-9F54-44218288E9C7}">
      <dsp:nvSpPr>
        <dsp:cNvPr id="0" name=""/>
        <dsp:cNvSpPr/>
      </dsp:nvSpPr>
      <dsp:spPr>
        <a:xfrm>
          <a:off x="965" y="552647"/>
          <a:ext cx="1975890" cy="2423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Firmware</a:t>
          </a:r>
          <a:endParaRPr lang="en-US" sz="1000" kern="1200" dirty="0"/>
        </a:p>
      </dsp:txBody>
      <dsp:txXfrm>
        <a:off x="965" y="552647"/>
        <a:ext cx="1975890" cy="2423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3E8F97-6C72-4C4F-94FF-70F543D5CC78}">
      <dsp:nvSpPr>
        <dsp:cNvPr id="0" name=""/>
        <dsp:cNvSpPr/>
      </dsp:nvSpPr>
      <dsp:spPr>
        <a:xfrm>
          <a:off x="0" y="0"/>
          <a:ext cx="6080668" cy="3590781"/>
        </a:xfrm>
        <a:prstGeom prst="roundRect">
          <a:avLst>
            <a:gd name="adj" fmla="val 8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2786845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/>
            <a:t>SystemC</a:t>
          </a:r>
          <a:r>
            <a:rPr lang="en-US" sz="3100" kern="1200" dirty="0"/>
            <a:t> (VSP)</a:t>
          </a:r>
        </a:p>
      </dsp:txBody>
      <dsp:txXfrm>
        <a:off x="0" y="0"/>
        <a:ext cx="6080668" cy="3590781"/>
      </dsp:txXfrm>
    </dsp:sp>
    <dsp:sp modelId="{F89201EF-1B71-40F4-8EDB-6E31DBD4C217}">
      <dsp:nvSpPr>
        <dsp:cNvPr id="0" name=""/>
        <dsp:cNvSpPr/>
      </dsp:nvSpPr>
      <dsp:spPr>
        <a:xfrm>
          <a:off x="152016" y="897695"/>
          <a:ext cx="912100" cy="1233454"/>
        </a:xfrm>
        <a:prstGeom prst="roundRect">
          <a:avLst>
            <a:gd name="adj" fmla="val 105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CPU </a:t>
          </a:r>
          <a:r>
            <a:rPr lang="en-US" sz="1100" kern="1200" dirty="0" smtClean="0"/>
            <a:t>Model </a:t>
          </a:r>
          <a:r>
            <a:rPr lang="en-US" sz="1100" kern="1200" dirty="0"/>
            <a:t>w/ TLM</a:t>
          </a:r>
        </a:p>
      </dsp:txBody>
      <dsp:txXfrm>
        <a:off x="152016" y="897695"/>
        <a:ext cx="912100" cy="1233454"/>
      </dsp:txXfrm>
    </dsp:sp>
    <dsp:sp modelId="{6DAD5AB7-58F5-47D7-B27C-C9C6F75AEE7A}">
      <dsp:nvSpPr>
        <dsp:cNvPr id="0" name=""/>
        <dsp:cNvSpPr/>
      </dsp:nvSpPr>
      <dsp:spPr>
        <a:xfrm>
          <a:off x="152016" y="2175908"/>
          <a:ext cx="912100" cy="1233454"/>
        </a:xfrm>
        <a:prstGeom prst="roundRect">
          <a:avLst>
            <a:gd name="adj" fmla="val 105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Embedded </a:t>
          </a:r>
          <a:r>
            <a:rPr lang="en-US" sz="1100" kern="1200" dirty="0" smtClean="0"/>
            <a:t>Software</a:t>
          </a:r>
          <a:endParaRPr lang="en-US" sz="1100" kern="1200" dirty="0"/>
        </a:p>
      </dsp:txBody>
      <dsp:txXfrm>
        <a:off x="152016" y="2175908"/>
        <a:ext cx="912100" cy="1233454"/>
      </dsp:txXfrm>
    </dsp:sp>
    <dsp:sp modelId="{D23BA6BF-3FD1-4E56-8103-8C48F1EE77E6}">
      <dsp:nvSpPr>
        <dsp:cNvPr id="0" name=""/>
        <dsp:cNvSpPr/>
      </dsp:nvSpPr>
      <dsp:spPr>
        <a:xfrm>
          <a:off x="1216133" y="897695"/>
          <a:ext cx="4712517" cy="2513546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596102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SystemVerilog</a:t>
          </a:r>
          <a:r>
            <a:rPr lang="en-US" sz="3100" kern="1200" dirty="0" smtClean="0"/>
            <a:t> wrapper</a:t>
          </a:r>
          <a:endParaRPr lang="en-US" sz="3100" kern="1200" dirty="0"/>
        </a:p>
      </dsp:txBody>
      <dsp:txXfrm>
        <a:off x="1216133" y="897695"/>
        <a:ext cx="4712517" cy="2513546"/>
      </dsp:txXfrm>
    </dsp:sp>
    <dsp:sp modelId="{7CDD4973-4FCD-4F98-B39A-6D41974799BB}">
      <dsp:nvSpPr>
        <dsp:cNvPr id="0" name=""/>
        <dsp:cNvSpPr/>
      </dsp:nvSpPr>
      <dsp:spPr>
        <a:xfrm>
          <a:off x="1333946" y="1777436"/>
          <a:ext cx="942503" cy="700062"/>
        </a:xfrm>
        <a:prstGeom prst="roundRect">
          <a:avLst>
            <a:gd name="adj" fmla="val 105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TLM</a:t>
          </a:r>
          <a:r>
            <a:rPr lang="en-US" sz="1100" kern="1200" dirty="0" smtClean="0"/>
            <a:t>/Slave Bridge</a:t>
          </a:r>
          <a:endParaRPr lang="en-US" sz="1100" kern="1200" dirty="0"/>
        </a:p>
      </dsp:txBody>
      <dsp:txXfrm>
        <a:off x="1333946" y="1777436"/>
        <a:ext cx="942503" cy="700062"/>
      </dsp:txXfrm>
    </dsp:sp>
    <dsp:sp modelId="{E8535AC8-AFD0-4E59-ACAD-E29538166029}">
      <dsp:nvSpPr>
        <dsp:cNvPr id="0" name=""/>
        <dsp:cNvSpPr/>
      </dsp:nvSpPr>
      <dsp:spPr>
        <a:xfrm>
          <a:off x="1333946" y="2521678"/>
          <a:ext cx="942503" cy="700062"/>
        </a:xfrm>
        <a:prstGeom prst="roundRect">
          <a:avLst>
            <a:gd name="adj" fmla="val 105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Master/TLM </a:t>
          </a:r>
          <a:r>
            <a:rPr lang="en-US" sz="1100" kern="1200" dirty="0" smtClean="0"/>
            <a:t>Bridge</a:t>
          </a:r>
          <a:endParaRPr lang="en-US" sz="1100" kern="1200" dirty="0"/>
        </a:p>
      </dsp:txBody>
      <dsp:txXfrm>
        <a:off x="1333946" y="2521678"/>
        <a:ext cx="942503" cy="700062"/>
      </dsp:txXfrm>
    </dsp:sp>
    <dsp:sp modelId="{260DF44D-6AB2-44E1-9BF4-6472FCB7E290}">
      <dsp:nvSpPr>
        <dsp:cNvPr id="0" name=""/>
        <dsp:cNvSpPr/>
      </dsp:nvSpPr>
      <dsp:spPr>
        <a:xfrm>
          <a:off x="2401863" y="1795390"/>
          <a:ext cx="3374770" cy="1436312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810719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/>
            <a:t>Verilog</a:t>
          </a:r>
          <a:endParaRPr lang="en-US" sz="3100" kern="1200" dirty="0"/>
        </a:p>
      </dsp:txBody>
      <dsp:txXfrm>
        <a:off x="2401863" y="1795390"/>
        <a:ext cx="3374770" cy="1436312"/>
      </dsp:txXfrm>
    </dsp:sp>
    <dsp:sp modelId="{845177A4-BC72-4870-998F-7324E49F93AE}">
      <dsp:nvSpPr>
        <dsp:cNvPr id="0" name=""/>
        <dsp:cNvSpPr/>
      </dsp:nvSpPr>
      <dsp:spPr>
        <a:xfrm>
          <a:off x="2486233" y="2441731"/>
          <a:ext cx="1579534" cy="646340"/>
        </a:xfrm>
        <a:prstGeom prst="roundRect">
          <a:avLst>
            <a:gd name="adj" fmla="val 105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IP</a:t>
          </a:r>
          <a:endParaRPr lang="en-US" sz="1100" kern="1200" dirty="0"/>
        </a:p>
      </dsp:txBody>
      <dsp:txXfrm>
        <a:off x="2486233" y="2441731"/>
        <a:ext cx="1579534" cy="646340"/>
      </dsp:txXfrm>
    </dsp:sp>
    <dsp:sp modelId="{774421AC-2453-4FEE-B701-8FDDC88297AA}">
      <dsp:nvSpPr>
        <dsp:cNvPr id="0" name=""/>
        <dsp:cNvSpPr/>
      </dsp:nvSpPr>
      <dsp:spPr>
        <a:xfrm>
          <a:off x="4110704" y="2441731"/>
          <a:ext cx="1579534" cy="646340"/>
        </a:xfrm>
        <a:prstGeom prst="roundRect">
          <a:avLst>
            <a:gd name="adj" fmla="val 105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VIP (Model</a:t>
          </a:r>
          <a:r>
            <a:rPr lang="en-US" sz="1100" kern="1200" dirty="0"/>
            <a:t>, Monitor, </a:t>
          </a:r>
          <a:r>
            <a:rPr lang="en-US" sz="1100" kern="1200" dirty="0" smtClean="0"/>
            <a:t>Partner)</a:t>
          </a:r>
          <a:endParaRPr lang="en-US" sz="1100" kern="1200" dirty="0"/>
        </a:p>
      </dsp:txBody>
      <dsp:txXfrm>
        <a:off x="4110704" y="2441731"/>
        <a:ext cx="1579534" cy="6463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4998FE-AD7E-4942-BE22-6DD566F4636F}">
      <dsp:nvSpPr>
        <dsp:cNvPr id="0" name=""/>
        <dsp:cNvSpPr/>
      </dsp:nvSpPr>
      <dsp:spPr>
        <a:xfrm>
          <a:off x="1062" y="373"/>
          <a:ext cx="2173278" cy="2828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Test cases</a:t>
          </a:r>
          <a:endParaRPr lang="en-US" sz="1200" kern="1200" dirty="0"/>
        </a:p>
      </dsp:txBody>
      <dsp:txXfrm>
        <a:off x="1062" y="373"/>
        <a:ext cx="2173278" cy="282861"/>
      </dsp:txXfrm>
    </dsp:sp>
    <dsp:sp modelId="{5D3E43ED-7C34-476E-B02E-E9D9B1269245}">
      <dsp:nvSpPr>
        <dsp:cNvPr id="0" name=""/>
        <dsp:cNvSpPr/>
      </dsp:nvSpPr>
      <dsp:spPr>
        <a:xfrm>
          <a:off x="1062" y="320531"/>
          <a:ext cx="2173278" cy="2828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Test harness</a:t>
          </a:r>
          <a:endParaRPr lang="en-US" sz="1200" kern="1200" dirty="0"/>
        </a:p>
      </dsp:txBody>
      <dsp:txXfrm>
        <a:off x="1062" y="320531"/>
        <a:ext cx="2173278" cy="282861"/>
      </dsp:txXfrm>
    </dsp:sp>
    <dsp:sp modelId="{932CD62B-20E4-486D-9F54-44218288E9C7}">
      <dsp:nvSpPr>
        <dsp:cNvPr id="0" name=""/>
        <dsp:cNvSpPr/>
      </dsp:nvSpPr>
      <dsp:spPr>
        <a:xfrm>
          <a:off x="1062" y="640689"/>
          <a:ext cx="2173278" cy="2828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Firmware</a:t>
          </a:r>
          <a:endParaRPr lang="en-US" sz="1200" kern="1200" dirty="0"/>
        </a:p>
      </dsp:txBody>
      <dsp:txXfrm>
        <a:off x="1062" y="640689"/>
        <a:ext cx="2173278" cy="282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42627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6963" y="5113338"/>
            <a:ext cx="6024562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062" tIns="58738" rIns="119062" bIns="58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4625" y="828675"/>
            <a:ext cx="5341938" cy="4006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xmlns="" val="3805712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93675" rtl="0" fontAlgn="base">
      <a:lnSpc>
        <a:spcPct val="87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14300" algn="l" defTabSz="193675" rtl="0" fontAlgn="base">
      <a:lnSpc>
        <a:spcPct val="87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228600" algn="l" defTabSz="193675" rtl="0" fontAlgn="base">
      <a:lnSpc>
        <a:spcPct val="87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342900" algn="l" defTabSz="193675" rtl="0" fontAlgn="base">
      <a:lnSpc>
        <a:spcPct val="87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457200" algn="l" defTabSz="193675" rtl="0" fontAlgn="base">
      <a:lnSpc>
        <a:spcPct val="87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 eaLnBrk="0" hangingPunct="0">
              <a:lnSpc>
                <a:spcPct val="100000"/>
              </a:lnSpc>
              <a:spcBef>
                <a:spcPct val="0"/>
              </a:spcBef>
            </a:pPr>
            <a:endParaRPr lang="nl-NL" sz="24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 eaLnBrk="0" hangingPunct="0">
              <a:lnSpc>
                <a:spcPct val="100000"/>
              </a:lnSpc>
              <a:spcBef>
                <a:spcPct val="0"/>
              </a:spcBef>
            </a:pPr>
            <a:endParaRPr lang="nl-NL" sz="24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8763" y="0"/>
            <a:ext cx="8632824" cy="4975412"/>
          </a:xfrm>
          <a:prstGeom prst="rect">
            <a:avLst/>
          </a:prstGeom>
          <a:noFill/>
          <a:effectLst>
            <a:innerShdw blurRad="1016000">
              <a:prstClr val="black">
                <a:alpha val="21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57259" y="6230507"/>
            <a:ext cx="1638074" cy="31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 bwMode="gray">
          <a:xfrm>
            <a:off x="258135" y="3514245"/>
            <a:ext cx="8633453" cy="1464827"/>
          </a:xfrm>
          <a:prstGeom prst="rect">
            <a:avLst/>
          </a:prstGeom>
          <a:gradFill>
            <a:gsLst>
              <a:gs pos="100000">
                <a:schemeClr val="tx1">
                  <a:alpha val="52000"/>
                </a:schemeClr>
              </a:gs>
              <a:gs pos="0">
                <a:schemeClr val="tx1">
                  <a:alpha val="88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gray">
          <a:xfrm rot="10800000">
            <a:off x="258135" y="3512516"/>
            <a:ext cx="182544" cy="146620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33167" y="3574288"/>
            <a:ext cx="8171096" cy="13350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42693" y="5081647"/>
            <a:ext cx="6886807" cy="11130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8715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5" y="1587500"/>
            <a:ext cx="819626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463550" y="6510338"/>
            <a:ext cx="4108450" cy="1984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F4971-EC34-4118-AD18-3E7617486EF0}" type="datetime4">
              <a:rPr lang="en-US"/>
              <a:pPr>
                <a:defRPr/>
              </a:pPr>
              <a:t>June 6, 2013</a:t>
            </a:fld>
            <a:r>
              <a:rPr lang="en-US" dirty="0"/>
              <a:t>  </a:t>
            </a:r>
            <a:r>
              <a:rPr lang="en-US" dirty="0">
                <a:cs typeface="Arial" charset="0"/>
              </a:rPr>
              <a:t>    Cadence Confidential: Cadence Internal Use Only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5563" y="6511925"/>
            <a:ext cx="387350" cy="200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52890-782E-48BD-B75A-421346571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MV-FS\Projects\Cadence Design Systems, Inc\11-1115 Template Redesign\source\Select Images for Duarte received sept 2\Structural\Window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ltGray">
          <a:xfrm>
            <a:off x="258762" y="0"/>
            <a:ext cx="8632826" cy="497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gray">
          <a:xfrm>
            <a:off x="258135" y="3514245"/>
            <a:ext cx="8633453" cy="1464827"/>
          </a:xfrm>
          <a:prstGeom prst="rect">
            <a:avLst/>
          </a:prstGeom>
          <a:gradFill>
            <a:gsLst>
              <a:gs pos="100000">
                <a:schemeClr val="tx1">
                  <a:alpha val="52000"/>
                </a:schemeClr>
              </a:gs>
              <a:gs pos="0">
                <a:schemeClr val="tx1">
                  <a:alpha val="88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gray">
          <a:xfrm rot="10800000">
            <a:off x="258135" y="3512516"/>
            <a:ext cx="182544" cy="146620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533167" y="3574288"/>
            <a:ext cx="8171096" cy="13350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42693" y="5081647"/>
            <a:ext cx="6886807" cy="11130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57259" y="6230507"/>
            <a:ext cx="1638074" cy="31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76213" y="6351588"/>
            <a:ext cx="6189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>
                <a:cs typeface="Arial" pitchFamily="34" charset="0"/>
              </a:rPr>
              <a:t>© 2012 Cadence Design Systems, Inc. All rights reserved. </a:t>
            </a:r>
            <a:r>
              <a:rPr lang="en-US" sz="800" dirty="0"/>
              <a:t>Cadence and the Cadence logo are registered trademarks of Cadence Design Systems, Inc. All other trademarks and logos are the property of their respective holders.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135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62624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  <a:effectLst>
            <a:outerShdw dist="99190" dir="2388334" algn="ctr" rotWithShape="0">
              <a:srgbClr val="C0C0C0"/>
            </a:outerShdw>
          </a:effectLst>
        </p:spPr>
        <p:txBody>
          <a:bodyPr anchorCtr="1"/>
          <a:lstStyle>
            <a:lvl1pPr>
              <a:defRPr sz="3600"/>
            </a:lvl1pPr>
          </a:lstStyle>
          <a:p>
            <a:r>
              <a:rPr lang="nl-NL"/>
              <a:t>Klik om het opmaakprofiel van de titel te bewerken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2200"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0199" y="1590674"/>
            <a:ext cx="4238626" cy="4674695"/>
          </a:xfrm>
          <a:prstGeom prst="rect">
            <a:avLst/>
          </a:prstGeom>
        </p:spPr>
        <p:txBody>
          <a:bodyPr>
            <a:noAutofit/>
          </a:bodyPr>
          <a:lstStyle>
            <a:lvl1pPr marL="234950" indent="-234950">
              <a:lnSpc>
                <a:spcPct val="90000"/>
              </a:lnSpc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166688" algn="l"/>
                <a:tab pos="234950" algn="l"/>
              </a:tabLst>
              <a:defRPr sz="2000">
                <a:solidFill>
                  <a:schemeClr val="tx1"/>
                </a:solidFill>
              </a:defRPr>
            </a:lvl1pPr>
            <a:lvl2pPr marL="568325" indent="-228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2pPr>
            <a:lvl3pPr marL="858838" indent="-23018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081088" indent="-22383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100">
                <a:solidFill>
                  <a:schemeClr val="tx2"/>
                </a:solidFill>
              </a:defRPr>
            </a:lvl4pPr>
            <a:lvl5pPr marL="1316038" indent="-227013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199" y="303252"/>
            <a:ext cx="8489951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1542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5275" y="1498600"/>
            <a:ext cx="8421688" cy="4766770"/>
          </a:xfrm>
          <a:prstGeom prst="rect">
            <a:avLst/>
          </a:prstGeom>
        </p:spPr>
        <p:txBody>
          <a:bodyPr>
            <a:noAutofit/>
          </a:bodyPr>
          <a:lstStyle>
            <a:lvl1pPr marL="234950" indent="-234950">
              <a:lnSpc>
                <a:spcPct val="90000"/>
              </a:lnSpc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166688" algn="l"/>
                <a:tab pos="234950" algn="l"/>
              </a:tabLst>
              <a:defRPr sz="2400">
                <a:solidFill>
                  <a:schemeClr val="tx1"/>
                </a:solidFill>
              </a:defRPr>
            </a:lvl1pPr>
            <a:lvl2pPr marL="568325" indent="-228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2"/>
                </a:solidFill>
              </a:defRPr>
            </a:lvl2pPr>
            <a:lvl3pPr marL="858838" indent="-23018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3pPr>
            <a:lvl4pPr marL="1081088" indent="-22383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1316038" indent="-227013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943" y="303252"/>
            <a:ext cx="8621282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8225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5275" y="1498600"/>
            <a:ext cx="8421688" cy="4766770"/>
          </a:xfrm>
          <a:prstGeom prst="rect">
            <a:avLst/>
          </a:prstGeom>
        </p:spPr>
        <p:txBody>
          <a:bodyPr>
            <a:noAutofit/>
          </a:bodyPr>
          <a:lstStyle>
            <a:lvl1pPr marL="234950" indent="-234950">
              <a:lnSpc>
                <a:spcPct val="90000"/>
              </a:lnSpc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166688" algn="l"/>
                <a:tab pos="234950" algn="l"/>
              </a:tabLst>
              <a:defRPr sz="2400">
                <a:solidFill>
                  <a:schemeClr val="tx1"/>
                </a:solidFill>
              </a:defRPr>
            </a:lvl1pPr>
            <a:lvl2pPr marL="568325" indent="-228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2"/>
                </a:solidFill>
              </a:defRPr>
            </a:lvl2pPr>
            <a:lvl3pPr marL="858838" indent="-23018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3pPr>
            <a:lvl4pPr marL="1081088" indent="-22383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1316038" indent="-227013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943" y="303252"/>
            <a:ext cx="8621282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6275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943" y="303252"/>
            <a:ext cx="8621282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4550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943" y="303252"/>
            <a:ext cx="8621282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518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with image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95275" y="1498600"/>
            <a:ext cx="4223562" cy="4766770"/>
          </a:xfrm>
          <a:prstGeom prst="rect">
            <a:avLst/>
          </a:prstGeom>
        </p:spPr>
        <p:txBody>
          <a:bodyPr>
            <a:noAutofit/>
          </a:bodyPr>
          <a:lstStyle>
            <a:lvl1pPr marL="234950" indent="-234950">
              <a:lnSpc>
                <a:spcPct val="90000"/>
              </a:lnSpc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166688" algn="l"/>
                <a:tab pos="234950" algn="l"/>
              </a:tabLst>
              <a:defRPr sz="2400">
                <a:solidFill>
                  <a:schemeClr val="tx1"/>
                </a:solidFill>
              </a:defRPr>
            </a:lvl1pPr>
            <a:lvl2pPr marL="568325" indent="-228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2"/>
                </a:solidFill>
              </a:defRPr>
            </a:lvl2pPr>
            <a:lvl3pPr marL="858838" indent="-23018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3pPr>
            <a:lvl4pPr marL="1081088" indent="-22383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1316038" indent="-227013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943" y="303252"/>
            <a:ext cx="8621282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1542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/>
        </p:nvSpPr>
        <p:spPr bwMode="ltGray">
          <a:xfrm rot="10800000">
            <a:off x="249237" y="0"/>
            <a:ext cx="8647111" cy="5624512"/>
          </a:xfrm>
          <a:prstGeom prst="round2SameRect">
            <a:avLst>
              <a:gd name="adj1" fmla="val 1502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lvl="0"/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52499" y="573024"/>
            <a:ext cx="7751763" cy="3594164"/>
          </a:xfrm>
          <a:prstGeom prst="rect">
            <a:avLst/>
          </a:prstGeom>
        </p:spPr>
        <p:txBody>
          <a:bodyPr lIns="0" tIns="182880" rIns="0" bIns="182880">
            <a:noAutofit/>
          </a:bodyPr>
          <a:lstStyle>
            <a:lvl1pPr marL="0" indent="0">
              <a:spcAft>
                <a:spcPts val="300"/>
              </a:spcAft>
              <a:buClr>
                <a:schemeClr val="tx1"/>
              </a:buClr>
              <a:buFont typeface="Georgia" pitchFamily="18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339725" indent="0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Tx/>
              <a:buNone/>
              <a:defRPr sz="2000">
                <a:solidFill>
                  <a:schemeClr val="tx2"/>
                </a:solidFill>
              </a:defRPr>
            </a:lvl2pPr>
            <a:lvl3pPr marL="628650" indent="0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Tx/>
              <a:buNone/>
              <a:defRPr sz="1600">
                <a:solidFill>
                  <a:schemeClr val="tx2"/>
                </a:solidFill>
              </a:defRPr>
            </a:lvl3pPr>
            <a:lvl4pPr marL="857250" indent="0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</a:defRPr>
            </a:lvl4pPr>
            <a:lvl5pPr marL="1316038" indent="-227013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809999" y="4329605"/>
            <a:ext cx="4894263" cy="369396"/>
          </a:xfrm>
          <a:prstGeom prst="rect">
            <a:avLst/>
          </a:prstGeom>
        </p:spPr>
        <p:txBody>
          <a:bodyPr tIns="0" bIns="0" anchor="b" anchorCtr="0"/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  <a:lvl2pPr marL="0" indent="0">
              <a:buFont typeface="Arial" pitchFamily="34" charset="0"/>
              <a:buChar char=" "/>
              <a:defRPr sz="1600">
                <a:solidFill>
                  <a:schemeClr val="tx1"/>
                </a:solidFill>
              </a:defRPr>
            </a:lvl2pPr>
            <a:lvl3pPr marL="346075" indent="-228600"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346075" indent="-228600"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346075" indent="-228600"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7875" y="716260"/>
            <a:ext cx="161925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endParaRPr lang="en-US" sz="2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810000" y="4711700"/>
            <a:ext cx="4894263" cy="4318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16339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innerShdw blurRad="1016000">
              <a:prstClr val="black">
                <a:alpha val="21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gray">
          <a:xfrm>
            <a:off x="258135" y="3514245"/>
            <a:ext cx="8885865" cy="1464827"/>
          </a:xfrm>
          <a:prstGeom prst="rect">
            <a:avLst/>
          </a:prstGeom>
          <a:gradFill>
            <a:gsLst>
              <a:gs pos="100000">
                <a:schemeClr val="tx1">
                  <a:alpha val="52000"/>
                </a:schemeClr>
              </a:gs>
              <a:gs pos="0">
                <a:schemeClr val="tx1">
                  <a:alpha val="88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gray">
          <a:xfrm rot="10800000">
            <a:off x="258135" y="3512516"/>
            <a:ext cx="182544" cy="146620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gray">
          <a:xfrm>
            <a:off x="533400" y="3582297"/>
            <a:ext cx="8170864" cy="13335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466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5974080"/>
            <a:ext cx="9144000" cy="8839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68053" y="3049447"/>
            <a:ext cx="4007894" cy="75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0558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90943" y="303252"/>
            <a:ext cx="8621282" cy="10304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 bwMode="gray">
          <a:xfrm>
            <a:off x="315709" y="6481366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2B7AF141-2B95-496E-A444-1A6308939B0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algn="l"/>
              <a:t>‹#›</a:t>
            </a:fld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gray">
          <a:xfrm>
            <a:off x="631118" y="6481366"/>
            <a:ext cx="31550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© 2013 Cadence Design Systems, Inc. All rights reserved.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04377" y="6428916"/>
            <a:ext cx="1157704" cy="21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460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0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8733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58838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089025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11275" indent="-2222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asona@cadence.com" TargetMode="External"/><Relationship Id="rId2" Type="http://schemas.openxmlformats.org/officeDocument/2006/relationships/hyperlink" Target="mailto:jpangburn@cadence.com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3" name="Rectangle 3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Using Virtual Platforms for Firmware Verification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James Pangburn</a:t>
            </a:r>
          </a:p>
          <a:p>
            <a:r>
              <a:rPr lang="en-US" dirty="0" smtClean="0"/>
              <a:t>Jason Andrews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Platform HW/SW Debug</a:t>
            </a:r>
            <a:endParaRPr lang="en-US" dirty="0"/>
          </a:p>
        </p:txBody>
      </p:sp>
      <p:pic>
        <p:nvPicPr>
          <p:cNvPr id="4" name="Picture 2" descr="C:\Users\lmelling\AppData\Local\Microsoft\Windows\Temporary Internet Files\Content.Outlook\26ICQN74\VSPEclipseViews (2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98155" y="1427843"/>
            <a:ext cx="7869903" cy="45259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Build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928" y="1005117"/>
            <a:ext cx="8337550" cy="1786467"/>
          </a:xfrm>
        </p:spPr>
        <p:txBody>
          <a:bodyPr/>
          <a:lstStyle/>
          <a:p>
            <a:pPr marL="231775" indent="-231775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</a:rPr>
              <a:t>Using DPI, a </a:t>
            </a:r>
            <a:r>
              <a:rPr lang="en-US" kern="0" dirty="0" err="1" smtClean="0">
                <a:solidFill>
                  <a:schemeClr val="tx1"/>
                </a:solidFill>
              </a:rPr>
              <a:t>SystemVerilog</a:t>
            </a:r>
            <a:r>
              <a:rPr lang="en-US" kern="0" dirty="0" smtClean="0">
                <a:solidFill>
                  <a:schemeClr val="tx1"/>
                </a:solidFill>
              </a:rPr>
              <a:t> wrapper can connect the TLM world to RTL for register and bus-mastering interfaces</a:t>
            </a:r>
          </a:p>
          <a:p>
            <a:pPr marL="231775" indent="-231775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</a:rPr>
              <a:t>Other interfaces: VIP</a:t>
            </a:r>
            <a:endParaRPr lang="en-US" kern="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210552312"/>
              </p:ext>
            </p:extLst>
          </p:nvPr>
        </p:nvGraphicFramePr>
        <p:xfrm>
          <a:off x="2370667" y="2785533"/>
          <a:ext cx="6080668" cy="3590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RTL + Firmware: How to Make It Fast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1066797"/>
            <a:ext cx="6309254" cy="2929470"/>
          </a:xfrm>
        </p:spPr>
        <p:txBody>
          <a:bodyPr/>
          <a:lstStyle/>
          <a:p>
            <a:pPr marL="231775" indent="-231775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</a:rPr>
              <a:t>Smart clocking</a:t>
            </a:r>
          </a:p>
          <a:p>
            <a:pPr lvl="1">
              <a:buClrTx/>
            </a:pPr>
            <a:r>
              <a:rPr lang="en-US" dirty="0" smtClean="0">
                <a:solidFill>
                  <a:schemeClr val="tx1"/>
                </a:solidFill>
              </a:rPr>
              <a:t>Keep RTL clocks off until first TLM access</a:t>
            </a:r>
          </a:p>
          <a:p>
            <a:pPr marL="914400" lvl="1" indent="-231775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Courier New" pitchFamily="49" charset="0"/>
              <a:buChar char="o"/>
            </a:pPr>
            <a:r>
              <a:rPr lang="en-US" sz="1800" kern="0" dirty="0" smtClean="0">
                <a:solidFill>
                  <a:schemeClr val="tx1"/>
                </a:solidFill>
              </a:rPr>
              <a:t>We currently boot Linux in 20 </a:t>
            </a:r>
            <a:r>
              <a:rPr lang="en-US" sz="1800" kern="0" dirty="0" err="1" smtClean="0">
                <a:solidFill>
                  <a:schemeClr val="tx1"/>
                </a:solidFill>
              </a:rPr>
              <a:t>seccnds</a:t>
            </a:r>
            <a:endParaRPr lang="en-US" sz="1800" kern="0" dirty="0" smtClean="0">
              <a:solidFill>
                <a:schemeClr val="tx1"/>
              </a:solidFill>
            </a:endParaRPr>
          </a:p>
          <a:p>
            <a:pPr lvl="1">
              <a:buClrTx/>
            </a:pPr>
            <a:r>
              <a:rPr lang="en-US" dirty="0" smtClean="0">
                <a:solidFill>
                  <a:schemeClr val="tx1"/>
                </a:solidFill>
              </a:rPr>
              <a:t>Turn off clocks when not needed</a:t>
            </a:r>
          </a:p>
          <a:p>
            <a:pPr marL="914400" lvl="1" indent="-231775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Courier New" pitchFamily="49" charset="0"/>
              <a:buChar char="o"/>
            </a:pPr>
            <a:r>
              <a:rPr lang="en-US" sz="1800" kern="0" dirty="0" smtClean="0">
                <a:solidFill>
                  <a:schemeClr val="tx1"/>
                </a:solidFill>
              </a:rPr>
              <a:t>Only if you know, i.e. explicit transaction completion</a:t>
            </a:r>
            <a:endParaRPr lang="en-US" sz="1800" kern="0" dirty="0">
              <a:solidFill>
                <a:schemeClr val="tx1"/>
              </a:solidFill>
            </a:endParaRPr>
          </a:p>
        </p:txBody>
      </p:sp>
      <p:grpSp>
        <p:nvGrpSpPr>
          <p:cNvPr id="4" name="Group 191"/>
          <p:cNvGrpSpPr>
            <a:grpSpLocks noChangeAspect="1"/>
          </p:cNvGrpSpPr>
          <p:nvPr/>
        </p:nvGrpSpPr>
        <p:grpSpPr>
          <a:xfrm>
            <a:off x="7230534" y="1199105"/>
            <a:ext cx="1202259" cy="2263762"/>
            <a:chOff x="5629309" y="2943209"/>
            <a:chExt cx="1918296" cy="3295666"/>
          </a:xfrm>
        </p:grpSpPr>
        <p:sp>
          <p:nvSpPr>
            <p:cNvPr id="5" name="Rectangle 4"/>
            <p:cNvSpPr/>
            <p:nvPr/>
          </p:nvSpPr>
          <p:spPr bwMode="auto">
            <a:xfrm>
              <a:off x="5659116" y="2971800"/>
              <a:ext cx="1888489" cy="32670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050" b="1" smtClean="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29309" y="2943209"/>
              <a:ext cx="693651" cy="324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2"/>
                  </a:solidFill>
                </a:rPr>
                <a:t>RTL</a:t>
              </a:r>
            </a:p>
          </p:txBody>
        </p:sp>
      </p:grpSp>
      <p:grpSp>
        <p:nvGrpSpPr>
          <p:cNvPr id="7" name="Group 192"/>
          <p:cNvGrpSpPr>
            <a:grpSpLocks noChangeAspect="1"/>
          </p:cNvGrpSpPr>
          <p:nvPr/>
        </p:nvGrpSpPr>
        <p:grpSpPr>
          <a:xfrm>
            <a:off x="6880409" y="2849161"/>
            <a:ext cx="964382" cy="336611"/>
            <a:chOff x="5170148" y="4313856"/>
            <a:chExt cx="964382" cy="336611"/>
          </a:xfrm>
        </p:grpSpPr>
        <p:sp>
          <p:nvSpPr>
            <p:cNvPr id="8" name="Freeform 429"/>
            <p:cNvSpPr>
              <a:spLocks noEditPoints="1"/>
            </p:cNvSpPr>
            <p:nvPr/>
          </p:nvSpPr>
          <p:spPr bwMode="auto">
            <a:xfrm>
              <a:off x="5170148" y="4456047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9" name="Rectangle 367"/>
            <p:cNvSpPr>
              <a:spLocks noChangeArrowheads="1"/>
            </p:cNvSpPr>
            <p:nvPr/>
          </p:nvSpPr>
          <p:spPr bwMode="auto">
            <a:xfrm>
              <a:off x="5292220" y="4313856"/>
              <a:ext cx="722818" cy="336611"/>
            </a:xfrm>
            <a:prstGeom prst="rect">
              <a:avLst/>
            </a:prstGeom>
            <a:gradFill flip="none" rotWithShape="1">
              <a:gsLst>
                <a:gs pos="44000">
                  <a:schemeClr val="accent6"/>
                </a:gs>
                <a:gs pos="60000">
                  <a:schemeClr val="tx1">
                    <a:lumMod val="50000"/>
                    <a:lumOff val="50000"/>
                  </a:schemeClr>
                </a:gs>
                <a:gs pos="44000">
                  <a:schemeClr val="accent6"/>
                </a:gs>
                <a:gs pos="38000">
                  <a:schemeClr val="accent6"/>
                </a:gs>
                <a:gs pos="44000">
                  <a:schemeClr val="accent6"/>
                </a:gs>
                <a:gs pos="44000">
                  <a:schemeClr val="accent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  <a:tileRect/>
            </a:gradFill>
            <a:ln w="9525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800" b="1" dirty="0" smtClean="0">
                  <a:solidFill>
                    <a:srgbClr val="FFFFFF"/>
                  </a:solidFill>
                </a:rPr>
                <a:t>TLM &gt;</a:t>
              </a:r>
              <a:r>
                <a:rPr lang="en-US" sz="800" b="1" dirty="0" err="1" smtClean="0">
                  <a:solidFill>
                    <a:srgbClr val="FFFFFF"/>
                  </a:solidFill>
                </a:rPr>
                <a:t>i</a:t>
              </a:r>
              <a:r>
                <a:rPr lang="en-US" sz="800" b="1" dirty="0" smtClean="0">
                  <a:solidFill>
                    <a:srgbClr val="FFFFFF"/>
                  </a:solidFill>
                </a:rPr>
                <a:t>/f </a:t>
              </a:r>
              <a:r>
                <a:rPr lang="en-US" sz="800" b="1" dirty="0" err="1" smtClean="0">
                  <a:solidFill>
                    <a:srgbClr val="FFFFFF"/>
                  </a:solidFill>
                </a:rPr>
                <a:t>Transactor</a:t>
              </a:r>
              <a:endParaRPr lang="en-US" sz="8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429"/>
            <p:cNvSpPr>
              <a:spLocks noEditPoints="1"/>
            </p:cNvSpPr>
            <p:nvPr/>
          </p:nvSpPr>
          <p:spPr bwMode="auto">
            <a:xfrm>
              <a:off x="6027398" y="4317933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11" name="Freeform 429"/>
            <p:cNvSpPr>
              <a:spLocks noEditPoints="1"/>
            </p:cNvSpPr>
            <p:nvPr/>
          </p:nvSpPr>
          <p:spPr bwMode="auto">
            <a:xfrm>
              <a:off x="6022636" y="4384608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12" name="Freeform 429"/>
            <p:cNvSpPr>
              <a:spLocks noEditPoints="1"/>
            </p:cNvSpPr>
            <p:nvPr/>
          </p:nvSpPr>
          <p:spPr bwMode="auto">
            <a:xfrm>
              <a:off x="6022636" y="4456045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13" name="Freeform 429"/>
            <p:cNvSpPr>
              <a:spLocks noEditPoints="1"/>
            </p:cNvSpPr>
            <p:nvPr/>
          </p:nvSpPr>
          <p:spPr bwMode="auto">
            <a:xfrm>
              <a:off x="6017873" y="4527484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14" name="Freeform 429"/>
            <p:cNvSpPr>
              <a:spLocks noEditPoints="1"/>
            </p:cNvSpPr>
            <p:nvPr/>
          </p:nvSpPr>
          <p:spPr bwMode="auto">
            <a:xfrm>
              <a:off x="6017873" y="4594158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193"/>
          <p:cNvGrpSpPr>
            <a:grpSpLocks noChangeAspect="1"/>
          </p:cNvGrpSpPr>
          <p:nvPr/>
        </p:nvGrpSpPr>
        <p:grpSpPr>
          <a:xfrm>
            <a:off x="7732937" y="2849471"/>
            <a:ext cx="606723" cy="348322"/>
            <a:chOff x="6556076" y="4618966"/>
            <a:chExt cx="491767" cy="348322"/>
          </a:xfrm>
        </p:grpSpPr>
        <p:sp>
          <p:nvSpPr>
            <p:cNvPr id="16" name="Freeform 429"/>
            <p:cNvSpPr>
              <a:spLocks noEditPoints="1"/>
            </p:cNvSpPr>
            <p:nvPr/>
          </p:nvSpPr>
          <p:spPr bwMode="auto">
            <a:xfrm>
              <a:off x="6565601" y="4622749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17" name="Freeform 429"/>
            <p:cNvSpPr>
              <a:spLocks noEditPoints="1"/>
            </p:cNvSpPr>
            <p:nvPr/>
          </p:nvSpPr>
          <p:spPr bwMode="auto">
            <a:xfrm>
              <a:off x="6560839" y="4689424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18" name="Freeform 429"/>
            <p:cNvSpPr>
              <a:spLocks noEditPoints="1"/>
            </p:cNvSpPr>
            <p:nvPr/>
          </p:nvSpPr>
          <p:spPr bwMode="auto">
            <a:xfrm>
              <a:off x="6560839" y="4760861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19" name="Freeform 429"/>
            <p:cNvSpPr>
              <a:spLocks noEditPoints="1"/>
            </p:cNvSpPr>
            <p:nvPr/>
          </p:nvSpPr>
          <p:spPr bwMode="auto">
            <a:xfrm>
              <a:off x="6556076" y="4832300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20" name="Freeform 429"/>
            <p:cNvSpPr>
              <a:spLocks noEditPoints="1"/>
            </p:cNvSpPr>
            <p:nvPr/>
          </p:nvSpPr>
          <p:spPr bwMode="auto">
            <a:xfrm>
              <a:off x="6556076" y="4898974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21" name="Rectangle 321"/>
            <p:cNvSpPr>
              <a:spLocks noChangeArrowheads="1"/>
            </p:cNvSpPr>
            <p:nvPr/>
          </p:nvSpPr>
          <p:spPr bwMode="auto">
            <a:xfrm>
              <a:off x="6674733" y="4618966"/>
              <a:ext cx="373110" cy="34832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000" b="1" dirty="0" smtClean="0">
                  <a:solidFill>
                    <a:srgbClr val="FFFFFF"/>
                  </a:solidFill>
                </a:rPr>
                <a:t>IP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2" name="Picture 2" descr="C:\Users\jpangburn\AppData\Local\Microsoft\Windows\Temporary Internet Files\Content.IE5\6ALTL2TZ\MC90043158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713" y="1828917"/>
            <a:ext cx="711086" cy="711086"/>
          </a:xfrm>
          <a:prstGeom prst="rect">
            <a:avLst/>
          </a:prstGeom>
          <a:noFill/>
        </p:spPr>
      </p:pic>
      <p:pic>
        <p:nvPicPr>
          <p:cNvPr id="23" name="Picture 3" descr="C:\Users\jpangburn\AppData\Local\Microsoft\Windows\Temporary Internet Files\Content.IE5\0GJR6FPY\MC90044139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062" y="1481667"/>
            <a:ext cx="423333" cy="423333"/>
          </a:xfrm>
          <a:prstGeom prst="rect">
            <a:avLst/>
          </a:prstGeom>
          <a:noFill/>
        </p:spPr>
      </p:pic>
      <p:cxnSp>
        <p:nvCxnSpPr>
          <p:cNvPr id="24" name="Shape 23"/>
          <p:cNvCxnSpPr>
            <a:stCxn id="22" idx="3"/>
            <a:endCxn id="21" idx="0"/>
          </p:cNvCxnSpPr>
          <p:nvPr/>
        </p:nvCxnSpPr>
        <p:spPr>
          <a:xfrm flipH="1">
            <a:off x="8109496" y="2184460"/>
            <a:ext cx="69303" cy="665011"/>
          </a:xfrm>
          <a:prstGeom prst="curvedConnector4">
            <a:avLst>
              <a:gd name="adj1" fmla="val -329856"/>
              <a:gd name="adj2" fmla="val 76732"/>
            </a:avLst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hape 27"/>
          <p:cNvCxnSpPr>
            <a:stCxn id="9" idx="0"/>
            <a:endCxn id="22" idx="0"/>
          </p:cNvCxnSpPr>
          <p:nvPr/>
        </p:nvCxnSpPr>
        <p:spPr>
          <a:xfrm rot="5400000" flipH="1" flipV="1">
            <a:off x="7083451" y="2109356"/>
            <a:ext cx="1020244" cy="459366"/>
          </a:xfrm>
          <a:prstGeom prst="curvedConnector3">
            <a:avLst>
              <a:gd name="adj1" fmla="val 122406"/>
            </a:avLst>
          </a:prstGeom>
          <a:ln w="127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3556001" y="4064000"/>
            <a:ext cx="5198532" cy="249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0" indent="-231775">
              <a:lnSpc>
                <a:spcPct val="90000"/>
              </a:lnSpc>
              <a:spcBef>
                <a:spcPct val="4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latin typeface="+mn-lt"/>
              </a:rPr>
              <a:t>Clock granularity</a:t>
            </a:r>
          </a:p>
          <a:p>
            <a:pPr marL="628650" marR="0" lvl="1" indent="-2873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−"/>
              <a:tabLst/>
              <a:defRPr/>
            </a:pPr>
            <a:r>
              <a:rPr lang="en-US" sz="2400" dirty="0" smtClean="0">
                <a:latin typeface="+mn-lt"/>
              </a:rPr>
              <a:t>Tie IP’s “far end” to the highest level (slowest clock) possible, e.g. a PHY parallel interface</a:t>
            </a:r>
          </a:p>
          <a:p>
            <a:pPr marL="914400" lvl="1" indent="-231775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SzPct val="80000"/>
              <a:buFont typeface="Courier New" pitchFamily="49" charset="0"/>
              <a:buChar char="o"/>
            </a:pPr>
            <a:r>
              <a:rPr lang="en-US" sz="1800" kern="0" dirty="0" smtClean="0">
                <a:latin typeface="+mn-lt"/>
              </a:rPr>
              <a:t>Emulating this is easier than emulating the physical layer</a:t>
            </a:r>
          </a:p>
        </p:txBody>
      </p:sp>
      <p:grpSp>
        <p:nvGrpSpPr>
          <p:cNvPr id="27" name="Group 191"/>
          <p:cNvGrpSpPr>
            <a:grpSpLocks noChangeAspect="1"/>
          </p:cNvGrpSpPr>
          <p:nvPr/>
        </p:nvGrpSpPr>
        <p:grpSpPr>
          <a:xfrm>
            <a:off x="742239" y="4288561"/>
            <a:ext cx="2535573" cy="1611498"/>
            <a:chOff x="5659116" y="2971800"/>
            <a:chExt cx="1888489" cy="3267075"/>
          </a:xfrm>
          <a:solidFill>
            <a:schemeClr val="bg1">
              <a:lumMod val="65000"/>
            </a:schemeClr>
          </a:solidFill>
        </p:grpSpPr>
        <p:sp>
          <p:nvSpPr>
            <p:cNvPr id="28" name="Rectangle 27"/>
            <p:cNvSpPr/>
            <p:nvPr/>
          </p:nvSpPr>
          <p:spPr bwMode="auto">
            <a:xfrm>
              <a:off x="5659116" y="2971800"/>
              <a:ext cx="1888489" cy="3267075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050" b="1" smtClean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91000" y="3114333"/>
              <a:ext cx="323789" cy="45237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2"/>
                  </a:solidFill>
                </a:rPr>
                <a:t>RTL</a:t>
              </a:r>
            </a:p>
          </p:txBody>
        </p:sp>
      </p:grpSp>
      <p:grpSp>
        <p:nvGrpSpPr>
          <p:cNvPr id="30" name="Group 192"/>
          <p:cNvGrpSpPr>
            <a:grpSpLocks noChangeAspect="1"/>
          </p:cNvGrpSpPr>
          <p:nvPr/>
        </p:nvGrpSpPr>
        <p:grpSpPr>
          <a:xfrm>
            <a:off x="303020" y="5286354"/>
            <a:ext cx="964382" cy="336611"/>
            <a:chOff x="5170148" y="4313856"/>
            <a:chExt cx="964382" cy="336611"/>
          </a:xfrm>
        </p:grpSpPr>
        <p:sp>
          <p:nvSpPr>
            <p:cNvPr id="31" name="Freeform 429"/>
            <p:cNvSpPr>
              <a:spLocks noEditPoints="1"/>
            </p:cNvSpPr>
            <p:nvPr/>
          </p:nvSpPr>
          <p:spPr bwMode="auto">
            <a:xfrm>
              <a:off x="5170148" y="4456047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32" name="Rectangle 367"/>
            <p:cNvSpPr>
              <a:spLocks noChangeArrowheads="1"/>
            </p:cNvSpPr>
            <p:nvPr/>
          </p:nvSpPr>
          <p:spPr bwMode="auto">
            <a:xfrm>
              <a:off x="5292220" y="4313856"/>
              <a:ext cx="722818" cy="336611"/>
            </a:xfrm>
            <a:prstGeom prst="rect">
              <a:avLst/>
            </a:prstGeom>
            <a:gradFill flip="none" rotWithShape="1">
              <a:gsLst>
                <a:gs pos="44000">
                  <a:schemeClr val="accent6"/>
                </a:gs>
                <a:gs pos="60000">
                  <a:schemeClr val="tx1">
                    <a:lumMod val="50000"/>
                    <a:lumOff val="50000"/>
                  </a:schemeClr>
                </a:gs>
                <a:gs pos="44000">
                  <a:schemeClr val="accent6"/>
                </a:gs>
                <a:gs pos="38000">
                  <a:schemeClr val="accent6"/>
                </a:gs>
                <a:gs pos="44000">
                  <a:schemeClr val="accent6"/>
                </a:gs>
                <a:gs pos="44000">
                  <a:schemeClr val="accent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  <a:tileRect/>
            </a:gradFill>
            <a:ln w="9525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800" b="1" dirty="0" smtClean="0">
                  <a:solidFill>
                    <a:srgbClr val="FFFFFF"/>
                  </a:solidFill>
                </a:rPr>
                <a:t>TLM &gt;</a:t>
              </a:r>
              <a:r>
                <a:rPr lang="en-US" sz="800" b="1" dirty="0" err="1" smtClean="0">
                  <a:solidFill>
                    <a:srgbClr val="FFFFFF"/>
                  </a:solidFill>
                </a:rPr>
                <a:t>i</a:t>
              </a:r>
              <a:r>
                <a:rPr lang="en-US" sz="800" b="1" dirty="0" smtClean="0">
                  <a:solidFill>
                    <a:srgbClr val="FFFFFF"/>
                  </a:solidFill>
                </a:rPr>
                <a:t>/f </a:t>
              </a:r>
              <a:r>
                <a:rPr lang="en-US" sz="800" b="1" dirty="0" err="1" smtClean="0">
                  <a:solidFill>
                    <a:srgbClr val="FFFFFF"/>
                  </a:solidFill>
                </a:rPr>
                <a:t>Transactor</a:t>
              </a:r>
              <a:endParaRPr lang="en-US" sz="800" b="1" dirty="0">
                <a:solidFill>
                  <a:srgbClr val="FFFFFF"/>
                </a:solidFill>
              </a:endParaRPr>
            </a:p>
          </p:txBody>
        </p:sp>
        <p:sp>
          <p:nvSpPr>
            <p:cNvPr id="33" name="Freeform 429"/>
            <p:cNvSpPr>
              <a:spLocks noEditPoints="1"/>
            </p:cNvSpPr>
            <p:nvPr/>
          </p:nvSpPr>
          <p:spPr bwMode="auto">
            <a:xfrm>
              <a:off x="6027398" y="4317933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34" name="Freeform 429"/>
            <p:cNvSpPr>
              <a:spLocks noEditPoints="1"/>
            </p:cNvSpPr>
            <p:nvPr/>
          </p:nvSpPr>
          <p:spPr bwMode="auto">
            <a:xfrm>
              <a:off x="6022636" y="4384608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35" name="Freeform 429"/>
            <p:cNvSpPr>
              <a:spLocks noEditPoints="1"/>
            </p:cNvSpPr>
            <p:nvPr/>
          </p:nvSpPr>
          <p:spPr bwMode="auto">
            <a:xfrm>
              <a:off x="6022636" y="4456045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36" name="Freeform 429"/>
            <p:cNvSpPr>
              <a:spLocks noEditPoints="1"/>
            </p:cNvSpPr>
            <p:nvPr/>
          </p:nvSpPr>
          <p:spPr bwMode="auto">
            <a:xfrm>
              <a:off x="6017873" y="4527484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37" name="Freeform 429"/>
            <p:cNvSpPr>
              <a:spLocks noEditPoints="1"/>
            </p:cNvSpPr>
            <p:nvPr/>
          </p:nvSpPr>
          <p:spPr bwMode="auto">
            <a:xfrm>
              <a:off x="6017873" y="4594158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Group 193"/>
          <p:cNvGrpSpPr>
            <a:grpSpLocks noChangeAspect="1"/>
          </p:cNvGrpSpPr>
          <p:nvPr/>
        </p:nvGrpSpPr>
        <p:grpSpPr>
          <a:xfrm>
            <a:off x="1155548" y="5286664"/>
            <a:ext cx="606723" cy="348322"/>
            <a:chOff x="6556076" y="4618966"/>
            <a:chExt cx="491767" cy="348322"/>
          </a:xfrm>
        </p:grpSpPr>
        <p:sp>
          <p:nvSpPr>
            <p:cNvPr id="39" name="Freeform 429"/>
            <p:cNvSpPr>
              <a:spLocks noEditPoints="1"/>
            </p:cNvSpPr>
            <p:nvPr/>
          </p:nvSpPr>
          <p:spPr bwMode="auto">
            <a:xfrm>
              <a:off x="6565601" y="4622749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" name="Freeform 429"/>
            <p:cNvSpPr>
              <a:spLocks noEditPoints="1"/>
            </p:cNvSpPr>
            <p:nvPr/>
          </p:nvSpPr>
          <p:spPr bwMode="auto">
            <a:xfrm>
              <a:off x="6560839" y="4689424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1" name="Freeform 429"/>
            <p:cNvSpPr>
              <a:spLocks noEditPoints="1"/>
            </p:cNvSpPr>
            <p:nvPr/>
          </p:nvSpPr>
          <p:spPr bwMode="auto">
            <a:xfrm>
              <a:off x="6560839" y="4760861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2" name="Freeform 429"/>
            <p:cNvSpPr>
              <a:spLocks noEditPoints="1"/>
            </p:cNvSpPr>
            <p:nvPr/>
          </p:nvSpPr>
          <p:spPr bwMode="auto">
            <a:xfrm>
              <a:off x="6556076" y="4832300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3" name="Freeform 429"/>
            <p:cNvSpPr>
              <a:spLocks noEditPoints="1"/>
            </p:cNvSpPr>
            <p:nvPr/>
          </p:nvSpPr>
          <p:spPr bwMode="auto">
            <a:xfrm>
              <a:off x="6556076" y="4898974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4" name="Rectangle 321"/>
            <p:cNvSpPr>
              <a:spLocks noChangeArrowheads="1"/>
            </p:cNvSpPr>
            <p:nvPr/>
          </p:nvSpPr>
          <p:spPr bwMode="auto">
            <a:xfrm>
              <a:off x="6674733" y="4618966"/>
              <a:ext cx="373110" cy="34832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000" b="1" dirty="0" smtClean="0">
                  <a:solidFill>
                    <a:srgbClr val="FFFFFF"/>
                  </a:solidFill>
                </a:rPr>
                <a:t>IP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5" name="Group 193"/>
          <p:cNvGrpSpPr>
            <a:grpSpLocks noChangeAspect="1"/>
          </p:cNvGrpSpPr>
          <p:nvPr/>
        </p:nvGrpSpPr>
        <p:grpSpPr>
          <a:xfrm>
            <a:off x="1782082" y="5303598"/>
            <a:ext cx="1360263" cy="348322"/>
            <a:chOff x="6556076" y="4618966"/>
            <a:chExt cx="491767" cy="348322"/>
          </a:xfrm>
        </p:grpSpPr>
        <p:sp>
          <p:nvSpPr>
            <p:cNvPr id="46" name="Freeform 429"/>
            <p:cNvSpPr>
              <a:spLocks noEditPoints="1"/>
            </p:cNvSpPr>
            <p:nvPr/>
          </p:nvSpPr>
          <p:spPr bwMode="auto">
            <a:xfrm>
              <a:off x="6565601" y="4622749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7" name="Freeform 429"/>
            <p:cNvSpPr>
              <a:spLocks noEditPoints="1"/>
            </p:cNvSpPr>
            <p:nvPr/>
          </p:nvSpPr>
          <p:spPr bwMode="auto">
            <a:xfrm>
              <a:off x="6560839" y="4689424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8" name="Freeform 429"/>
            <p:cNvSpPr>
              <a:spLocks noEditPoints="1"/>
            </p:cNvSpPr>
            <p:nvPr/>
          </p:nvSpPr>
          <p:spPr bwMode="auto">
            <a:xfrm>
              <a:off x="6560839" y="4760861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9" name="Freeform 429"/>
            <p:cNvSpPr>
              <a:spLocks noEditPoints="1"/>
            </p:cNvSpPr>
            <p:nvPr/>
          </p:nvSpPr>
          <p:spPr bwMode="auto">
            <a:xfrm>
              <a:off x="6556076" y="4832300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50" name="Freeform 429"/>
            <p:cNvSpPr>
              <a:spLocks noEditPoints="1"/>
            </p:cNvSpPr>
            <p:nvPr/>
          </p:nvSpPr>
          <p:spPr bwMode="auto">
            <a:xfrm>
              <a:off x="6556076" y="4898974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51" name="Rectangle 321"/>
            <p:cNvSpPr>
              <a:spLocks noChangeArrowheads="1"/>
            </p:cNvSpPr>
            <p:nvPr/>
          </p:nvSpPr>
          <p:spPr bwMode="auto">
            <a:xfrm>
              <a:off x="6674733" y="4618966"/>
              <a:ext cx="373110" cy="34832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000" b="1" dirty="0" smtClean="0">
                  <a:solidFill>
                    <a:srgbClr val="FFFFFF"/>
                  </a:solidFill>
                </a:rPr>
                <a:t>Link Partner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All This Help Verify Firmware?</a:t>
            </a:r>
            <a:endParaRPr lang="en-US" dirty="0"/>
          </a:p>
        </p:txBody>
      </p:sp>
      <p:graphicFrame>
        <p:nvGraphicFramePr>
          <p:cNvPr id="4" name="Content Placeholder 183"/>
          <p:cNvGraphicFramePr>
            <a:graphicFrameLocks noChangeAspect="1"/>
          </p:cNvGraphicFramePr>
          <p:nvPr/>
        </p:nvGraphicFramePr>
        <p:xfrm>
          <a:off x="593196" y="2691899"/>
          <a:ext cx="2175403" cy="92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191"/>
          <p:cNvGrpSpPr>
            <a:grpSpLocks noChangeAspect="1"/>
          </p:cNvGrpSpPr>
          <p:nvPr/>
        </p:nvGrpSpPr>
        <p:grpSpPr>
          <a:xfrm>
            <a:off x="5603909" y="3654438"/>
            <a:ext cx="2490231" cy="2560123"/>
            <a:chOff x="5629309" y="2943209"/>
            <a:chExt cx="1918296" cy="3295666"/>
          </a:xfrm>
        </p:grpSpPr>
        <p:sp>
          <p:nvSpPr>
            <p:cNvPr id="6" name="Rectangle 5"/>
            <p:cNvSpPr/>
            <p:nvPr/>
          </p:nvSpPr>
          <p:spPr bwMode="auto">
            <a:xfrm>
              <a:off x="5659116" y="2971800"/>
              <a:ext cx="1888489" cy="32670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050" b="1" smtClean="0">
                <a:solidFill>
                  <a:srgbClr val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29309" y="2943209"/>
              <a:ext cx="334888" cy="287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2"/>
                  </a:solidFill>
                </a:rPr>
                <a:t>RTL</a:t>
              </a:r>
            </a:p>
          </p:txBody>
        </p:sp>
      </p:grpSp>
      <p:sp>
        <p:nvSpPr>
          <p:cNvPr id="8" name="Rectangle 7"/>
          <p:cNvSpPr>
            <a:spLocks noChangeAspect="1"/>
          </p:cNvSpPr>
          <p:nvPr/>
        </p:nvSpPr>
        <p:spPr bwMode="auto">
          <a:xfrm>
            <a:off x="826456" y="3684302"/>
            <a:ext cx="4760785" cy="253025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z="1050" b="1" dirty="0" smtClean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 bwMode="auto">
          <a:xfrm>
            <a:off x="2467453" y="3876293"/>
            <a:ext cx="2948992" cy="1015548"/>
          </a:xfrm>
          <a:prstGeom prst="rect">
            <a:avLst/>
          </a:prstGeom>
          <a:gradFill flip="none" rotWithShape="1">
            <a:gsLst>
              <a:gs pos="0">
                <a:srgbClr val="BCBCBC"/>
              </a:gs>
              <a:gs pos="100000">
                <a:srgbClr val="EDEDED"/>
              </a:gs>
              <a:gs pos="35000">
                <a:srgbClr val="D0D0D0"/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700" b="1" dirty="0" smtClean="0">
                <a:solidFill>
                  <a:srgbClr val="000000"/>
                </a:solidFill>
              </a:rPr>
              <a:t>Application Specific Sub-system</a:t>
            </a:r>
            <a:endParaRPr lang="en-US" sz="800" b="1" dirty="0" smtClean="0">
              <a:solidFill>
                <a:srgbClr val="000000"/>
              </a:solidFill>
            </a:endParaRPr>
          </a:p>
        </p:txBody>
      </p:sp>
      <p:sp>
        <p:nvSpPr>
          <p:cNvPr id="10" name="Rectangle 367"/>
          <p:cNvSpPr>
            <a:spLocks noChangeAspect="1" noChangeArrowheads="1"/>
          </p:cNvSpPr>
          <p:nvPr/>
        </p:nvSpPr>
        <p:spPr bwMode="auto">
          <a:xfrm>
            <a:off x="1485323" y="5034612"/>
            <a:ext cx="3675640" cy="336611"/>
          </a:xfrm>
          <a:prstGeom prst="rect">
            <a:avLst/>
          </a:prstGeom>
          <a:solidFill>
            <a:srgbClr val="80A618"/>
          </a:solidFill>
          <a:ln w="9525" cap="rnd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800" b="1" dirty="0" smtClean="0">
                <a:solidFill>
                  <a:srgbClr val="FFFFFF"/>
                </a:solidFill>
              </a:rPr>
              <a:t>TLM Router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 bwMode="auto">
          <a:xfrm>
            <a:off x="1005068" y="3873234"/>
            <a:ext cx="1334168" cy="1037870"/>
          </a:xfrm>
          <a:prstGeom prst="rect">
            <a:avLst/>
          </a:prstGeom>
          <a:gradFill flip="none" rotWithShape="1">
            <a:gsLst>
              <a:gs pos="0">
                <a:srgbClr val="BCBCBC"/>
              </a:gs>
              <a:gs pos="100000">
                <a:srgbClr val="EDEDED"/>
              </a:gs>
              <a:gs pos="35000">
                <a:srgbClr val="D0D0D0"/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500" b="1" dirty="0" smtClean="0">
                <a:solidFill>
                  <a:srgbClr val="000000"/>
                </a:solidFill>
              </a:rPr>
              <a:t>CPU Sub-system</a:t>
            </a:r>
            <a:endParaRPr lang="en-US" sz="500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 bwMode="auto">
          <a:xfrm>
            <a:off x="2612571" y="4133168"/>
            <a:ext cx="427212" cy="683947"/>
          </a:xfrm>
          <a:prstGeom prst="rect">
            <a:avLst/>
          </a:prstGeom>
          <a:solidFill>
            <a:srgbClr val="80A618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20" tIns="45720" rIns="4572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400" b="1" dirty="0" smtClean="0">
                <a:solidFill>
                  <a:srgbClr val="FFFFFF"/>
                </a:solidFill>
              </a:rPr>
              <a:t>3D Graphics Core</a:t>
            </a:r>
          </a:p>
        </p:txBody>
      </p:sp>
      <p:grpSp>
        <p:nvGrpSpPr>
          <p:cNvPr id="13" name="Group 377"/>
          <p:cNvGrpSpPr>
            <a:grpSpLocks noChangeAspect="1"/>
          </p:cNvGrpSpPr>
          <p:nvPr/>
        </p:nvGrpSpPr>
        <p:grpSpPr>
          <a:xfrm>
            <a:off x="2803515" y="4813637"/>
            <a:ext cx="45325" cy="285150"/>
            <a:chOff x="1539023" y="2736851"/>
            <a:chExt cx="87313" cy="522287"/>
          </a:xfrm>
        </p:grpSpPr>
        <p:sp>
          <p:nvSpPr>
            <p:cNvPr id="14" name="Freeform 189"/>
            <p:cNvSpPr>
              <a:spLocks noEditPoints="1"/>
            </p:cNvSpPr>
            <p:nvPr/>
          </p:nvSpPr>
          <p:spPr bwMode="auto">
            <a:xfrm>
              <a:off x="1539023" y="2736851"/>
              <a:ext cx="87313" cy="422275"/>
            </a:xfrm>
            <a:custGeom>
              <a:avLst/>
              <a:gdLst/>
              <a:ahLst/>
              <a:cxnLst>
                <a:cxn ang="0">
                  <a:pos x="36" y="46"/>
                </a:cxn>
                <a:cxn ang="0">
                  <a:pos x="36" y="220"/>
                </a:cxn>
                <a:cxn ang="0">
                  <a:pos x="18" y="220"/>
                </a:cxn>
                <a:cxn ang="0">
                  <a:pos x="18" y="46"/>
                </a:cxn>
                <a:cxn ang="0">
                  <a:pos x="36" y="46"/>
                </a:cxn>
                <a:cxn ang="0">
                  <a:pos x="0" y="55"/>
                </a:cxn>
                <a:cxn ang="0">
                  <a:pos x="27" y="0"/>
                </a:cxn>
                <a:cxn ang="0">
                  <a:pos x="55" y="55"/>
                </a:cxn>
                <a:cxn ang="0">
                  <a:pos x="0" y="55"/>
                </a:cxn>
                <a:cxn ang="0">
                  <a:pos x="55" y="211"/>
                </a:cxn>
                <a:cxn ang="0">
                  <a:pos x="27" y="266"/>
                </a:cxn>
                <a:cxn ang="0">
                  <a:pos x="0" y="211"/>
                </a:cxn>
                <a:cxn ang="0">
                  <a:pos x="55" y="211"/>
                </a:cxn>
              </a:cxnLst>
              <a:rect l="0" t="0" r="r" b="b"/>
              <a:pathLst>
                <a:path w="55" h="266">
                  <a:moveTo>
                    <a:pt x="36" y="46"/>
                  </a:moveTo>
                  <a:lnTo>
                    <a:pt x="36" y="220"/>
                  </a:lnTo>
                  <a:lnTo>
                    <a:pt x="18" y="220"/>
                  </a:lnTo>
                  <a:lnTo>
                    <a:pt x="18" y="46"/>
                  </a:lnTo>
                  <a:lnTo>
                    <a:pt x="36" y="46"/>
                  </a:lnTo>
                  <a:close/>
                  <a:moveTo>
                    <a:pt x="0" y="55"/>
                  </a:moveTo>
                  <a:lnTo>
                    <a:pt x="27" y="0"/>
                  </a:lnTo>
                  <a:lnTo>
                    <a:pt x="55" y="55"/>
                  </a:lnTo>
                  <a:lnTo>
                    <a:pt x="0" y="55"/>
                  </a:lnTo>
                  <a:close/>
                  <a:moveTo>
                    <a:pt x="55" y="211"/>
                  </a:moveTo>
                  <a:lnTo>
                    <a:pt x="27" y="266"/>
                  </a:lnTo>
                  <a:lnTo>
                    <a:pt x="0" y="211"/>
                  </a:lnTo>
                  <a:lnTo>
                    <a:pt x="55" y="211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FFFFFF"/>
                </a:solidFill>
              </a:endParaRPr>
            </a:p>
          </p:txBody>
        </p:sp>
        <p:sp>
          <p:nvSpPr>
            <p:cNvPr id="15" name="Rectangle 373"/>
            <p:cNvSpPr>
              <a:spLocks noChangeArrowheads="1"/>
            </p:cNvSpPr>
            <p:nvPr/>
          </p:nvSpPr>
          <p:spPr bwMode="auto">
            <a:xfrm>
              <a:off x="1543785" y="3176588"/>
              <a:ext cx="77788" cy="82550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FFFFFF"/>
                </a:solidFill>
              </a:endParaRPr>
            </a:p>
          </p:txBody>
        </p:sp>
      </p:grpSp>
      <p:sp>
        <p:nvSpPr>
          <p:cNvPr id="16" name="Rectangle 15"/>
          <p:cNvSpPr>
            <a:spLocks noChangeAspect="1"/>
          </p:cNvSpPr>
          <p:nvPr/>
        </p:nvSpPr>
        <p:spPr bwMode="auto">
          <a:xfrm>
            <a:off x="3229711" y="4133168"/>
            <a:ext cx="427212" cy="683947"/>
          </a:xfrm>
          <a:prstGeom prst="rect">
            <a:avLst/>
          </a:prstGeom>
          <a:solidFill>
            <a:srgbClr val="80A618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500" b="1" dirty="0" smtClean="0">
                <a:solidFill>
                  <a:srgbClr val="FFFFFF"/>
                </a:solidFill>
              </a:rPr>
              <a:t>Modem</a:t>
            </a:r>
            <a:endParaRPr lang="en-US" sz="400" b="1" dirty="0" smtClean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>
            <a:spLocks noChangeAspect="1"/>
          </p:cNvSpPr>
          <p:nvPr/>
        </p:nvSpPr>
        <p:spPr bwMode="auto">
          <a:xfrm>
            <a:off x="969659" y="5549708"/>
            <a:ext cx="2089017" cy="571720"/>
          </a:xfrm>
          <a:prstGeom prst="rect">
            <a:avLst/>
          </a:prstGeom>
          <a:gradFill>
            <a:gsLst>
              <a:gs pos="0">
                <a:srgbClr val="BCBCBC"/>
              </a:gs>
              <a:gs pos="35000">
                <a:srgbClr val="D0D0D0"/>
              </a:gs>
              <a:gs pos="100000">
                <a:srgbClr val="EDEDED"/>
              </a:gs>
            </a:gsLst>
          </a:gra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en-US" sz="600" b="1" dirty="0" smtClean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>
            <a:spLocks noChangeAspect="1"/>
          </p:cNvSpPr>
          <p:nvPr/>
        </p:nvSpPr>
        <p:spPr bwMode="auto">
          <a:xfrm>
            <a:off x="1023299" y="5614439"/>
            <a:ext cx="375947" cy="408781"/>
          </a:xfrm>
          <a:prstGeom prst="rect">
            <a:avLst/>
          </a:prstGeom>
          <a:solidFill>
            <a:srgbClr val="80A618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400" b="1" dirty="0" smtClean="0">
                <a:solidFill>
                  <a:srgbClr val="FFFFFF"/>
                </a:solidFill>
              </a:rPr>
              <a:t>DDR3</a:t>
            </a:r>
          </a:p>
        </p:txBody>
      </p:sp>
      <p:sp>
        <p:nvSpPr>
          <p:cNvPr id="19" name="Freeform 189"/>
          <p:cNvSpPr>
            <a:spLocks noChangeAspect="1" noEditPoints="1"/>
          </p:cNvSpPr>
          <p:nvPr/>
        </p:nvSpPr>
        <p:spPr bwMode="auto">
          <a:xfrm flipV="1">
            <a:off x="1704880" y="5349712"/>
            <a:ext cx="45325" cy="274958"/>
          </a:xfrm>
          <a:custGeom>
            <a:avLst/>
            <a:gdLst/>
            <a:ahLst/>
            <a:cxnLst>
              <a:cxn ang="0">
                <a:pos x="36" y="46"/>
              </a:cxn>
              <a:cxn ang="0">
                <a:pos x="36" y="220"/>
              </a:cxn>
              <a:cxn ang="0">
                <a:pos x="18" y="220"/>
              </a:cxn>
              <a:cxn ang="0">
                <a:pos x="18" y="46"/>
              </a:cxn>
              <a:cxn ang="0">
                <a:pos x="36" y="46"/>
              </a:cxn>
              <a:cxn ang="0">
                <a:pos x="0" y="55"/>
              </a:cxn>
              <a:cxn ang="0">
                <a:pos x="27" y="0"/>
              </a:cxn>
              <a:cxn ang="0">
                <a:pos x="55" y="55"/>
              </a:cxn>
              <a:cxn ang="0">
                <a:pos x="0" y="55"/>
              </a:cxn>
              <a:cxn ang="0">
                <a:pos x="55" y="211"/>
              </a:cxn>
              <a:cxn ang="0">
                <a:pos x="27" y="266"/>
              </a:cxn>
              <a:cxn ang="0">
                <a:pos x="0" y="211"/>
              </a:cxn>
              <a:cxn ang="0">
                <a:pos x="55" y="211"/>
              </a:cxn>
            </a:cxnLst>
            <a:rect l="0" t="0" r="r" b="b"/>
            <a:pathLst>
              <a:path w="55" h="266">
                <a:moveTo>
                  <a:pt x="36" y="46"/>
                </a:moveTo>
                <a:lnTo>
                  <a:pt x="36" y="220"/>
                </a:lnTo>
                <a:lnTo>
                  <a:pt x="18" y="220"/>
                </a:lnTo>
                <a:lnTo>
                  <a:pt x="18" y="46"/>
                </a:lnTo>
                <a:lnTo>
                  <a:pt x="36" y="46"/>
                </a:lnTo>
                <a:close/>
                <a:moveTo>
                  <a:pt x="0" y="55"/>
                </a:moveTo>
                <a:lnTo>
                  <a:pt x="27" y="0"/>
                </a:lnTo>
                <a:lnTo>
                  <a:pt x="55" y="55"/>
                </a:lnTo>
                <a:lnTo>
                  <a:pt x="0" y="55"/>
                </a:lnTo>
                <a:close/>
                <a:moveTo>
                  <a:pt x="55" y="211"/>
                </a:moveTo>
                <a:lnTo>
                  <a:pt x="27" y="266"/>
                </a:lnTo>
                <a:lnTo>
                  <a:pt x="0" y="211"/>
                </a:lnTo>
                <a:lnTo>
                  <a:pt x="55" y="211"/>
                </a:lnTo>
                <a:close/>
              </a:path>
            </a:pathLst>
          </a:custGeom>
          <a:solidFill>
            <a:srgbClr val="808080"/>
          </a:solidFill>
          <a:ln w="1" cap="flat">
            <a:solidFill>
              <a:srgbClr val="808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 b="1">
              <a:solidFill>
                <a:srgbClr val="FFFFFF"/>
              </a:solidFill>
            </a:endParaRPr>
          </a:p>
        </p:txBody>
      </p:sp>
      <p:sp>
        <p:nvSpPr>
          <p:cNvPr id="20" name="Freeform 189"/>
          <p:cNvSpPr>
            <a:spLocks noChangeAspect="1" noEditPoints="1"/>
          </p:cNvSpPr>
          <p:nvPr/>
        </p:nvSpPr>
        <p:spPr bwMode="auto">
          <a:xfrm flipV="1">
            <a:off x="2249644" y="5349712"/>
            <a:ext cx="45325" cy="274958"/>
          </a:xfrm>
          <a:custGeom>
            <a:avLst/>
            <a:gdLst/>
            <a:ahLst/>
            <a:cxnLst>
              <a:cxn ang="0">
                <a:pos x="36" y="46"/>
              </a:cxn>
              <a:cxn ang="0">
                <a:pos x="36" y="220"/>
              </a:cxn>
              <a:cxn ang="0">
                <a:pos x="18" y="220"/>
              </a:cxn>
              <a:cxn ang="0">
                <a:pos x="18" y="46"/>
              </a:cxn>
              <a:cxn ang="0">
                <a:pos x="36" y="46"/>
              </a:cxn>
              <a:cxn ang="0">
                <a:pos x="0" y="55"/>
              </a:cxn>
              <a:cxn ang="0">
                <a:pos x="27" y="0"/>
              </a:cxn>
              <a:cxn ang="0">
                <a:pos x="55" y="55"/>
              </a:cxn>
              <a:cxn ang="0">
                <a:pos x="0" y="55"/>
              </a:cxn>
              <a:cxn ang="0">
                <a:pos x="55" y="211"/>
              </a:cxn>
              <a:cxn ang="0">
                <a:pos x="27" y="266"/>
              </a:cxn>
              <a:cxn ang="0">
                <a:pos x="0" y="211"/>
              </a:cxn>
              <a:cxn ang="0">
                <a:pos x="55" y="211"/>
              </a:cxn>
            </a:cxnLst>
            <a:rect l="0" t="0" r="r" b="b"/>
            <a:pathLst>
              <a:path w="55" h="266">
                <a:moveTo>
                  <a:pt x="36" y="46"/>
                </a:moveTo>
                <a:lnTo>
                  <a:pt x="36" y="220"/>
                </a:lnTo>
                <a:lnTo>
                  <a:pt x="18" y="220"/>
                </a:lnTo>
                <a:lnTo>
                  <a:pt x="18" y="46"/>
                </a:lnTo>
                <a:lnTo>
                  <a:pt x="36" y="46"/>
                </a:lnTo>
                <a:close/>
                <a:moveTo>
                  <a:pt x="0" y="55"/>
                </a:moveTo>
                <a:lnTo>
                  <a:pt x="27" y="0"/>
                </a:lnTo>
                <a:lnTo>
                  <a:pt x="55" y="55"/>
                </a:lnTo>
                <a:lnTo>
                  <a:pt x="0" y="55"/>
                </a:lnTo>
                <a:close/>
                <a:moveTo>
                  <a:pt x="55" y="211"/>
                </a:moveTo>
                <a:lnTo>
                  <a:pt x="27" y="266"/>
                </a:lnTo>
                <a:lnTo>
                  <a:pt x="0" y="211"/>
                </a:lnTo>
                <a:lnTo>
                  <a:pt x="55" y="211"/>
                </a:lnTo>
                <a:close/>
              </a:path>
            </a:pathLst>
          </a:custGeom>
          <a:solidFill>
            <a:srgbClr val="808080"/>
          </a:solidFill>
          <a:ln w="1" cap="flat">
            <a:solidFill>
              <a:srgbClr val="808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 b="1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>
            <a:spLocks noChangeAspect="1"/>
          </p:cNvSpPr>
          <p:nvPr/>
        </p:nvSpPr>
        <p:spPr bwMode="auto">
          <a:xfrm>
            <a:off x="3857412" y="4133170"/>
            <a:ext cx="491066" cy="692307"/>
          </a:xfrm>
          <a:prstGeom prst="rect">
            <a:avLst/>
          </a:prstGeom>
          <a:solidFill>
            <a:srgbClr val="80A618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20" tIns="45720" rIns="4572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800" b="1" baseline="-25000" dirty="0" smtClean="0">
                <a:solidFill>
                  <a:srgbClr val="FFFFFF"/>
                </a:solidFill>
              </a:rPr>
              <a:t>Application</a:t>
            </a:r>
            <a:br>
              <a:rPr lang="en-US" sz="800" b="1" baseline="-25000" dirty="0" smtClean="0">
                <a:solidFill>
                  <a:srgbClr val="FFFFFF"/>
                </a:solidFill>
              </a:rPr>
            </a:br>
            <a:r>
              <a:rPr lang="en-US" sz="800" b="1" baseline="-25000" dirty="0" smtClean="0">
                <a:solidFill>
                  <a:srgbClr val="FFFFFF"/>
                </a:solidFill>
              </a:rPr>
              <a:t>Accelerator</a:t>
            </a:r>
          </a:p>
        </p:txBody>
      </p:sp>
      <p:grpSp>
        <p:nvGrpSpPr>
          <p:cNvPr id="22" name="Group 404"/>
          <p:cNvGrpSpPr>
            <a:grpSpLocks noChangeAspect="1"/>
          </p:cNvGrpSpPr>
          <p:nvPr/>
        </p:nvGrpSpPr>
        <p:grpSpPr>
          <a:xfrm>
            <a:off x="4048354" y="4822002"/>
            <a:ext cx="45325" cy="285157"/>
            <a:chOff x="1539023" y="2736850"/>
            <a:chExt cx="87313" cy="522303"/>
          </a:xfrm>
        </p:grpSpPr>
        <p:sp>
          <p:nvSpPr>
            <p:cNvPr id="23" name="Freeform 189"/>
            <p:cNvSpPr>
              <a:spLocks noEditPoints="1"/>
            </p:cNvSpPr>
            <p:nvPr/>
          </p:nvSpPr>
          <p:spPr bwMode="auto">
            <a:xfrm>
              <a:off x="1539023" y="2736850"/>
              <a:ext cx="87313" cy="422275"/>
            </a:xfrm>
            <a:custGeom>
              <a:avLst/>
              <a:gdLst/>
              <a:ahLst/>
              <a:cxnLst>
                <a:cxn ang="0">
                  <a:pos x="36" y="46"/>
                </a:cxn>
                <a:cxn ang="0">
                  <a:pos x="36" y="220"/>
                </a:cxn>
                <a:cxn ang="0">
                  <a:pos x="18" y="220"/>
                </a:cxn>
                <a:cxn ang="0">
                  <a:pos x="18" y="46"/>
                </a:cxn>
                <a:cxn ang="0">
                  <a:pos x="36" y="46"/>
                </a:cxn>
                <a:cxn ang="0">
                  <a:pos x="0" y="55"/>
                </a:cxn>
                <a:cxn ang="0">
                  <a:pos x="27" y="0"/>
                </a:cxn>
                <a:cxn ang="0">
                  <a:pos x="55" y="55"/>
                </a:cxn>
                <a:cxn ang="0">
                  <a:pos x="0" y="55"/>
                </a:cxn>
                <a:cxn ang="0">
                  <a:pos x="55" y="211"/>
                </a:cxn>
                <a:cxn ang="0">
                  <a:pos x="27" y="266"/>
                </a:cxn>
                <a:cxn ang="0">
                  <a:pos x="0" y="211"/>
                </a:cxn>
                <a:cxn ang="0">
                  <a:pos x="55" y="211"/>
                </a:cxn>
              </a:cxnLst>
              <a:rect l="0" t="0" r="r" b="b"/>
              <a:pathLst>
                <a:path w="55" h="266">
                  <a:moveTo>
                    <a:pt x="36" y="46"/>
                  </a:moveTo>
                  <a:lnTo>
                    <a:pt x="36" y="220"/>
                  </a:lnTo>
                  <a:lnTo>
                    <a:pt x="18" y="220"/>
                  </a:lnTo>
                  <a:lnTo>
                    <a:pt x="18" y="46"/>
                  </a:lnTo>
                  <a:lnTo>
                    <a:pt x="36" y="46"/>
                  </a:lnTo>
                  <a:close/>
                  <a:moveTo>
                    <a:pt x="0" y="55"/>
                  </a:moveTo>
                  <a:lnTo>
                    <a:pt x="27" y="0"/>
                  </a:lnTo>
                  <a:lnTo>
                    <a:pt x="55" y="55"/>
                  </a:lnTo>
                  <a:lnTo>
                    <a:pt x="0" y="55"/>
                  </a:lnTo>
                  <a:close/>
                  <a:moveTo>
                    <a:pt x="55" y="211"/>
                  </a:moveTo>
                  <a:lnTo>
                    <a:pt x="27" y="266"/>
                  </a:lnTo>
                  <a:lnTo>
                    <a:pt x="0" y="211"/>
                  </a:lnTo>
                  <a:lnTo>
                    <a:pt x="55" y="211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FFFFFF"/>
                </a:solidFill>
              </a:endParaRPr>
            </a:p>
          </p:txBody>
        </p:sp>
        <p:grpSp>
          <p:nvGrpSpPr>
            <p:cNvPr id="24" name="Group 374"/>
            <p:cNvGrpSpPr>
              <a:grpSpLocks/>
            </p:cNvGrpSpPr>
            <p:nvPr/>
          </p:nvGrpSpPr>
          <p:grpSpPr bwMode="auto">
            <a:xfrm>
              <a:off x="1543785" y="3146440"/>
              <a:ext cx="77788" cy="112713"/>
              <a:chOff x="1884" y="1982"/>
              <a:chExt cx="49" cy="71"/>
            </a:xfrm>
          </p:grpSpPr>
          <p:sp>
            <p:nvSpPr>
              <p:cNvPr id="25" name="Rectangle 372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3"/>
              <p:cNvSpPr>
                <a:spLocks noChangeArrowheads="1"/>
              </p:cNvSpPr>
              <p:nvPr/>
            </p:nvSpPr>
            <p:spPr bwMode="auto">
              <a:xfrm>
                <a:off x="1884" y="1982"/>
                <a:ext cx="49" cy="52"/>
              </a:xfrm>
              <a:prstGeom prst="rect">
                <a:avLst/>
              </a:prstGeom>
              <a:solidFill>
                <a:schemeClr val="bg2"/>
              </a:solidFill>
              <a:ln w="6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 b="1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7" name="Rectangle 26"/>
          <p:cNvSpPr>
            <a:spLocks noChangeAspect="1"/>
          </p:cNvSpPr>
          <p:nvPr/>
        </p:nvSpPr>
        <p:spPr bwMode="auto">
          <a:xfrm>
            <a:off x="4535235" y="4133169"/>
            <a:ext cx="694609" cy="706065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z="800" b="1" dirty="0" smtClean="0">
              <a:solidFill>
                <a:srgbClr val="000000"/>
              </a:solidFill>
            </a:endParaRPr>
          </a:p>
          <a:p>
            <a:endParaRPr lang="en-US" sz="800" b="1" dirty="0" smtClean="0">
              <a:solidFill>
                <a:srgbClr val="000000"/>
              </a:solidFill>
            </a:endParaRPr>
          </a:p>
          <a:p>
            <a:endParaRPr lang="en-US" sz="800" b="1" dirty="0" smtClean="0">
              <a:solidFill>
                <a:srgbClr val="000000"/>
              </a:solidFill>
            </a:endParaRPr>
          </a:p>
          <a:p>
            <a:endParaRPr lang="en-US" sz="800" b="1" dirty="0" smtClean="0">
              <a:solidFill>
                <a:srgbClr val="000000"/>
              </a:solidFill>
            </a:endParaRPr>
          </a:p>
        </p:txBody>
      </p:sp>
      <p:sp>
        <p:nvSpPr>
          <p:cNvPr id="28" name="Rectangle 406"/>
          <p:cNvSpPr>
            <a:spLocks noChangeAspect="1" noChangeArrowheads="1"/>
          </p:cNvSpPr>
          <p:nvPr/>
        </p:nvSpPr>
        <p:spPr bwMode="auto">
          <a:xfrm flipV="1">
            <a:off x="4599916" y="4186931"/>
            <a:ext cx="93629" cy="640550"/>
          </a:xfrm>
          <a:prstGeom prst="rect">
            <a:avLst/>
          </a:prstGeom>
          <a:solidFill>
            <a:srgbClr val="80A618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" b="1">
              <a:solidFill>
                <a:srgbClr val="FFFFFF"/>
              </a:solidFill>
            </a:endParaRPr>
          </a:p>
        </p:txBody>
      </p:sp>
      <p:sp>
        <p:nvSpPr>
          <p:cNvPr id="29" name="Freeform 189"/>
          <p:cNvSpPr>
            <a:spLocks noChangeAspect="1" noEditPoints="1"/>
          </p:cNvSpPr>
          <p:nvPr/>
        </p:nvSpPr>
        <p:spPr bwMode="auto">
          <a:xfrm rot="10800000" flipV="1">
            <a:off x="4624678" y="4820978"/>
            <a:ext cx="45325" cy="223193"/>
          </a:xfrm>
          <a:custGeom>
            <a:avLst/>
            <a:gdLst/>
            <a:ahLst/>
            <a:cxnLst>
              <a:cxn ang="0">
                <a:pos x="36" y="46"/>
              </a:cxn>
              <a:cxn ang="0">
                <a:pos x="36" y="220"/>
              </a:cxn>
              <a:cxn ang="0">
                <a:pos x="18" y="220"/>
              </a:cxn>
              <a:cxn ang="0">
                <a:pos x="18" y="46"/>
              </a:cxn>
              <a:cxn ang="0">
                <a:pos x="36" y="46"/>
              </a:cxn>
              <a:cxn ang="0">
                <a:pos x="0" y="55"/>
              </a:cxn>
              <a:cxn ang="0">
                <a:pos x="27" y="0"/>
              </a:cxn>
              <a:cxn ang="0">
                <a:pos x="55" y="55"/>
              </a:cxn>
              <a:cxn ang="0">
                <a:pos x="0" y="55"/>
              </a:cxn>
              <a:cxn ang="0">
                <a:pos x="55" y="211"/>
              </a:cxn>
              <a:cxn ang="0">
                <a:pos x="27" y="266"/>
              </a:cxn>
              <a:cxn ang="0">
                <a:pos x="0" y="211"/>
              </a:cxn>
              <a:cxn ang="0">
                <a:pos x="55" y="211"/>
              </a:cxn>
            </a:cxnLst>
            <a:rect l="0" t="0" r="r" b="b"/>
            <a:pathLst>
              <a:path w="55" h="266">
                <a:moveTo>
                  <a:pt x="36" y="46"/>
                </a:moveTo>
                <a:lnTo>
                  <a:pt x="36" y="220"/>
                </a:lnTo>
                <a:lnTo>
                  <a:pt x="18" y="220"/>
                </a:lnTo>
                <a:lnTo>
                  <a:pt x="18" y="46"/>
                </a:lnTo>
                <a:lnTo>
                  <a:pt x="36" y="46"/>
                </a:lnTo>
                <a:close/>
                <a:moveTo>
                  <a:pt x="0" y="55"/>
                </a:moveTo>
                <a:lnTo>
                  <a:pt x="27" y="0"/>
                </a:lnTo>
                <a:lnTo>
                  <a:pt x="55" y="55"/>
                </a:lnTo>
                <a:lnTo>
                  <a:pt x="0" y="55"/>
                </a:lnTo>
                <a:close/>
                <a:moveTo>
                  <a:pt x="55" y="211"/>
                </a:moveTo>
                <a:lnTo>
                  <a:pt x="27" y="266"/>
                </a:lnTo>
                <a:lnTo>
                  <a:pt x="0" y="211"/>
                </a:lnTo>
                <a:lnTo>
                  <a:pt x="55" y="211"/>
                </a:lnTo>
                <a:close/>
              </a:path>
            </a:pathLst>
          </a:custGeom>
          <a:solidFill>
            <a:srgbClr val="808080"/>
          </a:solidFill>
          <a:ln w="1" cap="flat">
            <a:solidFill>
              <a:srgbClr val="808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 b="1">
              <a:solidFill>
                <a:srgbClr val="FFFFFF"/>
              </a:solidFill>
            </a:endParaRPr>
          </a:p>
        </p:txBody>
      </p:sp>
      <p:grpSp>
        <p:nvGrpSpPr>
          <p:cNvPr id="30" name="Group 374"/>
          <p:cNvGrpSpPr>
            <a:grpSpLocks noChangeAspect="1"/>
          </p:cNvGrpSpPr>
          <p:nvPr/>
        </p:nvGrpSpPr>
        <p:grpSpPr bwMode="auto">
          <a:xfrm rot="10800000" flipV="1">
            <a:off x="4627151" y="5040199"/>
            <a:ext cx="40381" cy="40881"/>
            <a:chOff x="1884" y="2001"/>
            <a:chExt cx="49" cy="52"/>
          </a:xfrm>
        </p:grpSpPr>
        <p:sp>
          <p:nvSpPr>
            <p:cNvPr id="31" name="Rectangle 372"/>
            <p:cNvSpPr>
              <a:spLocks noChangeArrowheads="1"/>
            </p:cNvSpPr>
            <p:nvPr/>
          </p:nvSpPr>
          <p:spPr bwMode="auto">
            <a:xfrm>
              <a:off x="1884" y="2001"/>
              <a:ext cx="49" cy="52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FFFFFF"/>
                </a:solidFill>
              </a:endParaRPr>
            </a:p>
          </p:txBody>
        </p:sp>
        <p:sp>
          <p:nvSpPr>
            <p:cNvPr id="32" name="Rectangle 373"/>
            <p:cNvSpPr>
              <a:spLocks noChangeArrowheads="1"/>
            </p:cNvSpPr>
            <p:nvPr/>
          </p:nvSpPr>
          <p:spPr bwMode="auto">
            <a:xfrm>
              <a:off x="1884" y="2001"/>
              <a:ext cx="49" cy="52"/>
            </a:xfrm>
            <a:prstGeom prst="rect">
              <a:avLst/>
            </a:prstGeom>
            <a:solidFill>
              <a:schemeClr val="bg2"/>
            </a:solidFill>
            <a:ln w="6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FFFFFF"/>
                </a:solidFill>
              </a:endParaRPr>
            </a:p>
          </p:txBody>
        </p:sp>
      </p:grpSp>
      <p:sp>
        <p:nvSpPr>
          <p:cNvPr id="33" name="Rectangle 321"/>
          <p:cNvSpPr>
            <a:spLocks noChangeAspect="1" noChangeArrowheads="1"/>
          </p:cNvSpPr>
          <p:nvPr/>
        </p:nvSpPr>
        <p:spPr bwMode="auto">
          <a:xfrm>
            <a:off x="4783642" y="4653638"/>
            <a:ext cx="373111" cy="147194"/>
          </a:xfrm>
          <a:prstGeom prst="rect">
            <a:avLst/>
          </a:prstGeom>
          <a:solidFill>
            <a:srgbClr val="80A618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400" b="1" dirty="0" smtClean="0">
                <a:solidFill>
                  <a:srgbClr val="FFFFFF"/>
                </a:solidFill>
              </a:rPr>
              <a:t>…</a:t>
            </a:r>
            <a:endParaRPr lang="en-US" sz="400" b="1" dirty="0">
              <a:solidFill>
                <a:srgbClr val="FFFFFF"/>
              </a:solidFill>
            </a:endParaRPr>
          </a:p>
        </p:txBody>
      </p:sp>
      <p:sp>
        <p:nvSpPr>
          <p:cNvPr id="34" name="Freeform 429"/>
          <p:cNvSpPr>
            <a:spLocks noChangeAspect="1" noEditPoints="1"/>
          </p:cNvSpPr>
          <p:nvPr/>
        </p:nvSpPr>
        <p:spPr bwMode="auto">
          <a:xfrm>
            <a:off x="4668464" y="4705280"/>
            <a:ext cx="107132" cy="43908"/>
          </a:xfrm>
          <a:custGeom>
            <a:avLst/>
            <a:gdLst/>
            <a:ahLst/>
            <a:cxnLst>
              <a:cxn ang="0">
                <a:pos x="41" y="16"/>
              </a:cxn>
              <a:cxn ang="0">
                <a:pos x="89" y="16"/>
              </a:cxn>
              <a:cxn ang="0">
                <a:pos x="89" y="32"/>
              </a:cxn>
              <a:cxn ang="0">
                <a:pos x="41" y="32"/>
              </a:cxn>
              <a:cxn ang="0">
                <a:pos x="41" y="16"/>
              </a:cxn>
              <a:cxn ang="0">
                <a:pos x="49" y="49"/>
              </a:cxn>
              <a:cxn ang="0">
                <a:pos x="0" y="24"/>
              </a:cxn>
              <a:cxn ang="0">
                <a:pos x="49" y="0"/>
              </a:cxn>
              <a:cxn ang="0">
                <a:pos x="49" y="49"/>
              </a:cxn>
              <a:cxn ang="0">
                <a:pos x="81" y="0"/>
              </a:cxn>
              <a:cxn ang="0">
                <a:pos x="130" y="24"/>
              </a:cxn>
              <a:cxn ang="0">
                <a:pos x="81" y="49"/>
              </a:cxn>
              <a:cxn ang="0">
                <a:pos x="81" y="0"/>
              </a:cxn>
            </a:cxnLst>
            <a:rect l="0" t="0" r="r" b="b"/>
            <a:pathLst>
              <a:path w="130" h="49">
                <a:moveTo>
                  <a:pt x="41" y="16"/>
                </a:moveTo>
                <a:lnTo>
                  <a:pt x="89" y="16"/>
                </a:lnTo>
                <a:lnTo>
                  <a:pt x="89" y="32"/>
                </a:lnTo>
                <a:lnTo>
                  <a:pt x="41" y="32"/>
                </a:lnTo>
                <a:lnTo>
                  <a:pt x="41" y="16"/>
                </a:lnTo>
                <a:close/>
                <a:moveTo>
                  <a:pt x="49" y="49"/>
                </a:moveTo>
                <a:lnTo>
                  <a:pt x="0" y="24"/>
                </a:lnTo>
                <a:lnTo>
                  <a:pt x="49" y="0"/>
                </a:lnTo>
                <a:lnTo>
                  <a:pt x="49" y="49"/>
                </a:lnTo>
                <a:close/>
                <a:moveTo>
                  <a:pt x="81" y="0"/>
                </a:moveTo>
                <a:lnTo>
                  <a:pt x="130" y="24"/>
                </a:lnTo>
                <a:lnTo>
                  <a:pt x="81" y="49"/>
                </a:lnTo>
                <a:lnTo>
                  <a:pt x="81" y="0"/>
                </a:lnTo>
                <a:close/>
              </a:path>
            </a:pathLst>
          </a:custGeom>
          <a:solidFill>
            <a:srgbClr val="808080"/>
          </a:solidFill>
          <a:ln w="1" cap="flat">
            <a:solidFill>
              <a:srgbClr val="808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 b="1">
              <a:solidFill>
                <a:srgbClr val="000000"/>
              </a:solidFill>
            </a:endParaRPr>
          </a:p>
        </p:txBody>
      </p:sp>
      <p:sp>
        <p:nvSpPr>
          <p:cNvPr id="35" name="Rectangle 456"/>
          <p:cNvSpPr>
            <a:spLocks noChangeAspect="1" noChangeArrowheads="1"/>
          </p:cNvSpPr>
          <p:nvPr/>
        </p:nvSpPr>
        <p:spPr bwMode="auto">
          <a:xfrm>
            <a:off x="4619120" y="4703938"/>
            <a:ext cx="40381" cy="4659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 b="1">
              <a:solidFill>
                <a:srgbClr val="000000"/>
              </a:solidFill>
            </a:endParaRPr>
          </a:p>
        </p:txBody>
      </p:sp>
      <p:sp>
        <p:nvSpPr>
          <p:cNvPr id="36" name="Rectangle 321"/>
          <p:cNvSpPr>
            <a:spLocks noChangeAspect="1" noChangeArrowheads="1"/>
          </p:cNvSpPr>
          <p:nvPr/>
        </p:nvSpPr>
        <p:spPr bwMode="auto">
          <a:xfrm>
            <a:off x="4785841" y="4201764"/>
            <a:ext cx="373111" cy="147194"/>
          </a:xfrm>
          <a:prstGeom prst="rect">
            <a:avLst/>
          </a:prstGeom>
          <a:solidFill>
            <a:srgbClr val="80A618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400" b="1" dirty="0" smtClean="0">
                <a:solidFill>
                  <a:srgbClr val="FFFFFF"/>
                </a:solidFill>
              </a:rPr>
              <a:t>AES</a:t>
            </a:r>
            <a:endParaRPr lang="en-US" sz="400" b="1" dirty="0">
              <a:solidFill>
                <a:srgbClr val="FFFFFF"/>
              </a:solidFill>
            </a:endParaRPr>
          </a:p>
        </p:txBody>
      </p:sp>
      <p:sp>
        <p:nvSpPr>
          <p:cNvPr id="37" name="Freeform 429"/>
          <p:cNvSpPr>
            <a:spLocks noChangeAspect="1" noEditPoints="1"/>
          </p:cNvSpPr>
          <p:nvPr/>
        </p:nvSpPr>
        <p:spPr bwMode="auto">
          <a:xfrm>
            <a:off x="4670662" y="4253406"/>
            <a:ext cx="107132" cy="43908"/>
          </a:xfrm>
          <a:custGeom>
            <a:avLst/>
            <a:gdLst/>
            <a:ahLst/>
            <a:cxnLst>
              <a:cxn ang="0">
                <a:pos x="41" y="16"/>
              </a:cxn>
              <a:cxn ang="0">
                <a:pos x="89" y="16"/>
              </a:cxn>
              <a:cxn ang="0">
                <a:pos x="89" y="32"/>
              </a:cxn>
              <a:cxn ang="0">
                <a:pos x="41" y="32"/>
              </a:cxn>
              <a:cxn ang="0">
                <a:pos x="41" y="16"/>
              </a:cxn>
              <a:cxn ang="0">
                <a:pos x="49" y="49"/>
              </a:cxn>
              <a:cxn ang="0">
                <a:pos x="0" y="24"/>
              </a:cxn>
              <a:cxn ang="0">
                <a:pos x="49" y="0"/>
              </a:cxn>
              <a:cxn ang="0">
                <a:pos x="49" y="49"/>
              </a:cxn>
              <a:cxn ang="0">
                <a:pos x="81" y="0"/>
              </a:cxn>
              <a:cxn ang="0">
                <a:pos x="130" y="24"/>
              </a:cxn>
              <a:cxn ang="0">
                <a:pos x="81" y="49"/>
              </a:cxn>
              <a:cxn ang="0">
                <a:pos x="81" y="0"/>
              </a:cxn>
            </a:cxnLst>
            <a:rect l="0" t="0" r="r" b="b"/>
            <a:pathLst>
              <a:path w="130" h="49">
                <a:moveTo>
                  <a:pt x="41" y="16"/>
                </a:moveTo>
                <a:lnTo>
                  <a:pt x="89" y="16"/>
                </a:lnTo>
                <a:lnTo>
                  <a:pt x="89" y="32"/>
                </a:lnTo>
                <a:lnTo>
                  <a:pt x="41" y="32"/>
                </a:lnTo>
                <a:lnTo>
                  <a:pt x="41" y="16"/>
                </a:lnTo>
                <a:close/>
                <a:moveTo>
                  <a:pt x="49" y="49"/>
                </a:moveTo>
                <a:lnTo>
                  <a:pt x="0" y="24"/>
                </a:lnTo>
                <a:lnTo>
                  <a:pt x="49" y="0"/>
                </a:lnTo>
                <a:lnTo>
                  <a:pt x="49" y="49"/>
                </a:lnTo>
                <a:close/>
                <a:moveTo>
                  <a:pt x="81" y="0"/>
                </a:moveTo>
                <a:lnTo>
                  <a:pt x="130" y="24"/>
                </a:lnTo>
                <a:lnTo>
                  <a:pt x="81" y="49"/>
                </a:lnTo>
                <a:lnTo>
                  <a:pt x="81" y="0"/>
                </a:lnTo>
                <a:close/>
              </a:path>
            </a:pathLst>
          </a:custGeom>
          <a:solidFill>
            <a:srgbClr val="808080"/>
          </a:solidFill>
          <a:ln w="1" cap="flat">
            <a:solidFill>
              <a:srgbClr val="808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 b="1">
              <a:solidFill>
                <a:srgbClr val="000000"/>
              </a:solidFill>
            </a:endParaRPr>
          </a:p>
        </p:txBody>
      </p:sp>
      <p:sp>
        <p:nvSpPr>
          <p:cNvPr id="38" name="Rectangle 456"/>
          <p:cNvSpPr>
            <a:spLocks noChangeAspect="1" noChangeArrowheads="1"/>
          </p:cNvSpPr>
          <p:nvPr/>
        </p:nvSpPr>
        <p:spPr bwMode="auto">
          <a:xfrm>
            <a:off x="4621318" y="4252064"/>
            <a:ext cx="40381" cy="4659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 b="1">
              <a:solidFill>
                <a:srgbClr val="000000"/>
              </a:solidFill>
            </a:endParaRPr>
          </a:p>
        </p:txBody>
      </p:sp>
      <p:sp>
        <p:nvSpPr>
          <p:cNvPr id="39" name="Rectangle 321"/>
          <p:cNvSpPr>
            <a:spLocks noChangeAspect="1" noChangeArrowheads="1"/>
          </p:cNvSpPr>
          <p:nvPr/>
        </p:nvSpPr>
        <p:spPr bwMode="auto">
          <a:xfrm>
            <a:off x="4783642" y="4427701"/>
            <a:ext cx="373111" cy="147194"/>
          </a:xfrm>
          <a:prstGeom prst="rect">
            <a:avLst/>
          </a:prstGeom>
          <a:solidFill>
            <a:srgbClr val="80A618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400" b="1" dirty="0" smtClean="0">
                <a:solidFill>
                  <a:srgbClr val="FFFFFF"/>
                </a:solidFill>
              </a:rPr>
              <a:t>…</a:t>
            </a:r>
            <a:endParaRPr lang="en-US" sz="400" b="1" dirty="0">
              <a:solidFill>
                <a:srgbClr val="FFFFFF"/>
              </a:solidFill>
            </a:endParaRPr>
          </a:p>
        </p:txBody>
      </p:sp>
      <p:sp>
        <p:nvSpPr>
          <p:cNvPr id="40" name="Freeform 429"/>
          <p:cNvSpPr>
            <a:spLocks noChangeAspect="1" noEditPoints="1"/>
          </p:cNvSpPr>
          <p:nvPr/>
        </p:nvSpPr>
        <p:spPr bwMode="auto">
          <a:xfrm>
            <a:off x="4668464" y="4479343"/>
            <a:ext cx="107132" cy="43908"/>
          </a:xfrm>
          <a:custGeom>
            <a:avLst/>
            <a:gdLst/>
            <a:ahLst/>
            <a:cxnLst>
              <a:cxn ang="0">
                <a:pos x="41" y="16"/>
              </a:cxn>
              <a:cxn ang="0">
                <a:pos x="89" y="16"/>
              </a:cxn>
              <a:cxn ang="0">
                <a:pos x="89" y="32"/>
              </a:cxn>
              <a:cxn ang="0">
                <a:pos x="41" y="32"/>
              </a:cxn>
              <a:cxn ang="0">
                <a:pos x="41" y="16"/>
              </a:cxn>
              <a:cxn ang="0">
                <a:pos x="49" y="49"/>
              </a:cxn>
              <a:cxn ang="0">
                <a:pos x="0" y="24"/>
              </a:cxn>
              <a:cxn ang="0">
                <a:pos x="49" y="0"/>
              </a:cxn>
              <a:cxn ang="0">
                <a:pos x="49" y="49"/>
              </a:cxn>
              <a:cxn ang="0">
                <a:pos x="81" y="0"/>
              </a:cxn>
              <a:cxn ang="0">
                <a:pos x="130" y="24"/>
              </a:cxn>
              <a:cxn ang="0">
                <a:pos x="81" y="49"/>
              </a:cxn>
              <a:cxn ang="0">
                <a:pos x="81" y="0"/>
              </a:cxn>
            </a:cxnLst>
            <a:rect l="0" t="0" r="r" b="b"/>
            <a:pathLst>
              <a:path w="130" h="49">
                <a:moveTo>
                  <a:pt x="41" y="16"/>
                </a:moveTo>
                <a:lnTo>
                  <a:pt x="89" y="16"/>
                </a:lnTo>
                <a:lnTo>
                  <a:pt x="89" y="32"/>
                </a:lnTo>
                <a:lnTo>
                  <a:pt x="41" y="32"/>
                </a:lnTo>
                <a:lnTo>
                  <a:pt x="41" y="16"/>
                </a:lnTo>
                <a:close/>
                <a:moveTo>
                  <a:pt x="49" y="49"/>
                </a:moveTo>
                <a:lnTo>
                  <a:pt x="0" y="24"/>
                </a:lnTo>
                <a:lnTo>
                  <a:pt x="49" y="0"/>
                </a:lnTo>
                <a:lnTo>
                  <a:pt x="49" y="49"/>
                </a:lnTo>
                <a:close/>
                <a:moveTo>
                  <a:pt x="81" y="0"/>
                </a:moveTo>
                <a:lnTo>
                  <a:pt x="130" y="24"/>
                </a:lnTo>
                <a:lnTo>
                  <a:pt x="81" y="49"/>
                </a:lnTo>
                <a:lnTo>
                  <a:pt x="81" y="0"/>
                </a:lnTo>
                <a:close/>
              </a:path>
            </a:pathLst>
          </a:custGeom>
          <a:solidFill>
            <a:srgbClr val="808080"/>
          </a:solidFill>
          <a:ln w="1" cap="flat">
            <a:solidFill>
              <a:srgbClr val="808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 b="1">
              <a:solidFill>
                <a:srgbClr val="000000"/>
              </a:solidFill>
            </a:endParaRPr>
          </a:p>
        </p:txBody>
      </p:sp>
      <p:sp>
        <p:nvSpPr>
          <p:cNvPr id="41" name="Rectangle 456"/>
          <p:cNvSpPr>
            <a:spLocks noChangeAspect="1" noChangeArrowheads="1"/>
          </p:cNvSpPr>
          <p:nvPr/>
        </p:nvSpPr>
        <p:spPr bwMode="auto">
          <a:xfrm>
            <a:off x="4619120" y="4478001"/>
            <a:ext cx="40381" cy="4659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 b="1">
              <a:solidFill>
                <a:srgbClr val="000000"/>
              </a:solidFill>
            </a:endParaRPr>
          </a:p>
        </p:txBody>
      </p:sp>
      <p:sp>
        <p:nvSpPr>
          <p:cNvPr id="42" name="Freeform 189"/>
          <p:cNvSpPr>
            <a:spLocks noChangeAspect="1" noEditPoints="1"/>
          </p:cNvSpPr>
          <p:nvPr/>
        </p:nvSpPr>
        <p:spPr bwMode="auto">
          <a:xfrm>
            <a:off x="3420015" y="4817957"/>
            <a:ext cx="45325" cy="230546"/>
          </a:xfrm>
          <a:custGeom>
            <a:avLst/>
            <a:gdLst/>
            <a:ahLst/>
            <a:cxnLst>
              <a:cxn ang="0">
                <a:pos x="36" y="46"/>
              </a:cxn>
              <a:cxn ang="0">
                <a:pos x="36" y="220"/>
              </a:cxn>
              <a:cxn ang="0">
                <a:pos x="18" y="220"/>
              </a:cxn>
              <a:cxn ang="0">
                <a:pos x="18" y="46"/>
              </a:cxn>
              <a:cxn ang="0">
                <a:pos x="36" y="46"/>
              </a:cxn>
              <a:cxn ang="0">
                <a:pos x="0" y="55"/>
              </a:cxn>
              <a:cxn ang="0">
                <a:pos x="27" y="0"/>
              </a:cxn>
              <a:cxn ang="0">
                <a:pos x="55" y="55"/>
              </a:cxn>
              <a:cxn ang="0">
                <a:pos x="0" y="55"/>
              </a:cxn>
              <a:cxn ang="0">
                <a:pos x="55" y="211"/>
              </a:cxn>
              <a:cxn ang="0">
                <a:pos x="27" y="266"/>
              </a:cxn>
              <a:cxn ang="0">
                <a:pos x="0" y="211"/>
              </a:cxn>
              <a:cxn ang="0">
                <a:pos x="55" y="211"/>
              </a:cxn>
            </a:cxnLst>
            <a:rect l="0" t="0" r="r" b="b"/>
            <a:pathLst>
              <a:path w="55" h="266">
                <a:moveTo>
                  <a:pt x="36" y="46"/>
                </a:moveTo>
                <a:lnTo>
                  <a:pt x="36" y="220"/>
                </a:lnTo>
                <a:lnTo>
                  <a:pt x="18" y="220"/>
                </a:lnTo>
                <a:lnTo>
                  <a:pt x="18" y="46"/>
                </a:lnTo>
                <a:lnTo>
                  <a:pt x="36" y="46"/>
                </a:lnTo>
                <a:close/>
                <a:moveTo>
                  <a:pt x="0" y="55"/>
                </a:moveTo>
                <a:lnTo>
                  <a:pt x="27" y="0"/>
                </a:lnTo>
                <a:lnTo>
                  <a:pt x="55" y="55"/>
                </a:lnTo>
                <a:lnTo>
                  <a:pt x="0" y="55"/>
                </a:lnTo>
                <a:close/>
                <a:moveTo>
                  <a:pt x="55" y="211"/>
                </a:moveTo>
                <a:lnTo>
                  <a:pt x="27" y="266"/>
                </a:lnTo>
                <a:lnTo>
                  <a:pt x="0" y="211"/>
                </a:lnTo>
                <a:lnTo>
                  <a:pt x="55" y="211"/>
                </a:lnTo>
                <a:close/>
              </a:path>
            </a:pathLst>
          </a:custGeom>
          <a:solidFill>
            <a:srgbClr val="808080"/>
          </a:solidFill>
          <a:ln w="1" cap="flat">
            <a:solidFill>
              <a:srgbClr val="808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 b="1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>
            <a:spLocks noChangeAspect="1"/>
          </p:cNvSpPr>
          <p:nvPr/>
        </p:nvSpPr>
        <p:spPr bwMode="auto">
          <a:xfrm>
            <a:off x="1070732" y="4024308"/>
            <a:ext cx="572718" cy="570651"/>
          </a:xfrm>
          <a:prstGeom prst="rect">
            <a:avLst/>
          </a:prstGeom>
          <a:gradFill flip="none" rotWithShape="1">
            <a:gsLst>
              <a:gs pos="0">
                <a:srgbClr val="BCBCBC"/>
              </a:gs>
              <a:gs pos="100000">
                <a:srgbClr val="EDEDED"/>
              </a:gs>
              <a:gs pos="35000">
                <a:srgbClr val="D0D0D0"/>
              </a:gs>
            </a:gsLst>
            <a:lin ang="16200000" scaled="0"/>
            <a:tileRect/>
          </a:gra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500" b="1" dirty="0" smtClean="0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>
            <a:spLocks noChangeAspect="1"/>
          </p:cNvSpPr>
          <p:nvPr/>
        </p:nvSpPr>
        <p:spPr bwMode="auto">
          <a:xfrm>
            <a:off x="1117233" y="4071580"/>
            <a:ext cx="218198" cy="259110"/>
          </a:xfrm>
          <a:prstGeom prst="rect">
            <a:avLst/>
          </a:prstGeom>
          <a:solidFill>
            <a:srgbClr val="80A618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C1</a:t>
            </a:r>
          </a:p>
        </p:txBody>
      </p:sp>
      <p:sp>
        <p:nvSpPr>
          <p:cNvPr id="45" name="Rectangle 44"/>
          <p:cNvSpPr>
            <a:spLocks noChangeAspect="1"/>
          </p:cNvSpPr>
          <p:nvPr/>
        </p:nvSpPr>
        <p:spPr bwMode="auto">
          <a:xfrm>
            <a:off x="1115615" y="4368280"/>
            <a:ext cx="480101" cy="193634"/>
          </a:xfrm>
          <a:prstGeom prst="rect">
            <a:avLst/>
          </a:prstGeom>
          <a:solidFill>
            <a:srgbClr val="80A618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L2  cache</a:t>
            </a:r>
          </a:p>
        </p:txBody>
      </p:sp>
      <p:sp>
        <p:nvSpPr>
          <p:cNvPr id="46" name="Rectangle 45"/>
          <p:cNvSpPr>
            <a:spLocks noChangeAspect="1"/>
          </p:cNvSpPr>
          <p:nvPr/>
        </p:nvSpPr>
        <p:spPr bwMode="auto">
          <a:xfrm>
            <a:off x="1463750" y="5620891"/>
            <a:ext cx="505080" cy="417523"/>
          </a:xfrm>
          <a:prstGeom prst="rect">
            <a:avLst/>
          </a:prstGeom>
          <a:solidFill>
            <a:srgbClr val="80A618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400" b="1" dirty="0" smtClean="0">
                <a:solidFill>
                  <a:srgbClr val="FFFFFF"/>
                </a:solidFill>
              </a:rPr>
              <a:t>USB3.0</a:t>
            </a:r>
          </a:p>
        </p:txBody>
      </p:sp>
      <p:sp>
        <p:nvSpPr>
          <p:cNvPr id="47" name="Rectangle 46"/>
          <p:cNvSpPr>
            <a:spLocks noChangeAspect="1"/>
          </p:cNvSpPr>
          <p:nvPr/>
        </p:nvSpPr>
        <p:spPr bwMode="auto">
          <a:xfrm>
            <a:off x="2033610" y="5628635"/>
            <a:ext cx="519322" cy="420596"/>
          </a:xfrm>
          <a:prstGeom prst="rect">
            <a:avLst/>
          </a:prstGeom>
          <a:solidFill>
            <a:srgbClr val="80A618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400" b="1" dirty="0" smtClean="0">
                <a:solidFill>
                  <a:srgbClr val="FFFFFF"/>
                </a:solidFill>
              </a:rPr>
              <a:t>PCIe</a:t>
            </a:r>
          </a:p>
          <a:p>
            <a:r>
              <a:rPr lang="en-US" sz="400" b="1" dirty="0" smtClean="0">
                <a:solidFill>
                  <a:srgbClr val="FFFFFF"/>
                </a:solidFill>
              </a:rPr>
              <a:t>Gen 2,3</a:t>
            </a:r>
          </a:p>
        </p:txBody>
      </p:sp>
      <p:sp>
        <p:nvSpPr>
          <p:cNvPr id="48" name="Rectangle 47"/>
          <p:cNvSpPr>
            <a:spLocks noChangeAspect="1"/>
          </p:cNvSpPr>
          <p:nvPr/>
        </p:nvSpPr>
        <p:spPr bwMode="auto">
          <a:xfrm>
            <a:off x="2624839" y="5628637"/>
            <a:ext cx="354022" cy="423435"/>
          </a:xfrm>
          <a:prstGeom prst="rect">
            <a:avLst/>
          </a:prstGeom>
          <a:solidFill>
            <a:srgbClr val="80A618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400" b="1" dirty="0" smtClean="0">
                <a:solidFill>
                  <a:srgbClr val="FFFFFF"/>
                </a:solidFill>
              </a:rPr>
              <a:t>Ether</a:t>
            </a:r>
          </a:p>
          <a:p>
            <a:r>
              <a:rPr lang="en-US" sz="400" b="1" dirty="0" smtClean="0">
                <a:solidFill>
                  <a:srgbClr val="FFFFFF"/>
                </a:solidFill>
              </a:rPr>
              <a:t>net</a:t>
            </a:r>
          </a:p>
        </p:txBody>
      </p:sp>
      <p:grpSp>
        <p:nvGrpSpPr>
          <p:cNvPr id="49" name="Group 374"/>
          <p:cNvGrpSpPr>
            <a:grpSpLocks noChangeAspect="1"/>
          </p:cNvGrpSpPr>
          <p:nvPr/>
        </p:nvGrpSpPr>
        <p:grpSpPr bwMode="auto">
          <a:xfrm flipV="1">
            <a:off x="1148517" y="5621022"/>
            <a:ext cx="40381" cy="37815"/>
            <a:chOff x="1884" y="2001"/>
            <a:chExt cx="49" cy="52"/>
          </a:xfrm>
        </p:grpSpPr>
        <p:sp>
          <p:nvSpPr>
            <p:cNvPr id="50" name="Rectangle 372"/>
            <p:cNvSpPr>
              <a:spLocks noChangeArrowheads="1"/>
            </p:cNvSpPr>
            <p:nvPr/>
          </p:nvSpPr>
          <p:spPr bwMode="auto">
            <a:xfrm>
              <a:off x="1884" y="2001"/>
              <a:ext cx="49" cy="52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FFFFFF"/>
                </a:solidFill>
              </a:endParaRPr>
            </a:p>
          </p:txBody>
        </p:sp>
        <p:sp>
          <p:nvSpPr>
            <p:cNvPr id="51" name="Rectangle 373"/>
            <p:cNvSpPr>
              <a:spLocks noChangeArrowheads="1"/>
            </p:cNvSpPr>
            <p:nvPr/>
          </p:nvSpPr>
          <p:spPr bwMode="auto">
            <a:xfrm>
              <a:off x="1884" y="2001"/>
              <a:ext cx="49" cy="52"/>
            </a:xfrm>
            <a:prstGeom prst="rect">
              <a:avLst/>
            </a:prstGeom>
            <a:solidFill>
              <a:schemeClr val="bg2"/>
            </a:solidFill>
            <a:ln w="6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52" name="Group 374"/>
          <p:cNvGrpSpPr>
            <a:grpSpLocks noChangeAspect="1"/>
          </p:cNvGrpSpPr>
          <p:nvPr/>
        </p:nvGrpSpPr>
        <p:grpSpPr bwMode="auto">
          <a:xfrm flipV="1">
            <a:off x="1708702" y="5635220"/>
            <a:ext cx="40381" cy="37815"/>
            <a:chOff x="1884" y="2001"/>
            <a:chExt cx="49" cy="52"/>
          </a:xfrm>
        </p:grpSpPr>
        <p:sp>
          <p:nvSpPr>
            <p:cNvPr id="53" name="Rectangle 372"/>
            <p:cNvSpPr>
              <a:spLocks noChangeArrowheads="1"/>
            </p:cNvSpPr>
            <p:nvPr/>
          </p:nvSpPr>
          <p:spPr bwMode="auto">
            <a:xfrm>
              <a:off x="1884" y="2001"/>
              <a:ext cx="49" cy="52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FFFFFF"/>
                </a:solidFill>
              </a:endParaRPr>
            </a:p>
          </p:txBody>
        </p:sp>
        <p:sp>
          <p:nvSpPr>
            <p:cNvPr id="54" name="Rectangle 373"/>
            <p:cNvSpPr>
              <a:spLocks noChangeArrowheads="1"/>
            </p:cNvSpPr>
            <p:nvPr/>
          </p:nvSpPr>
          <p:spPr bwMode="auto">
            <a:xfrm>
              <a:off x="1884" y="2001"/>
              <a:ext cx="49" cy="52"/>
            </a:xfrm>
            <a:prstGeom prst="rect">
              <a:avLst/>
            </a:prstGeom>
            <a:solidFill>
              <a:schemeClr val="bg2"/>
            </a:solidFill>
            <a:ln w="6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55" name="Group 374"/>
          <p:cNvGrpSpPr>
            <a:grpSpLocks noChangeAspect="1"/>
          </p:cNvGrpSpPr>
          <p:nvPr/>
        </p:nvGrpSpPr>
        <p:grpSpPr bwMode="auto">
          <a:xfrm flipV="1">
            <a:off x="2256002" y="5641674"/>
            <a:ext cx="40381" cy="37815"/>
            <a:chOff x="1884" y="2001"/>
            <a:chExt cx="49" cy="52"/>
          </a:xfrm>
        </p:grpSpPr>
        <p:sp>
          <p:nvSpPr>
            <p:cNvPr id="56" name="Rectangle 372"/>
            <p:cNvSpPr>
              <a:spLocks noChangeArrowheads="1"/>
            </p:cNvSpPr>
            <p:nvPr/>
          </p:nvSpPr>
          <p:spPr bwMode="auto">
            <a:xfrm>
              <a:off x="1884" y="2001"/>
              <a:ext cx="49" cy="52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FFFFFF"/>
                </a:solidFill>
              </a:endParaRPr>
            </a:p>
          </p:txBody>
        </p:sp>
        <p:sp>
          <p:nvSpPr>
            <p:cNvPr id="57" name="Rectangle 373"/>
            <p:cNvSpPr>
              <a:spLocks noChangeArrowheads="1"/>
            </p:cNvSpPr>
            <p:nvPr/>
          </p:nvSpPr>
          <p:spPr bwMode="auto">
            <a:xfrm>
              <a:off x="1884" y="2001"/>
              <a:ext cx="49" cy="52"/>
            </a:xfrm>
            <a:prstGeom prst="rect">
              <a:avLst/>
            </a:prstGeom>
            <a:solidFill>
              <a:schemeClr val="bg2"/>
            </a:solidFill>
            <a:ln w="6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58" name="Group 374"/>
          <p:cNvGrpSpPr>
            <a:grpSpLocks noChangeAspect="1"/>
          </p:cNvGrpSpPr>
          <p:nvPr/>
        </p:nvGrpSpPr>
        <p:grpSpPr bwMode="auto">
          <a:xfrm flipV="1">
            <a:off x="2781935" y="5640382"/>
            <a:ext cx="40381" cy="37815"/>
            <a:chOff x="1884" y="2001"/>
            <a:chExt cx="49" cy="52"/>
          </a:xfrm>
        </p:grpSpPr>
        <p:sp>
          <p:nvSpPr>
            <p:cNvPr id="59" name="Rectangle 372"/>
            <p:cNvSpPr>
              <a:spLocks noChangeArrowheads="1"/>
            </p:cNvSpPr>
            <p:nvPr/>
          </p:nvSpPr>
          <p:spPr bwMode="auto">
            <a:xfrm>
              <a:off x="1884" y="2001"/>
              <a:ext cx="49" cy="52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FFFFFF"/>
                </a:solidFill>
              </a:endParaRPr>
            </a:p>
          </p:txBody>
        </p:sp>
        <p:sp>
          <p:nvSpPr>
            <p:cNvPr id="60" name="Rectangle 373"/>
            <p:cNvSpPr>
              <a:spLocks noChangeArrowheads="1"/>
            </p:cNvSpPr>
            <p:nvPr/>
          </p:nvSpPr>
          <p:spPr bwMode="auto">
            <a:xfrm>
              <a:off x="1884" y="2001"/>
              <a:ext cx="49" cy="52"/>
            </a:xfrm>
            <a:prstGeom prst="rect">
              <a:avLst/>
            </a:prstGeom>
            <a:solidFill>
              <a:schemeClr val="bg2"/>
            </a:solidFill>
            <a:ln w="6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FFFFFF"/>
                </a:solidFill>
              </a:endParaRPr>
            </a:p>
          </p:txBody>
        </p:sp>
      </p:grpSp>
      <p:sp>
        <p:nvSpPr>
          <p:cNvPr id="61" name="Freeform 189"/>
          <p:cNvSpPr>
            <a:spLocks noChangeAspect="1" noEditPoints="1"/>
          </p:cNvSpPr>
          <p:nvPr/>
        </p:nvSpPr>
        <p:spPr bwMode="auto">
          <a:xfrm flipV="1">
            <a:off x="2775576" y="5356166"/>
            <a:ext cx="45325" cy="274958"/>
          </a:xfrm>
          <a:custGeom>
            <a:avLst/>
            <a:gdLst/>
            <a:ahLst/>
            <a:cxnLst>
              <a:cxn ang="0">
                <a:pos x="36" y="46"/>
              </a:cxn>
              <a:cxn ang="0">
                <a:pos x="36" y="220"/>
              </a:cxn>
              <a:cxn ang="0">
                <a:pos x="18" y="220"/>
              </a:cxn>
              <a:cxn ang="0">
                <a:pos x="18" y="46"/>
              </a:cxn>
              <a:cxn ang="0">
                <a:pos x="36" y="46"/>
              </a:cxn>
              <a:cxn ang="0">
                <a:pos x="0" y="55"/>
              </a:cxn>
              <a:cxn ang="0">
                <a:pos x="27" y="0"/>
              </a:cxn>
              <a:cxn ang="0">
                <a:pos x="55" y="55"/>
              </a:cxn>
              <a:cxn ang="0">
                <a:pos x="0" y="55"/>
              </a:cxn>
              <a:cxn ang="0">
                <a:pos x="55" y="211"/>
              </a:cxn>
              <a:cxn ang="0">
                <a:pos x="27" y="266"/>
              </a:cxn>
              <a:cxn ang="0">
                <a:pos x="0" y="211"/>
              </a:cxn>
              <a:cxn ang="0">
                <a:pos x="55" y="211"/>
              </a:cxn>
            </a:cxnLst>
            <a:rect l="0" t="0" r="r" b="b"/>
            <a:pathLst>
              <a:path w="55" h="266">
                <a:moveTo>
                  <a:pt x="36" y="46"/>
                </a:moveTo>
                <a:lnTo>
                  <a:pt x="36" y="220"/>
                </a:lnTo>
                <a:lnTo>
                  <a:pt x="18" y="220"/>
                </a:lnTo>
                <a:lnTo>
                  <a:pt x="18" y="46"/>
                </a:lnTo>
                <a:lnTo>
                  <a:pt x="36" y="46"/>
                </a:lnTo>
                <a:close/>
                <a:moveTo>
                  <a:pt x="0" y="55"/>
                </a:moveTo>
                <a:lnTo>
                  <a:pt x="27" y="0"/>
                </a:lnTo>
                <a:lnTo>
                  <a:pt x="55" y="55"/>
                </a:lnTo>
                <a:lnTo>
                  <a:pt x="0" y="55"/>
                </a:lnTo>
                <a:close/>
                <a:moveTo>
                  <a:pt x="55" y="211"/>
                </a:moveTo>
                <a:lnTo>
                  <a:pt x="27" y="266"/>
                </a:lnTo>
                <a:lnTo>
                  <a:pt x="0" y="211"/>
                </a:lnTo>
                <a:lnTo>
                  <a:pt x="55" y="211"/>
                </a:lnTo>
                <a:close/>
              </a:path>
            </a:pathLst>
          </a:custGeom>
          <a:solidFill>
            <a:srgbClr val="808080"/>
          </a:solidFill>
          <a:ln w="1" cap="flat">
            <a:solidFill>
              <a:srgbClr val="808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 b="1">
              <a:solidFill>
                <a:srgbClr val="FFFFFF"/>
              </a:solidFill>
            </a:endParaRPr>
          </a:p>
        </p:txBody>
      </p:sp>
      <p:sp>
        <p:nvSpPr>
          <p:cNvPr id="62" name="Rectangle 373"/>
          <p:cNvSpPr>
            <a:spLocks noChangeAspect="1" noChangeArrowheads="1"/>
          </p:cNvSpPr>
          <p:nvPr/>
        </p:nvSpPr>
        <p:spPr bwMode="auto">
          <a:xfrm flipV="1">
            <a:off x="2778395" y="5318041"/>
            <a:ext cx="40381" cy="46595"/>
          </a:xfrm>
          <a:prstGeom prst="rect">
            <a:avLst/>
          </a:prstGeom>
          <a:solidFill>
            <a:schemeClr val="bg2"/>
          </a:solidFill>
          <a:ln w="6" cap="rnd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 b="1">
              <a:solidFill>
                <a:srgbClr val="FFFFFF"/>
              </a:solidFill>
            </a:endParaRPr>
          </a:p>
        </p:txBody>
      </p:sp>
      <p:sp>
        <p:nvSpPr>
          <p:cNvPr id="63" name="Rectangle 373"/>
          <p:cNvSpPr>
            <a:spLocks noChangeAspect="1" noChangeArrowheads="1"/>
          </p:cNvSpPr>
          <p:nvPr/>
        </p:nvSpPr>
        <p:spPr bwMode="auto">
          <a:xfrm flipV="1">
            <a:off x="2254223" y="5318041"/>
            <a:ext cx="40381" cy="46595"/>
          </a:xfrm>
          <a:prstGeom prst="rect">
            <a:avLst/>
          </a:prstGeom>
          <a:solidFill>
            <a:schemeClr val="bg2"/>
          </a:solidFill>
          <a:ln w="6" cap="rnd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 b="1">
              <a:solidFill>
                <a:srgbClr val="FFFFFF"/>
              </a:solidFill>
            </a:endParaRPr>
          </a:p>
        </p:txBody>
      </p:sp>
      <p:sp>
        <p:nvSpPr>
          <p:cNvPr id="64" name="Rectangle 373"/>
          <p:cNvSpPr>
            <a:spLocks noChangeAspect="1" noChangeArrowheads="1"/>
          </p:cNvSpPr>
          <p:nvPr/>
        </p:nvSpPr>
        <p:spPr bwMode="auto">
          <a:xfrm flipV="1">
            <a:off x="1708435" y="5318041"/>
            <a:ext cx="40381" cy="46595"/>
          </a:xfrm>
          <a:prstGeom prst="rect">
            <a:avLst/>
          </a:prstGeom>
          <a:solidFill>
            <a:schemeClr val="bg2"/>
          </a:solidFill>
          <a:ln w="6" cap="rnd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 b="1">
              <a:solidFill>
                <a:srgbClr val="FFFFFF"/>
              </a:solidFill>
            </a:endParaRPr>
          </a:p>
        </p:txBody>
      </p:sp>
      <p:sp>
        <p:nvSpPr>
          <p:cNvPr id="65" name="Rectangle 373"/>
          <p:cNvSpPr>
            <a:spLocks noChangeAspect="1" noChangeArrowheads="1"/>
          </p:cNvSpPr>
          <p:nvPr/>
        </p:nvSpPr>
        <p:spPr bwMode="auto">
          <a:xfrm flipV="1">
            <a:off x="2805415" y="5040199"/>
            <a:ext cx="40381" cy="46595"/>
          </a:xfrm>
          <a:prstGeom prst="rect">
            <a:avLst/>
          </a:prstGeom>
          <a:solidFill>
            <a:schemeClr val="bg2"/>
          </a:solidFill>
          <a:ln w="6" cap="rnd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 b="1">
              <a:solidFill>
                <a:srgbClr val="FFFFFF"/>
              </a:solidFill>
            </a:endParaRPr>
          </a:p>
        </p:txBody>
      </p:sp>
      <p:sp>
        <p:nvSpPr>
          <p:cNvPr id="66" name="Rectangle 373"/>
          <p:cNvSpPr>
            <a:spLocks noChangeAspect="1" noChangeArrowheads="1"/>
          </p:cNvSpPr>
          <p:nvPr/>
        </p:nvSpPr>
        <p:spPr bwMode="auto">
          <a:xfrm flipV="1">
            <a:off x="3421454" y="5040199"/>
            <a:ext cx="40381" cy="46595"/>
          </a:xfrm>
          <a:prstGeom prst="rect">
            <a:avLst/>
          </a:prstGeom>
          <a:solidFill>
            <a:schemeClr val="bg2"/>
          </a:solidFill>
          <a:ln w="6" cap="rnd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 b="1">
              <a:solidFill>
                <a:srgbClr val="FFFFFF"/>
              </a:solidFill>
            </a:endParaRPr>
          </a:p>
        </p:txBody>
      </p:sp>
      <p:sp>
        <p:nvSpPr>
          <p:cNvPr id="67" name="Rectangle 66"/>
          <p:cNvSpPr>
            <a:spLocks noChangeAspect="1"/>
          </p:cNvSpPr>
          <p:nvPr/>
        </p:nvSpPr>
        <p:spPr bwMode="auto">
          <a:xfrm>
            <a:off x="1373916" y="4071580"/>
            <a:ext cx="218198" cy="259110"/>
          </a:xfrm>
          <a:prstGeom prst="rect">
            <a:avLst/>
          </a:prstGeom>
          <a:solidFill>
            <a:srgbClr val="80A618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C2</a:t>
            </a:r>
          </a:p>
        </p:txBody>
      </p:sp>
      <p:sp>
        <p:nvSpPr>
          <p:cNvPr id="68" name="Rectangle 67"/>
          <p:cNvSpPr>
            <a:spLocks noChangeAspect="1"/>
          </p:cNvSpPr>
          <p:nvPr/>
        </p:nvSpPr>
        <p:spPr bwMode="auto">
          <a:xfrm>
            <a:off x="1701437" y="4022938"/>
            <a:ext cx="572718" cy="570651"/>
          </a:xfrm>
          <a:prstGeom prst="rect">
            <a:avLst/>
          </a:prstGeom>
          <a:gradFill flip="none" rotWithShape="1">
            <a:gsLst>
              <a:gs pos="0">
                <a:srgbClr val="BCBCBC"/>
              </a:gs>
              <a:gs pos="100000">
                <a:srgbClr val="EDEDED"/>
              </a:gs>
              <a:gs pos="35000">
                <a:srgbClr val="D0D0D0"/>
              </a:gs>
            </a:gsLst>
            <a:lin ang="16200000" scaled="0"/>
            <a:tileRect/>
          </a:gra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500" b="1" dirty="0" smtClean="0">
              <a:solidFill>
                <a:srgbClr val="FFFFFF"/>
              </a:solidFill>
            </a:endParaRPr>
          </a:p>
        </p:txBody>
      </p:sp>
      <p:sp>
        <p:nvSpPr>
          <p:cNvPr id="69" name="Rectangle 68"/>
          <p:cNvSpPr>
            <a:spLocks noChangeAspect="1"/>
          </p:cNvSpPr>
          <p:nvPr/>
        </p:nvSpPr>
        <p:spPr bwMode="auto">
          <a:xfrm>
            <a:off x="1747938" y="4070209"/>
            <a:ext cx="218198" cy="259110"/>
          </a:xfrm>
          <a:prstGeom prst="rect">
            <a:avLst/>
          </a:prstGeom>
          <a:solidFill>
            <a:srgbClr val="80A618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C3</a:t>
            </a:r>
          </a:p>
        </p:txBody>
      </p:sp>
      <p:sp>
        <p:nvSpPr>
          <p:cNvPr id="70" name="Rectangle 69"/>
          <p:cNvSpPr>
            <a:spLocks noChangeAspect="1"/>
          </p:cNvSpPr>
          <p:nvPr/>
        </p:nvSpPr>
        <p:spPr bwMode="auto">
          <a:xfrm>
            <a:off x="1746320" y="4366909"/>
            <a:ext cx="480101" cy="193634"/>
          </a:xfrm>
          <a:prstGeom prst="rect">
            <a:avLst/>
          </a:prstGeom>
          <a:solidFill>
            <a:srgbClr val="80A618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L2  cache</a:t>
            </a:r>
          </a:p>
        </p:txBody>
      </p:sp>
      <p:sp>
        <p:nvSpPr>
          <p:cNvPr id="71" name="Rectangle 70"/>
          <p:cNvSpPr>
            <a:spLocks noChangeAspect="1"/>
          </p:cNvSpPr>
          <p:nvPr/>
        </p:nvSpPr>
        <p:spPr bwMode="auto">
          <a:xfrm>
            <a:off x="2004621" y="4070209"/>
            <a:ext cx="218198" cy="259110"/>
          </a:xfrm>
          <a:prstGeom prst="rect">
            <a:avLst/>
          </a:prstGeom>
          <a:solidFill>
            <a:srgbClr val="80A618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C4</a:t>
            </a:r>
          </a:p>
        </p:txBody>
      </p:sp>
      <p:sp>
        <p:nvSpPr>
          <p:cNvPr id="72" name="Rectangle 71"/>
          <p:cNvSpPr>
            <a:spLocks noChangeAspect="1"/>
          </p:cNvSpPr>
          <p:nvPr/>
        </p:nvSpPr>
        <p:spPr bwMode="auto">
          <a:xfrm>
            <a:off x="1071173" y="4672412"/>
            <a:ext cx="1209480" cy="215648"/>
          </a:xfrm>
          <a:prstGeom prst="rect">
            <a:avLst/>
          </a:prstGeom>
          <a:solidFill>
            <a:srgbClr val="80A618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600" b="1" dirty="0" smtClean="0">
                <a:solidFill>
                  <a:srgbClr val="FFFFFF"/>
                </a:solidFill>
              </a:rPr>
              <a:t>TLM Router</a:t>
            </a:r>
          </a:p>
        </p:txBody>
      </p:sp>
      <p:cxnSp>
        <p:nvCxnSpPr>
          <p:cNvPr id="73" name="Straight Arrow Connector 72"/>
          <p:cNvCxnSpPr>
            <a:cxnSpLocks noChangeAspect="1"/>
            <a:stCxn id="45" idx="2"/>
            <a:endCxn id="74" idx="2"/>
          </p:cNvCxnSpPr>
          <p:nvPr/>
        </p:nvCxnSpPr>
        <p:spPr bwMode="auto">
          <a:xfrm>
            <a:off x="1355664" y="4561913"/>
            <a:ext cx="0" cy="109536"/>
          </a:xfrm>
          <a:prstGeom prst="straightConnector1">
            <a:avLst/>
          </a:prstGeom>
          <a:gradFill rotWithShape="0">
            <a:gsLst>
              <a:gs pos="0">
                <a:srgbClr val="4A95B0"/>
              </a:gs>
              <a:gs pos="100000">
                <a:srgbClr val="CADBC8"/>
              </a:gs>
            </a:gsLst>
            <a:lin ang="5400000" scaled="1"/>
          </a:gra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 w="med" len="sm"/>
            <a:tailEnd type="triangle" w="med" len="sm"/>
          </a:ln>
          <a:effectLst/>
        </p:spPr>
      </p:cxnSp>
      <p:sp>
        <p:nvSpPr>
          <p:cNvPr id="74" name="Rectangle 373"/>
          <p:cNvSpPr>
            <a:spLocks noChangeAspect="1" noChangeArrowheads="1"/>
          </p:cNvSpPr>
          <p:nvPr/>
        </p:nvSpPr>
        <p:spPr bwMode="auto">
          <a:xfrm flipV="1">
            <a:off x="1335475" y="4671451"/>
            <a:ext cx="40381" cy="46595"/>
          </a:xfrm>
          <a:prstGeom prst="rect">
            <a:avLst/>
          </a:prstGeom>
          <a:solidFill>
            <a:schemeClr val="bg2"/>
          </a:solidFill>
          <a:ln w="6" cap="rnd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 b="1">
              <a:solidFill>
                <a:srgbClr val="FFFFFF"/>
              </a:solidFill>
            </a:endParaRPr>
          </a:p>
        </p:txBody>
      </p:sp>
      <p:cxnSp>
        <p:nvCxnSpPr>
          <p:cNvPr id="75" name="Straight Arrow Connector 74"/>
          <p:cNvCxnSpPr>
            <a:cxnSpLocks noChangeAspect="1"/>
            <a:stCxn id="70" idx="2"/>
            <a:endCxn id="76" idx="2"/>
          </p:cNvCxnSpPr>
          <p:nvPr/>
        </p:nvCxnSpPr>
        <p:spPr bwMode="auto">
          <a:xfrm>
            <a:off x="1986370" y="4560542"/>
            <a:ext cx="0" cy="112483"/>
          </a:xfrm>
          <a:prstGeom prst="straightConnector1">
            <a:avLst/>
          </a:prstGeom>
          <a:gradFill rotWithShape="0">
            <a:gsLst>
              <a:gs pos="0">
                <a:srgbClr val="4A95B0"/>
              </a:gs>
              <a:gs pos="100000">
                <a:srgbClr val="CADBC8"/>
              </a:gs>
            </a:gsLst>
            <a:lin ang="5400000" scaled="1"/>
          </a:gra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 w="med" len="sm"/>
            <a:tailEnd type="triangle" w="med" len="sm"/>
          </a:ln>
          <a:effectLst/>
        </p:spPr>
      </p:cxnSp>
      <p:sp>
        <p:nvSpPr>
          <p:cNvPr id="76" name="Rectangle 373"/>
          <p:cNvSpPr>
            <a:spLocks noChangeAspect="1" noChangeArrowheads="1"/>
          </p:cNvSpPr>
          <p:nvPr/>
        </p:nvSpPr>
        <p:spPr bwMode="auto">
          <a:xfrm flipV="1">
            <a:off x="1966180" y="4673028"/>
            <a:ext cx="40381" cy="46595"/>
          </a:xfrm>
          <a:prstGeom prst="rect">
            <a:avLst/>
          </a:prstGeom>
          <a:solidFill>
            <a:schemeClr val="bg2"/>
          </a:solidFill>
          <a:ln w="6" cap="rnd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 b="1">
              <a:solidFill>
                <a:srgbClr val="FFFFFF"/>
              </a:solidFill>
            </a:endParaRPr>
          </a:p>
        </p:txBody>
      </p:sp>
      <p:grpSp>
        <p:nvGrpSpPr>
          <p:cNvPr id="77" name="Group 374"/>
          <p:cNvGrpSpPr>
            <a:grpSpLocks noChangeAspect="1"/>
          </p:cNvGrpSpPr>
          <p:nvPr/>
        </p:nvGrpSpPr>
        <p:grpSpPr bwMode="auto">
          <a:xfrm flipV="1">
            <a:off x="1710099" y="5041126"/>
            <a:ext cx="40381" cy="37815"/>
            <a:chOff x="1884" y="2001"/>
            <a:chExt cx="49" cy="52"/>
          </a:xfrm>
        </p:grpSpPr>
        <p:sp>
          <p:nvSpPr>
            <p:cNvPr id="78" name="Rectangle 372"/>
            <p:cNvSpPr>
              <a:spLocks noChangeArrowheads="1"/>
            </p:cNvSpPr>
            <p:nvPr/>
          </p:nvSpPr>
          <p:spPr bwMode="auto">
            <a:xfrm>
              <a:off x="1884" y="2001"/>
              <a:ext cx="49" cy="52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FFFFFF"/>
                </a:solidFill>
              </a:endParaRPr>
            </a:p>
          </p:txBody>
        </p:sp>
        <p:sp>
          <p:nvSpPr>
            <p:cNvPr id="79" name="Rectangle 373"/>
            <p:cNvSpPr>
              <a:spLocks noChangeArrowheads="1"/>
            </p:cNvSpPr>
            <p:nvPr/>
          </p:nvSpPr>
          <p:spPr bwMode="auto">
            <a:xfrm>
              <a:off x="1884" y="2001"/>
              <a:ext cx="49" cy="52"/>
            </a:xfrm>
            <a:prstGeom prst="rect">
              <a:avLst/>
            </a:prstGeom>
            <a:solidFill>
              <a:schemeClr val="bg2"/>
            </a:solidFill>
            <a:ln w="6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FFFFFF"/>
                </a:solidFill>
              </a:endParaRPr>
            </a:p>
          </p:txBody>
        </p:sp>
      </p:grpSp>
      <p:sp>
        <p:nvSpPr>
          <p:cNvPr id="80" name="Rectangle 373"/>
          <p:cNvSpPr>
            <a:spLocks noChangeAspect="1" noChangeArrowheads="1"/>
          </p:cNvSpPr>
          <p:nvPr/>
        </p:nvSpPr>
        <p:spPr bwMode="auto">
          <a:xfrm flipV="1">
            <a:off x="1710099" y="4837406"/>
            <a:ext cx="40381" cy="46595"/>
          </a:xfrm>
          <a:prstGeom prst="rect">
            <a:avLst/>
          </a:prstGeom>
          <a:solidFill>
            <a:schemeClr val="bg2"/>
          </a:solidFill>
          <a:ln w="6" cap="rnd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 b="1">
              <a:solidFill>
                <a:srgbClr val="FFFFFF"/>
              </a:solidFill>
            </a:endParaRPr>
          </a:p>
        </p:txBody>
      </p:sp>
      <p:sp>
        <p:nvSpPr>
          <p:cNvPr id="81" name="Rectangle 373"/>
          <p:cNvSpPr>
            <a:spLocks noChangeAspect="1" noChangeArrowheads="1"/>
          </p:cNvSpPr>
          <p:nvPr/>
        </p:nvSpPr>
        <p:spPr bwMode="auto">
          <a:xfrm flipV="1">
            <a:off x="1149096" y="4835831"/>
            <a:ext cx="40381" cy="46595"/>
          </a:xfrm>
          <a:prstGeom prst="rect">
            <a:avLst/>
          </a:prstGeom>
          <a:solidFill>
            <a:schemeClr val="bg2"/>
          </a:solidFill>
          <a:ln w="6" cap="rnd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 b="1">
              <a:solidFill>
                <a:srgbClr val="FFFFFF"/>
              </a:solidFill>
            </a:endParaRPr>
          </a:p>
        </p:txBody>
      </p:sp>
      <p:grpSp>
        <p:nvGrpSpPr>
          <p:cNvPr id="82" name="Group 374"/>
          <p:cNvGrpSpPr>
            <a:grpSpLocks noChangeAspect="1"/>
          </p:cNvGrpSpPr>
          <p:nvPr/>
        </p:nvGrpSpPr>
        <p:grpSpPr bwMode="auto">
          <a:xfrm flipV="1">
            <a:off x="1237398" y="5622595"/>
            <a:ext cx="40381" cy="37815"/>
            <a:chOff x="1884" y="2001"/>
            <a:chExt cx="49" cy="52"/>
          </a:xfrm>
        </p:grpSpPr>
        <p:sp>
          <p:nvSpPr>
            <p:cNvPr id="83" name="Rectangle 372"/>
            <p:cNvSpPr>
              <a:spLocks noChangeArrowheads="1"/>
            </p:cNvSpPr>
            <p:nvPr/>
          </p:nvSpPr>
          <p:spPr bwMode="auto">
            <a:xfrm>
              <a:off x="1884" y="2001"/>
              <a:ext cx="49" cy="52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FFFFFF"/>
                </a:solidFill>
              </a:endParaRPr>
            </a:p>
          </p:txBody>
        </p:sp>
        <p:sp>
          <p:nvSpPr>
            <p:cNvPr id="84" name="Rectangle 373"/>
            <p:cNvSpPr>
              <a:spLocks noChangeArrowheads="1"/>
            </p:cNvSpPr>
            <p:nvPr/>
          </p:nvSpPr>
          <p:spPr bwMode="auto">
            <a:xfrm>
              <a:off x="1884" y="2001"/>
              <a:ext cx="49" cy="52"/>
            </a:xfrm>
            <a:prstGeom prst="rect">
              <a:avLst/>
            </a:prstGeom>
            <a:solidFill>
              <a:schemeClr val="bg2"/>
            </a:solidFill>
            <a:ln w="6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FFFFFF"/>
                </a:solidFill>
              </a:endParaRPr>
            </a:p>
          </p:txBody>
        </p:sp>
      </p:grpSp>
      <p:cxnSp>
        <p:nvCxnSpPr>
          <p:cNvPr id="85" name="Elbow Connector 205"/>
          <p:cNvCxnSpPr>
            <a:cxnSpLocks noChangeAspect="1"/>
            <a:stCxn id="10" idx="1"/>
          </p:cNvCxnSpPr>
          <p:nvPr/>
        </p:nvCxnSpPr>
        <p:spPr bwMode="auto">
          <a:xfrm rot="10800000" flipV="1">
            <a:off x="1257592" y="5202916"/>
            <a:ext cx="227733" cy="419676"/>
          </a:xfrm>
          <a:prstGeom prst="bentConnector2">
            <a:avLst/>
          </a:prstGeom>
          <a:gradFill rotWithShape="0">
            <a:gsLst>
              <a:gs pos="0">
                <a:srgbClr val="4A95B0"/>
              </a:gs>
              <a:gs pos="100000">
                <a:srgbClr val="CADBC8"/>
              </a:gs>
            </a:gsLst>
            <a:lin ang="5400000" scaled="1"/>
          </a:gradFill>
          <a:ln w="317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86" name="Elbow Connector 205"/>
          <p:cNvCxnSpPr>
            <a:cxnSpLocks noChangeAspect="1"/>
            <a:endCxn id="81" idx="0"/>
          </p:cNvCxnSpPr>
          <p:nvPr/>
        </p:nvCxnSpPr>
        <p:spPr bwMode="auto">
          <a:xfrm rot="5400000" flipH="1" flipV="1">
            <a:off x="799701" y="5251436"/>
            <a:ext cx="738593" cy="579"/>
          </a:xfrm>
          <a:prstGeom prst="bentConnector3">
            <a:avLst>
              <a:gd name="adj1" fmla="val 50000"/>
            </a:avLst>
          </a:prstGeom>
          <a:gradFill rotWithShape="0">
            <a:gsLst>
              <a:gs pos="0">
                <a:srgbClr val="4A95B0"/>
              </a:gs>
              <a:gs pos="100000">
                <a:srgbClr val="CADBC8"/>
              </a:gs>
            </a:gsLst>
            <a:lin ang="5400000" scaled="1"/>
          </a:gradFill>
          <a:ln w="317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87" name="Group 374"/>
          <p:cNvGrpSpPr>
            <a:grpSpLocks noChangeAspect="1"/>
          </p:cNvGrpSpPr>
          <p:nvPr/>
        </p:nvGrpSpPr>
        <p:grpSpPr bwMode="auto">
          <a:xfrm flipV="1">
            <a:off x="1486364" y="5179797"/>
            <a:ext cx="40381" cy="37815"/>
            <a:chOff x="1884" y="2001"/>
            <a:chExt cx="49" cy="52"/>
          </a:xfrm>
        </p:grpSpPr>
        <p:sp>
          <p:nvSpPr>
            <p:cNvPr id="88" name="Rectangle 372"/>
            <p:cNvSpPr>
              <a:spLocks noChangeArrowheads="1"/>
            </p:cNvSpPr>
            <p:nvPr/>
          </p:nvSpPr>
          <p:spPr bwMode="auto">
            <a:xfrm>
              <a:off x="1884" y="2001"/>
              <a:ext cx="49" cy="52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FFFFFF"/>
                </a:solidFill>
              </a:endParaRPr>
            </a:p>
          </p:txBody>
        </p:sp>
        <p:sp>
          <p:nvSpPr>
            <p:cNvPr id="89" name="Rectangle 373"/>
            <p:cNvSpPr>
              <a:spLocks noChangeArrowheads="1"/>
            </p:cNvSpPr>
            <p:nvPr/>
          </p:nvSpPr>
          <p:spPr bwMode="auto">
            <a:xfrm>
              <a:off x="1884" y="2001"/>
              <a:ext cx="49" cy="52"/>
            </a:xfrm>
            <a:prstGeom prst="rect">
              <a:avLst/>
            </a:prstGeom>
            <a:solidFill>
              <a:schemeClr val="bg2"/>
            </a:solidFill>
            <a:ln w="6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FFFFFF"/>
                </a:solidFill>
              </a:endParaRPr>
            </a:p>
          </p:txBody>
        </p:sp>
      </p:grpSp>
      <p:cxnSp>
        <p:nvCxnSpPr>
          <p:cNvPr id="90" name="Elbow Connector 205"/>
          <p:cNvCxnSpPr>
            <a:cxnSpLocks noChangeAspect="1"/>
            <a:endCxn id="80" idx="0"/>
          </p:cNvCxnSpPr>
          <p:nvPr/>
        </p:nvCxnSpPr>
        <p:spPr bwMode="auto">
          <a:xfrm rot="16200000" flipV="1">
            <a:off x="1651729" y="4962564"/>
            <a:ext cx="157123" cy="1"/>
          </a:xfrm>
          <a:prstGeom prst="bentConnector3">
            <a:avLst>
              <a:gd name="adj1" fmla="val 50000"/>
            </a:avLst>
          </a:prstGeom>
          <a:gradFill rotWithShape="0">
            <a:gsLst>
              <a:gs pos="0">
                <a:srgbClr val="4A95B0"/>
              </a:gs>
              <a:gs pos="100000">
                <a:srgbClr val="CADBC8"/>
              </a:gs>
            </a:gsLst>
            <a:lin ang="5400000" scaled="1"/>
          </a:gra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 w="med" len="sm"/>
            <a:tailEnd type="triangle" w="med" len="sm"/>
          </a:ln>
          <a:effectLst/>
        </p:spPr>
      </p:cxnSp>
      <p:sp>
        <p:nvSpPr>
          <p:cNvPr id="91" name="Trapezoid 90"/>
          <p:cNvSpPr>
            <a:spLocks noChangeAspect="1"/>
          </p:cNvSpPr>
          <p:nvPr/>
        </p:nvSpPr>
        <p:spPr bwMode="auto">
          <a:xfrm rot="10800000">
            <a:off x="574561" y="3641123"/>
            <a:ext cx="2159012" cy="234789"/>
          </a:xfrm>
          <a:prstGeom prst="trapezoid">
            <a:avLst>
              <a:gd name="adj" fmla="val 177009"/>
            </a:avLst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z="1400" smtClean="0">
              <a:solidFill>
                <a:srgbClr val="000000"/>
              </a:solidFill>
            </a:endParaRPr>
          </a:p>
        </p:txBody>
      </p:sp>
      <p:grpSp>
        <p:nvGrpSpPr>
          <p:cNvPr id="92" name="Group 192"/>
          <p:cNvGrpSpPr>
            <a:grpSpLocks noChangeAspect="1"/>
          </p:cNvGrpSpPr>
          <p:nvPr/>
        </p:nvGrpSpPr>
        <p:grpSpPr>
          <a:xfrm>
            <a:off x="5144748" y="5025084"/>
            <a:ext cx="964382" cy="336611"/>
            <a:chOff x="5170148" y="4313856"/>
            <a:chExt cx="964382" cy="336611"/>
          </a:xfrm>
        </p:grpSpPr>
        <p:sp>
          <p:nvSpPr>
            <p:cNvPr id="93" name="Freeform 429"/>
            <p:cNvSpPr>
              <a:spLocks noEditPoints="1"/>
            </p:cNvSpPr>
            <p:nvPr/>
          </p:nvSpPr>
          <p:spPr bwMode="auto">
            <a:xfrm>
              <a:off x="5170148" y="4456047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94" name="Rectangle 367"/>
            <p:cNvSpPr>
              <a:spLocks noChangeArrowheads="1"/>
            </p:cNvSpPr>
            <p:nvPr/>
          </p:nvSpPr>
          <p:spPr bwMode="auto">
            <a:xfrm>
              <a:off x="5292220" y="4313856"/>
              <a:ext cx="722818" cy="336611"/>
            </a:xfrm>
            <a:prstGeom prst="rect">
              <a:avLst/>
            </a:prstGeom>
            <a:gradFill flip="none" rotWithShape="1">
              <a:gsLst>
                <a:gs pos="44000">
                  <a:schemeClr val="accent6"/>
                </a:gs>
                <a:gs pos="60000">
                  <a:schemeClr val="tx1">
                    <a:lumMod val="50000"/>
                    <a:lumOff val="50000"/>
                  </a:schemeClr>
                </a:gs>
                <a:gs pos="44000">
                  <a:schemeClr val="accent6"/>
                </a:gs>
                <a:gs pos="38000">
                  <a:schemeClr val="accent6"/>
                </a:gs>
                <a:gs pos="44000">
                  <a:schemeClr val="accent6"/>
                </a:gs>
                <a:gs pos="44000">
                  <a:schemeClr val="accent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  <a:tileRect/>
            </a:gradFill>
            <a:ln w="9525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800" b="1" dirty="0" smtClean="0">
                  <a:solidFill>
                    <a:srgbClr val="FFFFFF"/>
                  </a:solidFill>
                </a:rPr>
                <a:t>TLM &gt;</a:t>
              </a:r>
              <a:r>
                <a:rPr lang="en-US" sz="800" b="1" dirty="0" err="1" smtClean="0">
                  <a:solidFill>
                    <a:srgbClr val="FFFFFF"/>
                  </a:solidFill>
                </a:rPr>
                <a:t>i</a:t>
              </a:r>
              <a:r>
                <a:rPr lang="en-US" sz="800" b="1" dirty="0" smtClean="0">
                  <a:solidFill>
                    <a:srgbClr val="FFFFFF"/>
                  </a:solidFill>
                </a:rPr>
                <a:t>/f </a:t>
              </a:r>
              <a:r>
                <a:rPr lang="en-US" sz="800" b="1" dirty="0" err="1" smtClean="0">
                  <a:solidFill>
                    <a:srgbClr val="FFFFFF"/>
                  </a:solidFill>
                </a:rPr>
                <a:t>Transactor</a:t>
              </a:r>
              <a:endParaRPr lang="en-US" sz="800" b="1" dirty="0">
                <a:solidFill>
                  <a:srgbClr val="FFFFFF"/>
                </a:solidFill>
              </a:endParaRPr>
            </a:p>
          </p:txBody>
        </p:sp>
        <p:sp>
          <p:nvSpPr>
            <p:cNvPr id="95" name="Freeform 429"/>
            <p:cNvSpPr>
              <a:spLocks noEditPoints="1"/>
            </p:cNvSpPr>
            <p:nvPr/>
          </p:nvSpPr>
          <p:spPr bwMode="auto">
            <a:xfrm>
              <a:off x="6027398" y="4317933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96" name="Freeform 429"/>
            <p:cNvSpPr>
              <a:spLocks noEditPoints="1"/>
            </p:cNvSpPr>
            <p:nvPr/>
          </p:nvSpPr>
          <p:spPr bwMode="auto">
            <a:xfrm>
              <a:off x="6022636" y="4384608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97" name="Freeform 429"/>
            <p:cNvSpPr>
              <a:spLocks noEditPoints="1"/>
            </p:cNvSpPr>
            <p:nvPr/>
          </p:nvSpPr>
          <p:spPr bwMode="auto">
            <a:xfrm>
              <a:off x="6022636" y="4456045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98" name="Freeform 429"/>
            <p:cNvSpPr>
              <a:spLocks noEditPoints="1"/>
            </p:cNvSpPr>
            <p:nvPr/>
          </p:nvSpPr>
          <p:spPr bwMode="auto">
            <a:xfrm>
              <a:off x="6017873" y="4527484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99" name="Freeform 429"/>
            <p:cNvSpPr>
              <a:spLocks noEditPoints="1"/>
            </p:cNvSpPr>
            <p:nvPr/>
          </p:nvSpPr>
          <p:spPr bwMode="auto">
            <a:xfrm>
              <a:off x="6017873" y="4594158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</p:grpSp>
      <p:sp>
        <p:nvSpPr>
          <p:cNvPr id="100" name="TextBox 99"/>
          <p:cNvSpPr txBox="1">
            <a:spLocks noChangeAspect="1"/>
          </p:cNvSpPr>
          <p:nvPr/>
        </p:nvSpPr>
        <p:spPr>
          <a:xfrm>
            <a:off x="5180017" y="3649692"/>
            <a:ext cx="449162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TLM</a:t>
            </a:r>
          </a:p>
        </p:txBody>
      </p:sp>
      <p:grpSp>
        <p:nvGrpSpPr>
          <p:cNvPr id="101" name="Group 193"/>
          <p:cNvGrpSpPr>
            <a:grpSpLocks noChangeAspect="1"/>
          </p:cNvGrpSpPr>
          <p:nvPr/>
        </p:nvGrpSpPr>
        <p:grpSpPr>
          <a:xfrm>
            <a:off x="5997276" y="5025394"/>
            <a:ext cx="606723" cy="348322"/>
            <a:chOff x="6556076" y="4618966"/>
            <a:chExt cx="491767" cy="348322"/>
          </a:xfrm>
        </p:grpSpPr>
        <p:sp>
          <p:nvSpPr>
            <p:cNvPr id="102" name="Freeform 429"/>
            <p:cNvSpPr>
              <a:spLocks noEditPoints="1"/>
            </p:cNvSpPr>
            <p:nvPr/>
          </p:nvSpPr>
          <p:spPr bwMode="auto">
            <a:xfrm>
              <a:off x="6565601" y="4622749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103" name="Freeform 429"/>
            <p:cNvSpPr>
              <a:spLocks noEditPoints="1"/>
            </p:cNvSpPr>
            <p:nvPr/>
          </p:nvSpPr>
          <p:spPr bwMode="auto">
            <a:xfrm>
              <a:off x="6560839" y="4689424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104" name="Freeform 429"/>
            <p:cNvSpPr>
              <a:spLocks noEditPoints="1"/>
            </p:cNvSpPr>
            <p:nvPr/>
          </p:nvSpPr>
          <p:spPr bwMode="auto">
            <a:xfrm>
              <a:off x="6560839" y="4760861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105" name="Freeform 429"/>
            <p:cNvSpPr>
              <a:spLocks noEditPoints="1"/>
            </p:cNvSpPr>
            <p:nvPr/>
          </p:nvSpPr>
          <p:spPr bwMode="auto">
            <a:xfrm>
              <a:off x="6556076" y="4832300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106" name="Freeform 429"/>
            <p:cNvSpPr>
              <a:spLocks noEditPoints="1"/>
            </p:cNvSpPr>
            <p:nvPr/>
          </p:nvSpPr>
          <p:spPr bwMode="auto">
            <a:xfrm>
              <a:off x="6556076" y="4898974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107" name="Rectangle 321"/>
            <p:cNvSpPr>
              <a:spLocks noChangeArrowheads="1"/>
            </p:cNvSpPr>
            <p:nvPr/>
          </p:nvSpPr>
          <p:spPr bwMode="auto">
            <a:xfrm>
              <a:off x="6674733" y="4618966"/>
              <a:ext cx="373110" cy="34832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000" b="1" dirty="0" smtClean="0">
                  <a:solidFill>
                    <a:srgbClr val="FFFFFF"/>
                  </a:solidFill>
                </a:rPr>
                <a:t>IP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08" name="Rounded Rectangular Callout 107"/>
          <p:cNvSpPr/>
          <p:nvPr/>
        </p:nvSpPr>
        <p:spPr bwMode="auto">
          <a:xfrm>
            <a:off x="2740719" y="944275"/>
            <a:ext cx="3599049" cy="1366533"/>
          </a:xfrm>
          <a:prstGeom prst="wedgeRoundRectCallout">
            <a:avLst>
              <a:gd name="adj1" fmla="val -64250"/>
              <a:gd name="adj2" fmla="val 89399"/>
              <a:gd name="adj3" fmla="val 16667"/>
            </a:avLst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600" dirty="0" smtClean="0">
                <a:solidFill>
                  <a:srgbClr val="000000"/>
                </a:solidFill>
              </a:rPr>
              <a:t>Test cases designed with knowledge of the firmware and IP provide “full-circle” stimulus/ response model (look for expected behaviors to arise after stimulus)</a:t>
            </a:r>
          </a:p>
        </p:txBody>
      </p:sp>
      <p:sp>
        <p:nvSpPr>
          <p:cNvPr id="109" name="Cloud"/>
          <p:cNvSpPr>
            <a:spLocks noChangeAspect="1" noEditPoints="1" noChangeArrowheads="1"/>
          </p:cNvSpPr>
          <p:nvPr/>
        </p:nvSpPr>
        <p:spPr bwMode="auto">
          <a:xfrm>
            <a:off x="6671740" y="4905906"/>
            <a:ext cx="878866" cy="5889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0" name="Elbow Connector 109"/>
          <p:cNvCxnSpPr>
            <a:endCxn id="107" idx="1"/>
          </p:cNvCxnSpPr>
          <p:nvPr/>
        </p:nvCxnSpPr>
        <p:spPr>
          <a:xfrm>
            <a:off x="1642540" y="3589867"/>
            <a:ext cx="4501130" cy="1609688"/>
          </a:xfrm>
          <a:prstGeom prst="bentConnector3">
            <a:avLst>
              <a:gd name="adj1" fmla="val -35"/>
            </a:avLst>
          </a:prstGeom>
          <a:ln w="50800">
            <a:solidFill>
              <a:srgbClr val="FFFF00">
                <a:alpha val="51000"/>
              </a:srgb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Example: </a:t>
            </a:r>
            <a:r>
              <a:rPr lang="en-US" dirty="0" err="1" smtClean="0"/>
              <a:t>PCIe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1143000"/>
            <a:ext cx="8337550" cy="889000"/>
          </a:xfrm>
        </p:spPr>
        <p:txBody>
          <a:bodyPr/>
          <a:lstStyle/>
          <a:p>
            <a:pPr marL="231775" indent="-231775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</a:rPr>
              <a:t>A </a:t>
            </a:r>
            <a:r>
              <a:rPr lang="en-US" kern="0" dirty="0" err="1" smtClean="0">
                <a:solidFill>
                  <a:schemeClr val="tx1"/>
                </a:solidFill>
              </a:rPr>
              <a:t>PCIe</a:t>
            </a:r>
            <a:r>
              <a:rPr lang="en-US" kern="0" dirty="0" smtClean="0">
                <a:solidFill>
                  <a:schemeClr val="tx1"/>
                </a:solidFill>
              </a:rPr>
              <a:t> Root Complex is connected to an endpoint at the PIPE (PHY interface) level</a:t>
            </a:r>
            <a:endParaRPr lang="en-US" kern="0" dirty="0">
              <a:solidFill>
                <a:schemeClr val="tx1"/>
              </a:solidFill>
            </a:endParaRPr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168567" y="2314701"/>
            <a:ext cx="5943600" cy="4114800"/>
            <a:chOff x="1440" y="1440"/>
            <a:chExt cx="9360" cy="648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AutoShape 20"/>
            <p:cNvSpPr>
              <a:spLocks noChangeAspect="1" noChangeArrowheads="1" noTextEdit="1"/>
            </p:cNvSpPr>
            <p:nvPr/>
          </p:nvSpPr>
          <p:spPr bwMode="auto">
            <a:xfrm>
              <a:off x="1440" y="1440"/>
              <a:ext cx="9360" cy="648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19"/>
            <p:cNvSpPr>
              <a:spLocks noChangeArrowheads="1"/>
            </p:cNvSpPr>
            <p:nvPr/>
          </p:nvSpPr>
          <p:spPr bwMode="auto">
            <a:xfrm>
              <a:off x="2804" y="3829"/>
              <a:ext cx="7527" cy="3718"/>
            </a:xfrm>
            <a:prstGeom prst="rect">
              <a:avLst/>
            </a:prstGeom>
            <a:solidFill>
              <a:srgbClr val="DAEEF3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Glue </a:t>
              </a:r>
              <a:r>
                <a:rPr lang="en-US" sz="11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Code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>
              <a:off x="2804" y="3296"/>
              <a:ext cx="7527" cy="536"/>
            </a:xfrm>
            <a:prstGeom prst="rect">
              <a:avLst/>
            </a:prstGeom>
            <a:solidFill>
              <a:srgbClr val="E5DFE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SystemVerilog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Wrapper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8530" y="4528"/>
              <a:ext cx="1255" cy="1440"/>
            </a:xfrm>
            <a:prstGeom prst="rect">
              <a:avLst/>
            </a:prstGeom>
            <a:solidFill>
              <a:srgbClr val="F2DBD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Endpoint 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(IP or Model)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8530" y="6604"/>
              <a:ext cx="1255" cy="788"/>
            </a:xfrm>
            <a:prstGeom prst="rect">
              <a:avLst/>
            </a:prstGeom>
            <a:solidFill>
              <a:srgbClr val="EEECE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RAMs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15"/>
            <p:cNvSpPr>
              <a:spLocks noChangeArrowheads="1"/>
            </p:cNvSpPr>
            <p:nvPr/>
          </p:nvSpPr>
          <p:spPr bwMode="auto">
            <a:xfrm>
              <a:off x="8779" y="5968"/>
              <a:ext cx="765" cy="636"/>
            </a:xfrm>
            <a:prstGeom prst="upDownArrow">
              <a:avLst>
                <a:gd name="adj1" fmla="val 30889"/>
                <a:gd name="adj2" fmla="val 2011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5181" y="4514"/>
              <a:ext cx="2796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PIPE</a:t>
              </a:r>
              <a:r>
                <a:rPr kumimoji="0" lang="en-US" sz="11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“Switch”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7977" y="4831"/>
              <a:ext cx="553" cy="766"/>
            </a:xfrm>
            <a:prstGeom prst="leftRightArrow">
              <a:avLst>
                <a:gd name="adj1" fmla="val 23759"/>
                <a:gd name="adj2" fmla="val 2314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373" y="4528"/>
              <a:ext cx="1240" cy="1440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RC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(IP or Model)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373" y="6604"/>
              <a:ext cx="1240" cy="788"/>
            </a:xfrm>
            <a:prstGeom prst="rect">
              <a:avLst/>
            </a:prstGeom>
            <a:solidFill>
              <a:srgbClr val="EEECE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RAMs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>
              <a:off x="3627" y="5968"/>
              <a:ext cx="765" cy="636"/>
            </a:xfrm>
            <a:prstGeom prst="upDownArrow">
              <a:avLst>
                <a:gd name="adj1" fmla="val 30889"/>
                <a:gd name="adj2" fmla="val 2011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4628" y="4863"/>
              <a:ext cx="553" cy="767"/>
            </a:xfrm>
            <a:prstGeom prst="leftRightArrow">
              <a:avLst>
                <a:gd name="adj1" fmla="val 23759"/>
                <a:gd name="adj2" fmla="val 2314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8"/>
            <p:cNvSpPr>
              <a:spLocks noChangeShapeType="1"/>
            </p:cNvSpPr>
            <p:nvPr/>
          </p:nvSpPr>
          <p:spPr bwMode="auto">
            <a:xfrm flipH="1">
              <a:off x="1725" y="3122"/>
              <a:ext cx="884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1732" y="3202"/>
              <a:ext cx="107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HDL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1734" y="2456"/>
              <a:ext cx="107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SystemC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804" y="2193"/>
              <a:ext cx="7527" cy="536"/>
            </a:xfrm>
            <a:prstGeom prst="rect">
              <a:avLst/>
            </a:prstGeom>
            <a:solidFill>
              <a:srgbClr val="FDE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TLM Target and Initiator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5599" y="2629"/>
              <a:ext cx="1440" cy="837"/>
            </a:xfrm>
            <a:prstGeom prst="rect">
              <a:avLst/>
            </a:prstGeom>
            <a:solidFill>
              <a:srgbClr val="FFEDB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DPI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3373" y="3832"/>
              <a:ext cx="1240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RC</a:t>
              </a:r>
              <a:r>
                <a:rPr kumimoji="0" lang="en-US" sz="1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Wrapper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8526" y="3834"/>
              <a:ext cx="1240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Endpoint </a:t>
              </a:r>
              <a:r>
                <a:rPr lang="en-US" sz="10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W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rapper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6390166" y="2253549"/>
            <a:ext cx="2466753" cy="2095167"/>
            <a:chOff x="2160" y="6065"/>
            <a:chExt cx="2150" cy="1420"/>
          </a:xfrm>
        </p:grpSpPr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2160" y="6860"/>
              <a:ext cx="2150" cy="21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Linux Kernel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2160" y="7130"/>
              <a:ext cx="755" cy="3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UDR kernel Module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2965" y="7130"/>
              <a:ext cx="1345" cy="3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PCIe RC Initialization Module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AutoShape 29"/>
            <p:cNvSpPr>
              <a:spLocks noChangeArrowheads="1"/>
            </p:cNvSpPr>
            <p:nvPr/>
          </p:nvSpPr>
          <p:spPr bwMode="auto">
            <a:xfrm>
              <a:off x="2160" y="6285"/>
              <a:ext cx="2150" cy="515"/>
            </a:xfrm>
            <a:prstGeom prst="roundRect">
              <a:avLst>
                <a:gd name="adj" fmla="val 990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CDDC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AutoShape 30"/>
            <p:cNvSpPr>
              <a:spLocks noChangeArrowheads="1"/>
            </p:cNvSpPr>
            <p:nvPr/>
          </p:nvSpPr>
          <p:spPr bwMode="auto">
            <a:xfrm>
              <a:off x="3350" y="6335"/>
              <a:ext cx="920" cy="18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PCIe Core Drv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AutoShape 31"/>
            <p:cNvSpPr>
              <a:spLocks noChangeArrowheads="1"/>
            </p:cNvSpPr>
            <p:nvPr/>
          </p:nvSpPr>
          <p:spPr bwMode="auto">
            <a:xfrm>
              <a:off x="2160" y="6065"/>
              <a:ext cx="1045" cy="18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Register Access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AutoShape 32"/>
            <p:cNvSpPr>
              <a:spLocks noChangeArrowheads="1"/>
            </p:cNvSpPr>
            <p:nvPr/>
          </p:nvSpPr>
          <p:spPr bwMode="auto">
            <a:xfrm>
              <a:off x="3245" y="6065"/>
              <a:ext cx="1065" cy="18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Linux Shell Cmds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AutoShape 33"/>
            <p:cNvSpPr>
              <a:spLocks noChangeArrowheads="1"/>
            </p:cNvSpPr>
            <p:nvPr/>
          </p:nvSpPr>
          <p:spPr bwMode="auto">
            <a:xfrm>
              <a:off x="3350" y="6575"/>
              <a:ext cx="920" cy="18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Unit Test Func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Example: DDR DRAM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1143000"/>
            <a:ext cx="8337550" cy="1117600"/>
          </a:xfrm>
        </p:spPr>
        <p:txBody>
          <a:bodyPr/>
          <a:lstStyle/>
          <a:p>
            <a:pPr marL="231775" indent="-231775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</a:rPr>
              <a:t>DRAM controller + DRAM PHY + DRAM model</a:t>
            </a:r>
            <a:endParaRPr lang="en-US" kern="0" dirty="0">
              <a:solidFill>
                <a:schemeClr val="tx1"/>
              </a:solidFill>
            </a:endParaRPr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2283941" y="2278678"/>
            <a:ext cx="4508500" cy="3149600"/>
            <a:chOff x="1440" y="1440"/>
            <a:chExt cx="7100" cy="496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AutoShape 14"/>
            <p:cNvSpPr>
              <a:spLocks noChangeAspect="1" noChangeArrowheads="1" noTextEdit="1"/>
            </p:cNvSpPr>
            <p:nvPr/>
          </p:nvSpPr>
          <p:spPr bwMode="auto">
            <a:xfrm>
              <a:off x="1440" y="1440"/>
              <a:ext cx="7100" cy="496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13"/>
            <p:cNvSpPr>
              <a:spLocks noChangeArrowheads="1"/>
            </p:cNvSpPr>
            <p:nvPr/>
          </p:nvSpPr>
          <p:spPr bwMode="auto">
            <a:xfrm>
              <a:off x="2668" y="3829"/>
              <a:ext cx="5384" cy="2304"/>
            </a:xfrm>
            <a:prstGeom prst="rect">
              <a:avLst/>
            </a:prstGeom>
            <a:solidFill>
              <a:srgbClr val="DAEEF3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Glue </a:t>
              </a:r>
              <a:r>
                <a:rPr lang="en-US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</a:t>
              </a:r>
              <a:r>
                <a:rPr lang="en-US" sz="11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ode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2668" y="3296"/>
              <a:ext cx="5384" cy="536"/>
            </a:xfrm>
            <a:prstGeom prst="rect">
              <a:avLst/>
            </a:prstGeom>
            <a:solidFill>
              <a:srgbClr val="E5DFE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SystemVerilog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Wrapper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4477" y="4528"/>
              <a:ext cx="1255" cy="1440"/>
            </a:xfrm>
            <a:prstGeom prst="rect">
              <a:avLst/>
            </a:prstGeom>
            <a:solidFill>
              <a:srgbClr val="F2DBD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DRAM PHY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6306" y="4528"/>
              <a:ext cx="1229" cy="14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DRAM Model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5732" y="4831"/>
              <a:ext cx="553" cy="766"/>
            </a:xfrm>
            <a:prstGeom prst="leftRightArrow">
              <a:avLst>
                <a:gd name="adj1" fmla="val 23759"/>
                <a:gd name="adj2" fmla="val 2314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237" y="4528"/>
              <a:ext cx="1240" cy="1440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DRAM Controller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utoShape 7"/>
            <p:cNvSpPr>
              <a:spLocks noChangeShapeType="1"/>
            </p:cNvSpPr>
            <p:nvPr/>
          </p:nvSpPr>
          <p:spPr bwMode="auto">
            <a:xfrm flipH="1">
              <a:off x="1589" y="3123"/>
              <a:ext cx="679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1596" y="3202"/>
              <a:ext cx="107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HDL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598" y="2456"/>
              <a:ext cx="107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SystemC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2668" y="2193"/>
              <a:ext cx="5384" cy="536"/>
            </a:xfrm>
            <a:prstGeom prst="rect">
              <a:avLst/>
            </a:prstGeom>
            <a:solidFill>
              <a:srgbClr val="FDE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TLM</a:t>
              </a:r>
              <a:r>
                <a:rPr kumimoji="0" lang="en-US" sz="11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T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arget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5463" y="2629"/>
              <a:ext cx="1440" cy="837"/>
            </a:xfrm>
            <a:prstGeom prst="rect">
              <a:avLst/>
            </a:prstGeom>
            <a:solidFill>
              <a:srgbClr val="FFEDB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DPI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2"/>
            <p:cNvSpPr>
              <a:spLocks noChangeArrowheads="1"/>
            </p:cNvSpPr>
            <p:nvPr/>
          </p:nvSpPr>
          <p:spPr bwMode="auto">
            <a:xfrm>
              <a:off x="3237" y="3832"/>
              <a:ext cx="1240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Wrapper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Example: Gig Ethernet 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1143000"/>
            <a:ext cx="8337550" cy="999067"/>
          </a:xfrm>
        </p:spPr>
        <p:txBody>
          <a:bodyPr/>
          <a:lstStyle/>
          <a:p>
            <a:pPr marL="231775" indent="-231775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</a:rPr>
              <a:t>Two MACs connected back-to-back at GMII</a:t>
            </a:r>
            <a:endParaRPr lang="en-US" kern="0" dirty="0">
              <a:solidFill>
                <a:schemeClr val="tx1"/>
              </a:solidFill>
            </a:endParaRPr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1871591" y="1972962"/>
            <a:ext cx="5816600" cy="4114800"/>
            <a:chOff x="1440" y="1440"/>
            <a:chExt cx="9159" cy="648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AutoShape 20"/>
            <p:cNvSpPr>
              <a:spLocks noChangeAspect="1" noChangeArrowheads="1" noTextEdit="1"/>
            </p:cNvSpPr>
            <p:nvPr/>
          </p:nvSpPr>
          <p:spPr bwMode="auto">
            <a:xfrm>
              <a:off x="1440" y="1440"/>
              <a:ext cx="9159" cy="648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" name="Rectangle 19"/>
            <p:cNvSpPr>
              <a:spLocks noChangeArrowheads="1"/>
            </p:cNvSpPr>
            <p:nvPr/>
          </p:nvSpPr>
          <p:spPr bwMode="auto">
            <a:xfrm>
              <a:off x="2685" y="3829"/>
              <a:ext cx="7527" cy="3718"/>
            </a:xfrm>
            <a:prstGeom prst="rect">
              <a:avLst/>
            </a:prstGeom>
            <a:solidFill>
              <a:srgbClr val="DAEEF3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Glue </a:t>
              </a:r>
              <a:r>
                <a:rPr lang="en-US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</a:t>
              </a:r>
              <a:r>
                <a:rPr lang="en-US" sz="11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ode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>
              <a:off x="2685" y="3296"/>
              <a:ext cx="7527" cy="536"/>
            </a:xfrm>
            <a:prstGeom prst="rect">
              <a:avLst/>
            </a:prstGeom>
            <a:solidFill>
              <a:srgbClr val="E5DFE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SystemVerilog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Wrapper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8411" y="4528"/>
              <a:ext cx="1255" cy="1440"/>
            </a:xfrm>
            <a:prstGeom prst="rect">
              <a:avLst/>
            </a:prstGeom>
            <a:solidFill>
              <a:srgbClr val="F2DBD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GEM #2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8411" y="6604"/>
              <a:ext cx="1255" cy="788"/>
            </a:xfrm>
            <a:prstGeom prst="rect">
              <a:avLst/>
            </a:prstGeom>
            <a:solidFill>
              <a:srgbClr val="EEECE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RAMs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15"/>
            <p:cNvSpPr>
              <a:spLocks noChangeArrowheads="1"/>
            </p:cNvSpPr>
            <p:nvPr/>
          </p:nvSpPr>
          <p:spPr bwMode="auto">
            <a:xfrm>
              <a:off x="8660" y="5968"/>
              <a:ext cx="765" cy="636"/>
            </a:xfrm>
            <a:prstGeom prst="upDownArrow">
              <a:avLst>
                <a:gd name="adj1" fmla="val 30889"/>
                <a:gd name="adj2" fmla="val 2011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5062" y="4520"/>
              <a:ext cx="2796" cy="1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GMII “Switch”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7858" y="4831"/>
              <a:ext cx="553" cy="766"/>
            </a:xfrm>
            <a:prstGeom prst="leftRightArrow">
              <a:avLst>
                <a:gd name="adj1" fmla="val 23759"/>
                <a:gd name="adj2" fmla="val 2314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254" y="4528"/>
              <a:ext cx="1240" cy="1440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GEM #1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254" y="6604"/>
              <a:ext cx="1240" cy="788"/>
            </a:xfrm>
            <a:prstGeom prst="rect">
              <a:avLst/>
            </a:prstGeom>
            <a:solidFill>
              <a:srgbClr val="EEECE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RAMs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>
              <a:off x="3508" y="5968"/>
              <a:ext cx="765" cy="636"/>
            </a:xfrm>
            <a:prstGeom prst="upDownArrow">
              <a:avLst>
                <a:gd name="adj1" fmla="val 30889"/>
                <a:gd name="adj2" fmla="val 2011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4509" y="4863"/>
              <a:ext cx="553" cy="767"/>
            </a:xfrm>
            <a:prstGeom prst="leftRightArrow">
              <a:avLst>
                <a:gd name="adj1" fmla="val 23759"/>
                <a:gd name="adj2" fmla="val 2314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8"/>
            <p:cNvSpPr>
              <a:spLocks noChangeShapeType="1"/>
            </p:cNvSpPr>
            <p:nvPr/>
          </p:nvSpPr>
          <p:spPr bwMode="auto">
            <a:xfrm flipH="1">
              <a:off x="1606" y="3122"/>
              <a:ext cx="884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1613" y="3202"/>
              <a:ext cx="107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HDL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1615" y="2456"/>
              <a:ext cx="107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SystemC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685" y="2193"/>
              <a:ext cx="7527" cy="536"/>
            </a:xfrm>
            <a:prstGeom prst="rect">
              <a:avLst/>
            </a:prstGeom>
            <a:solidFill>
              <a:srgbClr val="FDE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TLM</a:t>
              </a:r>
              <a:r>
                <a:rPr kumimoji="0" lang="en-US" sz="11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T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arget and Initiator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5480" y="2629"/>
              <a:ext cx="1440" cy="837"/>
            </a:xfrm>
            <a:prstGeom prst="rect">
              <a:avLst/>
            </a:prstGeom>
            <a:solidFill>
              <a:srgbClr val="FFEDB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DPI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3254" y="3832"/>
              <a:ext cx="1240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W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rapper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8407" y="3834"/>
              <a:ext cx="1240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W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rapper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Time Saved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1775" indent="-231775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</a:rPr>
              <a:t>Physical hardware platform creation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ClrTx/>
              <a:buSzPct val="80000"/>
            </a:pPr>
            <a:r>
              <a:rPr lang="en-US" dirty="0" smtClean="0">
                <a:solidFill>
                  <a:schemeClr val="tx1"/>
                </a:solidFill>
              </a:rPr>
              <a:t>Avoid all issues with boards: acquiring, board-specific IP builds and glue code, bring up</a:t>
            </a:r>
          </a:p>
          <a:p>
            <a:pPr marL="231775" indent="-231775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</a:rPr>
              <a:t>Firmware development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ClrTx/>
              <a:buSzPct val="80000"/>
            </a:pPr>
            <a:r>
              <a:rPr lang="en-US" dirty="0" smtClean="0">
                <a:solidFill>
                  <a:schemeClr val="tx1"/>
                </a:solidFill>
              </a:rPr>
              <a:t>Need not wait for </a:t>
            </a:r>
            <a:r>
              <a:rPr lang="en-US" smtClean="0">
                <a:solidFill>
                  <a:schemeClr val="tx1"/>
                </a:solidFill>
              </a:rPr>
              <a:t>hardware bring up</a:t>
            </a:r>
            <a:r>
              <a:rPr lang="en-US" dirty="0" smtClean="0">
                <a:solidFill>
                  <a:schemeClr val="tx1"/>
                </a:solidFill>
              </a:rPr>
              <a:t>/stability</a:t>
            </a:r>
          </a:p>
          <a:p>
            <a:pPr marL="231775" indent="-231775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</a:rPr>
              <a:t>Firmware verification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ClrTx/>
              <a:buSzPct val="80000"/>
            </a:pPr>
            <a:r>
              <a:rPr lang="en-US" dirty="0" smtClean="0">
                <a:solidFill>
                  <a:schemeClr val="tx1"/>
                </a:solidFill>
              </a:rPr>
              <a:t>Can exercise all code due to ease of error injection (through virtual registers, test harness can inject faults in “switches” or VIP models)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</a:t>
            </a:r>
            <a:r>
              <a:rPr lang="en-US" dirty="0"/>
              <a:t>A</a:t>
            </a:r>
            <a:r>
              <a:rPr lang="en-US" dirty="0" smtClean="0"/>
              <a:t>uthors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James Pangburn</a:t>
            </a:r>
          </a:p>
          <a:p>
            <a:pPr lvl="1"/>
            <a:r>
              <a:rPr lang="en-US" sz="1800" dirty="0" smtClean="0"/>
              <a:t>(Cadence, </a:t>
            </a:r>
            <a:r>
              <a:rPr lang="en-US" sz="1800" dirty="0" smtClean="0">
                <a:hlinkClick r:id="rId2"/>
              </a:rPr>
              <a:t>jpangburn@cadence.com</a:t>
            </a:r>
            <a:r>
              <a:rPr lang="en-US" sz="1800" dirty="0" smtClean="0"/>
              <a:t>, 408-914-6386)</a:t>
            </a:r>
          </a:p>
          <a:p>
            <a:pPr lvl="1"/>
            <a:r>
              <a:rPr lang="en-US" dirty="0" smtClean="0"/>
              <a:t>Firmware Architect at Cadence, 30 years experience in hardware and software development, embedded systems, EDA tools</a:t>
            </a:r>
          </a:p>
          <a:p>
            <a:r>
              <a:rPr lang="en-US" dirty="0" smtClean="0"/>
              <a:t>Jason Andrews</a:t>
            </a:r>
          </a:p>
          <a:p>
            <a:pPr lvl="1"/>
            <a:r>
              <a:rPr lang="en-US" sz="1800" dirty="0" smtClean="0"/>
              <a:t>(Cadence, </a:t>
            </a:r>
            <a:r>
              <a:rPr lang="en-US" sz="1800" dirty="0" smtClean="0">
                <a:hlinkClick r:id="rId3"/>
              </a:rPr>
              <a:t>jasona@cadence.com</a:t>
            </a:r>
            <a:r>
              <a:rPr lang="en-US" sz="1800" dirty="0" smtClean="0"/>
              <a:t>, 763-862-1655)</a:t>
            </a:r>
          </a:p>
          <a:p>
            <a:pPr lvl="1"/>
            <a:r>
              <a:rPr lang="en-US" dirty="0" smtClean="0"/>
              <a:t>Senior Architect at Cadence, responsible for embedded software and hardware/software co-verification products and methodology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5" y="1246421"/>
            <a:ext cx="8196263" cy="4525963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Design IP like DDR, </a:t>
            </a:r>
            <a:r>
              <a:rPr lang="en-US" sz="2400" dirty="0" err="1" smtClean="0">
                <a:solidFill>
                  <a:schemeClr val="tx1"/>
                </a:solidFill>
              </a:rPr>
              <a:t>PCIe</a:t>
            </a:r>
            <a:r>
              <a:rPr lang="en-US" sz="2400" dirty="0" smtClean="0">
                <a:solidFill>
                  <a:schemeClr val="tx1"/>
                </a:solidFill>
              </a:rPr>
              <a:t>, and Ethernet controllers and their PHYs offer significant configurability (to optimize for the customer’s needs).  To reduce a customer’s integration time, providers of configurable IP find it essential to generate companion drivers for the IP.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Generation of configurable IP is well understood today, but generation, and especially verification, of the companion drivers is a relatively new challenge.  This paper illustrates a hybrid virtual system methodology for verifying firmware drivers in synchronization with the IP.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buClr>
                <a:schemeClr val="accent1"/>
              </a:buClr>
              <a:buFont typeface="Wingdings" pitchFamily="2" charset="2"/>
              <a:buChar char="l"/>
            </a:pPr>
            <a:endParaRPr lang="nl-NL" sz="2400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17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31775" indent="-231775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chemeClr val="tx1"/>
                </a:solidFill>
              </a:rPr>
              <a:t>Problem Statement</a:t>
            </a:r>
          </a:p>
          <a:p>
            <a:pPr marL="231775" indent="-231775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chemeClr val="tx1"/>
                </a:solidFill>
              </a:rPr>
              <a:t>Solution: Virtual Platforms</a:t>
            </a:r>
          </a:p>
          <a:p>
            <a:pPr marL="573088" indent="-231775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/>
            </a:pPr>
            <a:r>
              <a:rPr lang="en-GB" sz="2400" kern="0" dirty="0" smtClean="0">
                <a:solidFill>
                  <a:schemeClr val="tx1"/>
                </a:solidFill>
              </a:rPr>
              <a:t>How to build them</a:t>
            </a:r>
          </a:p>
          <a:p>
            <a:pPr marL="573088" indent="-231775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/>
            </a:pPr>
            <a:r>
              <a:rPr lang="en-GB" sz="2400" kern="0" dirty="0" smtClean="0">
                <a:solidFill>
                  <a:schemeClr val="tx1"/>
                </a:solidFill>
              </a:rPr>
              <a:t>How they help firmware verification</a:t>
            </a:r>
          </a:p>
          <a:p>
            <a:pPr marL="231775" indent="-231775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chemeClr val="tx1"/>
                </a:solidFill>
              </a:rPr>
              <a:t>Tested Examples</a:t>
            </a:r>
          </a:p>
          <a:p>
            <a:pPr marL="231775" indent="-231775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587875" y="1544638"/>
            <a:ext cx="1506538" cy="3508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SoC Developer’s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1143000"/>
            <a:ext cx="8337550" cy="1041400"/>
          </a:xfrm>
        </p:spPr>
        <p:txBody>
          <a:bodyPr/>
          <a:lstStyle/>
          <a:p>
            <a:pPr marL="231775" indent="-231775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Multiple, complex interfaces</a:t>
            </a:r>
          </a:p>
          <a:p>
            <a:pPr marL="231775" indent="-231775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Need to optimize hardware + firmware for application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68130" y="2942623"/>
            <a:ext cx="2813325" cy="235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en-US" sz="1600" kern="0" dirty="0" smtClean="0">
                <a:latin typeface="+mn-lt"/>
              </a:rPr>
              <a:t>Hardware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 and </a:t>
            </a:r>
            <a:r>
              <a:rPr lang="en-US" sz="1600" kern="0" dirty="0" smtClean="0">
                <a:latin typeface="+mn-lt"/>
              </a:rPr>
              <a:t>Power</a:t>
            </a:r>
          </a:p>
          <a:p>
            <a:pPr marL="174625" marR="0" lvl="0" indent="-174625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en-US" sz="1600" kern="0" dirty="0" smtClean="0">
              <a:latin typeface="+mn-lt"/>
            </a:endParaRPr>
          </a:p>
          <a:p>
            <a:pPr marL="174625" indent="-174625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Firmware Footprint</a:t>
            </a:r>
          </a:p>
          <a:p>
            <a:pPr marL="174625" indent="-174625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4625" indent="-174625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en-US" sz="1600" kern="0" dirty="0" smtClean="0">
                <a:latin typeface="+mn-lt"/>
              </a:rPr>
              <a:t>Both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Performance and </a:t>
            </a:r>
            <a:r>
              <a:rPr lang="en-US" sz="1600" kern="0" dirty="0" smtClean="0">
                <a:latin typeface="+mn-lt"/>
              </a:rPr>
              <a:t>Quality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20"/>
          <p:cNvGrpSpPr>
            <a:grpSpLocks noChangeAspect="1"/>
          </p:cNvGrpSpPr>
          <p:nvPr/>
        </p:nvGrpSpPr>
        <p:grpSpPr>
          <a:xfrm>
            <a:off x="517135" y="2668884"/>
            <a:ext cx="5544272" cy="3564313"/>
            <a:chOff x="1205580" y="1405466"/>
            <a:chExt cx="6821987" cy="4385733"/>
          </a:xfrm>
        </p:grpSpPr>
        <p:sp>
          <p:nvSpPr>
            <p:cNvPr id="6" name="Rectangle 5"/>
            <p:cNvSpPr/>
            <p:nvPr/>
          </p:nvSpPr>
          <p:spPr bwMode="auto">
            <a:xfrm>
              <a:off x="1205580" y="1405466"/>
              <a:ext cx="6821987" cy="43857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518613" y="1528416"/>
              <a:ext cx="4377259" cy="146590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 cap="flat" cmpd="sng" algn="ctr">
              <a:solidFill>
                <a:srgbClr val="00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100" b="1" i="1" dirty="0" smtClean="0"/>
                <a:t>Customer’s Application-Specific Components</a:t>
              </a:r>
              <a:endParaRPr lang="en-US" sz="1200" b="1" i="1" dirty="0" smtClean="0"/>
            </a:p>
          </p:txBody>
        </p:sp>
        <p:sp>
          <p:nvSpPr>
            <p:cNvPr id="8" name="Rectangle 367"/>
            <p:cNvSpPr>
              <a:spLocks noChangeArrowheads="1"/>
            </p:cNvSpPr>
            <p:nvPr/>
          </p:nvSpPr>
          <p:spPr bwMode="auto">
            <a:xfrm>
              <a:off x="2060812" y="3200400"/>
              <a:ext cx="5853772" cy="4858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0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SoC Interconnect Fabric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373361" y="1524000"/>
              <a:ext cx="1980337" cy="14981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</a:rPr>
                <a:t>CPU Subsystem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734015" y="1899202"/>
              <a:ext cx="634120" cy="9872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20" tIns="45720" rIns="4572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800" dirty="0" smtClean="0">
                  <a:solidFill>
                    <a:schemeClr val="bg1"/>
                  </a:solidFill>
                </a:rPr>
                <a:t>3D Graphics Core</a:t>
              </a:r>
            </a:p>
          </p:txBody>
        </p:sp>
        <p:grpSp>
          <p:nvGrpSpPr>
            <p:cNvPr id="11" name="Group 377"/>
            <p:cNvGrpSpPr/>
            <p:nvPr/>
          </p:nvGrpSpPr>
          <p:grpSpPr>
            <a:xfrm>
              <a:off x="4017436" y="2881434"/>
              <a:ext cx="67278" cy="411602"/>
              <a:chOff x="1539023" y="2736851"/>
              <a:chExt cx="87313" cy="522287"/>
            </a:xfrm>
          </p:grpSpPr>
          <p:sp>
            <p:nvSpPr>
              <p:cNvPr id="171" name="Freeform 189"/>
              <p:cNvSpPr>
                <a:spLocks noEditPoints="1"/>
              </p:cNvSpPr>
              <p:nvPr/>
            </p:nvSpPr>
            <p:spPr bwMode="auto">
              <a:xfrm>
                <a:off x="1539023" y="2736851"/>
                <a:ext cx="87313" cy="422275"/>
              </a:xfrm>
              <a:custGeom>
                <a:avLst/>
                <a:gdLst/>
                <a:ahLst/>
                <a:cxnLst>
                  <a:cxn ang="0">
                    <a:pos x="36" y="46"/>
                  </a:cxn>
                  <a:cxn ang="0">
                    <a:pos x="36" y="220"/>
                  </a:cxn>
                  <a:cxn ang="0">
                    <a:pos x="18" y="220"/>
                  </a:cxn>
                  <a:cxn ang="0">
                    <a:pos x="18" y="46"/>
                  </a:cxn>
                  <a:cxn ang="0">
                    <a:pos x="36" y="46"/>
                  </a:cxn>
                  <a:cxn ang="0">
                    <a:pos x="0" y="55"/>
                  </a:cxn>
                  <a:cxn ang="0">
                    <a:pos x="27" y="0"/>
                  </a:cxn>
                  <a:cxn ang="0">
                    <a:pos x="55" y="55"/>
                  </a:cxn>
                  <a:cxn ang="0">
                    <a:pos x="0" y="55"/>
                  </a:cxn>
                  <a:cxn ang="0">
                    <a:pos x="55" y="211"/>
                  </a:cxn>
                  <a:cxn ang="0">
                    <a:pos x="27" y="266"/>
                  </a:cxn>
                  <a:cxn ang="0">
                    <a:pos x="0" y="211"/>
                  </a:cxn>
                  <a:cxn ang="0">
                    <a:pos x="55" y="211"/>
                  </a:cxn>
                </a:cxnLst>
                <a:rect l="0" t="0" r="r" b="b"/>
                <a:pathLst>
                  <a:path w="55" h="266">
                    <a:moveTo>
                      <a:pt x="36" y="46"/>
                    </a:moveTo>
                    <a:lnTo>
                      <a:pt x="36" y="220"/>
                    </a:lnTo>
                    <a:lnTo>
                      <a:pt x="18" y="220"/>
                    </a:lnTo>
                    <a:lnTo>
                      <a:pt x="18" y="46"/>
                    </a:lnTo>
                    <a:lnTo>
                      <a:pt x="36" y="46"/>
                    </a:lnTo>
                    <a:close/>
                    <a:moveTo>
                      <a:pt x="0" y="55"/>
                    </a:moveTo>
                    <a:lnTo>
                      <a:pt x="27" y="0"/>
                    </a:lnTo>
                    <a:lnTo>
                      <a:pt x="55" y="55"/>
                    </a:lnTo>
                    <a:lnTo>
                      <a:pt x="0" y="55"/>
                    </a:lnTo>
                    <a:close/>
                    <a:moveTo>
                      <a:pt x="55" y="211"/>
                    </a:moveTo>
                    <a:lnTo>
                      <a:pt x="27" y="266"/>
                    </a:lnTo>
                    <a:lnTo>
                      <a:pt x="0" y="211"/>
                    </a:lnTo>
                    <a:lnTo>
                      <a:pt x="55" y="211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Rectangle 373"/>
              <p:cNvSpPr>
                <a:spLocks noChangeArrowheads="1"/>
              </p:cNvSpPr>
              <p:nvPr/>
            </p:nvSpPr>
            <p:spPr bwMode="auto">
              <a:xfrm>
                <a:off x="1543785" y="3176588"/>
                <a:ext cx="77788" cy="82550"/>
              </a:xfrm>
              <a:prstGeom prst="rect">
                <a:avLst/>
              </a:prstGeom>
              <a:noFill/>
              <a:ln w="6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 bwMode="auto">
            <a:xfrm>
              <a:off x="4650052" y="1899202"/>
              <a:ext cx="659182" cy="9872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Modem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295400" y="3943923"/>
              <a:ext cx="3100778" cy="1705508"/>
            </a:xfrm>
            <a:prstGeom prst="rect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 b="1" dirty="0" smtClean="0"/>
                <a:t>High-speed, Wired </a:t>
              </a:r>
              <a:r>
                <a:rPr lang="en-US" sz="1000" b="1" dirty="0"/>
                <a:t>I</a:t>
              </a:r>
              <a:r>
                <a:rPr lang="en-US" sz="1000" b="1" dirty="0" smtClean="0"/>
                <a:t>nterface </a:t>
              </a:r>
              <a:r>
                <a:rPr lang="en-US" sz="1000" b="1" dirty="0"/>
                <a:t>P</a:t>
              </a:r>
              <a:r>
                <a:rPr lang="en-US" sz="1000" b="1" dirty="0" smtClean="0"/>
                <a:t>eripherals</a:t>
              </a: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 bwMode="auto">
            <a:xfrm>
              <a:off x="1375020" y="4037356"/>
              <a:ext cx="558026" cy="5900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DDR3</a:t>
              </a:r>
            </a:p>
          </p:txBody>
        </p:sp>
        <p:sp>
          <p:nvSpPr>
            <p:cNvPr id="15" name="Rectangle 14"/>
            <p:cNvSpPr>
              <a:spLocks/>
            </p:cNvSpPr>
            <p:nvPr/>
          </p:nvSpPr>
          <p:spPr bwMode="auto">
            <a:xfrm>
              <a:off x="1375020" y="4710309"/>
              <a:ext cx="558026" cy="55564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PHY</a:t>
              </a:r>
            </a:p>
          </p:txBody>
        </p:sp>
        <p:sp>
          <p:nvSpPr>
            <p:cNvPr id="16" name="Freeform 189"/>
            <p:cNvSpPr>
              <a:spLocks noEditPoints="1"/>
            </p:cNvSpPr>
            <p:nvPr/>
          </p:nvSpPr>
          <p:spPr bwMode="auto">
            <a:xfrm flipV="1">
              <a:off x="2386707" y="3655236"/>
              <a:ext cx="67278" cy="396891"/>
            </a:xfrm>
            <a:custGeom>
              <a:avLst/>
              <a:gdLst/>
              <a:ahLst/>
              <a:cxnLst>
                <a:cxn ang="0">
                  <a:pos x="36" y="46"/>
                </a:cxn>
                <a:cxn ang="0">
                  <a:pos x="36" y="220"/>
                </a:cxn>
                <a:cxn ang="0">
                  <a:pos x="18" y="220"/>
                </a:cxn>
                <a:cxn ang="0">
                  <a:pos x="18" y="46"/>
                </a:cxn>
                <a:cxn ang="0">
                  <a:pos x="36" y="46"/>
                </a:cxn>
                <a:cxn ang="0">
                  <a:pos x="0" y="55"/>
                </a:cxn>
                <a:cxn ang="0">
                  <a:pos x="27" y="0"/>
                </a:cxn>
                <a:cxn ang="0">
                  <a:pos x="55" y="55"/>
                </a:cxn>
                <a:cxn ang="0">
                  <a:pos x="0" y="55"/>
                </a:cxn>
                <a:cxn ang="0">
                  <a:pos x="55" y="211"/>
                </a:cxn>
                <a:cxn ang="0">
                  <a:pos x="27" y="266"/>
                </a:cxn>
                <a:cxn ang="0">
                  <a:pos x="0" y="211"/>
                </a:cxn>
                <a:cxn ang="0">
                  <a:pos x="55" y="211"/>
                </a:cxn>
              </a:cxnLst>
              <a:rect l="0" t="0" r="r" b="b"/>
              <a:pathLst>
                <a:path w="55" h="266">
                  <a:moveTo>
                    <a:pt x="36" y="46"/>
                  </a:moveTo>
                  <a:lnTo>
                    <a:pt x="36" y="220"/>
                  </a:lnTo>
                  <a:lnTo>
                    <a:pt x="18" y="220"/>
                  </a:lnTo>
                  <a:lnTo>
                    <a:pt x="18" y="46"/>
                  </a:lnTo>
                  <a:lnTo>
                    <a:pt x="36" y="46"/>
                  </a:lnTo>
                  <a:close/>
                  <a:moveTo>
                    <a:pt x="0" y="55"/>
                  </a:moveTo>
                  <a:lnTo>
                    <a:pt x="27" y="0"/>
                  </a:lnTo>
                  <a:lnTo>
                    <a:pt x="55" y="55"/>
                  </a:lnTo>
                  <a:lnTo>
                    <a:pt x="0" y="55"/>
                  </a:lnTo>
                  <a:close/>
                  <a:moveTo>
                    <a:pt x="55" y="211"/>
                  </a:moveTo>
                  <a:lnTo>
                    <a:pt x="27" y="266"/>
                  </a:lnTo>
                  <a:lnTo>
                    <a:pt x="0" y="211"/>
                  </a:lnTo>
                  <a:lnTo>
                    <a:pt x="55" y="211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7" name="Freeform 189"/>
            <p:cNvSpPr>
              <a:spLocks noEditPoints="1"/>
            </p:cNvSpPr>
            <p:nvPr/>
          </p:nvSpPr>
          <p:spPr bwMode="auto">
            <a:xfrm flipV="1">
              <a:off x="3195313" y="3655236"/>
              <a:ext cx="67278" cy="396891"/>
            </a:xfrm>
            <a:custGeom>
              <a:avLst/>
              <a:gdLst/>
              <a:ahLst/>
              <a:cxnLst>
                <a:cxn ang="0">
                  <a:pos x="36" y="46"/>
                </a:cxn>
                <a:cxn ang="0">
                  <a:pos x="36" y="220"/>
                </a:cxn>
                <a:cxn ang="0">
                  <a:pos x="18" y="220"/>
                </a:cxn>
                <a:cxn ang="0">
                  <a:pos x="18" y="46"/>
                </a:cxn>
                <a:cxn ang="0">
                  <a:pos x="36" y="46"/>
                </a:cxn>
                <a:cxn ang="0">
                  <a:pos x="0" y="55"/>
                </a:cxn>
                <a:cxn ang="0">
                  <a:pos x="27" y="0"/>
                </a:cxn>
                <a:cxn ang="0">
                  <a:pos x="55" y="55"/>
                </a:cxn>
                <a:cxn ang="0">
                  <a:pos x="0" y="55"/>
                </a:cxn>
                <a:cxn ang="0">
                  <a:pos x="55" y="211"/>
                </a:cxn>
                <a:cxn ang="0">
                  <a:pos x="27" y="266"/>
                </a:cxn>
                <a:cxn ang="0">
                  <a:pos x="0" y="211"/>
                </a:cxn>
                <a:cxn ang="0">
                  <a:pos x="55" y="211"/>
                </a:cxn>
              </a:cxnLst>
              <a:rect l="0" t="0" r="r" b="b"/>
              <a:pathLst>
                <a:path w="55" h="266">
                  <a:moveTo>
                    <a:pt x="36" y="46"/>
                  </a:moveTo>
                  <a:lnTo>
                    <a:pt x="36" y="220"/>
                  </a:lnTo>
                  <a:lnTo>
                    <a:pt x="18" y="220"/>
                  </a:lnTo>
                  <a:lnTo>
                    <a:pt x="18" y="46"/>
                  </a:lnTo>
                  <a:lnTo>
                    <a:pt x="36" y="46"/>
                  </a:lnTo>
                  <a:close/>
                  <a:moveTo>
                    <a:pt x="0" y="55"/>
                  </a:moveTo>
                  <a:lnTo>
                    <a:pt x="27" y="0"/>
                  </a:lnTo>
                  <a:lnTo>
                    <a:pt x="55" y="55"/>
                  </a:lnTo>
                  <a:lnTo>
                    <a:pt x="0" y="55"/>
                  </a:lnTo>
                  <a:close/>
                  <a:moveTo>
                    <a:pt x="55" y="211"/>
                  </a:moveTo>
                  <a:lnTo>
                    <a:pt x="27" y="266"/>
                  </a:lnTo>
                  <a:lnTo>
                    <a:pt x="0" y="211"/>
                  </a:lnTo>
                  <a:lnTo>
                    <a:pt x="55" y="211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506828" y="3961248"/>
              <a:ext cx="1242708" cy="1706631"/>
            </a:xfrm>
            <a:prstGeom prst="rect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 b="1" dirty="0" smtClean="0"/>
                <a:t>Other Peripherals</a:t>
              </a:r>
              <a:endParaRPr lang="en-US" sz="1000" b="1" dirty="0"/>
            </a:p>
          </p:txBody>
        </p:sp>
        <p:grpSp>
          <p:nvGrpSpPr>
            <p:cNvPr id="19" name="Group 182"/>
            <p:cNvGrpSpPr/>
            <p:nvPr/>
          </p:nvGrpSpPr>
          <p:grpSpPr>
            <a:xfrm>
              <a:off x="4597821" y="3615854"/>
              <a:ext cx="129207" cy="1648868"/>
              <a:chOff x="2848590" y="3835245"/>
              <a:chExt cx="167684" cy="2023729"/>
            </a:xfrm>
          </p:grpSpPr>
          <p:sp>
            <p:nvSpPr>
              <p:cNvPr id="168" name="Rectangle 406"/>
              <p:cNvSpPr>
                <a:spLocks noChangeArrowheads="1"/>
              </p:cNvSpPr>
              <p:nvPr/>
            </p:nvSpPr>
            <p:spPr bwMode="auto">
              <a:xfrm>
                <a:off x="2848590" y="4312745"/>
                <a:ext cx="167684" cy="154622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69" name="Freeform 189"/>
              <p:cNvSpPr>
                <a:spLocks noEditPoints="1"/>
              </p:cNvSpPr>
              <p:nvPr/>
            </p:nvSpPr>
            <p:spPr bwMode="auto">
              <a:xfrm rot="10800000">
                <a:off x="2896290" y="3883579"/>
                <a:ext cx="87313" cy="365753"/>
              </a:xfrm>
              <a:custGeom>
                <a:avLst/>
                <a:gdLst/>
                <a:ahLst/>
                <a:cxnLst>
                  <a:cxn ang="0">
                    <a:pos x="36" y="46"/>
                  </a:cxn>
                  <a:cxn ang="0">
                    <a:pos x="36" y="220"/>
                  </a:cxn>
                  <a:cxn ang="0">
                    <a:pos x="18" y="220"/>
                  </a:cxn>
                  <a:cxn ang="0">
                    <a:pos x="18" y="46"/>
                  </a:cxn>
                  <a:cxn ang="0">
                    <a:pos x="36" y="46"/>
                  </a:cxn>
                  <a:cxn ang="0">
                    <a:pos x="0" y="55"/>
                  </a:cxn>
                  <a:cxn ang="0">
                    <a:pos x="27" y="0"/>
                  </a:cxn>
                  <a:cxn ang="0">
                    <a:pos x="55" y="55"/>
                  </a:cxn>
                  <a:cxn ang="0">
                    <a:pos x="0" y="55"/>
                  </a:cxn>
                  <a:cxn ang="0">
                    <a:pos x="55" y="211"/>
                  </a:cxn>
                  <a:cxn ang="0">
                    <a:pos x="27" y="266"/>
                  </a:cxn>
                  <a:cxn ang="0">
                    <a:pos x="0" y="211"/>
                  </a:cxn>
                  <a:cxn ang="0">
                    <a:pos x="55" y="211"/>
                  </a:cxn>
                </a:cxnLst>
                <a:rect l="0" t="0" r="r" b="b"/>
                <a:pathLst>
                  <a:path w="55" h="266">
                    <a:moveTo>
                      <a:pt x="36" y="46"/>
                    </a:moveTo>
                    <a:lnTo>
                      <a:pt x="36" y="220"/>
                    </a:lnTo>
                    <a:lnTo>
                      <a:pt x="18" y="220"/>
                    </a:lnTo>
                    <a:lnTo>
                      <a:pt x="18" y="46"/>
                    </a:lnTo>
                    <a:lnTo>
                      <a:pt x="36" y="46"/>
                    </a:lnTo>
                    <a:close/>
                    <a:moveTo>
                      <a:pt x="0" y="55"/>
                    </a:moveTo>
                    <a:lnTo>
                      <a:pt x="27" y="0"/>
                    </a:lnTo>
                    <a:lnTo>
                      <a:pt x="55" y="55"/>
                    </a:lnTo>
                    <a:lnTo>
                      <a:pt x="0" y="55"/>
                    </a:lnTo>
                    <a:close/>
                    <a:moveTo>
                      <a:pt x="55" y="211"/>
                    </a:moveTo>
                    <a:lnTo>
                      <a:pt x="27" y="266"/>
                    </a:lnTo>
                    <a:lnTo>
                      <a:pt x="0" y="211"/>
                    </a:lnTo>
                    <a:lnTo>
                      <a:pt x="55" y="211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70" name="Rectangle 372"/>
              <p:cNvSpPr>
                <a:spLocks noChangeArrowheads="1"/>
              </p:cNvSpPr>
              <p:nvPr/>
            </p:nvSpPr>
            <p:spPr bwMode="auto">
              <a:xfrm rot="10800000">
                <a:off x="2901053" y="3835245"/>
                <a:ext cx="77788" cy="66993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oup 542"/>
            <p:cNvGrpSpPr/>
            <p:nvPr/>
          </p:nvGrpSpPr>
          <p:grpSpPr>
            <a:xfrm>
              <a:off x="4625138" y="4310983"/>
              <a:ext cx="864235" cy="212468"/>
              <a:chOff x="5010443" y="5450915"/>
              <a:chExt cx="1121603" cy="260771"/>
            </a:xfrm>
          </p:grpSpPr>
          <p:sp>
            <p:nvSpPr>
              <p:cNvPr id="165" name="Rectangle 321"/>
              <p:cNvSpPr>
                <a:spLocks noChangeArrowheads="1"/>
              </p:cNvSpPr>
              <p:nvPr/>
            </p:nvSpPr>
            <p:spPr bwMode="auto">
              <a:xfrm>
                <a:off x="5327374" y="5450915"/>
                <a:ext cx="804672" cy="26077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800" dirty="0" smtClean="0">
                    <a:solidFill>
                      <a:schemeClr val="bg1"/>
                    </a:solidFill>
                  </a:rPr>
                  <a:t>SATA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6" name="Freeform 429"/>
              <p:cNvSpPr>
                <a:spLocks noEditPoints="1"/>
              </p:cNvSpPr>
              <p:nvPr/>
            </p:nvSpPr>
            <p:spPr bwMode="auto">
              <a:xfrm>
                <a:off x="5105498" y="5542406"/>
                <a:ext cx="206375" cy="77788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89" y="16"/>
                  </a:cxn>
                  <a:cxn ang="0">
                    <a:pos x="89" y="32"/>
                  </a:cxn>
                  <a:cxn ang="0">
                    <a:pos x="41" y="32"/>
                  </a:cxn>
                  <a:cxn ang="0">
                    <a:pos x="41" y="16"/>
                  </a:cxn>
                  <a:cxn ang="0">
                    <a:pos x="49" y="49"/>
                  </a:cxn>
                  <a:cxn ang="0">
                    <a:pos x="0" y="24"/>
                  </a:cxn>
                  <a:cxn ang="0">
                    <a:pos x="49" y="0"/>
                  </a:cxn>
                  <a:cxn ang="0">
                    <a:pos x="49" y="49"/>
                  </a:cxn>
                  <a:cxn ang="0">
                    <a:pos x="81" y="0"/>
                  </a:cxn>
                  <a:cxn ang="0">
                    <a:pos x="130" y="24"/>
                  </a:cxn>
                  <a:cxn ang="0">
                    <a:pos x="81" y="49"/>
                  </a:cxn>
                  <a:cxn ang="0">
                    <a:pos x="81" y="0"/>
                  </a:cxn>
                </a:cxnLst>
                <a:rect l="0" t="0" r="r" b="b"/>
                <a:pathLst>
                  <a:path w="130" h="49">
                    <a:moveTo>
                      <a:pt x="41" y="16"/>
                    </a:moveTo>
                    <a:lnTo>
                      <a:pt x="89" y="16"/>
                    </a:lnTo>
                    <a:lnTo>
                      <a:pt x="89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9" y="49"/>
                    </a:moveTo>
                    <a:lnTo>
                      <a:pt x="0" y="24"/>
                    </a:lnTo>
                    <a:lnTo>
                      <a:pt x="49" y="0"/>
                    </a:lnTo>
                    <a:lnTo>
                      <a:pt x="49" y="49"/>
                    </a:lnTo>
                    <a:close/>
                    <a:moveTo>
                      <a:pt x="81" y="0"/>
                    </a:moveTo>
                    <a:lnTo>
                      <a:pt x="130" y="24"/>
                    </a:lnTo>
                    <a:lnTo>
                      <a:pt x="81" y="4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67" name="Rectangle 456"/>
              <p:cNvSpPr>
                <a:spLocks noChangeArrowheads="1"/>
              </p:cNvSpPr>
              <p:nvPr/>
            </p:nvSpPr>
            <p:spPr bwMode="auto">
              <a:xfrm>
                <a:off x="5010443" y="5540025"/>
                <a:ext cx="77788" cy="825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  <p:grpSp>
          <p:nvGrpSpPr>
            <p:cNvPr id="21" name="Group 546"/>
            <p:cNvGrpSpPr/>
            <p:nvPr/>
          </p:nvGrpSpPr>
          <p:grpSpPr>
            <a:xfrm>
              <a:off x="4625138" y="4572340"/>
              <a:ext cx="864235" cy="212468"/>
              <a:chOff x="5010443" y="5450915"/>
              <a:chExt cx="1121603" cy="260771"/>
            </a:xfrm>
          </p:grpSpPr>
          <p:sp>
            <p:nvSpPr>
              <p:cNvPr id="162" name="Rectangle 321"/>
              <p:cNvSpPr>
                <a:spLocks noChangeArrowheads="1"/>
              </p:cNvSpPr>
              <p:nvPr/>
            </p:nvSpPr>
            <p:spPr bwMode="auto">
              <a:xfrm>
                <a:off x="5327374" y="5450915"/>
                <a:ext cx="804672" cy="26077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MIPI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3" name="Freeform 429"/>
              <p:cNvSpPr>
                <a:spLocks noEditPoints="1"/>
              </p:cNvSpPr>
              <p:nvPr/>
            </p:nvSpPr>
            <p:spPr bwMode="auto">
              <a:xfrm>
                <a:off x="5105498" y="5542406"/>
                <a:ext cx="206375" cy="77788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89" y="16"/>
                  </a:cxn>
                  <a:cxn ang="0">
                    <a:pos x="89" y="32"/>
                  </a:cxn>
                  <a:cxn ang="0">
                    <a:pos x="41" y="32"/>
                  </a:cxn>
                  <a:cxn ang="0">
                    <a:pos x="41" y="16"/>
                  </a:cxn>
                  <a:cxn ang="0">
                    <a:pos x="49" y="49"/>
                  </a:cxn>
                  <a:cxn ang="0">
                    <a:pos x="0" y="24"/>
                  </a:cxn>
                  <a:cxn ang="0">
                    <a:pos x="49" y="0"/>
                  </a:cxn>
                  <a:cxn ang="0">
                    <a:pos x="49" y="49"/>
                  </a:cxn>
                  <a:cxn ang="0">
                    <a:pos x="81" y="0"/>
                  </a:cxn>
                  <a:cxn ang="0">
                    <a:pos x="130" y="24"/>
                  </a:cxn>
                  <a:cxn ang="0">
                    <a:pos x="81" y="49"/>
                  </a:cxn>
                  <a:cxn ang="0">
                    <a:pos x="81" y="0"/>
                  </a:cxn>
                </a:cxnLst>
                <a:rect l="0" t="0" r="r" b="b"/>
                <a:pathLst>
                  <a:path w="130" h="49">
                    <a:moveTo>
                      <a:pt x="41" y="16"/>
                    </a:moveTo>
                    <a:lnTo>
                      <a:pt x="89" y="16"/>
                    </a:lnTo>
                    <a:lnTo>
                      <a:pt x="89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9" y="49"/>
                    </a:moveTo>
                    <a:lnTo>
                      <a:pt x="0" y="24"/>
                    </a:lnTo>
                    <a:lnTo>
                      <a:pt x="49" y="0"/>
                    </a:lnTo>
                    <a:lnTo>
                      <a:pt x="49" y="49"/>
                    </a:lnTo>
                    <a:close/>
                    <a:moveTo>
                      <a:pt x="81" y="0"/>
                    </a:moveTo>
                    <a:lnTo>
                      <a:pt x="130" y="24"/>
                    </a:lnTo>
                    <a:lnTo>
                      <a:pt x="81" y="4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64" name="Rectangle 456"/>
              <p:cNvSpPr>
                <a:spLocks noChangeArrowheads="1"/>
              </p:cNvSpPr>
              <p:nvPr/>
            </p:nvSpPr>
            <p:spPr bwMode="auto">
              <a:xfrm>
                <a:off x="5010443" y="5540025"/>
                <a:ext cx="77788" cy="825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  <p:grpSp>
          <p:nvGrpSpPr>
            <p:cNvPr id="22" name="Group 550"/>
            <p:cNvGrpSpPr/>
            <p:nvPr/>
          </p:nvGrpSpPr>
          <p:grpSpPr>
            <a:xfrm>
              <a:off x="4625138" y="4049627"/>
              <a:ext cx="864235" cy="212468"/>
              <a:chOff x="5010443" y="5450915"/>
              <a:chExt cx="1121603" cy="260771"/>
            </a:xfrm>
          </p:grpSpPr>
          <p:sp>
            <p:nvSpPr>
              <p:cNvPr id="159" name="Rectangle 321"/>
              <p:cNvSpPr>
                <a:spLocks noChangeArrowheads="1"/>
              </p:cNvSpPr>
              <p:nvPr/>
            </p:nvSpPr>
            <p:spPr bwMode="auto">
              <a:xfrm>
                <a:off x="5327374" y="5450915"/>
                <a:ext cx="804672" cy="26077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800" dirty="0" smtClean="0">
                    <a:solidFill>
                      <a:schemeClr val="bg1"/>
                    </a:solidFill>
                  </a:rPr>
                  <a:t>HDMI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Freeform 429"/>
              <p:cNvSpPr>
                <a:spLocks noEditPoints="1"/>
              </p:cNvSpPr>
              <p:nvPr/>
            </p:nvSpPr>
            <p:spPr bwMode="auto">
              <a:xfrm>
                <a:off x="5105498" y="5542406"/>
                <a:ext cx="206375" cy="77788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89" y="16"/>
                  </a:cxn>
                  <a:cxn ang="0">
                    <a:pos x="89" y="32"/>
                  </a:cxn>
                  <a:cxn ang="0">
                    <a:pos x="41" y="32"/>
                  </a:cxn>
                  <a:cxn ang="0">
                    <a:pos x="41" y="16"/>
                  </a:cxn>
                  <a:cxn ang="0">
                    <a:pos x="49" y="49"/>
                  </a:cxn>
                  <a:cxn ang="0">
                    <a:pos x="0" y="24"/>
                  </a:cxn>
                  <a:cxn ang="0">
                    <a:pos x="49" y="0"/>
                  </a:cxn>
                  <a:cxn ang="0">
                    <a:pos x="49" y="49"/>
                  </a:cxn>
                  <a:cxn ang="0">
                    <a:pos x="81" y="0"/>
                  </a:cxn>
                  <a:cxn ang="0">
                    <a:pos x="130" y="24"/>
                  </a:cxn>
                  <a:cxn ang="0">
                    <a:pos x="81" y="49"/>
                  </a:cxn>
                  <a:cxn ang="0">
                    <a:pos x="81" y="0"/>
                  </a:cxn>
                </a:cxnLst>
                <a:rect l="0" t="0" r="r" b="b"/>
                <a:pathLst>
                  <a:path w="130" h="49">
                    <a:moveTo>
                      <a:pt x="41" y="16"/>
                    </a:moveTo>
                    <a:lnTo>
                      <a:pt x="89" y="16"/>
                    </a:lnTo>
                    <a:lnTo>
                      <a:pt x="89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9" y="49"/>
                    </a:moveTo>
                    <a:lnTo>
                      <a:pt x="0" y="24"/>
                    </a:lnTo>
                    <a:lnTo>
                      <a:pt x="49" y="0"/>
                    </a:lnTo>
                    <a:lnTo>
                      <a:pt x="49" y="49"/>
                    </a:lnTo>
                    <a:close/>
                    <a:moveTo>
                      <a:pt x="81" y="0"/>
                    </a:moveTo>
                    <a:lnTo>
                      <a:pt x="130" y="24"/>
                    </a:lnTo>
                    <a:lnTo>
                      <a:pt x="81" y="4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Rectangle 456"/>
              <p:cNvSpPr>
                <a:spLocks noChangeArrowheads="1"/>
              </p:cNvSpPr>
              <p:nvPr/>
            </p:nvSpPr>
            <p:spPr bwMode="auto">
              <a:xfrm>
                <a:off x="5010443" y="5540025"/>
                <a:ext cx="77788" cy="825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Group 546"/>
            <p:cNvGrpSpPr/>
            <p:nvPr/>
          </p:nvGrpSpPr>
          <p:grpSpPr>
            <a:xfrm>
              <a:off x="4625138" y="4833696"/>
              <a:ext cx="864235" cy="212468"/>
              <a:chOff x="5010443" y="5450915"/>
              <a:chExt cx="1121603" cy="260771"/>
            </a:xfrm>
          </p:grpSpPr>
          <p:sp>
            <p:nvSpPr>
              <p:cNvPr id="156" name="Rectangle 321"/>
              <p:cNvSpPr>
                <a:spLocks noChangeArrowheads="1"/>
              </p:cNvSpPr>
              <p:nvPr/>
            </p:nvSpPr>
            <p:spPr bwMode="auto">
              <a:xfrm>
                <a:off x="5327374" y="5450915"/>
                <a:ext cx="804672" cy="26077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800" dirty="0" smtClean="0">
                    <a:solidFill>
                      <a:schemeClr val="bg1"/>
                    </a:solidFill>
                  </a:rPr>
                  <a:t>WLAN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7" name="Freeform 429"/>
              <p:cNvSpPr>
                <a:spLocks noEditPoints="1"/>
              </p:cNvSpPr>
              <p:nvPr/>
            </p:nvSpPr>
            <p:spPr bwMode="auto">
              <a:xfrm>
                <a:off x="5105498" y="5542406"/>
                <a:ext cx="206375" cy="77788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89" y="16"/>
                  </a:cxn>
                  <a:cxn ang="0">
                    <a:pos x="89" y="32"/>
                  </a:cxn>
                  <a:cxn ang="0">
                    <a:pos x="41" y="32"/>
                  </a:cxn>
                  <a:cxn ang="0">
                    <a:pos x="41" y="16"/>
                  </a:cxn>
                  <a:cxn ang="0">
                    <a:pos x="49" y="49"/>
                  </a:cxn>
                  <a:cxn ang="0">
                    <a:pos x="0" y="24"/>
                  </a:cxn>
                  <a:cxn ang="0">
                    <a:pos x="49" y="0"/>
                  </a:cxn>
                  <a:cxn ang="0">
                    <a:pos x="49" y="49"/>
                  </a:cxn>
                  <a:cxn ang="0">
                    <a:pos x="81" y="0"/>
                  </a:cxn>
                  <a:cxn ang="0">
                    <a:pos x="130" y="24"/>
                  </a:cxn>
                  <a:cxn ang="0">
                    <a:pos x="81" y="49"/>
                  </a:cxn>
                  <a:cxn ang="0">
                    <a:pos x="81" y="0"/>
                  </a:cxn>
                </a:cxnLst>
                <a:rect l="0" t="0" r="r" b="b"/>
                <a:pathLst>
                  <a:path w="130" h="49">
                    <a:moveTo>
                      <a:pt x="41" y="16"/>
                    </a:moveTo>
                    <a:lnTo>
                      <a:pt x="89" y="16"/>
                    </a:lnTo>
                    <a:lnTo>
                      <a:pt x="89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9" y="49"/>
                    </a:moveTo>
                    <a:lnTo>
                      <a:pt x="0" y="24"/>
                    </a:lnTo>
                    <a:lnTo>
                      <a:pt x="49" y="0"/>
                    </a:lnTo>
                    <a:lnTo>
                      <a:pt x="49" y="49"/>
                    </a:lnTo>
                    <a:close/>
                    <a:moveTo>
                      <a:pt x="81" y="0"/>
                    </a:moveTo>
                    <a:lnTo>
                      <a:pt x="130" y="24"/>
                    </a:lnTo>
                    <a:lnTo>
                      <a:pt x="81" y="4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58" name="Rectangle 456"/>
              <p:cNvSpPr>
                <a:spLocks noChangeArrowheads="1"/>
              </p:cNvSpPr>
              <p:nvPr/>
            </p:nvSpPr>
            <p:spPr bwMode="auto">
              <a:xfrm>
                <a:off x="5010443" y="5540025"/>
                <a:ext cx="77788" cy="825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  <p:grpSp>
          <p:nvGrpSpPr>
            <p:cNvPr id="24" name="Group 546"/>
            <p:cNvGrpSpPr/>
            <p:nvPr/>
          </p:nvGrpSpPr>
          <p:grpSpPr>
            <a:xfrm>
              <a:off x="4625138" y="5095053"/>
              <a:ext cx="864235" cy="212468"/>
              <a:chOff x="5010443" y="5450915"/>
              <a:chExt cx="1121603" cy="260771"/>
            </a:xfrm>
          </p:grpSpPr>
          <p:sp>
            <p:nvSpPr>
              <p:cNvPr id="153" name="Rectangle 321"/>
              <p:cNvSpPr>
                <a:spLocks noChangeArrowheads="1"/>
              </p:cNvSpPr>
              <p:nvPr/>
            </p:nvSpPr>
            <p:spPr bwMode="auto">
              <a:xfrm>
                <a:off x="5327374" y="5450915"/>
                <a:ext cx="804672" cy="26077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LTE</a:t>
                </a:r>
              </a:p>
            </p:txBody>
          </p:sp>
          <p:sp>
            <p:nvSpPr>
              <p:cNvPr id="154" name="Freeform 429"/>
              <p:cNvSpPr>
                <a:spLocks noEditPoints="1"/>
              </p:cNvSpPr>
              <p:nvPr/>
            </p:nvSpPr>
            <p:spPr bwMode="auto">
              <a:xfrm>
                <a:off x="5105498" y="5542406"/>
                <a:ext cx="206375" cy="77788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89" y="16"/>
                  </a:cxn>
                  <a:cxn ang="0">
                    <a:pos x="89" y="32"/>
                  </a:cxn>
                  <a:cxn ang="0">
                    <a:pos x="41" y="32"/>
                  </a:cxn>
                  <a:cxn ang="0">
                    <a:pos x="41" y="16"/>
                  </a:cxn>
                  <a:cxn ang="0">
                    <a:pos x="49" y="49"/>
                  </a:cxn>
                  <a:cxn ang="0">
                    <a:pos x="0" y="24"/>
                  </a:cxn>
                  <a:cxn ang="0">
                    <a:pos x="49" y="0"/>
                  </a:cxn>
                  <a:cxn ang="0">
                    <a:pos x="49" y="49"/>
                  </a:cxn>
                  <a:cxn ang="0">
                    <a:pos x="81" y="0"/>
                  </a:cxn>
                  <a:cxn ang="0">
                    <a:pos x="130" y="24"/>
                  </a:cxn>
                  <a:cxn ang="0">
                    <a:pos x="81" y="49"/>
                  </a:cxn>
                  <a:cxn ang="0">
                    <a:pos x="81" y="0"/>
                  </a:cxn>
                </a:cxnLst>
                <a:rect l="0" t="0" r="r" b="b"/>
                <a:pathLst>
                  <a:path w="130" h="49">
                    <a:moveTo>
                      <a:pt x="41" y="16"/>
                    </a:moveTo>
                    <a:lnTo>
                      <a:pt x="89" y="16"/>
                    </a:lnTo>
                    <a:lnTo>
                      <a:pt x="89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9" y="49"/>
                    </a:moveTo>
                    <a:lnTo>
                      <a:pt x="0" y="24"/>
                    </a:lnTo>
                    <a:lnTo>
                      <a:pt x="49" y="0"/>
                    </a:lnTo>
                    <a:lnTo>
                      <a:pt x="49" y="49"/>
                    </a:lnTo>
                    <a:close/>
                    <a:moveTo>
                      <a:pt x="81" y="0"/>
                    </a:moveTo>
                    <a:lnTo>
                      <a:pt x="130" y="24"/>
                    </a:lnTo>
                    <a:lnTo>
                      <a:pt x="81" y="4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55" name="Rectangle 456"/>
              <p:cNvSpPr>
                <a:spLocks noChangeArrowheads="1"/>
              </p:cNvSpPr>
              <p:nvPr/>
            </p:nvSpPr>
            <p:spPr bwMode="auto">
              <a:xfrm>
                <a:off x="5010443" y="5540025"/>
                <a:ext cx="77788" cy="825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002779" y="4951388"/>
              <a:ext cx="197698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Low-speed peripheral </a:t>
              </a:r>
              <a:br>
                <a:rPr lang="en-US" sz="1000" b="1" dirty="0" smtClean="0"/>
              </a:br>
              <a:r>
                <a:rPr lang="en-US" sz="1000" b="1" dirty="0" smtClean="0"/>
                <a:t>subsystem</a:t>
              </a:r>
              <a:endParaRPr lang="en-US" sz="1000" b="1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5882257" y="3977463"/>
              <a:ext cx="2034762" cy="1706631"/>
            </a:xfrm>
            <a:prstGeom prst="rect">
              <a:avLst/>
            </a:prstGeom>
            <a:ln w="9525"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 smtClean="0"/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 smtClean="0"/>
                <a:t>Low-speed </a:t>
              </a:r>
              <a:r>
                <a:rPr lang="en-US" sz="1000" b="1" dirty="0"/>
                <a:t>P</a:t>
              </a:r>
              <a:r>
                <a:rPr lang="en-US" sz="1000" b="1" dirty="0" smtClean="0"/>
                <a:t>eripherals</a:t>
              </a:r>
            </a:p>
          </p:txBody>
        </p:sp>
        <p:grpSp>
          <p:nvGrpSpPr>
            <p:cNvPr id="27" name="Group 183"/>
            <p:cNvGrpSpPr/>
            <p:nvPr/>
          </p:nvGrpSpPr>
          <p:grpSpPr>
            <a:xfrm>
              <a:off x="6003846" y="3609779"/>
              <a:ext cx="127788" cy="1653022"/>
              <a:chOff x="4488096" y="3827787"/>
              <a:chExt cx="165843" cy="2028826"/>
            </a:xfrm>
          </p:grpSpPr>
          <p:sp>
            <p:nvSpPr>
              <p:cNvPr id="148" name="Rectangle 406"/>
              <p:cNvSpPr>
                <a:spLocks noChangeArrowheads="1"/>
              </p:cNvSpPr>
              <p:nvPr/>
            </p:nvSpPr>
            <p:spPr bwMode="auto">
              <a:xfrm>
                <a:off x="4488096" y="4318581"/>
                <a:ext cx="165843" cy="153803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Freeform 189"/>
              <p:cNvSpPr>
                <a:spLocks noEditPoints="1"/>
              </p:cNvSpPr>
              <p:nvPr/>
            </p:nvSpPr>
            <p:spPr bwMode="auto">
              <a:xfrm flipV="1">
                <a:off x="4527361" y="3883579"/>
                <a:ext cx="87313" cy="365753"/>
              </a:xfrm>
              <a:custGeom>
                <a:avLst/>
                <a:gdLst/>
                <a:ahLst/>
                <a:cxnLst>
                  <a:cxn ang="0">
                    <a:pos x="36" y="46"/>
                  </a:cxn>
                  <a:cxn ang="0">
                    <a:pos x="36" y="220"/>
                  </a:cxn>
                  <a:cxn ang="0">
                    <a:pos x="18" y="220"/>
                  </a:cxn>
                  <a:cxn ang="0">
                    <a:pos x="18" y="46"/>
                  </a:cxn>
                  <a:cxn ang="0">
                    <a:pos x="36" y="46"/>
                  </a:cxn>
                  <a:cxn ang="0">
                    <a:pos x="0" y="55"/>
                  </a:cxn>
                  <a:cxn ang="0">
                    <a:pos x="27" y="0"/>
                  </a:cxn>
                  <a:cxn ang="0">
                    <a:pos x="55" y="55"/>
                  </a:cxn>
                  <a:cxn ang="0">
                    <a:pos x="0" y="55"/>
                  </a:cxn>
                  <a:cxn ang="0">
                    <a:pos x="55" y="211"/>
                  </a:cxn>
                  <a:cxn ang="0">
                    <a:pos x="27" y="266"/>
                  </a:cxn>
                  <a:cxn ang="0">
                    <a:pos x="0" y="211"/>
                  </a:cxn>
                  <a:cxn ang="0">
                    <a:pos x="55" y="211"/>
                  </a:cxn>
                </a:cxnLst>
                <a:rect l="0" t="0" r="r" b="b"/>
                <a:pathLst>
                  <a:path w="55" h="266">
                    <a:moveTo>
                      <a:pt x="36" y="46"/>
                    </a:moveTo>
                    <a:lnTo>
                      <a:pt x="36" y="220"/>
                    </a:lnTo>
                    <a:lnTo>
                      <a:pt x="18" y="220"/>
                    </a:lnTo>
                    <a:lnTo>
                      <a:pt x="18" y="46"/>
                    </a:lnTo>
                    <a:lnTo>
                      <a:pt x="36" y="46"/>
                    </a:lnTo>
                    <a:close/>
                    <a:moveTo>
                      <a:pt x="0" y="55"/>
                    </a:moveTo>
                    <a:lnTo>
                      <a:pt x="27" y="0"/>
                    </a:lnTo>
                    <a:lnTo>
                      <a:pt x="55" y="55"/>
                    </a:lnTo>
                    <a:lnTo>
                      <a:pt x="0" y="55"/>
                    </a:lnTo>
                    <a:close/>
                    <a:moveTo>
                      <a:pt x="55" y="211"/>
                    </a:moveTo>
                    <a:lnTo>
                      <a:pt x="27" y="266"/>
                    </a:lnTo>
                    <a:lnTo>
                      <a:pt x="0" y="211"/>
                    </a:lnTo>
                    <a:lnTo>
                      <a:pt x="55" y="211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8" name="Group 374"/>
              <p:cNvGrpSpPr>
                <a:grpSpLocks/>
              </p:cNvGrpSpPr>
              <p:nvPr/>
            </p:nvGrpSpPr>
            <p:grpSpPr bwMode="auto">
              <a:xfrm flipV="1">
                <a:off x="4532123" y="3827787"/>
                <a:ext cx="77788" cy="92075"/>
                <a:chOff x="1884" y="2001"/>
                <a:chExt cx="49" cy="58"/>
              </a:xfrm>
            </p:grpSpPr>
            <p:sp>
              <p:nvSpPr>
                <p:cNvPr id="151" name="Rectangle 372"/>
                <p:cNvSpPr>
                  <a:spLocks noChangeArrowheads="1"/>
                </p:cNvSpPr>
                <p:nvPr/>
              </p:nvSpPr>
              <p:spPr bwMode="auto">
                <a:xfrm>
                  <a:off x="1884" y="2001"/>
                  <a:ext cx="49" cy="52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2" name="Rectangle 373"/>
                <p:cNvSpPr>
                  <a:spLocks noChangeArrowheads="1"/>
                </p:cNvSpPr>
                <p:nvPr/>
              </p:nvSpPr>
              <p:spPr bwMode="auto">
                <a:xfrm>
                  <a:off x="1884" y="2007"/>
                  <a:ext cx="49" cy="52"/>
                </a:xfrm>
                <a:prstGeom prst="rect">
                  <a:avLst/>
                </a:prstGeom>
                <a:solidFill>
                  <a:schemeClr val="bg2"/>
                </a:solidFill>
                <a:ln w="6" cap="rnd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9" name="Group 474"/>
            <p:cNvGrpSpPr/>
            <p:nvPr/>
          </p:nvGrpSpPr>
          <p:grpSpPr>
            <a:xfrm>
              <a:off x="6026479" y="4527619"/>
              <a:ext cx="798023" cy="212468"/>
              <a:chOff x="5010443" y="5450915"/>
              <a:chExt cx="1035673" cy="260771"/>
            </a:xfrm>
          </p:grpSpPr>
          <p:sp>
            <p:nvSpPr>
              <p:cNvPr id="145" name="Rectangle 321"/>
              <p:cNvSpPr>
                <a:spLocks noChangeArrowheads="1"/>
              </p:cNvSpPr>
              <p:nvPr/>
            </p:nvSpPr>
            <p:spPr bwMode="auto">
              <a:xfrm>
                <a:off x="5327374" y="5450915"/>
                <a:ext cx="718742" cy="26077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800" dirty="0" err="1" smtClean="0">
                    <a:solidFill>
                      <a:schemeClr val="bg1"/>
                    </a:solidFill>
                  </a:rPr>
                  <a:t>PMU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Freeform 429"/>
              <p:cNvSpPr>
                <a:spLocks noEditPoints="1"/>
              </p:cNvSpPr>
              <p:nvPr/>
            </p:nvSpPr>
            <p:spPr bwMode="auto">
              <a:xfrm>
                <a:off x="5105498" y="5542406"/>
                <a:ext cx="206375" cy="77788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89" y="16"/>
                  </a:cxn>
                  <a:cxn ang="0">
                    <a:pos x="89" y="32"/>
                  </a:cxn>
                  <a:cxn ang="0">
                    <a:pos x="41" y="32"/>
                  </a:cxn>
                  <a:cxn ang="0">
                    <a:pos x="41" y="16"/>
                  </a:cxn>
                  <a:cxn ang="0">
                    <a:pos x="49" y="49"/>
                  </a:cxn>
                  <a:cxn ang="0">
                    <a:pos x="0" y="24"/>
                  </a:cxn>
                  <a:cxn ang="0">
                    <a:pos x="49" y="0"/>
                  </a:cxn>
                  <a:cxn ang="0">
                    <a:pos x="49" y="49"/>
                  </a:cxn>
                  <a:cxn ang="0">
                    <a:pos x="81" y="0"/>
                  </a:cxn>
                  <a:cxn ang="0">
                    <a:pos x="130" y="24"/>
                  </a:cxn>
                  <a:cxn ang="0">
                    <a:pos x="81" y="49"/>
                  </a:cxn>
                  <a:cxn ang="0">
                    <a:pos x="81" y="0"/>
                  </a:cxn>
                </a:cxnLst>
                <a:rect l="0" t="0" r="r" b="b"/>
                <a:pathLst>
                  <a:path w="130" h="49">
                    <a:moveTo>
                      <a:pt x="41" y="16"/>
                    </a:moveTo>
                    <a:lnTo>
                      <a:pt x="89" y="16"/>
                    </a:lnTo>
                    <a:lnTo>
                      <a:pt x="89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9" y="49"/>
                    </a:moveTo>
                    <a:lnTo>
                      <a:pt x="0" y="24"/>
                    </a:lnTo>
                    <a:lnTo>
                      <a:pt x="49" y="0"/>
                    </a:lnTo>
                    <a:lnTo>
                      <a:pt x="49" y="49"/>
                    </a:lnTo>
                    <a:close/>
                    <a:moveTo>
                      <a:pt x="81" y="0"/>
                    </a:moveTo>
                    <a:lnTo>
                      <a:pt x="130" y="24"/>
                    </a:lnTo>
                    <a:lnTo>
                      <a:pt x="81" y="4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7" name="Rectangle 456"/>
              <p:cNvSpPr>
                <a:spLocks noChangeArrowheads="1"/>
              </p:cNvSpPr>
              <p:nvPr/>
            </p:nvSpPr>
            <p:spPr bwMode="auto">
              <a:xfrm>
                <a:off x="5010443" y="5540025"/>
                <a:ext cx="77788" cy="825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  <p:grpSp>
          <p:nvGrpSpPr>
            <p:cNvPr id="30" name="Group 478"/>
            <p:cNvGrpSpPr/>
            <p:nvPr/>
          </p:nvGrpSpPr>
          <p:grpSpPr>
            <a:xfrm>
              <a:off x="6026479" y="4788975"/>
              <a:ext cx="798023" cy="212468"/>
              <a:chOff x="5010443" y="5450915"/>
              <a:chExt cx="1035673" cy="260771"/>
            </a:xfrm>
          </p:grpSpPr>
          <p:sp>
            <p:nvSpPr>
              <p:cNvPr id="142" name="Rectangle 321"/>
              <p:cNvSpPr>
                <a:spLocks noChangeArrowheads="1"/>
              </p:cNvSpPr>
              <p:nvPr/>
            </p:nvSpPr>
            <p:spPr bwMode="auto">
              <a:xfrm>
                <a:off x="5327374" y="5450915"/>
                <a:ext cx="718742" cy="26077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1000" dirty="0" err="1" smtClean="0">
                    <a:solidFill>
                      <a:schemeClr val="bg1"/>
                    </a:solidFill>
                  </a:rPr>
                  <a:t>MIPI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Freeform 429"/>
              <p:cNvSpPr>
                <a:spLocks noEditPoints="1"/>
              </p:cNvSpPr>
              <p:nvPr/>
            </p:nvSpPr>
            <p:spPr bwMode="auto">
              <a:xfrm>
                <a:off x="5105498" y="5542406"/>
                <a:ext cx="206375" cy="77788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89" y="16"/>
                  </a:cxn>
                  <a:cxn ang="0">
                    <a:pos x="89" y="32"/>
                  </a:cxn>
                  <a:cxn ang="0">
                    <a:pos x="41" y="32"/>
                  </a:cxn>
                  <a:cxn ang="0">
                    <a:pos x="41" y="16"/>
                  </a:cxn>
                  <a:cxn ang="0">
                    <a:pos x="49" y="49"/>
                  </a:cxn>
                  <a:cxn ang="0">
                    <a:pos x="0" y="24"/>
                  </a:cxn>
                  <a:cxn ang="0">
                    <a:pos x="49" y="0"/>
                  </a:cxn>
                  <a:cxn ang="0">
                    <a:pos x="49" y="49"/>
                  </a:cxn>
                  <a:cxn ang="0">
                    <a:pos x="81" y="0"/>
                  </a:cxn>
                  <a:cxn ang="0">
                    <a:pos x="130" y="24"/>
                  </a:cxn>
                  <a:cxn ang="0">
                    <a:pos x="81" y="49"/>
                  </a:cxn>
                  <a:cxn ang="0">
                    <a:pos x="81" y="0"/>
                  </a:cxn>
                </a:cxnLst>
                <a:rect l="0" t="0" r="r" b="b"/>
                <a:pathLst>
                  <a:path w="130" h="49">
                    <a:moveTo>
                      <a:pt x="41" y="16"/>
                    </a:moveTo>
                    <a:lnTo>
                      <a:pt x="89" y="16"/>
                    </a:lnTo>
                    <a:lnTo>
                      <a:pt x="89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9" y="49"/>
                    </a:moveTo>
                    <a:lnTo>
                      <a:pt x="0" y="24"/>
                    </a:lnTo>
                    <a:lnTo>
                      <a:pt x="49" y="0"/>
                    </a:lnTo>
                    <a:lnTo>
                      <a:pt x="49" y="49"/>
                    </a:lnTo>
                    <a:close/>
                    <a:moveTo>
                      <a:pt x="81" y="0"/>
                    </a:moveTo>
                    <a:lnTo>
                      <a:pt x="130" y="24"/>
                    </a:lnTo>
                    <a:lnTo>
                      <a:pt x="81" y="4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4" name="Rectangle 456"/>
              <p:cNvSpPr>
                <a:spLocks noChangeArrowheads="1"/>
              </p:cNvSpPr>
              <p:nvPr/>
            </p:nvSpPr>
            <p:spPr bwMode="auto">
              <a:xfrm>
                <a:off x="5010443" y="5540025"/>
                <a:ext cx="77788" cy="825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  <p:grpSp>
          <p:nvGrpSpPr>
            <p:cNvPr id="31" name="Group 482"/>
            <p:cNvGrpSpPr/>
            <p:nvPr/>
          </p:nvGrpSpPr>
          <p:grpSpPr>
            <a:xfrm>
              <a:off x="6026479" y="5050332"/>
              <a:ext cx="798023" cy="212468"/>
              <a:chOff x="5010443" y="5450915"/>
              <a:chExt cx="1035673" cy="260771"/>
            </a:xfrm>
          </p:grpSpPr>
          <p:sp>
            <p:nvSpPr>
              <p:cNvPr id="139" name="Rectangle 321"/>
              <p:cNvSpPr>
                <a:spLocks noChangeArrowheads="1"/>
              </p:cNvSpPr>
              <p:nvPr/>
            </p:nvSpPr>
            <p:spPr bwMode="auto">
              <a:xfrm>
                <a:off x="5327374" y="5450915"/>
                <a:ext cx="718742" cy="26077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800" dirty="0" err="1" smtClean="0">
                    <a:solidFill>
                      <a:schemeClr val="bg1"/>
                    </a:solidFill>
                  </a:rPr>
                  <a:t>JTAG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Freeform 429"/>
              <p:cNvSpPr>
                <a:spLocks noEditPoints="1"/>
              </p:cNvSpPr>
              <p:nvPr/>
            </p:nvSpPr>
            <p:spPr bwMode="auto">
              <a:xfrm>
                <a:off x="5105498" y="5542406"/>
                <a:ext cx="206375" cy="77788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89" y="16"/>
                  </a:cxn>
                  <a:cxn ang="0">
                    <a:pos x="89" y="32"/>
                  </a:cxn>
                  <a:cxn ang="0">
                    <a:pos x="41" y="32"/>
                  </a:cxn>
                  <a:cxn ang="0">
                    <a:pos x="41" y="16"/>
                  </a:cxn>
                  <a:cxn ang="0">
                    <a:pos x="49" y="49"/>
                  </a:cxn>
                  <a:cxn ang="0">
                    <a:pos x="0" y="24"/>
                  </a:cxn>
                  <a:cxn ang="0">
                    <a:pos x="49" y="0"/>
                  </a:cxn>
                  <a:cxn ang="0">
                    <a:pos x="49" y="49"/>
                  </a:cxn>
                  <a:cxn ang="0">
                    <a:pos x="81" y="0"/>
                  </a:cxn>
                  <a:cxn ang="0">
                    <a:pos x="130" y="24"/>
                  </a:cxn>
                  <a:cxn ang="0">
                    <a:pos x="81" y="49"/>
                  </a:cxn>
                  <a:cxn ang="0">
                    <a:pos x="81" y="0"/>
                  </a:cxn>
                </a:cxnLst>
                <a:rect l="0" t="0" r="r" b="b"/>
                <a:pathLst>
                  <a:path w="130" h="49">
                    <a:moveTo>
                      <a:pt x="41" y="16"/>
                    </a:moveTo>
                    <a:lnTo>
                      <a:pt x="89" y="16"/>
                    </a:lnTo>
                    <a:lnTo>
                      <a:pt x="89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9" y="49"/>
                    </a:moveTo>
                    <a:lnTo>
                      <a:pt x="0" y="24"/>
                    </a:lnTo>
                    <a:lnTo>
                      <a:pt x="49" y="0"/>
                    </a:lnTo>
                    <a:lnTo>
                      <a:pt x="49" y="49"/>
                    </a:lnTo>
                    <a:close/>
                    <a:moveTo>
                      <a:pt x="81" y="0"/>
                    </a:moveTo>
                    <a:lnTo>
                      <a:pt x="130" y="24"/>
                    </a:lnTo>
                    <a:lnTo>
                      <a:pt x="81" y="4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1" name="Rectangle 456"/>
              <p:cNvSpPr>
                <a:spLocks noChangeArrowheads="1"/>
              </p:cNvSpPr>
              <p:nvPr/>
            </p:nvSpPr>
            <p:spPr bwMode="auto">
              <a:xfrm>
                <a:off x="5010443" y="5540025"/>
                <a:ext cx="77788" cy="825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  <p:grpSp>
          <p:nvGrpSpPr>
            <p:cNvPr id="32" name="Group 185"/>
            <p:cNvGrpSpPr/>
            <p:nvPr/>
          </p:nvGrpSpPr>
          <p:grpSpPr>
            <a:xfrm>
              <a:off x="7034333" y="3609779"/>
              <a:ext cx="127788" cy="1653022"/>
              <a:chOff x="5825462" y="3827787"/>
              <a:chExt cx="165843" cy="2028826"/>
            </a:xfrm>
          </p:grpSpPr>
          <p:sp>
            <p:nvSpPr>
              <p:cNvPr id="134" name="Rectangle 406"/>
              <p:cNvSpPr>
                <a:spLocks noChangeArrowheads="1"/>
              </p:cNvSpPr>
              <p:nvPr/>
            </p:nvSpPr>
            <p:spPr bwMode="auto">
              <a:xfrm>
                <a:off x="5825462" y="4318581"/>
                <a:ext cx="165843" cy="153803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35" name="Freeform 189"/>
              <p:cNvSpPr>
                <a:spLocks noEditPoints="1"/>
              </p:cNvSpPr>
              <p:nvPr/>
            </p:nvSpPr>
            <p:spPr bwMode="auto">
              <a:xfrm flipV="1">
                <a:off x="5864726" y="3883579"/>
                <a:ext cx="87313" cy="365753"/>
              </a:xfrm>
              <a:custGeom>
                <a:avLst/>
                <a:gdLst/>
                <a:ahLst/>
                <a:cxnLst>
                  <a:cxn ang="0">
                    <a:pos x="36" y="46"/>
                  </a:cxn>
                  <a:cxn ang="0">
                    <a:pos x="36" y="220"/>
                  </a:cxn>
                  <a:cxn ang="0">
                    <a:pos x="18" y="220"/>
                  </a:cxn>
                  <a:cxn ang="0">
                    <a:pos x="18" y="46"/>
                  </a:cxn>
                  <a:cxn ang="0">
                    <a:pos x="36" y="46"/>
                  </a:cxn>
                  <a:cxn ang="0">
                    <a:pos x="0" y="55"/>
                  </a:cxn>
                  <a:cxn ang="0">
                    <a:pos x="27" y="0"/>
                  </a:cxn>
                  <a:cxn ang="0">
                    <a:pos x="55" y="55"/>
                  </a:cxn>
                  <a:cxn ang="0">
                    <a:pos x="0" y="55"/>
                  </a:cxn>
                  <a:cxn ang="0">
                    <a:pos x="55" y="211"/>
                  </a:cxn>
                  <a:cxn ang="0">
                    <a:pos x="27" y="266"/>
                  </a:cxn>
                  <a:cxn ang="0">
                    <a:pos x="0" y="211"/>
                  </a:cxn>
                  <a:cxn ang="0">
                    <a:pos x="55" y="211"/>
                  </a:cxn>
                </a:cxnLst>
                <a:rect l="0" t="0" r="r" b="b"/>
                <a:pathLst>
                  <a:path w="55" h="266">
                    <a:moveTo>
                      <a:pt x="36" y="46"/>
                    </a:moveTo>
                    <a:lnTo>
                      <a:pt x="36" y="220"/>
                    </a:lnTo>
                    <a:lnTo>
                      <a:pt x="18" y="220"/>
                    </a:lnTo>
                    <a:lnTo>
                      <a:pt x="18" y="46"/>
                    </a:lnTo>
                    <a:lnTo>
                      <a:pt x="36" y="46"/>
                    </a:lnTo>
                    <a:close/>
                    <a:moveTo>
                      <a:pt x="0" y="55"/>
                    </a:moveTo>
                    <a:lnTo>
                      <a:pt x="27" y="0"/>
                    </a:lnTo>
                    <a:lnTo>
                      <a:pt x="55" y="55"/>
                    </a:lnTo>
                    <a:lnTo>
                      <a:pt x="0" y="55"/>
                    </a:lnTo>
                    <a:close/>
                    <a:moveTo>
                      <a:pt x="55" y="211"/>
                    </a:moveTo>
                    <a:lnTo>
                      <a:pt x="27" y="266"/>
                    </a:lnTo>
                    <a:lnTo>
                      <a:pt x="0" y="211"/>
                    </a:lnTo>
                    <a:lnTo>
                      <a:pt x="55" y="211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3" name="Group 374"/>
              <p:cNvGrpSpPr>
                <a:grpSpLocks/>
              </p:cNvGrpSpPr>
              <p:nvPr/>
            </p:nvGrpSpPr>
            <p:grpSpPr bwMode="auto">
              <a:xfrm flipV="1">
                <a:off x="5869488" y="3827787"/>
                <a:ext cx="77788" cy="92075"/>
                <a:chOff x="1884" y="2001"/>
                <a:chExt cx="49" cy="58"/>
              </a:xfrm>
            </p:grpSpPr>
            <p:sp>
              <p:nvSpPr>
                <p:cNvPr id="137" name="Rectangle 372"/>
                <p:cNvSpPr>
                  <a:spLocks noChangeArrowheads="1"/>
                </p:cNvSpPr>
                <p:nvPr/>
              </p:nvSpPr>
              <p:spPr bwMode="auto">
                <a:xfrm>
                  <a:off x="1884" y="2001"/>
                  <a:ext cx="49" cy="52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8" name="Rectangle 373"/>
                <p:cNvSpPr>
                  <a:spLocks noChangeArrowheads="1"/>
                </p:cNvSpPr>
                <p:nvPr/>
              </p:nvSpPr>
              <p:spPr bwMode="auto">
                <a:xfrm>
                  <a:off x="1884" y="2007"/>
                  <a:ext cx="49" cy="52"/>
                </a:xfrm>
                <a:prstGeom prst="rect">
                  <a:avLst/>
                </a:prstGeom>
                <a:solidFill>
                  <a:schemeClr val="bg2"/>
                </a:solidFill>
                <a:ln w="6" cap="rnd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34" name="Group 497"/>
            <p:cNvGrpSpPr/>
            <p:nvPr/>
          </p:nvGrpSpPr>
          <p:grpSpPr>
            <a:xfrm>
              <a:off x="7056968" y="4266263"/>
              <a:ext cx="798023" cy="212468"/>
              <a:chOff x="5010443" y="5450915"/>
              <a:chExt cx="1035673" cy="260771"/>
            </a:xfrm>
          </p:grpSpPr>
          <p:sp>
            <p:nvSpPr>
              <p:cNvPr id="131" name="Rectangle 321"/>
              <p:cNvSpPr>
                <a:spLocks noChangeArrowheads="1"/>
              </p:cNvSpPr>
              <p:nvPr/>
            </p:nvSpPr>
            <p:spPr bwMode="auto">
              <a:xfrm>
                <a:off x="5327374" y="5450915"/>
                <a:ext cx="718742" cy="26077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800" dirty="0" err="1" smtClean="0">
                    <a:solidFill>
                      <a:schemeClr val="bg1"/>
                    </a:solidFill>
                  </a:rPr>
                  <a:t>INTC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Freeform 429"/>
              <p:cNvSpPr>
                <a:spLocks noEditPoints="1"/>
              </p:cNvSpPr>
              <p:nvPr/>
            </p:nvSpPr>
            <p:spPr bwMode="auto">
              <a:xfrm>
                <a:off x="5105498" y="5542406"/>
                <a:ext cx="206375" cy="77788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89" y="16"/>
                  </a:cxn>
                  <a:cxn ang="0">
                    <a:pos x="89" y="32"/>
                  </a:cxn>
                  <a:cxn ang="0">
                    <a:pos x="41" y="32"/>
                  </a:cxn>
                  <a:cxn ang="0">
                    <a:pos x="41" y="16"/>
                  </a:cxn>
                  <a:cxn ang="0">
                    <a:pos x="49" y="49"/>
                  </a:cxn>
                  <a:cxn ang="0">
                    <a:pos x="0" y="24"/>
                  </a:cxn>
                  <a:cxn ang="0">
                    <a:pos x="49" y="0"/>
                  </a:cxn>
                  <a:cxn ang="0">
                    <a:pos x="49" y="49"/>
                  </a:cxn>
                  <a:cxn ang="0">
                    <a:pos x="81" y="0"/>
                  </a:cxn>
                  <a:cxn ang="0">
                    <a:pos x="130" y="24"/>
                  </a:cxn>
                  <a:cxn ang="0">
                    <a:pos x="81" y="49"/>
                  </a:cxn>
                  <a:cxn ang="0">
                    <a:pos x="81" y="0"/>
                  </a:cxn>
                </a:cxnLst>
                <a:rect l="0" t="0" r="r" b="b"/>
                <a:pathLst>
                  <a:path w="130" h="49">
                    <a:moveTo>
                      <a:pt x="41" y="16"/>
                    </a:moveTo>
                    <a:lnTo>
                      <a:pt x="89" y="16"/>
                    </a:lnTo>
                    <a:lnTo>
                      <a:pt x="89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9" y="49"/>
                    </a:moveTo>
                    <a:lnTo>
                      <a:pt x="0" y="24"/>
                    </a:lnTo>
                    <a:lnTo>
                      <a:pt x="49" y="0"/>
                    </a:lnTo>
                    <a:lnTo>
                      <a:pt x="49" y="49"/>
                    </a:lnTo>
                    <a:close/>
                    <a:moveTo>
                      <a:pt x="81" y="0"/>
                    </a:moveTo>
                    <a:lnTo>
                      <a:pt x="130" y="24"/>
                    </a:lnTo>
                    <a:lnTo>
                      <a:pt x="81" y="4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33" name="Rectangle 456"/>
              <p:cNvSpPr>
                <a:spLocks noChangeArrowheads="1"/>
              </p:cNvSpPr>
              <p:nvPr/>
            </p:nvSpPr>
            <p:spPr bwMode="auto">
              <a:xfrm>
                <a:off x="5010443" y="5540025"/>
                <a:ext cx="77788" cy="825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  <p:grpSp>
          <p:nvGrpSpPr>
            <p:cNvPr id="35" name="Group 501"/>
            <p:cNvGrpSpPr/>
            <p:nvPr/>
          </p:nvGrpSpPr>
          <p:grpSpPr>
            <a:xfrm>
              <a:off x="7056968" y="4527619"/>
              <a:ext cx="798023" cy="212468"/>
              <a:chOff x="5010443" y="5450915"/>
              <a:chExt cx="1035673" cy="260771"/>
            </a:xfrm>
          </p:grpSpPr>
          <p:sp>
            <p:nvSpPr>
              <p:cNvPr id="128" name="Rectangle 321"/>
              <p:cNvSpPr>
                <a:spLocks noChangeArrowheads="1"/>
              </p:cNvSpPr>
              <p:nvPr/>
            </p:nvSpPr>
            <p:spPr bwMode="auto">
              <a:xfrm>
                <a:off x="5327374" y="5450915"/>
                <a:ext cx="718742" cy="26077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I2C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Freeform 429"/>
              <p:cNvSpPr>
                <a:spLocks noEditPoints="1"/>
              </p:cNvSpPr>
              <p:nvPr/>
            </p:nvSpPr>
            <p:spPr bwMode="auto">
              <a:xfrm>
                <a:off x="5105498" y="5542406"/>
                <a:ext cx="206375" cy="77788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89" y="16"/>
                  </a:cxn>
                  <a:cxn ang="0">
                    <a:pos x="89" y="32"/>
                  </a:cxn>
                  <a:cxn ang="0">
                    <a:pos x="41" y="32"/>
                  </a:cxn>
                  <a:cxn ang="0">
                    <a:pos x="41" y="16"/>
                  </a:cxn>
                  <a:cxn ang="0">
                    <a:pos x="49" y="49"/>
                  </a:cxn>
                  <a:cxn ang="0">
                    <a:pos x="0" y="24"/>
                  </a:cxn>
                  <a:cxn ang="0">
                    <a:pos x="49" y="0"/>
                  </a:cxn>
                  <a:cxn ang="0">
                    <a:pos x="49" y="49"/>
                  </a:cxn>
                  <a:cxn ang="0">
                    <a:pos x="81" y="0"/>
                  </a:cxn>
                  <a:cxn ang="0">
                    <a:pos x="130" y="24"/>
                  </a:cxn>
                  <a:cxn ang="0">
                    <a:pos x="81" y="49"/>
                  </a:cxn>
                  <a:cxn ang="0">
                    <a:pos x="81" y="0"/>
                  </a:cxn>
                </a:cxnLst>
                <a:rect l="0" t="0" r="r" b="b"/>
                <a:pathLst>
                  <a:path w="130" h="49">
                    <a:moveTo>
                      <a:pt x="41" y="16"/>
                    </a:moveTo>
                    <a:lnTo>
                      <a:pt x="89" y="16"/>
                    </a:lnTo>
                    <a:lnTo>
                      <a:pt x="89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9" y="49"/>
                    </a:moveTo>
                    <a:lnTo>
                      <a:pt x="0" y="24"/>
                    </a:lnTo>
                    <a:lnTo>
                      <a:pt x="49" y="0"/>
                    </a:lnTo>
                    <a:lnTo>
                      <a:pt x="49" y="49"/>
                    </a:lnTo>
                    <a:close/>
                    <a:moveTo>
                      <a:pt x="81" y="0"/>
                    </a:moveTo>
                    <a:lnTo>
                      <a:pt x="130" y="24"/>
                    </a:lnTo>
                    <a:lnTo>
                      <a:pt x="81" y="4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30" name="Rectangle 456"/>
              <p:cNvSpPr>
                <a:spLocks noChangeArrowheads="1"/>
              </p:cNvSpPr>
              <p:nvPr/>
            </p:nvSpPr>
            <p:spPr bwMode="auto">
              <a:xfrm>
                <a:off x="5010443" y="5540025"/>
                <a:ext cx="77788" cy="825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  <p:grpSp>
          <p:nvGrpSpPr>
            <p:cNvPr id="36" name="Group 505"/>
            <p:cNvGrpSpPr/>
            <p:nvPr/>
          </p:nvGrpSpPr>
          <p:grpSpPr>
            <a:xfrm>
              <a:off x="7056968" y="4788975"/>
              <a:ext cx="798023" cy="212468"/>
              <a:chOff x="5010443" y="5450915"/>
              <a:chExt cx="1035673" cy="260771"/>
            </a:xfrm>
          </p:grpSpPr>
          <p:sp>
            <p:nvSpPr>
              <p:cNvPr id="125" name="Rectangle 321"/>
              <p:cNvSpPr>
                <a:spLocks noChangeArrowheads="1"/>
              </p:cNvSpPr>
              <p:nvPr/>
            </p:nvSpPr>
            <p:spPr bwMode="auto">
              <a:xfrm>
                <a:off x="5327374" y="5450915"/>
                <a:ext cx="718742" cy="26077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1000" dirty="0" err="1" smtClean="0">
                    <a:solidFill>
                      <a:schemeClr val="bg1"/>
                    </a:solidFill>
                  </a:rPr>
                  <a:t>SPI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Freeform 429"/>
              <p:cNvSpPr>
                <a:spLocks noEditPoints="1"/>
              </p:cNvSpPr>
              <p:nvPr/>
            </p:nvSpPr>
            <p:spPr bwMode="auto">
              <a:xfrm>
                <a:off x="5105498" y="5542406"/>
                <a:ext cx="206375" cy="77788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89" y="16"/>
                  </a:cxn>
                  <a:cxn ang="0">
                    <a:pos x="89" y="32"/>
                  </a:cxn>
                  <a:cxn ang="0">
                    <a:pos x="41" y="32"/>
                  </a:cxn>
                  <a:cxn ang="0">
                    <a:pos x="41" y="16"/>
                  </a:cxn>
                  <a:cxn ang="0">
                    <a:pos x="49" y="49"/>
                  </a:cxn>
                  <a:cxn ang="0">
                    <a:pos x="0" y="24"/>
                  </a:cxn>
                  <a:cxn ang="0">
                    <a:pos x="49" y="0"/>
                  </a:cxn>
                  <a:cxn ang="0">
                    <a:pos x="49" y="49"/>
                  </a:cxn>
                  <a:cxn ang="0">
                    <a:pos x="81" y="0"/>
                  </a:cxn>
                  <a:cxn ang="0">
                    <a:pos x="130" y="24"/>
                  </a:cxn>
                  <a:cxn ang="0">
                    <a:pos x="81" y="49"/>
                  </a:cxn>
                  <a:cxn ang="0">
                    <a:pos x="81" y="0"/>
                  </a:cxn>
                </a:cxnLst>
                <a:rect l="0" t="0" r="r" b="b"/>
                <a:pathLst>
                  <a:path w="130" h="49">
                    <a:moveTo>
                      <a:pt x="41" y="16"/>
                    </a:moveTo>
                    <a:lnTo>
                      <a:pt x="89" y="16"/>
                    </a:lnTo>
                    <a:lnTo>
                      <a:pt x="89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9" y="49"/>
                    </a:moveTo>
                    <a:lnTo>
                      <a:pt x="0" y="24"/>
                    </a:lnTo>
                    <a:lnTo>
                      <a:pt x="49" y="0"/>
                    </a:lnTo>
                    <a:lnTo>
                      <a:pt x="49" y="49"/>
                    </a:lnTo>
                    <a:close/>
                    <a:moveTo>
                      <a:pt x="81" y="0"/>
                    </a:moveTo>
                    <a:lnTo>
                      <a:pt x="130" y="24"/>
                    </a:lnTo>
                    <a:lnTo>
                      <a:pt x="81" y="4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27" name="Rectangle 456"/>
              <p:cNvSpPr>
                <a:spLocks noChangeArrowheads="1"/>
              </p:cNvSpPr>
              <p:nvPr/>
            </p:nvSpPr>
            <p:spPr bwMode="auto">
              <a:xfrm>
                <a:off x="5010443" y="5540025"/>
                <a:ext cx="77788" cy="825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  <p:grpSp>
          <p:nvGrpSpPr>
            <p:cNvPr id="37" name="Group 509"/>
            <p:cNvGrpSpPr/>
            <p:nvPr/>
          </p:nvGrpSpPr>
          <p:grpSpPr>
            <a:xfrm>
              <a:off x="7056968" y="5050332"/>
              <a:ext cx="798023" cy="212468"/>
              <a:chOff x="5010443" y="5450915"/>
              <a:chExt cx="1035673" cy="260771"/>
            </a:xfrm>
          </p:grpSpPr>
          <p:sp>
            <p:nvSpPr>
              <p:cNvPr id="122" name="Rectangle 321"/>
              <p:cNvSpPr>
                <a:spLocks noChangeArrowheads="1"/>
              </p:cNvSpPr>
              <p:nvPr/>
            </p:nvSpPr>
            <p:spPr bwMode="auto">
              <a:xfrm>
                <a:off x="5327374" y="5450915"/>
                <a:ext cx="718742" cy="26077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800" dirty="0" smtClean="0">
                    <a:solidFill>
                      <a:schemeClr val="bg1"/>
                    </a:solidFill>
                  </a:rPr>
                  <a:t>Timer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Freeform 429"/>
              <p:cNvSpPr>
                <a:spLocks noEditPoints="1"/>
              </p:cNvSpPr>
              <p:nvPr/>
            </p:nvSpPr>
            <p:spPr bwMode="auto">
              <a:xfrm>
                <a:off x="5105498" y="5542406"/>
                <a:ext cx="206375" cy="77788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89" y="16"/>
                  </a:cxn>
                  <a:cxn ang="0">
                    <a:pos x="89" y="32"/>
                  </a:cxn>
                  <a:cxn ang="0">
                    <a:pos x="41" y="32"/>
                  </a:cxn>
                  <a:cxn ang="0">
                    <a:pos x="41" y="16"/>
                  </a:cxn>
                  <a:cxn ang="0">
                    <a:pos x="49" y="49"/>
                  </a:cxn>
                  <a:cxn ang="0">
                    <a:pos x="0" y="24"/>
                  </a:cxn>
                  <a:cxn ang="0">
                    <a:pos x="49" y="0"/>
                  </a:cxn>
                  <a:cxn ang="0">
                    <a:pos x="49" y="49"/>
                  </a:cxn>
                  <a:cxn ang="0">
                    <a:pos x="81" y="0"/>
                  </a:cxn>
                  <a:cxn ang="0">
                    <a:pos x="130" y="24"/>
                  </a:cxn>
                  <a:cxn ang="0">
                    <a:pos x="81" y="49"/>
                  </a:cxn>
                  <a:cxn ang="0">
                    <a:pos x="81" y="0"/>
                  </a:cxn>
                </a:cxnLst>
                <a:rect l="0" t="0" r="r" b="b"/>
                <a:pathLst>
                  <a:path w="130" h="49">
                    <a:moveTo>
                      <a:pt x="41" y="16"/>
                    </a:moveTo>
                    <a:lnTo>
                      <a:pt x="89" y="16"/>
                    </a:lnTo>
                    <a:lnTo>
                      <a:pt x="89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9" y="49"/>
                    </a:moveTo>
                    <a:lnTo>
                      <a:pt x="0" y="24"/>
                    </a:lnTo>
                    <a:lnTo>
                      <a:pt x="49" y="0"/>
                    </a:lnTo>
                    <a:lnTo>
                      <a:pt x="49" y="49"/>
                    </a:lnTo>
                    <a:close/>
                    <a:moveTo>
                      <a:pt x="81" y="0"/>
                    </a:moveTo>
                    <a:lnTo>
                      <a:pt x="130" y="24"/>
                    </a:lnTo>
                    <a:lnTo>
                      <a:pt x="81" y="4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24" name="Rectangle 456"/>
              <p:cNvSpPr>
                <a:spLocks noChangeArrowheads="1"/>
              </p:cNvSpPr>
              <p:nvPr/>
            </p:nvSpPr>
            <p:spPr bwMode="auto">
              <a:xfrm>
                <a:off x="5010443" y="5540025"/>
                <a:ext cx="77788" cy="825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  <p:grpSp>
          <p:nvGrpSpPr>
            <p:cNvPr id="38" name="Group 469"/>
            <p:cNvGrpSpPr/>
            <p:nvPr/>
          </p:nvGrpSpPr>
          <p:grpSpPr>
            <a:xfrm>
              <a:off x="6026479" y="4004906"/>
              <a:ext cx="798023" cy="212468"/>
              <a:chOff x="5010443" y="5450915"/>
              <a:chExt cx="1035673" cy="260771"/>
            </a:xfrm>
          </p:grpSpPr>
          <p:sp>
            <p:nvSpPr>
              <p:cNvPr id="119" name="Rectangle 321"/>
              <p:cNvSpPr>
                <a:spLocks noChangeArrowheads="1"/>
              </p:cNvSpPr>
              <p:nvPr/>
            </p:nvSpPr>
            <p:spPr bwMode="auto">
              <a:xfrm>
                <a:off x="5327374" y="5450915"/>
                <a:ext cx="718742" cy="26077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800" dirty="0" err="1" smtClean="0">
                    <a:solidFill>
                      <a:schemeClr val="bg1"/>
                    </a:solidFill>
                  </a:rPr>
                  <a:t>GPIO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0" name="Freeform 429"/>
              <p:cNvSpPr>
                <a:spLocks noEditPoints="1"/>
              </p:cNvSpPr>
              <p:nvPr/>
            </p:nvSpPr>
            <p:spPr bwMode="auto">
              <a:xfrm>
                <a:off x="5105498" y="5542406"/>
                <a:ext cx="206375" cy="77788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89" y="16"/>
                  </a:cxn>
                  <a:cxn ang="0">
                    <a:pos x="89" y="32"/>
                  </a:cxn>
                  <a:cxn ang="0">
                    <a:pos x="41" y="32"/>
                  </a:cxn>
                  <a:cxn ang="0">
                    <a:pos x="41" y="16"/>
                  </a:cxn>
                  <a:cxn ang="0">
                    <a:pos x="49" y="49"/>
                  </a:cxn>
                  <a:cxn ang="0">
                    <a:pos x="0" y="24"/>
                  </a:cxn>
                  <a:cxn ang="0">
                    <a:pos x="49" y="0"/>
                  </a:cxn>
                  <a:cxn ang="0">
                    <a:pos x="49" y="49"/>
                  </a:cxn>
                  <a:cxn ang="0">
                    <a:pos x="81" y="0"/>
                  </a:cxn>
                  <a:cxn ang="0">
                    <a:pos x="130" y="24"/>
                  </a:cxn>
                  <a:cxn ang="0">
                    <a:pos x="81" y="49"/>
                  </a:cxn>
                  <a:cxn ang="0">
                    <a:pos x="81" y="0"/>
                  </a:cxn>
                </a:cxnLst>
                <a:rect l="0" t="0" r="r" b="b"/>
                <a:pathLst>
                  <a:path w="130" h="49">
                    <a:moveTo>
                      <a:pt x="41" y="16"/>
                    </a:moveTo>
                    <a:lnTo>
                      <a:pt x="89" y="16"/>
                    </a:lnTo>
                    <a:lnTo>
                      <a:pt x="89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9" y="49"/>
                    </a:moveTo>
                    <a:lnTo>
                      <a:pt x="0" y="24"/>
                    </a:lnTo>
                    <a:lnTo>
                      <a:pt x="49" y="0"/>
                    </a:lnTo>
                    <a:lnTo>
                      <a:pt x="49" y="49"/>
                    </a:lnTo>
                    <a:close/>
                    <a:moveTo>
                      <a:pt x="81" y="0"/>
                    </a:moveTo>
                    <a:lnTo>
                      <a:pt x="130" y="24"/>
                    </a:lnTo>
                    <a:lnTo>
                      <a:pt x="81" y="4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Rectangle 456"/>
              <p:cNvSpPr>
                <a:spLocks noChangeArrowheads="1"/>
              </p:cNvSpPr>
              <p:nvPr/>
            </p:nvSpPr>
            <p:spPr bwMode="auto">
              <a:xfrm>
                <a:off x="5010443" y="5540025"/>
                <a:ext cx="77788" cy="825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Group 470"/>
            <p:cNvGrpSpPr/>
            <p:nvPr/>
          </p:nvGrpSpPr>
          <p:grpSpPr>
            <a:xfrm>
              <a:off x="6026479" y="4266263"/>
              <a:ext cx="798023" cy="212468"/>
              <a:chOff x="5010443" y="5450915"/>
              <a:chExt cx="1035673" cy="260771"/>
            </a:xfrm>
          </p:grpSpPr>
          <p:sp>
            <p:nvSpPr>
              <p:cNvPr id="116" name="Rectangle 321"/>
              <p:cNvSpPr>
                <a:spLocks noChangeArrowheads="1"/>
              </p:cNvSpPr>
              <p:nvPr/>
            </p:nvSpPr>
            <p:spPr bwMode="auto">
              <a:xfrm>
                <a:off x="5327374" y="5450915"/>
                <a:ext cx="718742" cy="26077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5720" tIns="45720" rIns="45720" bIns="45720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800" dirty="0" smtClean="0">
                    <a:solidFill>
                      <a:schemeClr val="bg1"/>
                    </a:solidFill>
                  </a:rPr>
                  <a:t>Displa</a:t>
                </a:r>
                <a:r>
                  <a:rPr lang="en-US" sz="900" dirty="0" smtClean="0">
                    <a:solidFill>
                      <a:schemeClr val="bg1"/>
                    </a:solidFill>
                  </a:rPr>
                  <a:t>y</a:t>
                </a:r>
                <a:endParaRPr 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Freeform 429"/>
              <p:cNvSpPr>
                <a:spLocks noEditPoints="1"/>
              </p:cNvSpPr>
              <p:nvPr/>
            </p:nvSpPr>
            <p:spPr bwMode="auto">
              <a:xfrm>
                <a:off x="5105498" y="5542406"/>
                <a:ext cx="206375" cy="77788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89" y="16"/>
                  </a:cxn>
                  <a:cxn ang="0">
                    <a:pos x="89" y="32"/>
                  </a:cxn>
                  <a:cxn ang="0">
                    <a:pos x="41" y="32"/>
                  </a:cxn>
                  <a:cxn ang="0">
                    <a:pos x="41" y="16"/>
                  </a:cxn>
                  <a:cxn ang="0">
                    <a:pos x="49" y="49"/>
                  </a:cxn>
                  <a:cxn ang="0">
                    <a:pos x="0" y="24"/>
                  </a:cxn>
                  <a:cxn ang="0">
                    <a:pos x="49" y="0"/>
                  </a:cxn>
                  <a:cxn ang="0">
                    <a:pos x="49" y="49"/>
                  </a:cxn>
                  <a:cxn ang="0">
                    <a:pos x="81" y="0"/>
                  </a:cxn>
                  <a:cxn ang="0">
                    <a:pos x="130" y="24"/>
                  </a:cxn>
                  <a:cxn ang="0">
                    <a:pos x="81" y="49"/>
                  </a:cxn>
                  <a:cxn ang="0">
                    <a:pos x="81" y="0"/>
                  </a:cxn>
                </a:cxnLst>
                <a:rect l="0" t="0" r="r" b="b"/>
                <a:pathLst>
                  <a:path w="130" h="49">
                    <a:moveTo>
                      <a:pt x="41" y="16"/>
                    </a:moveTo>
                    <a:lnTo>
                      <a:pt x="89" y="16"/>
                    </a:lnTo>
                    <a:lnTo>
                      <a:pt x="89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9" y="49"/>
                    </a:moveTo>
                    <a:lnTo>
                      <a:pt x="0" y="24"/>
                    </a:lnTo>
                    <a:lnTo>
                      <a:pt x="49" y="0"/>
                    </a:lnTo>
                    <a:lnTo>
                      <a:pt x="49" y="49"/>
                    </a:lnTo>
                    <a:close/>
                    <a:moveTo>
                      <a:pt x="81" y="0"/>
                    </a:moveTo>
                    <a:lnTo>
                      <a:pt x="130" y="24"/>
                    </a:lnTo>
                    <a:lnTo>
                      <a:pt x="81" y="4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18" name="Rectangle 456"/>
              <p:cNvSpPr>
                <a:spLocks noChangeArrowheads="1"/>
              </p:cNvSpPr>
              <p:nvPr/>
            </p:nvSpPr>
            <p:spPr bwMode="auto">
              <a:xfrm>
                <a:off x="5010443" y="5540025"/>
                <a:ext cx="77788" cy="825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  <p:grpSp>
          <p:nvGrpSpPr>
            <p:cNvPr id="44" name="Group 487"/>
            <p:cNvGrpSpPr/>
            <p:nvPr/>
          </p:nvGrpSpPr>
          <p:grpSpPr>
            <a:xfrm>
              <a:off x="7056968" y="4004491"/>
              <a:ext cx="798023" cy="212468"/>
              <a:chOff x="5010443" y="5450915"/>
              <a:chExt cx="1035673" cy="260771"/>
            </a:xfrm>
          </p:grpSpPr>
          <p:sp>
            <p:nvSpPr>
              <p:cNvPr id="113" name="Rectangle 321"/>
              <p:cNvSpPr>
                <a:spLocks noChangeArrowheads="1"/>
              </p:cNvSpPr>
              <p:nvPr/>
            </p:nvSpPr>
            <p:spPr bwMode="auto">
              <a:xfrm>
                <a:off x="5327374" y="5450915"/>
                <a:ext cx="718742" cy="26077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800" dirty="0" err="1" smtClean="0">
                    <a:solidFill>
                      <a:schemeClr val="bg1"/>
                    </a:solidFill>
                  </a:rPr>
                  <a:t>UART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Freeform 429"/>
              <p:cNvSpPr>
                <a:spLocks noEditPoints="1"/>
              </p:cNvSpPr>
              <p:nvPr/>
            </p:nvSpPr>
            <p:spPr bwMode="auto">
              <a:xfrm>
                <a:off x="5105498" y="5542406"/>
                <a:ext cx="206375" cy="77788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89" y="16"/>
                  </a:cxn>
                  <a:cxn ang="0">
                    <a:pos x="89" y="32"/>
                  </a:cxn>
                  <a:cxn ang="0">
                    <a:pos x="41" y="32"/>
                  </a:cxn>
                  <a:cxn ang="0">
                    <a:pos x="41" y="16"/>
                  </a:cxn>
                  <a:cxn ang="0">
                    <a:pos x="49" y="49"/>
                  </a:cxn>
                  <a:cxn ang="0">
                    <a:pos x="0" y="24"/>
                  </a:cxn>
                  <a:cxn ang="0">
                    <a:pos x="49" y="0"/>
                  </a:cxn>
                  <a:cxn ang="0">
                    <a:pos x="49" y="49"/>
                  </a:cxn>
                  <a:cxn ang="0">
                    <a:pos x="81" y="0"/>
                  </a:cxn>
                  <a:cxn ang="0">
                    <a:pos x="130" y="24"/>
                  </a:cxn>
                  <a:cxn ang="0">
                    <a:pos x="81" y="49"/>
                  </a:cxn>
                  <a:cxn ang="0">
                    <a:pos x="81" y="0"/>
                  </a:cxn>
                </a:cxnLst>
                <a:rect l="0" t="0" r="r" b="b"/>
                <a:pathLst>
                  <a:path w="130" h="49">
                    <a:moveTo>
                      <a:pt x="41" y="16"/>
                    </a:moveTo>
                    <a:lnTo>
                      <a:pt x="89" y="16"/>
                    </a:lnTo>
                    <a:lnTo>
                      <a:pt x="89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9" y="49"/>
                    </a:moveTo>
                    <a:lnTo>
                      <a:pt x="0" y="24"/>
                    </a:lnTo>
                    <a:lnTo>
                      <a:pt x="49" y="0"/>
                    </a:lnTo>
                    <a:lnTo>
                      <a:pt x="49" y="49"/>
                    </a:lnTo>
                    <a:close/>
                    <a:moveTo>
                      <a:pt x="81" y="0"/>
                    </a:moveTo>
                    <a:lnTo>
                      <a:pt x="130" y="24"/>
                    </a:lnTo>
                    <a:lnTo>
                      <a:pt x="81" y="4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Rectangle 456"/>
              <p:cNvSpPr>
                <a:spLocks noChangeArrowheads="1"/>
              </p:cNvSpPr>
              <p:nvPr/>
            </p:nvSpPr>
            <p:spPr bwMode="auto">
              <a:xfrm>
                <a:off x="5010443" y="5540025"/>
                <a:ext cx="77788" cy="825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 bwMode="auto">
            <a:xfrm>
              <a:off x="5581762" y="1899204"/>
              <a:ext cx="783362" cy="99931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20" tIns="45720" rIns="4572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100" baseline="-25000" dirty="0" smtClean="0">
                  <a:solidFill>
                    <a:schemeClr val="bg1"/>
                  </a:solidFill>
                </a:rPr>
                <a:t>Application</a:t>
              </a:r>
              <a:br>
                <a:rPr lang="en-US" sz="1100" baseline="-25000" dirty="0" smtClean="0">
                  <a:solidFill>
                    <a:schemeClr val="bg1"/>
                  </a:solidFill>
                </a:rPr>
              </a:br>
              <a:r>
                <a:rPr lang="en-US" sz="1100" baseline="-25000" dirty="0" smtClean="0">
                  <a:solidFill>
                    <a:schemeClr val="bg1"/>
                  </a:solidFill>
                </a:rPr>
                <a:t>Accelerators</a:t>
              </a:r>
            </a:p>
          </p:txBody>
        </p:sp>
        <p:grpSp>
          <p:nvGrpSpPr>
            <p:cNvPr id="65" name="Group 404"/>
            <p:cNvGrpSpPr/>
            <p:nvPr/>
          </p:nvGrpSpPr>
          <p:grpSpPr>
            <a:xfrm>
              <a:off x="5865183" y="2893505"/>
              <a:ext cx="67278" cy="411613"/>
              <a:chOff x="1539023" y="2736850"/>
              <a:chExt cx="87313" cy="522303"/>
            </a:xfrm>
          </p:grpSpPr>
          <p:sp>
            <p:nvSpPr>
              <p:cNvPr id="109" name="Freeform 189"/>
              <p:cNvSpPr>
                <a:spLocks noEditPoints="1"/>
              </p:cNvSpPr>
              <p:nvPr/>
            </p:nvSpPr>
            <p:spPr bwMode="auto">
              <a:xfrm>
                <a:off x="1539023" y="2736850"/>
                <a:ext cx="87313" cy="422275"/>
              </a:xfrm>
              <a:custGeom>
                <a:avLst/>
                <a:gdLst/>
                <a:ahLst/>
                <a:cxnLst>
                  <a:cxn ang="0">
                    <a:pos x="36" y="46"/>
                  </a:cxn>
                  <a:cxn ang="0">
                    <a:pos x="36" y="220"/>
                  </a:cxn>
                  <a:cxn ang="0">
                    <a:pos x="18" y="220"/>
                  </a:cxn>
                  <a:cxn ang="0">
                    <a:pos x="18" y="46"/>
                  </a:cxn>
                  <a:cxn ang="0">
                    <a:pos x="36" y="46"/>
                  </a:cxn>
                  <a:cxn ang="0">
                    <a:pos x="0" y="55"/>
                  </a:cxn>
                  <a:cxn ang="0">
                    <a:pos x="27" y="0"/>
                  </a:cxn>
                  <a:cxn ang="0">
                    <a:pos x="55" y="55"/>
                  </a:cxn>
                  <a:cxn ang="0">
                    <a:pos x="0" y="55"/>
                  </a:cxn>
                  <a:cxn ang="0">
                    <a:pos x="55" y="211"/>
                  </a:cxn>
                  <a:cxn ang="0">
                    <a:pos x="27" y="266"/>
                  </a:cxn>
                  <a:cxn ang="0">
                    <a:pos x="0" y="211"/>
                  </a:cxn>
                  <a:cxn ang="0">
                    <a:pos x="55" y="211"/>
                  </a:cxn>
                </a:cxnLst>
                <a:rect l="0" t="0" r="r" b="b"/>
                <a:pathLst>
                  <a:path w="55" h="266">
                    <a:moveTo>
                      <a:pt x="36" y="46"/>
                    </a:moveTo>
                    <a:lnTo>
                      <a:pt x="36" y="220"/>
                    </a:lnTo>
                    <a:lnTo>
                      <a:pt x="18" y="220"/>
                    </a:lnTo>
                    <a:lnTo>
                      <a:pt x="18" y="46"/>
                    </a:lnTo>
                    <a:lnTo>
                      <a:pt x="36" y="46"/>
                    </a:lnTo>
                    <a:close/>
                    <a:moveTo>
                      <a:pt x="0" y="55"/>
                    </a:moveTo>
                    <a:lnTo>
                      <a:pt x="27" y="0"/>
                    </a:lnTo>
                    <a:lnTo>
                      <a:pt x="55" y="55"/>
                    </a:lnTo>
                    <a:lnTo>
                      <a:pt x="0" y="55"/>
                    </a:lnTo>
                    <a:close/>
                    <a:moveTo>
                      <a:pt x="55" y="211"/>
                    </a:moveTo>
                    <a:lnTo>
                      <a:pt x="27" y="266"/>
                    </a:lnTo>
                    <a:lnTo>
                      <a:pt x="0" y="211"/>
                    </a:lnTo>
                    <a:lnTo>
                      <a:pt x="55" y="211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6" name="Group 374"/>
              <p:cNvGrpSpPr>
                <a:grpSpLocks/>
              </p:cNvGrpSpPr>
              <p:nvPr/>
            </p:nvGrpSpPr>
            <p:grpSpPr bwMode="auto">
              <a:xfrm>
                <a:off x="1543785" y="3146440"/>
                <a:ext cx="77788" cy="112713"/>
                <a:chOff x="1884" y="1982"/>
                <a:chExt cx="49" cy="71"/>
              </a:xfrm>
            </p:grpSpPr>
            <p:sp>
              <p:nvSpPr>
                <p:cNvPr id="111" name="Rectangle 372"/>
                <p:cNvSpPr>
                  <a:spLocks noChangeArrowheads="1"/>
                </p:cNvSpPr>
                <p:nvPr/>
              </p:nvSpPr>
              <p:spPr bwMode="auto">
                <a:xfrm>
                  <a:off x="1884" y="2001"/>
                  <a:ext cx="49" cy="52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" name="Rectangle 373"/>
                <p:cNvSpPr>
                  <a:spLocks noChangeArrowheads="1"/>
                </p:cNvSpPr>
                <p:nvPr/>
              </p:nvSpPr>
              <p:spPr bwMode="auto">
                <a:xfrm>
                  <a:off x="1884" y="1982"/>
                  <a:ext cx="49" cy="52"/>
                </a:xfrm>
                <a:prstGeom prst="rect">
                  <a:avLst/>
                </a:prstGeom>
                <a:solidFill>
                  <a:schemeClr val="bg2"/>
                </a:solidFill>
                <a:ln w="6" cap="rnd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1" name="Rectangle 40"/>
            <p:cNvSpPr/>
            <p:nvPr/>
          </p:nvSpPr>
          <p:spPr bwMode="auto">
            <a:xfrm>
              <a:off x="6587870" y="1899203"/>
              <a:ext cx="1031025" cy="1019177"/>
            </a:xfrm>
            <a:prstGeom prst="rect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 smtClean="0"/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 smtClean="0"/>
            </a:p>
          </p:txBody>
        </p:sp>
        <p:sp>
          <p:nvSpPr>
            <p:cNvPr id="42" name="Rectangle 406"/>
            <p:cNvSpPr>
              <a:spLocks noChangeArrowheads="1"/>
            </p:cNvSpPr>
            <p:nvPr/>
          </p:nvSpPr>
          <p:spPr bwMode="auto">
            <a:xfrm flipV="1">
              <a:off x="6683878" y="1976810"/>
              <a:ext cx="138976" cy="9246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chemeClr val="bg1"/>
                </a:solidFill>
              </a:endParaRPr>
            </a:p>
          </p:txBody>
        </p:sp>
        <p:sp>
          <p:nvSpPr>
            <p:cNvPr id="43" name="Freeform 189"/>
            <p:cNvSpPr>
              <a:spLocks noEditPoints="1"/>
            </p:cNvSpPr>
            <p:nvPr/>
          </p:nvSpPr>
          <p:spPr bwMode="auto">
            <a:xfrm rot="10800000" flipV="1">
              <a:off x="6720633" y="2892027"/>
              <a:ext cx="67278" cy="322170"/>
            </a:xfrm>
            <a:custGeom>
              <a:avLst/>
              <a:gdLst/>
              <a:ahLst/>
              <a:cxnLst>
                <a:cxn ang="0">
                  <a:pos x="36" y="46"/>
                </a:cxn>
                <a:cxn ang="0">
                  <a:pos x="36" y="220"/>
                </a:cxn>
                <a:cxn ang="0">
                  <a:pos x="18" y="220"/>
                </a:cxn>
                <a:cxn ang="0">
                  <a:pos x="18" y="46"/>
                </a:cxn>
                <a:cxn ang="0">
                  <a:pos x="36" y="46"/>
                </a:cxn>
                <a:cxn ang="0">
                  <a:pos x="0" y="55"/>
                </a:cxn>
                <a:cxn ang="0">
                  <a:pos x="27" y="0"/>
                </a:cxn>
                <a:cxn ang="0">
                  <a:pos x="55" y="55"/>
                </a:cxn>
                <a:cxn ang="0">
                  <a:pos x="0" y="55"/>
                </a:cxn>
                <a:cxn ang="0">
                  <a:pos x="55" y="211"/>
                </a:cxn>
                <a:cxn ang="0">
                  <a:pos x="27" y="266"/>
                </a:cxn>
                <a:cxn ang="0">
                  <a:pos x="0" y="211"/>
                </a:cxn>
                <a:cxn ang="0">
                  <a:pos x="55" y="211"/>
                </a:cxn>
              </a:cxnLst>
              <a:rect l="0" t="0" r="r" b="b"/>
              <a:pathLst>
                <a:path w="55" h="266">
                  <a:moveTo>
                    <a:pt x="36" y="46"/>
                  </a:moveTo>
                  <a:lnTo>
                    <a:pt x="36" y="220"/>
                  </a:lnTo>
                  <a:lnTo>
                    <a:pt x="18" y="220"/>
                  </a:lnTo>
                  <a:lnTo>
                    <a:pt x="18" y="46"/>
                  </a:lnTo>
                  <a:lnTo>
                    <a:pt x="36" y="46"/>
                  </a:lnTo>
                  <a:close/>
                  <a:moveTo>
                    <a:pt x="0" y="55"/>
                  </a:moveTo>
                  <a:lnTo>
                    <a:pt x="27" y="0"/>
                  </a:lnTo>
                  <a:lnTo>
                    <a:pt x="55" y="55"/>
                  </a:lnTo>
                  <a:lnTo>
                    <a:pt x="0" y="55"/>
                  </a:lnTo>
                  <a:close/>
                  <a:moveTo>
                    <a:pt x="55" y="211"/>
                  </a:moveTo>
                  <a:lnTo>
                    <a:pt x="27" y="266"/>
                  </a:lnTo>
                  <a:lnTo>
                    <a:pt x="0" y="211"/>
                  </a:lnTo>
                  <a:lnTo>
                    <a:pt x="55" y="211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grpSp>
          <p:nvGrpSpPr>
            <p:cNvPr id="67" name="Group 374"/>
            <p:cNvGrpSpPr>
              <a:grpSpLocks/>
            </p:cNvGrpSpPr>
            <p:nvPr/>
          </p:nvGrpSpPr>
          <p:grpSpPr bwMode="auto">
            <a:xfrm rot="10800000" flipV="1">
              <a:off x="6724302" y="3208464"/>
              <a:ext cx="59939" cy="59010"/>
              <a:chOff x="1884" y="2001"/>
              <a:chExt cx="49" cy="52"/>
            </a:xfrm>
          </p:grpSpPr>
          <p:sp>
            <p:nvSpPr>
              <p:cNvPr id="107" name="Rectangle 372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Rectangle 373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chemeClr val="bg2"/>
              </a:solidFill>
              <a:ln w="6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Rectangle 321"/>
            <p:cNvSpPr>
              <a:spLocks noChangeArrowheads="1"/>
            </p:cNvSpPr>
            <p:nvPr/>
          </p:nvSpPr>
          <p:spPr bwMode="auto">
            <a:xfrm>
              <a:off x="6956588" y="2650481"/>
              <a:ext cx="553817" cy="21246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…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46" name="Freeform 429"/>
            <p:cNvSpPr>
              <a:spLocks noEditPoints="1"/>
            </p:cNvSpPr>
            <p:nvPr/>
          </p:nvSpPr>
          <p:spPr bwMode="auto">
            <a:xfrm>
              <a:off x="6785625" y="2725025"/>
              <a:ext cx="159019" cy="63379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7" name="Rectangle 456"/>
            <p:cNvSpPr>
              <a:spLocks noChangeArrowheads="1"/>
            </p:cNvSpPr>
            <p:nvPr/>
          </p:nvSpPr>
          <p:spPr bwMode="auto">
            <a:xfrm>
              <a:off x="6712382" y="2723085"/>
              <a:ext cx="59939" cy="672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8" name="Rectangle 321"/>
            <p:cNvSpPr>
              <a:spLocks noChangeArrowheads="1"/>
            </p:cNvSpPr>
            <p:nvPr/>
          </p:nvSpPr>
          <p:spPr bwMode="auto">
            <a:xfrm>
              <a:off x="6959851" y="1998220"/>
              <a:ext cx="553817" cy="21246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AES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49" name="Freeform 429"/>
            <p:cNvSpPr>
              <a:spLocks noEditPoints="1"/>
            </p:cNvSpPr>
            <p:nvPr/>
          </p:nvSpPr>
          <p:spPr bwMode="auto">
            <a:xfrm>
              <a:off x="6788888" y="2072763"/>
              <a:ext cx="159019" cy="63379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0" name="Rectangle 456"/>
            <p:cNvSpPr>
              <a:spLocks noChangeArrowheads="1"/>
            </p:cNvSpPr>
            <p:nvPr/>
          </p:nvSpPr>
          <p:spPr bwMode="auto">
            <a:xfrm>
              <a:off x="6715645" y="2070823"/>
              <a:ext cx="59939" cy="672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" name="Rectangle 321"/>
            <p:cNvSpPr>
              <a:spLocks noChangeArrowheads="1"/>
            </p:cNvSpPr>
            <p:nvPr/>
          </p:nvSpPr>
          <p:spPr bwMode="auto">
            <a:xfrm>
              <a:off x="6956588" y="2324350"/>
              <a:ext cx="553817" cy="21246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…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52" name="Freeform 429"/>
            <p:cNvSpPr>
              <a:spLocks noEditPoints="1"/>
            </p:cNvSpPr>
            <p:nvPr/>
          </p:nvSpPr>
          <p:spPr bwMode="auto">
            <a:xfrm>
              <a:off x="6785625" y="2398894"/>
              <a:ext cx="159019" cy="63379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3" name="Rectangle 456"/>
            <p:cNvSpPr>
              <a:spLocks noChangeArrowheads="1"/>
            </p:cNvSpPr>
            <p:nvPr/>
          </p:nvSpPr>
          <p:spPr bwMode="auto">
            <a:xfrm>
              <a:off x="6712382" y="2396954"/>
              <a:ext cx="59939" cy="672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4" name="Freeform 189"/>
            <p:cNvSpPr>
              <a:spLocks noEditPoints="1"/>
            </p:cNvSpPr>
            <p:nvPr/>
          </p:nvSpPr>
          <p:spPr bwMode="auto">
            <a:xfrm>
              <a:off x="4932521" y="2887670"/>
              <a:ext cx="67278" cy="332783"/>
            </a:xfrm>
            <a:custGeom>
              <a:avLst/>
              <a:gdLst/>
              <a:ahLst/>
              <a:cxnLst>
                <a:cxn ang="0">
                  <a:pos x="36" y="46"/>
                </a:cxn>
                <a:cxn ang="0">
                  <a:pos x="36" y="220"/>
                </a:cxn>
                <a:cxn ang="0">
                  <a:pos x="18" y="220"/>
                </a:cxn>
                <a:cxn ang="0">
                  <a:pos x="18" y="46"/>
                </a:cxn>
                <a:cxn ang="0">
                  <a:pos x="36" y="46"/>
                </a:cxn>
                <a:cxn ang="0">
                  <a:pos x="0" y="55"/>
                </a:cxn>
                <a:cxn ang="0">
                  <a:pos x="27" y="0"/>
                </a:cxn>
                <a:cxn ang="0">
                  <a:pos x="55" y="55"/>
                </a:cxn>
                <a:cxn ang="0">
                  <a:pos x="0" y="55"/>
                </a:cxn>
                <a:cxn ang="0">
                  <a:pos x="55" y="211"/>
                </a:cxn>
                <a:cxn ang="0">
                  <a:pos x="27" y="266"/>
                </a:cxn>
                <a:cxn ang="0">
                  <a:pos x="0" y="211"/>
                </a:cxn>
                <a:cxn ang="0">
                  <a:pos x="55" y="211"/>
                </a:cxn>
              </a:cxnLst>
              <a:rect l="0" t="0" r="r" b="b"/>
              <a:pathLst>
                <a:path w="55" h="266">
                  <a:moveTo>
                    <a:pt x="36" y="46"/>
                  </a:moveTo>
                  <a:lnTo>
                    <a:pt x="36" y="220"/>
                  </a:lnTo>
                  <a:lnTo>
                    <a:pt x="18" y="220"/>
                  </a:lnTo>
                  <a:lnTo>
                    <a:pt x="18" y="46"/>
                  </a:lnTo>
                  <a:lnTo>
                    <a:pt x="36" y="46"/>
                  </a:lnTo>
                  <a:close/>
                  <a:moveTo>
                    <a:pt x="0" y="55"/>
                  </a:moveTo>
                  <a:lnTo>
                    <a:pt x="27" y="0"/>
                  </a:lnTo>
                  <a:lnTo>
                    <a:pt x="55" y="55"/>
                  </a:lnTo>
                  <a:lnTo>
                    <a:pt x="0" y="55"/>
                  </a:lnTo>
                  <a:close/>
                  <a:moveTo>
                    <a:pt x="55" y="211"/>
                  </a:moveTo>
                  <a:lnTo>
                    <a:pt x="27" y="266"/>
                  </a:lnTo>
                  <a:lnTo>
                    <a:pt x="0" y="211"/>
                  </a:lnTo>
                  <a:lnTo>
                    <a:pt x="55" y="211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445425" y="1742067"/>
              <a:ext cx="850099" cy="8237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514448" y="1810305"/>
              <a:ext cx="323877" cy="374015"/>
            </a:xfrm>
            <a:prstGeom prst="rect">
              <a:avLst/>
            </a:prstGeom>
            <a:solidFill>
              <a:srgbClr val="00B05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>
                  <a:solidFill>
                    <a:schemeClr val="bg1"/>
                  </a:solidFill>
                </a:rPr>
                <a:t>C1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1512046" y="2238578"/>
              <a:ext cx="712626" cy="2795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L2</a:t>
              </a:r>
              <a:r>
                <a:rPr kumimoji="0" lang="en-US" sz="11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 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cache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7"/>
            <p:cNvSpPr>
              <a:spLocks/>
            </p:cNvSpPr>
            <p:nvPr/>
          </p:nvSpPr>
          <p:spPr bwMode="auto">
            <a:xfrm>
              <a:off x="2028793" y="4046670"/>
              <a:ext cx="749703" cy="60267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USB3.0</a:t>
              </a:r>
            </a:p>
          </p:txBody>
        </p:sp>
        <p:sp>
          <p:nvSpPr>
            <p:cNvPr id="59" name="Rectangle 58"/>
            <p:cNvSpPr>
              <a:spLocks/>
            </p:cNvSpPr>
            <p:nvPr/>
          </p:nvSpPr>
          <p:spPr bwMode="auto">
            <a:xfrm>
              <a:off x="2028793" y="4710309"/>
              <a:ext cx="350460" cy="55564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3.0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</a:rPr>
                <a:t>PHY</a:t>
              </a:r>
            </a:p>
          </p:txBody>
        </p:sp>
        <p:sp>
          <p:nvSpPr>
            <p:cNvPr id="60" name="Rectangle 59"/>
            <p:cNvSpPr>
              <a:spLocks/>
            </p:cNvSpPr>
            <p:nvPr/>
          </p:nvSpPr>
          <p:spPr bwMode="auto">
            <a:xfrm>
              <a:off x="2428808" y="4710309"/>
              <a:ext cx="350460" cy="55564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2.0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</a:rPr>
                <a:t>PHY</a:t>
              </a:r>
            </a:p>
          </p:txBody>
        </p:sp>
        <p:sp>
          <p:nvSpPr>
            <p:cNvPr id="61" name="Rectangle 60"/>
            <p:cNvSpPr>
              <a:spLocks/>
            </p:cNvSpPr>
            <p:nvPr/>
          </p:nvSpPr>
          <p:spPr bwMode="auto">
            <a:xfrm>
              <a:off x="2874648" y="4057851"/>
              <a:ext cx="770842" cy="60711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</a:rPr>
                <a:t>PCIe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</a:rPr>
                <a:t>Gen 2,3</a:t>
              </a:r>
            </a:p>
          </p:txBody>
        </p:sp>
        <p:sp>
          <p:nvSpPr>
            <p:cNvPr id="62" name="Rectangle 61"/>
            <p:cNvSpPr>
              <a:spLocks/>
            </p:cNvSpPr>
            <p:nvPr/>
          </p:nvSpPr>
          <p:spPr bwMode="auto">
            <a:xfrm>
              <a:off x="2885221" y="4710309"/>
              <a:ext cx="755802" cy="55564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PHY</a:t>
              </a:r>
            </a:p>
          </p:txBody>
        </p:sp>
        <p:sp>
          <p:nvSpPr>
            <p:cNvPr id="63" name="Rectangle 62"/>
            <p:cNvSpPr>
              <a:spLocks/>
            </p:cNvSpPr>
            <p:nvPr/>
          </p:nvSpPr>
          <p:spPr bwMode="auto">
            <a:xfrm>
              <a:off x="3752226" y="4081542"/>
              <a:ext cx="525483" cy="614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270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8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</a:rPr>
                <a:t>Ethernet</a:t>
              </a:r>
            </a:p>
          </p:txBody>
        </p:sp>
        <p:sp>
          <p:nvSpPr>
            <p:cNvPr id="64" name="Rectangle 63"/>
            <p:cNvSpPr>
              <a:spLocks/>
            </p:cNvSpPr>
            <p:nvPr/>
          </p:nvSpPr>
          <p:spPr bwMode="auto">
            <a:xfrm>
              <a:off x="3752225" y="4710309"/>
              <a:ext cx="525483" cy="55564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75000"/>
                </a:schemeClr>
              </a:solidFill>
              <a:prstDash val="sysDash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PHY</a:t>
              </a:r>
            </a:p>
          </p:txBody>
        </p:sp>
        <p:grpSp>
          <p:nvGrpSpPr>
            <p:cNvPr id="68" name="Group 374"/>
            <p:cNvGrpSpPr>
              <a:grpSpLocks/>
            </p:cNvGrpSpPr>
            <p:nvPr/>
          </p:nvGrpSpPr>
          <p:grpSpPr bwMode="auto">
            <a:xfrm flipV="1">
              <a:off x="1560883" y="4046858"/>
              <a:ext cx="59939" cy="54584"/>
              <a:chOff x="1884" y="2001"/>
              <a:chExt cx="49" cy="52"/>
            </a:xfrm>
          </p:grpSpPr>
          <p:sp>
            <p:nvSpPr>
              <p:cNvPr id="105" name="Rectangle 372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Rectangle 373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chemeClr val="bg2"/>
              </a:solidFill>
              <a:ln w="6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5" name="Group 374"/>
            <p:cNvGrpSpPr>
              <a:grpSpLocks/>
            </p:cNvGrpSpPr>
            <p:nvPr/>
          </p:nvGrpSpPr>
          <p:grpSpPr bwMode="auto">
            <a:xfrm flipV="1">
              <a:off x="2392379" y="4067353"/>
              <a:ext cx="59939" cy="54584"/>
              <a:chOff x="1884" y="2001"/>
              <a:chExt cx="49" cy="52"/>
            </a:xfrm>
          </p:grpSpPr>
          <p:sp>
            <p:nvSpPr>
              <p:cNvPr id="103" name="Rectangle 372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Rectangle 373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chemeClr val="bg2"/>
              </a:solidFill>
              <a:ln w="6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8" name="Group 374"/>
            <p:cNvGrpSpPr>
              <a:grpSpLocks/>
            </p:cNvGrpSpPr>
            <p:nvPr/>
          </p:nvGrpSpPr>
          <p:grpSpPr bwMode="auto">
            <a:xfrm flipV="1">
              <a:off x="3204751" y="4076669"/>
              <a:ext cx="59939" cy="54584"/>
              <a:chOff x="1884" y="2001"/>
              <a:chExt cx="49" cy="52"/>
            </a:xfrm>
          </p:grpSpPr>
          <p:sp>
            <p:nvSpPr>
              <p:cNvPr id="101" name="Rectangle 372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Rectangle 373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chemeClr val="bg2"/>
              </a:solidFill>
              <a:ln w="6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1" name="Group 374"/>
            <p:cNvGrpSpPr>
              <a:grpSpLocks/>
            </p:cNvGrpSpPr>
            <p:nvPr/>
          </p:nvGrpSpPr>
          <p:grpSpPr bwMode="auto">
            <a:xfrm flipV="1">
              <a:off x="3985404" y="4074804"/>
              <a:ext cx="59939" cy="54584"/>
              <a:chOff x="1884" y="2001"/>
              <a:chExt cx="49" cy="52"/>
            </a:xfrm>
          </p:grpSpPr>
          <p:sp>
            <p:nvSpPr>
              <p:cNvPr id="99" name="Rectangle 372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Rectangle 373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chemeClr val="bg2"/>
              </a:solidFill>
              <a:ln w="6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9" name="Freeform 189"/>
            <p:cNvSpPr>
              <a:spLocks noEditPoints="1"/>
            </p:cNvSpPr>
            <p:nvPr/>
          </p:nvSpPr>
          <p:spPr bwMode="auto">
            <a:xfrm flipV="1">
              <a:off x="3975966" y="3664552"/>
              <a:ext cx="67278" cy="396891"/>
            </a:xfrm>
            <a:custGeom>
              <a:avLst/>
              <a:gdLst/>
              <a:ahLst/>
              <a:cxnLst>
                <a:cxn ang="0">
                  <a:pos x="36" y="46"/>
                </a:cxn>
                <a:cxn ang="0">
                  <a:pos x="36" y="220"/>
                </a:cxn>
                <a:cxn ang="0">
                  <a:pos x="18" y="220"/>
                </a:cxn>
                <a:cxn ang="0">
                  <a:pos x="18" y="46"/>
                </a:cxn>
                <a:cxn ang="0">
                  <a:pos x="36" y="46"/>
                </a:cxn>
                <a:cxn ang="0">
                  <a:pos x="0" y="55"/>
                </a:cxn>
                <a:cxn ang="0">
                  <a:pos x="27" y="0"/>
                </a:cxn>
                <a:cxn ang="0">
                  <a:pos x="55" y="55"/>
                </a:cxn>
                <a:cxn ang="0">
                  <a:pos x="0" y="55"/>
                </a:cxn>
                <a:cxn ang="0">
                  <a:pos x="55" y="211"/>
                </a:cxn>
                <a:cxn ang="0">
                  <a:pos x="27" y="266"/>
                </a:cxn>
                <a:cxn ang="0">
                  <a:pos x="0" y="211"/>
                </a:cxn>
                <a:cxn ang="0">
                  <a:pos x="55" y="211"/>
                </a:cxn>
              </a:cxnLst>
              <a:rect l="0" t="0" r="r" b="b"/>
              <a:pathLst>
                <a:path w="55" h="266">
                  <a:moveTo>
                    <a:pt x="36" y="46"/>
                  </a:moveTo>
                  <a:lnTo>
                    <a:pt x="36" y="220"/>
                  </a:lnTo>
                  <a:lnTo>
                    <a:pt x="18" y="220"/>
                  </a:lnTo>
                  <a:lnTo>
                    <a:pt x="18" y="46"/>
                  </a:lnTo>
                  <a:lnTo>
                    <a:pt x="36" y="46"/>
                  </a:lnTo>
                  <a:close/>
                  <a:moveTo>
                    <a:pt x="0" y="55"/>
                  </a:moveTo>
                  <a:lnTo>
                    <a:pt x="27" y="0"/>
                  </a:lnTo>
                  <a:lnTo>
                    <a:pt x="55" y="55"/>
                  </a:lnTo>
                  <a:lnTo>
                    <a:pt x="0" y="55"/>
                  </a:lnTo>
                  <a:close/>
                  <a:moveTo>
                    <a:pt x="55" y="211"/>
                  </a:moveTo>
                  <a:lnTo>
                    <a:pt x="27" y="266"/>
                  </a:lnTo>
                  <a:lnTo>
                    <a:pt x="0" y="211"/>
                  </a:lnTo>
                  <a:lnTo>
                    <a:pt x="55" y="211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70" name="Rectangle 373"/>
            <p:cNvSpPr>
              <a:spLocks noChangeArrowheads="1"/>
            </p:cNvSpPr>
            <p:nvPr/>
          </p:nvSpPr>
          <p:spPr bwMode="auto">
            <a:xfrm flipV="1">
              <a:off x="3980151" y="3609518"/>
              <a:ext cx="59938" cy="67259"/>
            </a:xfrm>
            <a:prstGeom prst="rect">
              <a:avLst/>
            </a:prstGeom>
            <a:solidFill>
              <a:schemeClr val="bg2"/>
            </a:solidFill>
            <a:ln w="6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71" name="Rectangle 373"/>
            <p:cNvSpPr>
              <a:spLocks noChangeArrowheads="1"/>
            </p:cNvSpPr>
            <p:nvPr/>
          </p:nvSpPr>
          <p:spPr bwMode="auto">
            <a:xfrm flipV="1">
              <a:off x="3202109" y="3609518"/>
              <a:ext cx="59938" cy="67259"/>
            </a:xfrm>
            <a:prstGeom prst="rect">
              <a:avLst/>
            </a:prstGeom>
            <a:solidFill>
              <a:schemeClr val="bg2"/>
            </a:solidFill>
            <a:ln w="6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72" name="Rectangle 373"/>
            <p:cNvSpPr>
              <a:spLocks noChangeArrowheads="1"/>
            </p:cNvSpPr>
            <p:nvPr/>
          </p:nvSpPr>
          <p:spPr bwMode="auto">
            <a:xfrm flipV="1">
              <a:off x="2391983" y="3609518"/>
              <a:ext cx="59938" cy="67259"/>
            </a:xfrm>
            <a:prstGeom prst="rect">
              <a:avLst/>
            </a:prstGeom>
            <a:solidFill>
              <a:schemeClr val="bg2"/>
            </a:solidFill>
            <a:ln w="6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73" name="Rectangle 373"/>
            <p:cNvSpPr>
              <a:spLocks noChangeArrowheads="1"/>
            </p:cNvSpPr>
            <p:nvPr/>
          </p:nvSpPr>
          <p:spPr bwMode="auto">
            <a:xfrm flipV="1">
              <a:off x="4020257" y="3208464"/>
              <a:ext cx="59938" cy="67259"/>
            </a:xfrm>
            <a:prstGeom prst="rect">
              <a:avLst/>
            </a:prstGeom>
            <a:solidFill>
              <a:schemeClr val="bg2"/>
            </a:solidFill>
            <a:ln w="6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74" name="Rectangle 373"/>
            <p:cNvSpPr>
              <a:spLocks noChangeArrowheads="1"/>
            </p:cNvSpPr>
            <p:nvPr/>
          </p:nvSpPr>
          <p:spPr bwMode="auto">
            <a:xfrm flipV="1">
              <a:off x="4934658" y="3208464"/>
              <a:ext cx="59938" cy="67259"/>
            </a:xfrm>
            <a:prstGeom prst="rect">
              <a:avLst/>
            </a:prstGeom>
            <a:solidFill>
              <a:schemeClr val="bg2"/>
            </a:solidFill>
            <a:ln w="6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1895448" y="1810305"/>
              <a:ext cx="323877" cy="374015"/>
            </a:xfrm>
            <a:prstGeom prst="rect">
              <a:avLst/>
            </a:prstGeom>
            <a:solidFill>
              <a:srgbClr val="00B05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>
                  <a:solidFill>
                    <a:schemeClr val="bg1"/>
                  </a:solidFill>
                </a:rPr>
                <a:t>C2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381596" y="1740088"/>
              <a:ext cx="850099" cy="8237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450619" y="1808326"/>
              <a:ext cx="323877" cy="374015"/>
            </a:xfrm>
            <a:prstGeom prst="rect">
              <a:avLst/>
            </a:prstGeom>
            <a:solidFill>
              <a:srgbClr val="00B05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>
                  <a:solidFill>
                    <a:schemeClr val="bg1"/>
                  </a:solidFill>
                </a:rPr>
                <a:t>C3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448217" y="2236599"/>
              <a:ext cx="712626" cy="2795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L2</a:t>
              </a:r>
              <a:r>
                <a:rPr kumimoji="0" lang="en-US" sz="11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 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cache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831619" y="1808326"/>
              <a:ext cx="323877" cy="374015"/>
            </a:xfrm>
            <a:prstGeom prst="rect">
              <a:avLst/>
            </a:prstGeom>
            <a:solidFill>
              <a:srgbClr val="00B05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>
                  <a:solidFill>
                    <a:schemeClr val="bg1"/>
                  </a:solidFill>
                </a:rPr>
                <a:t>C4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1446081" y="2677582"/>
              <a:ext cx="1795261" cy="31127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Cache Coherent Fabric</a:t>
              </a:r>
            </a:p>
          </p:txBody>
        </p:sp>
        <p:cxnSp>
          <p:nvCxnSpPr>
            <p:cNvPr id="81" name="Straight Arrow Connector 80"/>
            <p:cNvCxnSpPr>
              <a:stCxn id="57" idx="2"/>
              <a:endCxn id="82" idx="2"/>
            </p:cNvCxnSpPr>
            <p:nvPr/>
          </p:nvCxnSpPr>
          <p:spPr bwMode="auto">
            <a:xfrm>
              <a:off x="1868359" y="2518081"/>
              <a:ext cx="0" cy="158111"/>
            </a:xfrm>
            <a:prstGeom prst="straightConnector1">
              <a:avLst/>
            </a:prstGeom>
            <a:gradFill rotWithShape="0">
              <a:gsLst>
                <a:gs pos="0">
                  <a:srgbClr val="4A95B0"/>
                </a:gs>
                <a:gs pos="100000">
                  <a:srgbClr val="CADBC8"/>
                </a:gs>
              </a:gsLst>
              <a:lin ang="5400000" scaled="1"/>
            </a:gra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sp>
          <p:nvSpPr>
            <p:cNvPr id="82" name="Rectangle 373"/>
            <p:cNvSpPr>
              <a:spLocks noChangeArrowheads="1"/>
            </p:cNvSpPr>
            <p:nvPr/>
          </p:nvSpPr>
          <p:spPr bwMode="auto">
            <a:xfrm flipV="1">
              <a:off x="1838390" y="2676192"/>
              <a:ext cx="59938" cy="67259"/>
            </a:xfrm>
            <a:prstGeom prst="rect">
              <a:avLst/>
            </a:prstGeom>
            <a:solidFill>
              <a:schemeClr val="bg2"/>
            </a:solidFill>
            <a:ln w="6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cxnSp>
          <p:nvCxnSpPr>
            <p:cNvPr id="83" name="Straight Arrow Connector 82"/>
            <p:cNvCxnSpPr>
              <a:stCxn id="78" idx="2"/>
              <a:endCxn id="84" idx="2"/>
            </p:cNvCxnSpPr>
            <p:nvPr/>
          </p:nvCxnSpPr>
          <p:spPr bwMode="auto">
            <a:xfrm>
              <a:off x="2804530" y="2516102"/>
              <a:ext cx="0" cy="162365"/>
            </a:xfrm>
            <a:prstGeom prst="straightConnector1">
              <a:avLst/>
            </a:prstGeom>
            <a:gradFill rotWithShape="0">
              <a:gsLst>
                <a:gs pos="0">
                  <a:srgbClr val="4A95B0"/>
                </a:gs>
                <a:gs pos="100000">
                  <a:srgbClr val="CADBC8"/>
                </a:gs>
              </a:gsLst>
              <a:lin ang="5400000" scaled="1"/>
            </a:gra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sp>
          <p:nvSpPr>
            <p:cNvPr id="84" name="Rectangle 373"/>
            <p:cNvSpPr>
              <a:spLocks noChangeArrowheads="1"/>
            </p:cNvSpPr>
            <p:nvPr/>
          </p:nvSpPr>
          <p:spPr bwMode="auto">
            <a:xfrm flipV="1">
              <a:off x="2774561" y="2678467"/>
              <a:ext cx="59938" cy="67259"/>
            </a:xfrm>
            <a:prstGeom prst="rect">
              <a:avLst/>
            </a:prstGeom>
            <a:solidFill>
              <a:schemeClr val="bg2"/>
            </a:solidFill>
            <a:ln w="6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grpSp>
          <p:nvGrpSpPr>
            <p:cNvPr id="110" name="Group 374"/>
            <p:cNvGrpSpPr>
              <a:grpSpLocks/>
            </p:cNvGrpSpPr>
            <p:nvPr/>
          </p:nvGrpSpPr>
          <p:grpSpPr bwMode="auto">
            <a:xfrm flipV="1">
              <a:off x="2394453" y="3209801"/>
              <a:ext cx="59939" cy="54584"/>
              <a:chOff x="1884" y="2001"/>
              <a:chExt cx="49" cy="52"/>
            </a:xfrm>
          </p:grpSpPr>
          <p:sp>
            <p:nvSpPr>
              <p:cNvPr id="97" name="Rectangle 372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Rectangle 373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chemeClr val="bg2"/>
              </a:solidFill>
              <a:ln w="6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6" name="Rectangle 373"/>
            <p:cNvSpPr>
              <a:spLocks noChangeArrowheads="1"/>
            </p:cNvSpPr>
            <p:nvPr/>
          </p:nvSpPr>
          <p:spPr bwMode="auto">
            <a:xfrm flipV="1">
              <a:off x="2394453" y="2915742"/>
              <a:ext cx="59938" cy="67259"/>
            </a:xfrm>
            <a:prstGeom prst="rect">
              <a:avLst/>
            </a:prstGeom>
            <a:solidFill>
              <a:schemeClr val="bg2"/>
            </a:solidFill>
            <a:ln w="6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87" name="Rectangle 373"/>
            <p:cNvSpPr>
              <a:spLocks noChangeArrowheads="1"/>
            </p:cNvSpPr>
            <p:nvPr/>
          </p:nvSpPr>
          <p:spPr bwMode="auto">
            <a:xfrm flipV="1">
              <a:off x="1561743" y="2913470"/>
              <a:ext cx="59938" cy="67259"/>
            </a:xfrm>
            <a:prstGeom prst="rect">
              <a:avLst/>
            </a:prstGeom>
            <a:solidFill>
              <a:schemeClr val="bg2"/>
            </a:solidFill>
            <a:ln w="6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grpSp>
          <p:nvGrpSpPr>
            <p:cNvPr id="136" name="Group 374"/>
            <p:cNvGrpSpPr>
              <a:grpSpLocks/>
            </p:cNvGrpSpPr>
            <p:nvPr/>
          </p:nvGrpSpPr>
          <p:grpSpPr bwMode="auto">
            <a:xfrm flipV="1">
              <a:off x="1692811" y="4049130"/>
              <a:ext cx="59939" cy="54584"/>
              <a:chOff x="1884" y="2001"/>
              <a:chExt cx="49" cy="52"/>
            </a:xfrm>
          </p:grpSpPr>
          <p:sp>
            <p:nvSpPr>
              <p:cNvPr id="95" name="Rectangle 372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Rectangle 373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chemeClr val="bg2"/>
              </a:solidFill>
              <a:ln w="6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89" name="Elbow Connector 205"/>
            <p:cNvCxnSpPr>
              <a:stCxn id="8" idx="1"/>
              <a:endCxn id="96" idx="2"/>
            </p:cNvCxnSpPr>
            <p:nvPr/>
          </p:nvCxnSpPr>
          <p:spPr bwMode="auto">
            <a:xfrm rot="10800000" flipV="1">
              <a:off x="1722782" y="3443342"/>
              <a:ext cx="338031" cy="605787"/>
            </a:xfrm>
            <a:prstGeom prst="bentConnector2">
              <a:avLst/>
            </a:prstGeom>
            <a:gradFill rotWithShape="0">
              <a:gsLst>
                <a:gs pos="0">
                  <a:srgbClr val="4A95B0"/>
                </a:gs>
                <a:gs pos="100000">
                  <a:srgbClr val="CADBC8"/>
                </a:gs>
              </a:gsLst>
              <a:lin ang="5400000" scaled="1"/>
            </a:gradFill>
            <a:ln w="317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90" name="Elbow Connector 205"/>
            <p:cNvCxnSpPr>
              <a:stCxn id="106" idx="2"/>
              <a:endCxn id="87" idx="0"/>
            </p:cNvCxnSpPr>
            <p:nvPr/>
          </p:nvCxnSpPr>
          <p:spPr bwMode="auto">
            <a:xfrm rot="5400000" flipH="1" flipV="1">
              <a:off x="1058218" y="3513365"/>
              <a:ext cx="1066129" cy="859"/>
            </a:xfrm>
            <a:prstGeom prst="bentConnector3">
              <a:avLst>
                <a:gd name="adj1" fmla="val 50000"/>
              </a:avLst>
            </a:prstGeom>
            <a:gradFill rotWithShape="0">
              <a:gsLst>
                <a:gs pos="0">
                  <a:srgbClr val="4A95B0"/>
                </a:gs>
                <a:gs pos="100000">
                  <a:srgbClr val="CADBC8"/>
                </a:gs>
              </a:gsLst>
              <a:lin ang="5400000" scaled="1"/>
            </a:gradFill>
            <a:ln w="317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grpSp>
          <p:nvGrpSpPr>
            <p:cNvPr id="150" name="Group 374"/>
            <p:cNvGrpSpPr>
              <a:grpSpLocks/>
            </p:cNvGrpSpPr>
            <p:nvPr/>
          </p:nvGrpSpPr>
          <p:grpSpPr bwMode="auto">
            <a:xfrm flipV="1">
              <a:off x="2062357" y="3409968"/>
              <a:ext cx="59939" cy="54584"/>
              <a:chOff x="1884" y="2001"/>
              <a:chExt cx="49" cy="52"/>
            </a:xfrm>
          </p:grpSpPr>
          <p:sp>
            <p:nvSpPr>
              <p:cNvPr id="93" name="Rectangle 372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Rectangle 373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chemeClr val="bg2"/>
              </a:solidFill>
              <a:ln w="6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92" name="Elbow Connector 205"/>
            <p:cNvCxnSpPr>
              <a:stCxn id="98" idx="2"/>
              <a:endCxn id="86" idx="0"/>
            </p:cNvCxnSpPr>
            <p:nvPr/>
          </p:nvCxnSpPr>
          <p:spPr bwMode="auto">
            <a:xfrm rot="16200000" flipV="1">
              <a:off x="2311023" y="3096400"/>
              <a:ext cx="226800" cy="1"/>
            </a:xfrm>
            <a:prstGeom prst="bentConnector3">
              <a:avLst>
                <a:gd name="adj1" fmla="val 50000"/>
              </a:avLst>
            </a:prstGeom>
            <a:gradFill rotWithShape="0">
              <a:gsLst>
                <a:gs pos="0">
                  <a:srgbClr val="4A95B0"/>
                </a:gs>
                <a:gs pos="100000">
                  <a:srgbClr val="CADBC8"/>
                </a:gs>
              </a:gsLst>
              <a:lin ang="5400000" scaled="1"/>
            </a:gra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IP Developer’s Challenge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04813" y="1041400"/>
            <a:ext cx="83375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0" indent="-231775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optimize for a customer, IP is configurable</a:t>
            </a:r>
          </a:p>
          <a:p>
            <a:pPr marL="231775" indent="-231775">
              <a:lnSpc>
                <a:spcPct val="90000"/>
              </a:lnSpc>
              <a:spcBef>
                <a:spcPct val="4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sz="2600" kern="0" dirty="0" smtClean="0">
                <a:latin typeface="+mn-lt"/>
              </a:rPr>
              <a:t>Therefore, companion firmware must be configurable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408803" y="3540165"/>
            <a:ext cx="1120073" cy="1368750"/>
            <a:chOff x="0" y="0"/>
            <a:chExt cx="68" cy="83"/>
          </a:xfrm>
        </p:grpSpPr>
        <p:sp>
          <p:nvSpPr>
            <p:cNvPr id="193" name="AutoShape 8"/>
            <p:cNvSpPr>
              <a:spLocks/>
            </p:cNvSpPr>
            <p:nvPr/>
          </p:nvSpPr>
          <p:spPr bwMode="auto">
            <a:xfrm>
              <a:off x="0" y="0"/>
              <a:ext cx="68" cy="8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209"/>
                  </a:moveTo>
                  <a:lnTo>
                    <a:pt x="0" y="2209"/>
                  </a:lnTo>
                  <a:cubicBezTo>
                    <a:pt x="0" y="989"/>
                    <a:pt x="4835" y="0"/>
                    <a:pt x="10800" y="0"/>
                  </a:cubicBezTo>
                  <a:cubicBezTo>
                    <a:pt x="16764" y="0"/>
                    <a:pt x="21600" y="989"/>
                    <a:pt x="21600" y="2209"/>
                  </a:cubicBezTo>
                  <a:lnTo>
                    <a:pt x="21600" y="19390"/>
                  </a:lnTo>
                  <a:cubicBezTo>
                    <a:pt x="21600" y="20610"/>
                    <a:pt x="16764" y="21600"/>
                    <a:pt x="10800" y="21600"/>
                  </a:cubicBezTo>
                  <a:cubicBezTo>
                    <a:pt x="4835" y="21600"/>
                    <a:pt x="0" y="20610"/>
                    <a:pt x="0" y="1939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1A7DF"/>
                </a:gs>
                <a:gs pos="100000">
                  <a:srgbClr val="125676"/>
                </a:gs>
              </a:gsLst>
              <a:lin ang="5400000" scaled="1"/>
              <a:tileRect/>
            </a:gradFill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914400"/>
              <a:endParaRPr lang="en-US" sz="100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94" name="AutoShape 9"/>
            <p:cNvSpPr>
              <a:spLocks/>
            </p:cNvSpPr>
            <p:nvPr/>
          </p:nvSpPr>
          <p:spPr bwMode="auto">
            <a:xfrm>
              <a:off x="0" y="0"/>
              <a:ext cx="68" cy="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1A7DF"/>
                </a:gs>
                <a:gs pos="100000">
                  <a:srgbClr val="125676"/>
                </a:gs>
              </a:gsLst>
              <a:lin ang="5400000" scaled="1"/>
              <a:tileRect/>
            </a:gradFill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914400"/>
              <a:endParaRPr lang="en-US" sz="100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95" name="AutoShape 10"/>
            <p:cNvSpPr>
              <a:spLocks/>
            </p:cNvSpPr>
            <p:nvPr/>
          </p:nvSpPr>
          <p:spPr bwMode="auto">
            <a:xfrm>
              <a:off x="0" y="24"/>
              <a:ext cx="68" cy="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50800" tIns="50800" rIns="50800" bIns="50800" anchor="ctr"/>
            <a:lstStyle/>
            <a:p>
              <a:pPr algn="ctr" defTabSz="914400"/>
              <a:r>
                <a:rPr lang="en-US" sz="12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Master Source (RTL, C, tests, docs, etc.)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1747734" y="5040842"/>
            <a:ext cx="2668410" cy="1286295"/>
            <a:chOff x="0" y="0"/>
            <a:chExt cx="161" cy="78"/>
          </a:xfrm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0" y="0"/>
              <a:ext cx="161" cy="41"/>
              <a:chOff x="0" y="0"/>
              <a:chExt cx="161" cy="41"/>
            </a:xfrm>
          </p:grpSpPr>
          <p:sp>
            <p:nvSpPr>
              <p:cNvPr id="191" name="AutoShape 13"/>
              <p:cNvSpPr>
                <a:spLocks/>
              </p:cNvSpPr>
              <p:nvPr/>
            </p:nvSpPr>
            <p:spPr bwMode="auto">
              <a:xfrm>
                <a:off x="0" y="0"/>
                <a:ext cx="161" cy="4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A3BFCD"/>
              </a:solidFill>
              <a:ln w="6350" cap="flat" cmpd="sng">
                <a:solidFill>
                  <a:srgbClr val="404040"/>
                </a:solidFill>
                <a:prstDash val="solid"/>
                <a:round/>
                <a:headEnd/>
                <a:tailEnd/>
              </a:ln>
              <a:effectLst>
                <a:outerShdw dist="38100" dir="27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/>
              <a:lstStyle/>
              <a:p>
                <a:pPr algn="r" defTabSz="914400"/>
                <a:endParaRPr lang="en-US" sz="8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192" name="AutoShape 14"/>
              <p:cNvSpPr>
                <a:spLocks/>
              </p:cNvSpPr>
              <p:nvPr/>
            </p:nvSpPr>
            <p:spPr bwMode="auto">
              <a:xfrm>
                <a:off x="91" y="0"/>
                <a:ext cx="70" cy="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50800" tIns="50800" rIns="50800" bIns="50800"/>
              <a:lstStyle/>
              <a:p>
                <a:pPr algn="r" defTabSz="914400"/>
                <a:r>
                  <a:rPr lang="en-US" sz="800" b="1" dirty="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Customer C Delivery</a:t>
                </a:r>
                <a:endParaRPr lang="en-US" dirty="0"/>
              </a:p>
            </p:txBody>
          </p:sp>
        </p:grpSp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25" y="47"/>
              <a:ext cx="126" cy="15"/>
              <a:chOff x="0" y="0"/>
              <a:chExt cx="125" cy="14"/>
            </a:xfrm>
          </p:grpSpPr>
          <p:sp>
            <p:nvSpPr>
              <p:cNvPr id="189" name="AutoShape 19"/>
              <p:cNvSpPr>
                <a:spLocks/>
              </p:cNvSpPr>
              <p:nvPr/>
            </p:nvSpPr>
            <p:spPr bwMode="auto">
              <a:xfrm>
                <a:off x="0" y="2"/>
                <a:ext cx="125" cy="1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rgbClr val="0A7398"/>
                </a:solidFill>
                <a:prstDash val="solid"/>
                <a:miter lim="0"/>
                <a:headEnd/>
                <a:tailEnd/>
              </a:ln>
              <a:effectLst>
                <a:outerShdw dist="38100" dir="27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 defTabSz="914400"/>
                <a:endParaRPr lang="en-US" sz="5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190" name="AutoShape 20"/>
              <p:cNvSpPr>
                <a:spLocks/>
              </p:cNvSpPr>
              <p:nvPr/>
            </p:nvSpPr>
            <p:spPr bwMode="auto">
              <a:xfrm>
                <a:off x="44" y="-1"/>
                <a:ext cx="37" cy="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50800" tIns="50800" rIns="50800" bIns="50800" anchor="ctr"/>
              <a:lstStyle/>
              <a:p>
                <a:pPr algn="ctr" defTabSz="914400"/>
                <a:r>
                  <a:rPr lang="en-US" sz="50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TLM Router</a:t>
                </a:r>
                <a:endParaRPr lang="en-US"/>
              </a:p>
            </p:txBody>
          </p:sp>
        </p:grpSp>
        <p:grpSp>
          <p:nvGrpSpPr>
            <p:cNvPr id="15" name="Group 42"/>
            <p:cNvGrpSpPr>
              <a:grpSpLocks/>
            </p:cNvGrpSpPr>
            <p:nvPr/>
          </p:nvGrpSpPr>
          <p:grpSpPr bwMode="auto">
            <a:xfrm>
              <a:off x="25" y="51"/>
              <a:ext cx="2" cy="2"/>
              <a:chOff x="0" y="0"/>
              <a:chExt cx="2" cy="2"/>
            </a:xfrm>
          </p:grpSpPr>
          <p:sp>
            <p:nvSpPr>
              <p:cNvPr id="187" name="AutoShape 43"/>
              <p:cNvSpPr>
                <a:spLocks/>
              </p:cNvSpPr>
              <p:nvPr/>
            </p:nvSpPr>
            <p:spPr bwMode="auto">
              <a:xfrm rot="10800000" flipH="1">
                <a:off x="0" y="0"/>
                <a:ext cx="2" cy="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3366FF"/>
              </a:solidFill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 defTabSz="914400"/>
                <a:endParaRPr lang="en-US" sz="2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188" name="AutoShape 44"/>
              <p:cNvSpPr>
                <a:spLocks/>
              </p:cNvSpPr>
              <p:nvPr/>
            </p:nvSpPr>
            <p:spPr bwMode="auto">
              <a:xfrm rot="10800000" flipH="1">
                <a:off x="0" y="0"/>
                <a:ext cx="2" cy="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rnd" cmpd="sng">
                <a:solidFill>
                  <a:srgbClr val="FFFFFF"/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 defTabSz="914400"/>
                <a:endParaRPr lang="en-US" sz="2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16" name="Group 48"/>
            <p:cNvGrpSpPr>
              <a:grpSpLocks/>
            </p:cNvGrpSpPr>
            <p:nvPr/>
          </p:nvGrpSpPr>
          <p:grpSpPr bwMode="auto">
            <a:xfrm>
              <a:off x="61" y="58"/>
              <a:ext cx="3" cy="8"/>
              <a:chOff x="0" y="0"/>
              <a:chExt cx="2" cy="7"/>
            </a:xfrm>
          </p:grpSpPr>
          <p:sp>
            <p:nvSpPr>
              <p:cNvPr id="185" name="AutoShape 49"/>
              <p:cNvSpPr>
                <a:spLocks/>
              </p:cNvSpPr>
              <p:nvPr/>
            </p:nvSpPr>
            <p:spPr bwMode="auto">
              <a:xfrm rot="10800000" flipH="1">
                <a:off x="0" y="-1"/>
                <a:ext cx="2" cy="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rnd" cmpd="sng">
                <a:solidFill>
                  <a:srgbClr val="FFFFFF"/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 defTabSz="914400"/>
                <a:endParaRPr lang="en-US" sz="2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186" name="AutoShape 50"/>
              <p:cNvSpPr>
                <a:spLocks/>
              </p:cNvSpPr>
              <p:nvPr/>
            </p:nvSpPr>
            <p:spPr bwMode="auto">
              <a:xfrm rot="16200000">
                <a:off x="-3" y="4"/>
                <a:ext cx="7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10800" y="0"/>
                    </a:lnTo>
                    <a:lnTo>
                      <a:pt x="21600" y="0"/>
                    </a:lnTo>
                  </a:path>
                </a:pathLst>
              </a:custGeom>
              <a:noFill/>
              <a:ln w="19050" cap="flat" cmpd="sng">
                <a:solidFill>
                  <a:srgbClr val="40404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pPr defTabSz="914400"/>
                <a:endParaRPr lang="en-US" sz="3000"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17" name="Group 51"/>
            <p:cNvGrpSpPr>
              <a:grpSpLocks/>
            </p:cNvGrpSpPr>
            <p:nvPr/>
          </p:nvGrpSpPr>
          <p:grpSpPr bwMode="auto">
            <a:xfrm>
              <a:off x="132" y="58"/>
              <a:ext cx="2" cy="8"/>
              <a:chOff x="0" y="0"/>
              <a:chExt cx="2" cy="7"/>
            </a:xfrm>
          </p:grpSpPr>
          <p:sp>
            <p:nvSpPr>
              <p:cNvPr id="183" name="AutoShape 52"/>
              <p:cNvSpPr>
                <a:spLocks/>
              </p:cNvSpPr>
              <p:nvPr/>
            </p:nvSpPr>
            <p:spPr bwMode="auto">
              <a:xfrm rot="10800000" flipH="1">
                <a:off x="0" y="-1"/>
                <a:ext cx="2" cy="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rnd" cmpd="sng">
                <a:solidFill>
                  <a:srgbClr val="FFFFFF"/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 defTabSz="914400"/>
                <a:endParaRPr lang="en-US" sz="2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184" name="AutoShape 53"/>
              <p:cNvSpPr>
                <a:spLocks/>
              </p:cNvSpPr>
              <p:nvPr/>
            </p:nvSpPr>
            <p:spPr bwMode="auto">
              <a:xfrm rot="16200000">
                <a:off x="-2" y="2"/>
                <a:ext cx="6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10800" y="0"/>
                    </a:lnTo>
                    <a:lnTo>
                      <a:pt x="21600" y="0"/>
                    </a:lnTo>
                  </a:path>
                </a:pathLst>
              </a:custGeom>
              <a:noFill/>
              <a:ln w="19050" cap="flat" cmpd="sng">
                <a:solidFill>
                  <a:srgbClr val="40404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pPr defTabSz="914400"/>
                <a:endParaRPr lang="en-US" sz="3000"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</p:grpSp>
        <p:sp>
          <p:nvSpPr>
            <p:cNvPr id="111" name="AutoShape 56"/>
            <p:cNvSpPr>
              <a:spLocks/>
            </p:cNvSpPr>
            <p:nvPr/>
          </p:nvSpPr>
          <p:spPr bwMode="auto">
            <a:xfrm>
              <a:off x="64" y="63"/>
              <a:ext cx="19" cy="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50800" tIns="50800" rIns="50800" bIns="50800" anchor="ctr"/>
            <a:lstStyle/>
            <a:p>
              <a:pPr algn="ctr" defTabSz="914400"/>
              <a:r>
                <a:rPr lang="en-US" sz="4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CPU</a:t>
              </a:r>
              <a:endParaRPr lang="en-US"/>
            </a:p>
          </p:txBody>
        </p:sp>
        <p:grpSp>
          <p:nvGrpSpPr>
            <p:cNvPr id="20" name="Group 64"/>
            <p:cNvGrpSpPr>
              <a:grpSpLocks/>
            </p:cNvGrpSpPr>
            <p:nvPr/>
          </p:nvGrpSpPr>
          <p:grpSpPr bwMode="auto">
            <a:xfrm>
              <a:off x="112" y="21"/>
              <a:ext cx="40" cy="26"/>
              <a:chOff x="0" y="0"/>
              <a:chExt cx="40" cy="25"/>
            </a:xfrm>
          </p:grpSpPr>
          <p:sp>
            <p:nvSpPr>
              <p:cNvPr id="181" name="AutoShape 65"/>
              <p:cNvSpPr>
                <a:spLocks/>
              </p:cNvSpPr>
              <p:nvPr/>
            </p:nvSpPr>
            <p:spPr bwMode="auto">
              <a:xfrm>
                <a:off x="0" y="0"/>
                <a:ext cx="40" cy="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DEDED"/>
                  </a:gs>
                  <a:gs pos="65001">
                    <a:srgbClr val="CFCFCF"/>
                  </a:gs>
                  <a:gs pos="100000">
                    <a:srgbClr val="BABABA"/>
                  </a:gs>
                </a:gsLst>
                <a:lin ang="5400000"/>
              </a:gradFill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38100" dir="27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/>
              <a:lstStyle/>
              <a:p>
                <a:pPr algn="r" defTabSz="914400"/>
                <a:endParaRPr lang="en-US" sz="30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182" name="AutoShape 66"/>
              <p:cNvSpPr>
                <a:spLocks/>
              </p:cNvSpPr>
              <p:nvPr/>
            </p:nvSpPr>
            <p:spPr bwMode="auto">
              <a:xfrm>
                <a:off x="18" y="0"/>
                <a:ext cx="22" cy="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25400" tIns="25400" rIns="25400" bIns="25400"/>
              <a:lstStyle/>
              <a:p>
                <a:pPr algn="r" defTabSz="914400"/>
                <a:r>
                  <a:rPr lang="en-US" sz="300" b="1">
                    <a:latin typeface="Arial" pitchFamily="34" charset="0"/>
                    <a:cs typeface="Arial" pitchFamily="34" charset="0"/>
                    <a:sym typeface="Arial" pitchFamily="34" charset="0"/>
                  </a:rPr>
                  <a:t>Other</a:t>
                </a:r>
                <a:endParaRPr lang="en-US" sz="30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  <a:p>
                <a:pPr algn="r" defTabSz="914400"/>
                <a:r>
                  <a:rPr lang="en-US" sz="300" b="1">
                    <a:latin typeface="Arial" pitchFamily="34" charset="0"/>
                    <a:cs typeface="Arial" pitchFamily="34" charset="0"/>
                    <a:sym typeface="Arial" pitchFamily="34" charset="0"/>
                  </a:rPr>
                  <a:t>Peripherals</a:t>
                </a:r>
                <a:endParaRPr lang="en-US"/>
              </a:p>
            </p:txBody>
          </p:sp>
        </p:grpSp>
        <p:sp>
          <p:nvSpPr>
            <p:cNvPr id="113" name="AutoShape 67"/>
            <p:cNvSpPr>
              <a:spLocks/>
            </p:cNvSpPr>
            <p:nvPr/>
          </p:nvSpPr>
          <p:spPr bwMode="auto">
            <a:xfrm>
              <a:off x="56" y="20"/>
              <a:ext cx="53" cy="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gradFill rotWithShape="0">
              <a:gsLst>
                <a:gs pos="0">
                  <a:srgbClr val="EDEDED"/>
                </a:gs>
                <a:gs pos="65001">
                  <a:srgbClr val="CFCFCF"/>
                </a:gs>
                <a:gs pos="100000">
                  <a:srgbClr val="BABABA"/>
                </a:gs>
              </a:gsLst>
              <a:lin ang="5400000"/>
            </a:gradFill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38100" dir="2700000" algn="ctr" rotWithShape="0">
                <a:srgbClr val="000000">
                  <a:alpha val="39999"/>
                </a:srgbClr>
              </a:outerShdw>
            </a:effectLst>
          </p:spPr>
          <p:txBody>
            <a:bodyPr lIns="0" tIns="0" rIns="0" bIns="0"/>
            <a:lstStyle/>
            <a:p>
              <a:pPr algn="r" defTabSz="914400"/>
              <a:endParaRPr lang="en-US" sz="200" b="1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grpSp>
          <p:nvGrpSpPr>
            <p:cNvPr id="21" name="Group 68"/>
            <p:cNvGrpSpPr>
              <a:grpSpLocks/>
            </p:cNvGrpSpPr>
            <p:nvPr/>
          </p:nvGrpSpPr>
          <p:grpSpPr bwMode="auto">
            <a:xfrm>
              <a:off x="111" y="31"/>
              <a:ext cx="23" cy="14"/>
              <a:chOff x="0" y="0"/>
              <a:chExt cx="23" cy="13"/>
            </a:xfrm>
          </p:grpSpPr>
          <p:sp>
            <p:nvSpPr>
              <p:cNvPr id="179" name="AutoShape 69"/>
              <p:cNvSpPr>
                <a:spLocks/>
              </p:cNvSpPr>
              <p:nvPr/>
            </p:nvSpPr>
            <p:spPr bwMode="auto">
              <a:xfrm>
                <a:off x="3" y="0"/>
                <a:ext cx="17" cy="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rgbClr val="0A7398"/>
                </a:solidFill>
                <a:prstDash val="solid"/>
                <a:miter lim="0"/>
                <a:headEnd/>
                <a:tailEnd/>
              </a:ln>
              <a:effectLst>
                <a:outerShdw dist="38100" dir="27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 defTabSz="914400"/>
                <a:endParaRPr lang="en-US" sz="30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180" name="AutoShape 70"/>
              <p:cNvSpPr>
                <a:spLocks/>
              </p:cNvSpPr>
              <p:nvPr/>
            </p:nvSpPr>
            <p:spPr bwMode="auto">
              <a:xfrm>
                <a:off x="0" y="-1"/>
                <a:ext cx="23" cy="1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50800" tIns="50800" rIns="50800" bIns="50800" anchor="ctr"/>
              <a:lstStyle/>
              <a:p>
                <a:pPr algn="ctr" defTabSz="914400"/>
                <a:r>
                  <a:rPr lang="en-US" sz="40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Modem</a:t>
                </a:r>
                <a:endParaRPr lang="en-US"/>
              </a:p>
            </p:txBody>
          </p:sp>
        </p:grpSp>
        <p:sp>
          <p:nvSpPr>
            <p:cNvPr id="115" name="AutoShape 71"/>
            <p:cNvSpPr>
              <a:spLocks/>
            </p:cNvSpPr>
            <p:nvPr/>
          </p:nvSpPr>
          <p:spPr bwMode="auto">
            <a:xfrm>
              <a:off x="61" y="22"/>
              <a:ext cx="3" cy="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FF"/>
            </a:solidFill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914400"/>
              <a:endParaRPr lang="en-US" sz="2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grpSp>
          <p:nvGrpSpPr>
            <p:cNvPr id="28" name="Group 72"/>
            <p:cNvGrpSpPr>
              <a:grpSpLocks/>
            </p:cNvGrpSpPr>
            <p:nvPr/>
          </p:nvGrpSpPr>
          <p:grpSpPr bwMode="auto">
            <a:xfrm>
              <a:off x="64" y="27"/>
              <a:ext cx="17" cy="13"/>
              <a:chOff x="0" y="0"/>
              <a:chExt cx="16" cy="12"/>
            </a:xfrm>
          </p:grpSpPr>
          <p:sp>
            <p:nvSpPr>
              <p:cNvPr id="177" name="AutoShape 73"/>
              <p:cNvSpPr>
                <a:spLocks/>
              </p:cNvSpPr>
              <p:nvPr/>
            </p:nvSpPr>
            <p:spPr bwMode="auto">
              <a:xfrm>
                <a:off x="2" y="3"/>
                <a:ext cx="12" cy="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rgbClr val="0A7398"/>
                </a:solidFill>
                <a:prstDash val="solid"/>
                <a:miter lim="0"/>
                <a:headEnd/>
                <a:tailEnd/>
              </a:ln>
              <a:effectLst>
                <a:outerShdw dist="38100" dir="27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 defTabSz="914400"/>
                <a:endParaRPr lang="en-US" sz="3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178" name="AutoShape 74"/>
              <p:cNvSpPr>
                <a:spLocks/>
              </p:cNvSpPr>
              <p:nvPr/>
            </p:nvSpPr>
            <p:spPr bwMode="auto">
              <a:xfrm>
                <a:off x="0" y="0"/>
                <a:ext cx="16" cy="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50800" tIns="50800" rIns="50800" bIns="50800" anchor="ctr"/>
              <a:lstStyle/>
              <a:p>
                <a:pPr algn="ctr" defTabSz="914400"/>
                <a:r>
                  <a:rPr lang="en-US" sz="30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INTC</a:t>
                </a:r>
                <a:endParaRPr lang="en-US"/>
              </a:p>
            </p:txBody>
          </p:sp>
        </p:grpSp>
        <p:sp>
          <p:nvSpPr>
            <p:cNvPr id="117" name="AutoShape 75"/>
            <p:cNvSpPr>
              <a:spLocks/>
            </p:cNvSpPr>
            <p:nvPr/>
          </p:nvSpPr>
          <p:spPr bwMode="auto">
            <a:xfrm>
              <a:off x="63" y="32"/>
              <a:ext cx="4" cy="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6812" y="7053"/>
                  </a:moveTo>
                  <a:lnTo>
                    <a:pt x="14787" y="7053"/>
                  </a:lnTo>
                  <a:lnTo>
                    <a:pt x="14787" y="14106"/>
                  </a:lnTo>
                  <a:lnTo>
                    <a:pt x="6812" y="14106"/>
                  </a:lnTo>
                  <a:lnTo>
                    <a:pt x="6812" y="7053"/>
                  </a:lnTo>
                  <a:close/>
                  <a:moveTo>
                    <a:pt x="8141" y="21600"/>
                  </a:moveTo>
                  <a:lnTo>
                    <a:pt x="0" y="10579"/>
                  </a:lnTo>
                  <a:lnTo>
                    <a:pt x="8141" y="0"/>
                  </a:lnTo>
                  <a:lnTo>
                    <a:pt x="8141" y="21600"/>
                  </a:lnTo>
                  <a:close/>
                  <a:moveTo>
                    <a:pt x="13458" y="0"/>
                  </a:moveTo>
                  <a:lnTo>
                    <a:pt x="21600" y="10579"/>
                  </a:lnTo>
                  <a:lnTo>
                    <a:pt x="13458" y="21600"/>
                  </a:lnTo>
                  <a:lnTo>
                    <a:pt x="13458" y="0"/>
                  </a:lnTo>
                  <a:close/>
                </a:path>
              </a:pathLst>
            </a:custGeom>
            <a:solidFill>
              <a:srgbClr val="808080"/>
            </a:solidFill>
            <a:ln w="3175" cap="flat" cmpd="sng">
              <a:solidFill>
                <a:srgbClr val="404040"/>
              </a:solidFill>
              <a:prstDash val="solid"/>
              <a:bevel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914400"/>
              <a:endParaRPr lang="en-US" sz="2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18" name="AutoShape 76"/>
            <p:cNvSpPr>
              <a:spLocks/>
            </p:cNvSpPr>
            <p:nvPr/>
          </p:nvSpPr>
          <p:spPr bwMode="auto">
            <a:xfrm>
              <a:off x="64" y="32"/>
              <a:ext cx="3" cy="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2F2F2"/>
            </a:solidFill>
            <a:ln w="9525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914400"/>
              <a:endParaRPr lang="en-US" sz="2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grpSp>
          <p:nvGrpSpPr>
            <p:cNvPr id="29" name="Group 77"/>
            <p:cNvGrpSpPr>
              <a:grpSpLocks/>
            </p:cNvGrpSpPr>
            <p:nvPr/>
          </p:nvGrpSpPr>
          <p:grpSpPr bwMode="auto">
            <a:xfrm>
              <a:off x="64" y="35"/>
              <a:ext cx="18" cy="13"/>
              <a:chOff x="0" y="0"/>
              <a:chExt cx="17" cy="12"/>
            </a:xfrm>
          </p:grpSpPr>
          <p:sp>
            <p:nvSpPr>
              <p:cNvPr id="175" name="AutoShape 78"/>
              <p:cNvSpPr>
                <a:spLocks/>
              </p:cNvSpPr>
              <p:nvPr/>
            </p:nvSpPr>
            <p:spPr bwMode="auto">
              <a:xfrm>
                <a:off x="2" y="3"/>
                <a:ext cx="13" cy="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rgbClr val="0A7398"/>
                </a:solidFill>
                <a:prstDash val="solid"/>
                <a:miter lim="0"/>
                <a:headEnd/>
                <a:tailEnd/>
              </a:ln>
              <a:effectLst>
                <a:outerShdw dist="38100" dir="27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 defTabSz="914400"/>
                <a:endParaRPr lang="en-US" sz="3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176" name="AutoShape 79"/>
              <p:cNvSpPr>
                <a:spLocks/>
              </p:cNvSpPr>
              <p:nvPr/>
            </p:nvSpPr>
            <p:spPr bwMode="auto">
              <a:xfrm>
                <a:off x="0" y="0"/>
                <a:ext cx="17" cy="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50800" tIns="50800" rIns="50800" bIns="50800" anchor="ctr"/>
              <a:lstStyle/>
              <a:p>
                <a:pPr algn="ctr" defTabSz="914400"/>
                <a:r>
                  <a:rPr lang="en-US" sz="30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Timer</a:t>
                </a:r>
                <a:endParaRPr lang="en-US"/>
              </a:p>
            </p:txBody>
          </p:sp>
        </p:grpSp>
        <p:sp>
          <p:nvSpPr>
            <p:cNvPr id="120" name="AutoShape 80"/>
            <p:cNvSpPr>
              <a:spLocks/>
            </p:cNvSpPr>
            <p:nvPr/>
          </p:nvSpPr>
          <p:spPr bwMode="auto">
            <a:xfrm>
              <a:off x="63" y="41"/>
              <a:ext cx="4" cy="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6812" y="7053"/>
                  </a:moveTo>
                  <a:lnTo>
                    <a:pt x="14787" y="7053"/>
                  </a:lnTo>
                  <a:lnTo>
                    <a:pt x="14787" y="14106"/>
                  </a:lnTo>
                  <a:lnTo>
                    <a:pt x="6812" y="14106"/>
                  </a:lnTo>
                  <a:lnTo>
                    <a:pt x="6812" y="7053"/>
                  </a:lnTo>
                  <a:close/>
                  <a:moveTo>
                    <a:pt x="8141" y="21600"/>
                  </a:moveTo>
                  <a:lnTo>
                    <a:pt x="0" y="10579"/>
                  </a:lnTo>
                  <a:lnTo>
                    <a:pt x="8141" y="0"/>
                  </a:lnTo>
                  <a:lnTo>
                    <a:pt x="8141" y="21600"/>
                  </a:lnTo>
                  <a:close/>
                  <a:moveTo>
                    <a:pt x="13458" y="0"/>
                  </a:moveTo>
                  <a:lnTo>
                    <a:pt x="21600" y="10579"/>
                  </a:lnTo>
                  <a:lnTo>
                    <a:pt x="13458" y="21600"/>
                  </a:lnTo>
                  <a:lnTo>
                    <a:pt x="13458" y="0"/>
                  </a:lnTo>
                  <a:close/>
                </a:path>
              </a:pathLst>
            </a:custGeom>
            <a:solidFill>
              <a:srgbClr val="808080"/>
            </a:solidFill>
            <a:ln w="3175" cap="flat" cmpd="sng">
              <a:solidFill>
                <a:srgbClr val="404040"/>
              </a:solidFill>
              <a:prstDash val="solid"/>
              <a:bevel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914400"/>
              <a:endParaRPr lang="en-US" sz="2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21" name="AutoShape 81"/>
            <p:cNvSpPr>
              <a:spLocks/>
            </p:cNvSpPr>
            <p:nvPr/>
          </p:nvSpPr>
          <p:spPr bwMode="auto">
            <a:xfrm>
              <a:off x="61" y="41"/>
              <a:ext cx="3" cy="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2F2F2"/>
            </a:solidFill>
            <a:ln w="9525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914400"/>
              <a:endParaRPr lang="en-US" sz="2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grpSp>
          <p:nvGrpSpPr>
            <p:cNvPr id="30" name="Group 82"/>
            <p:cNvGrpSpPr>
              <a:grpSpLocks/>
            </p:cNvGrpSpPr>
            <p:nvPr/>
          </p:nvGrpSpPr>
          <p:grpSpPr bwMode="auto">
            <a:xfrm>
              <a:off x="64" y="19"/>
              <a:ext cx="18" cy="13"/>
              <a:chOff x="0" y="0"/>
              <a:chExt cx="18" cy="12"/>
            </a:xfrm>
          </p:grpSpPr>
          <p:sp>
            <p:nvSpPr>
              <p:cNvPr id="173" name="AutoShape 83"/>
              <p:cNvSpPr>
                <a:spLocks/>
              </p:cNvSpPr>
              <p:nvPr/>
            </p:nvSpPr>
            <p:spPr bwMode="auto">
              <a:xfrm>
                <a:off x="2" y="3"/>
                <a:ext cx="13" cy="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rgbClr val="0A7398"/>
                </a:solidFill>
                <a:prstDash val="solid"/>
                <a:miter lim="0"/>
                <a:headEnd/>
                <a:tailEnd/>
              </a:ln>
              <a:effectLst>
                <a:outerShdw dist="38100" dir="27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 defTabSz="914400"/>
                <a:endParaRPr lang="en-US" sz="3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174" name="AutoShape 84"/>
              <p:cNvSpPr>
                <a:spLocks/>
              </p:cNvSpPr>
              <p:nvPr/>
            </p:nvSpPr>
            <p:spPr bwMode="auto">
              <a:xfrm>
                <a:off x="0" y="0"/>
                <a:ext cx="18" cy="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50800" tIns="50800" rIns="50800" bIns="50800" anchor="ctr"/>
              <a:lstStyle/>
              <a:p>
                <a:pPr algn="ctr" defTabSz="914400"/>
                <a:r>
                  <a:rPr lang="en-US" sz="30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UART</a:t>
                </a:r>
                <a:endParaRPr lang="en-US"/>
              </a:p>
            </p:txBody>
          </p:sp>
        </p:grpSp>
        <p:sp>
          <p:nvSpPr>
            <p:cNvPr id="123" name="AutoShape 85"/>
            <p:cNvSpPr>
              <a:spLocks/>
            </p:cNvSpPr>
            <p:nvPr/>
          </p:nvSpPr>
          <p:spPr bwMode="auto">
            <a:xfrm>
              <a:off x="63" y="24"/>
              <a:ext cx="4" cy="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6812" y="7053"/>
                  </a:moveTo>
                  <a:lnTo>
                    <a:pt x="14787" y="7053"/>
                  </a:lnTo>
                  <a:lnTo>
                    <a:pt x="14787" y="14106"/>
                  </a:lnTo>
                  <a:lnTo>
                    <a:pt x="6812" y="14106"/>
                  </a:lnTo>
                  <a:lnTo>
                    <a:pt x="6812" y="7053"/>
                  </a:lnTo>
                  <a:close/>
                  <a:moveTo>
                    <a:pt x="8141" y="21600"/>
                  </a:moveTo>
                  <a:lnTo>
                    <a:pt x="0" y="10579"/>
                  </a:lnTo>
                  <a:lnTo>
                    <a:pt x="8141" y="0"/>
                  </a:lnTo>
                  <a:lnTo>
                    <a:pt x="8141" y="21600"/>
                  </a:lnTo>
                  <a:close/>
                  <a:moveTo>
                    <a:pt x="13458" y="0"/>
                  </a:moveTo>
                  <a:lnTo>
                    <a:pt x="21600" y="10579"/>
                  </a:lnTo>
                  <a:lnTo>
                    <a:pt x="13458" y="21600"/>
                  </a:lnTo>
                  <a:lnTo>
                    <a:pt x="13458" y="0"/>
                  </a:lnTo>
                  <a:close/>
                </a:path>
              </a:pathLst>
            </a:custGeom>
            <a:solidFill>
              <a:srgbClr val="808080"/>
            </a:solidFill>
            <a:ln w="3175" cap="flat" cmpd="sng">
              <a:solidFill>
                <a:srgbClr val="404040"/>
              </a:solidFill>
              <a:prstDash val="solid"/>
              <a:bevel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914400"/>
              <a:endParaRPr lang="en-US" sz="2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24" name="AutoShape 86"/>
            <p:cNvSpPr>
              <a:spLocks/>
            </p:cNvSpPr>
            <p:nvPr/>
          </p:nvSpPr>
          <p:spPr bwMode="auto">
            <a:xfrm>
              <a:off x="64" y="24"/>
              <a:ext cx="3" cy="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2F2F2"/>
            </a:solidFill>
            <a:ln w="9525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914400"/>
              <a:endParaRPr lang="en-US" sz="2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grpSp>
          <p:nvGrpSpPr>
            <p:cNvPr id="32" name="Group 87"/>
            <p:cNvGrpSpPr>
              <a:grpSpLocks/>
            </p:cNvGrpSpPr>
            <p:nvPr/>
          </p:nvGrpSpPr>
          <p:grpSpPr bwMode="auto">
            <a:xfrm>
              <a:off x="132" y="31"/>
              <a:ext cx="20" cy="14"/>
              <a:chOff x="0" y="0"/>
              <a:chExt cx="20" cy="13"/>
            </a:xfrm>
          </p:grpSpPr>
          <p:sp>
            <p:nvSpPr>
              <p:cNvPr id="171" name="AutoShape 88"/>
              <p:cNvSpPr>
                <a:spLocks/>
              </p:cNvSpPr>
              <p:nvPr/>
            </p:nvSpPr>
            <p:spPr bwMode="auto">
              <a:xfrm>
                <a:off x="1" y="0"/>
                <a:ext cx="17" cy="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rgbClr val="0A7398"/>
                </a:solidFill>
                <a:prstDash val="solid"/>
                <a:miter lim="0"/>
                <a:headEnd/>
                <a:tailEnd/>
              </a:ln>
              <a:effectLst>
                <a:outerShdw dist="38100" dir="27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 defTabSz="914400"/>
                <a:endParaRPr lang="en-US" sz="30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172" name="AutoShape 89"/>
              <p:cNvSpPr>
                <a:spLocks/>
              </p:cNvSpPr>
              <p:nvPr/>
            </p:nvSpPr>
            <p:spPr bwMode="auto">
              <a:xfrm>
                <a:off x="0" y="-1"/>
                <a:ext cx="20" cy="1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50800" tIns="50800" rIns="50800" bIns="50800" anchor="ctr"/>
              <a:lstStyle/>
              <a:p>
                <a:pPr algn="ctr" defTabSz="914400"/>
                <a:r>
                  <a:rPr lang="en-US" sz="40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Other</a:t>
                </a:r>
                <a:endParaRPr lang="en-US"/>
              </a:p>
            </p:txBody>
          </p:sp>
        </p:grpSp>
        <p:sp>
          <p:nvSpPr>
            <p:cNvPr id="126" name="AutoShape 90"/>
            <p:cNvSpPr>
              <a:spLocks/>
            </p:cNvSpPr>
            <p:nvPr/>
          </p:nvSpPr>
          <p:spPr bwMode="auto">
            <a:xfrm>
              <a:off x="88" y="22"/>
              <a:ext cx="4" cy="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FF"/>
            </a:solidFill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914400"/>
              <a:endParaRPr lang="en-US" sz="2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grpSp>
          <p:nvGrpSpPr>
            <p:cNvPr id="34" name="Group 91"/>
            <p:cNvGrpSpPr>
              <a:grpSpLocks/>
            </p:cNvGrpSpPr>
            <p:nvPr/>
          </p:nvGrpSpPr>
          <p:grpSpPr bwMode="auto">
            <a:xfrm>
              <a:off x="91" y="27"/>
              <a:ext cx="18" cy="13"/>
              <a:chOff x="0" y="0"/>
              <a:chExt cx="17" cy="12"/>
            </a:xfrm>
          </p:grpSpPr>
          <p:sp>
            <p:nvSpPr>
              <p:cNvPr id="169" name="AutoShape 92"/>
              <p:cNvSpPr>
                <a:spLocks/>
              </p:cNvSpPr>
              <p:nvPr/>
            </p:nvSpPr>
            <p:spPr bwMode="auto">
              <a:xfrm>
                <a:off x="2" y="3"/>
                <a:ext cx="13" cy="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rgbClr val="0A7398"/>
                </a:solidFill>
                <a:prstDash val="solid"/>
                <a:miter lim="0"/>
                <a:headEnd/>
                <a:tailEnd/>
              </a:ln>
              <a:effectLst>
                <a:outerShdw dist="38100" dir="27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 defTabSz="914400"/>
                <a:endParaRPr lang="en-US" sz="3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170" name="AutoShape 93"/>
              <p:cNvSpPr>
                <a:spLocks/>
              </p:cNvSpPr>
              <p:nvPr/>
            </p:nvSpPr>
            <p:spPr bwMode="auto">
              <a:xfrm>
                <a:off x="-1" y="0"/>
                <a:ext cx="18" cy="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50800" tIns="50800" rIns="50800" bIns="50800" anchor="ctr"/>
              <a:lstStyle/>
              <a:p>
                <a:pPr algn="ctr" defTabSz="914400"/>
                <a:r>
                  <a:rPr lang="en-US" sz="30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Other</a:t>
                </a:r>
                <a:endParaRPr lang="en-US"/>
              </a:p>
            </p:txBody>
          </p:sp>
        </p:grpSp>
        <p:sp>
          <p:nvSpPr>
            <p:cNvPr id="128" name="AutoShape 94"/>
            <p:cNvSpPr>
              <a:spLocks/>
            </p:cNvSpPr>
            <p:nvPr/>
          </p:nvSpPr>
          <p:spPr bwMode="auto">
            <a:xfrm>
              <a:off x="90" y="32"/>
              <a:ext cx="4" cy="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6812" y="7053"/>
                  </a:moveTo>
                  <a:lnTo>
                    <a:pt x="14787" y="7053"/>
                  </a:lnTo>
                  <a:lnTo>
                    <a:pt x="14787" y="14106"/>
                  </a:lnTo>
                  <a:lnTo>
                    <a:pt x="6812" y="14106"/>
                  </a:lnTo>
                  <a:lnTo>
                    <a:pt x="6812" y="7053"/>
                  </a:lnTo>
                  <a:close/>
                  <a:moveTo>
                    <a:pt x="8141" y="21600"/>
                  </a:moveTo>
                  <a:lnTo>
                    <a:pt x="0" y="10579"/>
                  </a:lnTo>
                  <a:lnTo>
                    <a:pt x="8141" y="0"/>
                  </a:lnTo>
                  <a:lnTo>
                    <a:pt x="8141" y="21600"/>
                  </a:lnTo>
                  <a:close/>
                  <a:moveTo>
                    <a:pt x="13458" y="0"/>
                  </a:moveTo>
                  <a:lnTo>
                    <a:pt x="21600" y="10579"/>
                  </a:lnTo>
                  <a:lnTo>
                    <a:pt x="13458" y="21600"/>
                  </a:lnTo>
                  <a:lnTo>
                    <a:pt x="13458" y="0"/>
                  </a:lnTo>
                  <a:close/>
                </a:path>
              </a:pathLst>
            </a:custGeom>
            <a:solidFill>
              <a:srgbClr val="808080"/>
            </a:solidFill>
            <a:ln w="3175" cap="flat" cmpd="sng">
              <a:solidFill>
                <a:srgbClr val="404040"/>
              </a:solidFill>
              <a:prstDash val="solid"/>
              <a:bevel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914400"/>
              <a:endParaRPr lang="en-US" sz="2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29" name="AutoShape 95"/>
            <p:cNvSpPr>
              <a:spLocks/>
            </p:cNvSpPr>
            <p:nvPr/>
          </p:nvSpPr>
          <p:spPr bwMode="auto">
            <a:xfrm>
              <a:off x="88" y="32"/>
              <a:ext cx="3" cy="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2F2F2"/>
            </a:solidFill>
            <a:ln w="9525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914400"/>
              <a:endParaRPr lang="en-US" sz="2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grpSp>
          <p:nvGrpSpPr>
            <p:cNvPr id="37" name="Group 96"/>
            <p:cNvGrpSpPr>
              <a:grpSpLocks/>
            </p:cNvGrpSpPr>
            <p:nvPr/>
          </p:nvGrpSpPr>
          <p:grpSpPr bwMode="auto">
            <a:xfrm>
              <a:off x="91" y="35"/>
              <a:ext cx="18" cy="13"/>
              <a:chOff x="0" y="0"/>
              <a:chExt cx="17" cy="12"/>
            </a:xfrm>
          </p:grpSpPr>
          <p:sp>
            <p:nvSpPr>
              <p:cNvPr id="167" name="AutoShape 97"/>
              <p:cNvSpPr>
                <a:spLocks/>
              </p:cNvSpPr>
              <p:nvPr/>
            </p:nvSpPr>
            <p:spPr bwMode="auto">
              <a:xfrm>
                <a:off x="2" y="3"/>
                <a:ext cx="13" cy="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rgbClr val="0A7398"/>
                </a:solidFill>
                <a:prstDash val="solid"/>
                <a:miter lim="0"/>
                <a:headEnd/>
                <a:tailEnd/>
              </a:ln>
              <a:effectLst>
                <a:outerShdw dist="38100" dir="27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 defTabSz="914400"/>
                <a:endParaRPr lang="en-US" sz="3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168" name="AutoShape 98"/>
              <p:cNvSpPr>
                <a:spLocks/>
              </p:cNvSpPr>
              <p:nvPr/>
            </p:nvSpPr>
            <p:spPr bwMode="auto">
              <a:xfrm>
                <a:off x="0" y="0"/>
                <a:ext cx="17" cy="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50800" tIns="50800" rIns="50800" bIns="50800" anchor="ctr"/>
              <a:lstStyle/>
              <a:p>
                <a:pPr algn="ctr" defTabSz="914400"/>
                <a:r>
                  <a:rPr lang="en-US" sz="30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JTAG</a:t>
                </a:r>
                <a:endParaRPr lang="en-US"/>
              </a:p>
            </p:txBody>
          </p:sp>
        </p:grpSp>
        <p:sp>
          <p:nvSpPr>
            <p:cNvPr id="131" name="AutoShape 99"/>
            <p:cNvSpPr>
              <a:spLocks/>
            </p:cNvSpPr>
            <p:nvPr/>
          </p:nvSpPr>
          <p:spPr bwMode="auto">
            <a:xfrm>
              <a:off x="90" y="41"/>
              <a:ext cx="4" cy="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6812" y="7053"/>
                  </a:moveTo>
                  <a:lnTo>
                    <a:pt x="14787" y="7053"/>
                  </a:lnTo>
                  <a:lnTo>
                    <a:pt x="14787" y="14106"/>
                  </a:lnTo>
                  <a:lnTo>
                    <a:pt x="6812" y="14106"/>
                  </a:lnTo>
                  <a:lnTo>
                    <a:pt x="6812" y="7053"/>
                  </a:lnTo>
                  <a:close/>
                  <a:moveTo>
                    <a:pt x="8141" y="21600"/>
                  </a:moveTo>
                  <a:lnTo>
                    <a:pt x="0" y="10579"/>
                  </a:lnTo>
                  <a:lnTo>
                    <a:pt x="8141" y="0"/>
                  </a:lnTo>
                  <a:lnTo>
                    <a:pt x="8141" y="21600"/>
                  </a:lnTo>
                  <a:close/>
                  <a:moveTo>
                    <a:pt x="13458" y="0"/>
                  </a:moveTo>
                  <a:lnTo>
                    <a:pt x="21600" y="10579"/>
                  </a:lnTo>
                  <a:lnTo>
                    <a:pt x="13458" y="21600"/>
                  </a:lnTo>
                  <a:lnTo>
                    <a:pt x="13458" y="0"/>
                  </a:lnTo>
                  <a:close/>
                </a:path>
              </a:pathLst>
            </a:custGeom>
            <a:solidFill>
              <a:srgbClr val="808080"/>
            </a:solidFill>
            <a:ln w="3175" cap="flat" cmpd="sng">
              <a:solidFill>
                <a:srgbClr val="404040"/>
              </a:solidFill>
              <a:prstDash val="solid"/>
              <a:bevel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914400"/>
              <a:endParaRPr lang="en-US" sz="2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32" name="AutoShape 100"/>
            <p:cNvSpPr>
              <a:spLocks/>
            </p:cNvSpPr>
            <p:nvPr/>
          </p:nvSpPr>
          <p:spPr bwMode="auto">
            <a:xfrm>
              <a:off x="88" y="41"/>
              <a:ext cx="3" cy="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2F2F2"/>
            </a:solidFill>
            <a:ln w="9525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914400"/>
              <a:endParaRPr lang="en-US" sz="2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grpSp>
          <p:nvGrpSpPr>
            <p:cNvPr id="40" name="Group 101"/>
            <p:cNvGrpSpPr>
              <a:grpSpLocks/>
            </p:cNvGrpSpPr>
            <p:nvPr/>
          </p:nvGrpSpPr>
          <p:grpSpPr bwMode="auto">
            <a:xfrm>
              <a:off x="91" y="19"/>
              <a:ext cx="18" cy="13"/>
              <a:chOff x="0" y="0"/>
              <a:chExt cx="17" cy="12"/>
            </a:xfrm>
          </p:grpSpPr>
          <p:sp>
            <p:nvSpPr>
              <p:cNvPr id="165" name="AutoShape 102"/>
              <p:cNvSpPr>
                <a:spLocks/>
              </p:cNvSpPr>
              <p:nvPr/>
            </p:nvSpPr>
            <p:spPr bwMode="auto">
              <a:xfrm>
                <a:off x="2" y="3"/>
                <a:ext cx="13" cy="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rgbClr val="0A7398"/>
                </a:solidFill>
                <a:prstDash val="solid"/>
                <a:miter lim="0"/>
                <a:headEnd/>
                <a:tailEnd/>
              </a:ln>
              <a:effectLst>
                <a:outerShdw dist="38100" dir="27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 defTabSz="914400"/>
                <a:endParaRPr lang="en-US" sz="3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166" name="AutoShape 103"/>
              <p:cNvSpPr>
                <a:spLocks/>
              </p:cNvSpPr>
              <p:nvPr/>
            </p:nvSpPr>
            <p:spPr bwMode="auto">
              <a:xfrm>
                <a:off x="0" y="0"/>
                <a:ext cx="17" cy="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50800" tIns="50800" rIns="50800" bIns="50800" anchor="ctr"/>
              <a:lstStyle/>
              <a:p>
                <a:pPr algn="ctr" defTabSz="914400"/>
                <a:r>
                  <a:rPr lang="en-US" sz="30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GPIO</a:t>
                </a:r>
                <a:endParaRPr lang="en-US"/>
              </a:p>
            </p:txBody>
          </p:sp>
        </p:grpSp>
        <p:sp>
          <p:nvSpPr>
            <p:cNvPr id="134" name="AutoShape 104"/>
            <p:cNvSpPr>
              <a:spLocks/>
            </p:cNvSpPr>
            <p:nvPr/>
          </p:nvSpPr>
          <p:spPr bwMode="auto">
            <a:xfrm>
              <a:off x="90" y="24"/>
              <a:ext cx="4" cy="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6812" y="7053"/>
                  </a:moveTo>
                  <a:lnTo>
                    <a:pt x="14787" y="7053"/>
                  </a:lnTo>
                  <a:lnTo>
                    <a:pt x="14787" y="14106"/>
                  </a:lnTo>
                  <a:lnTo>
                    <a:pt x="6812" y="14106"/>
                  </a:lnTo>
                  <a:lnTo>
                    <a:pt x="6812" y="7053"/>
                  </a:lnTo>
                  <a:close/>
                  <a:moveTo>
                    <a:pt x="8141" y="21600"/>
                  </a:moveTo>
                  <a:lnTo>
                    <a:pt x="0" y="10579"/>
                  </a:lnTo>
                  <a:lnTo>
                    <a:pt x="8141" y="0"/>
                  </a:lnTo>
                  <a:lnTo>
                    <a:pt x="8141" y="21600"/>
                  </a:lnTo>
                  <a:close/>
                  <a:moveTo>
                    <a:pt x="13458" y="0"/>
                  </a:moveTo>
                  <a:lnTo>
                    <a:pt x="21600" y="10579"/>
                  </a:lnTo>
                  <a:lnTo>
                    <a:pt x="13458" y="21600"/>
                  </a:lnTo>
                  <a:lnTo>
                    <a:pt x="13458" y="0"/>
                  </a:lnTo>
                  <a:close/>
                </a:path>
              </a:pathLst>
            </a:custGeom>
            <a:solidFill>
              <a:srgbClr val="808080"/>
            </a:solidFill>
            <a:ln w="3175" cap="flat" cmpd="sng">
              <a:solidFill>
                <a:srgbClr val="404040"/>
              </a:solidFill>
              <a:prstDash val="solid"/>
              <a:bevel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914400"/>
              <a:endParaRPr lang="en-US" sz="2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35" name="AutoShape 105"/>
            <p:cNvSpPr>
              <a:spLocks/>
            </p:cNvSpPr>
            <p:nvPr/>
          </p:nvSpPr>
          <p:spPr bwMode="auto">
            <a:xfrm>
              <a:off x="88" y="24"/>
              <a:ext cx="3" cy="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2F2F2"/>
            </a:solidFill>
            <a:ln w="9525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914400"/>
              <a:endParaRPr lang="en-US" sz="2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grpSp>
          <p:nvGrpSpPr>
            <p:cNvPr id="43" name="Group 106"/>
            <p:cNvGrpSpPr>
              <a:grpSpLocks/>
            </p:cNvGrpSpPr>
            <p:nvPr/>
          </p:nvGrpSpPr>
          <p:grpSpPr bwMode="auto">
            <a:xfrm>
              <a:off x="61" y="44"/>
              <a:ext cx="3" cy="8"/>
              <a:chOff x="0" y="0"/>
              <a:chExt cx="2" cy="7"/>
            </a:xfrm>
          </p:grpSpPr>
          <p:sp>
            <p:nvSpPr>
              <p:cNvPr id="163" name="AutoShape 107"/>
              <p:cNvSpPr>
                <a:spLocks/>
              </p:cNvSpPr>
              <p:nvPr/>
            </p:nvSpPr>
            <p:spPr bwMode="auto">
              <a:xfrm>
                <a:off x="0" y="5"/>
                <a:ext cx="2" cy="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rnd" cmpd="sng">
                <a:solidFill>
                  <a:srgbClr val="FFFFFF"/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 defTabSz="914400"/>
                <a:endParaRPr lang="en-US" sz="2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164" name="AutoShape 108"/>
              <p:cNvSpPr>
                <a:spLocks/>
              </p:cNvSpPr>
              <p:nvPr/>
            </p:nvSpPr>
            <p:spPr bwMode="auto">
              <a:xfrm rot="16200000" flipH="1">
                <a:off x="-3" y="2"/>
                <a:ext cx="7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10800" y="0"/>
                    </a:lnTo>
                    <a:lnTo>
                      <a:pt x="21600" y="0"/>
                    </a:lnTo>
                  </a:path>
                </a:pathLst>
              </a:custGeom>
              <a:noFill/>
              <a:ln w="19050" cap="flat" cmpd="sng">
                <a:solidFill>
                  <a:srgbClr val="40404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pPr defTabSz="914400"/>
                <a:endParaRPr lang="en-US" sz="3000"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5" name="Group 109"/>
            <p:cNvGrpSpPr>
              <a:grpSpLocks/>
            </p:cNvGrpSpPr>
            <p:nvPr/>
          </p:nvGrpSpPr>
          <p:grpSpPr bwMode="auto">
            <a:xfrm>
              <a:off x="88" y="44"/>
              <a:ext cx="3" cy="8"/>
              <a:chOff x="0" y="0"/>
              <a:chExt cx="2" cy="7"/>
            </a:xfrm>
          </p:grpSpPr>
          <p:sp>
            <p:nvSpPr>
              <p:cNvPr id="161" name="AutoShape 110"/>
              <p:cNvSpPr>
                <a:spLocks/>
              </p:cNvSpPr>
              <p:nvPr/>
            </p:nvSpPr>
            <p:spPr bwMode="auto">
              <a:xfrm>
                <a:off x="0" y="5"/>
                <a:ext cx="2" cy="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rnd" cmpd="sng">
                <a:solidFill>
                  <a:srgbClr val="FFFFFF"/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 defTabSz="914400"/>
                <a:endParaRPr lang="en-US" sz="2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162" name="AutoShape 111"/>
              <p:cNvSpPr>
                <a:spLocks/>
              </p:cNvSpPr>
              <p:nvPr/>
            </p:nvSpPr>
            <p:spPr bwMode="auto">
              <a:xfrm rot="16200000" flipH="1">
                <a:off x="-3" y="2"/>
                <a:ext cx="7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10800" y="0"/>
                    </a:lnTo>
                    <a:lnTo>
                      <a:pt x="21600" y="0"/>
                    </a:lnTo>
                  </a:path>
                </a:pathLst>
              </a:custGeom>
              <a:noFill/>
              <a:ln w="19050" cap="flat" cmpd="sng">
                <a:solidFill>
                  <a:srgbClr val="40404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pPr defTabSz="914400"/>
                <a:endParaRPr lang="en-US" sz="3000"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8" name="Group 112"/>
            <p:cNvGrpSpPr>
              <a:grpSpLocks/>
            </p:cNvGrpSpPr>
            <p:nvPr/>
          </p:nvGrpSpPr>
          <p:grpSpPr bwMode="auto">
            <a:xfrm>
              <a:off x="140" y="44"/>
              <a:ext cx="3" cy="8"/>
              <a:chOff x="0" y="0"/>
              <a:chExt cx="2" cy="7"/>
            </a:xfrm>
          </p:grpSpPr>
          <p:sp>
            <p:nvSpPr>
              <p:cNvPr id="159" name="AutoShape 113"/>
              <p:cNvSpPr>
                <a:spLocks/>
              </p:cNvSpPr>
              <p:nvPr/>
            </p:nvSpPr>
            <p:spPr bwMode="auto">
              <a:xfrm>
                <a:off x="0" y="5"/>
                <a:ext cx="2" cy="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rnd" cmpd="sng">
                <a:solidFill>
                  <a:srgbClr val="FFFFFF"/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 defTabSz="914400"/>
                <a:endParaRPr lang="en-US" sz="2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160" name="AutoShape 114"/>
              <p:cNvSpPr>
                <a:spLocks/>
              </p:cNvSpPr>
              <p:nvPr/>
            </p:nvSpPr>
            <p:spPr bwMode="auto">
              <a:xfrm rot="16200000" flipH="1">
                <a:off x="-3" y="2"/>
                <a:ext cx="7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10800" y="0"/>
                    </a:lnTo>
                    <a:lnTo>
                      <a:pt x="21600" y="0"/>
                    </a:lnTo>
                  </a:path>
                </a:pathLst>
              </a:custGeom>
              <a:noFill/>
              <a:ln w="19050" cap="flat" cmpd="sng">
                <a:solidFill>
                  <a:srgbClr val="40404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pPr defTabSz="914400"/>
                <a:endParaRPr lang="en-US" sz="3000"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51" name="Group 115"/>
            <p:cNvGrpSpPr>
              <a:grpSpLocks/>
            </p:cNvGrpSpPr>
            <p:nvPr/>
          </p:nvGrpSpPr>
          <p:grpSpPr bwMode="auto">
            <a:xfrm>
              <a:off x="121" y="44"/>
              <a:ext cx="3" cy="8"/>
              <a:chOff x="0" y="0"/>
              <a:chExt cx="2" cy="7"/>
            </a:xfrm>
          </p:grpSpPr>
          <p:sp>
            <p:nvSpPr>
              <p:cNvPr id="157" name="AutoShape 116"/>
              <p:cNvSpPr>
                <a:spLocks/>
              </p:cNvSpPr>
              <p:nvPr/>
            </p:nvSpPr>
            <p:spPr bwMode="auto">
              <a:xfrm>
                <a:off x="0" y="5"/>
                <a:ext cx="2" cy="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rnd" cmpd="sng">
                <a:solidFill>
                  <a:srgbClr val="FFFFFF"/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 defTabSz="914400"/>
                <a:endParaRPr lang="en-US" sz="2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158" name="AutoShape 117"/>
              <p:cNvSpPr>
                <a:spLocks/>
              </p:cNvSpPr>
              <p:nvPr/>
            </p:nvSpPr>
            <p:spPr bwMode="auto">
              <a:xfrm rot="16200000" flipH="1">
                <a:off x="-3" y="2"/>
                <a:ext cx="7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10800" y="0"/>
                    </a:lnTo>
                    <a:lnTo>
                      <a:pt x="21600" y="0"/>
                    </a:lnTo>
                  </a:path>
                </a:pathLst>
              </a:custGeom>
              <a:noFill/>
              <a:ln w="19050" cap="flat" cmpd="sng">
                <a:solidFill>
                  <a:srgbClr val="40404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pPr defTabSz="914400"/>
                <a:endParaRPr lang="en-US" sz="3000"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54" name="Group 128"/>
            <p:cNvGrpSpPr>
              <a:grpSpLocks/>
            </p:cNvGrpSpPr>
            <p:nvPr/>
          </p:nvGrpSpPr>
          <p:grpSpPr bwMode="auto">
            <a:xfrm>
              <a:off x="14" y="20"/>
              <a:ext cx="15" cy="12"/>
              <a:chOff x="0" y="0"/>
              <a:chExt cx="13" cy="11"/>
            </a:xfrm>
          </p:grpSpPr>
          <p:sp>
            <p:nvSpPr>
              <p:cNvPr id="155" name="AutoShape 129"/>
              <p:cNvSpPr>
                <a:spLocks/>
              </p:cNvSpPr>
              <p:nvPr/>
            </p:nvSpPr>
            <p:spPr bwMode="auto">
              <a:xfrm>
                <a:off x="2" y="1"/>
                <a:ext cx="9" cy="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rgbClr val="0A7398"/>
                </a:solidFill>
                <a:prstDash val="solid"/>
                <a:miter lim="0"/>
                <a:headEnd/>
                <a:tailEnd/>
              </a:ln>
              <a:effectLst>
                <a:outerShdw dist="38100" dir="27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 defTabSz="914400"/>
                <a:endParaRPr lang="en-US" sz="30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156" name="AutoShape 130"/>
              <p:cNvSpPr>
                <a:spLocks/>
              </p:cNvSpPr>
              <p:nvPr/>
            </p:nvSpPr>
            <p:spPr bwMode="auto">
              <a:xfrm>
                <a:off x="0" y="0"/>
                <a:ext cx="13" cy="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50800" tIns="50800" rIns="50800" bIns="50800" anchor="ctr"/>
              <a:lstStyle/>
              <a:p>
                <a:pPr algn="ctr" defTabSz="914400"/>
                <a:r>
                  <a:rPr lang="en-US" sz="20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A15</a:t>
                </a:r>
                <a:endParaRPr lang="en-US"/>
              </a:p>
            </p:txBody>
          </p:sp>
        </p:grpSp>
        <p:grpSp>
          <p:nvGrpSpPr>
            <p:cNvPr id="55" name="Group 131"/>
            <p:cNvGrpSpPr>
              <a:grpSpLocks/>
            </p:cNvGrpSpPr>
            <p:nvPr/>
          </p:nvGrpSpPr>
          <p:grpSpPr bwMode="auto">
            <a:xfrm>
              <a:off x="29" y="20"/>
              <a:ext cx="21" cy="20"/>
              <a:chOff x="0" y="0"/>
              <a:chExt cx="21" cy="19"/>
            </a:xfrm>
          </p:grpSpPr>
          <p:grpSp>
            <p:nvGrpSpPr>
              <p:cNvPr id="56" name="Group 132"/>
              <p:cNvGrpSpPr>
                <a:grpSpLocks/>
              </p:cNvGrpSpPr>
              <p:nvPr/>
            </p:nvGrpSpPr>
            <p:grpSpPr bwMode="auto">
              <a:xfrm>
                <a:off x="0" y="0"/>
                <a:ext cx="12" cy="11"/>
                <a:chOff x="0" y="0"/>
                <a:chExt cx="12" cy="11"/>
              </a:xfrm>
            </p:grpSpPr>
            <p:sp>
              <p:nvSpPr>
                <p:cNvPr id="153" name="AutoShape 133"/>
                <p:cNvSpPr>
                  <a:spLocks/>
                </p:cNvSpPr>
                <p:nvPr/>
              </p:nvSpPr>
              <p:spPr bwMode="auto">
                <a:xfrm>
                  <a:off x="1" y="1"/>
                  <a:ext cx="9" cy="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rgbClr val="0A7398"/>
                  </a:solidFill>
                  <a:prstDash val="solid"/>
                  <a:miter lim="0"/>
                  <a:headEnd/>
                  <a:tailEnd/>
                </a:ln>
                <a:effectLst>
                  <a:outerShdw dist="38100" dir="2700000" algn="ctr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lIns="0" tIns="0" rIns="0" bIns="0" anchor="ctr"/>
                <a:lstStyle/>
                <a:p>
                  <a:pPr algn="ctr" defTabSz="914400"/>
                  <a:endParaRPr lang="en-US" sz="300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endParaRPr>
                </a:p>
              </p:txBody>
            </p:sp>
            <p:sp>
              <p:nvSpPr>
                <p:cNvPr id="154" name="AutoShape 134"/>
                <p:cNvSpPr>
                  <a:spLocks/>
                </p:cNvSpPr>
                <p:nvPr/>
              </p:nvSpPr>
              <p:spPr bwMode="auto">
                <a:xfrm>
                  <a:off x="-1" y="0"/>
                  <a:ext cx="13" cy="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 w="12700" cap="flat" cmpd="sng">
                  <a:noFill/>
                  <a:prstDash val="solid"/>
                  <a:miter lim="0"/>
                  <a:headEnd/>
                  <a:tailEnd/>
                </a:ln>
                <a:effectLst/>
              </p:spPr>
              <p:txBody>
                <a:bodyPr lIns="50800" tIns="50800" rIns="50800" bIns="50800" anchor="ctr"/>
                <a:lstStyle/>
                <a:p>
                  <a:pPr algn="ctr" defTabSz="914400"/>
                  <a:r>
                    <a:rPr lang="en-US" sz="200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  <a:sym typeface="Arial" pitchFamily="34" charset="0"/>
                    </a:rPr>
                    <a:t>A7</a:t>
                  </a:r>
                  <a:endParaRPr lang="en-US"/>
                </a:p>
              </p:txBody>
            </p:sp>
          </p:grpSp>
          <p:grpSp>
            <p:nvGrpSpPr>
              <p:cNvPr id="57" name="Group 135"/>
              <p:cNvGrpSpPr>
                <a:grpSpLocks/>
              </p:cNvGrpSpPr>
              <p:nvPr/>
            </p:nvGrpSpPr>
            <p:grpSpPr bwMode="auto">
              <a:xfrm>
                <a:off x="1" y="7"/>
                <a:ext cx="19" cy="12"/>
                <a:chOff x="0" y="0"/>
                <a:chExt cx="18" cy="11"/>
              </a:xfrm>
            </p:grpSpPr>
            <p:sp>
              <p:nvSpPr>
                <p:cNvPr id="151" name="AutoShape 136"/>
                <p:cNvSpPr>
                  <a:spLocks/>
                </p:cNvSpPr>
                <p:nvPr/>
              </p:nvSpPr>
              <p:spPr bwMode="auto">
                <a:xfrm>
                  <a:off x="0" y="2"/>
                  <a:ext cx="18" cy="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rgbClr val="0A7398"/>
                  </a:solidFill>
                  <a:prstDash val="solid"/>
                  <a:miter lim="0"/>
                  <a:headEnd/>
                  <a:tailEnd/>
                </a:ln>
                <a:effectLst>
                  <a:outerShdw dist="38100" dir="2700000" algn="ctr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lIns="0" tIns="0" rIns="0" bIns="0" anchor="ctr"/>
                <a:lstStyle/>
                <a:p>
                  <a:pPr algn="ctr" defTabSz="914400"/>
                  <a:endParaRPr lang="en-US" sz="300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endParaRPr>
                </a:p>
              </p:txBody>
            </p:sp>
            <p:sp>
              <p:nvSpPr>
                <p:cNvPr id="152" name="AutoShape 137"/>
                <p:cNvSpPr>
                  <a:spLocks/>
                </p:cNvSpPr>
                <p:nvPr/>
              </p:nvSpPr>
              <p:spPr bwMode="auto">
                <a:xfrm>
                  <a:off x="-1" y="-1"/>
                  <a:ext cx="19" cy="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 w="12700" cap="flat" cmpd="sng">
                  <a:noFill/>
                  <a:prstDash val="solid"/>
                  <a:miter lim="0"/>
                  <a:headEnd/>
                  <a:tailEnd/>
                </a:ln>
                <a:effectLst/>
              </p:spPr>
              <p:txBody>
                <a:bodyPr lIns="50800" tIns="50800" rIns="50800" bIns="50800" anchor="ctr"/>
                <a:lstStyle/>
                <a:p>
                  <a:pPr algn="ctr" defTabSz="914400"/>
                  <a:r>
                    <a:rPr lang="en-US" sz="200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  <a:sym typeface="Arial" pitchFamily="34" charset="0"/>
                    </a:rPr>
                    <a:t>L2  cache</a:t>
                  </a:r>
                  <a:endParaRPr lang="en-US"/>
                </a:p>
              </p:txBody>
            </p:sp>
          </p:grpSp>
          <p:grpSp>
            <p:nvGrpSpPr>
              <p:cNvPr id="58" name="Group 138"/>
              <p:cNvGrpSpPr>
                <a:grpSpLocks/>
              </p:cNvGrpSpPr>
              <p:nvPr/>
            </p:nvGrpSpPr>
            <p:grpSpPr bwMode="auto">
              <a:xfrm>
                <a:off x="9" y="0"/>
                <a:ext cx="12" cy="11"/>
                <a:chOff x="0" y="0"/>
                <a:chExt cx="12" cy="11"/>
              </a:xfrm>
            </p:grpSpPr>
            <p:sp>
              <p:nvSpPr>
                <p:cNvPr id="149" name="AutoShape 139"/>
                <p:cNvSpPr>
                  <a:spLocks/>
                </p:cNvSpPr>
                <p:nvPr/>
              </p:nvSpPr>
              <p:spPr bwMode="auto">
                <a:xfrm>
                  <a:off x="1" y="1"/>
                  <a:ext cx="9" cy="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rgbClr val="0A7398"/>
                  </a:solidFill>
                  <a:prstDash val="solid"/>
                  <a:miter lim="0"/>
                  <a:headEnd/>
                  <a:tailEnd/>
                </a:ln>
                <a:effectLst>
                  <a:outerShdw dist="38100" dir="2700000" algn="ctr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lIns="0" tIns="0" rIns="0" bIns="0" anchor="ctr"/>
                <a:lstStyle/>
                <a:p>
                  <a:pPr algn="ctr" defTabSz="914400"/>
                  <a:endParaRPr lang="en-US" sz="300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endParaRPr>
                </a:p>
              </p:txBody>
            </p:sp>
            <p:sp>
              <p:nvSpPr>
                <p:cNvPr id="150" name="AutoShape 140"/>
                <p:cNvSpPr>
                  <a:spLocks/>
                </p:cNvSpPr>
                <p:nvPr/>
              </p:nvSpPr>
              <p:spPr bwMode="auto">
                <a:xfrm>
                  <a:off x="-1" y="0"/>
                  <a:ext cx="13" cy="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 w="12700" cap="flat" cmpd="sng">
                  <a:noFill/>
                  <a:prstDash val="solid"/>
                  <a:miter lim="0"/>
                  <a:headEnd/>
                  <a:tailEnd/>
                </a:ln>
                <a:effectLst/>
              </p:spPr>
              <p:txBody>
                <a:bodyPr lIns="50800" tIns="50800" rIns="50800" bIns="50800" anchor="ctr"/>
                <a:lstStyle/>
                <a:p>
                  <a:pPr algn="ctr" defTabSz="914400"/>
                  <a:r>
                    <a:rPr lang="en-US" sz="200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  <a:sym typeface="Arial" pitchFamily="34" charset="0"/>
                    </a:rPr>
                    <a:t>A7</a:t>
                  </a:r>
                  <a:endParaRPr lang="en-US"/>
                </a:p>
              </p:txBody>
            </p:sp>
          </p:grpSp>
        </p:grpSp>
        <p:sp>
          <p:nvSpPr>
            <p:cNvPr id="142" name="AutoShape 143"/>
            <p:cNvSpPr>
              <a:spLocks/>
            </p:cNvSpPr>
            <p:nvPr/>
          </p:nvSpPr>
          <p:spPr bwMode="auto">
            <a:xfrm>
              <a:off x="13" y="35"/>
              <a:ext cx="30" cy="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50800" tIns="50800" rIns="50800" bIns="50800" anchor="ctr"/>
            <a:lstStyle/>
            <a:p>
              <a:pPr algn="ctr" defTabSz="914400"/>
              <a:r>
                <a:rPr lang="en-US" sz="2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Cache Coherent Fabric</a:t>
              </a:r>
              <a:endParaRPr lang="en-US"/>
            </a:p>
          </p:txBody>
        </p:sp>
        <p:grpSp>
          <p:nvGrpSpPr>
            <p:cNvPr id="59" name="Group 146"/>
            <p:cNvGrpSpPr>
              <a:grpSpLocks/>
            </p:cNvGrpSpPr>
            <p:nvPr/>
          </p:nvGrpSpPr>
          <p:grpSpPr bwMode="auto">
            <a:xfrm>
              <a:off x="25" y="56"/>
              <a:ext cx="2" cy="2"/>
              <a:chOff x="0" y="0"/>
              <a:chExt cx="2" cy="2"/>
            </a:xfrm>
          </p:grpSpPr>
          <p:sp>
            <p:nvSpPr>
              <p:cNvPr id="144" name="AutoShape 147"/>
              <p:cNvSpPr>
                <a:spLocks/>
              </p:cNvSpPr>
              <p:nvPr/>
            </p:nvSpPr>
            <p:spPr bwMode="auto">
              <a:xfrm rot="10800000" flipH="1">
                <a:off x="0" y="0"/>
                <a:ext cx="2" cy="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3366FF"/>
              </a:solidFill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 defTabSz="914400"/>
                <a:endParaRPr lang="en-US" sz="2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145" name="AutoShape 148"/>
              <p:cNvSpPr>
                <a:spLocks/>
              </p:cNvSpPr>
              <p:nvPr/>
            </p:nvSpPr>
            <p:spPr bwMode="auto">
              <a:xfrm rot="10800000" flipH="1">
                <a:off x="0" y="0"/>
                <a:ext cx="2" cy="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rnd" cmpd="sng">
                <a:solidFill>
                  <a:srgbClr val="FFFFFF"/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 defTabSz="914400"/>
                <a:endParaRPr lang="en-US" sz="2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</p:grpSp>
      </p:grpSp>
      <p:sp>
        <p:nvSpPr>
          <p:cNvPr id="10" name="AutoShape 149"/>
          <p:cNvSpPr>
            <a:spLocks/>
          </p:cNvSpPr>
          <p:nvPr/>
        </p:nvSpPr>
        <p:spPr bwMode="auto">
          <a:xfrm>
            <a:off x="1644178" y="4084366"/>
            <a:ext cx="527093" cy="280346"/>
          </a:xfrm>
          <a:prstGeom prst="rightArrow">
            <a:avLst>
              <a:gd name="adj1" fmla="val 50000"/>
              <a:gd name="adj2" fmla="val 47983"/>
            </a:avLst>
          </a:prstGeom>
          <a:solidFill>
            <a:srgbClr val="31A7DF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914400"/>
            <a:endParaRPr lang="en-US" sz="300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1" name="AutoShape 150"/>
          <p:cNvSpPr>
            <a:spLocks/>
          </p:cNvSpPr>
          <p:nvPr/>
        </p:nvSpPr>
        <p:spPr bwMode="auto">
          <a:xfrm>
            <a:off x="2434818" y="3309257"/>
            <a:ext cx="296490" cy="4287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2436"/>
                </a:moveTo>
                <a:lnTo>
                  <a:pt x="5399" y="12436"/>
                </a:lnTo>
                <a:lnTo>
                  <a:pt x="5399" y="0"/>
                </a:lnTo>
                <a:lnTo>
                  <a:pt x="16200" y="0"/>
                </a:lnTo>
                <a:lnTo>
                  <a:pt x="16200" y="12436"/>
                </a:lnTo>
                <a:lnTo>
                  <a:pt x="21600" y="12436"/>
                </a:lnTo>
                <a:lnTo>
                  <a:pt x="10800" y="21599"/>
                </a:lnTo>
                <a:close/>
              </a:path>
            </a:pathLst>
          </a:custGeom>
          <a:solidFill>
            <a:srgbClr val="31A7DF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914400"/>
            <a:endParaRPr lang="en-US" sz="300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2" name="AutoShape 151"/>
          <p:cNvSpPr>
            <a:spLocks/>
          </p:cNvSpPr>
          <p:nvPr/>
        </p:nvSpPr>
        <p:spPr bwMode="auto">
          <a:xfrm>
            <a:off x="2434818" y="4586514"/>
            <a:ext cx="296490" cy="4708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2436"/>
                </a:moveTo>
                <a:lnTo>
                  <a:pt x="5399" y="12436"/>
                </a:lnTo>
                <a:lnTo>
                  <a:pt x="5399" y="0"/>
                </a:lnTo>
                <a:lnTo>
                  <a:pt x="16200" y="0"/>
                </a:lnTo>
                <a:lnTo>
                  <a:pt x="16200" y="12436"/>
                </a:lnTo>
                <a:lnTo>
                  <a:pt x="21600" y="12436"/>
                </a:lnTo>
                <a:lnTo>
                  <a:pt x="10800" y="21599"/>
                </a:lnTo>
                <a:close/>
              </a:path>
            </a:pathLst>
          </a:custGeom>
          <a:solidFill>
            <a:srgbClr val="31A7DF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914400"/>
            <a:endParaRPr lang="en-US" sz="300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3" name="AutoShape 152"/>
          <p:cNvSpPr>
            <a:spLocks/>
          </p:cNvSpPr>
          <p:nvPr/>
        </p:nvSpPr>
        <p:spPr bwMode="auto">
          <a:xfrm>
            <a:off x="2712069" y="3323805"/>
            <a:ext cx="296490" cy="3463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2436"/>
                </a:moveTo>
                <a:lnTo>
                  <a:pt x="5399" y="12436"/>
                </a:lnTo>
                <a:lnTo>
                  <a:pt x="5399" y="0"/>
                </a:lnTo>
                <a:lnTo>
                  <a:pt x="16200" y="0"/>
                </a:lnTo>
                <a:lnTo>
                  <a:pt x="16200" y="12436"/>
                </a:lnTo>
                <a:lnTo>
                  <a:pt x="21600" y="12436"/>
                </a:lnTo>
                <a:lnTo>
                  <a:pt x="10800" y="21599"/>
                </a:lnTo>
                <a:close/>
              </a:path>
            </a:pathLst>
          </a:custGeom>
          <a:solidFill>
            <a:srgbClr val="31A7DF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914400"/>
            <a:endParaRPr lang="en-US" sz="300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4" name="AutoShape 153"/>
          <p:cNvSpPr>
            <a:spLocks/>
          </p:cNvSpPr>
          <p:nvPr/>
        </p:nvSpPr>
        <p:spPr bwMode="auto">
          <a:xfrm>
            <a:off x="3032288" y="3236686"/>
            <a:ext cx="296490" cy="4308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2436"/>
                </a:moveTo>
                <a:lnTo>
                  <a:pt x="5399" y="12436"/>
                </a:lnTo>
                <a:lnTo>
                  <a:pt x="5399" y="0"/>
                </a:lnTo>
                <a:lnTo>
                  <a:pt x="16200" y="0"/>
                </a:lnTo>
                <a:lnTo>
                  <a:pt x="16200" y="12436"/>
                </a:lnTo>
                <a:lnTo>
                  <a:pt x="21600" y="12436"/>
                </a:lnTo>
                <a:lnTo>
                  <a:pt x="10800" y="21599"/>
                </a:lnTo>
                <a:close/>
              </a:path>
            </a:pathLst>
          </a:custGeom>
          <a:solidFill>
            <a:srgbClr val="31A7DF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914400"/>
            <a:endParaRPr lang="en-US" sz="300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61" name="Group 154"/>
          <p:cNvGrpSpPr>
            <a:grpSpLocks/>
          </p:cNvGrpSpPr>
          <p:nvPr/>
        </p:nvGrpSpPr>
        <p:grpSpPr bwMode="auto">
          <a:xfrm>
            <a:off x="2106126" y="2204397"/>
            <a:ext cx="1976600" cy="1187349"/>
            <a:chOff x="-3" y="0"/>
            <a:chExt cx="120" cy="72"/>
          </a:xfrm>
        </p:grpSpPr>
        <p:grpSp>
          <p:nvGrpSpPr>
            <p:cNvPr id="62" name="Group 155"/>
            <p:cNvGrpSpPr>
              <a:grpSpLocks/>
            </p:cNvGrpSpPr>
            <p:nvPr/>
          </p:nvGrpSpPr>
          <p:grpSpPr bwMode="auto">
            <a:xfrm>
              <a:off x="0" y="0"/>
              <a:ext cx="117" cy="72"/>
              <a:chOff x="0" y="0"/>
              <a:chExt cx="117" cy="72"/>
            </a:xfrm>
          </p:grpSpPr>
          <p:sp>
            <p:nvSpPr>
              <p:cNvPr id="104" name="AutoShape 156"/>
              <p:cNvSpPr>
                <a:spLocks/>
              </p:cNvSpPr>
              <p:nvPr/>
            </p:nvSpPr>
            <p:spPr bwMode="auto">
              <a:xfrm>
                <a:off x="0" y="0"/>
                <a:ext cx="117" cy="72"/>
              </a:xfrm>
              <a:custGeom>
                <a:avLst/>
                <a:gdLst>
                  <a:gd name="T0" fmla="*/ 10800 w 21600"/>
                  <a:gd name="T1" fmla="*/ 9888 h 19777"/>
                  <a:gd name="T2" fmla="*/ 10800 w 21600"/>
                  <a:gd name="T3" fmla="*/ 9888 h 19777"/>
                  <a:gd name="T4" fmla="*/ 10800 w 21600"/>
                  <a:gd name="T5" fmla="*/ 9888 h 19777"/>
                  <a:gd name="T6" fmla="*/ 10800 w 21600"/>
                  <a:gd name="T7" fmla="*/ 9888 h 19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19777">
                    <a:moveTo>
                      <a:pt x="0" y="19067"/>
                    </a:moveTo>
                    <a:cubicBezTo>
                      <a:pt x="9297" y="21600"/>
                      <a:pt x="9297" y="16535"/>
                      <a:pt x="18595" y="16535"/>
                    </a:cubicBezTo>
                    <a:lnTo>
                      <a:pt x="18595" y="3371"/>
                    </a:lnTo>
                    <a:lnTo>
                      <a:pt x="0" y="3371"/>
                    </a:lnTo>
                    <a:close/>
                    <a:moveTo>
                      <a:pt x="1531" y="3371"/>
                    </a:moveTo>
                    <a:lnTo>
                      <a:pt x="1531" y="1665"/>
                    </a:lnTo>
                    <a:lnTo>
                      <a:pt x="19999" y="1665"/>
                    </a:lnTo>
                    <a:lnTo>
                      <a:pt x="19999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lnTo>
                      <a:pt x="18595" y="3371"/>
                    </a:lnTo>
                    <a:close/>
                    <a:moveTo>
                      <a:pt x="2972" y="1665"/>
                    </a:moveTo>
                    <a:lnTo>
                      <a:pt x="2972" y="0"/>
                    </a:lnTo>
                    <a:lnTo>
                      <a:pt x="21599" y="0"/>
                    </a:lnTo>
                    <a:lnTo>
                      <a:pt x="21599" y="13204"/>
                    </a:lnTo>
                    <a:cubicBezTo>
                      <a:pt x="20799" y="13204"/>
                      <a:pt x="19999" y="13273"/>
                      <a:pt x="19999" y="13273"/>
                    </a:cubicBezTo>
                    <a:lnTo>
                      <a:pt x="19999" y="1665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 defTabSz="914400"/>
                <a:endParaRPr lang="en-US" sz="1000"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105" name="AutoShape 157"/>
              <p:cNvSpPr>
                <a:spLocks/>
              </p:cNvSpPr>
              <p:nvPr/>
            </p:nvSpPr>
            <p:spPr bwMode="auto">
              <a:xfrm>
                <a:off x="0" y="0"/>
                <a:ext cx="117" cy="72"/>
              </a:xfrm>
              <a:custGeom>
                <a:avLst/>
                <a:gdLst>
                  <a:gd name="T0" fmla="*/ 10800 w 21600"/>
                  <a:gd name="T1" fmla="*/ 9888 h 19777"/>
                  <a:gd name="T2" fmla="*/ 10800 w 21600"/>
                  <a:gd name="T3" fmla="*/ 9888 h 19777"/>
                  <a:gd name="T4" fmla="*/ 10800 w 21600"/>
                  <a:gd name="T5" fmla="*/ 9888 h 19777"/>
                  <a:gd name="T6" fmla="*/ 10800 w 21600"/>
                  <a:gd name="T7" fmla="*/ 9888 h 19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19777">
                    <a:moveTo>
                      <a:pt x="0" y="3371"/>
                    </a:moveTo>
                    <a:lnTo>
                      <a:pt x="18595" y="3371"/>
                    </a:lnTo>
                    <a:lnTo>
                      <a:pt x="18595" y="16535"/>
                    </a:lnTo>
                    <a:cubicBezTo>
                      <a:pt x="9297" y="16535"/>
                      <a:pt x="9297" y="21600"/>
                      <a:pt x="0" y="19067"/>
                    </a:cubicBezTo>
                    <a:close/>
                    <a:moveTo>
                      <a:pt x="1531" y="3371"/>
                    </a:moveTo>
                    <a:lnTo>
                      <a:pt x="1531" y="1665"/>
                    </a:lnTo>
                    <a:lnTo>
                      <a:pt x="19999" y="1665"/>
                    </a:lnTo>
                    <a:lnTo>
                      <a:pt x="19999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moveTo>
                      <a:pt x="2972" y="1665"/>
                    </a:moveTo>
                    <a:lnTo>
                      <a:pt x="2972" y="0"/>
                    </a:lnTo>
                    <a:lnTo>
                      <a:pt x="21599" y="0"/>
                    </a:lnTo>
                    <a:lnTo>
                      <a:pt x="21599" y="13204"/>
                    </a:lnTo>
                    <a:cubicBezTo>
                      <a:pt x="20799" y="13204"/>
                      <a:pt x="19999" y="13273"/>
                      <a:pt x="19999" y="13273"/>
                    </a:cubicBez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 defTabSz="914400"/>
                <a:endParaRPr lang="en-US" sz="1000"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</p:grpSp>
        <p:sp>
          <p:nvSpPr>
            <p:cNvPr id="103" name="AutoShape 158"/>
            <p:cNvSpPr>
              <a:spLocks/>
            </p:cNvSpPr>
            <p:nvPr/>
          </p:nvSpPr>
          <p:spPr bwMode="auto">
            <a:xfrm>
              <a:off x="-3" y="16"/>
              <a:ext cx="112" cy="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50800" tIns="50800" rIns="50800" bIns="50800"/>
            <a:lstStyle/>
            <a:p>
              <a:pPr defTabSz="914400"/>
              <a:r>
                <a:rPr lang="en-US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Customer Configurations</a:t>
              </a:r>
              <a:endParaRPr lang="en-US" dirty="0"/>
            </a:p>
          </p:txBody>
        </p:sp>
      </p:grpSp>
      <p:grpSp>
        <p:nvGrpSpPr>
          <p:cNvPr id="63" name="Group 159"/>
          <p:cNvGrpSpPr>
            <a:grpSpLocks/>
          </p:cNvGrpSpPr>
          <p:nvPr/>
        </p:nvGrpSpPr>
        <p:grpSpPr bwMode="auto">
          <a:xfrm>
            <a:off x="1978337" y="5238734"/>
            <a:ext cx="2635467" cy="874021"/>
            <a:chOff x="2" y="0"/>
            <a:chExt cx="159" cy="53"/>
          </a:xfrm>
        </p:grpSpPr>
        <p:grpSp>
          <p:nvGrpSpPr>
            <p:cNvPr id="102" name="Group 154"/>
            <p:cNvGrpSpPr>
              <a:grpSpLocks/>
            </p:cNvGrpSpPr>
            <p:nvPr/>
          </p:nvGrpSpPr>
          <p:grpSpPr bwMode="auto">
            <a:xfrm>
              <a:off x="2" y="0"/>
              <a:ext cx="159" cy="42"/>
              <a:chOff x="2" y="0"/>
              <a:chExt cx="159" cy="42"/>
            </a:xfrm>
          </p:grpSpPr>
          <p:sp>
            <p:nvSpPr>
              <p:cNvPr id="100" name="AutoShape 161"/>
              <p:cNvSpPr>
                <a:spLocks/>
              </p:cNvSpPr>
              <p:nvPr/>
            </p:nvSpPr>
            <p:spPr bwMode="auto">
              <a:xfrm>
                <a:off x="2" y="0"/>
                <a:ext cx="159" cy="4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A3BFCD"/>
              </a:solidFill>
              <a:ln w="6350" cap="flat" cmpd="sng">
                <a:solidFill>
                  <a:srgbClr val="404040"/>
                </a:solidFill>
                <a:prstDash val="solid"/>
                <a:round/>
                <a:headEnd/>
                <a:tailEnd/>
              </a:ln>
              <a:effectLst>
                <a:outerShdw dist="38100" dir="27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/>
              <a:lstStyle/>
              <a:p>
                <a:pPr algn="r" defTabSz="914400"/>
                <a:endParaRPr lang="en-US" sz="8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101" name="AutoShape 162"/>
              <p:cNvSpPr>
                <a:spLocks/>
              </p:cNvSpPr>
              <p:nvPr/>
            </p:nvSpPr>
            <p:spPr bwMode="auto">
              <a:xfrm>
                <a:off x="91" y="0"/>
                <a:ext cx="70" cy="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50800" tIns="50800" rIns="50800" bIns="50800"/>
              <a:lstStyle/>
              <a:p>
                <a:pPr algn="r" defTabSz="914400"/>
                <a:r>
                  <a:rPr lang="en-US" sz="800" b="1" dirty="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Customer B Delivery</a:t>
                </a:r>
                <a:endParaRPr lang="en-US" dirty="0"/>
              </a:p>
            </p:txBody>
          </p:sp>
        </p:grpSp>
        <p:grpSp>
          <p:nvGrpSpPr>
            <p:cNvPr id="106" name="Group 190"/>
            <p:cNvGrpSpPr>
              <a:grpSpLocks/>
            </p:cNvGrpSpPr>
            <p:nvPr/>
          </p:nvGrpSpPr>
          <p:grpSpPr bwMode="auto">
            <a:xfrm>
              <a:off x="25" y="51"/>
              <a:ext cx="2" cy="2"/>
              <a:chOff x="0" y="0"/>
              <a:chExt cx="2" cy="2"/>
            </a:xfrm>
          </p:grpSpPr>
          <p:sp>
            <p:nvSpPr>
              <p:cNvPr id="98" name="AutoShape 191"/>
              <p:cNvSpPr>
                <a:spLocks/>
              </p:cNvSpPr>
              <p:nvPr/>
            </p:nvSpPr>
            <p:spPr bwMode="auto">
              <a:xfrm rot="10800000" flipH="1">
                <a:off x="0" y="0"/>
                <a:ext cx="2" cy="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3366FF"/>
              </a:solidFill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 defTabSz="914400"/>
                <a:endParaRPr lang="en-US" sz="2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99" name="AutoShape 192"/>
              <p:cNvSpPr>
                <a:spLocks/>
              </p:cNvSpPr>
              <p:nvPr/>
            </p:nvSpPr>
            <p:spPr bwMode="auto">
              <a:xfrm rot="10800000" flipH="1">
                <a:off x="0" y="0"/>
                <a:ext cx="2" cy="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rnd" cmpd="sng">
                <a:solidFill>
                  <a:srgbClr val="FFFFFF"/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 defTabSz="914400"/>
                <a:endParaRPr lang="en-US" sz="2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107" name="Group 212"/>
            <p:cNvGrpSpPr>
              <a:grpSpLocks/>
            </p:cNvGrpSpPr>
            <p:nvPr/>
          </p:nvGrpSpPr>
          <p:grpSpPr bwMode="auto">
            <a:xfrm>
              <a:off x="112" y="21"/>
              <a:ext cx="40" cy="26"/>
              <a:chOff x="0" y="0"/>
              <a:chExt cx="40" cy="25"/>
            </a:xfrm>
          </p:grpSpPr>
          <p:sp>
            <p:nvSpPr>
              <p:cNvPr id="96" name="AutoShape 213"/>
              <p:cNvSpPr>
                <a:spLocks/>
              </p:cNvSpPr>
              <p:nvPr/>
            </p:nvSpPr>
            <p:spPr bwMode="auto">
              <a:xfrm>
                <a:off x="0" y="0"/>
                <a:ext cx="40" cy="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DEDED"/>
                  </a:gs>
                  <a:gs pos="65001">
                    <a:srgbClr val="CFCFCF"/>
                  </a:gs>
                  <a:gs pos="100000">
                    <a:srgbClr val="BABABA"/>
                  </a:gs>
                </a:gsLst>
                <a:lin ang="5400000"/>
              </a:gradFill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38100" dir="27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/>
              <a:lstStyle/>
              <a:p>
                <a:pPr algn="r" defTabSz="914400"/>
                <a:endParaRPr lang="en-US" sz="30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97" name="AutoShape 214"/>
              <p:cNvSpPr>
                <a:spLocks/>
              </p:cNvSpPr>
              <p:nvPr/>
            </p:nvSpPr>
            <p:spPr bwMode="auto">
              <a:xfrm>
                <a:off x="18" y="0"/>
                <a:ext cx="22" cy="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25400" tIns="25400" rIns="25400" bIns="25400"/>
              <a:lstStyle/>
              <a:p>
                <a:pPr algn="r" defTabSz="914400"/>
                <a:r>
                  <a:rPr lang="en-US" sz="300" b="1">
                    <a:latin typeface="Arial" pitchFamily="34" charset="0"/>
                    <a:cs typeface="Arial" pitchFamily="34" charset="0"/>
                    <a:sym typeface="Arial" pitchFamily="34" charset="0"/>
                  </a:rPr>
                  <a:t>Other</a:t>
                </a:r>
                <a:endParaRPr lang="en-US" sz="30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  <a:p>
                <a:pPr algn="r" defTabSz="914400"/>
                <a:r>
                  <a:rPr lang="en-US" sz="300" b="1">
                    <a:latin typeface="Arial" pitchFamily="34" charset="0"/>
                    <a:cs typeface="Arial" pitchFamily="34" charset="0"/>
                    <a:sym typeface="Arial" pitchFamily="34" charset="0"/>
                  </a:rPr>
                  <a:t>Peripherals</a:t>
                </a:r>
                <a:endParaRPr lang="en-US"/>
              </a:p>
            </p:txBody>
          </p:sp>
        </p:grpSp>
        <p:sp>
          <p:nvSpPr>
            <p:cNvPr id="31" name="AutoShape 215"/>
            <p:cNvSpPr>
              <a:spLocks/>
            </p:cNvSpPr>
            <p:nvPr/>
          </p:nvSpPr>
          <p:spPr bwMode="auto">
            <a:xfrm>
              <a:off x="56" y="20"/>
              <a:ext cx="53" cy="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gradFill rotWithShape="0">
              <a:gsLst>
                <a:gs pos="0">
                  <a:srgbClr val="EDEDED"/>
                </a:gs>
                <a:gs pos="65001">
                  <a:srgbClr val="CFCFCF"/>
                </a:gs>
                <a:gs pos="100000">
                  <a:srgbClr val="BABABA"/>
                </a:gs>
              </a:gsLst>
              <a:lin ang="5400000"/>
            </a:gradFill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38100" dir="2700000" algn="ctr" rotWithShape="0">
                <a:srgbClr val="000000">
                  <a:alpha val="39999"/>
                </a:srgbClr>
              </a:outerShdw>
            </a:effectLst>
          </p:spPr>
          <p:txBody>
            <a:bodyPr lIns="0" tIns="0" rIns="0" bIns="0"/>
            <a:lstStyle/>
            <a:p>
              <a:pPr algn="r" defTabSz="914400"/>
              <a:endParaRPr lang="en-US" sz="200" b="1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grpSp>
          <p:nvGrpSpPr>
            <p:cNvPr id="108" name="Group 216"/>
            <p:cNvGrpSpPr>
              <a:grpSpLocks/>
            </p:cNvGrpSpPr>
            <p:nvPr/>
          </p:nvGrpSpPr>
          <p:grpSpPr bwMode="auto">
            <a:xfrm>
              <a:off x="111" y="31"/>
              <a:ext cx="23" cy="14"/>
              <a:chOff x="0" y="0"/>
              <a:chExt cx="23" cy="13"/>
            </a:xfrm>
          </p:grpSpPr>
          <p:sp>
            <p:nvSpPr>
              <p:cNvPr id="94" name="AutoShape 217"/>
              <p:cNvSpPr>
                <a:spLocks/>
              </p:cNvSpPr>
              <p:nvPr/>
            </p:nvSpPr>
            <p:spPr bwMode="auto">
              <a:xfrm>
                <a:off x="3" y="0"/>
                <a:ext cx="17" cy="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rgbClr val="0A7398"/>
                </a:solidFill>
                <a:prstDash val="solid"/>
                <a:miter lim="0"/>
                <a:headEnd/>
                <a:tailEnd/>
              </a:ln>
              <a:effectLst>
                <a:outerShdw dist="38100" dir="27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 defTabSz="914400"/>
                <a:endParaRPr lang="en-US" sz="30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95" name="AutoShape 218"/>
              <p:cNvSpPr>
                <a:spLocks/>
              </p:cNvSpPr>
              <p:nvPr/>
            </p:nvSpPr>
            <p:spPr bwMode="auto">
              <a:xfrm>
                <a:off x="0" y="-1"/>
                <a:ext cx="23" cy="1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50800" tIns="50800" rIns="50800" bIns="50800" anchor="ctr"/>
              <a:lstStyle/>
              <a:p>
                <a:pPr algn="ctr" defTabSz="914400"/>
                <a:r>
                  <a:rPr lang="en-US" sz="40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Modem</a:t>
                </a:r>
                <a:endParaRPr lang="en-US"/>
              </a:p>
            </p:txBody>
          </p:sp>
        </p:grpSp>
        <p:sp>
          <p:nvSpPr>
            <p:cNvPr id="33" name="AutoShape 219"/>
            <p:cNvSpPr>
              <a:spLocks/>
            </p:cNvSpPr>
            <p:nvPr/>
          </p:nvSpPr>
          <p:spPr bwMode="auto">
            <a:xfrm>
              <a:off x="61" y="22"/>
              <a:ext cx="3" cy="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FF"/>
            </a:solidFill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914400"/>
              <a:endParaRPr lang="en-US" sz="2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grpSp>
          <p:nvGrpSpPr>
            <p:cNvPr id="109" name="Group 220"/>
            <p:cNvGrpSpPr>
              <a:grpSpLocks/>
            </p:cNvGrpSpPr>
            <p:nvPr/>
          </p:nvGrpSpPr>
          <p:grpSpPr bwMode="auto">
            <a:xfrm>
              <a:off x="64" y="27"/>
              <a:ext cx="17" cy="13"/>
              <a:chOff x="0" y="0"/>
              <a:chExt cx="16" cy="12"/>
            </a:xfrm>
          </p:grpSpPr>
          <p:sp>
            <p:nvSpPr>
              <p:cNvPr id="92" name="AutoShape 221"/>
              <p:cNvSpPr>
                <a:spLocks/>
              </p:cNvSpPr>
              <p:nvPr/>
            </p:nvSpPr>
            <p:spPr bwMode="auto">
              <a:xfrm>
                <a:off x="2" y="3"/>
                <a:ext cx="12" cy="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rgbClr val="0A7398"/>
                </a:solidFill>
                <a:prstDash val="solid"/>
                <a:miter lim="0"/>
                <a:headEnd/>
                <a:tailEnd/>
              </a:ln>
              <a:effectLst>
                <a:outerShdw dist="38100" dir="27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 defTabSz="914400"/>
                <a:endParaRPr lang="en-US" sz="3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93" name="AutoShape 222"/>
              <p:cNvSpPr>
                <a:spLocks/>
              </p:cNvSpPr>
              <p:nvPr/>
            </p:nvSpPr>
            <p:spPr bwMode="auto">
              <a:xfrm>
                <a:off x="0" y="0"/>
                <a:ext cx="16" cy="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50800" tIns="50800" rIns="50800" bIns="50800" anchor="ctr"/>
              <a:lstStyle/>
              <a:p>
                <a:pPr algn="ctr" defTabSz="914400"/>
                <a:r>
                  <a:rPr lang="en-US" sz="30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INTC</a:t>
                </a:r>
                <a:endParaRPr lang="en-US"/>
              </a:p>
            </p:txBody>
          </p:sp>
        </p:grpSp>
        <p:sp>
          <p:nvSpPr>
            <p:cNvPr id="35" name="AutoShape 223"/>
            <p:cNvSpPr>
              <a:spLocks/>
            </p:cNvSpPr>
            <p:nvPr/>
          </p:nvSpPr>
          <p:spPr bwMode="auto">
            <a:xfrm>
              <a:off x="63" y="32"/>
              <a:ext cx="4" cy="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6812" y="7053"/>
                  </a:moveTo>
                  <a:lnTo>
                    <a:pt x="14787" y="7053"/>
                  </a:lnTo>
                  <a:lnTo>
                    <a:pt x="14787" y="14106"/>
                  </a:lnTo>
                  <a:lnTo>
                    <a:pt x="6812" y="14106"/>
                  </a:lnTo>
                  <a:lnTo>
                    <a:pt x="6812" y="7053"/>
                  </a:lnTo>
                  <a:close/>
                  <a:moveTo>
                    <a:pt x="8141" y="21600"/>
                  </a:moveTo>
                  <a:lnTo>
                    <a:pt x="0" y="10579"/>
                  </a:lnTo>
                  <a:lnTo>
                    <a:pt x="8141" y="0"/>
                  </a:lnTo>
                  <a:lnTo>
                    <a:pt x="8141" y="21600"/>
                  </a:lnTo>
                  <a:close/>
                  <a:moveTo>
                    <a:pt x="13458" y="0"/>
                  </a:moveTo>
                  <a:lnTo>
                    <a:pt x="21600" y="10579"/>
                  </a:lnTo>
                  <a:lnTo>
                    <a:pt x="13458" y="21600"/>
                  </a:lnTo>
                  <a:lnTo>
                    <a:pt x="13458" y="0"/>
                  </a:lnTo>
                  <a:close/>
                </a:path>
              </a:pathLst>
            </a:custGeom>
            <a:solidFill>
              <a:srgbClr val="808080"/>
            </a:solidFill>
            <a:ln w="3175" cap="flat" cmpd="sng">
              <a:solidFill>
                <a:srgbClr val="404040"/>
              </a:solidFill>
              <a:prstDash val="solid"/>
              <a:bevel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914400"/>
              <a:endParaRPr lang="en-US" sz="2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6" name="AutoShape 224"/>
            <p:cNvSpPr>
              <a:spLocks/>
            </p:cNvSpPr>
            <p:nvPr/>
          </p:nvSpPr>
          <p:spPr bwMode="auto">
            <a:xfrm>
              <a:off x="64" y="32"/>
              <a:ext cx="3" cy="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2F2F2"/>
            </a:solidFill>
            <a:ln w="9525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914400"/>
              <a:endParaRPr lang="en-US" sz="2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grpSp>
          <p:nvGrpSpPr>
            <p:cNvPr id="110" name="Group 225"/>
            <p:cNvGrpSpPr>
              <a:grpSpLocks/>
            </p:cNvGrpSpPr>
            <p:nvPr/>
          </p:nvGrpSpPr>
          <p:grpSpPr bwMode="auto">
            <a:xfrm>
              <a:off x="64" y="35"/>
              <a:ext cx="18" cy="13"/>
              <a:chOff x="0" y="0"/>
              <a:chExt cx="17" cy="12"/>
            </a:xfrm>
          </p:grpSpPr>
          <p:sp>
            <p:nvSpPr>
              <p:cNvPr id="90" name="AutoShape 226"/>
              <p:cNvSpPr>
                <a:spLocks/>
              </p:cNvSpPr>
              <p:nvPr/>
            </p:nvSpPr>
            <p:spPr bwMode="auto">
              <a:xfrm>
                <a:off x="2" y="3"/>
                <a:ext cx="13" cy="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rgbClr val="0A7398"/>
                </a:solidFill>
                <a:prstDash val="solid"/>
                <a:miter lim="0"/>
                <a:headEnd/>
                <a:tailEnd/>
              </a:ln>
              <a:effectLst>
                <a:outerShdw dist="38100" dir="27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 defTabSz="914400"/>
                <a:endParaRPr lang="en-US" sz="3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91" name="AutoShape 227"/>
              <p:cNvSpPr>
                <a:spLocks/>
              </p:cNvSpPr>
              <p:nvPr/>
            </p:nvSpPr>
            <p:spPr bwMode="auto">
              <a:xfrm>
                <a:off x="0" y="0"/>
                <a:ext cx="17" cy="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50800" tIns="50800" rIns="50800" bIns="50800" anchor="ctr"/>
              <a:lstStyle/>
              <a:p>
                <a:pPr algn="ctr" defTabSz="914400"/>
                <a:r>
                  <a:rPr lang="en-US" sz="30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Timer</a:t>
                </a:r>
                <a:endParaRPr lang="en-US"/>
              </a:p>
            </p:txBody>
          </p:sp>
        </p:grpSp>
        <p:sp>
          <p:nvSpPr>
            <p:cNvPr id="38" name="AutoShape 228"/>
            <p:cNvSpPr>
              <a:spLocks/>
            </p:cNvSpPr>
            <p:nvPr/>
          </p:nvSpPr>
          <p:spPr bwMode="auto">
            <a:xfrm>
              <a:off x="63" y="41"/>
              <a:ext cx="4" cy="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6812" y="7053"/>
                  </a:moveTo>
                  <a:lnTo>
                    <a:pt x="14787" y="7053"/>
                  </a:lnTo>
                  <a:lnTo>
                    <a:pt x="14787" y="14106"/>
                  </a:lnTo>
                  <a:lnTo>
                    <a:pt x="6812" y="14106"/>
                  </a:lnTo>
                  <a:lnTo>
                    <a:pt x="6812" y="7053"/>
                  </a:lnTo>
                  <a:close/>
                  <a:moveTo>
                    <a:pt x="8141" y="21600"/>
                  </a:moveTo>
                  <a:lnTo>
                    <a:pt x="0" y="10579"/>
                  </a:lnTo>
                  <a:lnTo>
                    <a:pt x="8141" y="0"/>
                  </a:lnTo>
                  <a:lnTo>
                    <a:pt x="8141" y="21600"/>
                  </a:lnTo>
                  <a:close/>
                  <a:moveTo>
                    <a:pt x="13458" y="0"/>
                  </a:moveTo>
                  <a:lnTo>
                    <a:pt x="21600" y="10579"/>
                  </a:lnTo>
                  <a:lnTo>
                    <a:pt x="13458" y="21600"/>
                  </a:lnTo>
                  <a:lnTo>
                    <a:pt x="13458" y="0"/>
                  </a:lnTo>
                  <a:close/>
                </a:path>
              </a:pathLst>
            </a:custGeom>
            <a:solidFill>
              <a:srgbClr val="808080"/>
            </a:solidFill>
            <a:ln w="3175" cap="flat" cmpd="sng">
              <a:solidFill>
                <a:srgbClr val="404040"/>
              </a:solidFill>
              <a:prstDash val="solid"/>
              <a:bevel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914400"/>
              <a:endParaRPr lang="en-US" sz="2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9" name="AutoShape 229"/>
            <p:cNvSpPr>
              <a:spLocks/>
            </p:cNvSpPr>
            <p:nvPr/>
          </p:nvSpPr>
          <p:spPr bwMode="auto">
            <a:xfrm>
              <a:off x="61" y="41"/>
              <a:ext cx="3" cy="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2F2F2"/>
            </a:solidFill>
            <a:ln w="9525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914400"/>
              <a:endParaRPr lang="en-US" sz="2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grpSp>
          <p:nvGrpSpPr>
            <p:cNvPr id="112" name="Group 230"/>
            <p:cNvGrpSpPr>
              <a:grpSpLocks/>
            </p:cNvGrpSpPr>
            <p:nvPr/>
          </p:nvGrpSpPr>
          <p:grpSpPr bwMode="auto">
            <a:xfrm>
              <a:off x="64" y="19"/>
              <a:ext cx="18" cy="13"/>
              <a:chOff x="0" y="0"/>
              <a:chExt cx="18" cy="12"/>
            </a:xfrm>
          </p:grpSpPr>
          <p:sp>
            <p:nvSpPr>
              <p:cNvPr id="88" name="AutoShape 231"/>
              <p:cNvSpPr>
                <a:spLocks/>
              </p:cNvSpPr>
              <p:nvPr/>
            </p:nvSpPr>
            <p:spPr bwMode="auto">
              <a:xfrm>
                <a:off x="2" y="3"/>
                <a:ext cx="13" cy="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rgbClr val="0A7398"/>
                </a:solidFill>
                <a:prstDash val="solid"/>
                <a:miter lim="0"/>
                <a:headEnd/>
                <a:tailEnd/>
              </a:ln>
              <a:effectLst>
                <a:outerShdw dist="38100" dir="27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 defTabSz="914400"/>
                <a:endParaRPr lang="en-US" sz="3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89" name="AutoShape 232"/>
              <p:cNvSpPr>
                <a:spLocks/>
              </p:cNvSpPr>
              <p:nvPr/>
            </p:nvSpPr>
            <p:spPr bwMode="auto">
              <a:xfrm>
                <a:off x="0" y="0"/>
                <a:ext cx="18" cy="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50800" tIns="50800" rIns="50800" bIns="50800" anchor="ctr"/>
              <a:lstStyle/>
              <a:p>
                <a:pPr algn="ctr" defTabSz="914400"/>
                <a:r>
                  <a:rPr lang="en-US" sz="30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UART</a:t>
                </a:r>
                <a:endParaRPr lang="en-US"/>
              </a:p>
            </p:txBody>
          </p:sp>
        </p:grpSp>
        <p:sp>
          <p:nvSpPr>
            <p:cNvPr id="41" name="AutoShape 233"/>
            <p:cNvSpPr>
              <a:spLocks/>
            </p:cNvSpPr>
            <p:nvPr/>
          </p:nvSpPr>
          <p:spPr bwMode="auto">
            <a:xfrm>
              <a:off x="63" y="24"/>
              <a:ext cx="4" cy="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6812" y="7053"/>
                  </a:moveTo>
                  <a:lnTo>
                    <a:pt x="14787" y="7053"/>
                  </a:lnTo>
                  <a:lnTo>
                    <a:pt x="14787" y="14106"/>
                  </a:lnTo>
                  <a:lnTo>
                    <a:pt x="6812" y="14106"/>
                  </a:lnTo>
                  <a:lnTo>
                    <a:pt x="6812" y="7053"/>
                  </a:lnTo>
                  <a:close/>
                  <a:moveTo>
                    <a:pt x="8141" y="21600"/>
                  </a:moveTo>
                  <a:lnTo>
                    <a:pt x="0" y="10579"/>
                  </a:lnTo>
                  <a:lnTo>
                    <a:pt x="8141" y="0"/>
                  </a:lnTo>
                  <a:lnTo>
                    <a:pt x="8141" y="21600"/>
                  </a:lnTo>
                  <a:close/>
                  <a:moveTo>
                    <a:pt x="13458" y="0"/>
                  </a:moveTo>
                  <a:lnTo>
                    <a:pt x="21600" y="10579"/>
                  </a:lnTo>
                  <a:lnTo>
                    <a:pt x="13458" y="21600"/>
                  </a:lnTo>
                  <a:lnTo>
                    <a:pt x="13458" y="0"/>
                  </a:lnTo>
                  <a:close/>
                </a:path>
              </a:pathLst>
            </a:custGeom>
            <a:solidFill>
              <a:srgbClr val="808080"/>
            </a:solidFill>
            <a:ln w="3175" cap="flat" cmpd="sng">
              <a:solidFill>
                <a:srgbClr val="404040"/>
              </a:solidFill>
              <a:prstDash val="solid"/>
              <a:bevel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914400"/>
              <a:endParaRPr lang="en-US" sz="2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42" name="AutoShape 234"/>
            <p:cNvSpPr>
              <a:spLocks/>
            </p:cNvSpPr>
            <p:nvPr/>
          </p:nvSpPr>
          <p:spPr bwMode="auto">
            <a:xfrm>
              <a:off x="64" y="24"/>
              <a:ext cx="3" cy="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2F2F2"/>
            </a:solidFill>
            <a:ln w="9525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914400"/>
              <a:endParaRPr lang="en-US" sz="2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grpSp>
          <p:nvGrpSpPr>
            <p:cNvPr id="114" name="Group 235"/>
            <p:cNvGrpSpPr>
              <a:grpSpLocks/>
            </p:cNvGrpSpPr>
            <p:nvPr/>
          </p:nvGrpSpPr>
          <p:grpSpPr bwMode="auto">
            <a:xfrm>
              <a:off x="132" y="31"/>
              <a:ext cx="20" cy="14"/>
              <a:chOff x="0" y="0"/>
              <a:chExt cx="20" cy="13"/>
            </a:xfrm>
          </p:grpSpPr>
          <p:sp>
            <p:nvSpPr>
              <p:cNvPr id="86" name="AutoShape 236"/>
              <p:cNvSpPr>
                <a:spLocks/>
              </p:cNvSpPr>
              <p:nvPr/>
            </p:nvSpPr>
            <p:spPr bwMode="auto">
              <a:xfrm>
                <a:off x="1" y="0"/>
                <a:ext cx="17" cy="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rgbClr val="0A7398"/>
                </a:solidFill>
                <a:prstDash val="solid"/>
                <a:miter lim="0"/>
                <a:headEnd/>
                <a:tailEnd/>
              </a:ln>
              <a:effectLst>
                <a:outerShdw dist="38100" dir="27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 defTabSz="914400"/>
                <a:endParaRPr lang="en-US" sz="30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87" name="AutoShape 237"/>
              <p:cNvSpPr>
                <a:spLocks/>
              </p:cNvSpPr>
              <p:nvPr/>
            </p:nvSpPr>
            <p:spPr bwMode="auto">
              <a:xfrm>
                <a:off x="0" y="-1"/>
                <a:ext cx="20" cy="1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50800" tIns="50800" rIns="50800" bIns="50800" anchor="ctr"/>
              <a:lstStyle/>
              <a:p>
                <a:pPr algn="ctr" defTabSz="914400"/>
                <a:r>
                  <a:rPr lang="en-US" sz="40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Other</a:t>
                </a:r>
                <a:endParaRPr lang="en-US"/>
              </a:p>
            </p:txBody>
          </p:sp>
        </p:grpSp>
        <p:sp>
          <p:nvSpPr>
            <p:cNvPr id="44" name="AutoShape 238"/>
            <p:cNvSpPr>
              <a:spLocks/>
            </p:cNvSpPr>
            <p:nvPr/>
          </p:nvSpPr>
          <p:spPr bwMode="auto">
            <a:xfrm>
              <a:off x="88" y="22"/>
              <a:ext cx="4" cy="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FF"/>
            </a:solidFill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914400"/>
              <a:endParaRPr lang="en-US" sz="2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grpSp>
          <p:nvGrpSpPr>
            <p:cNvPr id="116" name="Group 239"/>
            <p:cNvGrpSpPr>
              <a:grpSpLocks/>
            </p:cNvGrpSpPr>
            <p:nvPr/>
          </p:nvGrpSpPr>
          <p:grpSpPr bwMode="auto">
            <a:xfrm>
              <a:off x="91" y="27"/>
              <a:ext cx="18" cy="13"/>
              <a:chOff x="0" y="0"/>
              <a:chExt cx="17" cy="12"/>
            </a:xfrm>
          </p:grpSpPr>
          <p:sp>
            <p:nvSpPr>
              <p:cNvPr id="84" name="AutoShape 240"/>
              <p:cNvSpPr>
                <a:spLocks/>
              </p:cNvSpPr>
              <p:nvPr/>
            </p:nvSpPr>
            <p:spPr bwMode="auto">
              <a:xfrm>
                <a:off x="2" y="3"/>
                <a:ext cx="13" cy="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rgbClr val="0A7398"/>
                </a:solidFill>
                <a:prstDash val="solid"/>
                <a:miter lim="0"/>
                <a:headEnd/>
                <a:tailEnd/>
              </a:ln>
              <a:effectLst>
                <a:outerShdw dist="38100" dir="27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 defTabSz="914400"/>
                <a:endParaRPr lang="en-US" sz="3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85" name="AutoShape 241"/>
              <p:cNvSpPr>
                <a:spLocks/>
              </p:cNvSpPr>
              <p:nvPr/>
            </p:nvSpPr>
            <p:spPr bwMode="auto">
              <a:xfrm>
                <a:off x="-1" y="0"/>
                <a:ext cx="18" cy="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50800" tIns="50800" rIns="50800" bIns="50800" anchor="ctr"/>
              <a:lstStyle/>
              <a:p>
                <a:pPr algn="ctr" defTabSz="914400"/>
                <a:r>
                  <a:rPr lang="en-US" sz="30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Other</a:t>
                </a:r>
                <a:endParaRPr lang="en-US"/>
              </a:p>
            </p:txBody>
          </p:sp>
        </p:grpSp>
        <p:sp>
          <p:nvSpPr>
            <p:cNvPr id="46" name="AutoShape 242"/>
            <p:cNvSpPr>
              <a:spLocks/>
            </p:cNvSpPr>
            <p:nvPr/>
          </p:nvSpPr>
          <p:spPr bwMode="auto">
            <a:xfrm>
              <a:off x="90" y="32"/>
              <a:ext cx="4" cy="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6812" y="7053"/>
                  </a:moveTo>
                  <a:lnTo>
                    <a:pt x="14787" y="7053"/>
                  </a:lnTo>
                  <a:lnTo>
                    <a:pt x="14787" y="14106"/>
                  </a:lnTo>
                  <a:lnTo>
                    <a:pt x="6812" y="14106"/>
                  </a:lnTo>
                  <a:lnTo>
                    <a:pt x="6812" y="7053"/>
                  </a:lnTo>
                  <a:close/>
                  <a:moveTo>
                    <a:pt x="8141" y="21600"/>
                  </a:moveTo>
                  <a:lnTo>
                    <a:pt x="0" y="10579"/>
                  </a:lnTo>
                  <a:lnTo>
                    <a:pt x="8141" y="0"/>
                  </a:lnTo>
                  <a:lnTo>
                    <a:pt x="8141" y="21600"/>
                  </a:lnTo>
                  <a:close/>
                  <a:moveTo>
                    <a:pt x="13458" y="0"/>
                  </a:moveTo>
                  <a:lnTo>
                    <a:pt x="21600" y="10579"/>
                  </a:lnTo>
                  <a:lnTo>
                    <a:pt x="13458" y="21600"/>
                  </a:lnTo>
                  <a:lnTo>
                    <a:pt x="13458" y="0"/>
                  </a:lnTo>
                  <a:close/>
                </a:path>
              </a:pathLst>
            </a:custGeom>
            <a:solidFill>
              <a:srgbClr val="808080"/>
            </a:solidFill>
            <a:ln w="3175" cap="flat" cmpd="sng">
              <a:solidFill>
                <a:srgbClr val="404040"/>
              </a:solidFill>
              <a:prstDash val="solid"/>
              <a:bevel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914400"/>
              <a:endParaRPr lang="en-US" sz="2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47" name="AutoShape 243"/>
            <p:cNvSpPr>
              <a:spLocks/>
            </p:cNvSpPr>
            <p:nvPr/>
          </p:nvSpPr>
          <p:spPr bwMode="auto">
            <a:xfrm>
              <a:off x="88" y="32"/>
              <a:ext cx="3" cy="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2F2F2"/>
            </a:solidFill>
            <a:ln w="9525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914400"/>
              <a:endParaRPr lang="en-US" sz="2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grpSp>
          <p:nvGrpSpPr>
            <p:cNvPr id="119" name="Group 244"/>
            <p:cNvGrpSpPr>
              <a:grpSpLocks/>
            </p:cNvGrpSpPr>
            <p:nvPr/>
          </p:nvGrpSpPr>
          <p:grpSpPr bwMode="auto">
            <a:xfrm>
              <a:off x="91" y="35"/>
              <a:ext cx="18" cy="13"/>
              <a:chOff x="0" y="0"/>
              <a:chExt cx="17" cy="12"/>
            </a:xfrm>
          </p:grpSpPr>
          <p:sp>
            <p:nvSpPr>
              <p:cNvPr id="82" name="AutoShape 245"/>
              <p:cNvSpPr>
                <a:spLocks/>
              </p:cNvSpPr>
              <p:nvPr/>
            </p:nvSpPr>
            <p:spPr bwMode="auto">
              <a:xfrm>
                <a:off x="2" y="3"/>
                <a:ext cx="13" cy="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rgbClr val="0A7398"/>
                </a:solidFill>
                <a:prstDash val="solid"/>
                <a:miter lim="0"/>
                <a:headEnd/>
                <a:tailEnd/>
              </a:ln>
              <a:effectLst>
                <a:outerShdw dist="38100" dir="27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 defTabSz="914400"/>
                <a:endParaRPr lang="en-US" sz="3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83" name="AutoShape 246"/>
              <p:cNvSpPr>
                <a:spLocks/>
              </p:cNvSpPr>
              <p:nvPr/>
            </p:nvSpPr>
            <p:spPr bwMode="auto">
              <a:xfrm>
                <a:off x="0" y="0"/>
                <a:ext cx="17" cy="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50800" tIns="50800" rIns="50800" bIns="50800" anchor="ctr"/>
              <a:lstStyle/>
              <a:p>
                <a:pPr algn="ctr" defTabSz="914400"/>
                <a:r>
                  <a:rPr lang="en-US" sz="30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JTAG</a:t>
                </a:r>
                <a:endParaRPr lang="en-US"/>
              </a:p>
            </p:txBody>
          </p:sp>
        </p:grpSp>
        <p:sp>
          <p:nvSpPr>
            <p:cNvPr id="49" name="AutoShape 247"/>
            <p:cNvSpPr>
              <a:spLocks/>
            </p:cNvSpPr>
            <p:nvPr/>
          </p:nvSpPr>
          <p:spPr bwMode="auto">
            <a:xfrm>
              <a:off x="90" y="41"/>
              <a:ext cx="4" cy="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6812" y="7053"/>
                  </a:moveTo>
                  <a:lnTo>
                    <a:pt x="14787" y="7053"/>
                  </a:lnTo>
                  <a:lnTo>
                    <a:pt x="14787" y="14106"/>
                  </a:lnTo>
                  <a:lnTo>
                    <a:pt x="6812" y="14106"/>
                  </a:lnTo>
                  <a:lnTo>
                    <a:pt x="6812" y="7053"/>
                  </a:lnTo>
                  <a:close/>
                  <a:moveTo>
                    <a:pt x="8141" y="21600"/>
                  </a:moveTo>
                  <a:lnTo>
                    <a:pt x="0" y="10579"/>
                  </a:lnTo>
                  <a:lnTo>
                    <a:pt x="8141" y="0"/>
                  </a:lnTo>
                  <a:lnTo>
                    <a:pt x="8141" y="21600"/>
                  </a:lnTo>
                  <a:close/>
                  <a:moveTo>
                    <a:pt x="13458" y="0"/>
                  </a:moveTo>
                  <a:lnTo>
                    <a:pt x="21600" y="10579"/>
                  </a:lnTo>
                  <a:lnTo>
                    <a:pt x="13458" y="21600"/>
                  </a:lnTo>
                  <a:lnTo>
                    <a:pt x="13458" y="0"/>
                  </a:lnTo>
                  <a:close/>
                </a:path>
              </a:pathLst>
            </a:custGeom>
            <a:solidFill>
              <a:srgbClr val="808080"/>
            </a:solidFill>
            <a:ln w="3175" cap="flat" cmpd="sng">
              <a:solidFill>
                <a:srgbClr val="404040"/>
              </a:solidFill>
              <a:prstDash val="solid"/>
              <a:bevel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914400"/>
              <a:endParaRPr lang="en-US" sz="2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50" name="AutoShape 248"/>
            <p:cNvSpPr>
              <a:spLocks/>
            </p:cNvSpPr>
            <p:nvPr/>
          </p:nvSpPr>
          <p:spPr bwMode="auto">
            <a:xfrm>
              <a:off x="88" y="41"/>
              <a:ext cx="3" cy="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2F2F2"/>
            </a:solidFill>
            <a:ln w="9525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914400"/>
              <a:endParaRPr lang="en-US" sz="2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grpSp>
          <p:nvGrpSpPr>
            <p:cNvPr id="122" name="Group 249"/>
            <p:cNvGrpSpPr>
              <a:grpSpLocks/>
            </p:cNvGrpSpPr>
            <p:nvPr/>
          </p:nvGrpSpPr>
          <p:grpSpPr bwMode="auto">
            <a:xfrm>
              <a:off x="91" y="19"/>
              <a:ext cx="18" cy="13"/>
              <a:chOff x="0" y="0"/>
              <a:chExt cx="17" cy="12"/>
            </a:xfrm>
          </p:grpSpPr>
          <p:sp>
            <p:nvSpPr>
              <p:cNvPr id="80" name="AutoShape 250"/>
              <p:cNvSpPr>
                <a:spLocks/>
              </p:cNvSpPr>
              <p:nvPr/>
            </p:nvSpPr>
            <p:spPr bwMode="auto">
              <a:xfrm>
                <a:off x="2" y="3"/>
                <a:ext cx="13" cy="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rgbClr val="0A7398"/>
                </a:solidFill>
                <a:prstDash val="solid"/>
                <a:miter lim="0"/>
                <a:headEnd/>
                <a:tailEnd/>
              </a:ln>
              <a:effectLst>
                <a:outerShdw dist="38100" dir="27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 defTabSz="914400"/>
                <a:endParaRPr lang="en-US" sz="3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81" name="AutoShape 251"/>
              <p:cNvSpPr>
                <a:spLocks/>
              </p:cNvSpPr>
              <p:nvPr/>
            </p:nvSpPr>
            <p:spPr bwMode="auto">
              <a:xfrm>
                <a:off x="0" y="0"/>
                <a:ext cx="17" cy="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50800" tIns="50800" rIns="50800" bIns="50800" anchor="ctr"/>
              <a:lstStyle/>
              <a:p>
                <a:pPr algn="ctr" defTabSz="914400"/>
                <a:r>
                  <a:rPr lang="en-US" sz="30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GPIO</a:t>
                </a:r>
                <a:endParaRPr lang="en-US"/>
              </a:p>
            </p:txBody>
          </p:sp>
        </p:grpSp>
        <p:sp>
          <p:nvSpPr>
            <p:cNvPr id="52" name="AutoShape 252"/>
            <p:cNvSpPr>
              <a:spLocks/>
            </p:cNvSpPr>
            <p:nvPr/>
          </p:nvSpPr>
          <p:spPr bwMode="auto">
            <a:xfrm>
              <a:off x="90" y="24"/>
              <a:ext cx="4" cy="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6812" y="7053"/>
                  </a:moveTo>
                  <a:lnTo>
                    <a:pt x="14787" y="7053"/>
                  </a:lnTo>
                  <a:lnTo>
                    <a:pt x="14787" y="14106"/>
                  </a:lnTo>
                  <a:lnTo>
                    <a:pt x="6812" y="14106"/>
                  </a:lnTo>
                  <a:lnTo>
                    <a:pt x="6812" y="7053"/>
                  </a:lnTo>
                  <a:close/>
                  <a:moveTo>
                    <a:pt x="8141" y="21600"/>
                  </a:moveTo>
                  <a:lnTo>
                    <a:pt x="0" y="10579"/>
                  </a:lnTo>
                  <a:lnTo>
                    <a:pt x="8141" y="0"/>
                  </a:lnTo>
                  <a:lnTo>
                    <a:pt x="8141" y="21600"/>
                  </a:lnTo>
                  <a:close/>
                  <a:moveTo>
                    <a:pt x="13458" y="0"/>
                  </a:moveTo>
                  <a:lnTo>
                    <a:pt x="21600" y="10579"/>
                  </a:lnTo>
                  <a:lnTo>
                    <a:pt x="13458" y="21600"/>
                  </a:lnTo>
                  <a:lnTo>
                    <a:pt x="13458" y="0"/>
                  </a:lnTo>
                  <a:close/>
                </a:path>
              </a:pathLst>
            </a:custGeom>
            <a:solidFill>
              <a:srgbClr val="808080"/>
            </a:solidFill>
            <a:ln w="3175" cap="flat" cmpd="sng">
              <a:solidFill>
                <a:srgbClr val="404040"/>
              </a:solidFill>
              <a:prstDash val="solid"/>
              <a:bevel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914400"/>
              <a:endParaRPr lang="en-US" sz="2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53" name="AutoShape 253"/>
            <p:cNvSpPr>
              <a:spLocks/>
            </p:cNvSpPr>
            <p:nvPr/>
          </p:nvSpPr>
          <p:spPr bwMode="auto">
            <a:xfrm>
              <a:off x="88" y="24"/>
              <a:ext cx="3" cy="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2F2F2"/>
            </a:solidFill>
            <a:ln w="9525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914400"/>
              <a:endParaRPr lang="en-US" sz="2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grpSp>
          <p:nvGrpSpPr>
            <p:cNvPr id="125" name="Group 254"/>
            <p:cNvGrpSpPr>
              <a:grpSpLocks/>
            </p:cNvGrpSpPr>
            <p:nvPr/>
          </p:nvGrpSpPr>
          <p:grpSpPr bwMode="auto">
            <a:xfrm>
              <a:off x="61" y="44"/>
              <a:ext cx="3" cy="8"/>
              <a:chOff x="0" y="0"/>
              <a:chExt cx="2" cy="7"/>
            </a:xfrm>
          </p:grpSpPr>
          <p:sp>
            <p:nvSpPr>
              <p:cNvPr id="78" name="AutoShape 255"/>
              <p:cNvSpPr>
                <a:spLocks/>
              </p:cNvSpPr>
              <p:nvPr/>
            </p:nvSpPr>
            <p:spPr bwMode="auto">
              <a:xfrm>
                <a:off x="0" y="5"/>
                <a:ext cx="2" cy="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rnd" cmpd="sng">
                <a:solidFill>
                  <a:srgbClr val="FFFFFF"/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 defTabSz="914400"/>
                <a:endParaRPr lang="en-US" sz="2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79" name="AutoShape 256"/>
              <p:cNvSpPr>
                <a:spLocks/>
              </p:cNvSpPr>
              <p:nvPr/>
            </p:nvSpPr>
            <p:spPr bwMode="auto">
              <a:xfrm rot="16200000" flipH="1">
                <a:off x="-3" y="2"/>
                <a:ext cx="7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10800" y="0"/>
                    </a:lnTo>
                    <a:lnTo>
                      <a:pt x="21600" y="0"/>
                    </a:lnTo>
                  </a:path>
                </a:pathLst>
              </a:custGeom>
              <a:noFill/>
              <a:ln w="19050" cap="flat" cmpd="sng">
                <a:solidFill>
                  <a:srgbClr val="40404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pPr defTabSz="914400"/>
                <a:endParaRPr lang="en-US" sz="3000"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127" name="Group 257"/>
            <p:cNvGrpSpPr>
              <a:grpSpLocks/>
            </p:cNvGrpSpPr>
            <p:nvPr/>
          </p:nvGrpSpPr>
          <p:grpSpPr bwMode="auto">
            <a:xfrm>
              <a:off x="88" y="44"/>
              <a:ext cx="3" cy="8"/>
              <a:chOff x="0" y="0"/>
              <a:chExt cx="2" cy="7"/>
            </a:xfrm>
          </p:grpSpPr>
          <p:sp>
            <p:nvSpPr>
              <p:cNvPr id="76" name="AutoShape 258"/>
              <p:cNvSpPr>
                <a:spLocks/>
              </p:cNvSpPr>
              <p:nvPr/>
            </p:nvSpPr>
            <p:spPr bwMode="auto">
              <a:xfrm>
                <a:off x="0" y="5"/>
                <a:ext cx="2" cy="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rnd" cmpd="sng">
                <a:solidFill>
                  <a:srgbClr val="FFFFFF"/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 defTabSz="914400"/>
                <a:endParaRPr lang="en-US" sz="2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77" name="AutoShape 259"/>
              <p:cNvSpPr>
                <a:spLocks/>
              </p:cNvSpPr>
              <p:nvPr/>
            </p:nvSpPr>
            <p:spPr bwMode="auto">
              <a:xfrm rot="16200000" flipH="1">
                <a:off x="-3" y="2"/>
                <a:ext cx="7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10800" y="0"/>
                    </a:lnTo>
                    <a:lnTo>
                      <a:pt x="21600" y="0"/>
                    </a:lnTo>
                  </a:path>
                </a:pathLst>
              </a:custGeom>
              <a:noFill/>
              <a:ln w="19050" cap="flat" cmpd="sng">
                <a:solidFill>
                  <a:srgbClr val="40404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pPr defTabSz="914400"/>
                <a:endParaRPr lang="en-US" sz="3000"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130" name="Group 260"/>
            <p:cNvGrpSpPr>
              <a:grpSpLocks/>
            </p:cNvGrpSpPr>
            <p:nvPr/>
          </p:nvGrpSpPr>
          <p:grpSpPr bwMode="auto">
            <a:xfrm>
              <a:off x="140" y="44"/>
              <a:ext cx="3" cy="8"/>
              <a:chOff x="0" y="0"/>
              <a:chExt cx="2" cy="7"/>
            </a:xfrm>
          </p:grpSpPr>
          <p:sp>
            <p:nvSpPr>
              <p:cNvPr id="74" name="AutoShape 261"/>
              <p:cNvSpPr>
                <a:spLocks/>
              </p:cNvSpPr>
              <p:nvPr/>
            </p:nvSpPr>
            <p:spPr bwMode="auto">
              <a:xfrm>
                <a:off x="0" y="5"/>
                <a:ext cx="2" cy="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rnd" cmpd="sng">
                <a:solidFill>
                  <a:srgbClr val="FFFFFF"/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 defTabSz="914400"/>
                <a:endParaRPr lang="en-US" sz="2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75" name="AutoShape 262"/>
              <p:cNvSpPr>
                <a:spLocks/>
              </p:cNvSpPr>
              <p:nvPr/>
            </p:nvSpPr>
            <p:spPr bwMode="auto">
              <a:xfrm rot="16200000" flipH="1">
                <a:off x="-3" y="2"/>
                <a:ext cx="7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10800" y="0"/>
                    </a:lnTo>
                    <a:lnTo>
                      <a:pt x="21600" y="0"/>
                    </a:lnTo>
                  </a:path>
                </a:pathLst>
              </a:custGeom>
              <a:noFill/>
              <a:ln w="19050" cap="flat" cmpd="sng">
                <a:solidFill>
                  <a:srgbClr val="40404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pPr defTabSz="914400"/>
                <a:endParaRPr lang="en-US" sz="3000"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133" name="Group 263"/>
            <p:cNvGrpSpPr>
              <a:grpSpLocks/>
            </p:cNvGrpSpPr>
            <p:nvPr/>
          </p:nvGrpSpPr>
          <p:grpSpPr bwMode="auto">
            <a:xfrm>
              <a:off x="121" y="44"/>
              <a:ext cx="3" cy="8"/>
              <a:chOff x="0" y="0"/>
              <a:chExt cx="2" cy="7"/>
            </a:xfrm>
          </p:grpSpPr>
          <p:sp>
            <p:nvSpPr>
              <p:cNvPr id="72" name="AutoShape 264"/>
              <p:cNvSpPr>
                <a:spLocks/>
              </p:cNvSpPr>
              <p:nvPr/>
            </p:nvSpPr>
            <p:spPr bwMode="auto">
              <a:xfrm>
                <a:off x="0" y="5"/>
                <a:ext cx="2" cy="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rnd" cmpd="sng">
                <a:solidFill>
                  <a:srgbClr val="FFFFFF"/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 defTabSz="914400"/>
                <a:endParaRPr lang="en-US" sz="2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73" name="AutoShape 265"/>
              <p:cNvSpPr>
                <a:spLocks/>
              </p:cNvSpPr>
              <p:nvPr/>
            </p:nvSpPr>
            <p:spPr bwMode="auto">
              <a:xfrm rot="16200000" flipH="1">
                <a:off x="-3" y="2"/>
                <a:ext cx="7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10800" y="0"/>
                    </a:lnTo>
                    <a:lnTo>
                      <a:pt x="21600" y="0"/>
                    </a:lnTo>
                  </a:path>
                </a:pathLst>
              </a:custGeom>
              <a:noFill/>
              <a:ln w="19050" cap="flat" cmpd="sng">
                <a:solidFill>
                  <a:srgbClr val="40404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pPr defTabSz="914400"/>
                <a:endParaRPr lang="en-US" sz="3000"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136" name="Group 276"/>
            <p:cNvGrpSpPr>
              <a:grpSpLocks/>
            </p:cNvGrpSpPr>
            <p:nvPr/>
          </p:nvGrpSpPr>
          <p:grpSpPr bwMode="auto">
            <a:xfrm>
              <a:off x="14" y="20"/>
              <a:ext cx="15" cy="12"/>
              <a:chOff x="0" y="0"/>
              <a:chExt cx="13" cy="11"/>
            </a:xfrm>
          </p:grpSpPr>
          <p:sp>
            <p:nvSpPr>
              <p:cNvPr id="70" name="AutoShape 277"/>
              <p:cNvSpPr>
                <a:spLocks/>
              </p:cNvSpPr>
              <p:nvPr/>
            </p:nvSpPr>
            <p:spPr bwMode="auto">
              <a:xfrm>
                <a:off x="2" y="1"/>
                <a:ext cx="9" cy="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rgbClr val="0A7398"/>
                </a:solidFill>
                <a:prstDash val="solid"/>
                <a:miter lim="0"/>
                <a:headEnd/>
                <a:tailEnd/>
              </a:ln>
              <a:effectLst>
                <a:outerShdw dist="38100" dir="27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 defTabSz="914400"/>
                <a:endParaRPr lang="en-US" sz="30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71" name="AutoShape 278"/>
              <p:cNvSpPr>
                <a:spLocks/>
              </p:cNvSpPr>
              <p:nvPr/>
            </p:nvSpPr>
            <p:spPr bwMode="auto">
              <a:xfrm>
                <a:off x="0" y="0"/>
                <a:ext cx="13" cy="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50800" tIns="50800" rIns="50800" bIns="50800" anchor="ctr"/>
              <a:lstStyle/>
              <a:p>
                <a:pPr algn="ctr" defTabSz="914400"/>
                <a:r>
                  <a:rPr lang="en-US" sz="20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A15</a:t>
                </a:r>
                <a:endParaRPr lang="en-US"/>
              </a:p>
            </p:txBody>
          </p:sp>
        </p:grpSp>
        <p:grpSp>
          <p:nvGrpSpPr>
            <p:cNvPr id="137" name="Group 279"/>
            <p:cNvGrpSpPr>
              <a:grpSpLocks/>
            </p:cNvGrpSpPr>
            <p:nvPr/>
          </p:nvGrpSpPr>
          <p:grpSpPr bwMode="auto">
            <a:xfrm>
              <a:off x="29" y="20"/>
              <a:ext cx="21" cy="20"/>
              <a:chOff x="0" y="0"/>
              <a:chExt cx="21" cy="19"/>
            </a:xfrm>
          </p:grpSpPr>
          <p:grpSp>
            <p:nvGrpSpPr>
              <p:cNvPr id="138" name="Group 280"/>
              <p:cNvGrpSpPr>
                <a:grpSpLocks/>
              </p:cNvGrpSpPr>
              <p:nvPr/>
            </p:nvGrpSpPr>
            <p:grpSpPr bwMode="auto">
              <a:xfrm>
                <a:off x="0" y="0"/>
                <a:ext cx="12" cy="11"/>
                <a:chOff x="0" y="0"/>
                <a:chExt cx="12" cy="11"/>
              </a:xfrm>
            </p:grpSpPr>
            <p:sp>
              <p:nvSpPr>
                <p:cNvPr id="68" name="AutoShape 281"/>
                <p:cNvSpPr>
                  <a:spLocks/>
                </p:cNvSpPr>
                <p:nvPr/>
              </p:nvSpPr>
              <p:spPr bwMode="auto">
                <a:xfrm>
                  <a:off x="1" y="1"/>
                  <a:ext cx="9" cy="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rgbClr val="0A7398"/>
                  </a:solidFill>
                  <a:prstDash val="solid"/>
                  <a:miter lim="0"/>
                  <a:headEnd/>
                  <a:tailEnd/>
                </a:ln>
                <a:effectLst>
                  <a:outerShdw dist="38100" dir="2700000" algn="ctr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lIns="0" tIns="0" rIns="0" bIns="0" anchor="ctr"/>
                <a:lstStyle/>
                <a:p>
                  <a:pPr algn="ctr" defTabSz="914400"/>
                  <a:endParaRPr lang="en-US" sz="300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endParaRPr>
                </a:p>
              </p:txBody>
            </p:sp>
            <p:sp>
              <p:nvSpPr>
                <p:cNvPr id="69" name="AutoShape 282"/>
                <p:cNvSpPr>
                  <a:spLocks/>
                </p:cNvSpPr>
                <p:nvPr/>
              </p:nvSpPr>
              <p:spPr bwMode="auto">
                <a:xfrm>
                  <a:off x="-1" y="0"/>
                  <a:ext cx="13" cy="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 w="12700" cap="flat" cmpd="sng">
                  <a:noFill/>
                  <a:prstDash val="solid"/>
                  <a:miter lim="0"/>
                  <a:headEnd/>
                  <a:tailEnd/>
                </a:ln>
                <a:effectLst/>
              </p:spPr>
              <p:txBody>
                <a:bodyPr lIns="50800" tIns="50800" rIns="50800" bIns="50800" anchor="ctr"/>
                <a:lstStyle/>
                <a:p>
                  <a:pPr algn="ctr" defTabSz="914400"/>
                  <a:r>
                    <a:rPr lang="en-US" sz="200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  <a:sym typeface="Arial" pitchFamily="34" charset="0"/>
                    </a:rPr>
                    <a:t>A7</a:t>
                  </a:r>
                  <a:endParaRPr lang="en-US"/>
                </a:p>
              </p:txBody>
            </p:sp>
          </p:grpSp>
          <p:grpSp>
            <p:nvGrpSpPr>
              <p:cNvPr id="139" name="Group 283"/>
              <p:cNvGrpSpPr>
                <a:grpSpLocks/>
              </p:cNvGrpSpPr>
              <p:nvPr/>
            </p:nvGrpSpPr>
            <p:grpSpPr bwMode="auto">
              <a:xfrm>
                <a:off x="1" y="7"/>
                <a:ext cx="19" cy="12"/>
                <a:chOff x="0" y="0"/>
                <a:chExt cx="18" cy="11"/>
              </a:xfrm>
            </p:grpSpPr>
            <p:sp>
              <p:nvSpPr>
                <p:cNvPr id="66" name="AutoShape 284"/>
                <p:cNvSpPr>
                  <a:spLocks/>
                </p:cNvSpPr>
                <p:nvPr/>
              </p:nvSpPr>
              <p:spPr bwMode="auto">
                <a:xfrm>
                  <a:off x="0" y="2"/>
                  <a:ext cx="18" cy="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rgbClr val="0A7398"/>
                  </a:solidFill>
                  <a:prstDash val="solid"/>
                  <a:miter lim="0"/>
                  <a:headEnd/>
                  <a:tailEnd/>
                </a:ln>
                <a:effectLst>
                  <a:outerShdw dist="38100" dir="2700000" algn="ctr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lIns="0" tIns="0" rIns="0" bIns="0" anchor="ctr"/>
                <a:lstStyle/>
                <a:p>
                  <a:pPr algn="ctr" defTabSz="914400"/>
                  <a:endParaRPr lang="en-US" sz="300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endParaRPr>
                </a:p>
              </p:txBody>
            </p:sp>
            <p:sp>
              <p:nvSpPr>
                <p:cNvPr id="67" name="AutoShape 285"/>
                <p:cNvSpPr>
                  <a:spLocks/>
                </p:cNvSpPr>
                <p:nvPr/>
              </p:nvSpPr>
              <p:spPr bwMode="auto">
                <a:xfrm>
                  <a:off x="-1" y="-1"/>
                  <a:ext cx="19" cy="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 w="12700" cap="flat" cmpd="sng">
                  <a:noFill/>
                  <a:prstDash val="solid"/>
                  <a:miter lim="0"/>
                  <a:headEnd/>
                  <a:tailEnd/>
                </a:ln>
                <a:effectLst/>
              </p:spPr>
              <p:txBody>
                <a:bodyPr lIns="50800" tIns="50800" rIns="50800" bIns="50800" anchor="ctr"/>
                <a:lstStyle/>
                <a:p>
                  <a:pPr algn="ctr" defTabSz="914400"/>
                  <a:r>
                    <a:rPr lang="en-US" sz="200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  <a:sym typeface="Arial" pitchFamily="34" charset="0"/>
                    </a:rPr>
                    <a:t>L2  cache</a:t>
                  </a:r>
                  <a:endParaRPr lang="en-US"/>
                </a:p>
              </p:txBody>
            </p:sp>
          </p:grpSp>
          <p:grpSp>
            <p:nvGrpSpPr>
              <p:cNvPr id="140" name="Group 286"/>
              <p:cNvGrpSpPr>
                <a:grpSpLocks/>
              </p:cNvGrpSpPr>
              <p:nvPr/>
            </p:nvGrpSpPr>
            <p:grpSpPr bwMode="auto">
              <a:xfrm>
                <a:off x="9" y="0"/>
                <a:ext cx="12" cy="11"/>
                <a:chOff x="0" y="0"/>
                <a:chExt cx="12" cy="11"/>
              </a:xfrm>
            </p:grpSpPr>
            <p:sp>
              <p:nvSpPr>
                <p:cNvPr id="64" name="AutoShape 287"/>
                <p:cNvSpPr>
                  <a:spLocks/>
                </p:cNvSpPr>
                <p:nvPr/>
              </p:nvSpPr>
              <p:spPr bwMode="auto">
                <a:xfrm>
                  <a:off x="1" y="1"/>
                  <a:ext cx="9" cy="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rgbClr val="0A7398"/>
                  </a:solidFill>
                  <a:prstDash val="solid"/>
                  <a:miter lim="0"/>
                  <a:headEnd/>
                  <a:tailEnd/>
                </a:ln>
                <a:effectLst>
                  <a:outerShdw dist="38100" dir="2700000" algn="ctr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lIns="0" tIns="0" rIns="0" bIns="0" anchor="ctr"/>
                <a:lstStyle/>
                <a:p>
                  <a:pPr algn="ctr" defTabSz="914400"/>
                  <a:endParaRPr lang="en-US" sz="300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endParaRPr>
                </a:p>
              </p:txBody>
            </p:sp>
            <p:sp>
              <p:nvSpPr>
                <p:cNvPr id="65" name="AutoShape 288"/>
                <p:cNvSpPr>
                  <a:spLocks/>
                </p:cNvSpPr>
                <p:nvPr/>
              </p:nvSpPr>
              <p:spPr bwMode="auto">
                <a:xfrm>
                  <a:off x="-1" y="0"/>
                  <a:ext cx="13" cy="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 w="12700" cap="flat" cmpd="sng">
                  <a:noFill/>
                  <a:prstDash val="solid"/>
                  <a:miter lim="0"/>
                  <a:headEnd/>
                  <a:tailEnd/>
                </a:ln>
                <a:effectLst/>
              </p:spPr>
              <p:txBody>
                <a:bodyPr lIns="50800" tIns="50800" rIns="50800" bIns="50800" anchor="ctr"/>
                <a:lstStyle/>
                <a:p>
                  <a:pPr algn="ctr" defTabSz="914400"/>
                  <a:r>
                    <a:rPr lang="en-US" sz="200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  <a:sym typeface="Arial" pitchFamily="34" charset="0"/>
                    </a:rPr>
                    <a:t>A7</a:t>
                  </a:r>
                  <a:endParaRPr lang="en-US"/>
                </a:p>
              </p:txBody>
            </p:sp>
          </p:grpSp>
        </p:grpSp>
        <p:sp>
          <p:nvSpPr>
            <p:cNvPr id="60" name="AutoShape 291"/>
            <p:cNvSpPr>
              <a:spLocks/>
            </p:cNvSpPr>
            <p:nvPr/>
          </p:nvSpPr>
          <p:spPr bwMode="auto">
            <a:xfrm>
              <a:off x="13" y="35"/>
              <a:ext cx="30" cy="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50800" tIns="50800" rIns="50800" bIns="50800" anchor="ctr"/>
            <a:lstStyle/>
            <a:p>
              <a:pPr algn="ctr" defTabSz="914400"/>
              <a:r>
                <a:rPr lang="en-US" sz="2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Cache Coherent Fabric</a:t>
              </a:r>
              <a:endParaRPr lang="en-US"/>
            </a:p>
          </p:txBody>
        </p:sp>
      </p:grpSp>
      <p:grpSp>
        <p:nvGrpSpPr>
          <p:cNvPr id="141" name="Group 297"/>
          <p:cNvGrpSpPr>
            <a:grpSpLocks/>
          </p:cNvGrpSpPr>
          <p:nvPr/>
        </p:nvGrpSpPr>
        <p:grpSpPr bwMode="auto">
          <a:xfrm>
            <a:off x="2159525" y="5436625"/>
            <a:ext cx="2651939" cy="841039"/>
            <a:chOff x="0" y="0"/>
            <a:chExt cx="161" cy="51"/>
          </a:xfrm>
        </p:grpSpPr>
        <p:grpSp>
          <p:nvGrpSpPr>
            <p:cNvPr id="143" name="Group 298"/>
            <p:cNvGrpSpPr>
              <a:grpSpLocks/>
            </p:cNvGrpSpPr>
            <p:nvPr/>
          </p:nvGrpSpPr>
          <p:grpSpPr bwMode="auto">
            <a:xfrm>
              <a:off x="0" y="0"/>
              <a:ext cx="161" cy="45"/>
              <a:chOff x="0" y="0"/>
              <a:chExt cx="161" cy="45"/>
            </a:xfrm>
          </p:grpSpPr>
          <p:sp>
            <p:nvSpPr>
              <p:cNvPr id="26" name="AutoShape 299"/>
              <p:cNvSpPr>
                <a:spLocks/>
              </p:cNvSpPr>
              <p:nvPr/>
            </p:nvSpPr>
            <p:spPr bwMode="auto">
              <a:xfrm>
                <a:off x="0" y="0"/>
                <a:ext cx="161" cy="4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A3BFCD"/>
              </a:solidFill>
              <a:ln w="6350" cap="flat" cmpd="sng">
                <a:solidFill>
                  <a:srgbClr val="404040"/>
                </a:solidFill>
                <a:prstDash val="solid"/>
                <a:round/>
                <a:headEnd/>
                <a:tailEnd/>
              </a:ln>
              <a:effectLst>
                <a:outerShdw dist="38100" dir="27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/>
              <a:lstStyle/>
              <a:p>
                <a:pPr algn="r" defTabSz="914400"/>
                <a:endParaRPr lang="en-US" sz="8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27" name="AutoShape 300"/>
              <p:cNvSpPr>
                <a:spLocks/>
              </p:cNvSpPr>
              <p:nvPr/>
            </p:nvSpPr>
            <p:spPr bwMode="auto">
              <a:xfrm>
                <a:off x="90" y="0"/>
                <a:ext cx="71" cy="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50800" tIns="50800" rIns="50800" bIns="50800"/>
              <a:lstStyle/>
              <a:p>
                <a:pPr algn="r" defTabSz="914400"/>
                <a:r>
                  <a:rPr lang="en-US" sz="800" b="1" dirty="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Customer A Delivery</a:t>
                </a:r>
                <a:endParaRPr lang="en-US" dirty="0"/>
              </a:p>
            </p:txBody>
          </p:sp>
        </p:grpSp>
        <p:grpSp>
          <p:nvGrpSpPr>
            <p:cNvPr id="146" name="Group 343"/>
            <p:cNvGrpSpPr>
              <a:grpSpLocks/>
            </p:cNvGrpSpPr>
            <p:nvPr/>
          </p:nvGrpSpPr>
          <p:grpSpPr bwMode="auto">
            <a:xfrm>
              <a:off x="5" y="16"/>
              <a:ext cx="64" cy="22"/>
              <a:chOff x="-41" y="-50"/>
              <a:chExt cx="62" cy="22"/>
            </a:xfrm>
          </p:grpSpPr>
          <p:sp>
            <p:nvSpPr>
              <p:cNvPr id="24" name="AutoShape 344"/>
              <p:cNvSpPr>
                <a:spLocks/>
              </p:cNvSpPr>
              <p:nvPr/>
            </p:nvSpPr>
            <p:spPr bwMode="auto">
              <a:xfrm>
                <a:off x="-41" y="-50"/>
                <a:ext cx="62" cy="2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31A7DF"/>
                  </a:gs>
                  <a:gs pos="100000">
                    <a:srgbClr val="125676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0A7398"/>
                </a:solidFill>
                <a:prstDash val="solid"/>
                <a:miter lim="0"/>
                <a:headEnd/>
                <a:tailEnd/>
              </a:ln>
              <a:effectLst>
                <a:outerShdw dist="38100" dir="27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 defTabSz="914400"/>
                <a:endParaRPr lang="en-US" sz="4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25" name="AutoShape 345"/>
              <p:cNvSpPr>
                <a:spLocks/>
              </p:cNvSpPr>
              <p:nvPr/>
            </p:nvSpPr>
            <p:spPr bwMode="auto">
              <a:xfrm>
                <a:off x="-38" y="-47"/>
                <a:ext cx="58" cy="1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50800" tIns="50800" rIns="50800" bIns="50800" anchor="ctr"/>
              <a:lstStyle/>
              <a:p>
                <a:pPr algn="ctr" defTabSz="914400"/>
                <a:r>
                  <a:rPr lang="en-US" sz="1200" dirty="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IP Package</a:t>
                </a:r>
                <a:endParaRPr lang="en-US" sz="1200" dirty="0"/>
              </a:p>
            </p:txBody>
          </p:sp>
        </p:grpSp>
        <p:sp>
          <p:nvSpPr>
            <p:cNvPr id="22" name="AutoShape 394"/>
            <p:cNvSpPr>
              <a:spLocks/>
            </p:cNvSpPr>
            <p:nvPr/>
          </p:nvSpPr>
          <p:spPr bwMode="auto">
            <a:xfrm rot="16200000" flipH="1">
              <a:off x="58" y="46"/>
              <a:ext cx="8" cy="2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10800" y="0"/>
                  </a:lnTo>
                  <a:lnTo>
                    <a:pt x="21600" y="0"/>
                  </a:lnTo>
                </a:path>
              </a:pathLst>
            </a:custGeom>
            <a:noFill/>
            <a:ln w="19050" cap="flat" cmpd="sng">
              <a:solidFill>
                <a:srgbClr val="40404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pPr defTabSz="914400"/>
              <a:endParaRPr lang="en-US" sz="30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3" name="AutoShape 400"/>
            <p:cNvSpPr>
              <a:spLocks/>
            </p:cNvSpPr>
            <p:nvPr/>
          </p:nvSpPr>
          <p:spPr bwMode="auto">
            <a:xfrm rot="16200000" flipH="1">
              <a:off x="137" y="46"/>
              <a:ext cx="8" cy="2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10800" y="0"/>
                  </a:lnTo>
                  <a:lnTo>
                    <a:pt x="21600" y="0"/>
                  </a:lnTo>
                </a:path>
              </a:pathLst>
            </a:custGeom>
            <a:noFill/>
            <a:ln w="19050" cap="flat" cmpd="sng">
              <a:solidFill>
                <a:srgbClr val="40404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pPr defTabSz="914400"/>
              <a:endParaRPr lang="en-US" sz="30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</p:grpSp>
      <p:sp>
        <p:nvSpPr>
          <p:cNvPr id="18" name="AutoShape 435"/>
          <p:cNvSpPr>
            <a:spLocks/>
          </p:cNvSpPr>
          <p:nvPr/>
        </p:nvSpPr>
        <p:spPr bwMode="auto">
          <a:xfrm>
            <a:off x="3032288" y="4593771"/>
            <a:ext cx="296490" cy="8923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2436"/>
                </a:moveTo>
                <a:lnTo>
                  <a:pt x="5399" y="12436"/>
                </a:lnTo>
                <a:lnTo>
                  <a:pt x="5399" y="0"/>
                </a:lnTo>
                <a:lnTo>
                  <a:pt x="16200" y="0"/>
                </a:lnTo>
                <a:lnTo>
                  <a:pt x="16200" y="12436"/>
                </a:lnTo>
                <a:lnTo>
                  <a:pt x="21600" y="12436"/>
                </a:lnTo>
                <a:lnTo>
                  <a:pt x="10800" y="21599"/>
                </a:lnTo>
                <a:close/>
              </a:path>
            </a:pathLst>
          </a:custGeom>
          <a:solidFill>
            <a:srgbClr val="31A7DF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914400"/>
            <a:endParaRPr lang="en-US" sz="300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9" name="AutoShape 436"/>
          <p:cNvSpPr>
            <a:spLocks/>
          </p:cNvSpPr>
          <p:nvPr/>
        </p:nvSpPr>
        <p:spPr bwMode="auto">
          <a:xfrm>
            <a:off x="2712069" y="4644571"/>
            <a:ext cx="296490" cy="6106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2436"/>
                </a:moveTo>
                <a:lnTo>
                  <a:pt x="5399" y="12436"/>
                </a:lnTo>
                <a:lnTo>
                  <a:pt x="5399" y="0"/>
                </a:lnTo>
                <a:lnTo>
                  <a:pt x="16200" y="0"/>
                </a:lnTo>
                <a:lnTo>
                  <a:pt x="16200" y="12436"/>
                </a:lnTo>
                <a:lnTo>
                  <a:pt x="21600" y="12436"/>
                </a:lnTo>
                <a:lnTo>
                  <a:pt x="10800" y="21599"/>
                </a:lnTo>
                <a:close/>
              </a:path>
            </a:pathLst>
          </a:custGeom>
          <a:solidFill>
            <a:srgbClr val="31A7DF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914400"/>
            <a:endParaRPr lang="en-US" sz="300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98" name="Content Placeholder 2"/>
          <p:cNvSpPr txBox="1">
            <a:spLocks/>
          </p:cNvSpPr>
          <p:nvPr/>
        </p:nvSpPr>
        <p:spPr bwMode="auto">
          <a:xfrm>
            <a:off x="4590288" y="2159000"/>
            <a:ext cx="4425696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0" indent="-231775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IP Factory fabricates optimized IP and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firmware packages for each customer configuration</a:t>
            </a:r>
          </a:p>
          <a:p>
            <a:pPr marL="688975" lvl="1" indent="-231775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SzPct val="80000"/>
              <a:buFont typeface="Courier New" pitchFamily="49" charset="0"/>
              <a:buChar char="o"/>
            </a:pPr>
            <a:r>
              <a:rPr lang="en-US" sz="1800" kern="0" baseline="0" dirty="0" smtClean="0">
                <a:latin typeface="+mn-lt"/>
              </a:rPr>
              <a:t>Fully</a:t>
            </a:r>
            <a:r>
              <a:rPr lang="en-US" sz="1800" kern="0" dirty="0" smtClean="0">
                <a:latin typeface="+mn-lt"/>
              </a:rPr>
              <a:t> verified in factory</a:t>
            </a:r>
          </a:p>
          <a:p>
            <a:pPr marL="231775" indent="-231775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SzPct val="100000"/>
              <a:buFont typeface="Arial" pitchFamily="34" charset="0"/>
              <a:buChar char="–"/>
              <a:defRPr/>
            </a:pPr>
            <a:r>
              <a:rPr lang="en-US" kern="0" dirty="0" smtClean="0">
                <a:latin typeface="+mn-lt"/>
              </a:rPr>
              <a:t>Each customer receives:</a:t>
            </a:r>
          </a:p>
          <a:p>
            <a:pPr marL="688975" lvl="1" indent="-231775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SzPct val="80000"/>
              <a:buFont typeface="Courier New" pitchFamily="49" charset="0"/>
              <a:buChar char="o"/>
            </a:pPr>
            <a:r>
              <a:rPr lang="en-US" sz="1800" kern="0" dirty="0" smtClean="0">
                <a:latin typeface="+mn-lt"/>
              </a:rPr>
              <a:t>Technology content</a:t>
            </a:r>
          </a:p>
          <a:p>
            <a:pPr marL="688975" lvl="1" indent="-231775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SzPct val="80000"/>
              <a:buFont typeface="Courier New" pitchFamily="49" charset="0"/>
              <a:buChar char="o"/>
            </a:pPr>
            <a:r>
              <a:rPr lang="en-US" sz="1800" kern="0" dirty="0" smtClean="0">
                <a:latin typeface="+mn-lt"/>
              </a:rPr>
              <a:t>Documentation</a:t>
            </a:r>
          </a:p>
          <a:p>
            <a:pPr marL="688975" lvl="1" indent="-231775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SzPct val="80000"/>
              <a:buFont typeface="Courier New" pitchFamily="49" charset="0"/>
              <a:buChar char="o"/>
            </a:pPr>
            <a:r>
              <a:rPr lang="en-US" sz="1800" kern="0" dirty="0" smtClean="0">
                <a:latin typeface="+mn-lt"/>
              </a:rPr>
              <a:t>Integration kit</a:t>
            </a:r>
          </a:p>
          <a:p>
            <a:pPr marL="688975" lvl="1" indent="-231775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SzPct val="80000"/>
              <a:buFont typeface="Courier New" pitchFamily="49" charset="0"/>
              <a:buChar char="o"/>
            </a:pPr>
            <a:r>
              <a:rPr lang="en-US" sz="1800" kern="0" dirty="0" smtClean="0">
                <a:latin typeface="+mn-lt"/>
              </a:rPr>
              <a:t>All are best-fit for customer’s needs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147305" y="3655601"/>
            <a:ext cx="1894242" cy="1055421"/>
            <a:chOff x="0" y="0"/>
            <a:chExt cx="115" cy="64"/>
          </a:xfrm>
        </p:grpSpPr>
        <p:sp>
          <p:nvSpPr>
            <p:cNvPr id="196" name="AutoShape 5"/>
            <p:cNvSpPr>
              <a:spLocks/>
            </p:cNvSpPr>
            <p:nvPr/>
          </p:nvSpPr>
          <p:spPr bwMode="auto">
            <a:xfrm>
              <a:off x="0" y="0"/>
              <a:ext cx="115" cy="6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1A7DF"/>
                </a:gs>
                <a:gs pos="100000">
                  <a:srgbClr val="125676"/>
                </a:gs>
              </a:gsLst>
              <a:lin ang="5400000" scaled="1"/>
              <a:tileRect/>
            </a:gra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8100" dir="2700000" algn="ctr" rotWithShape="0">
                <a:srgbClr val="000000">
                  <a:alpha val="39999"/>
                </a:srgbClr>
              </a:outerShdw>
            </a:effectLst>
          </p:spPr>
          <p:txBody>
            <a:bodyPr lIns="0" tIns="0" rIns="0" bIns="0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97" name="AutoShape 6"/>
            <p:cNvSpPr>
              <a:spLocks/>
            </p:cNvSpPr>
            <p:nvPr/>
          </p:nvSpPr>
          <p:spPr bwMode="auto">
            <a:xfrm>
              <a:off x="16" y="20"/>
              <a:ext cx="82" cy="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50800" tIns="50800" rIns="50800" bIns="50800"/>
            <a:lstStyle/>
            <a:p>
              <a:pPr algn="ctr" defTabSz="914400"/>
              <a:r>
                <a:rPr lang="en-US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IP Factory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at 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1143000"/>
            <a:ext cx="8337550" cy="2472267"/>
          </a:xfrm>
        </p:spPr>
        <p:txBody>
          <a:bodyPr/>
          <a:lstStyle/>
          <a:p>
            <a:pPr marL="231775" indent="-231775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</a:rPr>
              <a:t>How to verify that the generated firmware is correct?</a:t>
            </a:r>
          </a:p>
          <a:p>
            <a:pPr lvl="1">
              <a:buClrTx/>
            </a:pPr>
            <a:r>
              <a:rPr lang="en-US" dirty="0" smtClean="0">
                <a:solidFill>
                  <a:schemeClr val="tx1"/>
                </a:solidFill>
              </a:rPr>
              <a:t>Drives the selected configuration of the IP</a:t>
            </a:r>
          </a:p>
          <a:p>
            <a:pPr lvl="1">
              <a:buClrTx/>
            </a:pPr>
            <a:r>
              <a:rPr lang="en-US" dirty="0" smtClean="0">
                <a:solidFill>
                  <a:schemeClr val="tx1"/>
                </a:solidFill>
              </a:rPr>
              <a:t>Causes the IP to perform the functions as understood by the firmware developers</a:t>
            </a:r>
          </a:p>
          <a:p>
            <a:pPr marL="231775" indent="-231775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</a:rPr>
              <a:t>Catch errors, misunderstandings, etc. early</a:t>
            </a:r>
            <a:endParaRPr lang="en-US" kern="0" dirty="0">
              <a:solidFill>
                <a:schemeClr val="tx1"/>
              </a:solidFill>
            </a:endParaRPr>
          </a:p>
        </p:txBody>
      </p:sp>
      <p:grpSp>
        <p:nvGrpSpPr>
          <p:cNvPr id="4" name="Group 179"/>
          <p:cNvGrpSpPr>
            <a:grpSpLocks noChangeAspect="1"/>
          </p:cNvGrpSpPr>
          <p:nvPr/>
        </p:nvGrpSpPr>
        <p:grpSpPr>
          <a:xfrm>
            <a:off x="1617134" y="4065745"/>
            <a:ext cx="1367678" cy="1000356"/>
            <a:chOff x="1067051" y="1507029"/>
            <a:chExt cx="919914" cy="672850"/>
          </a:xfrm>
        </p:grpSpPr>
        <p:pic>
          <p:nvPicPr>
            <p:cNvPr id="5" name="Picture 6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/>
            <a:stretch>
              <a:fillRect/>
            </a:stretch>
          </p:blipFill>
          <p:spPr bwMode="auto">
            <a:xfrm>
              <a:off x="1067051" y="1507029"/>
              <a:ext cx="542925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6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/>
            <a:stretch>
              <a:fillRect/>
            </a:stretch>
          </p:blipFill>
          <p:spPr bwMode="auto">
            <a:xfrm>
              <a:off x="1259556" y="1571198"/>
              <a:ext cx="542925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/>
            <a:stretch>
              <a:fillRect/>
            </a:stretch>
          </p:blipFill>
          <p:spPr bwMode="auto">
            <a:xfrm>
              <a:off x="1444040" y="1635366"/>
              <a:ext cx="542925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26" name="Picture 2" descr="C:\Users\jpangburn\AppData\Local\Microsoft\Windows\Temporary Internet Files\Content.IE5\32XHQ11W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2848" y="3683114"/>
            <a:ext cx="1828572" cy="1828572"/>
          </a:xfrm>
          <a:prstGeom prst="rect">
            <a:avLst/>
          </a:prstGeom>
          <a:noFill/>
        </p:spPr>
      </p:pic>
      <p:grpSp>
        <p:nvGrpSpPr>
          <p:cNvPr id="14" name="Group 179"/>
          <p:cNvGrpSpPr>
            <a:grpSpLocks noChangeAspect="1"/>
          </p:cNvGrpSpPr>
          <p:nvPr/>
        </p:nvGrpSpPr>
        <p:grpSpPr>
          <a:xfrm>
            <a:off x="5384799" y="4108078"/>
            <a:ext cx="1367678" cy="1000356"/>
            <a:chOff x="1067051" y="1507029"/>
            <a:chExt cx="919914" cy="672850"/>
          </a:xfrm>
        </p:grpSpPr>
        <p:pic>
          <p:nvPicPr>
            <p:cNvPr id="15" name="Picture 6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/>
            <a:stretch>
              <a:fillRect/>
            </a:stretch>
          </p:blipFill>
          <p:spPr bwMode="auto">
            <a:xfrm>
              <a:off x="1067051" y="1507029"/>
              <a:ext cx="542925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6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/>
            <a:stretch>
              <a:fillRect/>
            </a:stretch>
          </p:blipFill>
          <p:spPr bwMode="auto">
            <a:xfrm>
              <a:off x="1259556" y="1571198"/>
              <a:ext cx="542925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6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/>
            <a:stretch>
              <a:fillRect/>
            </a:stretch>
          </p:blipFill>
          <p:spPr bwMode="auto">
            <a:xfrm>
              <a:off x="1444040" y="1635366"/>
              <a:ext cx="542925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Solution: Virtual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1063173"/>
            <a:ext cx="8337550" cy="2471056"/>
          </a:xfrm>
        </p:spPr>
        <p:txBody>
          <a:bodyPr/>
          <a:lstStyle/>
          <a:p>
            <a:pPr marL="231775" indent="-231775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SzPct val="100000"/>
              <a:buNone/>
            </a:pPr>
            <a:r>
              <a:rPr lang="en-US" kern="0" dirty="0" smtClean="0">
                <a:solidFill>
                  <a:schemeClr val="tx1"/>
                </a:solidFill>
              </a:rPr>
              <a:t>TLM-based virtual system with </a:t>
            </a:r>
            <a:r>
              <a:rPr lang="en-US" kern="0" dirty="0" smtClean="0">
                <a:solidFill>
                  <a:schemeClr val="tx1"/>
                </a:solidFill>
              </a:rPr>
              <a:t>Fast CPU </a:t>
            </a:r>
            <a:r>
              <a:rPr lang="en-US" kern="0" dirty="0" smtClean="0">
                <a:solidFill>
                  <a:schemeClr val="tx1"/>
                </a:solidFill>
              </a:rPr>
              <a:t>model</a:t>
            </a:r>
          </a:p>
          <a:p>
            <a:pPr lvl="1">
              <a:buClrTx/>
            </a:pPr>
            <a:r>
              <a:rPr lang="en-US" dirty="0" smtClean="0">
                <a:solidFill>
                  <a:schemeClr val="tx1"/>
                </a:solidFill>
              </a:rPr>
              <a:t>Operating System and Firmware </a:t>
            </a:r>
            <a:r>
              <a:rPr lang="en-US" dirty="0" smtClean="0">
                <a:solidFill>
                  <a:schemeClr val="tx1"/>
                </a:solidFill>
              </a:rPr>
              <a:t>runs on CPU model</a:t>
            </a:r>
          </a:p>
          <a:p>
            <a:pPr lvl="1">
              <a:buClrTx/>
            </a:pPr>
            <a:r>
              <a:rPr lang="en-US" dirty="0" smtClean="0">
                <a:solidFill>
                  <a:schemeClr val="tx1"/>
                </a:solidFill>
              </a:rPr>
              <a:t>Where RTL is needed, </a:t>
            </a:r>
            <a:r>
              <a:rPr lang="en-US" dirty="0" err="1" smtClean="0">
                <a:solidFill>
                  <a:schemeClr val="tx1"/>
                </a:solidFill>
              </a:rPr>
              <a:t>transactors</a:t>
            </a:r>
            <a:r>
              <a:rPr lang="en-US" dirty="0" smtClean="0">
                <a:solidFill>
                  <a:schemeClr val="tx1"/>
                </a:solidFill>
              </a:rPr>
              <a:t> bridge TLM and the RTL’s interface(s)</a:t>
            </a:r>
          </a:p>
          <a:p>
            <a:pPr lvl="1">
              <a:buClrTx/>
            </a:pPr>
            <a:r>
              <a:rPr lang="en-US" dirty="0" smtClean="0">
                <a:solidFill>
                  <a:schemeClr val="tx1"/>
                </a:solidFill>
              </a:rPr>
              <a:t>Virtual platform provides full control and visibility of HW and SW</a:t>
            </a:r>
          </a:p>
        </p:txBody>
      </p:sp>
      <p:grpSp>
        <p:nvGrpSpPr>
          <p:cNvPr id="5" name="Group 108"/>
          <p:cNvGrpSpPr/>
          <p:nvPr/>
        </p:nvGrpSpPr>
        <p:grpSpPr>
          <a:xfrm>
            <a:off x="2685766" y="3294600"/>
            <a:ext cx="5566487" cy="3032788"/>
            <a:chOff x="1328088" y="3030566"/>
            <a:chExt cx="6122571" cy="3522662"/>
          </a:xfrm>
        </p:grpSpPr>
        <p:grpSp>
          <p:nvGrpSpPr>
            <p:cNvPr id="13" name="Group 107"/>
            <p:cNvGrpSpPr/>
            <p:nvPr/>
          </p:nvGrpSpPr>
          <p:grpSpPr>
            <a:xfrm>
              <a:off x="1346723" y="3030566"/>
              <a:ext cx="6103936" cy="3522662"/>
              <a:chOff x="1346723" y="3030566"/>
              <a:chExt cx="6103936" cy="3522662"/>
            </a:xfrm>
          </p:grpSpPr>
          <p:graphicFrame>
            <p:nvGraphicFramePr>
              <p:cNvPr id="4" name="Content Placeholder 183"/>
              <p:cNvGraphicFramePr>
                <a:graphicFrameLocks noChangeAspect="1"/>
              </p:cNvGraphicFramePr>
              <p:nvPr/>
            </p:nvGraphicFramePr>
            <p:xfrm>
              <a:off x="1346723" y="3030566"/>
              <a:ext cx="2175403" cy="9239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pSp>
            <p:nvGrpSpPr>
              <p:cNvPr id="22" name="Group 191"/>
              <p:cNvGrpSpPr>
                <a:grpSpLocks noChangeAspect="1"/>
              </p:cNvGrpSpPr>
              <p:nvPr/>
            </p:nvGrpSpPr>
            <p:grpSpPr>
              <a:xfrm>
                <a:off x="6357436" y="3993105"/>
                <a:ext cx="1093223" cy="2560123"/>
                <a:chOff x="5629309" y="2943209"/>
                <a:chExt cx="1918296" cy="3295666"/>
              </a:xfrm>
            </p:grpSpPr>
            <p:sp>
              <p:nvSpPr>
                <p:cNvPr id="6" name="Rectangle 5"/>
                <p:cNvSpPr/>
                <p:nvPr/>
              </p:nvSpPr>
              <p:spPr bwMode="auto">
                <a:xfrm>
                  <a:off x="5659116" y="2971800"/>
                  <a:ext cx="1888489" cy="326707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5629309" y="2943209"/>
                  <a:ext cx="777165" cy="3140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smtClean="0">
                      <a:solidFill>
                        <a:schemeClr val="tx2"/>
                      </a:solidFill>
                    </a:rPr>
                    <a:t>RTL</a:t>
                  </a:r>
                </a:p>
              </p:txBody>
            </p:sp>
          </p:grpSp>
          <p:sp>
            <p:nvSpPr>
              <p:cNvPr id="8" name="Rectangle 7"/>
              <p:cNvSpPr>
                <a:spLocks noChangeAspect="1"/>
              </p:cNvSpPr>
              <p:nvPr/>
            </p:nvSpPr>
            <p:spPr bwMode="auto">
              <a:xfrm>
                <a:off x="1579983" y="4022969"/>
                <a:ext cx="4760785" cy="253025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z="1000" b="1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" name="Rectangle 8"/>
            <p:cNvSpPr>
              <a:spLocks noChangeAspect="1"/>
            </p:cNvSpPr>
            <p:nvPr/>
          </p:nvSpPr>
          <p:spPr bwMode="auto">
            <a:xfrm>
              <a:off x="3220980" y="4214960"/>
              <a:ext cx="2948992" cy="1015548"/>
            </a:xfrm>
            <a:prstGeom prst="rect">
              <a:avLst/>
            </a:prstGeom>
            <a:gradFill flip="none" rotWithShape="1">
              <a:gsLst>
                <a:gs pos="0">
                  <a:srgbClr val="BCBCBC"/>
                </a:gs>
                <a:gs pos="100000">
                  <a:srgbClr val="EDEDED"/>
                </a:gs>
                <a:gs pos="35000">
                  <a:srgbClr val="D0D0D0"/>
                </a:gs>
              </a:gsLst>
              <a:lin ang="162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600" b="1" dirty="0" smtClean="0">
                  <a:solidFill>
                    <a:srgbClr val="000000"/>
                  </a:solidFill>
                </a:rPr>
                <a:t>Application Specific Sub-system</a:t>
              </a:r>
              <a:endParaRPr lang="en-US" sz="7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Rectangle 367"/>
            <p:cNvSpPr>
              <a:spLocks noChangeAspect="1" noChangeArrowheads="1"/>
            </p:cNvSpPr>
            <p:nvPr/>
          </p:nvSpPr>
          <p:spPr bwMode="auto">
            <a:xfrm>
              <a:off x="2238850" y="5373279"/>
              <a:ext cx="3675640" cy="336611"/>
            </a:xfrm>
            <a:prstGeom prst="rect">
              <a:avLst/>
            </a:prstGeom>
            <a:solidFill>
              <a:srgbClr val="80A618"/>
            </a:solidFill>
            <a:ln w="9525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700" b="1" dirty="0" smtClean="0">
                  <a:solidFill>
                    <a:srgbClr val="FFFFFF"/>
                  </a:solidFill>
                </a:rPr>
                <a:t>TLM Router</a:t>
              </a:r>
              <a:endParaRPr lang="en-US" sz="700" b="1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 bwMode="auto">
            <a:xfrm>
              <a:off x="1758595" y="4211901"/>
              <a:ext cx="1334168" cy="1037870"/>
            </a:xfrm>
            <a:prstGeom prst="rect">
              <a:avLst/>
            </a:prstGeom>
            <a:gradFill flip="none" rotWithShape="1">
              <a:gsLst>
                <a:gs pos="0">
                  <a:srgbClr val="BCBCBC"/>
                </a:gs>
                <a:gs pos="100000">
                  <a:srgbClr val="EDEDED"/>
                </a:gs>
                <a:gs pos="35000">
                  <a:srgbClr val="D0D0D0"/>
                </a:gs>
              </a:gsLst>
              <a:lin ang="162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400" b="1" dirty="0" smtClean="0">
                  <a:solidFill>
                    <a:srgbClr val="000000"/>
                  </a:solidFill>
                </a:rPr>
                <a:t>CPU Sub-system</a:t>
              </a:r>
              <a:endParaRPr lang="en-US" sz="4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 bwMode="auto">
            <a:xfrm>
              <a:off x="3366098" y="4471835"/>
              <a:ext cx="427212" cy="683947"/>
            </a:xfrm>
            <a:prstGeom prst="rect">
              <a:avLst/>
            </a:prstGeom>
            <a:solidFill>
              <a:srgbClr val="80A618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20" tIns="45720" rIns="4572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300" b="1" dirty="0" smtClean="0">
                  <a:solidFill>
                    <a:srgbClr val="FFFFFF"/>
                  </a:solidFill>
                </a:rPr>
                <a:t>3D Graphics Core</a:t>
              </a:r>
            </a:p>
          </p:txBody>
        </p:sp>
        <p:grpSp>
          <p:nvGrpSpPr>
            <p:cNvPr id="24" name="Group 377"/>
            <p:cNvGrpSpPr>
              <a:grpSpLocks noChangeAspect="1"/>
            </p:cNvGrpSpPr>
            <p:nvPr/>
          </p:nvGrpSpPr>
          <p:grpSpPr>
            <a:xfrm>
              <a:off x="3557042" y="5152304"/>
              <a:ext cx="45325" cy="285150"/>
              <a:chOff x="1539023" y="2736851"/>
              <a:chExt cx="87313" cy="522287"/>
            </a:xfrm>
          </p:grpSpPr>
          <p:sp>
            <p:nvSpPr>
              <p:cNvPr id="14" name="Freeform 189"/>
              <p:cNvSpPr>
                <a:spLocks noEditPoints="1"/>
              </p:cNvSpPr>
              <p:nvPr/>
            </p:nvSpPr>
            <p:spPr bwMode="auto">
              <a:xfrm>
                <a:off x="1539023" y="2736851"/>
                <a:ext cx="87313" cy="422275"/>
              </a:xfrm>
              <a:custGeom>
                <a:avLst/>
                <a:gdLst/>
                <a:ahLst/>
                <a:cxnLst>
                  <a:cxn ang="0">
                    <a:pos x="36" y="46"/>
                  </a:cxn>
                  <a:cxn ang="0">
                    <a:pos x="36" y="220"/>
                  </a:cxn>
                  <a:cxn ang="0">
                    <a:pos x="18" y="220"/>
                  </a:cxn>
                  <a:cxn ang="0">
                    <a:pos x="18" y="46"/>
                  </a:cxn>
                  <a:cxn ang="0">
                    <a:pos x="36" y="46"/>
                  </a:cxn>
                  <a:cxn ang="0">
                    <a:pos x="0" y="55"/>
                  </a:cxn>
                  <a:cxn ang="0">
                    <a:pos x="27" y="0"/>
                  </a:cxn>
                  <a:cxn ang="0">
                    <a:pos x="55" y="55"/>
                  </a:cxn>
                  <a:cxn ang="0">
                    <a:pos x="0" y="55"/>
                  </a:cxn>
                  <a:cxn ang="0">
                    <a:pos x="55" y="211"/>
                  </a:cxn>
                  <a:cxn ang="0">
                    <a:pos x="27" y="266"/>
                  </a:cxn>
                  <a:cxn ang="0">
                    <a:pos x="0" y="211"/>
                  </a:cxn>
                  <a:cxn ang="0">
                    <a:pos x="55" y="211"/>
                  </a:cxn>
                </a:cxnLst>
                <a:rect l="0" t="0" r="r" b="b"/>
                <a:pathLst>
                  <a:path w="55" h="266">
                    <a:moveTo>
                      <a:pt x="36" y="46"/>
                    </a:moveTo>
                    <a:lnTo>
                      <a:pt x="36" y="220"/>
                    </a:lnTo>
                    <a:lnTo>
                      <a:pt x="18" y="220"/>
                    </a:lnTo>
                    <a:lnTo>
                      <a:pt x="18" y="46"/>
                    </a:lnTo>
                    <a:lnTo>
                      <a:pt x="36" y="46"/>
                    </a:lnTo>
                    <a:close/>
                    <a:moveTo>
                      <a:pt x="0" y="55"/>
                    </a:moveTo>
                    <a:lnTo>
                      <a:pt x="27" y="0"/>
                    </a:lnTo>
                    <a:lnTo>
                      <a:pt x="55" y="55"/>
                    </a:lnTo>
                    <a:lnTo>
                      <a:pt x="0" y="55"/>
                    </a:lnTo>
                    <a:close/>
                    <a:moveTo>
                      <a:pt x="55" y="211"/>
                    </a:moveTo>
                    <a:lnTo>
                      <a:pt x="27" y="266"/>
                    </a:lnTo>
                    <a:lnTo>
                      <a:pt x="0" y="211"/>
                    </a:lnTo>
                    <a:lnTo>
                      <a:pt x="55" y="211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373"/>
              <p:cNvSpPr>
                <a:spLocks noChangeArrowheads="1"/>
              </p:cNvSpPr>
              <p:nvPr/>
            </p:nvSpPr>
            <p:spPr bwMode="auto">
              <a:xfrm>
                <a:off x="1543785" y="3176588"/>
                <a:ext cx="77788" cy="82550"/>
              </a:xfrm>
              <a:prstGeom prst="rect">
                <a:avLst/>
              </a:prstGeom>
              <a:noFill/>
              <a:ln w="6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" name="Rectangle 15"/>
            <p:cNvSpPr>
              <a:spLocks noChangeAspect="1"/>
            </p:cNvSpPr>
            <p:nvPr/>
          </p:nvSpPr>
          <p:spPr bwMode="auto">
            <a:xfrm>
              <a:off x="3983238" y="4471835"/>
              <a:ext cx="427212" cy="683947"/>
            </a:xfrm>
            <a:prstGeom prst="rect">
              <a:avLst/>
            </a:prstGeom>
            <a:solidFill>
              <a:srgbClr val="80A618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00" b="1" dirty="0" smtClean="0">
                  <a:solidFill>
                    <a:srgbClr val="FFFFFF"/>
                  </a:solidFill>
                </a:rPr>
                <a:t>Modem</a:t>
              </a:r>
              <a:endParaRPr lang="en-US" sz="3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 bwMode="auto">
            <a:xfrm>
              <a:off x="1723186" y="5888375"/>
              <a:ext cx="2089017" cy="571720"/>
            </a:xfrm>
            <a:prstGeom prst="rect">
              <a:avLst/>
            </a:prstGeom>
            <a:gradFill>
              <a:gsLst>
                <a:gs pos="0">
                  <a:srgbClr val="BCBCBC"/>
                </a:gs>
                <a:gs pos="35000">
                  <a:srgbClr val="D0D0D0"/>
                </a:gs>
                <a:gs pos="100000">
                  <a:srgbClr val="EDEDED"/>
                </a:gs>
              </a:gsLst>
            </a:gra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endParaRPr lang="en-US" sz="5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 bwMode="auto">
            <a:xfrm>
              <a:off x="1776826" y="5953106"/>
              <a:ext cx="375947" cy="408781"/>
            </a:xfrm>
            <a:prstGeom prst="rect">
              <a:avLst/>
            </a:prstGeom>
            <a:solidFill>
              <a:srgbClr val="80A61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300" b="1" dirty="0" smtClean="0">
                  <a:solidFill>
                    <a:srgbClr val="FFFFFF"/>
                  </a:solidFill>
                </a:rPr>
                <a:t>DDR3</a:t>
              </a:r>
            </a:p>
          </p:txBody>
        </p:sp>
        <p:sp>
          <p:nvSpPr>
            <p:cNvPr id="19" name="Freeform 189"/>
            <p:cNvSpPr>
              <a:spLocks noChangeAspect="1" noEditPoints="1"/>
            </p:cNvSpPr>
            <p:nvPr/>
          </p:nvSpPr>
          <p:spPr bwMode="auto">
            <a:xfrm flipV="1">
              <a:off x="2458407" y="5688379"/>
              <a:ext cx="45325" cy="274958"/>
            </a:xfrm>
            <a:custGeom>
              <a:avLst/>
              <a:gdLst/>
              <a:ahLst/>
              <a:cxnLst>
                <a:cxn ang="0">
                  <a:pos x="36" y="46"/>
                </a:cxn>
                <a:cxn ang="0">
                  <a:pos x="36" y="220"/>
                </a:cxn>
                <a:cxn ang="0">
                  <a:pos x="18" y="220"/>
                </a:cxn>
                <a:cxn ang="0">
                  <a:pos x="18" y="46"/>
                </a:cxn>
                <a:cxn ang="0">
                  <a:pos x="36" y="46"/>
                </a:cxn>
                <a:cxn ang="0">
                  <a:pos x="0" y="55"/>
                </a:cxn>
                <a:cxn ang="0">
                  <a:pos x="27" y="0"/>
                </a:cxn>
                <a:cxn ang="0">
                  <a:pos x="55" y="55"/>
                </a:cxn>
                <a:cxn ang="0">
                  <a:pos x="0" y="55"/>
                </a:cxn>
                <a:cxn ang="0">
                  <a:pos x="55" y="211"/>
                </a:cxn>
                <a:cxn ang="0">
                  <a:pos x="27" y="266"/>
                </a:cxn>
                <a:cxn ang="0">
                  <a:pos x="0" y="211"/>
                </a:cxn>
                <a:cxn ang="0">
                  <a:pos x="55" y="211"/>
                </a:cxn>
              </a:cxnLst>
              <a:rect l="0" t="0" r="r" b="b"/>
              <a:pathLst>
                <a:path w="55" h="266">
                  <a:moveTo>
                    <a:pt x="36" y="46"/>
                  </a:moveTo>
                  <a:lnTo>
                    <a:pt x="36" y="220"/>
                  </a:lnTo>
                  <a:lnTo>
                    <a:pt x="18" y="220"/>
                  </a:lnTo>
                  <a:lnTo>
                    <a:pt x="18" y="46"/>
                  </a:lnTo>
                  <a:lnTo>
                    <a:pt x="36" y="46"/>
                  </a:lnTo>
                  <a:close/>
                  <a:moveTo>
                    <a:pt x="0" y="55"/>
                  </a:moveTo>
                  <a:lnTo>
                    <a:pt x="27" y="0"/>
                  </a:lnTo>
                  <a:lnTo>
                    <a:pt x="55" y="55"/>
                  </a:lnTo>
                  <a:lnTo>
                    <a:pt x="0" y="55"/>
                  </a:lnTo>
                  <a:close/>
                  <a:moveTo>
                    <a:pt x="55" y="211"/>
                  </a:moveTo>
                  <a:lnTo>
                    <a:pt x="27" y="266"/>
                  </a:lnTo>
                  <a:lnTo>
                    <a:pt x="0" y="211"/>
                  </a:lnTo>
                  <a:lnTo>
                    <a:pt x="55" y="211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b="1">
                <a:solidFill>
                  <a:srgbClr val="FFFFFF"/>
                </a:solidFill>
              </a:endParaRPr>
            </a:p>
          </p:txBody>
        </p:sp>
        <p:sp>
          <p:nvSpPr>
            <p:cNvPr id="20" name="Freeform 189"/>
            <p:cNvSpPr>
              <a:spLocks noChangeAspect="1" noEditPoints="1"/>
            </p:cNvSpPr>
            <p:nvPr/>
          </p:nvSpPr>
          <p:spPr bwMode="auto">
            <a:xfrm flipV="1">
              <a:off x="3003171" y="5688379"/>
              <a:ext cx="45325" cy="274958"/>
            </a:xfrm>
            <a:custGeom>
              <a:avLst/>
              <a:gdLst/>
              <a:ahLst/>
              <a:cxnLst>
                <a:cxn ang="0">
                  <a:pos x="36" y="46"/>
                </a:cxn>
                <a:cxn ang="0">
                  <a:pos x="36" y="220"/>
                </a:cxn>
                <a:cxn ang="0">
                  <a:pos x="18" y="220"/>
                </a:cxn>
                <a:cxn ang="0">
                  <a:pos x="18" y="46"/>
                </a:cxn>
                <a:cxn ang="0">
                  <a:pos x="36" y="46"/>
                </a:cxn>
                <a:cxn ang="0">
                  <a:pos x="0" y="55"/>
                </a:cxn>
                <a:cxn ang="0">
                  <a:pos x="27" y="0"/>
                </a:cxn>
                <a:cxn ang="0">
                  <a:pos x="55" y="55"/>
                </a:cxn>
                <a:cxn ang="0">
                  <a:pos x="0" y="55"/>
                </a:cxn>
                <a:cxn ang="0">
                  <a:pos x="55" y="211"/>
                </a:cxn>
                <a:cxn ang="0">
                  <a:pos x="27" y="266"/>
                </a:cxn>
                <a:cxn ang="0">
                  <a:pos x="0" y="211"/>
                </a:cxn>
                <a:cxn ang="0">
                  <a:pos x="55" y="211"/>
                </a:cxn>
              </a:cxnLst>
              <a:rect l="0" t="0" r="r" b="b"/>
              <a:pathLst>
                <a:path w="55" h="266">
                  <a:moveTo>
                    <a:pt x="36" y="46"/>
                  </a:moveTo>
                  <a:lnTo>
                    <a:pt x="36" y="220"/>
                  </a:lnTo>
                  <a:lnTo>
                    <a:pt x="18" y="220"/>
                  </a:lnTo>
                  <a:lnTo>
                    <a:pt x="18" y="46"/>
                  </a:lnTo>
                  <a:lnTo>
                    <a:pt x="36" y="46"/>
                  </a:lnTo>
                  <a:close/>
                  <a:moveTo>
                    <a:pt x="0" y="55"/>
                  </a:moveTo>
                  <a:lnTo>
                    <a:pt x="27" y="0"/>
                  </a:lnTo>
                  <a:lnTo>
                    <a:pt x="55" y="55"/>
                  </a:lnTo>
                  <a:lnTo>
                    <a:pt x="0" y="55"/>
                  </a:lnTo>
                  <a:close/>
                  <a:moveTo>
                    <a:pt x="55" y="211"/>
                  </a:moveTo>
                  <a:lnTo>
                    <a:pt x="27" y="266"/>
                  </a:lnTo>
                  <a:lnTo>
                    <a:pt x="0" y="211"/>
                  </a:lnTo>
                  <a:lnTo>
                    <a:pt x="55" y="211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b="1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 bwMode="auto">
            <a:xfrm>
              <a:off x="4610939" y="4471837"/>
              <a:ext cx="491066" cy="692307"/>
            </a:xfrm>
            <a:prstGeom prst="rect">
              <a:avLst/>
            </a:prstGeom>
            <a:solidFill>
              <a:srgbClr val="80A618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20" tIns="45720" rIns="4572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700" b="1" baseline="-25000" dirty="0" smtClean="0">
                  <a:solidFill>
                    <a:srgbClr val="FFFFFF"/>
                  </a:solidFill>
                </a:rPr>
                <a:t>Application</a:t>
              </a:r>
              <a:br>
                <a:rPr lang="en-US" sz="700" b="1" baseline="-25000" dirty="0" smtClean="0">
                  <a:solidFill>
                    <a:srgbClr val="FFFFFF"/>
                  </a:solidFill>
                </a:rPr>
              </a:br>
              <a:r>
                <a:rPr lang="en-US" sz="700" b="1" baseline="-25000" dirty="0" smtClean="0">
                  <a:solidFill>
                    <a:srgbClr val="FFFFFF"/>
                  </a:solidFill>
                </a:rPr>
                <a:t>Accelerator</a:t>
              </a:r>
            </a:p>
          </p:txBody>
        </p:sp>
        <p:grpSp>
          <p:nvGrpSpPr>
            <p:cNvPr id="30" name="Group 404"/>
            <p:cNvGrpSpPr>
              <a:grpSpLocks noChangeAspect="1"/>
            </p:cNvGrpSpPr>
            <p:nvPr/>
          </p:nvGrpSpPr>
          <p:grpSpPr>
            <a:xfrm>
              <a:off x="4801881" y="5160669"/>
              <a:ext cx="45325" cy="285157"/>
              <a:chOff x="1539023" y="2736850"/>
              <a:chExt cx="87313" cy="522303"/>
            </a:xfrm>
          </p:grpSpPr>
          <p:sp>
            <p:nvSpPr>
              <p:cNvPr id="23" name="Freeform 189"/>
              <p:cNvSpPr>
                <a:spLocks noEditPoints="1"/>
              </p:cNvSpPr>
              <p:nvPr/>
            </p:nvSpPr>
            <p:spPr bwMode="auto">
              <a:xfrm>
                <a:off x="1539023" y="2736850"/>
                <a:ext cx="87313" cy="422275"/>
              </a:xfrm>
              <a:custGeom>
                <a:avLst/>
                <a:gdLst/>
                <a:ahLst/>
                <a:cxnLst>
                  <a:cxn ang="0">
                    <a:pos x="36" y="46"/>
                  </a:cxn>
                  <a:cxn ang="0">
                    <a:pos x="36" y="220"/>
                  </a:cxn>
                  <a:cxn ang="0">
                    <a:pos x="18" y="220"/>
                  </a:cxn>
                  <a:cxn ang="0">
                    <a:pos x="18" y="46"/>
                  </a:cxn>
                  <a:cxn ang="0">
                    <a:pos x="36" y="46"/>
                  </a:cxn>
                  <a:cxn ang="0">
                    <a:pos x="0" y="55"/>
                  </a:cxn>
                  <a:cxn ang="0">
                    <a:pos x="27" y="0"/>
                  </a:cxn>
                  <a:cxn ang="0">
                    <a:pos x="55" y="55"/>
                  </a:cxn>
                  <a:cxn ang="0">
                    <a:pos x="0" y="55"/>
                  </a:cxn>
                  <a:cxn ang="0">
                    <a:pos x="55" y="211"/>
                  </a:cxn>
                  <a:cxn ang="0">
                    <a:pos x="27" y="266"/>
                  </a:cxn>
                  <a:cxn ang="0">
                    <a:pos x="0" y="211"/>
                  </a:cxn>
                  <a:cxn ang="0">
                    <a:pos x="55" y="211"/>
                  </a:cxn>
                </a:cxnLst>
                <a:rect l="0" t="0" r="r" b="b"/>
                <a:pathLst>
                  <a:path w="55" h="266">
                    <a:moveTo>
                      <a:pt x="36" y="46"/>
                    </a:moveTo>
                    <a:lnTo>
                      <a:pt x="36" y="220"/>
                    </a:lnTo>
                    <a:lnTo>
                      <a:pt x="18" y="220"/>
                    </a:lnTo>
                    <a:lnTo>
                      <a:pt x="18" y="46"/>
                    </a:lnTo>
                    <a:lnTo>
                      <a:pt x="36" y="46"/>
                    </a:lnTo>
                    <a:close/>
                    <a:moveTo>
                      <a:pt x="0" y="55"/>
                    </a:moveTo>
                    <a:lnTo>
                      <a:pt x="27" y="0"/>
                    </a:lnTo>
                    <a:lnTo>
                      <a:pt x="55" y="55"/>
                    </a:lnTo>
                    <a:lnTo>
                      <a:pt x="0" y="55"/>
                    </a:lnTo>
                    <a:close/>
                    <a:moveTo>
                      <a:pt x="55" y="211"/>
                    </a:moveTo>
                    <a:lnTo>
                      <a:pt x="27" y="266"/>
                    </a:lnTo>
                    <a:lnTo>
                      <a:pt x="0" y="211"/>
                    </a:lnTo>
                    <a:lnTo>
                      <a:pt x="55" y="211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 b="1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9" name="Group 374"/>
              <p:cNvGrpSpPr>
                <a:grpSpLocks/>
              </p:cNvGrpSpPr>
              <p:nvPr/>
            </p:nvGrpSpPr>
            <p:grpSpPr bwMode="auto">
              <a:xfrm>
                <a:off x="1543785" y="3146440"/>
                <a:ext cx="77788" cy="112713"/>
                <a:chOff x="1884" y="1982"/>
                <a:chExt cx="49" cy="71"/>
              </a:xfrm>
            </p:grpSpPr>
            <p:sp>
              <p:nvSpPr>
                <p:cNvPr id="25" name="Rectangle 372"/>
                <p:cNvSpPr>
                  <a:spLocks noChangeArrowheads="1"/>
                </p:cNvSpPr>
                <p:nvPr/>
              </p:nvSpPr>
              <p:spPr bwMode="auto">
                <a:xfrm>
                  <a:off x="1884" y="2001"/>
                  <a:ext cx="49" cy="52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" name="Rectangle 373"/>
                <p:cNvSpPr>
                  <a:spLocks noChangeArrowheads="1"/>
                </p:cNvSpPr>
                <p:nvPr/>
              </p:nvSpPr>
              <p:spPr bwMode="auto">
                <a:xfrm>
                  <a:off x="1884" y="1982"/>
                  <a:ext cx="49" cy="52"/>
                </a:xfrm>
                <a:prstGeom prst="rect">
                  <a:avLst/>
                </a:prstGeom>
                <a:solidFill>
                  <a:schemeClr val="bg2"/>
                </a:solidFill>
                <a:ln w="6" cap="rnd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 b="1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27" name="Rectangle 26"/>
            <p:cNvSpPr>
              <a:spLocks noChangeAspect="1"/>
            </p:cNvSpPr>
            <p:nvPr/>
          </p:nvSpPr>
          <p:spPr bwMode="auto">
            <a:xfrm>
              <a:off x="5288762" y="4471836"/>
              <a:ext cx="694609" cy="706065"/>
            </a:xfrm>
            <a:prstGeom prst="rect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700" b="1" dirty="0" smtClean="0">
                <a:solidFill>
                  <a:srgbClr val="000000"/>
                </a:solidFill>
              </a:endParaRPr>
            </a:p>
            <a:p>
              <a:endParaRPr lang="en-US" sz="700" b="1" dirty="0" smtClean="0">
                <a:solidFill>
                  <a:srgbClr val="000000"/>
                </a:solidFill>
              </a:endParaRPr>
            </a:p>
            <a:p>
              <a:endParaRPr lang="en-US" sz="700" b="1" dirty="0" smtClean="0">
                <a:solidFill>
                  <a:srgbClr val="000000"/>
                </a:solidFill>
              </a:endParaRPr>
            </a:p>
            <a:p>
              <a:endParaRPr lang="en-US" sz="7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8" name="Rectangle 406"/>
            <p:cNvSpPr>
              <a:spLocks noChangeAspect="1" noChangeArrowheads="1"/>
            </p:cNvSpPr>
            <p:nvPr/>
          </p:nvSpPr>
          <p:spPr bwMode="auto">
            <a:xfrm flipV="1">
              <a:off x="5353443" y="4525598"/>
              <a:ext cx="93629" cy="640550"/>
            </a:xfrm>
            <a:prstGeom prst="rect">
              <a:avLst/>
            </a:prstGeom>
            <a:solidFill>
              <a:srgbClr val="80A61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00" b="1">
                <a:solidFill>
                  <a:srgbClr val="FFFFFF"/>
                </a:solidFill>
              </a:endParaRPr>
            </a:p>
          </p:txBody>
        </p:sp>
        <p:sp>
          <p:nvSpPr>
            <p:cNvPr id="29" name="Freeform 189"/>
            <p:cNvSpPr>
              <a:spLocks noChangeAspect="1" noEditPoints="1"/>
            </p:cNvSpPr>
            <p:nvPr/>
          </p:nvSpPr>
          <p:spPr bwMode="auto">
            <a:xfrm rot="10800000" flipV="1">
              <a:off x="5378205" y="5159645"/>
              <a:ext cx="45325" cy="223193"/>
            </a:xfrm>
            <a:custGeom>
              <a:avLst/>
              <a:gdLst/>
              <a:ahLst/>
              <a:cxnLst>
                <a:cxn ang="0">
                  <a:pos x="36" y="46"/>
                </a:cxn>
                <a:cxn ang="0">
                  <a:pos x="36" y="220"/>
                </a:cxn>
                <a:cxn ang="0">
                  <a:pos x="18" y="220"/>
                </a:cxn>
                <a:cxn ang="0">
                  <a:pos x="18" y="46"/>
                </a:cxn>
                <a:cxn ang="0">
                  <a:pos x="36" y="46"/>
                </a:cxn>
                <a:cxn ang="0">
                  <a:pos x="0" y="55"/>
                </a:cxn>
                <a:cxn ang="0">
                  <a:pos x="27" y="0"/>
                </a:cxn>
                <a:cxn ang="0">
                  <a:pos x="55" y="55"/>
                </a:cxn>
                <a:cxn ang="0">
                  <a:pos x="0" y="55"/>
                </a:cxn>
                <a:cxn ang="0">
                  <a:pos x="55" y="211"/>
                </a:cxn>
                <a:cxn ang="0">
                  <a:pos x="27" y="266"/>
                </a:cxn>
                <a:cxn ang="0">
                  <a:pos x="0" y="211"/>
                </a:cxn>
                <a:cxn ang="0">
                  <a:pos x="55" y="211"/>
                </a:cxn>
              </a:cxnLst>
              <a:rect l="0" t="0" r="r" b="b"/>
              <a:pathLst>
                <a:path w="55" h="266">
                  <a:moveTo>
                    <a:pt x="36" y="46"/>
                  </a:moveTo>
                  <a:lnTo>
                    <a:pt x="36" y="220"/>
                  </a:lnTo>
                  <a:lnTo>
                    <a:pt x="18" y="220"/>
                  </a:lnTo>
                  <a:lnTo>
                    <a:pt x="18" y="46"/>
                  </a:lnTo>
                  <a:lnTo>
                    <a:pt x="36" y="46"/>
                  </a:lnTo>
                  <a:close/>
                  <a:moveTo>
                    <a:pt x="0" y="55"/>
                  </a:moveTo>
                  <a:lnTo>
                    <a:pt x="27" y="0"/>
                  </a:lnTo>
                  <a:lnTo>
                    <a:pt x="55" y="55"/>
                  </a:lnTo>
                  <a:lnTo>
                    <a:pt x="0" y="55"/>
                  </a:lnTo>
                  <a:close/>
                  <a:moveTo>
                    <a:pt x="55" y="211"/>
                  </a:moveTo>
                  <a:lnTo>
                    <a:pt x="27" y="266"/>
                  </a:lnTo>
                  <a:lnTo>
                    <a:pt x="0" y="211"/>
                  </a:lnTo>
                  <a:lnTo>
                    <a:pt x="55" y="211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b="1">
                <a:solidFill>
                  <a:srgbClr val="FFFFFF"/>
                </a:solidFill>
              </a:endParaRPr>
            </a:p>
          </p:txBody>
        </p:sp>
        <p:grpSp>
          <p:nvGrpSpPr>
            <p:cNvPr id="52" name="Group 374"/>
            <p:cNvGrpSpPr>
              <a:grpSpLocks noChangeAspect="1"/>
            </p:cNvGrpSpPr>
            <p:nvPr/>
          </p:nvGrpSpPr>
          <p:grpSpPr bwMode="auto">
            <a:xfrm rot="10800000" flipV="1">
              <a:off x="5380678" y="5378866"/>
              <a:ext cx="40381" cy="40881"/>
              <a:chOff x="1884" y="2001"/>
              <a:chExt cx="49" cy="52"/>
            </a:xfrm>
          </p:grpSpPr>
          <p:sp>
            <p:nvSpPr>
              <p:cNvPr id="31" name="Rectangle 372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373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chemeClr val="bg2"/>
              </a:solidFill>
              <a:ln w="6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3" name="Rectangle 321"/>
            <p:cNvSpPr>
              <a:spLocks noChangeAspect="1" noChangeArrowheads="1"/>
            </p:cNvSpPr>
            <p:nvPr/>
          </p:nvSpPr>
          <p:spPr bwMode="auto">
            <a:xfrm>
              <a:off x="5537169" y="4992305"/>
              <a:ext cx="373111" cy="147194"/>
            </a:xfrm>
            <a:prstGeom prst="rect">
              <a:avLst/>
            </a:prstGeom>
            <a:solidFill>
              <a:srgbClr val="80A61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300" b="1" dirty="0" smtClean="0">
                  <a:solidFill>
                    <a:srgbClr val="FFFFFF"/>
                  </a:solidFill>
                </a:rPr>
                <a:t>…</a:t>
              </a:r>
              <a:endParaRPr lang="en-US" sz="300" b="1" dirty="0">
                <a:solidFill>
                  <a:srgbClr val="FFFFFF"/>
                </a:solidFill>
              </a:endParaRPr>
            </a:p>
          </p:txBody>
        </p:sp>
        <p:sp>
          <p:nvSpPr>
            <p:cNvPr id="34" name="Freeform 429"/>
            <p:cNvSpPr>
              <a:spLocks noChangeAspect="1" noEditPoints="1"/>
            </p:cNvSpPr>
            <p:nvPr/>
          </p:nvSpPr>
          <p:spPr bwMode="auto">
            <a:xfrm>
              <a:off x="5421991" y="5043947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b="1">
                <a:solidFill>
                  <a:srgbClr val="000000"/>
                </a:solidFill>
              </a:endParaRPr>
            </a:p>
          </p:txBody>
        </p:sp>
        <p:sp>
          <p:nvSpPr>
            <p:cNvPr id="35" name="Rectangle 456"/>
            <p:cNvSpPr>
              <a:spLocks noChangeAspect="1" noChangeArrowheads="1"/>
            </p:cNvSpPr>
            <p:nvPr/>
          </p:nvSpPr>
          <p:spPr bwMode="auto">
            <a:xfrm>
              <a:off x="5372647" y="5042605"/>
              <a:ext cx="40381" cy="465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b="1">
                <a:solidFill>
                  <a:srgbClr val="000000"/>
                </a:solidFill>
              </a:endParaRPr>
            </a:p>
          </p:txBody>
        </p:sp>
        <p:sp>
          <p:nvSpPr>
            <p:cNvPr id="36" name="Rectangle 321"/>
            <p:cNvSpPr>
              <a:spLocks noChangeAspect="1" noChangeArrowheads="1"/>
            </p:cNvSpPr>
            <p:nvPr/>
          </p:nvSpPr>
          <p:spPr bwMode="auto">
            <a:xfrm>
              <a:off x="5539368" y="4540431"/>
              <a:ext cx="373111" cy="147194"/>
            </a:xfrm>
            <a:prstGeom prst="rect">
              <a:avLst/>
            </a:prstGeom>
            <a:solidFill>
              <a:srgbClr val="80A61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300" b="1" dirty="0" smtClean="0">
                  <a:solidFill>
                    <a:srgbClr val="FFFFFF"/>
                  </a:solidFill>
                </a:rPr>
                <a:t>AES</a:t>
              </a:r>
              <a:endParaRPr lang="en-US" sz="300" b="1" dirty="0">
                <a:solidFill>
                  <a:srgbClr val="FFFFFF"/>
                </a:solidFill>
              </a:endParaRPr>
            </a:p>
          </p:txBody>
        </p:sp>
        <p:sp>
          <p:nvSpPr>
            <p:cNvPr id="37" name="Freeform 429"/>
            <p:cNvSpPr>
              <a:spLocks noChangeAspect="1" noEditPoints="1"/>
            </p:cNvSpPr>
            <p:nvPr/>
          </p:nvSpPr>
          <p:spPr bwMode="auto">
            <a:xfrm>
              <a:off x="5424189" y="4592073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b="1">
                <a:solidFill>
                  <a:srgbClr val="000000"/>
                </a:solidFill>
              </a:endParaRPr>
            </a:p>
          </p:txBody>
        </p:sp>
        <p:sp>
          <p:nvSpPr>
            <p:cNvPr id="38" name="Rectangle 456"/>
            <p:cNvSpPr>
              <a:spLocks noChangeAspect="1" noChangeArrowheads="1"/>
            </p:cNvSpPr>
            <p:nvPr/>
          </p:nvSpPr>
          <p:spPr bwMode="auto">
            <a:xfrm>
              <a:off x="5374845" y="4590731"/>
              <a:ext cx="40381" cy="465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b="1">
                <a:solidFill>
                  <a:srgbClr val="000000"/>
                </a:solidFill>
              </a:endParaRPr>
            </a:p>
          </p:txBody>
        </p:sp>
        <p:sp>
          <p:nvSpPr>
            <p:cNvPr id="39" name="Rectangle 321"/>
            <p:cNvSpPr>
              <a:spLocks noChangeAspect="1" noChangeArrowheads="1"/>
            </p:cNvSpPr>
            <p:nvPr/>
          </p:nvSpPr>
          <p:spPr bwMode="auto">
            <a:xfrm>
              <a:off x="5537169" y="4766368"/>
              <a:ext cx="373111" cy="147194"/>
            </a:xfrm>
            <a:prstGeom prst="rect">
              <a:avLst/>
            </a:prstGeom>
            <a:solidFill>
              <a:srgbClr val="80A61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300" b="1" dirty="0" smtClean="0">
                  <a:solidFill>
                    <a:srgbClr val="FFFFFF"/>
                  </a:solidFill>
                </a:rPr>
                <a:t>…</a:t>
              </a:r>
              <a:endParaRPr lang="en-US" sz="300" b="1" dirty="0">
                <a:solidFill>
                  <a:srgbClr val="FFFFFF"/>
                </a:solidFill>
              </a:endParaRPr>
            </a:p>
          </p:txBody>
        </p:sp>
        <p:sp>
          <p:nvSpPr>
            <p:cNvPr id="40" name="Freeform 429"/>
            <p:cNvSpPr>
              <a:spLocks noChangeAspect="1" noEditPoints="1"/>
            </p:cNvSpPr>
            <p:nvPr/>
          </p:nvSpPr>
          <p:spPr bwMode="auto">
            <a:xfrm>
              <a:off x="5421991" y="4818010"/>
              <a:ext cx="107132" cy="43908"/>
            </a:xfrm>
            <a:custGeom>
              <a:avLst/>
              <a:gdLst/>
              <a:ahLst/>
              <a:cxnLst>
                <a:cxn ang="0">
                  <a:pos x="41" y="16"/>
                </a:cxn>
                <a:cxn ang="0">
                  <a:pos x="89" y="16"/>
                </a:cxn>
                <a:cxn ang="0">
                  <a:pos x="89" y="32"/>
                </a:cxn>
                <a:cxn ang="0">
                  <a:pos x="41" y="32"/>
                </a:cxn>
                <a:cxn ang="0">
                  <a:pos x="41" y="16"/>
                </a:cxn>
                <a:cxn ang="0">
                  <a:pos x="49" y="49"/>
                </a:cxn>
                <a:cxn ang="0">
                  <a:pos x="0" y="24"/>
                </a:cxn>
                <a:cxn ang="0">
                  <a:pos x="49" y="0"/>
                </a:cxn>
                <a:cxn ang="0">
                  <a:pos x="49" y="49"/>
                </a:cxn>
                <a:cxn ang="0">
                  <a:pos x="81" y="0"/>
                </a:cxn>
                <a:cxn ang="0">
                  <a:pos x="130" y="24"/>
                </a:cxn>
                <a:cxn ang="0">
                  <a:pos x="81" y="49"/>
                </a:cxn>
                <a:cxn ang="0">
                  <a:pos x="81" y="0"/>
                </a:cxn>
              </a:cxnLst>
              <a:rect l="0" t="0" r="r" b="b"/>
              <a:pathLst>
                <a:path w="130" h="49">
                  <a:moveTo>
                    <a:pt x="41" y="16"/>
                  </a:moveTo>
                  <a:lnTo>
                    <a:pt x="89" y="16"/>
                  </a:lnTo>
                  <a:lnTo>
                    <a:pt x="89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9" y="49"/>
                  </a:moveTo>
                  <a:lnTo>
                    <a:pt x="0" y="24"/>
                  </a:lnTo>
                  <a:lnTo>
                    <a:pt x="49" y="0"/>
                  </a:lnTo>
                  <a:lnTo>
                    <a:pt x="49" y="49"/>
                  </a:lnTo>
                  <a:close/>
                  <a:moveTo>
                    <a:pt x="81" y="0"/>
                  </a:moveTo>
                  <a:lnTo>
                    <a:pt x="130" y="24"/>
                  </a:lnTo>
                  <a:lnTo>
                    <a:pt x="81" y="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b="1">
                <a:solidFill>
                  <a:srgbClr val="000000"/>
                </a:solidFill>
              </a:endParaRPr>
            </a:p>
          </p:txBody>
        </p:sp>
        <p:sp>
          <p:nvSpPr>
            <p:cNvPr id="41" name="Rectangle 456"/>
            <p:cNvSpPr>
              <a:spLocks noChangeAspect="1" noChangeArrowheads="1"/>
            </p:cNvSpPr>
            <p:nvPr/>
          </p:nvSpPr>
          <p:spPr bwMode="auto">
            <a:xfrm>
              <a:off x="5372647" y="4816668"/>
              <a:ext cx="40381" cy="465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b="1">
                <a:solidFill>
                  <a:srgbClr val="000000"/>
                </a:solidFill>
              </a:endParaRPr>
            </a:p>
          </p:txBody>
        </p:sp>
        <p:sp>
          <p:nvSpPr>
            <p:cNvPr id="42" name="Freeform 189"/>
            <p:cNvSpPr>
              <a:spLocks noChangeAspect="1" noEditPoints="1"/>
            </p:cNvSpPr>
            <p:nvPr/>
          </p:nvSpPr>
          <p:spPr bwMode="auto">
            <a:xfrm>
              <a:off x="4173542" y="5156624"/>
              <a:ext cx="45325" cy="230546"/>
            </a:xfrm>
            <a:custGeom>
              <a:avLst/>
              <a:gdLst/>
              <a:ahLst/>
              <a:cxnLst>
                <a:cxn ang="0">
                  <a:pos x="36" y="46"/>
                </a:cxn>
                <a:cxn ang="0">
                  <a:pos x="36" y="220"/>
                </a:cxn>
                <a:cxn ang="0">
                  <a:pos x="18" y="220"/>
                </a:cxn>
                <a:cxn ang="0">
                  <a:pos x="18" y="46"/>
                </a:cxn>
                <a:cxn ang="0">
                  <a:pos x="36" y="46"/>
                </a:cxn>
                <a:cxn ang="0">
                  <a:pos x="0" y="55"/>
                </a:cxn>
                <a:cxn ang="0">
                  <a:pos x="27" y="0"/>
                </a:cxn>
                <a:cxn ang="0">
                  <a:pos x="55" y="55"/>
                </a:cxn>
                <a:cxn ang="0">
                  <a:pos x="0" y="55"/>
                </a:cxn>
                <a:cxn ang="0">
                  <a:pos x="55" y="211"/>
                </a:cxn>
                <a:cxn ang="0">
                  <a:pos x="27" y="266"/>
                </a:cxn>
                <a:cxn ang="0">
                  <a:pos x="0" y="211"/>
                </a:cxn>
                <a:cxn ang="0">
                  <a:pos x="55" y="211"/>
                </a:cxn>
              </a:cxnLst>
              <a:rect l="0" t="0" r="r" b="b"/>
              <a:pathLst>
                <a:path w="55" h="266">
                  <a:moveTo>
                    <a:pt x="36" y="46"/>
                  </a:moveTo>
                  <a:lnTo>
                    <a:pt x="36" y="220"/>
                  </a:lnTo>
                  <a:lnTo>
                    <a:pt x="18" y="220"/>
                  </a:lnTo>
                  <a:lnTo>
                    <a:pt x="18" y="46"/>
                  </a:lnTo>
                  <a:lnTo>
                    <a:pt x="36" y="46"/>
                  </a:lnTo>
                  <a:close/>
                  <a:moveTo>
                    <a:pt x="0" y="55"/>
                  </a:moveTo>
                  <a:lnTo>
                    <a:pt x="27" y="0"/>
                  </a:lnTo>
                  <a:lnTo>
                    <a:pt x="55" y="55"/>
                  </a:lnTo>
                  <a:lnTo>
                    <a:pt x="0" y="55"/>
                  </a:lnTo>
                  <a:close/>
                  <a:moveTo>
                    <a:pt x="55" y="211"/>
                  </a:moveTo>
                  <a:lnTo>
                    <a:pt x="27" y="266"/>
                  </a:lnTo>
                  <a:lnTo>
                    <a:pt x="0" y="211"/>
                  </a:lnTo>
                  <a:lnTo>
                    <a:pt x="55" y="211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b="1">
                <a:solidFill>
                  <a:srgbClr val="FFFFFF"/>
                </a:solidFill>
              </a:endParaRPr>
            </a:p>
          </p:txBody>
        </p:sp>
        <p:sp>
          <p:nvSpPr>
            <p:cNvPr id="43" name="Rectangle 42"/>
            <p:cNvSpPr>
              <a:spLocks noChangeAspect="1"/>
            </p:cNvSpPr>
            <p:nvPr/>
          </p:nvSpPr>
          <p:spPr bwMode="auto">
            <a:xfrm>
              <a:off x="1824259" y="4362975"/>
              <a:ext cx="572718" cy="570651"/>
            </a:xfrm>
            <a:prstGeom prst="rect">
              <a:avLst/>
            </a:prstGeom>
            <a:gradFill flip="none" rotWithShape="1">
              <a:gsLst>
                <a:gs pos="0">
                  <a:srgbClr val="BCBCBC"/>
                </a:gs>
                <a:gs pos="100000">
                  <a:srgbClr val="EDEDED"/>
                </a:gs>
                <a:gs pos="35000">
                  <a:srgbClr val="D0D0D0"/>
                </a:gs>
              </a:gsLst>
              <a:lin ang="16200000" scaled="0"/>
              <a:tileRect/>
            </a:gra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4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44" name="Rectangle 43"/>
            <p:cNvSpPr>
              <a:spLocks noChangeAspect="1"/>
            </p:cNvSpPr>
            <p:nvPr/>
          </p:nvSpPr>
          <p:spPr bwMode="auto">
            <a:xfrm>
              <a:off x="1870760" y="4410247"/>
              <a:ext cx="218198" cy="259110"/>
            </a:xfrm>
            <a:prstGeom prst="rect">
              <a:avLst/>
            </a:prstGeom>
            <a:solidFill>
              <a:srgbClr val="80A618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500" b="1" dirty="0" smtClean="0">
                  <a:solidFill>
                    <a:srgbClr val="FFFFFF"/>
                  </a:solidFill>
                </a:rPr>
                <a:t>C1</a:t>
              </a:r>
            </a:p>
          </p:txBody>
        </p:sp>
        <p:sp>
          <p:nvSpPr>
            <p:cNvPr id="45" name="Rectangle 44"/>
            <p:cNvSpPr>
              <a:spLocks noChangeAspect="1"/>
            </p:cNvSpPr>
            <p:nvPr/>
          </p:nvSpPr>
          <p:spPr bwMode="auto">
            <a:xfrm>
              <a:off x="1869142" y="4706947"/>
              <a:ext cx="480101" cy="193634"/>
            </a:xfrm>
            <a:prstGeom prst="rect">
              <a:avLst/>
            </a:prstGeom>
            <a:solidFill>
              <a:srgbClr val="80A618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500" b="1" dirty="0" smtClean="0">
                  <a:solidFill>
                    <a:srgbClr val="FFFFFF"/>
                  </a:solidFill>
                </a:rPr>
                <a:t>L2  cache</a:t>
              </a:r>
            </a:p>
          </p:txBody>
        </p:sp>
        <p:sp>
          <p:nvSpPr>
            <p:cNvPr id="46" name="Rectangle 45"/>
            <p:cNvSpPr>
              <a:spLocks noChangeAspect="1"/>
            </p:cNvSpPr>
            <p:nvPr/>
          </p:nvSpPr>
          <p:spPr bwMode="auto">
            <a:xfrm>
              <a:off x="2217277" y="5959558"/>
              <a:ext cx="505080" cy="417523"/>
            </a:xfrm>
            <a:prstGeom prst="rect">
              <a:avLst/>
            </a:prstGeom>
            <a:solidFill>
              <a:srgbClr val="80A61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300" b="1" dirty="0" smtClean="0">
                  <a:solidFill>
                    <a:srgbClr val="FFFFFF"/>
                  </a:solidFill>
                </a:rPr>
                <a:t>USB3.0</a:t>
              </a:r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 bwMode="auto">
            <a:xfrm>
              <a:off x="2787137" y="5967302"/>
              <a:ext cx="519322" cy="420596"/>
            </a:xfrm>
            <a:prstGeom prst="rect">
              <a:avLst/>
            </a:prstGeom>
            <a:solidFill>
              <a:srgbClr val="80A61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300" b="1" dirty="0" smtClean="0">
                  <a:solidFill>
                    <a:srgbClr val="FFFFFF"/>
                  </a:solidFill>
                </a:rPr>
                <a:t>PCIe</a:t>
              </a:r>
            </a:p>
            <a:p>
              <a:r>
                <a:rPr lang="en-US" sz="300" b="1" dirty="0" smtClean="0">
                  <a:solidFill>
                    <a:srgbClr val="FFFFFF"/>
                  </a:solidFill>
                </a:rPr>
                <a:t>Gen 2,3</a:t>
              </a:r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 bwMode="auto">
            <a:xfrm>
              <a:off x="3378366" y="5967304"/>
              <a:ext cx="354022" cy="423435"/>
            </a:xfrm>
            <a:prstGeom prst="rect">
              <a:avLst/>
            </a:prstGeom>
            <a:solidFill>
              <a:srgbClr val="80A61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300" b="1" dirty="0" smtClean="0">
                  <a:solidFill>
                    <a:srgbClr val="FFFFFF"/>
                  </a:solidFill>
                </a:rPr>
                <a:t>Ether</a:t>
              </a:r>
            </a:p>
            <a:p>
              <a:r>
                <a:rPr lang="en-US" sz="300" b="1" dirty="0" smtClean="0">
                  <a:solidFill>
                    <a:srgbClr val="FFFFFF"/>
                  </a:solidFill>
                </a:rPr>
                <a:t>net</a:t>
              </a:r>
            </a:p>
          </p:txBody>
        </p:sp>
        <p:grpSp>
          <p:nvGrpSpPr>
            <p:cNvPr id="55" name="Group 374"/>
            <p:cNvGrpSpPr>
              <a:grpSpLocks noChangeAspect="1"/>
            </p:cNvGrpSpPr>
            <p:nvPr/>
          </p:nvGrpSpPr>
          <p:grpSpPr bwMode="auto">
            <a:xfrm flipV="1">
              <a:off x="1902044" y="5959689"/>
              <a:ext cx="40381" cy="37815"/>
              <a:chOff x="1884" y="2001"/>
              <a:chExt cx="49" cy="52"/>
            </a:xfrm>
          </p:grpSpPr>
          <p:sp>
            <p:nvSpPr>
              <p:cNvPr id="50" name="Rectangle 372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373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chemeClr val="bg2"/>
              </a:solidFill>
              <a:ln w="6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8" name="Group 374"/>
            <p:cNvGrpSpPr>
              <a:grpSpLocks noChangeAspect="1"/>
            </p:cNvGrpSpPr>
            <p:nvPr/>
          </p:nvGrpSpPr>
          <p:grpSpPr bwMode="auto">
            <a:xfrm flipV="1">
              <a:off x="2462229" y="5973887"/>
              <a:ext cx="40381" cy="37815"/>
              <a:chOff x="1884" y="2001"/>
              <a:chExt cx="49" cy="52"/>
            </a:xfrm>
          </p:grpSpPr>
          <p:sp>
            <p:nvSpPr>
              <p:cNvPr id="53" name="Rectangle 372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373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chemeClr val="bg2"/>
              </a:solidFill>
              <a:ln w="6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7" name="Group 374"/>
            <p:cNvGrpSpPr>
              <a:grpSpLocks noChangeAspect="1"/>
            </p:cNvGrpSpPr>
            <p:nvPr/>
          </p:nvGrpSpPr>
          <p:grpSpPr bwMode="auto">
            <a:xfrm flipV="1">
              <a:off x="3009529" y="5980341"/>
              <a:ext cx="40381" cy="37815"/>
              <a:chOff x="1884" y="2001"/>
              <a:chExt cx="49" cy="52"/>
            </a:xfrm>
          </p:grpSpPr>
          <p:sp>
            <p:nvSpPr>
              <p:cNvPr id="56" name="Rectangle 372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373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chemeClr val="bg2"/>
              </a:solidFill>
              <a:ln w="6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2" name="Group 374"/>
            <p:cNvGrpSpPr>
              <a:grpSpLocks noChangeAspect="1"/>
            </p:cNvGrpSpPr>
            <p:nvPr/>
          </p:nvGrpSpPr>
          <p:grpSpPr bwMode="auto">
            <a:xfrm flipV="1">
              <a:off x="3535462" y="5979049"/>
              <a:ext cx="40381" cy="37815"/>
              <a:chOff x="1884" y="2001"/>
              <a:chExt cx="49" cy="52"/>
            </a:xfrm>
          </p:grpSpPr>
          <p:sp>
            <p:nvSpPr>
              <p:cNvPr id="59" name="Rectangle 372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373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chemeClr val="bg2"/>
              </a:solidFill>
              <a:ln w="6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1" name="Freeform 189"/>
            <p:cNvSpPr>
              <a:spLocks noChangeAspect="1" noEditPoints="1"/>
            </p:cNvSpPr>
            <p:nvPr/>
          </p:nvSpPr>
          <p:spPr bwMode="auto">
            <a:xfrm flipV="1">
              <a:off x="3529103" y="5694833"/>
              <a:ext cx="45325" cy="274958"/>
            </a:xfrm>
            <a:custGeom>
              <a:avLst/>
              <a:gdLst/>
              <a:ahLst/>
              <a:cxnLst>
                <a:cxn ang="0">
                  <a:pos x="36" y="46"/>
                </a:cxn>
                <a:cxn ang="0">
                  <a:pos x="36" y="220"/>
                </a:cxn>
                <a:cxn ang="0">
                  <a:pos x="18" y="220"/>
                </a:cxn>
                <a:cxn ang="0">
                  <a:pos x="18" y="46"/>
                </a:cxn>
                <a:cxn ang="0">
                  <a:pos x="36" y="46"/>
                </a:cxn>
                <a:cxn ang="0">
                  <a:pos x="0" y="55"/>
                </a:cxn>
                <a:cxn ang="0">
                  <a:pos x="27" y="0"/>
                </a:cxn>
                <a:cxn ang="0">
                  <a:pos x="55" y="55"/>
                </a:cxn>
                <a:cxn ang="0">
                  <a:pos x="0" y="55"/>
                </a:cxn>
                <a:cxn ang="0">
                  <a:pos x="55" y="211"/>
                </a:cxn>
                <a:cxn ang="0">
                  <a:pos x="27" y="266"/>
                </a:cxn>
                <a:cxn ang="0">
                  <a:pos x="0" y="211"/>
                </a:cxn>
                <a:cxn ang="0">
                  <a:pos x="55" y="211"/>
                </a:cxn>
              </a:cxnLst>
              <a:rect l="0" t="0" r="r" b="b"/>
              <a:pathLst>
                <a:path w="55" h="266">
                  <a:moveTo>
                    <a:pt x="36" y="46"/>
                  </a:moveTo>
                  <a:lnTo>
                    <a:pt x="36" y="220"/>
                  </a:lnTo>
                  <a:lnTo>
                    <a:pt x="18" y="220"/>
                  </a:lnTo>
                  <a:lnTo>
                    <a:pt x="18" y="46"/>
                  </a:lnTo>
                  <a:lnTo>
                    <a:pt x="36" y="46"/>
                  </a:lnTo>
                  <a:close/>
                  <a:moveTo>
                    <a:pt x="0" y="55"/>
                  </a:moveTo>
                  <a:lnTo>
                    <a:pt x="27" y="0"/>
                  </a:lnTo>
                  <a:lnTo>
                    <a:pt x="55" y="55"/>
                  </a:lnTo>
                  <a:lnTo>
                    <a:pt x="0" y="55"/>
                  </a:lnTo>
                  <a:close/>
                  <a:moveTo>
                    <a:pt x="55" y="211"/>
                  </a:moveTo>
                  <a:lnTo>
                    <a:pt x="27" y="266"/>
                  </a:lnTo>
                  <a:lnTo>
                    <a:pt x="0" y="211"/>
                  </a:lnTo>
                  <a:lnTo>
                    <a:pt x="55" y="211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b="1">
                <a:solidFill>
                  <a:srgbClr val="FFFFFF"/>
                </a:solidFill>
              </a:endParaRPr>
            </a:p>
          </p:txBody>
        </p:sp>
        <p:sp>
          <p:nvSpPr>
            <p:cNvPr id="62" name="Rectangle 373"/>
            <p:cNvSpPr>
              <a:spLocks noChangeAspect="1" noChangeArrowheads="1"/>
            </p:cNvSpPr>
            <p:nvPr/>
          </p:nvSpPr>
          <p:spPr bwMode="auto">
            <a:xfrm flipV="1">
              <a:off x="3531922" y="5656708"/>
              <a:ext cx="40381" cy="46595"/>
            </a:xfrm>
            <a:prstGeom prst="rect">
              <a:avLst/>
            </a:prstGeom>
            <a:solidFill>
              <a:schemeClr val="bg2"/>
            </a:solidFill>
            <a:ln w="6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b="1">
                <a:solidFill>
                  <a:srgbClr val="FFFFFF"/>
                </a:solidFill>
              </a:endParaRPr>
            </a:p>
          </p:txBody>
        </p:sp>
        <p:sp>
          <p:nvSpPr>
            <p:cNvPr id="63" name="Rectangle 373"/>
            <p:cNvSpPr>
              <a:spLocks noChangeAspect="1" noChangeArrowheads="1"/>
            </p:cNvSpPr>
            <p:nvPr/>
          </p:nvSpPr>
          <p:spPr bwMode="auto">
            <a:xfrm flipV="1">
              <a:off x="3007750" y="5656708"/>
              <a:ext cx="40381" cy="46595"/>
            </a:xfrm>
            <a:prstGeom prst="rect">
              <a:avLst/>
            </a:prstGeom>
            <a:solidFill>
              <a:schemeClr val="bg2"/>
            </a:solidFill>
            <a:ln w="6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b="1">
                <a:solidFill>
                  <a:srgbClr val="FFFFFF"/>
                </a:solidFill>
              </a:endParaRPr>
            </a:p>
          </p:txBody>
        </p:sp>
        <p:sp>
          <p:nvSpPr>
            <p:cNvPr id="64" name="Rectangle 373"/>
            <p:cNvSpPr>
              <a:spLocks noChangeAspect="1" noChangeArrowheads="1"/>
            </p:cNvSpPr>
            <p:nvPr/>
          </p:nvSpPr>
          <p:spPr bwMode="auto">
            <a:xfrm flipV="1">
              <a:off x="2461962" y="5656708"/>
              <a:ext cx="40381" cy="46595"/>
            </a:xfrm>
            <a:prstGeom prst="rect">
              <a:avLst/>
            </a:prstGeom>
            <a:solidFill>
              <a:schemeClr val="bg2"/>
            </a:solidFill>
            <a:ln w="6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b="1">
                <a:solidFill>
                  <a:srgbClr val="FFFFFF"/>
                </a:solidFill>
              </a:endParaRPr>
            </a:p>
          </p:txBody>
        </p:sp>
        <p:sp>
          <p:nvSpPr>
            <p:cNvPr id="65" name="Rectangle 373"/>
            <p:cNvSpPr>
              <a:spLocks noChangeAspect="1" noChangeArrowheads="1"/>
            </p:cNvSpPr>
            <p:nvPr/>
          </p:nvSpPr>
          <p:spPr bwMode="auto">
            <a:xfrm flipV="1">
              <a:off x="3558942" y="5378866"/>
              <a:ext cx="40381" cy="46595"/>
            </a:xfrm>
            <a:prstGeom prst="rect">
              <a:avLst/>
            </a:prstGeom>
            <a:solidFill>
              <a:schemeClr val="bg2"/>
            </a:solidFill>
            <a:ln w="6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b="1">
                <a:solidFill>
                  <a:srgbClr val="FFFFFF"/>
                </a:solidFill>
              </a:endParaRPr>
            </a:p>
          </p:txBody>
        </p:sp>
        <p:sp>
          <p:nvSpPr>
            <p:cNvPr id="66" name="Rectangle 373"/>
            <p:cNvSpPr>
              <a:spLocks noChangeAspect="1" noChangeArrowheads="1"/>
            </p:cNvSpPr>
            <p:nvPr/>
          </p:nvSpPr>
          <p:spPr bwMode="auto">
            <a:xfrm flipV="1">
              <a:off x="4174981" y="5378866"/>
              <a:ext cx="40381" cy="46595"/>
            </a:xfrm>
            <a:prstGeom prst="rect">
              <a:avLst/>
            </a:prstGeom>
            <a:solidFill>
              <a:schemeClr val="bg2"/>
            </a:solidFill>
            <a:ln w="6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b="1">
                <a:solidFill>
                  <a:srgbClr val="FFFFFF"/>
                </a:solidFill>
              </a:endParaRPr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 bwMode="auto">
            <a:xfrm>
              <a:off x="2127443" y="4410247"/>
              <a:ext cx="218198" cy="259110"/>
            </a:xfrm>
            <a:prstGeom prst="rect">
              <a:avLst/>
            </a:prstGeom>
            <a:solidFill>
              <a:srgbClr val="80A618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500" b="1" dirty="0" smtClean="0">
                  <a:solidFill>
                    <a:srgbClr val="FFFFFF"/>
                  </a:solidFill>
                </a:rPr>
                <a:t>C2</a:t>
              </a:r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 bwMode="auto">
            <a:xfrm>
              <a:off x="2454964" y="4361605"/>
              <a:ext cx="572718" cy="570651"/>
            </a:xfrm>
            <a:prstGeom prst="rect">
              <a:avLst/>
            </a:prstGeom>
            <a:gradFill flip="none" rotWithShape="1">
              <a:gsLst>
                <a:gs pos="0">
                  <a:srgbClr val="BCBCBC"/>
                </a:gs>
                <a:gs pos="100000">
                  <a:srgbClr val="EDEDED"/>
                </a:gs>
                <a:gs pos="35000">
                  <a:srgbClr val="D0D0D0"/>
                </a:gs>
              </a:gsLst>
              <a:lin ang="16200000" scaled="0"/>
              <a:tileRect/>
            </a:gra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4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 bwMode="auto">
            <a:xfrm>
              <a:off x="2501465" y="4408876"/>
              <a:ext cx="218198" cy="259110"/>
            </a:xfrm>
            <a:prstGeom prst="rect">
              <a:avLst/>
            </a:prstGeom>
            <a:solidFill>
              <a:srgbClr val="80A618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500" b="1" dirty="0" smtClean="0">
                  <a:solidFill>
                    <a:srgbClr val="FFFFFF"/>
                  </a:solidFill>
                </a:rPr>
                <a:t>C3</a:t>
              </a:r>
            </a:p>
          </p:txBody>
        </p:sp>
        <p:sp>
          <p:nvSpPr>
            <p:cNvPr id="70" name="Rectangle 69"/>
            <p:cNvSpPr>
              <a:spLocks noChangeAspect="1"/>
            </p:cNvSpPr>
            <p:nvPr/>
          </p:nvSpPr>
          <p:spPr bwMode="auto">
            <a:xfrm>
              <a:off x="2499847" y="4705576"/>
              <a:ext cx="480101" cy="193634"/>
            </a:xfrm>
            <a:prstGeom prst="rect">
              <a:avLst/>
            </a:prstGeom>
            <a:solidFill>
              <a:srgbClr val="80A618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500" b="1" dirty="0" smtClean="0">
                  <a:solidFill>
                    <a:srgbClr val="FFFFFF"/>
                  </a:solidFill>
                </a:rPr>
                <a:t>L2  cache</a:t>
              </a:r>
            </a:p>
          </p:txBody>
        </p:sp>
        <p:sp>
          <p:nvSpPr>
            <p:cNvPr id="71" name="Rectangle 70"/>
            <p:cNvSpPr>
              <a:spLocks noChangeAspect="1"/>
            </p:cNvSpPr>
            <p:nvPr/>
          </p:nvSpPr>
          <p:spPr bwMode="auto">
            <a:xfrm>
              <a:off x="2758148" y="4408876"/>
              <a:ext cx="218198" cy="259110"/>
            </a:xfrm>
            <a:prstGeom prst="rect">
              <a:avLst/>
            </a:prstGeom>
            <a:solidFill>
              <a:srgbClr val="80A618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500" b="1" dirty="0" smtClean="0">
                  <a:solidFill>
                    <a:srgbClr val="FFFFFF"/>
                  </a:solidFill>
                </a:rPr>
                <a:t>C4</a:t>
              </a:r>
            </a:p>
          </p:txBody>
        </p:sp>
        <p:sp>
          <p:nvSpPr>
            <p:cNvPr id="72" name="Rectangle 71"/>
            <p:cNvSpPr>
              <a:spLocks noChangeAspect="1"/>
            </p:cNvSpPr>
            <p:nvPr/>
          </p:nvSpPr>
          <p:spPr bwMode="auto">
            <a:xfrm>
              <a:off x="1824700" y="5011079"/>
              <a:ext cx="1209480" cy="215648"/>
            </a:xfrm>
            <a:prstGeom prst="rect">
              <a:avLst/>
            </a:prstGeom>
            <a:solidFill>
              <a:srgbClr val="80A618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500" b="1" dirty="0" smtClean="0">
                  <a:solidFill>
                    <a:srgbClr val="FFFFFF"/>
                  </a:solidFill>
                </a:rPr>
                <a:t>TLM Router</a:t>
              </a:r>
            </a:p>
          </p:txBody>
        </p:sp>
        <p:cxnSp>
          <p:nvCxnSpPr>
            <p:cNvPr id="73" name="Straight Arrow Connector 72"/>
            <p:cNvCxnSpPr>
              <a:cxnSpLocks noChangeAspect="1"/>
              <a:stCxn id="45" idx="2"/>
              <a:endCxn id="74" idx="2"/>
            </p:cNvCxnSpPr>
            <p:nvPr/>
          </p:nvCxnSpPr>
          <p:spPr bwMode="auto">
            <a:xfrm>
              <a:off x="2109191" y="4900580"/>
              <a:ext cx="0" cy="109536"/>
            </a:xfrm>
            <a:prstGeom prst="straightConnector1">
              <a:avLst/>
            </a:prstGeom>
            <a:gradFill rotWithShape="0">
              <a:gsLst>
                <a:gs pos="0">
                  <a:srgbClr val="4A95B0"/>
                </a:gs>
                <a:gs pos="100000">
                  <a:srgbClr val="CADBC8"/>
                </a:gs>
              </a:gsLst>
              <a:lin ang="5400000" scaled="1"/>
            </a:gra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sp>
          <p:nvSpPr>
            <p:cNvPr id="74" name="Rectangle 373"/>
            <p:cNvSpPr>
              <a:spLocks noChangeAspect="1" noChangeArrowheads="1"/>
            </p:cNvSpPr>
            <p:nvPr/>
          </p:nvSpPr>
          <p:spPr bwMode="auto">
            <a:xfrm flipV="1">
              <a:off x="2089002" y="5010118"/>
              <a:ext cx="40381" cy="46595"/>
            </a:xfrm>
            <a:prstGeom prst="rect">
              <a:avLst/>
            </a:prstGeom>
            <a:solidFill>
              <a:schemeClr val="bg2"/>
            </a:solidFill>
            <a:ln w="6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b="1">
                <a:solidFill>
                  <a:srgbClr val="FFFFFF"/>
                </a:solidFill>
              </a:endParaRPr>
            </a:p>
          </p:txBody>
        </p:sp>
        <p:cxnSp>
          <p:nvCxnSpPr>
            <p:cNvPr id="75" name="Straight Arrow Connector 74"/>
            <p:cNvCxnSpPr>
              <a:cxnSpLocks noChangeAspect="1"/>
              <a:stCxn id="70" idx="2"/>
              <a:endCxn id="76" idx="2"/>
            </p:cNvCxnSpPr>
            <p:nvPr/>
          </p:nvCxnSpPr>
          <p:spPr bwMode="auto">
            <a:xfrm>
              <a:off x="2739897" y="4899209"/>
              <a:ext cx="0" cy="112483"/>
            </a:xfrm>
            <a:prstGeom prst="straightConnector1">
              <a:avLst/>
            </a:prstGeom>
            <a:gradFill rotWithShape="0">
              <a:gsLst>
                <a:gs pos="0">
                  <a:srgbClr val="4A95B0"/>
                </a:gs>
                <a:gs pos="100000">
                  <a:srgbClr val="CADBC8"/>
                </a:gs>
              </a:gsLst>
              <a:lin ang="5400000" scaled="1"/>
            </a:gra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sp>
          <p:nvSpPr>
            <p:cNvPr id="76" name="Rectangle 373"/>
            <p:cNvSpPr>
              <a:spLocks noChangeAspect="1" noChangeArrowheads="1"/>
            </p:cNvSpPr>
            <p:nvPr/>
          </p:nvSpPr>
          <p:spPr bwMode="auto">
            <a:xfrm flipV="1">
              <a:off x="2719707" y="5011695"/>
              <a:ext cx="40381" cy="46595"/>
            </a:xfrm>
            <a:prstGeom prst="rect">
              <a:avLst/>
            </a:prstGeom>
            <a:solidFill>
              <a:schemeClr val="bg2"/>
            </a:solidFill>
            <a:ln w="6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b="1">
                <a:solidFill>
                  <a:srgbClr val="FFFFFF"/>
                </a:solidFill>
              </a:endParaRPr>
            </a:p>
          </p:txBody>
        </p:sp>
        <p:grpSp>
          <p:nvGrpSpPr>
            <p:cNvPr id="87" name="Group 374"/>
            <p:cNvGrpSpPr>
              <a:grpSpLocks noChangeAspect="1"/>
            </p:cNvGrpSpPr>
            <p:nvPr/>
          </p:nvGrpSpPr>
          <p:grpSpPr bwMode="auto">
            <a:xfrm flipV="1">
              <a:off x="2463626" y="5379793"/>
              <a:ext cx="40381" cy="37815"/>
              <a:chOff x="1884" y="2001"/>
              <a:chExt cx="49" cy="52"/>
            </a:xfrm>
          </p:grpSpPr>
          <p:sp>
            <p:nvSpPr>
              <p:cNvPr id="78" name="Rectangle 372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373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chemeClr val="bg2"/>
              </a:solidFill>
              <a:ln w="6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0" name="Rectangle 373"/>
            <p:cNvSpPr>
              <a:spLocks noChangeAspect="1" noChangeArrowheads="1"/>
            </p:cNvSpPr>
            <p:nvPr/>
          </p:nvSpPr>
          <p:spPr bwMode="auto">
            <a:xfrm flipV="1">
              <a:off x="2463626" y="5176073"/>
              <a:ext cx="40381" cy="46595"/>
            </a:xfrm>
            <a:prstGeom prst="rect">
              <a:avLst/>
            </a:prstGeom>
            <a:solidFill>
              <a:schemeClr val="bg2"/>
            </a:solidFill>
            <a:ln w="6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b="1">
                <a:solidFill>
                  <a:srgbClr val="FFFFFF"/>
                </a:solidFill>
              </a:endParaRPr>
            </a:p>
          </p:txBody>
        </p:sp>
        <p:sp>
          <p:nvSpPr>
            <p:cNvPr id="81" name="Rectangle 373"/>
            <p:cNvSpPr>
              <a:spLocks noChangeAspect="1" noChangeArrowheads="1"/>
            </p:cNvSpPr>
            <p:nvPr/>
          </p:nvSpPr>
          <p:spPr bwMode="auto">
            <a:xfrm flipV="1">
              <a:off x="1902623" y="5174498"/>
              <a:ext cx="40381" cy="46595"/>
            </a:xfrm>
            <a:prstGeom prst="rect">
              <a:avLst/>
            </a:prstGeom>
            <a:solidFill>
              <a:schemeClr val="bg2"/>
            </a:solidFill>
            <a:ln w="6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b="1">
                <a:solidFill>
                  <a:srgbClr val="FFFFFF"/>
                </a:solidFill>
              </a:endParaRPr>
            </a:p>
          </p:txBody>
        </p:sp>
        <p:grpSp>
          <p:nvGrpSpPr>
            <p:cNvPr id="92" name="Group 374"/>
            <p:cNvGrpSpPr>
              <a:grpSpLocks noChangeAspect="1"/>
            </p:cNvGrpSpPr>
            <p:nvPr/>
          </p:nvGrpSpPr>
          <p:grpSpPr bwMode="auto">
            <a:xfrm flipV="1">
              <a:off x="1990925" y="5961262"/>
              <a:ext cx="40381" cy="37815"/>
              <a:chOff x="1884" y="2001"/>
              <a:chExt cx="49" cy="52"/>
            </a:xfrm>
          </p:grpSpPr>
          <p:sp>
            <p:nvSpPr>
              <p:cNvPr id="83" name="Rectangle 372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373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chemeClr val="bg2"/>
              </a:solidFill>
              <a:ln w="6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 b="1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85" name="Elbow Connector 205"/>
            <p:cNvCxnSpPr>
              <a:cxnSpLocks noChangeAspect="1"/>
              <a:stCxn id="10" idx="1"/>
            </p:cNvCxnSpPr>
            <p:nvPr/>
          </p:nvCxnSpPr>
          <p:spPr bwMode="auto">
            <a:xfrm rot="10800000" flipV="1">
              <a:off x="2011119" y="5541583"/>
              <a:ext cx="227733" cy="419676"/>
            </a:xfrm>
            <a:prstGeom prst="bentConnector2">
              <a:avLst/>
            </a:prstGeom>
            <a:gradFill rotWithShape="0">
              <a:gsLst>
                <a:gs pos="0">
                  <a:srgbClr val="4A95B0"/>
                </a:gs>
                <a:gs pos="100000">
                  <a:srgbClr val="CADBC8"/>
                </a:gs>
              </a:gsLst>
              <a:lin ang="5400000" scaled="1"/>
            </a:gradFill>
            <a:ln w="317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86" name="Elbow Connector 205"/>
            <p:cNvCxnSpPr>
              <a:cxnSpLocks noChangeAspect="1"/>
              <a:endCxn id="81" idx="0"/>
            </p:cNvCxnSpPr>
            <p:nvPr/>
          </p:nvCxnSpPr>
          <p:spPr bwMode="auto">
            <a:xfrm rot="5400000" flipH="1" flipV="1">
              <a:off x="1553228" y="5590103"/>
              <a:ext cx="738593" cy="579"/>
            </a:xfrm>
            <a:prstGeom prst="bentConnector3">
              <a:avLst>
                <a:gd name="adj1" fmla="val 50000"/>
              </a:avLst>
            </a:prstGeom>
            <a:gradFill rotWithShape="0">
              <a:gsLst>
                <a:gs pos="0">
                  <a:srgbClr val="4A95B0"/>
                </a:gs>
                <a:gs pos="100000">
                  <a:srgbClr val="CADBC8"/>
                </a:gs>
              </a:gsLst>
              <a:lin ang="5400000" scaled="1"/>
            </a:gradFill>
            <a:ln w="317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grpSp>
          <p:nvGrpSpPr>
            <p:cNvPr id="101" name="Group 374"/>
            <p:cNvGrpSpPr>
              <a:grpSpLocks noChangeAspect="1"/>
            </p:cNvGrpSpPr>
            <p:nvPr/>
          </p:nvGrpSpPr>
          <p:grpSpPr bwMode="auto">
            <a:xfrm flipV="1">
              <a:off x="2239891" y="5518464"/>
              <a:ext cx="40381" cy="37815"/>
              <a:chOff x="1884" y="2001"/>
              <a:chExt cx="49" cy="52"/>
            </a:xfrm>
          </p:grpSpPr>
          <p:sp>
            <p:nvSpPr>
              <p:cNvPr id="88" name="Rectangle 372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373"/>
              <p:cNvSpPr>
                <a:spLocks noChangeArrowheads="1"/>
              </p:cNvSpPr>
              <p:nvPr/>
            </p:nvSpPr>
            <p:spPr bwMode="auto">
              <a:xfrm>
                <a:off x="1884" y="2001"/>
                <a:ext cx="49" cy="52"/>
              </a:xfrm>
              <a:prstGeom prst="rect">
                <a:avLst/>
              </a:prstGeom>
              <a:solidFill>
                <a:schemeClr val="bg2"/>
              </a:solidFill>
              <a:ln w="6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 b="1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90" name="Elbow Connector 205"/>
            <p:cNvCxnSpPr>
              <a:cxnSpLocks noChangeAspect="1"/>
              <a:endCxn id="80" idx="0"/>
            </p:cNvCxnSpPr>
            <p:nvPr/>
          </p:nvCxnSpPr>
          <p:spPr bwMode="auto">
            <a:xfrm rot="16200000" flipV="1">
              <a:off x="2405256" y="5301231"/>
              <a:ext cx="157123" cy="1"/>
            </a:xfrm>
            <a:prstGeom prst="bentConnector3">
              <a:avLst>
                <a:gd name="adj1" fmla="val 50000"/>
              </a:avLst>
            </a:prstGeom>
            <a:gradFill rotWithShape="0">
              <a:gsLst>
                <a:gs pos="0">
                  <a:srgbClr val="4A95B0"/>
                </a:gs>
                <a:gs pos="100000">
                  <a:srgbClr val="CADBC8"/>
                </a:gs>
              </a:gsLst>
              <a:lin ang="5400000" scaled="1"/>
            </a:gra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sp>
          <p:nvSpPr>
            <p:cNvPr id="91" name="Trapezoid 90"/>
            <p:cNvSpPr>
              <a:spLocks noChangeAspect="1"/>
            </p:cNvSpPr>
            <p:nvPr/>
          </p:nvSpPr>
          <p:spPr bwMode="auto">
            <a:xfrm rot="10800000">
              <a:off x="1328088" y="3979790"/>
              <a:ext cx="2159012" cy="234789"/>
            </a:xfrm>
            <a:prstGeom prst="trapezoid">
              <a:avLst>
                <a:gd name="adj" fmla="val 177009"/>
              </a:avLst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200" smtClean="0">
                <a:solidFill>
                  <a:srgbClr val="000000"/>
                </a:solidFill>
              </a:endParaRPr>
            </a:p>
          </p:txBody>
        </p:sp>
        <p:grpSp>
          <p:nvGrpSpPr>
            <p:cNvPr id="108" name="Group 192"/>
            <p:cNvGrpSpPr>
              <a:grpSpLocks noChangeAspect="1"/>
            </p:cNvGrpSpPr>
            <p:nvPr/>
          </p:nvGrpSpPr>
          <p:grpSpPr>
            <a:xfrm>
              <a:off x="5898275" y="5363751"/>
              <a:ext cx="964382" cy="336611"/>
              <a:chOff x="5170148" y="4313856"/>
              <a:chExt cx="964382" cy="336611"/>
            </a:xfrm>
          </p:grpSpPr>
          <p:sp>
            <p:nvSpPr>
              <p:cNvPr id="93" name="Freeform 429"/>
              <p:cNvSpPr>
                <a:spLocks noEditPoints="1"/>
              </p:cNvSpPr>
              <p:nvPr/>
            </p:nvSpPr>
            <p:spPr bwMode="auto">
              <a:xfrm>
                <a:off x="5170148" y="4456047"/>
                <a:ext cx="107132" cy="43908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89" y="16"/>
                  </a:cxn>
                  <a:cxn ang="0">
                    <a:pos x="89" y="32"/>
                  </a:cxn>
                  <a:cxn ang="0">
                    <a:pos x="41" y="32"/>
                  </a:cxn>
                  <a:cxn ang="0">
                    <a:pos x="41" y="16"/>
                  </a:cxn>
                  <a:cxn ang="0">
                    <a:pos x="49" y="49"/>
                  </a:cxn>
                  <a:cxn ang="0">
                    <a:pos x="0" y="24"/>
                  </a:cxn>
                  <a:cxn ang="0">
                    <a:pos x="49" y="0"/>
                  </a:cxn>
                  <a:cxn ang="0">
                    <a:pos x="49" y="49"/>
                  </a:cxn>
                  <a:cxn ang="0">
                    <a:pos x="81" y="0"/>
                  </a:cxn>
                  <a:cxn ang="0">
                    <a:pos x="130" y="24"/>
                  </a:cxn>
                  <a:cxn ang="0">
                    <a:pos x="81" y="49"/>
                  </a:cxn>
                  <a:cxn ang="0">
                    <a:pos x="81" y="0"/>
                  </a:cxn>
                </a:cxnLst>
                <a:rect l="0" t="0" r="r" b="b"/>
                <a:pathLst>
                  <a:path w="130" h="49">
                    <a:moveTo>
                      <a:pt x="41" y="16"/>
                    </a:moveTo>
                    <a:lnTo>
                      <a:pt x="89" y="16"/>
                    </a:lnTo>
                    <a:lnTo>
                      <a:pt x="89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9" y="49"/>
                    </a:moveTo>
                    <a:lnTo>
                      <a:pt x="0" y="24"/>
                    </a:lnTo>
                    <a:lnTo>
                      <a:pt x="49" y="0"/>
                    </a:lnTo>
                    <a:lnTo>
                      <a:pt x="49" y="49"/>
                    </a:lnTo>
                    <a:close/>
                    <a:moveTo>
                      <a:pt x="81" y="0"/>
                    </a:moveTo>
                    <a:lnTo>
                      <a:pt x="130" y="24"/>
                    </a:lnTo>
                    <a:lnTo>
                      <a:pt x="81" y="4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Rectangle 367"/>
              <p:cNvSpPr>
                <a:spLocks noChangeArrowheads="1"/>
              </p:cNvSpPr>
              <p:nvPr/>
            </p:nvSpPr>
            <p:spPr bwMode="auto">
              <a:xfrm>
                <a:off x="5292220" y="4313856"/>
                <a:ext cx="722818" cy="336611"/>
              </a:xfrm>
              <a:prstGeom prst="rect">
                <a:avLst/>
              </a:prstGeom>
              <a:gradFill flip="none" rotWithShape="1">
                <a:gsLst>
                  <a:gs pos="44000">
                    <a:schemeClr val="accent6"/>
                  </a:gs>
                  <a:gs pos="60000">
                    <a:schemeClr val="tx1">
                      <a:lumMod val="50000"/>
                      <a:lumOff val="50000"/>
                    </a:schemeClr>
                  </a:gs>
                  <a:gs pos="44000">
                    <a:schemeClr val="accent6"/>
                  </a:gs>
                  <a:gs pos="38000">
                    <a:schemeClr val="accent6"/>
                  </a:gs>
                  <a:gs pos="44000">
                    <a:schemeClr val="accent6"/>
                  </a:gs>
                  <a:gs pos="44000">
                    <a:schemeClr val="accent6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  <a:ln w="9525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700" b="1" dirty="0" smtClean="0">
                    <a:solidFill>
                      <a:srgbClr val="FFFFFF"/>
                    </a:solidFill>
                  </a:rPr>
                  <a:t>TLM &gt;</a:t>
                </a:r>
                <a:r>
                  <a:rPr lang="en-US" sz="700" b="1" dirty="0" err="1" smtClean="0">
                    <a:solidFill>
                      <a:srgbClr val="FFFFFF"/>
                    </a:solidFill>
                  </a:rPr>
                  <a:t>i</a:t>
                </a:r>
                <a:r>
                  <a:rPr lang="en-US" sz="700" b="1" dirty="0" smtClean="0">
                    <a:solidFill>
                      <a:srgbClr val="FFFFFF"/>
                    </a:solidFill>
                  </a:rPr>
                  <a:t>/f </a:t>
                </a:r>
                <a:r>
                  <a:rPr lang="en-US" sz="700" b="1" dirty="0" err="1" smtClean="0">
                    <a:solidFill>
                      <a:srgbClr val="FFFFFF"/>
                    </a:solidFill>
                  </a:rPr>
                  <a:t>Transactor</a:t>
                </a:r>
                <a:endParaRPr lang="en-US" sz="7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Freeform 429"/>
              <p:cNvSpPr>
                <a:spLocks noEditPoints="1"/>
              </p:cNvSpPr>
              <p:nvPr/>
            </p:nvSpPr>
            <p:spPr bwMode="auto">
              <a:xfrm>
                <a:off x="6027398" y="4317933"/>
                <a:ext cx="107132" cy="43908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89" y="16"/>
                  </a:cxn>
                  <a:cxn ang="0">
                    <a:pos x="89" y="32"/>
                  </a:cxn>
                  <a:cxn ang="0">
                    <a:pos x="41" y="32"/>
                  </a:cxn>
                  <a:cxn ang="0">
                    <a:pos x="41" y="16"/>
                  </a:cxn>
                  <a:cxn ang="0">
                    <a:pos x="49" y="49"/>
                  </a:cxn>
                  <a:cxn ang="0">
                    <a:pos x="0" y="24"/>
                  </a:cxn>
                  <a:cxn ang="0">
                    <a:pos x="49" y="0"/>
                  </a:cxn>
                  <a:cxn ang="0">
                    <a:pos x="49" y="49"/>
                  </a:cxn>
                  <a:cxn ang="0">
                    <a:pos x="81" y="0"/>
                  </a:cxn>
                  <a:cxn ang="0">
                    <a:pos x="130" y="24"/>
                  </a:cxn>
                  <a:cxn ang="0">
                    <a:pos x="81" y="49"/>
                  </a:cxn>
                  <a:cxn ang="0">
                    <a:pos x="81" y="0"/>
                  </a:cxn>
                </a:cxnLst>
                <a:rect l="0" t="0" r="r" b="b"/>
                <a:pathLst>
                  <a:path w="130" h="49">
                    <a:moveTo>
                      <a:pt x="41" y="16"/>
                    </a:moveTo>
                    <a:lnTo>
                      <a:pt x="89" y="16"/>
                    </a:lnTo>
                    <a:lnTo>
                      <a:pt x="89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9" y="49"/>
                    </a:moveTo>
                    <a:lnTo>
                      <a:pt x="0" y="24"/>
                    </a:lnTo>
                    <a:lnTo>
                      <a:pt x="49" y="0"/>
                    </a:lnTo>
                    <a:lnTo>
                      <a:pt x="49" y="49"/>
                    </a:lnTo>
                    <a:close/>
                    <a:moveTo>
                      <a:pt x="81" y="0"/>
                    </a:moveTo>
                    <a:lnTo>
                      <a:pt x="130" y="24"/>
                    </a:lnTo>
                    <a:lnTo>
                      <a:pt x="81" y="4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Freeform 429"/>
              <p:cNvSpPr>
                <a:spLocks noEditPoints="1"/>
              </p:cNvSpPr>
              <p:nvPr/>
            </p:nvSpPr>
            <p:spPr bwMode="auto">
              <a:xfrm>
                <a:off x="6022636" y="4384608"/>
                <a:ext cx="107132" cy="43908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89" y="16"/>
                  </a:cxn>
                  <a:cxn ang="0">
                    <a:pos x="89" y="32"/>
                  </a:cxn>
                  <a:cxn ang="0">
                    <a:pos x="41" y="32"/>
                  </a:cxn>
                  <a:cxn ang="0">
                    <a:pos x="41" y="16"/>
                  </a:cxn>
                  <a:cxn ang="0">
                    <a:pos x="49" y="49"/>
                  </a:cxn>
                  <a:cxn ang="0">
                    <a:pos x="0" y="24"/>
                  </a:cxn>
                  <a:cxn ang="0">
                    <a:pos x="49" y="0"/>
                  </a:cxn>
                  <a:cxn ang="0">
                    <a:pos x="49" y="49"/>
                  </a:cxn>
                  <a:cxn ang="0">
                    <a:pos x="81" y="0"/>
                  </a:cxn>
                  <a:cxn ang="0">
                    <a:pos x="130" y="24"/>
                  </a:cxn>
                  <a:cxn ang="0">
                    <a:pos x="81" y="49"/>
                  </a:cxn>
                  <a:cxn ang="0">
                    <a:pos x="81" y="0"/>
                  </a:cxn>
                </a:cxnLst>
                <a:rect l="0" t="0" r="r" b="b"/>
                <a:pathLst>
                  <a:path w="130" h="49">
                    <a:moveTo>
                      <a:pt x="41" y="16"/>
                    </a:moveTo>
                    <a:lnTo>
                      <a:pt x="89" y="16"/>
                    </a:lnTo>
                    <a:lnTo>
                      <a:pt x="89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9" y="49"/>
                    </a:moveTo>
                    <a:lnTo>
                      <a:pt x="0" y="24"/>
                    </a:lnTo>
                    <a:lnTo>
                      <a:pt x="49" y="0"/>
                    </a:lnTo>
                    <a:lnTo>
                      <a:pt x="49" y="49"/>
                    </a:lnTo>
                    <a:close/>
                    <a:moveTo>
                      <a:pt x="81" y="0"/>
                    </a:moveTo>
                    <a:lnTo>
                      <a:pt x="130" y="24"/>
                    </a:lnTo>
                    <a:lnTo>
                      <a:pt x="81" y="4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Freeform 429"/>
              <p:cNvSpPr>
                <a:spLocks noEditPoints="1"/>
              </p:cNvSpPr>
              <p:nvPr/>
            </p:nvSpPr>
            <p:spPr bwMode="auto">
              <a:xfrm>
                <a:off x="6022636" y="4456045"/>
                <a:ext cx="107132" cy="43908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89" y="16"/>
                  </a:cxn>
                  <a:cxn ang="0">
                    <a:pos x="89" y="32"/>
                  </a:cxn>
                  <a:cxn ang="0">
                    <a:pos x="41" y="32"/>
                  </a:cxn>
                  <a:cxn ang="0">
                    <a:pos x="41" y="16"/>
                  </a:cxn>
                  <a:cxn ang="0">
                    <a:pos x="49" y="49"/>
                  </a:cxn>
                  <a:cxn ang="0">
                    <a:pos x="0" y="24"/>
                  </a:cxn>
                  <a:cxn ang="0">
                    <a:pos x="49" y="0"/>
                  </a:cxn>
                  <a:cxn ang="0">
                    <a:pos x="49" y="49"/>
                  </a:cxn>
                  <a:cxn ang="0">
                    <a:pos x="81" y="0"/>
                  </a:cxn>
                  <a:cxn ang="0">
                    <a:pos x="130" y="24"/>
                  </a:cxn>
                  <a:cxn ang="0">
                    <a:pos x="81" y="49"/>
                  </a:cxn>
                  <a:cxn ang="0">
                    <a:pos x="81" y="0"/>
                  </a:cxn>
                </a:cxnLst>
                <a:rect l="0" t="0" r="r" b="b"/>
                <a:pathLst>
                  <a:path w="130" h="49">
                    <a:moveTo>
                      <a:pt x="41" y="16"/>
                    </a:moveTo>
                    <a:lnTo>
                      <a:pt x="89" y="16"/>
                    </a:lnTo>
                    <a:lnTo>
                      <a:pt x="89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9" y="49"/>
                    </a:moveTo>
                    <a:lnTo>
                      <a:pt x="0" y="24"/>
                    </a:lnTo>
                    <a:lnTo>
                      <a:pt x="49" y="0"/>
                    </a:lnTo>
                    <a:lnTo>
                      <a:pt x="49" y="49"/>
                    </a:lnTo>
                    <a:close/>
                    <a:moveTo>
                      <a:pt x="81" y="0"/>
                    </a:moveTo>
                    <a:lnTo>
                      <a:pt x="130" y="24"/>
                    </a:lnTo>
                    <a:lnTo>
                      <a:pt x="81" y="4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Freeform 429"/>
              <p:cNvSpPr>
                <a:spLocks noEditPoints="1"/>
              </p:cNvSpPr>
              <p:nvPr/>
            </p:nvSpPr>
            <p:spPr bwMode="auto">
              <a:xfrm>
                <a:off x="6017873" y="4527484"/>
                <a:ext cx="107132" cy="43908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89" y="16"/>
                  </a:cxn>
                  <a:cxn ang="0">
                    <a:pos x="89" y="32"/>
                  </a:cxn>
                  <a:cxn ang="0">
                    <a:pos x="41" y="32"/>
                  </a:cxn>
                  <a:cxn ang="0">
                    <a:pos x="41" y="16"/>
                  </a:cxn>
                  <a:cxn ang="0">
                    <a:pos x="49" y="49"/>
                  </a:cxn>
                  <a:cxn ang="0">
                    <a:pos x="0" y="24"/>
                  </a:cxn>
                  <a:cxn ang="0">
                    <a:pos x="49" y="0"/>
                  </a:cxn>
                  <a:cxn ang="0">
                    <a:pos x="49" y="49"/>
                  </a:cxn>
                  <a:cxn ang="0">
                    <a:pos x="81" y="0"/>
                  </a:cxn>
                  <a:cxn ang="0">
                    <a:pos x="130" y="24"/>
                  </a:cxn>
                  <a:cxn ang="0">
                    <a:pos x="81" y="49"/>
                  </a:cxn>
                  <a:cxn ang="0">
                    <a:pos x="81" y="0"/>
                  </a:cxn>
                </a:cxnLst>
                <a:rect l="0" t="0" r="r" b="b"/>
                <a:pathLst>
                  <a:path w="130" h="49">
                    <a:moveTo>
                      <a:pt x="41" y="16"/>
                    </a:moveTo>
                    <a:lnTo>
                      <a:pt x="89" y="16"/>
                    </a:lnTo>
                    <a:lnTo>
                      <a:pt x="89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9" y="49"/>
                    </a:moveTo>
                    <a:lnTo>
                      <a:pt x="0" y="24"/>
                    </a:lnTo>
                    <a:lnTo>
                      <a:pt x="49" y="0"/>
                    </a:lnTo>
                    <a:lnTo>
                      <a:pt x="49" y="49"/>
                    </a:lnTo>
                    <a:close/>
                    <a:moveTo>
                      <a:pt x="81" y="0"/>
                    </a:moveTo>
                    <a:lnTo>
                      <a:pt x="130" y="24"/>
                    </a:lnTo>
                    <a:lnTo>
                      <a:pt x="81" y="4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Freeform 429"/>
              <p:cNvSpPr>
                <a:spLocks noEditPoints="1"/>
              </p:cNvSpPr>
              <p:nvPr/>
            </p:nvSpPr>
            <p:spPr bwMode="auto">
              <a:xfrm>
                <a:off x="6017873" y="4594158"/>
                <a:ext cx="107132" cy="43908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89" y="16"/>
                  </a:cxn>
                  <a:cxn ang="0">
                    <a:pos x="89" y="32"/>
                  </a:cxn>
                  <a:cxn ang="0">
                    <a:pos x="41" y="32"/>
                  </a:cxn>
                  <a:cxn ang="0">
                    <a:pos x="41" y="16"/>
                  </a:cxn>
                  <a:cxn ang="0">
                    <a:pos x="49" y="49"/>
                  </a:cxn>
                  <a:cxn ang="0">
                    <a:pos x="0" y="24"/>
                  </a:cxn>
                  <a:cxn ang="0">
                    <a:pos x="49" y="0"/>
                  </a:cxn>
                  <a:cxn ang="0">
                    <a:pos x="49" y="49"/>
                  </a:cxn>
                  <a:cxn ang="0">
                    <a:pos x="81" y="0"/>
                  </a:cxn>
                  <a:cxn ang="0">
                    <a:pos x="130" y="24"/>
                  </a:cxn>
                  <a:cxn ang="0">
                    <a:pos x="81" y="49"/>
                  </a:cxn>
                  <a:cxn ang="0">
                    <a:pos x="81" y="0"/>
                  </a:cxn>
                </a:cxnLst>
                <a:rect l="0" t="0" r="r" b="b"/>
                <a:pathLst>
                  <a:path w="130" h="49">
                    <a:moveTo>
                      <a:pt x="41" y="16"/>
                    </a:moveTo>
                    <a:lnTo>
                      <a:pt x="89" y="16"/>
                    </a:lnTo>
                    <a:lnTo>
                      <a:pt x="89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9" y="49"/>
                    </a:moveTo>
                    <a:lnTo>
                      <a:pt x="0" y="24"/>
                    </a:lnTo>
                    <a:lnTo>
                      <a:pt x="49" y="0"/>
                    </a:lnTo>
                    <a:lnTo>
                      <a:pt x="49" y="49"/>
                    </a:lnTo>
                    <a:close/>
                    <a:moveTo>
                      <a:pt x="81" y="0"/>
                    </a:moveTo>
                    <a:lnTo>
                      <a:pt x="130" y="24"/>
                    </a:lnTo>
                    <a:lnTo>
                      <a:pt x="81" y="4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0" name="TextBox 99"/>
            <p:cNvSpPr txBox="1">
              <a:spLocks noChangeAspect="1"/>
            </p:cNvSpPr>
            <p:nvPr/>
          </p:nvSpPr>
          <p:spPr>
            <a:xfrm>
              <a:off x="5933544" y="3988359"/>
              <a:ext cx="457006" cy="243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tx2"/>
                  </a:solidFill>
                </a:rPr>
                <a:t>TLM</a:t>
              </a:r>
            </a:p>
          </p:txBody>
        </p:sp>
        <p:grpSp>
          <p:nvGrpSpPr>
            <p:cNvPr id="109" name="Group 193"/>
            <p:cNvGrpSpPr>
              <a:grpSpLocks noChangeAspect="1"/>
            </p:cNvGrpSpPr>
            <p:nvPr/>
          </p:nvGrpSpPr>
          <p:grpSpPr>
            <a:xfrm>
              <a:off x="6750803" y="5364061"/>
              <a:ext cx="606723" cy="348322"/>
              <a:chOff x="6556076" y="4618966"/>
              <a:chExt cx="491767" cy="348322"/>
            </a:xfrm>
          </p:grpSpPr>
          <p:sp>
            <p:nvSpPr>
              <p:cNvPr id="102" name="Freeform 429"/>
              <p:cNvSpPr>
                <a:spLocks noEditPoints="1"/>
              </p:cNvSpPr>
              <p:nvPr/>
            </p:nvSpPr>
            <p:spPr bwMode="auto">
              <a:xfrm>
                <a:off x="6565601" y="4622749"/>
                <a:ext cx="107132" cy="43908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89" y="16"/>
                  </a:cxn>
                  <a:cxn ang="0">
                    <a:pos x="89" y="32"/>
                  </a:cxn>
                  <a:cxn ang="0">
                    <a:pos x="41" y="32"/>
                  </a:cxn>
                  <a:cxn ang="0">
                    <a:pos x="41" y="16"/>
                  </a:cxn>
                  <a:cxn ang="0">
                    <a:pos x="49" y="49"/>
                  </a:cxn>
                  <a:cxn ang="0">
                    <a:pos x="0" y="24"/>
                  </a:cxn>
                  <a:cxn ang="0">
                    <a:pos x="49" y="0"/>
                  </a:cxn>
                  <a:cxn ang="0">
                    <a:pos x="49" y="49"/>
                  </a:cxn>
                  <a:cxn ang="0">
                    <a:pos x="81" y="0"/>
                  </a:cxn>
                  <a:cxn ang="0">
                    <a:pos x="130" y="24"/>
                  </a:cxn>
                  <a:cxn ang="0">
                    <a:pos x="81" y="49"/>
                  </a:cxn>
                  <a:cxn ang="0">
                    <a:pos x="81" y="0"/>
                  </a:cxn>
                </a:cxnLst>
                <a:rect l="0" t="0" r="r" b="b"/>
                <a:pathLst>
                  <a:path w="130" h="49">
                    <a:moveTo>
                      <a:pt x="41" y="16"/>
                    </a:moveTo>
                    <a:lnTo>
                      <a:pt x="89" y="16"/>
                    </a:lnTo>
                    <a:lnTo>
                      <a:pt x="89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9" y="49"/>
                    </a:moveTo>
                    <a:lnTo>
                      <a:pt x="0" y="24"/>
                    </a:lnTo>
                    <a:lnTo>
                      <a:pt x="49" y="0"/>
                    </a:lnTo>
                    <a:lnTo>
                      <a:pt x="49" y="49"/>
                    </a:lnTo>
                    <a:close/>
                    <a:moveTo>
                      <a:pt x="81" y="0"/>
                    </a:moveTo>
                    <a:lnTo>
                      <a:pt x="130" y="24"/>
                    </a:lnTo>
                    <a:lnTo>
                      <a:pt x="81" y="4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Freeform 429"/>
              <p:cNvSpPr>
                <a:spLocks noEditPoints="1"/>
              </p:cNvSpPr>
              <p:nvPr/>
            </p:nvSpPr>
            <p:spPr bwMode="auto">
              <a:xfrm>
                <a:off x="6560839" y="4689424"/>
                <a:ext cx="107132" cy="43908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89" y="16"/>
                  </a:cxn>
                  <a:cxn ang="0">
                    <a:pos x="89" y="32"/>
                  </a:cxn>
                  <a:cxn ang="0">
                    <a:pos x="41" y="32"/>
                  </a:cxn>
                  <a:cxn ang="0">
                    <a:pos x="41" y="16"/>
                  </a:cxn>
                  <a:cxn ang="0">
                    <a:pos x="49" y="49"/>
                  </a:cxn>
                  <a:cxn ang="0">
                    <a:pos x="0" y="24"/>
                  </a:cxn>
                  <a:cxn ang="0">
                    <a:pos x="49" y="0"/>
                  </a:cxn>
                  <a:cxn ang="0">
                    <a:pos x="49" y="49"/>
                  </a:cxn>
                  <a:cxn ang="0">
                    <a:pos x="81" y="0"/>
                  </a:cxn>
                  <a:cxn ang="0">
                    <a:pos x="130" y="24"/>
                  </a:cxn>
                  <a:cxn ang="0">
                    <a:pos x="81" y="49"/>
                  </a:cxn>
                  <a:cxn ang="0">
                    <a:pos x="81" y="0"/>
                  </a:cxn>
                </a:cxnLst>
                <a:rect l="0" t="0" r="r" b="b"/>
                <a:pathLst>
                  <a:path w="130" h="49">
                    <a:moveTo>
                      <a:pt x="41" y="16"/>
                    </a:moveTo>
                    <a:lnTo>
                      <a:pt x="89" y="16"/>
                    </a:lnTo>
                    <a:lnTo>
                      <a:pt x="89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9" y="49"/>
                    </a:moveTo>
                    <a:lnTo>
                      <a:pt x="0" y="24"/>
                    </a:lnTo>
                    <a:lnTo>
                      <a:pt x="49" y="0"/>
                    </a:lnTo>
                    <a:lnTo>
                      <a:pt x="49" y="49"/>
                    </a:lnTo>
                    <a:close/>
                    <a:moveTo>
                      <a:pt x="81" y="0"/>
                    </a:moveTo>
                    <a:lnTo>
                      <a:pt x="130" y="24"/>
                    </a:lnTo>
                    <a:lnTo>
                      <a:pt x="81" y="4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Freeform 429"/>
              <p:cNvSpPr>
                <a:spLocks noEditPoints="1"/>
              </p:cNvSpPr>
              <p:nvPr/>
            </p:nvSpPr>
            <p:spPr bwMode="auto">
              <a:xfrm>
                <a:off x="6560839" y="4760861"/>
                <a:ext cx="107132" cy="43908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89" y="16"/>
                  </a:cxn>
                  <a:cxn ang="0">
                    <a:pos x="89" y="32"/>
                  </a:cxn>
                  <a:cxn ang="0">
                    <a:pos x="41" y="32"/>
                  </a:cxn>
                  <a:cxn ang="0">
                    <a:pos x="41" y="16"/>
                  </a:cxn>
                  <a:cxn ang="0">
                    <a:pos x="49" y="49"/>
                  </a:cxn>
                  <a:cxn ang="0">
                    <a:pos x="0" y="24"/>
                  </a:cxn>
                  <a:cxn ang="0">
                    <a:pos x="49" y="0"/>
                  </a:cxn>
                  <a:cxn ang="0">
                    <a:pos x="49" y="49"/>
                  </a:cxn>
                  <a:cxn ang="0">
                    <a:pos x="81" y="0"/>
                  </a:cxn>
                  <a:cxn ang="0">
                    <a:pos x="130" y="24"/>
                  </a:cxn>
                  <a:cxn ang="0">
                    <a:pos x="81" y="49"/>
                  </a:cxn>
                  <a:cxn ang="0">
                    <a:pos x="81" y="0"/>
                  </a:cxn>
                </a:cxnLst>
                <a:rect l="0" t="0" r="r" b="b"/>
                <a:pathLst>
                  <a:path w="130" h="49">
                    <a:moveTo>
                      <a:pt x="41" y="16"/>
                    </a:moveTo>
                    <a:lnTo>
                      <a:pt x="89" y="16"/>
                    </a:lnTo>
                    <a:lnTo>
                      <a:pt x="89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9" y="49"/>
                    </a:moveTo>
                    <a:lnTo>
                      <a:pt x="0" y="24"/>
                    </a:lnTo>
                    <a:lnTo>
                      <a:pt x="49" y="0"/>
                    </a:lnTo>
                    <a:lnTo>
                      <a:pt x="49" y="49"/>
                    </a:lnTo>
                    <a:close/>
                    <a:moveTo>
                      <a:pt x="81" y="0"/>
                    </a:moveTo>
                    <a:lnTo>
                      <a:pt x="130" y="24"/>
                    </a:lnTo>
                    <a:lnTo>
                      <a:pt x="81" y="4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429"/>
              <p:cNvSpPr>
                <a:spLocks noEditPoints="1"/>
              </p:cNvSpPr>
              <p:nvPr/>
            </p:nvSpPr>
            <p:spPr bwMode="auto">
              <a:xfrm>
                <a:off x="6556076" y="4832300"/>
                <a:ext cx="107132" cy="43908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89" y="16"/>
                  </a:cxn>
                  <a:cxn ang="0">
                    <a:pos x="89" y="32"/>
                  </a:cxn>
                  <a:cxn ang="0">
                    <a:pos x="41" y="32"/>
                  </a:cxn>
                  <a:cxn ang="0">
                    <a:pos x="41" y="16"/>
                  </a:cxn>
                  <a:cxn ang="0">
                    <a:pos x="49" y="49"/>
                  </a:cxn>
                  <a:cxn ang="0">
                    <a:pos x="0" y="24"/>
                  </a:cxn>
                  <a:cxn ang="0">
                    <a:pos x="49" y="0"/>
                  </a:cxn>
                  <a:cxn ang="0">
                    <a:pos x="49" y="49"/>
                  </a:cxn>
                  <a:cxn ang="0">
                    <a:pos x="81" y="0"/>
                  </a:cxn>
                  <a:cxn ang="0">
                    <a:pos x="130" y="24"/>
                  </a:cxn>
                  <a:cxn ang="0">
                    <a:pos x="81" y="49"/>
                  </a:cxn>
                  <a:cxn ang="0">
                    <a:pos x="81" y="0"/>
                  </a:cxn>
                </a:cxnLst>
                <a:rect l="0" t="0" r="r" b="b"/>
                <a:pathLst>
                  <a:path w="130" h="49">
                    <a:moveTo>
                      <a:pt x="41" y="16"/>
                    </a:moveTo>
                    <a:lnTo>
                      <a:pt x="89" y="16"/>
                    </a:lnTo>
                    <a:lnTo>
                      <a:pt x="89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9" y="49"/>
                    </a:moveTo>
                    <a:lnTo>
                      <a:pt x="0" y="24"/>
                    </a:lnTo>
                    <a:lnTo>
                      <a:pt x="49" y="0"/>
                    </a:lnTo>
                    <a:lnTo>
                      <a:pt x="49" y="49"/>
                    </a:lnTo>
                    <a:close/>
                    <a:moveTo>
                      <a:pt x="81" y="0"/>
                    </a:moveTo>
                    <a:lnTo>
                      <a:pt x="130" y="24"/>
                    </a:lnTo>
                    <a:lnTo>
                      <a:pt x="81" y="4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429"/>
              <p:cNvSpPr>
                <a:spLocks noEditPoints="1"/>
              </p:cNvSpPr>
              <p:nvPr/>
            </p:nvSpPr>
            <p:spPr bwMode="auto">
              <a:xfrm>
                <a:off x="6556076" y="4898974"/>
                <a:ext cx="107132" cy="43908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89" y="16"/>
                  </a:cxn>
                  <a:cxn ang="0">
                    <a:pos x="89" y="32"/>
                  </a:cxn>
                  <a:cxn ang="0">
                    <a:pos x="41" y="32"/>
                  </a:cxn>
                  <a:cxn ang="0">
                    <a:pos x="41" y="16"/>
                  </a:cxn>
                  <a:cxn ang="0">
                    <a:pos x="49" y="49"/>
                  </a:cxn>
                  <a:cxn ang="0">
                    <a:pos x="0" y="24"/>
                  </a:cxn>
                  <a:cxn ang="0">
                    <a:pos x="49" y="0"/>
                  </a:cxn>
                  <a:cxn ang="0">
                    <a:pos x="49" y="49"/>
                  </a:cxn>
                  <a:cxn ang="0">
                    <a:pos x="81" y="0"/>
                  </a:cxn>
                  <a:cxn ang="0">
                    <a:pos x="130" y="24"/>
                  </a:cxn>
                  <a:cxn ang="0">
                    <a:pos x="81" y="49"/>
                  </a:cxn>
                  <a:cxn ang="0">
                    <a:pos x="81" y="0"/>
                  </a:cxn>
                </a:cxnLst>
                <a:rect l="0" t="0" r="r" b="b"/>
                <a:pathLst>
                  <a:path w="130" h="49">
                    <a:moveTo>
                      <a:pt x="41" y="16"/>
                    </a:moveTo>
                    <a:lnTo>
                      <a:pt x="89" y="16"/>
                    </a:lnTo>
                    <a:lnTo>
                      <a:pt x="89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9" y="49"/>
                    </a:moveTo>
                    <a:lnTo>
                      <a:pt x="0" y="24"/>
                    </a:lnTo>
                    <a:lnTo>
                      <a:pt x="49" y="0"/>
                    </a:lnTo>
                    <a:lnTo>
                      <a:pt x="49" y="49"/>
                    </a:lnTo>
                    <a:close/>
                    <a:moveTo>
                      <a:pt x="81" y="0"/>
                    </a:moveTo>
                    <a:lnTo>
                      <a:pt x="130" y="24"/>
                    </a:lnTo>
                    <a:lnTo>
                      <a:pt x="81" y="4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Rectangle 321"/>
              <p:cNvSpPr>
                <a:spLocks noChangeArrowheads="1"/>
              </p:cNvSpPr>
              <p:nvPr/>
            </p:nvSpPr>
            <p:spPr bwMode="auto">
              <a:xfrm>
                <a:off x="6674733" y="4618966"/>
                <a:ext cx="373110" cy="34832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900" b="1" dirty="0" smtClean="0">
                    <a:solidFill>
                      <a:srgbClr val="FFFFFF"/>
                    </a:solidFill>
                  </a:rPr>
                  <a:t>IP</a:t>
                </a:r>
                <a:endParaRPr lang="en-US" sz="900" b="1" dirty="0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/>
          <p:cNvSpPr/>
          <p:nvPr/>
        </p:nvSpPr>
        <p:spPr bwMode="auto">
          <a:xfrm>
            <a:off x="7376942" y="4482102"/>
            <a:ext cx="1648326" cy="5213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2" descr="C:\Users\lmelling\AppData\Local\Microsoft\Windows\Temporary Internet Files\Content.Outlook\26ICQN74\SW-Brkpt-Variable-RegView-VP_Xterm_outpu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0411" y="2981386"/>
            <a:ext cx="2329183" cy="13580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Early Hardware models for </a:t>
            </a:r>
            <a:r>
              <a:rPr lang="en-US" dirty="0" smtClean="0"/>
              <a:t>Software </a:t>
            </a:r>
            <a:r>
              <a:rPr lang="en-US" dirty="0" smtClean="0"/>
              <a:t>Development and Validation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7019" y="4535153"/>
            <a:ext cx="29722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3"/>
                </a:solidFill>
              </a:rPr>
              <a:t>SMP Linux boot: </a:t>
            </a:r>
          </a:p>
          <a:p>
            <a:pPr lvl="1"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3"/>
                </a:solidFill>
              </a:rPr>
              <a:t> CPU0 615,093,547 instructions </a:t>
            </a:r>
          </a:p>
          <a:p>
            <a:pPr lvl="1"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3"/>
                </a:solidFill>
              </a:rPr>
              <a:t> CPU1 489,558,519 instructions </a:t>
            </a:r>
          </a:p>
          <a:p>
            <a:pPr lvl="1"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3"/>
                </a:solidFill>
              </a:rPr>
              <a:t> Total Instructions: 1,104,652,066</a:t>
            </a:r>
          </a:p>
          <a:p>
            <a:pPr lvl="1"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3"/>
                </a:solidFill>
              </a:rPr>
              <a:t> In 30 seconds on a laptop computer</a:t>
            </a:r>
          </a:p>
          <a:p>
            <a:r>
              <a:rPr lang="en-US" sz="1100" dirty="0" smtClean="0">
                <a:solidFill>
                  <a:schemeClr val="accent3"/>
                </a:solidFill>
              </a:rPr>
              <a:t>36 MIPS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50009" y="1828798"/>
            <a:ext cx="3360821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VP </a:t>
            </a:r>
            <a:r>
              <a:rPr lang="en-US" sz="1400" dirty="0" smtClean="0">
                <a:solidFill>
                  <a:schemeClr val="tx2"/>
                </a:solidFill>
              </a:rPr>
              <a:t>platform available before RTL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 High performance SW execution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 Run entire SW stack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06706" y="2925907"/>
            <a:ext cx="1744389" cy="964304"/>
            <a:chOff x="6725" y="11225"/>
            <a:chExt cx="3630" cy="1715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6750" y="11245"/>
              <a:ext cx="755" cy="35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4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4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Arm Processor</a:t>
              </a:r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7930" y="11225"/>
              <a:ext cx="755" cy="35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4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4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SRAM</a:t>
              </a: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8925" y="11225"/>
              <a:ext cx="360" cy="35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4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4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GIC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9348" y="11225"/>
              <a:ext cx="446" cy="35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4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4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Timer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9838" y="11225"/>
              <a:ext cx="446" cy="35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4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4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UART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6725" y="11750"/>
              <a:ext cx="3630" cy="14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7000" y="11600"/>
              <a:ext cx="185" cy="230"/>
            </a:xfrm>
            <a:prstGeom prst="upArrow">
              <a:avLst>
                <a:gd name="adj1" fmla="val 50000"/>
                <a:gd name="adj2" fmla="val 31081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8210" y="11580"/>
              <a:ext cx="185" cy="230"/>
            </a:xfrm>
            <a:prstGeom prst="upArrow">
              <a:avLst>
                <a:gd name="adj1" fmla="val 50000"/>
                <a:gd name="adj2" fmla="val 31081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" name="AutoShape 11"/>
            <p:cNvSpPr>
              <a:spLocks noChangeArrowheads="1"/>
            </p:cNvSpPr>
            <p:nvPr/>
          </p:nvSpPr>
          <p:spPr bwMode="auto">
            <a:xfrm>
              <a:off x="9035" y="11580"/>
              <a:ext cx="185" cy="230"/>
            </a:xfrm>
            <a:prstGeom prst="upArrow">
              <a:avLst>
                <a:gd name="adj1" fmla="val 50000"/>
                <a:gd name="adj2" fmla="val 31081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>
              <a:off x="9500" y="11580"/>
              <a:ext cx="185" cy="230"/>
            </a:xfrm>
            <a:prstGeom prst="upArrow">
              <a:avLst>
                <a:gd name="adj1" fmla="val 50000"/>
                <a:gd name="adj2" fmla="val 31081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" name="AutoShape 13"/>
            <p:cNvSpPr>
              <a:spLocks noChangeArrowheads="1"/>
            </p:cNvSpPr>
            <p:nvPr/>
          </p:nvSpPr>
          <p:spPr bwMode="auto">
            <a:xfrm>
              <a:off x="9985" y="11580"/>
              <a:ext cx="185" cy="230"/>
            </a:xfrm>
            <a:prstGeom prst="upArrow">
              <a:avLst>
                <a:gd name="adj1" fmla="val 50000"/>
                <a:gd name="adj2" fmla="val 31081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" name="AutoShape 14"/>
            <p:cNvSpPr>
              <a:spLocks noChangeArrowheads="1"/>
            </p:cNvSpPr>
            <p:nvPr/>
          </p:nvSpPr>
          <p:spPr bwMode="auto">
            <a:xfrm>
              <a:off x="6885" y="12355"/>
              <a:ext cx="755" cy="58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PCIe</a:t>
              </a: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 Core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AutoShape 15"/>
            <p:cNvSpPr>
              <a:spLocks noChangeArrowheads="1"/>
            </p:cNvSpPr>
            <p:nvPr/>
          </p:nvSpPr>
          <p:spPr bwMode="auto">
            <a:xfrm>
              <a:off x="8280" y="12355"/>
              <a:ext cx="755" cy="58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PCIe</a:t>
              </a: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 Core</a:t>
              </a:r>
            </a:p>
          </p:txBody>
        </p:sp>
        <p:sp>
          <p:nvSpPr>
            <p:cNvPr id="23" name="AutoShape 16"/>
            <p:cNvSpPr>
              <a:spLocks noChangeArrowheads="1"/>
            </p:cNvSpPr>
            <p:nvPr/>
          </p:nvSpPr>
          <p:spPr bwMode="auto">
            <a:xfrm rot="10800000">
              <a:off x="8025" y="11795"/>
              <a:ext cx="185" cy="230"/>
            </a:xfrm>
            <a:prstGeom prst="upArrow">
              <a:avLst>
                <a:gd name="adj1" fmla="val 50000"/>
                <a:gd name="adj2" fmla="val 31081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" name="AutoShape 17"/>
            <p:cNvSpPr>
              <a:spLocks noChangeArrowheads="1"/>
            </p:cNvSpPr>
            <p:nvPr/>
          </p:nvSpPr>
          <p:spPr bwMode="auto">
            <a:xfrm>
              <a:off x="9005" y="12355"/>
              <a:ext cx="305" cy="58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4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4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SRAM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AutoShape 18"/>
            <p:cNvSpPr>
              <a:spLocks noChangeArrowheads="1"/>
            </p:cNvSpPr>
            <p:nvPr/>
          </p:nvSpPr>
          <p:spPr bwMode="auto">
            <a:xfrm>
              <a:off x="7185" y="12170"/>
              <a:ext cx="175" cy="185"/>
            </a:xfrm>
            <a:prstGeom prst="downArrow">
              <a:avLst>
                <a:gd name="adj1" fmla="val 50000"/>
                <a:gd name="adj2" fmla="val 26429"/>
              </a:avLst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" name="AutoShape 19"/>
            <p:cNvSpPr>
              <a:spLocks noChangeArrowheads="1"/>
            </p:cNvSpPr>
            <p:nvPr/>
          </p:nvSpPr>
          <p:spPr bwMode="auto">
            <a:xfrm>
              <a:off x="7875" y="12170"/>
              <a:ext cx="175" cy="185"/>
            </a:xfrm>
            <a:prstGeom prst="downArrow">
              <a:avLst>
                <a:gd name="adj1" fmla="val 50000"/>
                <a:gd name="adj2" fmla="val 26429"/>
              </a:avLst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7" name="AutoShape 20"/>
            <p:cNvSpPr>
              <a:spLocks noChangeArrowheads="1"/>
            </p:cNvSpPr>
            <p:nvPr/>
          </p:nvSpPr>
          <p:spPr bwMode="auto">
            <a:xfrm>
              <a:off x="8575" y="12170"/>
              <a:ext cx="175" cy="185"/>
            </a:xfrm>
            <a:prstGeom prst="downArrow">
              <a:avLst>
                <a:gd name="adj1" fmla="val 50000"/>
                <a:gd name="adj2" fmla="val 26429"/>
              </a:avLst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8" name="AutoShape 21"/>
            <p:cNvSpPr>
              <a:spLocks noChangeArrowheads="1"/>
            </p:cNvSpPr>
            <p:nvPr/>
          </p:nvSpPr>
          <p:spPr bwMode="auto">
            <a:xfrm>
              <a:off x="9070" y="12170"/>
              <a:ext cx="175" cy="185"/>
            </a:xfrm>
            <a:prstGeom prst="downArrow">
              <a:avLst>
                <a:gd name="adj1" fmla="val 50000"/>
                <a:gd name="adj2" fmla="val 26429"/>
              </a:avLst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9" name="AutoShape 22"/>
            <p:cNvSpPr>
              <a:spLocks noChangeArrowheads="1"/>
            </p:cNvSpPr>
            <p:nvPr/>
          </p:nvSpPr>
          <p:spPr bwMode="auto">
            <a:xfrm>
              <a:off x="7640" y="12560"/>
              <a:ext cx="640" cy="160"/>
            </a:xfrm>
            <a:prstGeom prst="leftRightArrow">
              <a:avLst>
                <a:gd name="adj1" fmla="val 50000"/>
                <a:gd name="adj2" fmla="val 80000"/>
              </a:avLst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0" name="AutoShape 23"/>
            <p:cNvSpPr>
              <a:spLocks noChangeArrowheads="1"/>
            </p:cNvSpPr>
            <p:nvPr/>
          </p:nvSpPr>
          <p:spPr bwMode="auto">
            <a:xfrm>
              <a:off x="7095" y="12025"/>
              <a:ext cx="2305" cy="20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4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4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TLM Wrapper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AutoShape 24"/>
            <p:cNvSpPr>
              <a:spLocks noChangeArrowheads="1"/>
            </p:cNvSpPr>
            <p:nvPr/>
          </p:nvSpPr>
          <p:spPr bwMode="auto">
            <a:xfrm>
              <a:off x="7850" y="12355"/>
              <a:ext cx="225" cy="58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4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4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PIPE3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2" name="AutoShape 14"/>
          <p:cNvSpPr>
            <a:spLocks noChangeArrowheads="1"/>
          </p:cNvSpPr>
          <p:nvPr/>
        </p:nvSpPr>
        <p:spPr bwMode="auto">
          <a:xfrm>
            <a:off x="4079139" y="5400655"/>
            <a:ext cx="524638" cy="19245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RTL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auto">
          <a:xfrm>
            <a:off x="4702892" y="5407763"/>
            <a:ext cx="535719" cy="17824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TLM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13230" y="5366078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Key:</a:t>
            </a:r>
          </a:p>
        </p:txBody>
      </p:sp>
      <p:sp>
        <p:nvSpPr>
          <p:cNvPr id="37" name="AutoShape 26"/>
          <p:cNvSpPr>
            <a:spLocks noChangeArrowheads="1"/>
          </p:cNvSpPr>
          <p:nvPr/>
        </p:nvSpPr>
        <p:spPr bwMode="auto">
          <a:xfrm>
            <a:off x="4182698" y="4671329"/>
            <a:ext cx="1399955" cy="15528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Linux Kernel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AutoShape 27"/>
          <p:cNvSpPr>
            <a:spLocks noChangeArrowheads="1"/>
          </p:cNvSpPr>
          <p:nvPr/>
        </p:nvSpPr>
        <p:spPr bwMode="auto">
          <a:xfrm>
            <a:off x="4182698" y="4870978"/>
            <a:ext cx="491612" cy="2625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UDR kernel Module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AutoShape 28"/>
          <p:cNvSpPr>
            <a:spLocks noChangeArrowheads="1"/>
          </p:cNvSpPr>
          <p:nvPr/>
        </p:nvSpPr>
        <p:spPr bwMode="auto">
          <a:xfrm>
            <a:off x="4706867" y="4870978"/>
            <a:ext cx="875786" cy="2625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PCIe RC Initialization Module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AutoShape 29"/>
          <p:cNvSpPr>
            <a:spLocks noChangeArrowheads="1"/>
          </p:cNvSpPr>
          <p:nvPr/>
        </p:nvSpPr>
        <p:spPr bwMode="auto">
          <a:xfrm>
            <a:off x="4182698" y="4246151"/>
            <a:ext cx="1399955" cy="380812"/>
          </a:xfrm>
          <a:prstGeom prst="roundRect">
            <a:avLst>
              <a:gd name="adj" fmla="val 990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CDDC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AutoShape 30"/>
          <p:cNvSpPr>
            <a:spLocks noChangeArrowheads="1"/>
          </p:cNvSpPr>
          <p:nvPr/>
        </p:nvSpPr>
        <p:spPr bwMode="auto">
          <a:xfrm>
            <a:off x="4957557" y="4283123"/>
            <a:ext cx="599051" cy="13679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PCIe Core Drv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AutoShape 31"/>
          <p:cNvSpPr>
            <a:spLocks noChangeArrowheads="1"/>
          </p:cNvSpPr>
          <p:nvPr/>
        </p:nvSpPr>
        <p:spPr bwMode="auto">
          <a:xfrm>
            <a:off x="4182698" y="4083474"/>
            <a:ext cx="680443" cy="13679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Register Access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AutoShape 32"/>
          <p:cNvSpPr>
            <a:spLocks noChangeArrowheads="1"/>
          </p:cNvSpPr>
          <p:nvPr/>
        </p:nvSpPr>
        <p:spPr bwMode="auto">
          <a:xfrm>
            <a:off x="4889187" y="4083474"/>
            <a:ext cx="693466" cy="13679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Linux Shell Cmds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" name="AutoShape 33"/>
          <p:cNvSpPr>
            <a:spLocks noChangeArrowheads="1"/>
          </p:cNvSpPr>
          <p:nvPr/>
        </p:nvSpPr>
        <p:spPr bwMode="auto">
          <a:xfrm>
            <a:off x="4957557" y="4460588"/>
            <a:ext cx="599051" cy="13679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Unit Test Func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" name="AutoShape 26"/>
          <p:cNvSpPr>
            <a:spLocks noChangeArrowheads="1"/>
          </p:cNvSpPr>
          <p:nvPr/>
        </p:nvSpPr>
        <p:spPr bwMode="auto">
          <a:xfrm>
            <a:off x="5337725" y="5414199"/>
            <a:ext cx="517640" cy="16536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SW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76864" y="1804735"/>
            <a:ext cx="2983832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VP </a:t>
            </a:r>
            <a:r>
              <a:rPr lang="en-US" sz="1400" dirty="0" smtClean="0">
                <a:solidFill>
                  <a:schemeClr val="tx2"/>
                </a:solidFill>
              </a:rPr>
              <a:t>with RTL Hybrid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 Validate SW driver/firmware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 Running on the RTL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208424" y="1596189"/>
            <a:ext cx="45719" cy="476450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336614" y="1604210"/>
            <a:ext cx="45719" cy="476450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6606921" y="3175677"/>
            <a:ext cx="2422358" cy="1838426"/>
          </a:xfrm>
          <a:custGeom>
            <a:avLst/>
            <a:gdLst>
              <a:gd name="connsiteX0" fmla="*/ 0 w 8092440"/>
              <a:gd name="connsiteY0" fmla="*/ 9144 h 5148072"/>
              <a:gd name="connsiteX1" fmla="*/ 0 w 8092440"/>
              <a:gd name="connsiteY1" fmla="*/ 5148072 h 5148072"/>
              <a:gd name="connsiteX2" fmla="*/ 2606040 w 8092440"/>
              <a:gd name="connsiteY2" fmla="*/ 5148072 h 5148072"/>
              <a:gd name="connsiteX3" fmla="*/ 2596896 w 8092440"/>
              <a:gd name="connsiteY3" fmla="*/ 3730752 h 5148072"/>
              <a:gd name="connsiteX4" fmla="*/ 8083296 w 8092440"/>
              <a:gd name="connsiteY4" fmla="*/ 3721608 h 5148072"/>
              <a:gd name="connsiteX5" fmla="*/ 8092440 w 8092440"/>
              <a:gd name="connsiteY5" fmla="*/ 0 h 5148072"/>
              <a:gd name="connsiteX6" fmla="*/ 0 w 8092440"/>
              <a:gd name="connsiteY6" fmla="*/ 9144 h 51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92440" h="5148072">
                <a:moveTo>
                  <a:pt x="0" y="9144"/>
                </a:moveTo>
                <a:lnTo>
                  <a:pt x="0" y="5148072"/>
                </a:lnTo>
                <a:lnTo>
                  <a:pt x="2606040" y="5148072"/>
                </a:lnTo>
                <a:lnTo>
                  <a:pt x="2596896" y="3730752"/>
                </a:lnTo>
                <a:lnTo>
                  <a:pt x="8083296" y="3721608"/>
                </a:lnTo>
                <a:lnTo>
                  <a:pt x="8092440" y="0"/>
                </a:lnTo>
                <a:lnTo>
                  <a:pt x="0" y="9144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" name="Rectangle 4" descr="tile_paper_medgray.jpg"/>
          <p:cNvSpPr>
            <a:spLocks/>
          </p:cNvSpPr>
          <p:nvPr/>
        </p:nvSpPr>
        <p:spPr bwMode="auto">
          <a:xfrm>
            <a:off x="6693099" y="3284715"/>
            <a:ext cx="204791" cy="2421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50800" tIns="50800" rIns="50800" bIns="50800" anchor="ctr"/>
          <a:lstStyle/>
          <a:p>
            <a:r>
              <a:rPr lang="en-US" sz="300" dirty="0">
                <a:solidFill>
                  <a:schemeClr val="bg1"/>
                </a:solidFill>
              </a:rPr>
              <a:t>eMMC</a:t>
            </a:r>
          </a:p>
        </p:txBody>
      </p:sp>
      <p:sp>
        <p:nvSpPr>
          <p:cNvPr id="52" name="Rectangle 5" descr="tile_paper_medgray.jpg"/>
          <p:cNvSpPr>
            <a:spLocks/>
          </p:cNvSpPr>
          <p:nvPr/>
        </p:nvSpPr>
        <p:spPr bwMode="auto">
          <a:xfrm>
            <a:off x="7534805" y="3284715"/>
            <a:ext cx="204054" cy="2421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50800" tIns="50800" rIns="50800" bIns="50800" anchor="ctr"/>
          <a:lstStyle/>
          <a:p>
            <a:r>
              <a:rPr lang="en-US" sz="300" dirty="0" smtClean="0">
                <a:solidFill>
                  <a:schemeClr val="bg1"/>
                </a:solidFill>
              </a:rPr>
              <a:t>UART</a:t>
            </a:r>
            <a:endParaRPr lang="en-US" sz="300" dirty="0">
              <a:solidFill>
                <a:schemeClr val="bg1"/>
              </a:solidFill>
            </a:endParaRPr>
          </a:p>
        </p:txBody>
      </p:sp>
      <p:sp>
        <p:nvSpPr>
          <p:cNvPr id="53" name="Rectangle 6" descr="tile_paper_medgray.jpg"/>
          <p:cNvSpPr>
            <a:spLocks/>
          </p:cNvSpPr>
          <p:nvPr/>
        </p:nvSpPr>
        <p:spPr bwMode="auto">
          <a:xfrm>
            <a:off x="7250052" y="3985515"/>
            <a:ext cx="204791" cy="2421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50800" tIns="50800" rIns="50800" bIns="50800" anchor="ctr"/>
          <a:lstStyle/>
          <a:p>
            <a:r>
              <a:rPr lang="en-US" sz="400" dirty="0" smtClean="0">
                <a:solidFill>
                  <a:schemeClr val="bg1"/>
                </a:solidFill>
              </a:rPr>
              <a:t>Real</a:t>
            </a:r>
          </a:p>
          <a:p>
            <a:r>
              <a:rPr lang="en-US" sz="400" dirty="0" smtClean="0">
                <a:solidFill>
                  <a:schemeClr val="bg1"/>
                </a:solidFill>
              </a:rPr>
              <a:t>Time</a:t>
            </a:r>
          </a:p>
          <a:p>
            <a:r>
              <a:rPr lang="en-US" sz="400" dirty="0" smtClean="0">
                <a:solidFill>
                  <a:schemeClr val="bg1"/>
                </a:solidFill>
              </a:rPr>
              <a:t>Clock</a:t>
            </a:r>
            <a:endParaRPr lang="en-US" sz="400" dirty="0">
              <a:solidFill>
                <a:schemeClr val="bg1"/>
              </a:solidFill>
            </a:endParaRPr>
          </a:p>
        </p:txBody>
      </p:sp>
      <p:sp>
        <p:nvSpPr>
          <p:cNvPr id="54" name="Rectangle 7" descr="tile_paper_medgray.jpg"/>
          <p:cNvSpPr>
            <a:spLocks/>
          </p:cNvSpPr>
          <p:nvPr/>
        </p:nvSpPr>
        <p:spPr bwMode="auto">
          <a:xfrm>
            <a:off x="6698387" y="3988195"/>
            <a:ext cx="252990" cy="24214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50800" tIns="50800" rIns="50800" bIns="50800" anchor="ctr"/>
          <a:lstStyle/>
          <a:p>
            <a:r>
              <a:rPr lang="en-US" sz="400">
                <a:solidFill>
                  <a:schemeClr val="bg1"/>
                </a:solidFill>
              </a:rPr>
              <a:t>USB</a:t>
            </a:r>
          </a:p>
          <a:p>
            <a:r>
              <a:rPr lang="en-US" sz="400">
                <a:solidFill>
                  <a:schemeClr val="bg1"/>
                </a:solidFill>
              </a:rPr>
              <a:t>Host</a:t>
            </a:r>
          </a:p>
        </p:txBody>
      </p:sp>
      <p:sp>
        <p:nvSpPr>
          <p:cNvPr id="55" name="Rectangle 8" descr="tile_paper_medgray.jpg"/>
          <p:cNvSpPr>
            <a:spLocks/>
          </p:cNvSpPr>
          <p:nvPr/>
        </p:nvSpPr>
        <p:spPr bwMode="auto">
          <a:xfrm>
            <a:off x="6996551" y="3988195"/>
            <a:ext cx="204791" cy="24214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50800" tIns="50800" rIns="50800" bIns="50800" anchor="ctr"/>
          <a:lstStyle/>
          <a:p>
            <a:r>
              <a:rPr lang="en-US" sz="400" dirty="0" smtClean="0">
                <a:solidFill>
                  <a:schemeClr val="bg1"/>
                </a:solidFill>
              </a:rPr>
              <a:t>Frame</a:t>
            </a:r>
          </a:p>
          <a:p>
            <a:r>
              <a:rPr lang="en-US" sz="400" dirty="0" smtClean="0">
                <a:solidFill>
                  <a:schemeClr val="bg1"/>
                </a:solidFill>
              </a:rPr>
              <a:t>Buffer</a:t>
            </a:r>
          </a:p>
          <a:p>
            <a:r>
              <a:rPr lang="en-US" sz="400" dirty="0" smtClean="0">
                <a:solidFill>
                  <a:schemeClr val="bg1"/>
                </a:solidFill>
              </a:rPr>
              <a:t>Mon</a:t>
            </a:r>
            <a:endParaRPr lang="en-US" sz="400" dirty="0">
              <a:solidFill>
                <a:schemeClr val="bg1"/>
              </a:solidFill>
            </a:endParaRPr>
          </a:p>
        </p:txBody>
      </p:sp>
      <p:sp>
        <p:nvSpPr>
          <p:cNvPr id="56" name="Rectangle 9" descr="tile_paper_medgray.jpg"/>
          <p:cNvSpPr>
            <a:spLocks/>
          </p:cNvSpPr>
          <p:nvPr/>
        </p:nvSpPr>
        <p:spPr bwMode="auto">
          <a:xfrm>
            <a:off x="7491384" y="3988195"/>
            <a:ext cx="250697" cy="24214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50800" tIns="50800" rIns="50800" bIns="50800" anchor="ctr"/>
          <a:lstStyle/>
          <a:p>
            <a:r>
              <a:rPr lang="en-US" sz="400" dirty="0" smtClean="0">
                <a:solidFill>
                  <a:schemeClr val="bg1"/>
                </a:solidFill>
              </a:rPr>
              <a:t>Loader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>
            <a:endCxn id="54" idx="0"/>
          </p:cNvCxnSpPr>
          <p:nvPr/>
        </p:nvCxnSpPr>
        <p:spPr>
          <a:xfrm flipH="1">
            <a:off x="6824882" y="3925344"/>
            <a:ext cx="0" cy="62851"/>
          </a:xfrm>
          <a:prstGeom prst="line">
            <a:avLst/>
          </a:prstGeom>
          <a:ln w="12700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55" idx="0"/>
          </p:cNvCxnSpPr>
          <p:nvPr/>
        </p:nvCxnSpPr>
        <p:spPr>
          <a:xfrm>
            <a:off x="7091729" y="3919801"/>
            <a:ext cx="0" cy="68393"/>
          </a:xfrm>
          <a:prstGeom prst="line">
            <a:avLst/>
          </a:prstGeom>
          <a:ln w="12700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3" idx="0"/>
          </p:cNvCxnSpPr>
          <p:nvPr/>
        </p:nvCxnSpPr>
        <p:spPr>
          <a:xfrm flipH="1" flipV="1">
            <a:off x="7345850" y="3914169"/>
            <a:ext cx="0" cy="71346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2" descr="tile_paper_medgray.png"/>
          <p:cNvSpPr>
            <a:spLocks/>
          </p:cNvSpPr>
          <p:nvPr/>
        </p:nvSpPr>
        <p:spPr bwMode="auto">
          <a:xfrm>
            <a:off x="6688650" y="3598124"/>
            <a:ext cx="1051674" cy="3228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50800" tIns="50800" rIns="50800" bIns="50800" anchor="ctr"/>
          <a:lstStyle/>
          <a:p>
            <a:pPr algn="ctr"/>
            <a:r>
              <a:rPr lang="en-US" sz="500" dirty="0" smtClean="0">
                <a:solidFill>
                  <a:schemeClr val="bg1"/>
                </a:solidFill>
              </a:rPr>
              <a:t>MUX (</a:t>
            </a:r>
            <a:r>
              <a:rPr lang="en-US" sz="500" dirty="0" err="1" smtClean="0">
                <a:solidFill>
                  <a:schemeClr val="bg1"/>
                </a:solidFill>
              </a:rPr>
              <a:t>cRouter</a:t>
            </a:r>
            <a:r>
              <a:rPr lang="en-US" sz="500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sz="500" dirty="0" smtClean="0">
                <a:solidFill>
                  <a:schemeClr val="bg1"/>
                </a:solidFill>
              </a:rPr>
              <a:t>(subsyst.cfg)</a:t>
            </a: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61" name="Rectangle 4" descr="tile_paper_medgray.jpg"/>
          <p:cNvSpPr>
            <a:spLocks/>
          </p:cNvSpPr>
          <p:nvPr/>
        </p:nvSpPr>
        <p:spPr bwMode="auto">
          <a:xfrm>
            <a:off x="8059380" y="3284715"/>
            <a:ext cx="204791" cy="24214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 cap="flat" cmpd="sng">
            <a:noFill/>
            <a:prstDash val="solid"/>
            <a:miter lim="0"/>
            <a:headEnd/>
            <a:tailEnd/>
          </a:ln>
          <a:effectLst>
            <a:outerShdw dist="12700" algn="ctr" rotWithShape="0">
              <a:srgbClr val="000000">
                <a:alpha val="50000"/>
              </a:srgbClr>
            </a:outerShdw>
          </a:effectLst>
        </p:spPr>
        <p:txBody>
          <a:bodyPr wrap="none" lIns="50800" tIns="50800" rIns="50800" bIns="50800" anchor="ctr"/>
          <a:lstStyle/>
          <a:p>
            <a:r>
              <a:rPr lang="en-US" sz="400" dirty="0" smtClean="0">
                <a:solidFill>
                  <a:schemeClr val="bg1"/>
                </a:solidFill>
              </a:rPr>
              <a:t>NV</a:t>
            </a:r>
          </a:p>
          <a:p>
            <a:r>
              <a:rPr lang="en-US" sz="400" dirty="0" smtClean="0">
                <a:solidFill>
                  <a:schemeClr val="bg1"/>
                </a:solidFill>
              </a:rPr>
              <a:t>Clock</a:t>
            </a:r>
            <a:endParaRPr lang="en-US" sz="400" dirty="0">
              <a:solidFill>
                <a:schemeClr val="bg1"/>
              </a:solidFill>
            </a:endParaRPr>
          </a:p>
        </p:txBody>
      </p:sp>
      <p:sp>
        <p:nvSpPr>
          <p:cNvPr id="62" name="Rectangle 5" descr="tile_paper_medgray.jpg"/>
          <p:cNvSpPr>
            <a:spLocks/>
          </p:cNvSpPr>
          <p:nvPr/>
        </p:nvSpPr>
        <p:spPr bwMode="auto">
          <a:xfrm>
            <a:off x="8378671" y="3284715"/>
            <a:ext cx="204498" cy="24214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 cap="flat" cmpd="sng">
            <a:noFill/>
            <a:prstDash val="solid"/>
            <a:miter lim="0"/>
            <a:headEnd/>
            <a:tailEnd/>
          </a:ln>
          <a:effectLst>
            <a:outerShdw dist="12700" algn="ctr" rotWithShape="0">
              <a:srgbClr val="000000">
                <a:alpha val="50000"/>
              </a:srgbClr>
            </a:outerShdw>
          </a:effectLst>
        </p:spPr>
        <p:txBody>
          <a:bodyPr wrap="none" lIns="50800" tIns="50800" rIns="50800" bIns="50800" anchor="ctr"/>
          <a:lstStyle/>
          <a:p>
            <a:r>
              <a:rPr lang="en-US" sz="400" dirty="0" smtClean="0">
                <a:solidFill>
                  <a:schemeClr val="bg1"/>
                </a:solidFill>
              </a:rPr>
              <a:t>NV</a:t>
            </a:r>
          </a:p>
          <a:p>
            <a:r>
              <a:rPr lang="en-US" sz="400" dirty="0" smtClean="0">
                <a:solidFill>
                  <a:schemeClr val="bg1"/>
                </a:solidFill>
              </a:rPr>
              <a:t>Timer</a:t>
            </a:r>
            <a:endParaRPr lang="en-US" sz="400" dirty="0">
              <a:solidFill>
                <a:schemeClr val="bg1"/>
              </a:solidFill>
            </a:endParaRPr>
          </a:p>
        </p:txBody>
      </p:sp>
      <p:sp>
        <p:nvSpPr>
          <p:cNvPr id="63" name="Rectangle 6" descr="tile_paper_medgray.jpg"/>
          <p:cNvSpPr>
            <a:spLocks/>
          </p:cNvSpPr>
          <p:nvPr/>
        </p:nvSpPr>
        <p:spPr bwMode="auto">
          <a:xfrm>
            <a:off x="8754180" y="3284715"/>
            <a:ext cx="238892" cy="24214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 cap="flat" cmpd="sng">
            <a:noFill/>
            <a:prstDash val="solid"/>
            <a:miter lim="0"/>
            <a:headEnd/>
            <a:tailEnd/>
          </a:ln>
          <a:effectLst>
            <a:outerShdw dist="12700" algn="ctr" rotWithShape="0">
              <a:srgbClr val="000000">
                <a:alpha val="50000"/>
              </a:srgbClr>
            </a:outerShdw>
          </a:effectLst>
        </p:spPr>
        <p:txBody>
          <a:bodyPr wrap="none" lIns="50800" tIns="50800" rIns="50800" bIns="50800" anchor="ctr"/>
          <a:lstStyle/>
          <a:p>
            <a:r>
              <a:rPr lang="en-US" sz="400" dirty="0" smtClean="0">
                <a:solidFill>
                  <a:schemeClr val="bg1"/>
                </a:solidFill>
              </a:rPr>
              <a:t>Flow</a:t>
            </a:r>
          </a:p>
          <a:p>
            <a:r>
              <a:rPr lang="en-US" sz="400" dirty="0" smtClean="0">
                <a:solidFill>
                  <a:schemeClr val="bg1"/>
                </a:solidFill>
              </a:rPr>
              <a:t>Control</a:t>
            </a:r>
          </a:p>
        </p:txBody>
      </p:sp>
      <p:sp>
        <p:nvSpPr>
          <p:cNvPr id="64" name="Rectangle 7" descr="tile_paper_medgray.jpg"/>
          <p:cNvSpPr>
            <a:spLocks/>
          </p:cNvSpPr>
          <p:nvPr/>
        </p:nvSpPr>
        <p:spPr bwMode="auto">
          <a:xfrm>
            <a:off x="8059380" y="4358098"/>
            <a:ext cx="204791" cy="24265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 cap="flat" cmpd="sng">
            <a:solidFill>
              <a:schemeClr val="tx2"/>
            </a:solidFill>
            <a:prstDash val="solid"/>
            <a:miter lim="0"/>
            <a:headEnd/>
            <a:tailEnd/>
          </a:ln>
          <a:effectLst>
            <a:outerShdw dist="12700" algn="ctr" rotWithShape="0">
              <a:srgbClr val="000000">
                <a:alpha val="50000"/>
              </a:srgbClr>
            </a:outerShdw>
          </a:effectLst>
        </p:spPr>
        <p:txBody>
          <a:bodyPr wrap="none" lIns="50800" tIns="50800" rIns="50800" bIns="50800" anchor="ctr"/>
          <a:lstStyle/>
          <a:p>
            <a:r>
              <a:rPr lang="en-US" sz="400" dirty="0" smtClean="0"/>
              <a:t>Smart </a:t>
            </a:r>
          </a:p>
          <a:p>
            <a:r>
              <a:rPr lang="en-US" sz="400" dirty="0" err="1" smtClean="0"/>
              <a:t>Mem</a:t>
            </a:r>
            <a:endParaRPr lang="en-US" sz="400" dirty="0"/>
          </a:p>
        </p:txBody>
      </p:sp>
      <p:sp>
        <p:nvSpPr>
          <p:cNvPr id="65" name="Rectangle 8" descr="tile_paper_medgray.jpg"/>
          <p:cNvSpPr>
            <a:spLocks/>
          </p:cNvSpPr>
          <p:nvPr/>
        </p:nvSpPr>
        <p:spPr bwMode="auto">
          <a:xfrm>
            <a:off x="8354479" y="4358098"/>
            <a:ext cx="204791" cy="24265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 cap="flat" cmpd="sng">
            <a:solidFill>
              <a:schemeClr val="tx2"/>
            </a:solidFill>
            <a:prstDash val="solid"/>
            <a:miter lim="0"/>
            <a:headEnd/>
            <a:tailEnd/>
          </a:ln>
          <a:effectLst>
            <a:outerShdw dist="12700" algn="ctr" rotWithShape="0">
              <a:srgbClr val="000000">
                <a:alpha val="50000"/>
              </a:srgbClr>
            </a:outerShdw>
          </a:effectLst>
        </p:spPr>
        <p:txBody>
          <a:bodyPr wrap="none" lIns="50800" tIns="50800" rIns="50800" bIns="50800" anchor="ctr"/>
          <a:lstStyle/>
          <a:p>
            <a:r>
              <a:rPr lang="en-US" sz="400" dirty="0" smtClean="0"/>
              <a:t>AXI</a:t>
            </a:r>
          </a:p>
          <a:p>
            <a:r>
              <a:rPr lang="en-US" sz="400" dirty="0" smtClean="0"/>
              <a:t>Bridge</a:t>
            </a:r>
            <a:endParaRPr lang="en-US" sz="400" dirty="0"/>
          </a:p>
        </p:txBody>
      </p:sp>
      <p:sp>
        <p:nvSpPr>
          <p:cNvPr id="66" name="Rectangle 9" descr="tile_paper_medgray.jpg"/>
          <p:cNvSpPr>
            <a:spLocks/>
          </p:cNvSpPr>
          <p:nvPr/>
        </p:nvSpPr>
        <p:spPr bwMode="auto">
          <a:xfrm>
            <a:off x="8617357" y="3988881"/>
            <a:ext cx="382027" cy="24214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50800" tIns="50800" rIns="50800" bIns="50800" anchor="ctr"/>
          <a:lstStyle/>
          <a:p>
            <a:r>
              <a:rPr lang="en-US" sz="400" dirty="0" smtClean="0">
                <a:solidFill>
                  <a:schemeClr val="bg1"/>
                </a:solidFill>
              </a:rPr>
              <a:t>Fast Model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67" name="Straight Connector 66"/>
          <p:cNvCxnSpPr>
            <a:endCxn id="64" idx="0"/>
          </p:cNvCxnSpPr>
          <p:nvPr/>
        </p:nvCxnSpPr>
        <p:spPr>
          <a:xfrm>
            <a:off x="8158843" y="3921854"/>
            <a:ext cx="2933" cy="436244"/>
          </a:xfrm>
          <a:prstGeom prst="line">
            <a:avLst/>
          </a:prstGeom>
          <a:ln w="12700">
            <a:solidFill>
              <a:schemeClr val="accent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5" idx="0"/>
          </p:cNvCxnSpPr>
          <p:nvPr/>
        </p:nvCxnSpPr>
        <p:spPr>
          <a:xfrm>
            <a:off x="8455534" y="3918363"/>
            <a:ext cx="1341" cy="439735"/>
          </a:xfrm>
          <a:prstGeom prst="line">
            <a:avLst/>
          </a:prstGeom>
          <a:ln w="12700">
            <a:solidFill>
              <a:schemeClr val="accent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8873912" y="3526863"/>
            <a:ext cx="0" cy="69429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2" descr="tile_paper_medgray.png"/>
          <p:cNvSpPr>
            <a:spLocks/>
          </p:cNvSpPr>
          <p:nvPr/>
        </p:nvSpPr>
        <p:spPr bwMode="auto">
          <a:xfrm>
            <a:off x="7826003" y="3598810"/>
            <a:ext cx="1173381" cy="3228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50800" tIns="50800" rIns="50800" bIns="50800" anchor="ctr"/>
          <a:lstStyle/>
          <a:p>
            <a:pPr algn="ctr"/>
            <a:r>
              <a:rPr lang="en-US" sz="600" dirty="0" err="1" smtClean="0">
                <a:solidFill>
                  <a:schemeClr val="bg1"/>
                </a:solidFill>
              </a:rPr>
              <a:t>cRouter</a:t>
            </a:r>
            <a:endParaRPr lang="en-US" sz="600" dirty="0" smtClean="0">
              <a:solidFill>
                <a:schemeClr val="bg1"/>
              </a:solidFill>
            </a:endParaRPr>
          </a:p>
          <a:p>
            <a:pPr algn="ctr"/>
            <a:r>
              <a:rPr lang="en-US" sz="600" dirty="0" smtClean="0">
                <a:solidFill>
                  <a:schemeClr val="bg1"/>
                </a:solidFill>
              </a:rPr>
              <a:t>(top.cfg)</a:t>
            </a:r>
            <a:endParaRPr lang="en-US" sz="600" dirty="0">
              <a:solidFill>
                <a:schemeClr val="bg1"/>
              </a:solidFill>
            </a:endParaRPr>
          </a:p>
        </p:txBody>
      </p:sp>
      <p:cxnSp>
        <p:nvCxnSpPr>
          <p:cNvPr id="71" name="Straight Arrow Connector 70"/>
          <p:cNvCxnSpPr>
            <a:stCxn id="64" idx="2"/>
            <a:endCxn id="110" idx="0"/>
          </p:cNvCxnSpPr>
          <p:nvPr/>
        </p:nvCxnSpPr>
        <p:spPr>
          <a:xfrm flipH="1">
            <a:off x="8160681" y="4600757"/>
            <a:ext cx="1095" cy="97597"/>
          </a:xfrm>
          <a:prstGeom prst="straightConnector1">
            <a:avLst/>
          </a:prstGeom>
          <a:ln w="12700">
            <a:solidFill>
              <a:schemeClr val="accent2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5" idx="2"/>
            <a:endCxn id="112" idx="0"/>
          </p:cNvCxnSpPr>
          <p:nvPr/>
        </p:nvCxnSpPr>
        <p:spPr>
          <a:xfrm>
            <a:off x="8456875" y="4600757"/>
            <a:ext cx="0" cy="96264"/>
          </a:xfrm>
          <a:prstGeom prst="straightConnector1">
            <a:avLst/>
          </a:prstGeom>
          <a:ln w="12700">
            <a:solidFill>
              <a:schemeClr val="accent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8" descr="tile_paper_medgray.jpg"/>
          <p:cNvSpPr>
            <a:spLocks/>
          </p:cNvSpPr>
          <p:nvPr/>
        </p:nvSpPr>
        <p:spPr bwMode="auto">
          <a:xfrm rot="16200000">
            <a:off x="6609401" y="4430635"/>
            <a:ext cx="241654" cy="733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50800" tIns="50800" rIns="50800" bIns="50800" anchor="ctr"/>
          <a:lstStyle/>
          <a:p>
            <a:r>
              <a:rPr lang="en-US" sz="400" dirty="0" smtClean="0">
                <a:solidFill>
                  <a:schemeClr val="bg1"/>
                </a:solidFill>
              </a:rPr>
              <a:t>Mouse</a:t>
            </a:r>
            <a:endParaRPr lang="en-US" sz="400" dirty="0">
              <a:solidFill>
                <a:schemeClr val="bg1"/>
              </a:solidFill>
            </a:endParaRPr>
          </a:p>
        </p:txBody>
      </p:sp>
      <p:sp>
        <p:nvSpPr>
          <p:cNvPr id="74" name="Rectangle 8" descr="tile_paper_medgray.jpg"/>
          <p:cNvSpPr>
            <a:spLocks/>
          </p:cNvSpPr>
          <p:nvPr/>
        </p:nvSpPr>
        <p:spPr bwMode="auto">
          <a:xfrm rot="16200000">
            <a:off x="6711148" y="4430635"/>
            <a:ext cx="241654" cy="733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50800" tIns="50800" rIns="50800" bIns="50800" anchor="ctr"/>
          <a:lstStyle/>
          <a:p>
            <a:r>
              <a:rPr lang="en-US" sz="300" dirty="0" smtClean="0">
                <a:solidFill>
                  <a:schemeClr val="bg1"/>
                </a:solidFill>
              </a:rPr>
              <a:t>Keyboard</a:t>
            </a:r>
            <a:endParaRPr lang="en-US" sz="300" dirty="0">
              <a:solidFill>
                <a:schemeClr val="bg1"/>
              </a:solidFill>
            </a:endParaRPr>
          </a:p>
        </p:txBody>
      </p:sp>
      <p:sp>
        <p:nvSpPr>
          <p:cNvPr id="75" name="Rectangle 6" descr="tile_paper_medgray.jpg"/>
          <p:cNvSpPr>
            <a:spLocks/>
          </p:cNvSpPr>
          <p:nvPr/>
        </p:nvSpPr>
        <p:spPr bwMode="auto">
          <a:xfrm>
            <a:off x="6996933" y="4344526"/>
            <a:ext cx="204791" cy="2421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50800" tIns="50800" rIns="50800" bIns="50800" anchor="ctr"/>
          <a:lstStyle/>
          <a:p>
            <a:r>
              <a:rPr lang="en-US" sz="400" dirty="0" smtClean="0">
                <a:solidFill>
                  <a:schemeClr val="bg1"/>
                </a:solidFill>
              </a:rPr>
              <a:t>UI </a:t>
            </a:r>
          </a:p>
          <a:p>
            <a:r>
              <a:rPr lang="en-US" sz="400" dirty="0" smtClean="0">
                <a:solidFill>
                  <a:schemeClr val="bg1"/>
                </a:solidFill>
              </a:rPr>
              <a:t>VNC_</a:t>
            </a:r>
          </a:p>
          <a:p>
            <a:r>
              <a:rPr lang="en-US" sz="400" dirty="0" smtClean="0">
                <a:solidFill>
                  <a:schemeClr val="bg1"/>
                </a:solidFill>
              </a:rPr>
              <a:t>SDL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76" name="Straight Connector 75"/>
          <p:cNvCxnSpPr>
            <a:stCxn id="73" idx="3"/>
          </p:cNvCxnSpPr>
          <p:nvPr/>
        </p:nvCxnSpPr>
        <p:spPr>
          <a:xfrm flipH="1" flipV="1">
            <a:off x="6728586" y="4227151"/>
            <a:ext cx="1642" cy="11935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4" idx="3"/>
            <a:endCxn id="54" idx="2"/>
          </p:cNvCxnSpPr>
          <p:nvPr/>
        </p:nvCxnSpPr>
        <p:spPr>
          <a:xfrm flipH="1" flipV="1">
            <a:off x="6824882" y="4230343"/>
            <a:ext cx="0" cy="116163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75" idx="0"/>
            <a:endCxn id="55" idx="2"/>
          </p:cNvCxnSpPr>
          <p:nvPr/>
        </p:nvCxnSpPr>
        <p:spPr>
          <a:xfrm flipH="1" flipV="1">
            <a:off x="7098946" y="4230343"/>
            <a:ext cx="383" cy="114183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8" descr="tile_paper_medgray.jpg"/>
          <p:cNvSpPr>
            <a:spLocks/>
          </p:cNvSpPr>
          <p:nvPr/>
        </p:nvSpPr>
        <p:spPr bwMode="auto">
          <a:xfrm>
            <a:off x="7020514" y="3438151"/>
            <a:ext cx="286391" cy="733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50800" tIns="50800" rIns="50800" bIns="50800" anchor="ctr"/>
          <a:lstStyle/>
          <a:p>
            <a:r>
              <a:rPr lang="en-US" sz="300" dirty="0" smtClean="0">
                <a:solidFill>
                  <a:schemeClr val="bg1"/>
                </a:solidFill>
              </a:rPr>
              <a:t>Socket </a:t>
            </a:r>
            <a:r>
              <a:rPr lang="en-US" sz="300" dirty="0" err="1" smtClean="0">
                <a:solidFill>
                  <a:schemeClr val="bg1"/>
                </a:solidFill>
              </a:rPr>
              <a:t>Serv</a:t>
            </a:r>
            <a:endParaRPr lang="en-US" sz="300" dirty="0">
              <a:solidFill>
                <a:schemeClr val="bg1"/>
              </a:solidFill>
            </a:endParaRPr>
          </a:p>
        </p:txBody>
      </p:sp>
      <p:cxnSp>
        <p:nvCxnSpPr>
          <p:cNvPr id="80" name="Elbow Connector 79"/>
          <p:cNvCxnSpPr>
            <a:stCxn id="106" idx="3"/>
            <a:endCxn id="52" idx="1"/>
          </p:cNvCxnSpPr>
          <p:nvPr/>
        </p:nvCxnSpPr>
        <p:spPr>
          <a:xfrm>
            <a:off x="7312089" y="3321413"/>
            <a:ext cx="222716" cy="84376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79" idx="3"/>
            <a:endCxn id="52" idx="1"/>
          </p:cNvCxnSpPr>
          <p:nvPr/>
        </p:nvCxnSpPr>
        <p:spPr>
          <a:xfrm flipV="1">
            <a:off x="7306905" y="3405789"/>
            <a:ext cx="227900" cy="6906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0" idx="3"/>
            <a:endCxn id="70" idx="1"/>
          </p:cNvCxnSpPr>
          <p:nvPr/>
        </p:nvCxnSpPr>
        <p:spPr>
          <a:xfrm>
            <a:off x="7740324" y="3759557"/>
            <a:ext cx="85679" cy="686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75" idx="2"/>
            <a:endCxn id="74" idx="1"/>
          </p:cNvCxnSpPr>
          <p:nvPr/>
        </p:nvCxnSpPr>
        <p:spPr>
          <a:xfrm rot="5400000">
            <a:off x="6964909" y="4453740"/>
            <a:ext cx="1485" cy="267354"/>
          </a:xfrm>
          <a:prstGeom prst="bentConnector3">
            <a:avLst>
              <a:gd name="adj1" fmla="val 4640682"/>
            </a:avLst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73" idx="1"/>
            <a:endCxn id="75" idx="2"/>
          </p:cNvCxnSpPr>
          <p:nvPr/>
        </p:nvCxnSpPr>
        <p:spPr>
          <a:xfrm rot="5400000" flipH="1" flipV="1">
            <a:off x="6914036" y="4402866"/>
            <a:ext cx="1485" cy="369101"/>
          </a:xfrm>
          <a:prstGeom prst="bentConnector3">
            <a:avLst>
              <a:gd name="adj1" fmla="val -4540682"/>
            </a:avLst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 bwMode="auto">
          <a:xfrm>
            <a:off x="7871975" y="3871603"/>
            <a:ext cx="47271" cy="512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7871975" y="3599996"/>
            <a:ext cx="47271" cy="512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87" name="Shape 86"/>
          <p:cNvCxnSpPr>
            <a:stCxn id="86" idx="0"/>
            <a:endCxn id="52" idx="3"/>
          </p:cNvCxnSpPr>
          <p:nvPr/>
        </p:nvCxnSpPr>
        <p:spPr>
          <a:xfrm rot="16200000" flipV="1">
            <a:off x="7720131" y="3424517"/>
            <a:ext cx="194207" cy="156752"/>
          </a:xfrm>
          <a:prstGeom prst="bentConnector2">
            <a:avLst/>
          </a:prstGeom>
          <a:ln w="12700">
            <a:solidFill>
              <a:srgbClr val="C05E0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hape 102"/>
          <p:cNvCxnSpPr>
            <a:stCxn id="89" idx="0"/>
            <a:endCxn id="51" idx="0"/>
          </p:cNvCxnSpPr>
          <p:nvPr/>
        </p:nvCxnSpPr>
        <p:spPr>
          <a:xfrm rot="16200000" flipV="1">
            <a:off x="7229520" y="2850690"/>
            <a:ext cx="314271" cy="1182321"/>
          </a:xfrm>
          <a:prstGeom prst="bentConnector3">
            <a:avLst>
              <a:gd name="adj1" fmla="val 121936"/>
            </a:avLst>
          </a:prstGeom>
          <a:ln w="12700">
            <a:solidFill>
              <a:srgbClr val="C05E0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 bwMode="auto">
          <a:xfrm>
            <a:off x="7954181" y="3598986"/>
            <a:ext cx="47271" cy="512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292623" y="3288592"/>
            <a:ext cx="47271" cy="512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7953271" y="3871502"/>
            <a:ext cx="47271" cy="512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6884098" y="4176472"/>
            <a:ext cx="47271" cy="512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7144812" y="3286107"/>
            <a:ext cx="47271" cy="512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94" name="Elbow Connector 93"/>
          <p:cNvCxnSpPr>
            <a:stCxn id="91" idx="2"/>
            <a:endCxn id="92" idx="2"/>
          </p:cNvCxnSpPr>
          <p:nvPr/>
        </p:nvCxnSpPr>
        <p:spPr>
          <a:xfrm rot="5400000">
            <a:off x="7289835" y="3540611"/>
            <a:ext cx="304970" cy="1069173"/>
          </a:xfrm>
          <a:prstGeom prst="bentConnector3">
            <a:avLst>
              <a:gd name="adj1" fmla="val 115070"/>
            </a:avLst>
          </a:prstGeom>
          <a:ln w="12700">
            <a:solidFill>
              <a:srgbClr val="C05E0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134"/>
          <p:cNvCxnSpPr>
            <a:stCxn id="85" idx="2"/>
            <a:endCxn id="56" idx="3"/>
          </p:cNvCxnSpPr>
          <p:nvPr/>
        </p:nvCxnSpPr>
        <p:spPr>
          <a:xfrm rot="5400000">
            <a:off x="7725618" y="3939277"/>
            <a:ext cx="186455" cy="153529"/>
          </a:xfrm>
          <a:prstGeom prst="bentConnector2">
            <a:avLst/>
          </a:prstGeom>
          <a:ln w="12700">
            <a:solidFill>
              <a:srgbClr val="C05E0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56" idx="0"/>
          </p:cNvCxnSpPr>
          <p:nvPr/>
        </p:nvCxnSpPr>
        <p:spPr>
          <a:xfrm flipV="1">
            <a:off x="7616733" y="3906510"/>
            <a:ext cx="0" cy="81685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" descr="tile_paper_medgray.jpg"/>
          <p:cNvSpPr>
            <a:spLocks/>
          </p:cNvSpPr>
          <p:nvPr/>
        </p:nvSpPr>
        <p:spPr bwMode="auto">
          <a:xfrm>
            <a:off x="8747124" y="4358098"/>
            <a:ext cx="255471" cy="24265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 cap="flat" cmpd="sng">
            <a:solidFill>
              <a:schemeClr val="tx2"/>
            </a:solidFill>
            <a:prstDash val="solid"/>
            <a:miter lim="0"/>
            <a:headEnd/>
            <a:tailEnd/>
          </a:ln>
          <a:effectLst>
            <a:outerShdw dist="12700" algn="ctr" rotWithShape="0">
              <a:srgbClr val="000000">
                <a:alpha val="50000"/>
              </a:srgbClr>
            </a:outerShdw>
          </a:effectLst>
        </p:spPr>
        <p:txBody>
          <a:bodyPr wrap="none" lIns="50800" tIns="50800" rIns="50800" bIns="50800" anchor="ctr"/>
          <a:lstStyle/>
          <a:p>
            <a:r>
              <a:rPr lang="en-US" sz="400" dirty="0" smtClean="0"/>
              <a:t>Interrupt</a:t>
            </a:r>
          </a:p>
          <a:p>
            <a:r>
              <a:rPr lang="en-US" sz="400" dirty="0" smtClean="0"/>
              <a:t>Manager</a:t>
            </a:r>
            <a:endParaRPr lang="en-US" sz="400" dirty="0"/>
          </a:p>
        </p:txBody>
      </p:sp>
      <p:cxnSp>
        <p:nvCxnSpPr>
          <p:cNvPr id="98" name="Straight Connector 97"/>
          <p:cNvCxnSpPr>
            <a:stCxn id="97" idx="0"/>
          </p:cNvCxnSpPr>
          <p:nvPr/>
        </p:nvCxnSpPr>
        <p:spPr>
          <a:xfrm flipV="1">
            <a:off x="8874860" y="4222035"/>
            <a:ext cx="0" cy="136062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" descr="tile_paper_medgray.jpg"/>
          <p:cNvSpPr>
            <a:spLocks/>
          </p:cNvSpPr>
          <p:nvPr/>
        </p:nvSpPr>
        <p:spPr bwMode="auto">
          <a:xfrm>
            <a:off x="7499496" y="4358098"/>
            <a:ext cx="255471" cy="24265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 cap="flat" cmpd="sng">
            <a:solidFill>
              <a:schemeClr val="tx2"/>
            </a:solidFill>
            <a:prstDash val="solid"/>
            <a:miter lim="0"/>
            <a:headEnd/>
            <a:tailEnd/>
          </a:ln>
          <a:effectLst>
            <a:outerShdw dist="12700" algn="ctr" rotWithShape="0">
              <a:srgbClr val="000000">
                <a:alpha val="50000"/>
              </a:srgbClr>
            </a:outerShdw>
          </a:effectLst>
        </p:spPr>
        <p:txBody>
          <a:bodyPr wrap="none" lIns="50800" tIns="50800" rIns="50800" bIns="50800" anchor="ctr"/>
          <a:lstStyle/>
          <a:p>
            <a:r>
              <a:rPr lang="en-US" sz="400" dirty="0" smtClean="0"/>
              <a:t>Reset</a:t>
            </a:r>
          </a:p>
          <a:p>
            <a:r>
              <a:rPr lang="en-US" sz="400" dirty="0" smtClean="0"/>
              <a:t>Manager</a:t>
            </a:r>
            <a:endParaRPr lang="en-US" sz="400" dirty="0"/>
          </a:p>
        </p:txBody>
      </p:sp>
      <p:sp>
        <p:nvSpPr>
          <p:cNvPr id="100" name="Rectangle 99"/>
          <p:cNvSpPr/>
          <p:nvPr/>
        </p:nvSpPr>
        <p:spPr bwMode="auto">
          <a:xfrm>
            <a:off x="7512157" y="4179579"/>
            <a:ext cx="47271" cy="512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01" name="Shape 161"/>
          <p:cNvCxnSpPr>
            <a:stCxn id="56" idx="2"/>
            <a:endCxn id="102" idx="2"/>
          </p:cNvCxnSpPr>
          <p:nvPr/>
        </p:nvCxnSpPr>
        <p:spPr>
          <a:xfrm rot="5400000" flipH="1" flipV="1">
            <a:off x="8151989" y="3693945"/>
            <a:ext cx="1142" cy="1071654"/>
          </a:xfrm>
          <a:prstGeom prst="bentConnector3">
            <a:avLst>
              <a:gd name="adj1" fmla="val -7099870"/>
            </a:avLst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 bwMode="auto">
          <a:xfrm>
            <a:off x="8664752" y="4177990"/>
            <a:ext cx="47271" cy="512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7513508" y="4360588"/>
            <a:ext cx="47271" cy="512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04" name="Straight Connector 103"/>
          <p:cNvCxnSpPr>
            <a:stCxn id="103" idx="0"/>
            <a:endCxn id="100" idx="2"/>
          </p:cNvCxnSpPr>
          <p:nvPr/>
        </p:nvCxnSpPr>
        <p:spPr>
          <a:xfrm flipH="1" flipV="1">
            <a:off x="7535792" y="4230789"/>
            <a:ext cx="1352" cy="129799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99" idx="2"/>
            <a:endCxn id="111" idx="0"/>
          </p:cNvCxnSpPr>
          <p:nvPr/>
        </p:nvCxnSpPr>
        <p:spPr>
          <a:xfrm>
            <a:off x="7627232" y="4600757"/>
            <a:ext cx="324" cy="96570"/>
          </a:xfrm>
          <a:prstGeom prst="straightConnector1">
            <a:avLst/>
          </a:prstGeom>
          <a:ln w="12700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8" descr="tile_paper_medgray.jpg"/>
          <p:cNvSpPr>
            <a:spLocks/>
          </p:cNvSpPr>
          <p:nvPr/>
        </p:nvSpPr>
        <p:spPr bwMode="auto">
          <a:xfrm>
            <a:off x="7025698" y="3284715"/>
            <a:ext cx="286391" cy="733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50800" tIns="50800" rIns="50800" bIns="50800" anchor="ctr"/>
          <a:lstStyle/>
          <a:p>
            <a:r>
              <a:rPr lang="en-US" sz="400" dirty="0" smtClean="0">
                <a:solidFill>
                  <a:schemeClr val="bg1"/>
                </a:solidFill>
              </a:rPr>
              <a:t>Term</a:t>
            </a:r>
            <a:endParaRPr lang="en-US" sz="400" dirty="0">
              <a:solidFill>
                <a:schemeClr val="bg1"/>
              </a:solidFill>
            </a:endParaRPr>
          </a:p>
        </p:txBody>
      </p:sp>
      <p:sp>
        <p:nvSpPr>
          <p:cNvPr id="107" name="Rectangle 2" descr="tile_paper_medgray.png"/>
          <p:cNvSpPr>
            <a:spLocks/>
          </p:cNvSpPr>
          <p:nvPr/>
        </p:nvSpPr>
        <p:spPr bwMode="auto">
          <a:xfrm>
            <a:off x="7485953" y="4698520"/>
            <a:ext cx="1516715" cy="152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50800" tIns="50800" rIns="50800" bIns="5080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SoC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7917933" y="3645954"/>
            <a:ext cx="47271" cy="512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8000139" y="3644944"/>
            <a:ext cx="47271" cy="512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8137045" y="4698353"/>
            <a:ext cx="47271" cy="512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7603920" y="4697327"/>
            <a:ext cx="47271" cy="512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8433240" y="4697021"/>
            <a:ext cx="47271" cy="512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13" name="Straight Arrow Connector 112"/>
          <p:cNvCxnSpPr>
            <a:stCxn id="97" idx="2"/>
            <a:endCxn id="114" idx="0"/>
          </p:cNvCxnSpPr>
          <p:nvPr/>
        </p:nvCxnSpPr>
        <p:spPr>
          <a:xfrm>
            <a:off x="8874860" y="4600757"/>
            <a:ext cx="0" cy="96849"/>
          </a:xfrm>
          <a:prstGeom prst="straightConnector1">
            <a:avLst/>
          </a:prstGeom>
          <a:ln w="12700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 bwMode="auto">
          <a:xfrm>
            <a:off x="8851224" y="4697606"/>
            <a:ext cx="47271" cy="512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flipV="1">
            <a:off x="8819594" y="3920959"/>
            <a:ext cx="0" cy="74710"/>
          </a:xfrm>
          <a:prstGeom prst="line">
            <a:avLst/>
          </a:prstGeom>
          <a:ln w="12700">
            <a:solidFill>
              <a:schemeClr val="accent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6794049" y="3528010"/>
            <a:ext cx="0" cy="62851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7627787" y="3509176"/>
            <a:ext cx="0" cy="81685"/>
          </a:xfrm>
          <a:prstGeom prst="line">
            <a:avLst/>
          </a:prstGeom>
          <a:ln w="12700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8483558" y="3530935"/>
            <a:ext cx="0" cy="69429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>
            <a:off x="8165924" y="3530935"/>
            <a:ext cx="0" cy="69429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8615633" y="4167755"/>
            <a:ext cx="211917" cy="1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" dirty="0" smtClean="0">
                <a:solidFill>
                  <a:schemeClr val="tx2"/>
                </a:solidFill>
              </a:rPr>
              <a:t>reset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775355" y="4166726"/>
            <a:ext cx="229550" cy="1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" dirty="0" smtClean="0">
                <a:solidFill>
                  <a:schemeClr val="tx2"/>
                </a:solidFill>
              </a:rPr>
              <a:t>interrupt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472990" y="1772650"/>
            <a:ext cx="2500889" cy="180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VP </a:t>
            </a:r>
            <a:r>
              <a:rPr lang="en-US" sz="1400" dirty="0" smtClean="0">
                <a:solidFill>
                  <a:schemeClr val="tx2"/>
                </a:solidFill>
              </a:rPr>
              <a:t>with Palladium® XP Hybrid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 Run entire SW Stack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 On RTL  in Palladium  </a:t>
            </a:r>
            <a:br>
              <a:rPr lang="en-US" sz="1400" dirty="0" smtClean="0">
                <a:solidFill>
                  <a:schemeClr val="tx2"/>
                </a:solidFill>
              </a:rPr>
            </a:br>
            <a:r>
              <a:rPr lang="en-US" sz="1400" dirty="0" smtClean="0">
                <a:solidFill>
                  <a:schemeClr val="tx2"/>
                </a:solidFill>
              </a:rPr>
              <a:t>   for majority of </a:t>
            </a:r>
            <a:r>
              <a:rPr lang="en-US" sz="1400" dirty="0" err="1" smtClean="0">
                <a:solidFill>
                  <a:schemeClr val="tx2"/>
                </a:solidFill>
              </a:rPr>
              <a:t>SoC</a:t>
            </a:r>
            <a:endParaRPr lang="en-US" sz="14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</p:txBody>
      </p:sp>
      <p:sp>
        <p:nvSpPr>
          <p:cNvPr id="125" name="AutoShape 7"/>
          <p:cNvSpPr>
            <a:spLocks noChangeArrowheads="1"/>
          </p:cNvSpPr>
          <p:nvPr/>
        </p:nvSpPr>
        <p:spPr bwMode="auto">
          <a:xfrm>
            <a:off x="7389944" y="5359637"/>
            <a:ext cx="535719" cy="17824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TLM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6" name="AutoShape 14"/>
          <p:cNvSpPr>
            <a:spLocks noChangeArrowheads="1"/>
          </p:cNvSpPr>
          <p:nvPr/>
        </p:nvSpPr>
        <p:spPr bwMode="auto">
          <a:xfrm>
            <a:off x="8073623" y="5336487"/>
            <a:ext cx="524638" cy="192456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RTL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705609" y="5325973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Key:</a:t>
            </a:r>
          </a:p>
        </p:txBody>
      </p:sp>
      <p:sp>
        <p:nvSpPr>
          <p:cNvPr id="128" name="Freeform 127"/>
          <p:cNvSpPr/>
          <p:nvPr/>
        </p:nvSpPr>
        <p:spPr bwMode="auto">
          <a:xfrm>
            <a:off x="3444949" y="2672157"/>
            <a:ext cx="2752066" cy="3175927"/>
          </a:xfrm>
          <a:custGeom>
            <a:avLst/>
            <a:gdLst>
              <a:gd name="connsiteX0" fmla="*/ 1318437 w 2752066"/>
              <a:gd name="connsiteY0" fmla="*/ 17880 h 3175927"/>
              <a:gd name="connsiteX1" fmla="*/ 967563 w 2752066"/>
              <a:gd name="connsiteY1" fmla="*/ 39145 h 3175927"/>
              <a:gd name="connsiteX2" fmla="*/ 818707 w 2752066"/>
              <a:gd name="connsiteY2" fmla="*/ 49778 h 3175927"/>
              <a:gd name="connsiteX3" fmla="*/ 733646 w 2752066"/>
              <a:gd name="connsiteY3" fmla="*/ 71043 h 3175927"/>
              <a:gd name="connsiteX4" fmla="*/ 659218 w 2752066"/>
              <a:gd name="connsiteY4" fmla="*/ 92308 h 3175927"/>
              <a:gd name="connsiteX5" fmla="*/ 627321 w 2752066"/>
              <a:gd name="connsiteY5" fmla="*/ 113573 h 3175927"/>
              <a:gd name="connsiteX6" fmla="*/ 563525 w 2752066"/>
              <a:gd name="connsiteY6" fmla="*/ 134838 h 3175927"/>
              <a:gd name="connsiteX7" fmla="*/ 467832 w 2752066"/>
              <a:gd name="connsiteY7" fmla="*/ 166736 h 3175927"/>
              <a:gd name="connsiteX8" fmla="*/ 435935 w 2752066"/>
              <a:gd name="connsiteY8" fmla="*/ 177369 h 3175927"/>
              <a:gd name="connsiteX9" fmla="*/ 372139 w 2752066"/>
              <a:gd name="connsiteY9" fmla="*/ 219899 h 3175927"/>
              <a:gd name="connsiteX10" fmla="*/ 318977 w 2752066"/>
              <a:gd name="connsiteY10" fmla="*/ 273062 h 3175927"/>
              <a:gd name="connsiteX11" fmla="*/ 265814 w 2752066"/>
              <a:gd name="connsiteY11" fmla="*/ 326224 h 3175927"/>
              <a:gd name="connsiteX12" fmla="*/ 244549 w 2752066"/>
              <a:gd name="connsiteY12" fmla="*/ 347490 h 3175927"/>
              <a:gd name="connsiteX13" fmla="*/ 233916 w 2752066"/>
              <a:gd name="connsiteY13" fmla="*/ 390020 h 3175927"/>
              <a:gd name="connsiteX14" fmla="*/ 202018 w 2752066"/>
              <a:gd name="connsiteY14" fmla="*/ 421917 h 3175927"/>
              <a:gd name="connsiteX15" fmla="*/ 180753 w 2752066"/>
              <a:gd name="connsiteY15" fmla="*/ 453815 h 3175927"/>
              <a:gd name="connsiteX16" fmla="*/ 148856 w 2752066"/>
              <a:gd name="connsiteY16" fmla="*/ 517610 h 3175927"/>
              <a:gd name="connsiteX17" fmla="*/ 127591 w 2752066"/>
              <a:gd name="connsiteY17" fmla="*/ 592038 h 3175927"/>
              <a:gd name="connsiteX18" fmla="*/ 116958 w 2752066"/>
              <a:gd name="connsiteY18" fmla="*/ 708996 h 3175927"/>
              <a:gd name="connsiteX19" fmla="*/ 95693 w 2752066"/>
              <a:gd name="connsiteY19" fmla="*/ 911015 h 3175927"/>
              <a:gd name="connsiteX20" fmla="*/ 74428 w 2752066"/>
              <a:gd name="connsiteY20" fmla="*/ 1059871 h 3175927"/>
              <a:gd name="connsiteX21" fmla="*/ 63795 w 2752066"/>
              <a:gd name="connsiteY21" fmla="*/ 1091769 h 3175927"/>
              <a:gd name="connsiteX22" fmla="*/ 53163 w 2752066"/>
              <a:gd name="connsiteY22" fmla="*/ 1176829 h 3175927"/>
              <a:gd name="connsiteX23" fmla="*/ 42530 w 2752066"/>
              <a:gd name="connsiteY23" fmla="*/ 1240624 h 3175927"/>
              <a:gd name="connsiteX24" fmla="*/ 31898 w 2752066"/>
              <a:gd name="connsiteY24" fmla="*/ 1442643 h 3175927"/>
              <a:gd name="connsiteX25" fmla="*/ 21265 w 2752066"/>
              <a:gd name="connsiteY25" fmla="*/ 1984903 h 3175927"/>
              <a:gd name="connsiteX26" fmla="*/ 10632 w 2752066"/>
              <a:gd name="connsiteY26" fmla="*/ 2038066 h 3175927"/>
              <a:gd name="connsiteX27" fmla="*/ 0 w 2752066"/>
              <a:gd name="connsiteY27" fmla="*/ 2133759 h 3175927"/>
              <a:gd name="connsiteX28" fmla="*/ 10632 w 2752066"/>
              <a:gd name="connsiteY28" fmla="*/ 2590959 h 3175927"/>
              <a:gd name="connsiteX29" fmla="*/ 31898 w 2752066"/>
              <a:gd name="connsiteY29" fmla="*/ 2707917 h 3175927"/>
              <a:gd name="connsiteX30" fmla="*/ 42530 w 2752066"/>
              <a:gd name="connsiteY30" fmla="*/ 2782345 h 3175927"/>
              <a:gd name="connsiteX31" fmla="*/ 74428 w 2752066"/>
              <a:gd name="connsiteY31" fmla="*/ 2878038 h 3175927"/>
              <a:gd name="connsiteX32" fmla="*/ 95693 w 2752066"/>
              <a:gd name="connsiteY32" fmla="*/ 2941834 h 3175927"/>
              <a:gd name="connsiteX33" fmla="*/ 127591 w 2752066"/>
              <a:gd name="connsiteY33" fmla="*/ 2973731 h 3175927"/>
              <a:gd name="connsiteX34" fmla="*/ 180753 w 2752066"/>
              <a:gd name="connsiteY34" fmla="*/ 3016262 h 3175927"/>
              <a:gd name="connsiteX35" fmla="*/ 212651 w 2752066"/>
              <a:gd name="connsiteY35" fmla="*/ 3058792 h 3175927"/>
              <a:gd name="connsiteX36" fmla="*/ 297711 w 2752066"/>
              <a:gd name="connsiteY36" fmla="*/ 3080057 h 3175927"/>
              <a:gd name="connsiteX37" fmla="*/ 329609 w 2752066"/>
              <a:gd name="connsiteY37" fmla="*/ 3090690 h 3175927"/>
              <a:gd name="connsiteX38" fmla="*/ 935665 w 2752066"/>
              <a:gd name="connsiteY38" fmla="*/ 3122587 h 3175927"/>
              <a:gd name="connsiteX39" fmla="*/ 1127051 w 2752066"/>
              <a:gd name="connsiteY39" fmla="*/ 3133220 h 3175927"/>
              <a:gd name="connsiteX40" fmla="*/ 1169581 w 2752066"/>
              <a:gd name="connsiteY40" fmla="*/ 3143852 h 3175927"/>
              <a:gd name="connsiteX41" fmla="*/ 1286539 w 2752066"/>
              <a:gd name="connsiteY41" fmla="*/ 3154485 h 3175927"/>
              <a:gd name="connsiteX42" fmla="*/ 1499191 w 2752066"/>
              <a:gd name="connsiteY42" fmla="*/ 3175750 h 3175927"/>
              <a:gd name="connsiteX43" fmla="*/ 2530549 w 2752066"/>
              <a:gd name="connsiteY43" fmla="*/ 3165117 h 3175927"/>
              <a:gd name="connsiteX44" fmla="*/ 2594344 w 2752066"/>
              <a:gd name="connsiteY44" fmla="*/ 3133220 h 3175927"/>
              <a:gd name="connsiteX45" fmla="*/ 2615609 w 2752066"/>
              <a:gd name="connsiteY45" fmla="*/ 3101322 h 3175927"/>
              <a:gd name="connsiteX46" fmla="*/ 2647507 w 2752066"/>
              <a:gd name="connsiteY46" fmla="*/ 3069424 h 3175927"/>
              <a:gd name="connsiteX47" fmla="*/ 2679404 w 2752066"/>
              <a:gd name="connsiteY47" fmla="*/ 3005629 h 3175927"/>
              <a:gd name="connsiteX48" fmla="*/ 2711302 w 2752066"/>
              <a:gd name="connsiteY48" fmla="*/ 2909936 h 3175927"/>
              <a:gd name="connsiteX49" fmla="*/ 2721935 w 2752066"/>
              <a:gd name="connsiteY49" fmla="*/ 2878038 h 3175927"/>
              <a:gd name="connsiteX50" fmla="*/ 2732567 w 2752066"/>
              <a:gd name="connsiteY50" fmla="*/ 2846141 h 3175927"/>
              <a:gd name="connsiteX51" fmla="*/ 2732567 w 2752066"/>
              <a:gd name="connsiteY51" fmla="*/ 1176829 h 3175927"/>
              <a:gd name="connsiteX52" fmla="*/ 2721935 w 2752066"/>
              <a:gd name="connsiteY52" fmla="*/ 1144931 h 3175927"/>
              <a:gd name="connsiteX53" fmla="*/ 2711302 w 2752066"/>
              <a:gd name="connsiteY53" fmla="*/ 1049238 h 3175927"/>
              <a:gd name="connsiteX54" fmla="*/ 2700670 w 2752066"/>
              <a:gd name="connsiteY54" fmla="*/ 783424 h 3175927"/>
              <a:gd name="connsiteX55" fmla="*/ 2679404 w 2752066"/>
              <a:gd name="connsiteY55" fmla="*/ 719629 h 3175927"/>
              <a:gd name="connsiteX56" fmla="*/ 2647507 w 2752066"/>
              <a:gd name="connsiteY56" fmla="*/ 570773 h 3175927"/>
              <a:gd name="connsiteX57" fmla="*/ 2636874 w 2752066"/>
              <a:gd name="connsiteY57" fmla="*/ 528243 h 3175927"/>
              <a:gd name="connsiteX58" fmla="*/ 2626242 w 2752066"/>
              <a:gd name="connsiteY58" fmla="*/ 496345 h 3175927"/>
              <a:gd name="connsiteX59" fmla="*/ 2604977 w 2752066"/>
              <a:gd name="connsiteY59" fmla="*/ 390020 h 3175927"/>
              <a:gd name="connsiteX60" fmla="*/ 2594344 w 2752066"/>
              <a:gd name="connsiteY60" fmla="*/ 347490 h 3175927"/>
              <a:gd name="connsiteX61" fmla="*/ 2573079 w 2752066"/>
              <a:gd name="connsiteY61" fmla="*/ 326224 h 3175927"/>
              <a:gd name="connsiteX62" fmla="*/ 2530549 w 2752066"/>
              <a:gd name="connsiteY62" fmla="*/ 262429 h 3175927"/>
              <a:gd name="connsiteX63" fmla="*/ 2434856 w 2752066"/>
              <a:gd name="connsiteY63" fmla="*/ 198634 h 3175927"/>
              <a:gd name="connsiteX64" fmla="*/ 2402958 w 2752066"/>
              <a:gd name="connsiteY64" fmla="*/ 177369 h 3175927"/>
              <a:gd name="connsiteX65" fmla="*/ 2371060 w 2752066"/>
              <a:gd name="connsiteY65" fmla="*/ 156103 h 3175927"/>
              <a:gd name="connsiteX66" fmla="*/ 2339163 w 2752066"/>
              <a:gd name="connsiteY66" fmla="*/ 145471 h 3175927"/>
              <a:gd name="connsiteX67" fmla="*/ 2307265 w 2752066"/>
              <a:gd name="connsiteY67" fmla="*/ 124206 h 3175927"/>
              <a:gd name="connsiteX68" fmla="*/ 2211572 w 2752066"/>
              <a:gd name="connsiteY68" fmla="*/ 102941 h 3175927"/>
              <a:gd name="connsiteX69" fmla="*/ 2169042 w 2752066"/>
              <a:gd name="connsiteY69" fmla="*/ 92308 h 3175927"/>
              <a:gd name="connsiteX70" fmla="*/ 2030818 w 2752066"/>
              <a:gd name="connsiteY70" fmla="*/ 71043 h 3175927"/>
              <a:gd name="connsiteX71" fmla="*/ 1903228 w 2752066"/>
              <a:gd name="connsiteY71" fmla="*/ 49778 h 3175927"/>
              <a:gd name="connsiteX72" fmla="*/ 1562986 w 2752066"/>
              <a:gd name="connsiteY72" fmla="*/ 28513 h 3175927"/>
              <a:gd name="connsiteX73" fmla="*/ 1531088 w 2752066"/>
              <a:gd name="connsiteY73" fmla="*/ 17880 h 3175927"/>
              <a:gd name="connsiteX74" fmla="*/ 1329070 w 2752066"/>
              <a:gd name="connsiteY74" fmla="*/ 17880 h 3175927"/>
              <a:gd name="connsiteX75" fmla="*/ 1318437 w 2752066"/>
              <a:gd name="connsiteY75" fmla="*/ 17880 h 317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752066" h="3175927">
                <a:moveTo>
                  <a:pt x="1318437" y="17880"/>
                </a:moveTo>
                <a:cubicBezTo>
                  <a:pt x="1258186" y="21424"/>
                  <a:pt x="1306518" y="22197"/>
                  <a:pt x="967563" y="39145"/>
                </a:cubicBezTo>
                <a:cubicBezTo>
                  <a:pt x="917880" y="41629"/>
                  <a:pt x="868326" y="46234"/>
                  <a:pt x="818707" y="49778"/>
                </a:cubicBezTo>
                <a:cubicBezTo>
                  <a:pt x="710634" y="71391"/>
                  <a:pt x="809926" y="49248"/>
                  <a:pt x="733646" y="71043"/>
                </a:cubicBezTo>
                <a:cubicBezTo>
                  <a:pt x="640164" y="97753"/>
                  <a:pt x="735719" y="66809"/>
                  <a:pt x="659218" y="92308"/>
                </a:cubicBezTo>
                <a:cubicBezTo>
                  <a:pt x="648586" y="99396"/>
                  <a:pt x="638998" y="108383"/>
                  <a:pt x="627321" y="113573"/>
                </a:cubicBezTo>
                <a:cubicBezTo>
                  <a:pt x="606837" y="122677"/>
                  <a:pt x="584790" y="127749"/>
                  <a:pt x="563525" y="134838"/>
                </a:cubicBezTo>
                <a:lnTo>
                  <a:pt x="467832" y="166736"/>
                </a:lnTo>
                <a:cubicBezTo>
                  <a:pt x="457200" y="170280"/>
                  <a:pt x="445260" y="171152"/>
                  <a:pt x="435935" y="177369"/>
                </a:cubicBezTo>
                <a:lnTo>
                  <a:pt x="372139" y="219899"/>
                </a:lnTo>
                <a:cubicBezTo>
                  <a:pt x="329611" y="283690"/>
                  <a:pt x="375681" y="223446"/>
                  <a:pt x="318977" y="273062"/>
                </a:cubicBezTo>
                <a:cubicBezTo>
                  <a:pt x="300117" y="289565"/>
                  <a:pt x="283535" y="308503"/>
                  <a:pt x="265814" y="326224"/>
                </a:cubicBezTo>
                <a:lnTo>
                  <a:pt x="244549" y="347490"/>
                </a:lnTo>
                <a:cubicBezTo>
                  <a:pt x="241005" y="361667"/>
                  <a:pt x="241166" y="377332"/>
                  <a:pt x="233916" y="390020"/>
                </a:cubicBezTo>
                <a:cubicBezTo>
                  <a:pt x="226456" y="403075"/>
                  <a:pt x="211644" y="410366"/>
                  <a:pt x="202018" y="421917"/>
                </a:cubicBezTo>
                <a:cubicBezTo>
                  <a:pt x="193837" y="431734"/>
                  <a:pt x="187841" y="443182"/>
                  <a:pt x="180753" y="453815"/>
                </a:cubicBezTo>
                <a:cubicBezTo>
                  <a:pt x="154031" y="533985"/>
                  <a:pt x="190076" y="435172"/>
                  <a:pt x="148856" y="517610"/>
                </a:cubicBezTo>
                <a:cubicBezTo>
                  <a:pt x="141228" y="532867"/>
                  <a:pt x="130999" y="578407"/>
                  <a:pt x="127591" y="592038"/>
                </a:cubicBezTo>
                <a:cubicBezTo>
                  <a:pt x="124047" y="631024"/>
                  <a:pt x="119961" y="669965"/>
                  <a:pt x="116958" y="708996"/>
                </a:cubicBezTo>
                <a:cubicBezTo>
                  <a:pt x="102774" y="893382"/>
                  <a:pt x="119954" y="813965"/>
                  <a:pt x="95693" y="911015"/>
                </a:cubicBezTo>
                <a:cubicBezTo>
                  <a:pt x="89078" y="970549"/>
                  <a:pt x="87968" y="1005712"/>
                  <a:pt x="74428" y="1059871"/>
                </a:cubicBezTo>
                <a:cubicBezTo>
                  <a:pt x="71710" y="1070744"/>
                  <a:pt x="67339" y="1081136"/>
                  <a:pt x="63795" y="1091769"/>
                </a:cubicBezTo>
                <a:cubicBezTo>
                  <a:pt x="60251" y="1120122"/>
                  <a:pt x="57204" y="1148542"/>
                  <a:pt x="53163" y="1176829"/>
                </a:cubicBezTo>
                <a:cubicBezTo>
                  <a:pt x="50114" y="1198171"/>
                  <a:pt x="44249" y="1219134"/>
                  <a:pt x="42530" y="1240624"/>
                </a:cubicBezTo>
                <a:cubicBezTo>
                  <a:pt x="37153" y="1307842"/>
                  <a:pt x="35442" y="1375303"/>
                  <a:pt x="31898" y="1442643"/>
                </a:cubicBezTo>
                <a:cubicBezTo>
                  <a:pt x="28354" y="1623396"/>
                  <a:pt x="27718" y="1804230"/>
                  <a:pt x="21265" y="1984903"/>
                </a:cubicBezTo>
                <a:cubicBezTo>
                  <a:pt x="20620" y="2002963"/>
                  <a:pt x="13188" y="2020176"/>
                  <a:pt x="10632" y="2038066"/>
                </a:cubicBezTo>
                <a:cubicBezTo>
                  <a:pt x="6093" y="2069837"/>
                  <a:pt x="3544" y="2101861"/>
                  <a:pt x="0" y="2133759"/>
                </a:cubicBezTo>
                <a:cubicBezTo>
                  <a:pt x="3544" y="2286159"/>
                  <a:pt x="4415" y="2438645"/>
                  <a:pt x="10632" y="2590959"/>
                </a:cubicBezTo>
                <a:cubicBezTo>
                  <a:pt x="11590" y="2614441"/>
                  <a:pt x="27637" y="2682351"/>
                  <a:pt x="31898" y="2707917"/>
                </a:cubicBezTo>
                <a:cubicBezTo>
                  <a:pt x="36018" y="2732637"/>
                  <a:pt x="36895" y="2757926"/>
                  <a:pt x="42530" y="2782345"/>
                </a:cubicBezTo>
                <a:cubicBezTo>
                  <a:pt x="42536" y="2782370"/>
                  <a:pt x="69107" y="2862076"/>
                  <a:pt x="74428" y="2878038"/>
                </a:cubicBezTo>
                <a:lnTo>
                  <a:pt x="95693" y="2941834"/>
                </a:lnTo>
                <a:cubicBezTo>
                  <a:pt x="106326" y="2952466"/>
                  <a:pt x="117965" y="2962180"/>
                  <a:pt x="127591" y="2973731"/>
                </a:cubicBezTo>
                <a:cubicBezTo>
                  <a:pt x="164587" y="3018126"/>
                  <a:pt x="128389" y="2998806"/>
                  <a:pt x="180753" y="3016262"/>
                </a:cubicBezTo>
                <a:cubicBezTo>
                  <a:pt x="191386" y="3030439"/>
                  <a:pt x="199037" y="3047448"/>
                  <a:pt x="212651" y="3058792"/>
                </a:cubicBezTo>
                <a:cubicBezTo>
                  <a:pt x="223065" y="3067470"/>
                  <a:pt x="295844" y="3079590"/>
                  <a:pt x="297711" y="3080057"/>
                </a:cubicBezTo>
                <a:cubicBezTo>
                  <a:pt x="308584" y="3082775"/>
                  <a:pt x="318796" y="3087741"/>
                  <a:pt x="329609" y="3090690"/>
                </a:cubicBezTo>
                <a:cubicBezTo>
                  <a:pt x="560341" y="3153617"/>
                  <a:pt x="521219" y="3114129"/>
                  <a:pt x="935665" y="3122587"/>
                </a:cubicBezTo>
                <a:cubicBezTo>
                  <a:pt x="999460" y="3126131"/>
                  <a:pt x="1063420" y="3127435"/>
                  <a:pt x="1127051" y="3133220"/>
                </a:cubicBezTo>
                <a:cubicBezTo>
                  <a:pt x="1141604" y="3134543"/>
                  <a:pt x="1155096" y="3141921"/>
                  <a:pt x="1169581" y="3143852"/>
                </a:cubicBezTo>
                <a:cubicBezTo>
                  <a:pt x="1208384" y="3149026"/>
                  <a:pt x="1247553" y="3150941"/>
                  <a:pt x="1286539" y="3154485"/>
                </a:cubicBezTo>
                <a:cubicBezTo>
                  <a:pt x="1372314" y="3175927"/>
                  <a:pt x="1360667" y="3175750"/>
                  <a:pt x="1499191" y="3175750"/>
                </a:cubicBezTo>
                <a:cubicBezTo>
                  <a:pt x="1842995" y="3175750"/>
                  <a:pt x="2186763" y="3168661"/>
                  <a:pt x="2530549" y="3165117"/>
                </a:cubicBezTo>
                <a:cubicBezTo>
                  <a:pt x="2556492" y="3156470"/>
                  <a:pt x="2573733" y="3153831"/>
                  <a:pt x="2594344" y="3133220"/>
                </a:cubicBezTo>
                <a:cubicBezTo>
                  <a:pt x="2603380" y="3124184"/>
                  <a:pt x="2607428" y="3111139"/>
                  <a:pt x="2615609" y="3101322"/>
                </a:cubicBezTo>
                <a:cubicBezTo>
                  <a:pt x="2625235" y="3089770"/>
                  <a:pt x="2636874" y="3080057"/>
                  <a:pt x="2647507" y="3069424"/>
                </a:cubicBezTo>
                <a:cubicBezTo>
                  <a:pt x="2686276" y="2953114"/>
                  <a:pt x="2624448" y="3129278"/>
                  <a:pt x="2679404" y="3005629"/>
                </a:cubicBezTo>
                <a:cubicBezTo>
                  <a:pt x="2679417" y="3005600"/>
                  <a:pt x="2705981" y="2925900"/>
                  <a:pt x="2711302" y="2909936"/>
                </a:cubicBezTo>
                <a:lnTo>
                  <a:pt x="2721935" y="2878038"/>
                </a:lnTo>
                <a:lnTo>
                  <a:pt x="2732567" y="2846141"/>
                </a:lnTo>
                <a:cubicBezTo>
                  <a:pt x="2740255" y="2138835"/>
                  <a:pt x="2752066" y="1839808"/>
                  <a:pt x="2732567" y="1176829"/>
                </a:cubicBezTo>
                <a:cubicBezTo>
                  <a:pt x="2732238" y="1165626"/>
                  <a:pt x="2725479" y="1155564"/>
                  <a:pt x="2721935" y="1144931"/>
                </a:cubicBezTo>
                <a:cubicBezTo>
                  <a:pt x="2718391" y="1113033"/>
                  <a:pt x="2713187" y="1081277"/>
                  <a:pt x="2711302" y="1049238"/>
                </a:cubicBezTo>
                <a:cubicBezTo>
                  <a:pt x="2706095" y="960716"/>
                  <a:pt x="2709212" y="871687"/>
                  <a:pt x="2700670" y="783424"/>
                </a:cubicBezTo>
                <a:cubicBezTo>
                  <a:pt x="2698511" y="761113"/>
                  <a:pt x="2679404" y="719629"/>
                  <a:pt x="2679404" y="719629"/>
                </a:cubicBezTo>
                <a:cubicBezTo>
                  <a:pt x="2663968" y="627010"/>
                  <a:pt x="2674000" y="676742"/>
                  <a:pt x="2647507" y="570773"/>
                </a:cubicBezTo>
                <a:cubicBezTo>
                  <a:pt x="2643963" y="556596"/>
                  <a:pt x="2641495" y="542106"/>
                  <a:pt x="2636874" y="528243"/>
                </a:cubicBezTo>
                <a:cubicBezTo>
                  <a:pt x="2633330" y="517610"/>
                  <a:pt x="2628762" y="507266"/>
                  <a:pt x="2626242" y="496345"/>
                </a:cubicBezTo>
                <a:cubicBezTo>
                  <a:pt x="2618115" y="461127"/>
                  <a:pt x="2613743" y="425084"/>
                  <a:pt x="2604977" y="390020"/>
                </a:cubicBezTo>
                <a:cubicBezTo>
                  <a:pt x="2601433" y="375843"/>
                  <a:pt x="2600879" y="360560"/>
                  <a:pt x="2594344" y="347490"/>
                </a:cubicBezTo>
                <a:cubicBezTo>
                  <a:pt x="2589861" y="338524"/>
                  <a:pt x="2579094" y="334244"/>
                  <a:pt x="2573079" y="326224"/>
                </a:cubicBezTo>
                <a:cubicBezTo>
                  <a:pt x="2557745" y="305778"/>
                  <a:pt x="2551814" y="276606"/>
                  <a:pt x="2530549" y="262429"/>
                </a:cubicBezTo>
                <a:lnTo>
                  <a:pt x="2434856" y="198634"/>
                </a:lnTo>
                <a:lnTo>
                  <a:pt x="2402958" y="177369"/>
                </a:lnTo>
                <a:cubicBezTo>
                  <a:pt x="2392325" y="170280"/>
                  <a:pt x="2383183" y="160144"/>
                  <a:pt x="2371060" y="156103"/>
                </a:cubicBezTo>
                <a:lnTo>
                  <a:pt x="2339163" y="145471"/>
                </a:lnTo>
                <a:cubicBezTo>
                  <a:pt x="2328530" y="138383"/>
                  <a:pt x="2318695" y="129921"/>
                  <a:pt x="2307265" y="124206"/>
                </a:cubicBezTo>
                <a:cubicBezTo>
                  <a:pt x="2279672" y="110409"/>
                  <a:pt x="2238803" y="108387"/>
                  <a:pt x="2211572" y="102941"/>
                </a:cubicBezTo>
                <a:cubicBezTo>
                  <a:pt x="2197243" y="100075"/>
                  <a:pt x="2183371" y="95174"/>
                  <a:pt x="2169042" y="92308"/>
                </a:cubicBezTo>
                <a:cubicBezTo>
                  <a:pt x="2132180" y="84936"/>
                  <a:pt x="2066541" y="76146"/>
                  <a:pt x="2030818" y="71043"/>
                </a:cubicBezTo>
                <a:cubicBezTo>
                  <a:pt x="1970250" y="50852"/>
                  <a:pt x="2004976" y="59953"/>
                  <a:pt x="1903228" y="49778"/>
                </a:cubicBezTo>
                <a:cubicBezTo>
                  <a:pt x="1745224" y="33978"/>
                  <a:pt x="1762255" y="38002"/>
                  <a:pt x="1562986" y="28513"/>
                </a:cubicBezTo>
                <a:cubicBezTo>
                  <a:pt x="1552353" y="24969"/>
                  <a:pt x="1542029" y="20311"/>
                  <a:pt x="1531088" y="17880"/>
                </a:cubicBezTo>
                <a:cubicBezTo>
                  <a:pt x="1450626" y="0"/>
                  <a:pt x="1426809" y="4848"/>
                  <a:pt x="1329070" y="17880"/>
                </a:cubicBezTo>
                <a:cubicBezTo>
                  <a:pt x="1321214" y="18927"/>
                  <a:pt x="1378688" y="14336"/>
                  <a:pt x="1318437" y="17880"/>
                </a:cubicBezTo>
                <a:close/>
              </a:path>
            </a:pathLst>
          </a:custGeom>
          <a:noFill/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dence_4x3_NonConfidential_Template_1">
  <a:themeElements>
    <a:clrScheme name="Cadence Corporate Template">
      <a:dk1>
        <a:srgbClr val="000000"/>
      </a:dk1>
      <a:lt1>
        <a:srgbClr val="FFFFFF"/>
      </a:lt1>
      <a:dk2>
        <a:srgbClr val="3C3C3C"/>
      </a:dk2>
      <a:lt2>
        <a:srgbClr val="FFFFFF"/>
      </a:lt2>
      <a:accent1>
        <a:srgbClr val="999999"/>
      </a:accent1>
      <a:accent2>
        <a:srgbClr val="6A6A6A"/>
      </a:accent2>
      <a:accent3>
        <a:srgbClr val="E31837"/>
      </a:accent3>
      <a:accent4>
        <a:srgbClr val="31A7DF"/>
      </a:accent4>
      <a:accent5>
        <a:srgbClr val="09698D"/>
      </a:accent5>
      <a:accent6>
        <a:srgbClr val="87A836"/>
      </a:accent6>
      <a:hlink>
        <a:srgbClr val="099E9C"/>
      </a:hlink>
      <a:folHlink>
        <a:srgbClr val="999999"/>
      </a:folHlink>
    </a:clrScheme>
    <a:fontScheme name="Cadence Corpora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>
          <a:defRPr dirty="0">
            <a:solidFill>
              <a:schemeClr val="tx1"/>
            </a:solidFill>
            <a:latin typeface="Arial" charset="0"/>
          </a:defRPr>
        </a:defPPr>
      </a:lst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7a63ae98c9331042c85a0ce3caf3b722">
  <xsd:schema xmlns:xsd="http://www.w3.org/2001/XMLSchema" xmlns:p="http://schemas.microsoft.com/office/2006/metadata/properties" targetNamespace="http://schemas.microsoft.com/office/2006/metadata/properties" ma:root="true" ma:fieldsID="643ad641ad674e858ec36190b61f65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3BE4560-DBA9-4184-B45F-44E8DA5EF8C3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F6FF21C-245C-46AF-8246-8D01B13367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87838F-EAD6-4A5F-BF6D-3BDE56A836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DAC Exec Overview</Template>
  <TotalTime>16233230</TotalTime>
  <Pages>19</Pages>
  <Words>1121</Words>
  <Application>Microsoft Office PowerPoint</Application>
  <PresentationFormat>On-screen Show (4:3)</PresentationFormat>
  <Paragraphs>372</Paragraphs>
  <Slides>17</Slides>
  <Notes>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Cadence_4x3_NonConfidential_Template_1</vt:lpstr>
      <vt:lpstr>Slide 1</vt:lpstr>
      <vt:lpstr>About the Authors</vt:lpstr>
      <vt:lpstr>Abstract</vt:lpstr>
      <vt:lpstr>Agenda</vt:lpstr>
      <vt:lpstr>The SoC Developer’s Challenge</vt:lpstr>
      <vt:lpstr>The IP Developer’s Challenge</vt:lpstr>
      <vt:lpstr>The Problem at Hand</vt:lpstr>
      <vt:lpstr>The Solution: Virtual Platforms</vt:lpstr>
      <vt:lpstr>Early Hardware models for Software Development and Validation </vt:lpstr>
      <vt:lpstr>Virtual Platform HW/SW Debug</vt:lpstr>
      <vt:lpstr>How to Build It</vt:lpstr>
      <vt:lpstr>RTL + Firmware: How to Make It Fast</vt:lpstr>
      <vt:lpstr>How Does All This Help Verify Firmware?</vt:lpstr>
      <vt:lpstr>Platform Example: PCIe</vt:lpstr>
      <vt:lpstr>Platform Example: DDR DRAM</vt:lpstr>
      <vt:lpstr>Platform Example: Gig Ethernet MAC</vt:lpstr>
      <vt:lpstr>Conclusion: Time Saved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Virtual Platforms for Firmware Verification</dc:title>
  <dc:creator>Jim Pangburn</dc:creator>
  <cp:lastModifiedBy>jasona</cp:lastModifiedBy>
  <cp:revision>138</cp:revision>
  <cp:lastPrinted>1998-03-19T00:23:44Z</cp:lastPrinted>
  <dcterms:created xsi:type="dcterms:W3CDTF">1995-04-19T10:16:14Z</dcterms:created>
  <dcterms:modified xsi:type="dcterms:W3CDTF">2013-06-06T15:44:35Z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cacou@xs4all.nl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9043968</vt:i4>
  </property>
  <property fmtid="{D5CDD505-2E9C-101B-9397-08002B2CF9AE}" pid="14" name="TextColor">
    <vt:i4>16777215</vt:i4>
  </property>
  <property fmtid="{D5CDD505-2E9C-101B-9397-08002B2CF9AE}" pid="15" name="LinkColor">
    <vt:i4>16777088</vt:i4>
  </property>
  <property fmtid="{D5CDD505-2E9C-101B-9397-08002B2CF9AE}" pid="16" name="VisitedColor">
    <vt:i4>12615935</vt:i4>
  </property>
  <property fmtid="{D5CDD505-2E9C-101B-9397-08002B2CF9AE}" pid="17" name="TransparentButton">
    <vt:i4>-1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2</vt:i4>
  </property>
  <property fmtid="{D5CDD505-2E9C-101B-9397-08002B2CF9AE}" pid="21" name="OutputDir">
    <vt:lpwstr>E:\Carla\DAC</vt:lpwstr>
  </property>
</Properties>
</file>