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327" r:id="rId13"/>
    <p:sldId id="266" r:id="rId14"/>
    <p:sldId id="326" r:id="rId15"/>
    <p:sldId id="313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28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54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A2EDD4-A6EF-457A-A595-E5D977A727AA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559F79-EF30-487D-A776-6A1130202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6D5AF-BA7D-4AA5-A4B8-0DDD0AE88D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757C7FB7-A037-42B4-B0CD-C29C33E06735}" type="slidenum">
              <a:rPr lang="en-US" sz="1200"/>
              <a:pPr algn="r" defTabSz="923925"/>
              <a:t>29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CFA95367-4D99-40F8-8DD4-CC52A4F48D56}" type="slidenum">
              <a:rPr lang="en-US" sz="1200"/>
              <a:pPr algn="r" defTabSz="923925"/>
              <a:t>30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F42B4ADE-9EBA-44D9-87DD-69B809F098E0}" type="slidenum">
              <a:rPr lang="en-US" sz="1200"/>
              <a:pPr algn="r" defTabSz="923925"/>
              <a:t>31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28569-6AB2-4D12-86DE-E86D6CBF24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A5732531-C79F-49BD-95ED-811DE0C9AAE6}" type="slidenum">
              <a:rPr lang="en-US" sz="1200"/>
              <a:pPr algn="r" defTabSz="923925"/>
              <a:t>19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C028AC26-8A6D-45E0-8A8D-80D206199E9D}" type="slidenum">
              <a:rPr lang="en-US" sz="1200"/>
              <a:pPr algn="r" defTabSz="923925"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5EBC27DC-A657-466B-8325-201C6C6F63CA}" type="slidenum">
              <a:rPr lang="en-US" sz="1200"/>
              <a:pPr algn="r" defTabSz="923925"/>
              <a:t>23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DF31BC70-64A7-4C06-90E4-FBB07393E55B}" type="slidenum">
              <a:rPr lang="en-US" sz="1200"/>
              <a:pPr algn="r" defTabSz="923925"/>
              <a:t>24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FA13235F-C1FB-4FAA-A2EF-75436A7C1707}" type="slidenum">
              <a:rPr lang="en-US" sz="1200"/>
              <a:pPr algn="r" defTabSz="923925"/>
              <a:t>25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8D32A876-40ED-4977-B105-7591FDD3E68C}" type="slidenum">
              <a:rPr lang="en-US" sz="1200"/>
              <a:pPr algn="r" defTabSz="923925"/>
              <a:t>26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D05B637E-ADA7-42BC-8105-C733502ECA42}" type="slidenum">
              <a:rPr lang="en-US" sz="1200"/>
              <a:pPr algn="r" defTabSz="923925"/>
              <a:t>27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9E12279F-071A-403C-A7C0-3C37B52760EF}" type="slidenum">
              <a:rPr lang="en-US" sz="1200"/>
              <a:pPr algn="r" defTabSz="923925"/>
              <a:t>28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4B38-AD0C-473B-9797-70F8352EEA29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57F7-74BE-4988-AF35-345A7C67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2FBE-9BA5-432B-AACC-302276D75545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49D3-7BB9-4A84-995B-743A5D5FD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A526-6ABB-4AB0-BF63-E04F0BB5123D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F183-A7CD-4A0D-9B03-4FE7F9877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A2D3-2A8A-4AFD-BDDA-A2E24A6A0D9D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E881-45CD-4ED5-8FD2-4F70CF7D6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48EA-6377-428E-93A8-39B5C81C6E05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53B3-CF2B-479E-89E0-728E1B3F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5484-EDDE-431B-A0A0-DCD73121FE79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6E32-F477-4D14-92B5-E89FCFD61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DA45-7A8A-4CD5-BBE5-359D8271C6E4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F6D8-8EE1-4982-8014-06417DC90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8327-8D53-4360-BE03-91D85C785D56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1727-9509-4C35-A317-5F47B0DFC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DFC3-67EB-4D8A-91A0-44B994BB052E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DDF3-7699-42FD-934A-905494157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B986-5B4A-4636-B390-5BA2BD7E9D76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F964-4C5E-45AD-BA64-8601A9863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D14F-F7E8-4F90-B4DC-458678419DA9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8DA7-4F63-44FE-B34C-452B2851E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D6263-2020-4714-B7D6-ECC2B2D22A1E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0D40D-527D-471D-91F7-BEDBA051C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e/e2/Delta_PWM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mPziPfaBy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room.com/PWM4.html" TargetMode="External"/><Relationship Id="rId7" Type="http://schemas.openxmlformats.org/officeDocument/2006/relationships/hyperlink" Target="http://www.boondog.com/tutorials/2993pwm/2993pwm.htm" TargetMode="External"/><Relationship Id="rId2" Type="http://schemas.openxmlformats.org/officeDocument/2006/relationships/hyperlink" Target="http://cp.literature.agilent.com/litweb/pdf/5988-9904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e.tamu.edu/~reddy/ee449/notes/pulse.pdf" TargetMode="External"/><Relationship Id="rId5" Type="http://schemas.openxmlformats.org/officeDocument/2006/relationships/hyperlink" Target="http://www.pcmag.com/encyclopedia_term/0,2542,t=PWM&amp;i=49992,00.asp" TargetMode="External"/><Relationship Id="rId4" Type="http://schemas.openxmlformats.org/officeDocument/2006/relationships/hyperlink" Target="http://www.wikipedia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Pulse Width Modulation</a:t>
            </a:r>
            <a:endParaRPr lang="en-US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z="2400" smtClean="0"/>
              <a:t>By: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400" smtClean="0"/>
              <a:t>Zak Ahmad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400" smtClean="0"/>
              <a:t>Phuc Dao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400" smtClean="0"/>
              <a:t>Joel Toussaint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PWM Generation - Digital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724400" cy="579438"/>
          </a:xfrm>
        </p:spPr>
        <p:txBody>
          <a:bodyPr/>
          <a:lstStyle/>
          <a:p>
            <a:pPr eaLnBrk="1" hangingPunct="1"/>
            <a:r>
              <a:rPr lang="en-US" smtClean="0"/>
              <a:t>Delta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74BBC-0886-4DDB-99F9-D73490E9BBE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8437" name="Picture 5" descr="File:Delta PW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2286000"/>
            <a:ext cx="64230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2209800"/>
            <a:ext cx="29718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Output is integrated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Limit signals which are offset from a reference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When output signal reaches limit, PWM state changes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PWM Generation - Digital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808038"/>
          </a:xfrm>
        </p:spPr>
        <p:txBody>
          <a:bodyPr/>
          <a:lstStyle/>
          <a:p>
            <a:pPr eaLnBrk="1" hangingPunct="1"/>
            <a:r>
              <a:rPr lang="en-US" smtClean="0"/>
              <a:t>Delta Sigma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843C2-6B27-4163-A6AA-EE6C8E88CD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6530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00800" y="2209800"/>
            <a:ext cx="26670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Error = Ref – PWM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Error is integrated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When integration signal reaches limit, PWM state changes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PWM – Left Aligned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229600" cy="655637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Left edge is fixed, the trailing edge is modulated.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A8078-3B7C-49A5-AA43-7EDB719A498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4953000"/>
            <a:ext cx="228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77888" y="4456113"/>
            <a:ext cx="9890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3962400"/>
            <a:ext cx="10668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944688" y="4456113"/>
            <a:ext cx="9890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05694" y="567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05894" y="567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5715000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1600200" y="5410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Period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71600" y="41910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1371600" y="41814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nstantia" pitchFamily="18" charset="0"/>
              </a:rPr>
              <a:t>Duty Cycle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~60%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43000" y="5181600"/>
            <a:ext cx="24384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41313" y="4381500"/>
            <a:ext cx="1601788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21"/>
          <p:cNvSpPr txBox="1">
            <a:spLocks noChangeArrowheads="1"/>
          </p:cNvSpPr>
          <p:nvPr/>
        </p:nvSpPr>
        <p:spPr bwMode="auto">
          <a:xfrm>
            <a:off x="685800" y="47355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lo</a:t>
            </a:r>
          </a:p>
        </p:txBody>
      </p:sp>
      <p:sp>
        <p:nvSpPr>
          <p:cNvPr id="20498" name="TextBox 22"/>
          <p:cNvSpPr txBox="1">
            <a:spLocks noChangeArrowheads="1"/>
          </p:cNvSpPr>
          <p:nvPr/>
        </p:nvSpPr>
        <p:spPr bwMode="auto">
          <a:xfrm>
            <a:off x="685800" y="3733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hi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249488" y="3619500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181894" y="3618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71600" y="37338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Box 26"/>
          <p:cNvSpPr txBox="1">
            <a:spLocks noChangeArrowheads="1"/>
          </p:cNvSpPr>
          <p:nvPr/>
        </p:nvSpPr>
        <p:spPr bwMode="auto">
          <a:xfrm>
            <a:off x="1524000" y="3352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tantia" pitchFamily="18" charset="0"/>
              </a:rPr>
              <a:t>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38400" y="37338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TextBox 29"/>
          <p:cNvSpPr txBox="1">
            <a:spLocks noChangeArrowheads="1"/>
          </p:cNvSpPr>
          <p:nvPr/>
        </p:nvSpPr>
        <p:spPr bwMode="auto">
          <a:xfrm>
            <a:off x="2438400" y="3352800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Off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992687" y="4456113"/>
            <a:ext cx="9890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86400" y="3962400"/>
            <a:ext cx="4572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449887" y="4456113"/>
            <a:ext cx="9890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218906" y="567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819106" y="567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84812" y="5715000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2" name="TextBox 44"/>
          <p:cNvSpPr txBox="1">
            <a:spLocks noChangeArrowheads="1"/>
          </p:cNvSpPr>
          <p:nvPr/>
        </p:nvSpPr>
        <p:spPr bwMode="auto">
          <a:xfrm>
            <a:off x="5713412" y="5410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Period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257800" y="5181600"/>
            <a:ext cx="24384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456113" y="4381500"/>
            <a:ext cx="1601788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5" name="TextBox 49"/>
          <p:cNvSpPr txBox="1">
            <a:spLocks noChangeArrowheads="1"/>
          </p:cNvSpPr>
          <p:nvPr/>
        </p:nvSpPr>
        <p:spPr bwMode="auto">
          <a:xfrm>
            <a:off x="4800600" y="47355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lo</a:t>
            </a:r>
          </a:p>
        </p:txBody>
      </p:sp>
      <p:sp>
        <p:nvSpPr>
          <p:cNvPr id="20516" name="TextBox 50"/>
          <p:cNvSpPr txBox="1">
            <a:spLocks noChangeArrowheads="1"/>
          </p:cNvSpPr>
          <p:nvPr/>
        </p:nvSpPr>
        <p:spPr bwMode="auto">
          <a:xfrm>
            <a:off x="4800600" y="3733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hi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5753101" y="3619500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296694" y="3618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6400" y="37338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0" name="TextBox 54"/>
          <p:cNvSpPr txBox="1">
            <a:spLocks noChangeArrowheads="1"/>
          </p:cNvSpPr>
          <p:nvPr/>
        </p:nvSpPr>
        <p:spPr bwMode="auto">
          <a:xfrm>
            <a:off x="5410200" y="3352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On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943600" y="37338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2" name="TextBox 57"/>
          <p:cNvSpPr txBox="1">
            <a:spLocks noChangeArrowheads="1"/>
          </p:cNvSpPr>
          <p:nvPr/>
        </p:nvSpPr>
        <p:spPr bwMode="auto">
          <a:xfrm>
            <a:off x="62484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Off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486400" y="4570413"/>
            <a:ext cx="4572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4" name="TextBox 69"/>
          <p:cNvSpPr txBox="1">
            <a:spLocks noChangeArrowheads="1"/>
          </p:cNvSpPr>
          <p:nvPr/>
        </p:nvSpPr>
        <p:spPr bwMode="auto">
          <a:xfrm>
            <a:off x="5715000" y="40290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nstantia" pitchFamily="18" charset="0"/>
              </a:rPr>
              <a:t>Duty Cycle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~30%</a:t>
            </a:r>
          </a:p>
        </p:txBody>
      </p:sp>
      <p:sp>
        <p:nvSpPr>
          <p:cNvPr id="20525" name="TextBox 4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257800" y="4953000"/>
            <a:ext cx="228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4953000"/>
            <a:ext cx="533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782887" y="3617913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43600" y="4953000"/>
            <a:ext cx="114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897687" y="3617913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PWM – Center Aligned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79437"/>
          </a:xfrm>
        </p:spPr>
        <p:txBody>
          <a:bodyPr/>
          <a:lstStyle/>
          <a:p>
            <a:pPr eaLnBrk="1" hangingPunct="1"/>
            <a:r>
              <a:rPr lang="en-US" smtClean="0"/>
              <a:t>Center of signal is fixed, both edges are modulated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8EE8E-970C-4EC0-9BF5-075BB7A03E2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5029200"/>
            <a:ext cx="8382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1807" y="4495006"/>
            <a:ext cx="1066800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0" y="3962400"/>
            <a:ext cx="7620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513807" y="4495006"/>
            <a:ext cx="1066800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81894" y="575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542507" y="5752306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800" y="57912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2057400" y="5486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Period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5257800"/>
            <a:ext cx="25908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84213" y="4495800"/>
            <a:ext cx="1525588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990600" y="4811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lo</a:t>
            </a:r>
          </a:p>
        </p:txBody>
      </p:sp>
      <p:sp>
        <p:nvSpPr>
          <p:cNvPr id="21520" name="TextBox 23"/>
          <p:cNvSpPr txBox="1">
            <a:spLocks noChangeArrowheads="1"/>
          </p:cNvSpPr>
          <p:nvPr/>
        </p:nvSpPr>
        <p:spPr bwMode="auto">
          <a:xfrm>
            <a:off x="990600" y="3810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48000" y="5029200"/>
            <a:ext cx="8382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87988" y="5029200"/>
            <a:ext cx="455612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410994" y="4495006"/>
            <a:ext cx="10668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43600" y="3962400"/>
            <a:ext cx="15240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933407" y="4495006"/>
            <a:ext cx="1066800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222082" y="5752306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581107" y="5752306"/>
            <a:ext cx="53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87988" y="57912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53"/>
          <p:cNvSpPr txBox="1">
            <a:spLocks noChangeArrowheads="1"/>
          </p:cNvSpPr>
          <p:nvPr/>
        </p:nvSpPr>
        <p:spPr bwMode="auto">
          <a:xfrm>
            <a:off x="6097588" y="5486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Period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487988" y="5257800"/>
            <a:ext cx="25908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4724400" y="4495800"/>
            <a:ext cx="1525588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2" name="TextBox 56"/>
          <p:cNvSpPr txBox="1">
            <a:spLocks noChangeArrowheads="1"/>
          </p:cNvSpPr>
          <p:nvPr/>
        </p:nvSpPr>
        <p:spPr bwMode="auto">
          <a:xfrm>
            <a:off x="5030788" y="4811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lo</a:t>
            </a:r>
          </a:p>
        </p:txBody>
      </p:sp>
      <p:sp>
        <p:nvSpPr>
          <p:cNvPr id="21533" name="TextBox 57"/>
          <p:cNvSpPr txBox="1">
            <a:spLocks noChangeArrowheads="1"/>
          </p:cNvSpPr>
          <p:nvPr/>
        </p:nvSpPr>
        <p:spPr bwMode="auto">
          <a:xfrm>
            <a:off x="5030788" y="3810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</a:t>
            </a:r>
            <a:r>
              <a:rPr lang="en-US" baseline="-25000">
                <a:latin typeface="Constantia" pitchFamily="18" charset="0"/>
              </a:rPr>
              <a:t>hi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467600" y="5029200"/>
            <a:ext cx="45878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5" name="TextBox 63"/>
          <p:cNvSpPr txBox="1">
            <a:spLocks noChangeArrowheads="1"/>
          </p:cNvSpPr>
          <p:nvPr/>
        </p:nvSpPr>
        <p:spPr bwMode="auto">
          <a:xfrm>
            <a:off x="2971800" y="41052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Duty Cycle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~30%</a:t>
            </a:r>
          </a:p>
        </p:txBody>
      </p:sp>
      <p:sp>
        <p:nvSpPr>
          <p:cNvPr id="21536" name="TextBox 64"/>
          <p:cNvSpPr txBox="1">
            <a:spLocks noChangeArrowheads="1"/>
          </p:cNvSpPr>
          <p:nvPr/>
        </p:nvSpPr>
        <p:spPr bwMode="auto">
          <a:xfrm>
            <a:off x="6096000" y="41814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Duty Cycle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~60%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2286000" y="44958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5943600" y="41910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TextBox 3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/>
              <a:t>Presented by: Zak Ahmad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PWM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dependant.</a:t>
            </a:r>
          </a:p>
          <a:p>
            <a:r>
              <a:rPr lang="en-US" dirty="0" smtClean="0"/>
              <a:t>Not too low:</a:t>
            </a:r>
          </a:p>
          <a:p>
            <a:pPr lvl="1"/>
            <a:r>
              <a:rPr lang="en-US" dirty="0" smtClean="0"/>
              <a:t>Audible frequencies</a:t>
            </a:r>
          </a:p>
          <a:p>
            <a:pPr lvl="1"/>
            <a:r>
              <a:rPr lang="en-US" dirty="0" smtClean="0"/>
              <a:t>Twice the inverse of device time constant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/>
              <a:t> Times higher than control system frequency</a:t>
            </a:r>
          </a:p>
          <a:p>
            <a:r>
              <a:rPr lang="en-US" dirty="0" smtClean="0"/>
              <a:t>Not too high:</a:t>
            </a:r>
          </a:p>
          <a:p>
            <a:pPr lvl="1"/>
            <a:r>
              <a:rPr lang="en-US" dirty="0" smtClean="0"/>
              <a:t>Transistors generate more heat at higher frequencies</a:t>
            </a:r>
          </a:p>
          <a:p>
            <a:pPr lvl="1"/>
            <a:r>
              <a:rPr lang="en-US" dirty="0" smtClean="0"/>
              <a:t>Some loads will not respond at higher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E881-45CD-4ED5-8FD2-4F70CF7D6D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/>
              <a:t>Presented by: Zak Ahmad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PWM You Tube Video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Tube search:  PWM Tutorial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OR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>
                <a:hlinkClick r:id="rId2"/>
              </a:rPr>
              <a:t>Click Link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F60F-5C64-4D6C-B291-958B5307F6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/>
              <a:t>Presented </a:t>
            </a:r>
            <a:r>
              <a:rPr lang="en-US" sz="1200" dirty="0" smtClean="0"/>
              <a:t>by: Zak Ahmad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094037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PWM Definitions</a:t>
            </a:r>
          </a:p>
          <a:p>
            <a:pPr lvl="1" eaLnBrk="1" hangingPunct="1"/>
            <a:r>
              <a:rPr lang="en-US" smtClean="0"/>
              <a:t>Generation</a:t>
            </a:r>
          </a:p>
          <a:p>
            <a:pPr lvl="1" eaLnBrk="1" hangingPunct="1"/>
            <a:r>
              <a:rPr lang="en-US" smtClean="0"/>
              <a:t>Types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PWM on the HCS</a:t>
            </a:r>
            <a:r>
              <a:rPr 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eaLnBrk="1" hangingPunct="1"/>
            <a:r>
              <a:rPr lang="en-US" smtClean="0"/>
              <a:t>Applications</a:t>
            </a:r>
            <a:endParaRPr lang="en-US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2603A-D63E-47C2-8F3C-1486E5E36A5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5105400"/>
            <a:ext cx="3581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>
                <a:solidFill>
                  <a:schemeClr val="tx2"/>
                </a:solidFill>
                <a:latin typeface="+mn-lt"/>
                <a:cs typeface="+mn-cs"/>
              </a:rPr>
              <a:t>Presented by </a:t>
            </a:r>
            <a:r>
              <a:rPr lang="en-US" sz="2600" dirty="0" err="1">
                <a:solidFill>
                  <a:schemeClr val="tx2"/>
                </a:solidFill>
                <a:latin typeface="+mn-lt"/>
                <a:cs typeface="+mn-cs"/>
              </a:rPr>
              <a:t>Phuc</a:t>
            </a:r>
            <a:r>
              <a:rPr lang="en-US" sz="2600" dirty="0">
                <a:solidFill>
                  <a:schemeClr val="tx2"/>
                </a:solidFill>
                <a:latin typeface="+mn-lt"/>
                <a:cs typeface="+mn-cs"/>
              </a:rPr>
              <a:t>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447800"/>
          </a:xfrm>
        </p:spPr>
        <p:txBody>
          <a:bodyPr/>
          <a:lstStyle/>
          <a:p>
            <a:pPr eaLnBrk="1" hangingPunct="1"/>
            <a:r>
              <a:rPr lang="en-US" sz="3800" smtClean="0"/>
              <a:t>Implementing PWM Using the MC9S12C32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4B52A-2363-40EF-A345-FCFE286D27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4580" name="Group 8"/>
          <p:cNvGrpSpPr>
            <a:grpSpLocks noGrp="1"/>
          </p:cNvGrpSpPr>
          <p:nvPr>
            <p:ph idx="1"/>
          </p:nvPr>
        </p:nvGrpSpPr>
        <p:grpSpPr bwMode="auto">
          <a:xfrm>
            <a:off x="3733800" y="1905000"/>
            <a:ext cx="5410200" cy="4572000"/>
            <a:chOff x="1188" y="778"/>
            <a:chExt cx="3276" cy="3254"/>
          </a:xfrm>
        </p:grpSpPr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8" y="778"/>
              <a:ext cx="3276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2724" y="2160"/>
              <a:ext cx="1584" cy="57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04800" y="18288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Dedicated PWM8B6C Chip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+mn-cs"/>
              </a:rPr>
              <a:t>6 Independent 8-bit channels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+mn-cs"/>
              </a:rPr>
              <a:t>3 Independent 16-bit channels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+mn-cs"/>
              </a:rPr>
              <a:t>Signal is outputted through Port P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n-US" sz="2200" dirty="0">
              <a:cs typeface="+mn-cs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PWM8B6C </a:t>
            </a:r>
            <a:r>
              <a:rPr lang="en-US" smtClean="0"/>
              <a:t>Module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0FA72-B543-46BC-8F5F-5330F3DE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1981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Dedicated counter for each channel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Programmable duty cycle and period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Independently adjustable clock, polarity, and  alignment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n-US" sz="2200" dirty="0">
              <a:cs typeface="+mn-cs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57150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PWM8B6C</a:t>
            </a:r>
            <a:r>
              <a:rPr lang="en-US" sz="4000" smtClean="0">
                <a:latin typeface="Arial" charset="0"/>
              </a:rPr>
              <a:t> Module - Other Features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5163"/>
            <a:ext cx="8229600" cy="436086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Four source clocks (A, B, SA, SB) for a wide frequency range</a:t>
            </a:r>
          </a:p>
          <a:p>
            <a:pPr eaLnBrk="1" hangingPunct="1">
              <a:defRPr/>
            </a:pPr>
            <a:r>
              <a:rPr lang="en-US" sz="2200" dirty="0" smtClean="0"/>
              <a:t>Emergency shutdown</a:t>
            </a:r>
          </a:p>
          <a:p>
            <a:pPr eaLnBrk="1" hangingPunct="1">
              <a:defRPr/>
            </a:pPr>
            <a:r>
              <a:rPr lang="en-US" sz="2200" dirty="0" smtClean="0"/>
              <a:t>Some changes take a complete cycle to take effect</a:t>
            </a:r>
          </a:p>
          <a:p>
            <a:pPr eaLnBrk="1" hangingPunct="1">
              <a:defRPr/>
            </a:pPr>
            <a:r>
              <a:rPr lang="en-US" sz="2200" dirty="0" smtClean="0"/>
              <a:t>Modes of Operation: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300" dirty="0" smtClean="0"/>
              <a:t>Normal: everything is available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300" dirty="0" smtClean="0"/>
              <a:t>Wait: Low-power consumption and clock disabled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300" dirty="0" smtClean="0"/>
              <a:t>Freeze: Option to disable input clock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10A9E8DA-C0CD-42F5-8880-5FF781815BE6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19</a:t>
            </a:fld>
            <a:endParaRPr lang="en-US" sz="1200" dirty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0178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PWM Definitions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Generation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PWM on the HCS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Applications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8FD19-47CB-40D1-9707-A996219B4D5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5105400"/>
            <a:ext cx="4038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Presented by Zak Ahmad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1481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800" smtClean="0"/>
              <a:t>PWM8B6C Memory Map</a:t>
            </a:r>
            <a:endParaRPr lang="en-US" sz="4500" smtClean="0">
              <a:latin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5BC30A21-9B23-443A-BCE6-BF903CA178B6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20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Configured through specific registers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Base address is defined at the MCU level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Address offset is defined at the module level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Register address = base address + address offset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Registers are located from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$00E0 - $00FF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200" dirty="0">
              <a:cs typeface="+mn-cs"/>
            </a:endParaRP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 Enable Register (PWME)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413125"/>
            <a:ext cx="8229600" cy="291147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PWME is located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$00E0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err="1" smtClean="0"/>
              <a:t>PWMEx</a:t>
            </a:r>
            <a:endParaRPr lang="en-US" sz="2200" dirty="0" smtClean="0"/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/>
              <a:t>: to disable PWM channel x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: to enable PWM channel x</a:t>
            </a:r>
          </a:p>
          <a:p>
            <a:pPr eaLnBrk="1" hangingPunct="1">
              <a:defRPr/>
            </a:pPr>
            <a:r>
              <a:rPr lang="en-US" sz="2200" dirty="0" smtClean="0"/>
              <a:t>If 16-bit resolution is used, then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PWME4/2/0</a:t>
            </a:r>
            <a:r>
              <a:rPr lang="en-US" sz="2200" dirty="0" smtClean="0"/>
              <a:t> are disabled </a:t>
            </a:r>
          </a:p>
          <a:p>
            <a:pPr eaLnBrk="1" hangingPunct="1">
              <a:defRPr/>
            </a:pPr>
            <a:endParaRPr lang="en-US" sz="2200" dirty="0" smtClean="0">
              <a:latin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998AF68-F572-49FD-9AF6-C4DCA34F7F77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21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28677" name="Picture 6" descr="PWM_PWM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50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 Polarity Register (PWMPOL)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413125"/>
            <a:ext cx="8534400" cy="291147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PWMPOL is located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$00E1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err="1" smtClean="0"/>
              <a:t>PPOLx</a:t>
            </a:r>
            <a:r>
              <a:rPr lang="en-US" sz="2200" dirty="0" smtClean="0"/>
              <a:t> to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/>
              <a:t>: output channel starts low and goes high when duty cycle is reached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: output channel starts high and goes low when duty cycle is reached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866900"/>
            <a:ext cx="6296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F567FE5-DDB7-483F-B38F-B5F6BB94E22D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22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3800" smtClean="0"/>
              <a:t>PWM Clock Select Register (PWMCLK)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124200"/>
            <a:ext cx="82296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PWMCLK is located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$00E2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PCLK5, PCLK4, PCLK1, PCLK0 </a:t>
            </a:r>
            <a:r>
              <a:rPr lang="en-US" sz="2200" dirty="0" smtClean="0"/>
              <a:t>to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/>
              <a:t> to use </a:t>
            </a:r>
            <a:r>
              <a:rPr lang="en-US" sz="2000" dirty="0" smtClean="0">
                <a:solidFill>
                  <a:srgbClr val="FF0000"/>
                </a:solidFill>
              </a:rPr>
              <a:t>Clock A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 to use </a:t>
            </a:r>
            <a:r>
              <a:rPr lang="en-US" sz="2000" dirty="0" smtClean="0">
                <a:solidFill>
                  <a:srgbClr val="FF0000"/>
                </a:solidFill>
              </a:rPr>
              <a:t>Clock SA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PCLK3, PCLK2 </a:t>
            </a:r>
            <a:r>
              <a:rPr lang="en-US" sz="2200" dirty="0" smtClean="0"/>
              <a:t>to 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/>
              <a:t> to use </a:t>
            </a:r>
            <a:r>
              <a:rPr lang="en-US" sz="2000" dirty="0" smtClean="0">
                <a:solidFill>
                  <a:srgbClr val="FF0000"/>
                </a:solidFill>
              </a:rPr>
              <a:t>Clock B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 to use </a:t>
            </a:r>
            <a:r>
              <a:rPr lang="en-US" sz="2000" dirty="0" smtClean="0">
                <a:solidFill>
                  <a:srgbClr val="FF0000"/>
                </a:solidFill>
              </a:rPr>
              <a:t>Clock SB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790700"/>
            <a:ext cx="6524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DAFE122B-EF14-4563-B542-26DC02D6A207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23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610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3800" smtClean="0"/>
              <a:t>PWM Prescaler Register (PWMPRCLK)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3200400"/>
            <a:ext cx="4419600" cy="1230313"/>
          </a:xfrm>
        </p:spPr>
        <p:txBody>
          <a:bodyPr/>
          <a:lstStyle/>
          <a:p>
            <a:pPr eaLnBrk="1" hangingPunct="1"/>
            <a:r>
              <a:rPr lang="en-US" sz="2200" smtClean="0"/>
              <a:t>PWMPRCLK is located at </a:t>
            </a:r>
            <a:r>
              <a:rPr lang="en-US" sz="2200" smtClean="0">
                <a:latin typeface="Arial" charset="0"/>
                <a:cs typeface="Arial" charset="0"/>
              </a:rPr>
              <a:t>$00E3</a:t>
            </a:r>
          </a:p>
          <a:p>
            <a:pPr eaLnBrk="1" hangingPunct="1"/>
            <a:r>
              <a:rPr lang="en-US" sz="2200" smtClean="0"/>
              <a:t>Used to prescale clocks A and B</a:t>
            </a:r>
          </a:p>
          <a:p>
            <a:pPr eaLnBrk="1" hangingPunct="1"/>
            <a:endParaRPr lang="en-US" sz="2200" smtClean="0">
              <a:latin typeface="Arial" charset="0"/>
            </a:endParaRPr>
          </a:p>
          <a:p>
            <a:pPr eaLnBrk="1" hangingPunct="1"/>
            <a:endParaRPr lang="en-US" sz="2200" smtClean="0">
              <a:latin typeface="Arial" charset="0"/>
            </a:endParaRPr>
          </a:p>
          <a:p>
            <a:pPr lvl="4" eaLnBrk="1" hangingPunct="1">
              <a:buFont typeface="Wingdings 2" pitchFamily="18" charset="2"/>
              <a:buNone/>
            </a:pPr>
            <a:r>
              <a:rPr lang="en-US" sz="1600" smtClean="0">
                <a:latin typeface="Arial" charset="0"/>
              </a:rPr>
              <a:t>	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4021419-3398-44F6-80F2-A746F9AA246B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24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3" cstate="print"/>
          <a:srcRect t="51772"/>
          <a:stretch>
            <a:fillRect/>
          </a:stretch>
        </p:blipFill>
        <p:spPr bwMode="auto">
          <a:xfrm>
            <a:off x="4953000" y="4267200"/>
            <a:ext cx="39497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PWM_PWMPRCLK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6919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3" cstate="print"/>
          <a:srcRect b="48228"/>
          <a:stretch>
            <a:fillRect/>
          </a:stretch>
        </p:blipFill>
        <p:spPr bwMode="auto">
          <a:xfrm>
            <a:off x="304800" y="4267200"/>
            <a:ext cx="3949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3800" smtClean="0"/>
              <a:t>PWM Scale A Register (PWMSCLA)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971800"/>
            <a:ext cx="7696200" cy="3230563"/>
          </a:xfrm>
        </p:spPr>
        <p:txBody>
          <a:bodyPr/>
          <a:lstStyle/>
          <a:p>
            <a:pPr eaLnBrk="1" hangingPunct="1"/>
            <a:r>
              <a:rPr lang="en-US" sz="2200" smtClean="0"/>
              <a:t>PWMSCLA is located at </a:t>
            </a:r>
            <a:r>
              <a:rPr lang="en-US" sz="2200" smtClean="0">
                <a:latin typeface="Arial" charset="0"/>
                <a:cs typeface="Arial" charset="0"/>
              </a:rPr>
              <a:t>$00E8</a:t>
            </a:r>
          </a:p>
          <a:p>
            <a:pPr eaLnBrk="1" hangingPunct="1"/>
            <a:r>
              <a:rPr lang="en-US" sz="2200" smtClean="0"/>
              <a:t>Scale value used in scaling Clock A to generate Clock SA</a:t>
            </a:r>
          </a:p>
          <a:p>
            <a:pPr eaLnBrk="1" hangingPunct="1"/>
            <a:r>
              <a:rPr lang="en-US" sz="2200" b="1" smtClean="0"/>
              <a:t>Note</a:t>
            </a:r>
            <a:r>
              <a:rPr lang="en-US" sz="2200" smtClean="0"/>
              <a:t>: When PWMSCLA = </a:t>
            </a:r>
            <a:r>
              <a:rPr lang="en-US" sz="2200" smtClean="0">
                <a:latin typeface="Arial" charset="0"/>
                <a:cs typeface="Arial" charset="0"/>
              </a:rPr>
              <a:t>$00, </a:t>
            </a:r>
            <a:r>
              <a:rPr lang="en-US" sz="2200" smtClean="0">
                <a:cs typeface="Arial" charset="0"/>
              </a:rPr>
              <a:t>PWMSCLA value is considered a full scale value of 256.</a:t>
            </a:r>
            <a:r>
              <a:rPr lang="en-US" sz="220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US" sz="2200" smtClean="0">
              <a:latin typeface="Arial" charset="0"/>
            </a:endParaRPr>
          </a:p>
          <a:p>
            <a:pPr eaLnBrk="1" hangingPunct="1"/>
            <a:endParaRPr lang="en-US" sz="2200" smtClean="0">
              <a:latin typeface="Arial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848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990600" y="5105400"/>
          <a:ext cx="4038600" cy="596900"/>
        </p:xfrm>
        <a:graphic>
          <a:graphicData uri="http://schemas.openxmlformats.org/presentationml/2006/ole">
            <p:oleObj spid="_x0000_s2050" name="Equation" r:id="rId5" imgW="2666880" imgH="393480" progId="Equation.3">
              <p:embed/>
            </p:oleObj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47D1C54-0D14-4CDD-B110-E14750C52FD1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25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895600"/>
            <a:ext cx="7467600" cy="3230563"/>
          </a:xfrm>
        </p:spPr>
        <p:txBody>
          <a:bodyPr/>
          <a:lstStyle/>
          <a:p>
            <a:pPr eaLnBrk="1" hangingPunct="1"/>
            <a:r>
              <a:rPr lang="en-US" sz="2200" smtClean="0"/>
              <a:t>PWMSCLB is located at </a:t>
            </a:r>
            <a:r>
              <a:rPr lang="en-US" sz="2200" smtClean="0">
                <a:latin typeface="Arial" charset="0"/>
                <a:cs typeface="Arial" charset="0"/>
              </a:rPr>
              <a:t>$00E9</a:t>
            </a:r>
          </a:p>
          <a:p>
            <a:pPr eaLnBrk="1" hangingPunct="1"/>
            <a:r>
              <a:rPr lang="en-US" sz="2200" smtClean="0"/>
              <a:t>Scale value used in scaling Clock B to generate Clock SB</a:t>
            </a:r>
          </a:p>
          <a:p>
            <a:pPr eaLnBrk="1" hangingPunct="1"/>
            <a:r>
              <a:rPr lang="en-US" sz="2200" b="1" smtClean="0"/>
              <a:t>Note</a:t>
            </a:r>
            <a:r>
              <a:rPr lang="en-US" sz="2200" smtClean="0"/>
              <a:t>: When PWMSCLA = </a:t>
            </a:r>
            <a:r>
              <a:rPr lang="en-US" sz="2200" smtClean="0">
                <a:latin typeface="Arial" charset="0"/>
                <a:cs typeface="Arial" charset="0"/>
              </a:rPr>
              <a:t>$00, </a:t>
            </a:r>
            <a:r>
              <a:rPr lang="en-US" sz="2200" smtClean="0">
                <a:cs typeface="Arial" charset="0"/>
              </a:rPr>
              <a:t>PWMSCLA value is considered a full scale value of 256.</a:t>
            </a:r>
            <a:r>
              <a:rPr lang="en-US" sz="2200" smtClean="0">
                <a:latin typeface="Arial" charset="0"/>
                <a:cs typeface="Arial" charset="0"/>
              </a:rPr>
              <a:t> </a:t>
            </a:r>
            <a:endParaRPr lang="en-US" sz="2200" smtClean="0">
              <a:latin typeface="Arial" charset="0"/>
            </a:endParaRPr>
          </a:p>
          <a:p>
            <a:pPr eaLnBrk="1" hangingPunct="1"/>
            <a:endParaRPr lang="en-US" sz="2200" smtClean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848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143000" y="5257800"/>
          <a:ext cx="3989388" cy="596900"/>
        </p:xfrm>
        <a:graphic>
          <a:graphicData uri="http://schemas.openxmlformats.org/presentationml/2006/ole">
            <p:oleObj spid="_x0000_s3074" name="Equation" r:id="rId5" imgW="2628720" imgH="393480" progId="Equation.3">
              <p:embed/>
            </p:oleObj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79089F0F-1462-4C78-B167-F962418D0F57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26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PWM Scale B Register (PWMSCLB)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 Control Register (PWMCTL)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581400"/>
            <a:ext cx="82296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PWMCTL is located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$00E5</a:t>
            </a:r>
          </a:p>
          <a:p>
            <a:pPr eaLnBrk="1" hangingPunct="1">
              <a:defRPr/>
            </a:pPr>
            <a:r>
              <a:rPr lang="en-US" sz="2000" dirty="0" smtClean="0"/>
              <a:t>Set </a:t>
            </a:r>
            <a:r>
              <a:rPr lang="en-US" sz="2000" dirty="0" err="1" smtClean="0"/>
              <a:t>CONxy</a:t>
            </a:r>
            <a:r>
              <a:rPr lang="en-US" sz="2000" dirty="0" smtClean="0"/>
              <a:t> to 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r>
              <a:rPr lang="en-US" sz="1800" dirty="0" smtClean="0"/>
              <a:t>: to keep PWM channels separate (8-bit resolution)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: to concatenate PWM channels x and y together (16-bit resolution)</a:t>
            </a:r>
          </a:p>
          <a:p>
            <a:pPr eaLnBrk="1" hangingPunct="1">
              <a:defRPr/>
            </a:pPr>
            <a:r>
              <a:rPr lang="en-US" sz="2000" dirty="0" smtClean="0"/>
              <a:t>Channel y determines the configuration</a:t>
            </a:r>
          </a:p>
          <a:p>
            <a:pPr eaLnBrk="1" hangingPunct="1">
              <a:defRPr/>
            </a:pPr>
            <a:r>
              <a:rPr lang="en-US" sz="2000" dirty="0" smtClean="0"/>
              <a:t>x becomes the high byte and y becomes the low byte</a:t>
            </a:r>
          </a:p>
          <a:p>
            <a:pPr eaLnBrk="1" hangingPunct="1">
              <a:defRPr/>
            </a:pPr>
            <a:r>
              <a:rPr lang="en-US" sz="2000" dirty="0" smtClean="0"/>
              <a:t>Bits PSWAI and PFRZ set either wait or freeze mode</a:t>
            </a:r>
          </a:p>
          <a:p>
            <a:pPr eaLnBrk="1" hangingPunct="1">
              <a:defRPr/>
            </a:pPr>
            <a:r>
              <a:rPr lang="en-US" sz="2000" b="1" dirty="0" smtClean="0"/>
              <a:t>Note: change these bits only when the corresponding channels are disabled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4737F14-CEC6-489C-8282-A0B11282F434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27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32773" name="Picture 4" descr="PWM_PWMCTL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502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r>
              <a:rPr lang="en-US" sz="3800" smtClean="0"/>
              <a:t>PWM Counter Register (PWMCNTx)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95600"/>
            <a:ext cx="8229600" cy="3810000"/>
          </a:xfrm>
        </p:spPr>
        <p:txBody>
          <a:bodyPr/>
          <a:lstStyle/>
          <a:p>
            <a:pPr eaLnBrk="1" hangingPunct="1"/>
            <a:r>
              <a:rPr lang="en-US" sz="2200" smtClean="0"/>
              <a:t>Total of (6) 8-bit counters located at </a:t>
            </a:r>
            <a:r>
              <a:rPr lang="en-US" sz="2200" smtClean="0">
                <a:latin typeface="Arial" charset="0"/>
                <a:cs typeface="Arial" charset="0"/>
              </a:rPr>
              <a:t>$00EC - $00F1</a:t>
            </a:r>
          </a:p>
          <a:p>
            <a:pPr eaLnBrk="1" hangingPunct="1"/>
            <a:r>
              <a:rPr lang="en-US" sz="2200" smtClean="0"/>
              <a:t>One up/down counter per channel</a:t>
            </a: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In left aligned mode, the counter counts from </a:t>
            </a:r>
            <a:r>
              <a:rPr lang="en-US" sz="2200" smtClean="0">
                <a:latin typeface="Arial" charset="0"/>
                <a:cs typeface="Arial" charset="0"/>
              </a:rPr>
              <a:t>0</a:t>
            </a:r>
            <a:r>
              <a:rPr lang="en-US" sz="2200" smtClean="0">
                <a:cs typeface="Times New Roman" pitchFamily="18" charset="0"/>
              </a:rPr>
              <a:t> to the value in the period register-</a:t>
            </a:r>
            <a:r>
              <a:rPr lang="en-US" sz="2200" smtClean="0">
                <a:latin typeface="Arial" charset="0"/>
                <a:cs typeface="Arial" charset="0"/>
              </a:rPr>
              <a:t>1</a:t>
            </a:r>
            <a:r>
              <a:rPr lang="en-US" sz="2200" smtClean="0">
                <a:cs typeface="Times New Roman" pitchFamily="18" charset="0"/>
              </a:rPr>
              <a:t>. In center aligned mode, the counter counts from zero to the value in the period register-</a:t>
            </a:r>
            <a:r>
              <a:rPr lang="en-US" sz="2200" smtClean="0">
                <a:latin typeface="Arial" charset="0"/>
                <a:cs typeface="Arial" charset="0"/>
              </a:rPr>
              <a:t>1</a:t>
            </a:r>
            <a:r>
              <a:rPr lang="en-US" sz="2200" smtClean="0">
                <a:cs typeface="Times New Roman" pitchFamily="18" charset="0"/>
              </a:rPr>
              <a:t> and then back down to zero.</a:t>
            </a: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Any write to the register causes the value to be reset to #</a:t>
            </a:r>
            <a:r>
              <a:rPr lang="en-US" sz="2200" smtClean="0">
                <a:latin typeface="Arial" charset="0"/>
                <a:cs typeface="Arial" charset="0"/>
              </a:rPr>
              <a:t>$00 </a:t>
            </a:r>
            <a:r>
              <a:rPr lang="en-US" sz="2200" smtClean="0">
                <a:cs typeface="Times New Roman" pitchFamily="18" charset="0"/>
              </a:rPr>
              <a:t>and the counting procedure is restarted.</a:t>
            </a:r>
          </a:p>
          <a:p>
            <a:pPr eaLnBrk="1" hangingPunct="1"/>
            <a:endParaRPr lang="en-US" sz="220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704975"/>
            <a:ext cx="8010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09B0F1C4-B4E4-47A2-BFE3-CB963267932C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28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 Period Register (PWMPERx)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941638"/>
            <a:ext cx="4267200" cy="4525962"/>
          </a:xfrm>
        </p:spPr>
        <p:txBody>
          <a:bodyPr/>
          <a:lstStyle/>
          <a:p>
            <a:pPr eaLnBrk="1" hangingPunct="1"/>
            <a:r>
              <a:rPr lang="en-US" sz="2000" smtClean="0"/>
              <a:t>(6) Period Registers located at </a:t>
            </a:r>
            <a:r>
              <a:rPr lang="en-US" sz="2000" smtClean="0">
                <a:latin typeface="Arial" charset="0"/>
                <a:cs typeface="Arial" charset="0"/>
              </a:rPr>
              <a:t>$00F2 - $00F7 </a:t>
            </a:r>
          </a:p>
          <a:p>
            <a:pPr eaLnBrk="1" hangingPunct="1"/>
            <a:r>
              <a:rPr lang="en-US" sz="2000" smtClean="0"/>
              <a:t>Determine the PWM period</a:t>
            </a:r>
          </a:p>
          <a:p>
            <a:pPr eaLnBrk="1" hangingPunct="1"/>
            <a:r>
              <a:rPr lang="en-US" sz="2000" smtClean="0"/>
              <a:t>Changes occur when:</a:t>
            </a:r>
          </a:p>
          <a:p>
            <a:pPr lvl="1" eaLnBrk="1" hangingPunct="1"/>
            <a:r>
              <a:rPr lang="en-US" sz="2000" smtClean="0"/>
              <a:t>Current period ends</a:t>
            </a:r>
          </a:p>
          <a:p>
            <a:pPr lvl="1" eaLnBrk="1" hangingPunct="1"/>
            <a:r>
              <a:rPr lang="en-US" sz="2000" smtClean="0"/>
              <a:t>Counter is written to</a:t>
            </a:r>
          </a:p>
          <a:p>
            <a:pPr lvl="1" eaLnBrk="1" hangingPunct="1"/>
            <a:r>
              <a:rPr lang="en-US" sz="2000" smtClean="0"/>
              <a:t>Channel is disabled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4648200" y="3427413"/>
          <a:ext cx="4038600" cy="671512"/>
        </p:xfrm>
        <a:graphic>
          <a:graphicData uri="http://schemas.openxmlformats.org/presentationml/2006/ole">
            <p:oleObj spid="_x0000_s4098" name="Equation" r:id="rId4" imgW="2438280" imgH="419040" progId="Equation.3">
              <p:embed/>
            </p:oleObj>
          </a:graphicData>
        </a:graphic>
      </p:graphicFrame>
      <p:sp>
        <p:nvSpPr>
          <p:cNvPr id="138246" name="Rectangle 8"/>
          <p:cNvSpPr>
            <a:spLocks noChangeArrowheads="1"/>
          </p:cNvSpPr>
          <p:nvPr/>
        </p:nvSpPr>
        <p:spPr bwMode="auto">
          <a:xfrm>
            <a:off x="4572000" y="2971800"/>
            <a:ext cx="4038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Left-Aligned:</a:t>
            </a: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773613" y="4735513"/>
          <a:ext cx="4294187" cy="704850"/>
        </p:xfrm>
        <a:graphic>
          <a:graphicData uri="http://schemas.openxmlformats.org/presentationml/2006/ole">
            <p:oleObj spid="_x0000_s4099" name="Equation" r:id="rId5" imgW="2552400" imgH="419040" progId="Equation.3">
              <p:embed/>
            </p:oleObj>
          </a:graphicData>
        </a:graphic>
      </p:graphicFrame>
      <p:sp>
        <p:nvSpPr>
          <p:cNvPr id="138248" name="Rectangle 10"/>
          <p:cNvSpPr>
            <a:spLocks noChangeArrowheads="1"/>
          </p:cNvSpPr>
          <p:nvPr/>
        </p:nvSpPr>
        <p:spPr bwMode="auto">
          <a:xfrm>
            <a:off x="4648200" y="4354513"/>
            <a:ext cx="4038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Center-Aligned: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2A7F489A-546E-4F1A-8739-60298A96F978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29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4105" name="Picture 5" descr="PWM_PWMPER0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863" y="1423988"/>
            <a:ext cx="85502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981200"/>
          </a:xfrm>
        </p:spPr>
        <p:txBody>
          <a:bodyPr/>
          <a:lstStyle/>
          <a:p>
            <a:pPr eaLnBrk="1" hangingPunct="1"/>
            <a:r>
              <a:rPr lang="en-US" u="sng" smtClean="0"/>
              <a:t>P</a:t>
            </a:r>
            <a:r>
              <a:rPr lang="en-US" smtClean="0"/>
              <a:t>ulse </a:t>
            </a:r>
            <a:r>
              <a:rPr lang="en-US" u="sng" smtClean="0"/>
              <a:t>W</a:t>
            </a:r>
            <a:r>
              <a:rPr lang="en-US" smtClean="0"/>
              <a:t>idth </a:t>
            </a:r>
            <a:r>
              <a:rPr lang="en-US" u="sng" smtClean="0"/>
              <a:t>M</a:t>
            </a:r>
            <a:r>
              <a:rPr lang="en-US" smtClean="0"/>
              <a:t>odulation (PWM) is a technique for delivering partial power to a load via digital means.</a:t>
            </a:r>
          </a:p>
          <a:p>
            <a:pPr eaLnBrk="1" hangingPunct="1"/>
            <a:r>
              <a:rPr lang="en-US" smtClean="0"/>
              <a:t>Other devices for delivering partial power: potentiometer and rheometer.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FF25-0404-4859-9A36-EE398FC950F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62000" y="4114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Bright Bulb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6934200" y="4038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Dim Bulb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31242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3581400" y="27511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nstantia" pitchFamily="18" charset="0"/>
              </a:rPr>
              <a:t>Partial Power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1600" y="31242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PWM Duty Register (PWMDTYx)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3048000" y="5532438"/>
          <a:ext cx="5334000" cy="639762"/>
        </p:xfrm>
        <a:graphic>
          <a:graphicData uri="http://schemas.openxmlformats.org/presentationml/2006/ole">
            <p:oleObj spid="_x0000_s5122" name="Equation" r:id="rId4" imgW="3288960" imgH="393480" progId="Equation.3">
              <p:embed/>
            </p:oleObj>
          </a:graphicData>
        </a:graphic>
      </p:graphicFrame>
      <p:sp>
        <p:nvSpPr>
          <p:cNvPr id="140293" name="Rectangle 6"/>
          <p:cNvSpPr>
            <a:spLocks noChangeArrowheads="1"/>
          </p:cNvSpPr>
          <p:nvPr/>
        </p:nvSpPr>
        <p:spPr bwMode="auto">
          <a:xfrm>
            <a:off x="457200" y="32004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DBEFF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(6) Duty Registers located 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$00F8 - $00FD</a:t>
            </a:r>
          </a:p>
          <a:p>
            <a:pPr marL="342900" indent="-342900">
              <a:spcBef>
                <a:spcPct val="20000"/>
              </a:spcBef>
              <a:buClr>
                <a:srgbClr val="1DBEFF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Determines the duty of the associated PWM channel</a:t>
            </a:r>
          </a:p>
          <a:p>
            <a:pPr marL="342900" indent="-342900">
              <a:spcBef>
                <a:spcPct val="20000"/>
              </a:spcBef>
              <a:buClr>
                <a:srgbClr val="1DBEFF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Changes occur when: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Current period ends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Counter written to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Channel is disabled</a:t>
            </a: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>
            <p:ph sz="half" idx="4294967295"/>
          </p:nvPr>
        </p:nvGraphicFramePr>
        <p:xfrm>
          <a:off x="3048000" y="6140450"/>
          <a:ext cx="4038600" cy="641350"/>
        </p:xfrm>
        <a:graphic>
          <a:graphicData uri="http://schemas.openxmlformats.org/presentationml/2006/ole">
            <p:oleObj spid="_x0000_s5123" name="Equation" r:id="rId5" imgW="2476440" imgH="393480" progId="Equation.3">
              <p:embed/>
            </p:oleObj>
          </a:graphicData>
        </a:graphic>
      </p:graphicFrame>
      <p:sp>
        <p:nvSpPr>
          <p:cNvPr id="5126" name="Rectangle 20"/>
          <p:cNvSpPr>
            <a:spLocks noChangeArrowheads="1"/>
          </p:cNvSpPr>
          <p:nvPr/>
        </p:nvSpPr>
        <p:spPr bwMode="auto">
          <a:xfrm>
            <a:off x="1524000" y="5638800"/>
            <a:ext cx="4038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Polarity = 0: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8A7A008-73D1-4545-94BF-BB0A06E9BC18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30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5128" name="Rectangle 20"/>
          <p:cNvSpPr>
            <a:spLocks noChangeArrowheads="1"/>
          </p:cNvSpPr>
          <p:nvPr/>
        </p:nvSpPr>
        <p:spPr bwMode="auto">
          <a:xfrm>
            <a:off x="1524000" y="6248400"/>
            <a:ext cx="4038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Polarity = 1:</a:t>
            </a:r>
          </a:p>
        </p:txBody>
      </p:sp>
      <p:pic>
        <p:nvPicPr>
          <p:cNvPr id="5129" name="Picture 4" descr="PWM_PWMDTY0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447800"/>
            <a:ext cx="85502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114300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3800" smtClean="0"/>
              <a:t>PWM Center Align Register (PWMCAE)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76600"/>
            <a:ext cx="82296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PWMCAE is located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$00E4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err="1" smtClean="0"/>
              <a:t>CAEx</a:t>
            </a:r>
            <a:r>
              <a:rPr lang="en-US" sz="2200" dirty="0" smtClean="0"/>
              <a:t> to 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: for left align output signal</a:t>
            </a:r>
          </a:p>
          <a:p>
            <a:pPr lvl="1" eaLnBrk="1" hangingPunct="1">
              <a:buClr>
                <a:schemeClr val="accent3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: for center align output signal</a:t>
            </a:r>
          </a:p>
          <a:p>
            <a:pPr eaLnBrk="1" hangingPunct="1">
              <a:defRPr/>
            </a:pPr>
            <a:r>
              <a:rPr lang="en-US" sz="2200" b="1" dirty="0" smtClean="0"/>
              <a:t>Note:</a:t>
            </a:r>
            <a:r>
              <a:rPr lang="en-US" sz="2200" dirty="0" smtClean="0"/>
              <a:t> can only be set when channel is disabled</a:t>
            </a: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115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367D788-98D7-4B4D-8883-3FBF656E6B88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31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r>
              <a:rPr lang="en-US" sz="4000" smtClean="0"/>
              <a:t>Left vs. Center Aligned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2133600"/>
            <a:ext cx="5172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338" y="4191000"/>
            <a:ext cx="51736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828800"/>
            <a:ext cx="3962400" cy="5105400"/>
          </a:xfrm>
        </p:spPr>
        <p:txBody>
          <a:bodyPr/>
          <a:lstStyle/>
          <a:p>
            <a:pPr eaLnBrk="1" hangingPunct="1"/>
            <a:r>
              <a:rPr lang="en-US" sz="2000" smtClean="0"/>
              <a:t>Signal changes when counter is equal to period register</a:t>
            </a:r>
          </a:p>
          <a:p>
            <a:pPr eaLnBrk="1" hangingPunct="1"/>
            <a:r>
              <a:rPr lang="en-US" sz="2000" smtClean="0"/>
              <a:t>In the center aligned mode, the PWM counter goes from a down-count to a up-count to down-count, etc.</a:t>
            </a:r>
          </a:p>
          <a:p>
            <a:pPr eaLnBrk="1" hangingPunct="1"/>
            <a:r>
              <a:rPr lang="en-US" sz="2000" smtClean="0"/>
              <a:t>In the left aligned mode, the PWM counter is a up-counter and rests to zero when it overflows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868AC86-D8F4-48E6-BB4C-66FD9C142A98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32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BC4EA-4FEB-4F14-9B80-89FCC234499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PWM Resolution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7526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The true resolution depends on the value in </a:t>
            </a:r>
            <a:r>
              <a:rPr lang="en-US" sz="2000" dirty="0" err="1">
                <a:latin typeface="+mn-lt"/>
                <a:cs typeface="+mn-cs"/>
              </a:rPr>
              <a:t>PWMPERx</a:t>
            </a:r>
            <a:r>
              <a:rPr lang="en-US" sz="2000" dirty="0">
                <a:latin typeface="+mn-lt"/>
                <a:cs typeface="+mn-cs"/>
              </a:rPr>
              <a:t> even though the PWM module is said to be 8-bit.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The number of distinct duty cycles equals the value stored in </a:t>
            </a:r>
            <a:r>
              <a:rPr lang="en-US" sz="2000" dirty="0" err="1">
                <a:latin typeface="+mn-lt"/>
                <a:cs typeface="+mn-cs"/>
              </a:rPr>
              <a:t>PWMPERx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 smtClean="0">
                <a:latin typeface="+mn-lt"/>
                <a:cs typeface="+mn-cs"/>
              </a:rPr>
              <a:t>Maximum number of distinct duty cycles is achieved by writing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$FF </a:t>
            </a:r>
            <a:r>
              <a:rPr lang="en-US" sz="2000" dirty="0" smtClean="0">
                <a:latin typeface="+mn-lt"/>
                <a:cs typeface="+mn-cs"/>
              </a:rPr>
              <a:t>to the register </a:t>
            </a:r>
            <a:r>
              <a:rPr lang="en-US" sz="2000" dirty="0" err="1" smtClean="0">
                <a:latin typeface="+mn-lt"/>
                <a:cs typeface="+mn-cs"/>
              </a:rPr>
              <a:t>PWMPERx</a:t>
            </a:r>
            <a:r>
              <a:rPr lang="en-US" sz="2000" dirty="0" smtClean="0">
                <a:latin typeface="+mn-lt"/>
                <a:cs typeface="+mn-cs"/>
              </a:rPr>
              <a:t> so that it can represent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en-US" sz="2000" dirty="0" smtClean="0">
                <a:latin typeface="+mn-lt"/>
                <a:cs typeface="+mn-cs"/>
              </a:rPr>
              <a:t> duty cycle states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(00, 01, 02, …, to FF), </a:t>
            </a:r>
            <a:r>
              <a:rPr lang="en-US" sz="2000" dirty="0" smtClean="0">
                <a:latin typeface="+mn-lt"/>
                <a:cs typeface="+mn-cs"/>
              </a:rPr>
              <a:t>which corresponds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44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=256</a:t>
            </a:r>
            <a:r>
              <a:rPr lang="en-US" sz="2000" dirty="0" smtClean="0">
                <a:latin typeface="+mn-lt"/>
                <a:cs typeface="+mn-cs"/>
              </a:rPr>
              <a:t> resolution. 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Phuc Dao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PWM Definitions</a:t>
            </a:r>
          </a:p>
          <a:p>
            <a:pPr lvl="1" eaLnBrk="1" hangingPunct="1"/>
            <a:r>
              <a:rPr lang="en-US" smtClean="0"/>
              <a:t>Generation</a:t>
            </a:r>
          </a:p>
          <a:p>
            <a:pPr lvl="1" eaLnBrk="1" hangingPunct="1"/>
            <a:r>
              <a:rPr lang="en-US" smtClean="0"/>
              <a:t>Types</a:t>
            </a:r>
          </a:p>
          <a:p>
            <a:pPr eaLnBrk="1" hangingPunct="1"/>
            <a:r>
              <a:rPr lang="en-US" smtClean="0"/>
              <a:t>PWM on the HCS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Applications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5105400"/>
            <a:ext cx="4572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>
                <a:solidFill>
                  <a:schemeClr val="tx2"/>
                </a:solidFill>
                <a:latin typeface="+mn-lt"/>
                <a:cs typeface="+mn-cs"/>
              </a:rPr>
              <a:t>Presented by Joel Toussaint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6858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Telecommunications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DC motors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RC devices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Audio/video effects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Voltage 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Use as  ADC 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536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Telecommunications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 smtClean="0">
                <a:latin typeface="Georgia" pitchFamily="18" charset="0"/>
              </a:rPr>
              <a:t>Used in communication since a digital signal is more robust and less vulnerable to noise.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 smtClean="0">
                <a:latin typeface="Georgia" pitchFamily="18" charset="0"/>
              </a:rPr>
              <a:t>Effective at data transmission over long distance transmission lines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 smtClean="0"/>
              <a:t>The widths of the pulses correspond to specific data values encoded at one end and decoded at the other.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 smtClean="0"/>
              <a:t>Pulses of various lengths (the information itself) will be sent at regular intervals (the carrier frequency of the modulation).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endParaRPr lang="en-US" sz="2400" dirty="0" smtClean="0">
              <a:latin typeface="Georgia" pitchFamily="18" charset="0"/>
            </a:endParaRPr>
          </a:p>
          <a:p>
            <a:pPr eaLnBrk="1" hangingPunct="1"/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76800"/>
            <a:ext cx="5981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41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504950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 to DC Motors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21034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Voltage supplied is directly proportional to the duty cycle </a:t>
            </a:r>
          </a:p>
          <a:p>
            <a:pPr eaLnBrk="1" hangingPunct="1"/>
            <a:r>
              <a:rPr lang="en-US" sz="2400" dirty="0" smtClean="0"/>
              <a:t>Ability to control the speed of the motor  via the duty cycle</a:t>
            </a:r>
          </a:p>
          <a:p>
            <a:pPr eaLnBrk="1" hangingPunct="1">
              <a:buNone/>
            </a:pPr>
            <a:r>
              <a:rPr lang="en-US" sz="2400" dirty="0" smtClean="0"/>
              <a:t> Example </a:t>
            </a:r>
          </a:p>
          <a:p>
            <a:pPr eaLnBrk="1" hangingPunct="1">
              <a:buNone/>
            </a:pPr>
            <a:r>
              <a:rPr lang="en-US" sz="2400" dirty="0" smtClean="0"/>
              <a:t>	Can be used  in regulating room temperature. A PC can sense the current temperature (using an analog-to-digital converter) and then automatically increase/decrease the fan's speed accordingly.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495800"/>
            <a:ext cx="31498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796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209800"/>
            <a:ext cx="2466975" cy="1847850"/>
          </a:xfrm>
          <a:noFill/>
        </p:spPr>
      </p:pic>
      <p:sp>
        <p:nvSpPr>
          <p:cNvPr id="27651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2362200"/>
            <a:ext cx="30480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Transmitters send PWM signals to the receivers on board of Radio controlled devices for specific control.</a:t>
            </a:r>
          </a:p>
          <a:p>
            <a:pPr eaLnBrk="1" hangingPunct="1"/>
            <a:r>
              <a:rPr lang="en-US" sz="2400" dirty="0" smtClean="0"/>
              <a:t> 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2400" dirty="0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srgbClr val="04617B"/>
                </a:solidFill>
                <a:latin typeface="Calibri"/>
                <a:cs typeface="Arial" charset="0"/>
              </a:rPr>
              <a:t>RC devices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0731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Brightness controlled with a PWM circuit.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4495800" cy="3780907"/>
          </a:xfrm>
          <a:noFill/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39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</a:t>
            </a:r>
            <a:r>
              <a:rPr lang="en-US" smtClean="0"/>
              <a:t>ulse </a:t>
            </a:r>
            <a:r>
              <a:rPr lang="en-US" u="sng" smtClean="0"/>
              <a:t>W</a:t>
            </a:r>
            <a:r>
              <a:rPr lang="en-US" smtClean="0"/>
              <a:t>idth </a:t>
            </a:r>
            <a:r>
              <a:rPr lang="en-US" u="sng" smtClean="0"/>
              <a:t>M</a:t>
            </a:r>
            <a:r>
              <a:rPr lang="en-US" smtClean="0"/>
              <a:t>odulation (PWM) is a method for changing how long a square wave stays “on”.</a:t>
            </a:r>
          </a:p>
          <a:p>
            <a:pPr eaLnBrk="1" hangingPunct="1"/>
            <a:r>
              <a:rPr lang="en-US" smtClean="0"/>
              <a:t>The on-off behavior changes the average power of the signal.</a:t>
            </a:r>
          </a:p>
          <a:p>
            <a:pPr eaLnBrk="1" hangingPunct="1"/>
            <a:r>
              <a:rPr lang="en-US" smtClean="0"/>
              <a:t>If signal toggles between on and off quicker than the load, then the load is not affected by the toggling.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2D7A8-843D-4EBF-B408-9E9014C90CA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devices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PWM dimming provides  superior color quality in LED video display</a:t>
            </a:r>
          </a:p>
          <a:p>
            <a:pPr eaLnBrk="1" hangingPunct="1"/>
            <a:r>
              <a:rPr lang="en-US" dirty="0" smtClean="0"/>
              <a:t>With a 12 bits resolution </a:t>
            </a:r>
          </a:p>
          <a:p>
            <a:pPr marL="0" indent="0" eaLnBrk="1" hangingPunct="1">
              <a:buNone/>
            </a:pPr>
            <a:r>
              <a:rPr lang="en-US" dirty="0"/>
              <a:t>t</a:t>
            </a:r>
            <a:r>
              <a:rPr lang="en-US" dirty="0" smtClean="0"/>
              <a:t>he TLC5940 PWM dimming can</a:t>
            </a:r>
          </a:p>
          <a:p>
            <a:pPr marL="0" indent="0" eaLnBrk="1" hangingPunct="1">
              <a:buNone/>
            </a:pPr>
            <a:r>
              <a:rPr lang="en-US" dirty="0" smtClean="0"/>
              <a:t> provide up to 68.7 million colors </a:t>
            </a:r>
          </a:p>
          <a:p>
            <a:pPr marL="0" indent="0" eaLnBrk="1" hangingPunct="1">
              <a:buNone/>
            </a:pPr>
            <a:r>
              <a:rPr lang="en-US" dirty="0" smtClean="0"/>
              <a:t>to a pixel.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612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audio amplifiers to generate output signals for cellphone speakers to high-power stereo systems</a:t>
            </a:r>
          </a:p>
          <a:p>
            <a:r>
              <a:rPr lang="en-US" dirty="0"/>
              <a:t>P</a:t>
            </a:r>
            <a:r>
              <a:rPr lang="en-US" dirty="0" smtClean="0"/>
              <a:t>roduce less heat than traditional analog amplifiers</a:t>
            </a:r>
          </a:p>
          <a:p>
            <a:r>
              <a:rPr lang="en-US" dirty="0"/>
              <a:t> </a:t>
            </a:r>
            <a:r>
              <a:rPr lang="en-US" dirty="0" smtClean="0"/>
              <a:t>Saving energy. Critical for hand held electronics. </a:t>
            </a:r>
          </a:p>
          <a:p>
            <a:r>
              <a:rPr lang="en-US" dirty="0" smtClean="0"/>
              <a:t>Gives a sound effect similar to chorus when used in audio circuit.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4EAB1-AAB7-4B46-A480-4A10BE3C835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043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delivery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229600" cy="1828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400" dirty="0" smtClean="0">
                <a:latin typeface="Georgia" pitchFamily="18" charset="0"/>
              </a:rPr>
              <a:t>effective at data transmission over long distance transmission line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dirty="0" smtClean="0">
                <a:latin typeface="Georgia" pitchFamily="18" charset="0"/>
              </a:rPr>
              <a:t>Power transfer: PWM used to reduce the total power given to a load without relying on resistive losses</a:t>
            </a:r>
          </a:p>
          <a:p>
            <a:pPr eaLnBrk="1" hangingPunct="1">
              <a:buClr>
                <a:schemeClr val="accent2"/>
              </a:buClr>
              <a:buNone/>
            </a:pPr>
            <a:endParaRPr lang="en-US" sz="2400" dirty="0" smtClean="0"/>
          </a:p>
          <a:p>
            <a:pPr eaLnBrk="1" hangingPunct="1">
              <a:buClr>
                <a:schemeClr val="accent2"/>
              </a:buClr>
            </a:pPr>
            <a:endParaRPr lang="en-US" sz="2400" dirty="0" smtClean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809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Using PWM to generate an analog voltage level</a:t>
            </a:r>
            <a:endParaRPr lang="en-US" sz="4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pPr marL="287338" indent="-287338" eaLnBrk="1" hangingPunct="1">
              <a:buClr>
                <a:schemeClr val="accent2"/>
              </a:buClr>
            </a:pPr>
            <a:r>
              <a:rPr lang="en-US" sz="2400" dirty="0" smtClean="0"/>
              <a:t>Any shape waveform can be created </a:t>
            </a:r>
          </a:p>
          <a:p>
            <a:pPr marL="287338" indent="-287338" eaLnBrk="1" hangingPunct="1">
              <a:buClr>
                <a:schemeClr val="accent2"/>
              </a:buClr>
            </a:pPr>
            <a:r>
              <a:rPr lang="en-US" sz="2400" dirty="0" smtClean="0"/>
              <a:t>PWM frequency should be much higher than the frequency of waveform generated</a:t>
            </a:r>
          </a:p>
          <a:p>
            <a:pPr marL="287338" indent="-287338" eaLnBrk="1" hangingPunct="1">
              <a:buClr>
                <a:schemeClr val="accent2"/>
              </a:buClr>
            </a:pPr>
            <a:endParaRPr lang="en-US" sz="2400" dirty="0" smtClean="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819302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7792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 of PWM circuit with 555 timer </a:t>
            </a:r>
          </a:p>
        </p:txBody>
      </p:sp>
      <p:pic>
        <p:nvPicPr>
          <p:cNvPr id="317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152650"/>
            <a:ext cx="5429250" cy="1885950"/>
          </a:xfrm>
          <a:noFill/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Presented by: Joel Toussaint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802141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873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http://cp.literature.agilent.com/litweb/pdf/5988-9904EN.pdf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http://www.robotroom.com/PWM4.html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MC9S12C Family, MC9S12GC Family Reference Manual, (pp. 347-382)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 4447/6405 PWM Student Lectures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www.wikipedia.org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Han-Way Huang, The HCS12/9S12: An Introduction to Software &amp; Hardware Interfacing. Thomson Delmar Learning, United States. 2006.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http://www.pcmag.com/encyclopedia_term/0,2542,t=PWM&amp;i=49992,00.asp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hlinkClick r:id="rId6"/>
              </a:rPr>
              <a:t>http://www.ece.tamu.edu/~reddy/ee449/notes/pulse.pdf</a:t>
            </a:r>
            <a:endParaRPr lang="en-US" sz="1800" dirty="0" smtClean="0"/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http://cp.literature.agilent.com/litweb/pdf/5988-9904EN.pdf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http://homepages.which.net/~paul.hills/SpeedControl/SpeedControllersBody.html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F93DE310-645C-47AE-984C-5DBD8A51D11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Duty Cycle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848600" cy="1722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duty cycle (the width of the signal) is modulated.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is a percentage measurement of how long the signal stays on.</a:t>
            </a:r>
            <a:endParaRPr lang="en-US" dirty="0"/>
          </a:p>
        </p:txBody>
      </p:sp>
      <p:grpSp>
        <p:nvGrpSpPr>
          <p:cNvPr id="14340" name="Group 33"/>
          <p:cNvGrpSpPr>
            <a:grpSpLocks/>
          </p:cNvGrpSpPr>
          <p:nvPr/>
        </p:nvGrpSpPr>
        <p:grpSpPr bwMode="auto">
          <a:xfrm>
            <a:off x="2057400" y="3810000"/>
            <a:ext cx="4495800" cy="2590800"/>
            <a:chOff x="2057400" y="3810000"/>
            <a:chExt cx="4495800" cy="2590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54102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4114800" y="54102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5715000" y="54102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2554287" y="49133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3048000" y="4419600"/>
              <a:ext cx="10668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621087" y="49133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4154487" y="49133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4648200" y="4419600"/>
              <a:ext cx="10668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5221287" y="49133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2782094" y="61333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82294" y="61333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048000" y="6172200"/>
              <a:ext cx="1600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TextBox 26"/>
            <p:cNvSpPr txBox="1">
              <a:spLocks noChangeArrowheads="1"/>
            </p:cNvSpPr>
            <p:nvPr/>
          </p:nvSpPr>
          <p:spPr bwMode="auto">
            <a:xfrm>
              <a:off x="3276600" y="58674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Period (T)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3048000" y="4800600"/>
              <a:ext cx="106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7" name="TextBox 31"/>
            <p:cNvSpPr txBox="1">
              <a:spLocks noChangeArrowheads="1"/>
            </p:cNvSpPr>
            <p:nvPr/>
          </p:nvSpPr>
          <p:spPr bwMode="auto">
            <a:xfrm>
              <a:off x="2971800" y="480060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nstantia" pitchFamily="18" charset="0"/>
                </a:rPr>
                <a:t>Duty Cycle (D)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514600" y="5638800"/>
              <a:ext cx="40386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1712913" y="4838700"/>
              <a:ext cx="1601788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0" name="TextBox 38"/>
            <p:cNvSpPr txBox="1">
              <a:spLocks noChangeArrowheads="1"/>
            </p:cNvSpPr>
            <p:nvPr/>
          </p:nvSpPr>
          <p:spPr bwMode="auto">
            <a:xfrm>
              <a:off x="2057400" y="51932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V</a:t>
              </a:r>
              <a:r>
                <a:rPr lang="en-US" baseline="-25000">
                  <a:latin typeface="Constantia" pitchFamily="18" charset="0"/>
                </a:rPr>
                <a:t>L</a:t>
              </a:r>
            </a:p>
          </p:txBody>
        </p:sp>
        <p:sp>
          <p:nvSpPr>
            <p:cNvPr id="14361" name="TextBox 39"/>
            <p:cNvSpPr txBox="1">
              <a:spLocks noChangeArrowheads="1"/>
            </p:cNvSpPr>
            <p:nvPr/>
          </p:nvSpPr>
          <p:spPr bwMode="auto">
            <a:xfrm>
              <a:off x="2057400" y="41910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V</a:t>
              </a:r>
              <a:r>
                <a:rPr lang="en-US" baseline="-25000">
                  <a:latin typeface="Constantia" pitchFamily="18" charset="0"/>
                </a:rPr>
                <a:t>H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3924301" y="4076700"/>
              <a:ext cx="381000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2858294" y="40759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048000" y="4191000"/>
              <a:ext cx="106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5" name="TextBox 46"/>
            <p:cNvSpPr txBox="1">
              <a:spLocks noChangeArrowheads="1"/>
            </p:cNvSpPr>
            <p:nvPr/>
          </p:nvSpPr>
          <p:spPr bwMode="auto">
            <a:xfrm>
              <a:off x="3048000" y="38100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nstantia" pitchFamily="18" charset="0"/>
                </a:rPr>
                <a:t>On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4458494" y="40759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114800" y="4191000"/>
              <a:ext cx="533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50"/>
            <p:cNvSpPr txBox="1">
              <a:spLocks noChangeArrowheads="1"/>
            </p:cNvSpPr>
            <p:nvPr/>
          </p:nvSpPr>
          <p:spPr bwMode="auto">
            <a:xfrm>
              <a:off x="4114800" y="38100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Off</a:t>
              </a: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F92AC-E683-4A53-B7A7-376213AED84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42" name="TextBox 31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Duty Cycle - Definition</a:t>
            </a:r>
          </a:p>
        </p:txBody>
      </p:sp>
      <p:grpSp>
        <p:nvGrpSpPr>
          <p:cNvPr id="1029" name="Group 36"/>
          <p:cNvGrpSpPr>
            <a:grpSpLocks/>
          </p:cNvGrpSpPr>
          <p:nvPr/>
        </p:nvGrpSpPr>
        <p:grpSpPr bwMode="auto">
          <a:xfrm>
            <a:off x="304800" y="2133600"/>
            <a:ext cx="4495800" cy="2590800"/>
            <a:chOff x="304800" y="2133600"/>
            <a:chExt cx="4495800" cy="2590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62000" y="37338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2362200" y="37338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3962400" y="3733800"/>
              <a:ext cx="5334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801687" y="32369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1295400" y="2743200"/>
              <a:ext cx="10668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1868487" y="32369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01887" y="32369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2895600" y="2743200"/>
              <a:ext cx="106680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468687" y="3236913"/>
              <a:ext cx="989013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029494" y="44569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2629694" y="44569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295400" y="4495800"/>
              <a:ext cx="1600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TextBox 16"/>
            <p:cNvSpPr txBox="1">
              <a:spLocks noChangeArrowheads="1"/>
            </p:cNvSpPr>
            <p:nvPr/>
          </p:nvSpPr>
          <p:spPr bwMode="auto">
            <a:xfrm>
              <a:off x="1524000" y="41910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Period (T)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295400" y="3124200"/>
              <a:ext cx="106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TextBox 18"/>
            <p:cNvSpPr txBox="1">
              <a:spLocks noChangeArrowheads="1"/>
            </p:cNvSpPr>
            <p:nvPr/>
          </p:nvSpPr>
          <p:spPr bwMode="auto">
            <a:xfrm>
              <a:off x="1219200" y="312420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nstantia" pitchFamily="18" charset="0"/>
                </a:rPr>
                <a:t>Duty Cycle (D)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762000" y="3962400"/>
              <a:ext cx="40386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-39687" y="3162300"/>
              <a:ext cx="1601788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21"/>
            <p:cNvSpPr txBox="1">
              <a:spLocks noChangeArrowheads="1"/>
            </p:cNvSpPr>
            <p:nvPr/>
          </p:nvSpPr>
          <p:spPr bwMode="auto">
            <a:xfrm>
              <a:off x="304800" y="3516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V</a:t>
              </a:r>
              <a:r>
                <a:rPr lang="en-US" baseline="-25000">
                  <a:latin typeface="Constantia" pitchFamily="18" charset="0"/>
                </a:rPr>
                <a:t>L</a:t>
              </a:r>
            </a:p>
          </p:txBody>
        </p:sp>
        <p:sp>
          <p:nvSpPr>
            <p:cNvPr id="1053" name="TextBox 22"/>
            <p:cNvSpPr txBox="1">
              <a:spLocks noChangeArrowheads="1"/>
            </p:cNvSpPr>
            <p:nvPr/>
          </p:nvSpPr>
          <p:spPr bwMode="auto">
            <a:xfrm>
              <a:off x="304800" y="251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V</a:t>
              </a:r>
              <a:r>
                <a:rPr lang="en-US" baseline="-25000">
                  <a:latin typeface="Constantia" pitchFamily="18" charset="0"/>
                </a:rPr>
                <a:t>H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171701" y="2400300"/>
              <a:ext cx="381000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1105694" y="23995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295400" y="2514600"/>
              <a:ext cx="106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7" name="TextBox 26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nstantia" pitchFamily="18" charset="0"/>
                </a:rPr>
                <a:t>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5400000">
              <a:off x="2705894" y="23995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362200" y="2514600"/>
              <a:ext cx="533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TextBox 29"/>
            <p:cNvSpPr txBox="1">
              <a:spLocks noChangeArrowheads="1"/>
            </p:cNvSpPr>
            <p:nvPr/>
          </p:nvSpPr>
          <p:spPr bwMode="auto">
            <a:xfrm>
              <a:off x="2362200" y="2133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Off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7703B-891C-4DFE-9108-5D1F0C5678FC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026" name="Content Placeholder 31"/>
          <p:cNvGraphicFramePr>
            <a:graphicFrameLocks noChangeAspect="1"/>
          </p:cNvGraphicFramePr>
          <p:nvPr>
            <p:ph idx="1"/>
          </p:nvPr>
        </p:nvGraphicFramePr>
        <p:xfrm>
          <a:off x="5006975" y="2824163"/>
          <a:ext cx="3984625" cy="833437"/>
        </p:xfrm>
        <a:graphic>
          <a:graphicData uri="http://schemas.openxmlformats.org/presentationml/2006/ole">
            <p:oleObj spid="_x0000_s1026" name="Equation" r:id="rId3" imgW="187956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99050" y="4679950"/>
          <a:ext cx="3648075" cy="577850"/>
        </p:xfrm>
        <a:graphic>
          <a:graphicData uri="http://schemas.openxmlformats.org/presentationml/2006/ole">
            <p:oleObj spid="_x0000_s1027" name="Equation" r:id="rId4" imgW="1523880" imgH="241200" progId="Equation.3">
              <p:embed/>
            </p:oleObj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Usually, V</a:t>
            </a:r>
            <a:r>
              <a:rPr lang="en-US" sz="2600" baseline="-25000" dirty="0">
                <a:latin typeface="+mn-lt"/>
                <a:cs typeface="+mn-cs"/>
              </a:rPr>
              <a:t>L</a:t>
            </a:r>
            <a:r>
              <a:rPr lang="en-US" sz="2600" dirty="0">
                <a:latin typeface="+mn-lt"/>
                <a:cs typeface="+mn-cs"/>
              </a:rPr>
              <a:t> is taken as zero volts for simplicity.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800600" y="2057400"/>
            <a:ext cx="4267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Duty Cycle is determined by: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876800" y="3810000"/>
            <a:ext cx="3962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Average signal can be found as:</a:t>
            </a:r>
          </a:p>
        </p:txBody>
      </p:sp>
      <p:sp>
        <p:nvSpPr>
          <p:cNvPr id="1034" name="TextBox 3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 eaLnBrk="1" fontAlgn="auto" hangingPunct="1">
              <a:spcAft>
                <a:spcPts val="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Average value proportional to duty cycle, D</a:t>
            </a:r>
          </a:p>
          <a:p>
            <a:pPr marL="287338" indent="-287338" eaLnBrk="1" fontAlgn="auto" hangingPunct="1">
              <a:spcAft>
                <a:spcPts val="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Low power used in transistors used to switch the signal</a:t>
            </a:r>
          </a:p>
          <a:p>
            <a:pPr marL="287338" indent="-287338" eaLnBrk="1" fontAlgn="auto" hangingPunct="1">
              <a:spcAft>
                <a:spcPts val="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Fast switching possible due to MOSFETS and power transistors at speeds in excess of 100 kHz</a:t>
            </a:r>
          </a:p>
          <a:p>
            <a:pPr marL="287338" indent="-287338" eaLnBrk="1" fontAlgn="auto" hangingPunct="1">
              <a:spcAft>
                <a:spcPts val="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Digital signal is resistant to noise </a:t>
            </a:r>
          </a:p>
          <a:p>
            <a:pPr marL="287338" indent="-287338" eaLnBrk="1" fontAlgn="auto" hangingPunct="1">
              <a:spcAft>
                <a:spcPts val="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Less heat dissipated versus using resistors for intermediate voltage values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54880-7729-483C-A872-E7081971261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Cost</a:t>
            </a:r>
          </a:p>
          <a:p>
            <a:pPr eaLnBrk="1" hangingPunct="1"/>
            <a:r>
              <a:rPr lang="en-US" smtClean="0">
                <a:latin typeface="Arial" charset="0"/>
              </a:rPr>
              <a:t>Complexity of circuit</a:t>
            </a:r>
          </a:p>
          <a:p>
            <a:pPr eaLnBrk="1" hangingPunct="1"/>
            <a:r>
              <a:rPr lang="en-US" smtClean="0">
                <a:latin typeface="Arial" charset="0"/>
              </a:rPr>
              <a:t>Radio Frequency Interference</a:t>
            </a:r>
          </a:p>
          <a:p>
            <a:pPr eaLnBrk="1" hangingPunct="1"/>
            <a:r>
              <a:rPr lang="en-US" smtClean="0">
                <a:latin typeface="Arial" charset="0"/>
              </a:rPr>
              <a:t>Voltage spikes </a:t>
            </a:r>
          </a:p>
          <a:p>
            <a:pPr eaLnBrk="1" hangingPunct="1"/>
            <a:r>
              <a:rPr lang="en-US" smtClean="0">
                <a:latin typeface="Arial" charset="0"/>
              </a:rPr>
              <a:t>Electromagnetic noise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77618-86F0-4695-A7F0-0F78C8F27B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PWM Generation - Analog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0" cy="609600"/>
          </a:xfrm>
        </p:spPr>
        <p:txBody>
          <a:bodyPr/>
          <a:lstStyle/>
          <a:p>
            <a:pPr eaLnBrk="1" hangingPunct="1"/>
            <a:r>
              <a:rPr lang="en-US" smtClean="0"/>
              <a:t>Intersective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608FF-A3A9-4868-8023-0BE8875CA318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60625"/>
            <a:ext cx="6172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1981200"/>
            <a:ext cx="2819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When sine is </a:t>
            </a:r>
            <a:r>
              <a:rPr lang="en-US" sz="2600" u="sng" dirty="0">
                <a:latin typeface="+mn-lt"/>
                <a:cs typeface="+mn-cs"/>
              </a:rPr>
              <a:t>greater than </a:t>
            </a:r>
            <a:r>
              <a:rPr lang="en-US" sz="2600" dirty="0" err="1">
                <a:latin typeface="+mn-lt"/>
                <a:cs typeface="+mn-cs"/>
              </a:rPr>
              <a:t>sawtooth</a:t>
            </a:r>
            <a:r>
              <a:rPr lang="en-US" sz="2600" dirty="0">
                <a:latin typeface="+mn-lt"/>
                <a:cs typeface="+mn-cs"/>
              </a:rPr>
              <a:t> PWM is </a:t>
            </a:r>
            <a:r>
              <a:rPr lang="en-US" sz="2600" u="sng" dirty="0">
                <a:latin typeface="+mn-lt"/>
                <a:cs typeface="+mn-cs"/>
              </a:rPr>
              <a:t>high</a:t>
            </a:r>
            <a:r>
              <a:rPr lang="en-US" sz="2600" dirty="0">
                <a:latin typeface="+mn-lt"/>
                <a:cs typeface="+mn-cs"/>
              </a:rPr>
              <a:t>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When sine is </a:t>
            </a:r>
            <a:r>
              <a:rPr lang="en-US" sz="2600" u="sng" dirty="0">
                <a:latin typeface="+mn-lt"/>
                <a:cs typeface="+mn-cs"/>
              </a:rPr>
              <a:t>less than </a:t>
            </a:r>
            <a:r>
              <a:rPr lang="en-US" sz="2600" dirty="0" err="1">
                <a:latin typeface="+mn-lt"/>
                <a:cs typeface="+mn-cs"/>
              </a:rPr>
              <a:t>sawtooth</a:t>
            </a:r>
            <a:r>
              <a:rPr lang="en-US" sz="2600" dirty="0">
                <a:latin typeface="+mn-lt"/>
                <a:cs typeface="+mn-cs"/>
              </a:rPr>
              <a:t> PWM is </a:t>
            </a:r>
            <a:r>
              <a:rPr lang="en-US" sz="2600" u="sng" dirty="0">
                <a:latin typeface="+mn-lt"/>
                <a:cs typeface="+mn-cs"/>
              </a:rPr>
              <a:t>low</a:t>
            </a:r>
            <a:r>
              <a:rPr lang="en-US" sz="2600" dirty="0">
                <a:latin typeface="+mn-lt"/>
                <a:cs typeface="+mn-cs"/>
              </a:rPr>
              <a:t>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PWM toggles when sine equals </a:t>
            </a:r>
            <a:r>
              <a:rPr lang="en-US" sz="2600" dirty="0" err="1">
                <a:latin typeface="+mn-lt"/>
                <a:cs typeface="+mn-cs"/>
              </a:rPr>
              <a:t>sawtooth</a:t>
            </a:r>
            <a:endParaRPr lang="en-US" sz="2600" dirty="0">
              <a:latin typeface="+mn-lt"/>
              <a:cs typeface="+mn-cs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96000" y="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Presented by: Zak Ahmad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2906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73844" y="4037806"/>
            <a:ext cx="12827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43694" y="3999706"/>
            <a:ext cx="14478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7400" y="4408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50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rot="5400000">
            <a:off x="1143001" y="3797300"/>
            <a:ext cx="1828800" cy="31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00600" y="45608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00600" y="3962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523582" y="4445794"/>
            <a:ext cx="554037" cy="31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23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1905</Words>
  <Application>Microsoft Office PowerPoint</Application>
  <PresentationFormat>On-screen Show (4:3)</PresentationFormat>
  <Paragraphs>387</Paragraphs>
  <Slides>45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Flow</vt:lpstr>
      <vt:lpstr>Equation</vt:lpstr>
      <vt:lpstr>Pulse Width Modulation</vt:lpstr>
      <vt:lpstr>Outline</vt:lpstr>
      <vt:lpstr>Introduction</vt:lpstr>
      <vt:lpstr>Introduction</vt:lpstr>
      <vt:lpstr>Duty Cycle - Introduction</vt:lpstr>
      <vt:lpstr>Duty Cycle - Definition</vt:lpstr>
      <vt:lpstr>Advantages</vt:lpstr>
      <vt:lpstr>Disadvantages</vt:lpstr>
      <vt:lpstr>PWM Generation - Analog</vt:lpstr>
      <vt:lpstr>PWM Generation - Digital</vt:lpstr>
      <vt:lpstr>PWM Generation - Digital</vt:lpstr>
      <vt:lpstr>Types of PWM – Left Aligned</vt:lpstr>
      <vt:lpstr>Types of PWM – Center Aligned</vt:lpstr>
      <vt:lpstr>Choosing PWM Frequency</vt:lpstr>
      <vt:lpstr>PWM You Tube Video</vt:lpstr>
      <vt:lpstr>Outline</vt:lpstr>
      <vt:lpstr>Implementing PWM Using the MC9S12C32</vt:lpstr>
      <vt:lpstr>PWM8B6C Module </vt:lpstr>
      <vt:lpstr>PWM8B6C Module - Other Features </vt:lpstr>
      <vt:lpstr>PWM8B6C Memory Map</vt:lpstr>
      <vt:lpstr>PWM Enable Register (PWME)</vt:lpstr>
      <vt:lpstr>PWM Polarity Register (PWMPOL)</vt:lpstr>
      <vt:lpstr>PWM Clock Select Register (PWMCLK)</vt:lpstr>
      <vt:lpstr>PWM Prescaler Register (PWMPRCLK)</vt:lpstr>
      <vt:lpstr>PWM Scale A Register (PWMSCLA)</vt:lpstr>
      <vt:lpstr>Slide 26</vt:lpstr>
      <vt:lpstr>PWM Control Register (PWMCTL)</vt:lpstr>
      <vt:lpstr>PWM Counter Register (PWMCNTx)</vt:lpstr>
      <vt:lpstr>PWM Period Register (PWMPERx)</vt:lpstr>
      <vt:lpstr>PWM Duty Register (PWMDTYx)</vt:lpstr>
      <vt:lpstr>PWM Center Align Register (PWMCAE)</vt:lpstr>
      <vt:lpstr>Left vs. Center Aligned</vt:lpstr>
      <vt:lpstr>Slide 33</vt:lpstr>
      <vt:lpstr>Outline</vt:lpstr>
      <vt:lpstr>Applications </vt:lpstr>
      <vt:lpstr>Telecommunications </vt:lpstr>
      <vt:lpstr>Application to DC Motors</vt:lpstr>
      <vt:lpstr>Slide 38</vt:lpstr>
      <vt:lpstr>Brightness controlled with a PWM circuit.</vt:lpstr>
      <vt:lpstr>Video devices</vt:lpstr>
      <vt:lpstr>Audio devices </vt:lpstr>
      <vt:lpstr>Power delivery </vt:lpstr>
      <vt:lpstr>Using PWM to generate an analog voltage level</vt:lpstr>
      <vt:lpstr>Example of PWM circuit with 555 timer </vt:lpstr>
      <vt:lpstr>Reference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Width Modulation</dc:title>
  <dc:creator>Zak</dc:creator>
  <cp:lastModifiedBy>Zakl Ahmad</cp:lastModifiedBy>
  <cp:revision>50</cp:revision>
  <dcterms:created xsi:type="dcterms:W3CDTF">2010-10-25T22:17:26Z</dcterms:created>
  <dcterms:modified xsi:type="dcterms:W3CDTF">2010-10-28T20:45:53Z</dcterms:modified>
</cp:coreProperties>
</file>