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61" r:id="rId14"/>
    <p:sldId id="266" r:id="rId15"/>
    <p:sldId id="273" r:id="rId16"/>
    <p:sldId id="274" r:id="rId17"/>
    <p:sldId id="267" r:id="rId18"/>
    <p:sldId id="272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42" d="100"/>
          <a:sy n="42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966BC7-7E3B-419E-928C-C55639861E8C}" type="datetimeFigureOut">
              <a:rPr lang="fa-IR" smtClean="0"/>
              <a:pPr/>
              <a:t>06/24/1436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963D460-C7AD-4DEC-AF91-94EF4B02F4D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9A984E5-9C45-4A84-B3B5-2B4956C8EE23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C2F2-66F3-4585-8A28-CD9F9D8469A0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8AAD-2F38-4977-8473-D07207F1D77C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D0DD-875A-4192-82AE-E84B3A2A68F5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99F8DB-6B2F-431D-B7B7-DF6AC18FFA29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A930-0C9F-4C78-88E7-F1F11F33416A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8F7-06B4-4369-A520-6850DCC662DD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013-8674-4727-9C93-0FE0E2F04A59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A11B-D13A-4072-8E76-D611DFC41591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2AD-5C45-49E8-A35C-5E9E87AADCDC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7699-5D93-4E6F-9BC9-0907DB7165E6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F6C040-3FEB-47BB-B026-C01B06CF4D14}" type="datetime1">
              <a:rPr lang="en-MY" smtClean="0"/>
              <a:pPr/>
              <a:t>13/4/2015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BD03D9-9D5F-404A-AE87-51DAA0469C3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ytNiUKur8FvycM&amp;tbnid=nHOefFtSa10zAM:&amp;ved=0CAUQjRw&amp;url=http://www.fiber-patchcable.com/fiber-optic-coupler.html&amp;ei=9BB7UqnTDueV0QXp9YCIDg&amp;psig=AFQjCNFW1iSLqtjjvlSd8IUQdxSuGws-1A&amp;ust=1383883266893743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www.google.com/url?sa=i&amp;rct=j&amp;q=&amp;esrc=s&amp;frm=1&amp;source=images&amp;cd=&amp;cad=rja&amp;docid=8iViqdFaLIlsXM&amp;tbnid=XQgOt6PyfrmP9M:&amp;ved=0CAUQjRw&amp;url=http://www.thorlabs.us/NewGroupPage9.cfm?ObjectGroup_ID=373&amp;ei=axZ7Us__FsOS0AXTz4DYCQ&amp;psig=AFQjCNG9udkhv1IfxKKQppOsxBcVDojxag&amp;ust=1383884658241485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sa=i&amp;rct=j&amp;q=&amp;esrc=s&amp;frm=1&amp;source=images&amp;cd=&amp;cad=rja&amp;docid=8iViqdFaLIlsXM&amp;tbnid=8VaFw11Q6IPARM:&amp;ved=0CAUQjRw&amp;url=http://www.thorlabs.us/NewGroupPage9.cfm?ObjectGroup_ID=373&amp;ei=_hZ7UteRKKKM0AXs64GQBA&amp;psig=AFQjCNG9udkhv1IfxKKQppOsxBcVDojxag&amp;ust=13838846582414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MODULATION 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AIDA ESMAEILIAN</a:t>
            </a:r>
            <a:endParaRPr lang="en-MY" dirty="0"/>
          </a:p>
        </p:txBody>
      </p:sp>
      <p:pic>
        <p:nvPicPr>
          <p:cNvPr id="4" name="Picture 3" descr="Pulse Dispersion"/>
          <p:cNvPicPr>
            <a:picLocks noChangeAspect="1" noChangeArrowheads="1"/>
          </p:cNvPicPr>
          <p:nvPr/>
        </p:nvPicPr>
        <p:blipFill>
          <a:blip r:embed="rId2" cstate="print"/>
          <a:srcRect b="43113"/>
          <a:stretch>
            <a:fillRect/>
          </a:stretch>
        </p:blipFill>
        <p:spPr bwMode="auto">
          <a:xfrm>
            <a:off x="3182937" y="404664"/>
            <a:ext cx="5961063" cy="15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l="25731" t="37032" r="42723" b="32453"/>
          <a:stretch>
            <a:fillRect/>
          </a:stretch>
        </p:blipFill>
        <p:spPr bwMode="auto">
          <a:xfrm>
            <a:off x="179512" y="1340768"/>
            <a:ext cx="41044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MZI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 dirty="0" smtClean="0"/>
              <a:t>Because the </a:t>
            </a:r>
            <a:r>
              <a:rPr lang="en-US" altLang="en-US" sz="2800" dirty="0" smtClean="0">
                <a:solidFill>
                  <a:srgbClr val="FF0000"/>
                </a:solidFill>
              </a:rPr>
              <a:t>speed of light</a:t>
            </a:r>
            <a:r>
              <a:rPr lang="en-US" altLang="en-US" sz="2800" dirty="0" smtClean="0"/>
              <a:t> is altered by the application of a “control” voltage, electro-optic materials can be described as materials with a </a:t>
            </a:r>
            <a:r>
              <a:rPr lang="en-US" altLang="en-US" sz="2800" dirty="0" smtClean="0">
                <a:solidFill>
                  <a:srgbClr val="FF0000"/>
                </a:solidFill>
              </a:rPr>
              <a:t>voltage-controlled index of refraction</a:t>
            </a:r>
            <a:r>
              <a:rPr lang="en-US" altLang="en-US" sz="2800" dirty="0" smtClean="0"/>
              <a:t>. 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Index of refraction = speed of light in vacuum / speed of light in material</a:t>
            </a:r>
          </a:p>
          <a:p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  <a:p>
            <a:endParaRPr lang="en-MY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21088"/>
            <a:ext cx="3960440" cy="184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10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MZI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i="1" dirty="0" smtClean="0"/>
              <a:t>U</a:t>
            </a:r>
            <a:r>
              <a:rPr lang="en-MY" sz="1800" i="1" dirty="0" smtClean="0"/>
              <a:t>I</a:t>
            </a:r>
            <a:r>
              <a:rPr lang="en-MY" i="1" dirty="0" smtClean="0"/>
              <a:t> splits into two signals U1 and U2 at the first coupler.</a:t>
            </a:r>
          </a:p>
          <a:p>
            <a:r>
              <a:rPr lang="en-MY" i="1" dirty="0" smtClean="0"/>
              <a:t>An electro-optic modulator, whose refractive index slightly varies as a function of applying voltage V, is embedded through one path. This affects on the </a:t>
            </a:r>
            <a:r>
              <a:rPr lang="en-MY" i="1" dirty="0" smtClean="0">
                <a:solidFill>
                  <a:srgbClr val="FF0000"/>
                </a:solidFill>
              </a:rPr>
              <a:t>relative phase shift</a:t>
            </a:r>
            <a:r>
              <a:rPr lang="en-MY" i="1" dirty="0" smtClean="0"/>
              <a:t> of the two signals at the output couplers, where the two signals recombine. </a:t>
            </a:r>
          </a:p>
          <a:p>
            <a:r>
              <a:rPr lang="en-MY" i="1" dirty="0" smtClean="0"/>
              <a:t>This variable phase shift changes the output signal U</a:t>
            </a:r>
            <a:r>
              <a:rPr lang="en-MY" sz="1800" i="1" dirty="0" smtClean="0"/>
              <a:t>O</a:t>
            </a:r>
            <a:r>
              <a:rPr lang="en-MY" i="1" dirty="0" smtClean="0"/>
              <a:t>. Therefore, U</a:t>
            </a:r>
            <a:r>
              <a:rPr lang="en-MY" sz="1800" i="1" dirty="0" smtClean="0"/>
              <a:t>O</a:t>
            </a:r>
            <a:r>
              <a:rPr lang="en-MY" i="1" dirty="0" smtClean="0"/>
              <a:t> can be varied by the voltage V</a:t>
            </a:r>
          </a:p>
          <a:p>
            <a:endParaRPr lang="en-MY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869160"/>
            <a:ext cx="40195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11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747" y="1556792"/>
            <a:ext cx="5542557" cy="374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12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Common external modulators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MY" sz="3200" dirty="0" smtClean="0">
                <a:solidFill>
                  <a:schemeClr val="tx2"/>
                </a:solidFill>
              </a:rPr>
              <a:t>2- Semiconductor electro-absorption (EA) modulators:</a:t>
            </a:r>
          </a:p>
          <a:p>
            <a:r>
              <a:rPr lang="en-MY" sz="3200" dirty="0" smtClean="0"/>
              <a:t>Uses </a:t>
            </a:r>
            <a:r>
              <a:rPr lang="en-MY" sz="3200" dirty="0" smtClean="0">
                <a:solidFill>
                  <a:srgbClr val="FF0000"/>
                </a:solidFill>
              </a:rPr>
              <a:t>the same material and techniques</a:t>
            </a:r>
            <a:r>
              <a:rPr lang="en-MY" sz="3200" dirty="0" smtClean="0"/>
              <a:t> used to fabricate semiconductor lasers </a:t>
            </a:r>
            <a:r>
              <a:rPr lang="en-MY" sz="3200" dirty="0" smtClean="0">
                <a:sym typeface="Wingdings" pitchFamily="2" charset="2"/>
              </a:rPr>
              <a:t></a:t>
            </a:r>
            <a:r>
              <a:rPr lang="en-MY" sz="3200" dirty="0" smtClean="0"/>
              <a:t> allows an EA modulator to be integrated along with a DFB laser </a:t>
            </a:r>
            <a:r>
              <a:rPr lang="en-MY" sz="3200" dirty="0" smtClean="0">
                <a:sym typeface="Wingdings" pitchFamily="2" charset="2"/>
              </a:rPr>
              <a:t> </a:t>
            </a:r>
            <a:r>
              <a:rPr lang="en-MY" sz="3200" dirty="0" smtClean="0"/>
              <a:t>a very compact, lower-cost solution</a:t>
            </a:r>
          </a:p>
          <a:p>
            <a:r>
              <a:rPr lang="en-MY" sz="3200" dirty="0" smtClean="0"/>
              <a:t>Its </a:t>
            </a:r>
            <a:r>
              <a:rPr lang="en-MY" sz="3200" dirty="0" err="1" smtClean="0"/>
              <a:t>bandgap</a:t>
            </a:r>
            <a:r>
              <a:rPr lang="en-MY" sz="3200" dirty="0" smtClean="0"/>
              <a:t> is higher than the photon energy of the incident light </a:t>
            </a:r>
            <a:r>
              <a:rPr lang="en-MY" sz="3200" dirty="0" smtClean="0">
                <a:sym typeface="Wingdings" pitchFamily="2" charset="2"/>
              </a:rPr>
              <a:t></a:t>
            </a:r>
            <a:r>
              <a:rPr lang="en-MY" sz="3200" dirty="0" smtClean="0"/>
              <a:t>allows the light signal to propagate through. </a:t>
            </a:r>
          </a:p>
          <a:p>
            <a:r>
              <a:rPr lang="en-MY" sz="3200" dirty="0" smtClean="0"/>
              <a:t>Applying an electric field to the </a:t>
            </a:r>
            <a:r>
              <a:rPr lang="en-MY" sz="3200" dirty="0" err="1" smtClean="0"/>
              <a:t>modulator</a:t>
            </a:r>
            <a:r>
              <a:rPr lang="en-MY" sz="3200" dirty="0" err="1" smtClean="0">
                <a:sym typeface="Wingdings" pitchFamily="2" charset="2"/>
              </a:rPr>
              <a:t></a:t>
            </a:r>
            <a:r>
              <a:rPr lang="en-MY" sz="3200" dirty="0" err="1" smtClean="0"/>
              <a:t>shrinking</a:t>
            </a:r>
            <a:r>
              <a:rPr lang="en-MY" sz="3200" dirty="0" smtClean="0"/>
              <a:t> the </a:t>
            </a:r>
            <a:r>
              <a:rPr lang="en-MY" sz="3200" dirty="0" err="1" smtClean="0"/>
              <a:t>bandgap</a:t>
            </a:r>
            <a:r>
              <a:rPr lang="en-MY" sz="3200" dirty="0" smtClean="0"/>
              <a:t> of the material </a:t>
            </a:r>
            <a:r>
              <a:rPr lang="en-MY" sz="3200" dirty="0" smtClean="0">
                <a:sym typeface="Wingdings" pitchFamily="2" charset="2"/>
              </a:rPr>
              <a:t> </a:t>
            </a:r>
            <a:r>
              <a:rPr lang="en-MY" sz="3200" dirty="0" smtClean="0"/>
              <a:t>incident photons are </a:t>
            </a:r>
            <a:r>
              <a:rPr lang="en-MY" sz="3200" dirty="0" err="1" smtClean="0"/>
              <a:t>absorbed</a:t>
            </a:r>
            <a:r>
              <a:rPr lang="en-MY" sz="3200" dirty="0" err="1" smtClean="0">
                <a:sym typeface="Wingdings" pitchFamily="2" charset="2"/>
              </a:rPr>
              <a:t></a:t>
            </a:r>
            <a:r>
              <a:rPr lang="en-MY" sz="3200" i="1" dirty="0" err="1" smtClean="0"/>
              <a:t>Franz-Keldysh</a:t>
            </a:r>
            <a:r>
              <a:rPr lang="en-MY" sz="3200" i="1" dirty="0" smtClean="0"/>
              <a:t> effect or the Stark effect</a:t>
            </a:r>
          </a:p>
          <a:p>
            <a:r>
              <a:rPr lang="en-MY" sz="2800" dirty="0" smtClean="0"/>
              <a:t>chirp performance of EA is not as good as that of MZI</a:t>
            </a:r>
            <a:endParaRPr lang="en-MY" sz="3200" dirty="0" smtClean="0">
              <a:solidFill>
                <a:schemeClr val="tx2"/>
              </a:solidFill>
            </a:endParaRPr>
          </a:p>
          <a:p>
            <a:endParaRPr lang="en-MY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13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 smtClean="0"/>
              <a:t>Subcarrier Modulation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The data stream first modulates a microwave carrier, which, in turn, modulates the optical carrier</a:t>
            </a:r>
            <a:endParaRPr lang="en-MY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56992"/>
            <a:ext cx="3437626" cy="193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07704" y="4149080"/>
            <a:ext cx="1454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subcarrier</a:t>
            </a:r>
            <a:endParaRPr lang="en-MY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08104" y="2780928"/>
            <a:ext cx="0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16016" y="2348880"/>
            <a:ext cx="170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Main carrier</a:t>
            </a:r>
            <a:endParaRPr lang="en-MY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419872" y="4509120"/>
            <a:ext cx="288032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14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A directional coupler is used to </a:t>
            </a:r>
            <a:r>
              <a:rPr lang="en-MY" dirty="0" smtClean="0">
                <a:solidFill>
                  <a:srgbClr val="FF0000"/>
                </a:solidFill>
              </a:rPr>
              <a:t>combine</a:t>
            </a:r>
            <a:r>
              <a:rPr lang="en-MY" dirty="0" smtClean="0"/>
              <a:t> and </a:t>
            </a:r>
            <a:r>
              <a:rPr lang="en-MY" dirty="0" smtClean="0">
                <a:solidFill>
                  <a:srgbClr val="FF0000"/>
                </a:solidFill>
              </a:rPr>
              <a:t>split</a:t>
            </a:r>
            <a:r>
              <a:rPr lang="en-MY" dirty="0" smtClean="0"/>
              <a:t> signals in an optical network</a:t>
            </a:r>
          </a:p>
          <a:p>
            <a:r>
              <a:rPr lang="en-MY" dirty="0" smtClean="0">
                <a:sym typeface="Wingdings"/>
              </a:rPr>
              <a:t>  </a:t>
            </a:r>
            <a:r>
              <a:rPr lang="en-MY" dirty="0" smtClean="0"/>
              <a:t>Commonly made by fusing two </a:t>
            </a:r>
            <a:r>
              <a:rPr lang="en-MY" dirty="0" err="1" smtClean="0"/>
              <a:t>fibers</a:t>
            </a:r>
            <a:r>
              <a:rPr lang="en-MY" dirty="0" smtClean="0"/>
              <a:t> together in the middle: </a:t>
            </a:r>
            <a:r>
              <a:rPr lang="en-MY" dirty="0" smtClean="0">
                <a:solidFill>
                  <a:srgbClr val="FF0000"/>
                </a:solidFill>
              </a:rPr>
              <a:t>fused </a:t>
            </a:r>
            <a:r>
              <a:rPr lang="en-MY" dirty="0" err="1" smtClean="0">
                <a:solidFill>
                  <a:srgbClr val="FF0000"/>
                </a:solidFill>
              </a:rPr>
              <a:t>fiber</a:t>
            </a:r>
            <a:r>
              <a:rPr lang="en-MY" dirty="0" smtClean="0">
                <a:solidFill>
                  <a:srgbClr val="FF0000"/>
                </a:solidFill>
              </a:rPr>
              <a:t> couplers</a:t>
            </a:r>
          </a:p>
          <a:p>
            <a:r>
              <a:rPr lang="en-MY" dirty="0" smtClean="0">
                <a:sym typeface="Wingdings"/>
              </a:rPr>
              <a:t>  </a:t>
            </a:r>
            <a:r>
              <a:rPr lang="en-MY" dirty="0" smtClean="0"/>
              <a:t>Also fabricated using </a:t>
            </a:r>
            <a:r>
              <a:rPr lang="en-MY" dirty="0" smtClean="0">
                <a:solidFill>
                  <a:srgbClr val="FF0000"/>
                </a:solidFill>
              </a:rPr>
              <a:t>waveguides</a:t>
            </a:r>
            <a:r>
              <a:rPr lang="en-MY" dirty="0" smtClean="0"/>
              <a:t> in integrated optics</a:t>
            </a:r>
            <a:endParaRPr lang="en-MY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1663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Optical Coupler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09" r="2158"/>
          <a:stretch>
            <a:fillRect/>
          </a:stretch>
        </p:blipFill>
        <p:spPr bwMode="auto">
          <a:xfrm>
            <a:off x="1403648" y="3809976"/>
            <a:ext cx="6264696" cy="178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956376" y="3573016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ym typeface="Symbol"/>
              </a:rPr>
              <a:t></a:t>
            </a:r>
            <a:r>
              <a:rPr lang="en-US" sz="2800" b="1" dirty="0" smtClean="0"/>
              <a:t>P1</a:t>
            </a:r>
            <a:endParaRPr lang="en-MY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2560" y="3717032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P1</a:t>
            </a:r>
            <a:endParaRPr lang="en-MY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2560" y="5085184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9900"/>
                </a:solidFill>
              </a:rPr>
              <a:t>P2</a:t>
            </a:r>
            <a:endParaRPr lang="en-MY" sz="2800" b="1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8344" y="5066020"/>
            <a:ext cx="1439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ym typeface="Symbol"/>
              </a:rPr>
              <a:t>(1-)</a:t>
            </a:r>
            <a:r>
              <a:rPr lang="en-US" sz="2800" b="1" dirty="0" smtClean="0"/>
              <a:t>P1</a:t>
            </a:r>
            <a:endParaRPr lang="en-MY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68344" y="4005064"/>
            <a:ext cx="1439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9900"/>
                </a:solidFill>
                <a:sym typeface="Symbol"/>
              </a:rPr>
              <a:t>(1-)</a:t>
            </a:r>
            <a:r>
              <a:rPr lang="en-US" sz="2800" b="1" dirty="0" smtClean="0">
                <a:solidFill>
                  <a:srgbClr val="FF9900"/>
                </a:solidFill>
              </a:rPr>
              <a:t>P2</a:t>
            </a:r>
            <a:endParaRPr lang="en-MY" sz="2800" b="1" dirty="0" smtClean="0">
              <a:solidFill>
                <a:srgbClr val="FF99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368" y="5498068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9900"/>
                </a:solidFill>
                <a:sym typeface="Symbol"/>
              </a:rPr>
              <a:t>P2</a:t>
            </a:r>
            <a:endParaRPr lang="en-MY" sz="2800" b="1" dirty="0" smtClean="0">
              <a:solidFill>
                <a:srgbClr val="FF9900"/>
              </a:solidFill>
              <a:sym typeface="Symbo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5858108"/>
            <a:ext cx="289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: coupling ratio</a:t>
            </a:r>
            <a:endParaRPr lang="en-MY" sz="2800" b="1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15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MY" dirty="0" smtClean="0"/>
              <a:t>coupler can be </a:t>
            </a:r>
            <a:endParaRPr lang="en-MY" sz="2800" dirty="0" smtClean="0"/>
          </a:p>
          <a:p>
            <a:pPr lvl="1">
              <a:buFont typeface="Wingdings" pitchFamily="2" charset="2"/>
              <a:buChar char="Ø"/>
            </a:pPr>
            <a:r>
              <a:rPr lang="en-MY" sz="2800" dirty="0" smtClean="0">
                <a:solidFill>
                  <a:srgbClr val="FF0000"/>
                </a:solidFill>
              </a:rPr>
              <a:t>wavelength selective: </a:t>
            </a:r>
            <a:r>
              <a:rPr lang="en-MY" sz="2800" dirty="0" smtClean="0"/>
              <a:t>α depends on the wavelength</a:t>
            </a:r>
          </a:p>
          <a:p>
            <a:pPr>
              <a:buNone/>
            </a:pPr>
            <a:r>
              <a:rPr lang="en-MY" sz="2800" dirty="0" smtClean="0"/>
              <a:t>	widely used to combine signals at 1310 nm and 1550 nm into a single </a:t>
            </a:r>
            <a:r>
              <a:rPr lang="en-MY" sz="2800" dirty="0" err="1" smtClean="0"/>
              <a:t>fiber</a:t>
            </a:r>
            <a:r>
              <a:rPr lang="en-MY" sz="2800" dirty="0" smtClean="0"/>
              <a:t> without loss:</a:t>
            </a:r>
          </a:p>
          <a:p>
            <a:pPr>
              <a:buNone/>
            </a:pPr>
            <a:r>
              <a:rPr lang="en-MY" sz="2800" dirty="0" smtClean="0"/>
              <a:t>   1310 nm signal on</a:t>
            </a:r>
            <a:r>
              <a:rPr lang="en-MY" sz="2800" dirty="0" smtClean="0">
                <a:solidFill>
                  <a:srgbClr val="002060"/>
                </a:solidFill>
              </a:rPr>
              <a:t> input1</a:t>
            </a:r>
            <a:r>
              <a:rPr lang="en-MY" sz="2800" dirty="0" smtClean="0">
                <a:sym typeface="Wingdings" pitchFamily="2" charset="2"/>
              </a:rPr>
              <a:t></a:t>
            </a:r>
            <a:r>
              <a:rPr lang="en-MY" sz="2800" dirty="0" smtClean="0"/>
              <a:t>is passed through to </a:t>
            </a:r>
            <a:r>
              <a:rPr lang="en-MY" sz="2800" dirty="0" smtClean="0">
                <a:solidFill>
                  <a:srgbClr val="0070C0"/>
                </a:solidFill>
              </a:rPr>
              <a:t>output 1</a:t>
            </a:r>
            <a:r>
              <a:rPr lang="en-MY" sz="2800" dirty="0" smtClean="0"/>
              <a:t>  1550 nm signal on </a:t>
            </a:r>
            <a:r>
              <a:rPr lang="en-MY" sz="2800" dirty="0" smtClean="0">
                <a:solidFill>
                  <a:srgbClr val="FFC000"/>
                </a:solidFill>
              </a:rPr>
              <a:t>input2</a:t>
            </a:r>
            <a:r>
              <a:rPr lang="en-MY" sz="2800" dirty="0" smtClean="0">
                <a:sym typeface="Wingdings" pitchFamily="2" charset="2"/>
              </a:rPr>
              <a:t></a:t>
            </a:r>
            <a:r>
              <a:rPr lang="en-MY" sz="2800" dirty="0" smtClean="0"/>
              <a:t>is passed through </a:t>
            </a:r>
            <a:r>
              <a:rPr lang="en-MY" sz="2800" dirty="0" smtClean="0">
                <a:solidFill>
                  <a:srgbClr val="0070C0"/>
                </a:solidFill>
              </a:rPr>
              <a:t>output 1</a:t>
            </a:r>
            <a:endParaRPr lang="en-MY" sz="72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MY" sz="2800" dirty="0" smtClean="0"/>
              <a:t> or </a:t>
            </a:r>
            <a:r>
              <a:rPr lang="en-MY" sz="2800" dirty="0" smtClean="0">
                <a:solidFill>
                  <a:srgbClr val="FF0000"/>
                </a:solidFill>
              </a:rPr>
              <a:t>wavelength independent </a:t>
            </a:r>
            <a:r>
              <a:rPr lang="en-MY" sz="2800" dirty="0" smtClean="0"/>
              <a:t>(wavelength flat) over a usefully wide range: α  is independent of the wavelength</a:t>
            </a:r>
          </a:p>
          <a:p>
            <a:r>
              <a:rPr lang="en-MY" dirty="0" smtClean="0"/>
              <a:t>L can be adjusted </a:t>
            </a:r>
            <a:r>
              <a:rPr lang="en-MY" dirty="0" smtClean="0">
                <a:sym typeface="Wingdings" pitchFamily="2" charset="2"/>
              </a:rPr>
              <a:t> </a:t>
            </a:r>
            <a:r>
              <a:rPr lang="en-MY" dirty="0" smtClean="0"/>
              <a:t>such that </a:t>
            </a:r>
            <a:r>
              <a:rPr lang="en-MY" dirty="0" smtClean="0">
                <a:solidFill>
                  <a:srgbClr val="FF0000"/>
                </a:solidFill>
              </a:rPr>
              <a:t>half the power</a:t>
            </a:r>
            <a:r>
              <a:rPr lang="en-MY" dirty="0" smtClean="0"/>
              <a:t> from each input appears at each output:  </a:t>
            </a:r>
            <a:r>
              <a:rPr lang="en-MY" b="1" dirty="0" smtClean="0">
                <a:solidFill>
                  <a:srgbClr val="FF0000"/>
                </a:solidFill>
              </a:rPr>
              <a:t>3 dB coupler</a:t>
            </a:r>
          </a:p>
          <a:p>
            <a:r>
              <a:rPr lang="en-MY" dirty="0" smtClean="0"/>
              <a:t>For </a:t>
            </a:r>
            <a:r>
              <a:rPr lang="en-MY" dirty="0" smtClean="0">
                <a:solidFill>
                  <a:srgbClr val="FF0000"/>
                </a:solidFill>
              </a:rPr>
              <a:t>monitoring</a:t>
            </a:r>
            <a:r>
              <a:rPr lang="en-MY" dirty="0" smtClean="0"/>
              <a:t> purposes: couplers are called </a:t>
            </a:r>
            <a:r>
              <a:rPr lang="en-MY" dirty="0" smtClean="0">
                <a:solidFill>
                  <a:srgbClr val="FF0000"/>
                </a:solidFill>
              </a:rPr>
              <a:t>taps, </a:t>
            </a:r>
            <a:r>
              <a:rPr lang="en-MY" dirty="0" smtClean="0"/>
              <a:t>designed typically 0.90–0.95</a:t>
            </a:r>
            <a:endParaRPr lang="en-MY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MY" sz="26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1663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Optical Coupler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16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Coupler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Realization on planar waveguides or on optical </a:t>
            </a:r>
            <a:r>
              <a:rPr lang="en-MY" dirty="0" err="1" smtClean="0"/>
              <a:t>fibers</a:t>
            </a:r>
            <a:endParaRPr lang="en-MY" dirty="0" smtClean="0"/>
          </a:p>
          <a:p>
            <a:r>
              <a:rPr lang="en-MY" dirty="0" err="1" smtClean="0"/>
              <a:t>Fibers</a:t>
            </a:r>
            <a:r>
              <a:rPr lang="en-MY" dirty="0" smtClean="0"/>
              <a:t> must be longitudinally fused so that the fields from the two branches interfere</a:t>
            </a:r>
          </a:p>
          <a:p>
            <a:r>
              <a:rPr lang="en-MY" dirty="0" smtClean="0"/>
              <a:t>The length L of fusion is responsible for the coupling ratio</a:t>
            </a:r>
          </a:p>
        </p:txBody>
      </p:sp>
      <p:pic>
        <p:nvPicPr>
          <p:cNvPr id="2050" name="Picture 2" descr="http://www.fiberoptics4sale.com/wordpress/wp-content/uploads/2010/10/image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4427984" cy="2452675"/>
          </a:xfrm>
          <a:prstGeom prst="rect">
            <a:avLst/>
          </a:prstGeom>
          <a:noFill/>
        </p:spPr>
      </p:pic>
      <p:pic>
        <p:nvPicPr>
          <p:cNvPr id="2052" name="Picture 4" descr="http://www.fiber-patchcable.com/wp-content/uploads/2010/04/coupl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1551" y="3140968"/>
            <a:ext cx="4632449" cy="2965097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17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MY" dirty="0" smtClean="0"/>
              <a:t>allows transmission in one direction but blocks all transmission in the other direction. </a:t>
            </a:r>
          </a:p>
          <a:p>
            <a:r>
              <a:rPr lang="en-MY" dirty="0" smtClean="0"/>
              <a:t>Used at the output of optical amplifiers and lasers primarily to prevent reflections from entering these devices, which would otherwise degrade their performance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Insertion loss:</a:t>
            </a:r>
            <a:r>
              <a:rPr lang="en-US" dirty="0" smtClean="0"/>
              <a:t> </a:t>
            </a:r>
            <a:r>
              <a:rPr lang="en-MY" dirty="0" smtClean="0"/>
              <a:t>the loss in the forward direction, as </a:t>
            </a:r>
            <a:r>
              <a:rPr lang="en-MY" dirty="0" smtClean="0">
                <a:solidFill>
                  <a:srgbClr val="FF0000"/>
                </a:solidFill>
              </a:rPr>
              <a:t>small</a:t>
            </a:r>
            <a:r>
              <a:rPr lang="en-MY" dirty="0" smtClean="0"/>
              <a:t> as possible</a:t>
            </a:r>
          </a:p>
          <a:p>
            <a:r>
              <a:rPr lang="en-MY" dirty="0" smtClean="0">
                <a:solidFill>
                  <a:srgbClr val="FF0000"/>
                </a:solidFill>
              </a:rPr>
              <a:t>Isolation:</a:t>
            </a:r>
            <a:r>
              <a:rPr lang="en-MY" dirty="0" smtClean="0"/>
              <a:t> the loss in the reverse direction, as </a:t>
            </a:r>
            <a:r>
              <a:rPr lang="en-MY" dirty="0" smtClean="0">
                <a:solidFill>
                  <a:srgbClr val="FF0000"/>
                </a:solidFill>
              </a:rPr>
              <a:t>large </a:t>
            </a:r>
            <a:r>
              <a:rPr lang="en-MY" dirty="0" smtClean="0"/>
              <a:t>as possible</a:t>
            </a:r>
          </a:p>
          <a:p>
            <a:r>
              <a:rPr lang="en-MY" dirty="0" smtClean="0"/>
              <a:t>Typical insertion loss is around 1 dB, and the isolation is around 40–50 dB</a:t>
            </a:r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Isolator</a:t>
            </a: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18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i="1" dirty="0" smtClean="0"/>
              <a:t>Is similar to an isolator, except that it has </a:t>
            </a:r>
            <a:r>
              <a:rPr lang="en-MY" i="1" dirty="0" smtClean="0">
                <a:solidFill>
                  <a:srgbClr val="FF0000"/>
                </a:solidFill>
              </a:rPr>
              <a:t>multiple ports</a:t>
            </a:r>
            <a:r>
              <a:rPr lang="en-MY" i="1" dirty="0" smtClean="0"/>
              <a:t>, typically </a:t>
            </a:r>
            <a:r>
              <a:rPr lang="en-MY" dirty="0" smtClean="0"/>
              <a:t>three or four</a:t>
            </a:r>
          </a:p>
          <a:p>
            <a:r>
              <a:rPr lang="en-MY" dirty="0" smtClean="0"/>
              <a:t>In a three-port circulator, an input signal on port 1 </a:t>
            </a:r>
            <a:r>
              <a:rPr lang="en-MY" dirty="0" smtClean="0">
                <a:sym typeface="Wingdings" pitchFamily="2" charset="2"/>
              </a:rPr>
              <a:t></a:t>
            </a:r>
            <a:r>
              <a:rPr lang="en-MY" dirty="0" smtClean="0"/>
              <a:t> sent out on port 2, an input signal on port 2 </a:t>
            </a:r>
            <a:r>
              <a:rPr lang="en-MY" dirty="0" smtClean="0">
                <a:sym typeface="Wingdings" pitchFamily="2" charset="2"/>
              </a:rPr>
              <a:t></a:t>
            </a:r>
            <a:r>
              <a:rPr lang="en-MY" dirty="0" smtClean="0"/>
              <a:t> sent out on port 3, an input signal on port 3</a:t>
            </a:r>
            <a:r>
              <a:rPr lang="en-MY" dirty="0" smtClean="0">
                <a:sym typeface="Wingdings" pitchFamily="2" charset="2"/>
              </a:rPr>
              <a:t></a:t>
            </a:r>
            <a:r>
              <a:rPr lang="en-MY" dirty="0" smtClean="0"/>
              <a:t>sent out on port 1. </a:t>
            </a:r>
          </a:p>
          <a:p>
            <a:r>
              <a:rPr lang="en-MY" dirty="0" smtClean="0"/>
              <a:t>Circulators are useful to construct optical add/drop elements</a:t>
            </a:r>
            <a:endParaRPr lang="en-MY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Circulator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19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>
                <a:solidFill>
                  <a:srgbClr val="002060"/>
                </a:solidFill>
              </a:rPr>
              <a:t>Modulation: </a:t>
            </a:r>
            <a:r>
              <a:rPr lang="en-MY" dirty="0" smtClean="0"/>
              <a:t>the process of converting digital data in </a:t>
            </a:r>
            <a:r>
              <a:rPr lang="en-MY" dirty="0" smtClean="0">
                <a:solidFill>
                  <a:srgbClr val="FF0000"/>
                </a:solidFill>
              </a:rPr>
              <a:t>electronic</a:t>
            </a:r>
            <a:r>
              <a:rPr lang="en-MY" dirty="0" smtClean="0"/>
              <a:t> form </a:t>
            </a:r>
            <a:r>
              <a:rPr lang="en-MY" dirty="0" smtClean="0">
                <a:solidFill>
                  <a:srgbClr val="FF0000"/>
                </a:solidFill>
              </a:rPr>
              <a:t>to</a:t>
            </a:r>
            <a:r>
              <a:rPr lang="en-MY" dirty="0" smtClean="0"/>
              <a:t> an </a:t>
            </a:r>
            <a:r>
              <a:rPr lang="en-MY" dirty="0" smtClean="0">
                <a:solidFill>
                  <a:srgbClr val="FF0000"/>
                </a:solidFill>
              </a:rPr>
              <a:t>optical </a:t>
            </a:r>
            <a:r>
              <a:rPr lang="en-MY" dirty="0" smtClean="0"/>
              <a:t>signal that can be transmitted over the </a:t>
            </a:r>
            <a:r>
              <a:rPr lang="en-MY" dirty="0" err="1" smtClean="0"/>
              <a:t>fiber</a:t>
            </a:r>
            <a:r>
              <a:rPr lang="en-MY" dirty="0" smtClean="0"/>
              <a:t>. </a:t>
            </a:r>
          </a:p>
          <a:p>
            <a:r>
              <a:rPr lang="en-MY" i="1" dirty="0" smtClean="0">
                <a:solidFill>
                  <a:srgbClr val="002060"/>
                </a:solidFill>
              </a:rPr>
              <a:t>Demodulation: </a:t>
            </a:r>
            <a:r>
              <a:rPr lang="en-MY" i="1" dirty="0" smtClean="0"/>
              <a:t>the </a:t>
            </a:r>
            <a:r>
              <a:rPr lang="en-MY" dirty="0" smtClean="0"/>
              <a:t>process of converting the optical signal back into electronic form and extracting the data that was transmitted.</a:t>
            </a:r>
          </a:p>
          <a:p>
            <a:endParaRPr lang="en-US" dirty="0" smtClean="0"/>
          </a:p>
          <a:p>
            <a:r>
              <a:rPr lang="en-MY" dirty="0" smtClean="0"/>
              <a:t>The ratio of the output powers for the 1 and 0 bits is called the </a:t>
            </a:r>
            <a:r>
              <a:rPr lang="en-MY" i="1" dirty="0" smtClean="0">
                <a:solidFill>
                  <a:srgbClr val="FF0000"/>
                </a:solidFill>
              </a:rPr>
              <a:t>extinction ratio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2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1450" y="1340768"/>
            <a:ext cx="6866934" cy="251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Circulator</a:t>
            </a:r>
            <a:endParaRPr lang="en-MY" dirty="0"/>
          </a:p>
        </p:txBody>
      </p:sp>
      <p:pic>
        <p:nvPicPr>
          <p:cNvPr id="31748" name="Picture 4" descr="https://encrypted-tbn1.gstatic.com/images?q=tbn:ANd9GcTcnTd6VmXNLVIVfXMmB0q8YvKFnrh7W1LiDcpfQ5MdUXLkV5WM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1377" y="4077072"/>
            <a:ext cx="4147127" cy="2160240"/>
          </a:xfrm>
          <a:prstGeom prst="rect">
            <a:avLst/>
          </a:prstGeom>
          <a:noFill/>
        </p:spPr>
      </p:pic>
      <p:pic>
        <p:nvPicPr>
          <p:cNvPr id="31750" name="Picture 6" descr="http://www.thorlabs.us/images/TabImages/Circulator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5" y="4361103"/>
            <a:ext cx="4824537" cy="1876209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20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33794" name="Picture 2" descr="http://www.thorlabs.us/images/TabImages/Circulator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88839"/>
            <a:ext cx="4464496" cy="3598475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Circulator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21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ook</a:t>
            </a:r>
            <a:endParaRPr lang="en-MY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The most commonly used modulation scheme in optical communication is </a:t>
            </a:r>
            <a:r>
              <a:rPr lang="en-MY" i="1" dirty="0" smtClean="0">
                <a:solidFill>
                  <a:srgbClr val="FF0000"/>
                </a:solidFill>
              </a:rPr>
              <a:t>on-off keying (OOK)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Bit rate 1Gb/s =&gt;  bit interval  1 ns</a:t>
            </a:r>
            <a:endParaRPr lang="en-MY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78783" y="2780194"/>
            <a:ext cx="6893617" cy="3313102"/>
            <a:chOff x="1278783" y="2357438"/>
            <a:chExt cx="6893617" cy="331310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78783" y="2357438"/>
              <a:ext cx="6893617" cy="2799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4067944" y="5085184"/>
              <a:ext cx="864096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995936" y="5301208"/>
              <a:ext cx="1209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Bit interval</a:t>
              </a:r>
              <a:endParaRPr lang="en-MY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3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MODULATION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MY" dirty="0" smtClean="0">
                <a:solidFill>
                  <a:srgbClr val="FFC000"/>
                </a:solidFill>
              </a:rPr>
              <a:t>Advantage: </a:t>
            </a:r>
            <a:r>
              <a:rPr lang="en-MY" dirty="0" smtClean="0"/>
              <a:t>simple and inexpensive,  no other components are required. </a:t>
            </a:r>
          </a:p>
          <a:p>
            <a:r>
              <a:rPr lang="en-MY" dirty="0" smtClean="0"/>
              <a:t>A major advantage of </a:t>
            </a:r>
            <a:r>
              <a:rPr lang="en-MY" dirty="0" smtClean="0">
                <a:solidFill>
                  <a:srgbClr val="FF0000"/>
                </a:solidFill>
              </a:rPr>
              <a:t>semiconductor lasers</a:t>
            </a:r>
            <a:r>
              <a:rPr lang="en-MY" dirty="0" smtClean="0"/>
              <a:t> </a:t>
            </a:r>
            <a:r>
              <a:rPr lang="en-MY" dirty="0" smtClean="0">
                <a:sym typeface="Wingdings" pitchFamily="2" charset="2"/>
              </a:rPr>
              <a:t> </a:t>
            </a:r>
            <a:r>
              <a:rPr lang="en-MY" dirty="0" smtClean="0"/>
              <a:t>can be directly modulated.  </a:t>
            </a:r>
          </a:p>
          <a:p>
            <a:r>
              <a:rPr lang="en-MY" dirty="0" smtClean="0"/>
              <a:t>because of the long lifetime of the erbium atoms at the E2 level , </a:t>
            </a:r>
            <a:r>
              <a:rPr lang="en-MY" dirty="0" smtClean="0">
                <a:solidFill>
                  <a:srgbClr val="FF0000"/>
                </a:solidFill>
              </a:rPr>
              <a:t>erbium lasers </a:t>
            </a:r>
            <a:r>
              <a:rPr lang="en-MY" dirty="0" smtClean="0"/>
              <a:t>cannot be directly modulated even at speeds of a few kilobits per second </a:t>
            </a:r>
            <a:r>
              <a:rPr lang="en-MY" dirty="0" smtClean="0">
                <a:sym typeface="Wingdings" pitchFamily="2" charset="2"/>
              </a:rPr>
              <a:t></a:t>
            </a:r>
            <a:r>
              <a:rPr lang="en-MY" dirty="0" smtClean="0"/>
              <a:t> require an external modulator</a:t>
            </a:r>
          </a:p>
          <a:p>
            <a:r>
              <a:rPr lang="en-MY" dirty="0" smtClean="0">
                <a:solidFill>
                  <a:srgbClr val="FFC000"/>
                </a:solidFill>
              </a:rPr>
              <a:t>Disadvantage</a:t>
            </a:r>
            <a:r>
              <a:rPr lang="en-MY" dirty="0" smtClean="0"/>
              <a:t> of direct modulation is that the resulting pulses are considerably </a:t>
            </a:r>
            <a:r>
              <a:rPr lang="en-MY" i="1" dirty="0" smtClean="0">
                <a:solidFill>
                  <a:srgbClr val="FF0000"/>
                </a:solidFill>
              </a:rPr>
              <a:t>chirped</a:t>
            </a:r>
            <a:r>
              <a:rPr lang="en-MY" i="1" dirty="0" smtClean="0"/>
              <a:t>. </a:t>
            </a:r>
          </a:p>
          <a:p>
            <a:r>
              <a:rPr lang="en-MY" i="1" dirty="0" smtClean="0"/>
              <a:t>Chirp is a phenomenon wherein the carrier frequency of the transmitted </a:t>
            </a:r>
            <a:r>
              <a:rPr lang="en-MY" dirty="0" smtClean="0"/>
              <a:t>pulse varies with time, and it causes a broadening of the transmitted spectrum.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4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MODULATION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i="1" dirty="0" smtClean="0"/>
              <a:t>External modulators in </a:t>
            </a:r>
            <a:r>
              <a:rPr lang="en-MY" dirty="0" smtClean="0">
                <a:solidFill>
                  <a:srgbClr val="FF0000"/>
                </a:solidFill>
              </a:rPr>
              <a:t>high-speed, dispersion-limited</a:t>
            </a:r>
            <a:r>
              <a:rPr lang="en-MY" dirty="0" smtClean="0"/>
              <a:t> communication systems. (bit rate &gt;= 10 </a:t>
            </a:r>
            <a:r>
              <a:rPr lang="en-MY" dirty="0" err="1" smtClean="0"/>
              <a:t>Gb</a:t>
            </a:r>
            <a:r>
              <a:rPr lang="en-MY" dirty="0" smtClean="0"/>
              <a:t>/s)</a:t>
            </a:r>
          </a:p>
          <a:p>
            <a:r>
              <a:rPr lang="en-MY" dirty="0" smtClean="0"/>
              <a:t>OOK external modulator is placed in front of a light source and turns the light signal on or off based on the data to be transmitted</a:t>
            </a:r>
          </a:p>
          <a:p>
            <a:r>
              <a:rPr lang="en-MY" dirty="0" smtClean="0"/>
              <a:t>External modulators become essential using </a:t>
            </a:r>
            <a:r>
              <a:rPr lang="en-MY" dirty="0" err="1" smtClean="0"/>
              <a:t>solitons</a:t>
            </a:r>
            <a:r>
              <a:rPr lang="en-MY" dirty="0" smtClean="0"/>
              <a:t> or return-to-zero (RZ) modulation</a:t>
            </a:r>
          </a:p>
          <a:p>
            <a:r>
              <a:rPr lang="en-MY" dirty="0" smtClean="0">
                <a:solidFill>
                  <a:srgbClr val="FF0000"/>
                </a:solidFill>
              </a:rPr>
              <a:t>practical RZ</a:t>
            </a:r>
            <a:r>
              <a:rPr lang="en-MY" dirty="0" smtClean="0"/>
              <a:t> systems today use a </a:t>
            </a:r>
            <a:r>
              <a:rPr lang="en-MY" dirty="0" smtClean="0">
                <a:solidFill>
                  <a:srgbClr val="FF0000"/>
                </a:solidFill>
              </a:rPr>
              <a:t>continuous-wave DFB laser</a:t>
            </a:r>
            <a:r>
              <a:rPr lang="en-MY" dirty="0" smtClean="0"/>
              <a:t> followed by a two-stage external modulator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920262" cy="339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11663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INDIRECT MODULATION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6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508" y="2060848"/>
            <a:ext cx="7175892" cy="297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6856" y="11663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INDIRECT MODULATION</a:t>
            </a:r>
            <a:endParaRPr kumimoji="0" lang="en-MY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7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Common external modulators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sz="3200" dirty="0" smtClean="0">
                <a:solidFill>
                  <a:schemeClr val="tx2"/>
                </a:solidFill>
              </a:rPr>
              <a:t>1- Lithium niobate modulators:</a:t>
            </a:r>
          </a:p>
          <a:p>
            <a:r>
              <a:rPr lang="en-MY" dirty="0" smtClean="0"/>
              <a:t>By electro-optic effect, where an applied voltage induces a change in </a:t>
            </a:r>
            <a:r>
              <a:rPr lang="en-MY" dirty="0" smtClean="0">
                <a:solidFill>
                  <a:srgbClr val="FF0000"/>
                </a:solidFill>
              </a:rPr>
              <a:t>refractive index</a:t>
            </a:r>
            <a:r>
              <a:rPr lang="en-MY" dirty="0" smtClean="0"/>
              <a:t> of the material. As a directional </a:t>
            </a:r>
            <a:r>
              <a:rPr lang="en-MY" dirty="0" smtClean="0">
                <a:solidFill>
                  <a:srgbClr val="FF0000"/>
                </a:solidFill>
              </a:rPr>
              <a:t>coupler</a:t>
            </a:r>
            <a:r>
              <a:rPr lang="en-MY" dirty="0" smtClean="0"/>
              <a:t> or as a </a:t>
            </a:r>
            <a:r>
              <a:rPr lang="en-MY" dirty="0" smtClean="0">
                <a:solidFill>
                  <a:srgbClr val="FF0000"/>
                </a:solidFill>
              </a:rPr>
              <a:t>Mach-</a:t>
            </a:r>
            <a:r>
              <a:rPr lang="en-MY" dirty="0" err="1" smtClean="0">
                <a:solidFill>
                  <a:srgbClr val="FF0000"/>
                </a:solidFill>
              </a:rPr>
              <a:t>Zehnder</a:t>
            </a:r>
            <a:r>
              <a:rPr lang="en-MY" dirty="0" smtClean="0">
                <a:solidFill>
                  <a:srgbClr val="FF0000"/>
                </a:solidFill>
              </a:rPr>
              <a:t> interferometer </a:t>
            </a:r>
            <a:r>
              <a:rPr lang="en-MY" dirty="0" smtClean="0"/>
              <a:t>(MZI)</a:t>
            </a:r>
          </a:p>
          <a:p>
            <a:r>
              <a:rPr lang="en-MY" dirty="0" smtClean="0"/>
              <a:t>MZI offers a higher modulation speed for a given drive voltage and provides a higher extinction ratio</a:t>
            </a:r>
          </a:p>
          <a:p>
            <a:endParaRPr lang="en-MY" dirty="0" smtClean="0"/>
          </a:p>
          <a:p>
            <a:endParaRPr lang="en-MY" dirty="0" smtClean="0"/>
          </a:p>
          <a:p>
            <a:endParaRPr lang="en-MY" dirty="0" smtClean="0">
              <a:solidFill>
                <a:schemeClr val="tx2"/>
              </a:solidFill>
            </a:endParaRPr>
          </a:p>
          <a:p>
            <a:endParaRPr lang="en-MY" sz="3200" dirty="0">
              <a:solidFill>
                <a:schemeClr val="tx2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 l="1793" r="4970"/>
          <a:stretch>
            <a:fillRect/>
          </a:stretch>
        </p:blipFill>
        <p:spPr bwMode="auto">
          <a:xfrm>
            <a:off x="35496" y="4639022"/>
            <a:ext cx="3744416" cy="145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r="1985" b="60033"/>
          <a:stretch>
            <a:fillRect/>
          </a:stretch>
        </p:blipFill>
        <p:spPr bwMode="auto">
          <a:xfrm>
            <a:off x="3785170" y="4817343"/>
            <a:ext cx="5358830" cy="141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8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MZI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Two titanium-diffused LiNbO</a:t>
            </a:r>
            <a:r>
              <a:rPr lang="en-MY" sz="2000" dirty="0" smtClean="0"/>
              <a:t>3</a:t>
            </a:r>
            <a:r>
              <a:rPr lang="en-MY" dirty="0" smtClean="0"/>
              <a:t> waveguides form the two arms of a MZ interferometer</a:t>
            </a:r>
          </a:p>
          <a:p>
            <a:r>
              <a:rPr lang="en-MY" dirty="0" smtClean="0"/>
              <a:t>In one state, the signals in the two arms of the MZI are</a:t>
            </a:r>
            <a:r>
              <a:rPr lang="en-MY" dirty="0" smtClean="0">
                <a:solidFill>
                  <a:srgbClr val="FF0000"/>
                </a:solidFill>
              </a:rPr>
              <a:t> in phase</a:t>
            </a:r>
            <a:r>
              <a:rPr lang="en-MY" dirty="0" smtClean="0"/>
              <a:t> and interfere constructively and appear at the output. </a:t>
            </a:r>
          </a:p>
          <a:p>
            <a:r>
              <a:rPr lang="en-MY" dirty="0" smtClean="0"/>
              <a:t>In the other state, applying a voltage causes a</a:t>
            </a:r>
            <a:r>
              <a:rPr lang="en-MY" dirty="0" smtClean="0">
                <a:solidFill>
                  <a:srgbClr val="FF0000"/>
                </a:solidFill>
              </a:rPr>
              <a:t> π phase</a:t>
            </a:r>
            <a:r>
              <a:rPr lang="en-MY" dirty="0" smtClean="0"/>
              <a:t> shift between the two arms of the MZI, leading to destructive interference and no output signal.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3D9-9D5F-404A-AE87-51DAA0469C3F}" type="slidenum">
              <a:rPr lang="en-MY" smtClean="0"/>
              <a:pPr/>
              <a:t>9</a:t>
            </a:fld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1134</TotalTime>
  <Words>919</Words>
  <Application>Microsoft Office PowerPoint</Application>
  <PresentationFormat>On-screen Show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MODULATION </vt:lpstr>
      <vt:lpstr>MODULATION</vt:lpstr>
      <vt:lpstr>ook</vt:lpstr>
      <vt:lpstr>DIRECT MODULATION</vt:lpstr>
      <vt:lpstr>INDIRECT MODULATION</vt:lpstr>
      <vt:lpstr>Slide 6</vt:lpstr>
      <vt:lpstr>Slide 7</vt:lpstr>
      <vt:lpstr>Common external modulators</vt:lpstr>
      <vt:lpstr>MZI</vt:lpstr>
      <vt:lpstr>MZI</vt:lpstr>
      <vt:lpstr>MZI</vt:lpstr>
      <vt:lpstr>Slide 12</vt:lpstr>
      <vt:lpstr>Common external modulators</vt:lpstr>
      <vt:lpstr>Subcarrier Modulation</vt:lpstr>
      <vt:lpstr>Slide 15</vt:lpstr>
      <vt:lpstr>Slide 16</vt:lpstr>
      <vt:lpstr>Optical Coupler</vt:lpstr>
      <vt:lpstr>Isolator</vt:lpstr>
      <vt:lpstr>Circulator</vt:lpstr>
      <vt:lpstr>Circulator</vt:lpstr>
      <vt:lpstr>Circulator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MODULATION AND DEMODULATION</dc:title>
  <dc:creator>User</dc:creator>
  <cp:lastModifiedBy>Administrator</cp:lastModifiedBy>
  <cp:revision>70</cp:revision>
  <dcterms:created xsi:type="dcterms:W3CDTF">2013-11-04T10:19:04Z</dcterms:created>
  <dcterms:modified xsi:type="dcterms:W3CDTF">2015-04-13T00:24:29Z</dcterms:modified>
</cp:coreProperties>
</file>