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4"/>
  </p:notesMasterIdLst>
  <p:sldIdLst>
    <p:sldId id="287" r:id="rId2"/>
    <p:sldId id="288" r:id="rId3"/>
    <p:sldId id="285" r:id="rId4"/>
    <p:sldId id="286" r:id="rId5"/>
    <p:sldId id="289" r:id="rId6"/>
    <p:sldId id="290" r:id="rId7"/>
    <p:sldId id="315" r:id="rId8"/>
    <p:sldId id="313" r:id="rId9"/>
    <p:sldId id="320" r:id="rId10"/>
    <p:sldId id="293" r:id="rId11"/>
    <p:sldId id="294" r:id="rId12"/>
    <p:sldId id="301" r:id="rId13"/>
    <p:sldId id="303" r:id="rId14"/>
    <p:sldId id="305" r:id="rId15"/>
    <p:sldId id="268" r:id="rId16"/>
    <p:sldId id="317" r:id="rId17"/>
    <p:sldId id="316" r:id="rId18"/>
    <p:sldId id="307" r:id="rId19"/>
    <p:sldId id="310" r:id="rId20"/>
    <p:sldId id="318" r:id="rId21"/>
    <p:sldId id="319" r:id="rId22"/>
    <p:sldId id="30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A2"/>
    <a:srgbClr val="E54E19"/>
    <a:srgbClr val="257D4D"/>
    <a:srgbClr val="006C00"/>
    <a:srgbClr val="0000B8"/>
    <a:srgbClr val="0000BC"/>
    <a:srgbClr val="000099"/>
    <a:srgbClr val="005400"/>
    <a:srgbClr val="000074"/>
    <a:srgbClr val="2D115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51" autoAdjust="0"/>
    <p:restoredTop sz="94903" autoAdjust="0"/>
  </p:normalViewPr>
  <p:slideViewPr>
    <p:cSldViewPr>
      <p:cViewPr>
        <p:scale>
          <a:sx n="100" d="100"/>
          <a:sy n="100" d="100"/>
        </p:scale>
        <p:origin x="-2676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4.wmf"/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12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11" Type="http://schemas.openxmlformats.org/officeDocument/2006/relationships/image" Target="../media/image32.wmf"/><Relationship Id="rId5" Type="http://schemas.openxmlformats.org/officeDocument/2006/relationships/image" Target="../media/image27.wmf"/><Relationship Id="rId10" Type="http://schemas.openxmlformats.org/officeDocument/2006/relationships/image" Target="../media/image11.wmf"/><Relationship Id="rId4" Type="http://schemas.openxmlformats.org/officeDocument/2006/relationships/image" Target="../media/image22.wmf"/><Relationship Id="rId9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E9528-97B7-48C7-B1D4-09563D8AC99F}" type="datetimeFigureOut">
              <a:rPr lang="en-US"/>
              <a:pPr>
                <a:defRPr/>
              </a:pPr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A94F00-0063-4B59-A502-FA2EE1295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3278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94F00-0063-4B59-A502-FA2EE1295F3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79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94F00-0063-4B59-A502-FA2EE1295F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620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94F00-0063-4B59-A502-FA2EE1295F3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263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3124B3-28C7-466F-B520-9DF6F8A30CF5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864B7-4A1D-4FBA-84D4-2C06AE17922A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6B65A5-F3C7-4F10-836B-CD104666DD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491BC-DA13-42EA-B03F-0AE506A88353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8AC72-876A-4A86-B33F-2EB5A0BDF9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70D40-9F40-4BBD-9168-4416C47DD66E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3A17-5CB1-46E5-B2BC-8FF0CFB68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CA250-4F1E-472E-B047-EB0A5A64C09E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F9607-FC7F-4A70-BBA1-C3B25CB3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776A1-489E-45F8-AC00-1B9E333050B0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8743048-7D54-4975-B04B-E3AFCAF99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5E90B-6911-4E55-9269-10DD25CF0B89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21597-5834-449F-9818-C38FD1923B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A1BDE-D0F4-41C2-8F6A-0A69F23E4F00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25C31-EEED-4E2E-A0C2-4F62B8BBDB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8F4C22-66DF-4E25-9B2E-A6F283329E37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8114C-151C-4E88-A79D-16F25D303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F12436-605A-41FC-8433-E7845E70ED01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1F572-199A-4F69-BA6C-4F5559980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054A3-DB9F-4001-9F21-3EE1F871F7F8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AAA1-4797-4811-B81E-0796B2E29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62845C-6CB6-4EE9-8B0D-59B60AC62B02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AD32B65-0901-45B0-AD3D-107D81CDD3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D38A03-FCDB-4144-9236-6477828F05E3}" type="datetimeFigureOut">
              <a:rPr lang="en-US" smtClean="0"/>
              <a:pPr>
                <a:defRPr/>
              </a:pPr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E84024A-4F8F-4EF9-865A-07F59C845E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smtClean="0">
                <a:solidFill>
                  <a:srgbClr val="CC3300"/>
                </a:solidFill>
              </a:rPr>
              <a:t>OPTICAL  FIBER  COMMUNICATION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2895600"/>
            <a:ext cx="7772400" cy="3200400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400" b="1" dirty="0" smtClean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400" b="1" dirty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400" b="1" dirty="0" smtClean="0">
                <a:solidFill>
                  <a:srgbClr val="00B050"/>
                </a:solidFill>
              </a:rPr>
              <a:t>                                              </a:t>
            </a:r>
            <a:r>
              <a:rPr lang="en-US" sz="1600" b="1" dirty="0" smtClean="0">
                <a:solidFill>
                  <a:srgbClr val="00B050"/>
                </a:solidFill>
              </a:rPr>
              <a:t> 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i="1" dirty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i="1" dirty="0" smtClean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i="1" dirty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i="1" dirty="0" smtClean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i="1" dirty="0">
              <a:solidFill>
                <a:srgbClr val="00B05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i="1" dirty="0" smtClean="0">
                <a:solidFill>
                  <a:srgbClr val="005400"/>
                </a:solidFill>
              </a:rPr>
              <a:t>                                       </a:t>
            </a:r>
            <a:r>
              <a:rPr lang="en-US" sz="1800" b="1" i="1" dirty="0" err="1" smtClean="0">
                <a:solidFill>
                  <a:srgbClr val="005400"/>
                </a:solidFill>
              </a:rPr>
              <a:t>Zafar</a:t>
            </a:r>
            <a:r>
              <a:rPr lang="en-US" sz="1800" b="1" i="1" dirty="0" smtClean="0">
                <a:solidFill>
                  <a:srgbClr val="005400"/>
                </a:solidFill>
              </a:rPr>
              <a:t>      </a:t>
            </a:r>
            <a:r>
              <a:rPr lang="en-US" sz="1800" b="1" i="1" dirty="0" err="1" smtClean="0">
                <a:solidFill>
                  <a:srgbClr val="005400"/>
                </a:solidFill>
              </a:rPr>
              <a:t>Yasin</a:t>
            </a:r>
            <a:endParaRPr lang="en-US" sz="1800" b="1" i="1" dirty="0" smtClean="0">
              <a:solidFill>
                <a:srgbClr val="0054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75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Mode Analysis : Single Mode Fibers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762000"/>
            <a:ext cx="8610600" cy="6019800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dirty="0" smtClean="0"/>
              <a:t>-</a:t>
            </a:r>
            <a:r>
              <a:rPr lang="en-US" dirty="0" smtClean="0"/>
              <a:t>   </a:t>
            </a:r>
            <a:r>
              <a:rPr lang="en-US" sz="1100" b="1" dirty="0" smtClean="0">
                <a:solidFill>
                  <a:srgbClr val="000099"/>
                </a:solidFill>
              </a:rPr>
              <a:t>Fiber of transverse dimension ~ wavelength,</a:t>
            </a:r>
            <a:r>
              <a:rPr lang="en-US" sz="1100" b="1" dirty="0">
                <a:solidFill>
                  <a:srgbClr val="0039AC"/>
                </a:solidFill>
              </a:rPr>
              <a:t> </a:t>
            </a:r>
            <a:r>
              <a:rPr lang="en-US" sz="1100" b="1" dirty="0" smtClean="0">
                <a:solidFill>
                  <a:srgbClr val="0039AC"/>
                </a:solidFill>
              </a:rPr>
              <a:t> </a:t>
            </a:r>
            <a:r>
              <a:rPr lang="en-US" sz="1100" b="1" dirty="0" smtClean="0">
                <a:solidFill>
                  <a:srgbClr val="000099"/>
                </a:solidFill>
              </a:rPr>
              <a:t>full EM wave theory.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-          </a:t>
            </a:r>
            <a:r>
              <a:rPr lang="en-US" sz="1100" b="1" dirty="0" smtClean="0">
                <a:solidFill>
                  <a:srgbClr val="000099"/>
                </a:solidFill>
              </a:rPr>
              <a:t>Dielectric medium, so free charge density and current is zero.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>
                <a:solidFill>
                  <a:srgbClr val="000099"/>
                </a:solidFill>
              </a:rPr>
              <a:t> </a:t>
            </a:r>
            <a:r>
              <a:rPr lang="en-US" sz="900" b="1" dirty="0" smtClean="0">
                <a:solidFill>
                  <a:srgbClr val="000099"/>
                </a:solidFill>
              </a:rPr>
              <a:t>          For a  </a:t>
            </a:r>
            <a:r>
              <a:rPr lang="en-US" sz="1100" b="1" dirty="0" smtClean="0">
                <a:solidFill>
                  <a:srgbClr val="000099"/>
                </a:solidFill>
              </a:rPr>
              <a:t>harmonic light wave, the electric field,  in cylindrical coordinates  follows :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  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-        </a:t>
            </a:r>
            <a:r>
              <a:rPr lang="en-US" sz="1100" b="1" dirty="0" smtClean="0">
                <a:solidFill>
                  <a:srgbClr val="000099"/>
                </a:solidFill>
              </a:rPr>
              <a:t> Using separation of variables for three variables: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                                                                                                  ,                                                                                   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-         </a:t>
            </a:r>
            <a:r>
              <a:rPr lang="en-US" sz="1100" b="1" dirty="0" smtClean="0">
                <a:solidFill>
                  <a:srgbClr val="000099"/>
                </a:solidFill>
              </a:rPr>
              <a:t>Combining these  we can get the final solution in the form: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               ,</a:t>
            </a:r>
            <a:endParaRPr lang="en-US" sz="900" b="1" dirty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                             </a:t>
            </a:r>
            <a:r>
              <a:rPr lang="en-US" sz="1100" b="1" dirty="0" smtClean="0">
                <a:solidFill>
                  <a:srgbClr val="000099"/>
                </a:solidFill>
              </a:rPr>
              <a:t>(a is radius of core)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-         </a:t>
            </a:r>
            <a:r>
              <a:rPr lang="en-US" sz="1100" b="1" dirty="0" smtClean="0">
                <a:solidFill>
                  <a:srgbClr val="000099"/>
                </a:solidFill>
              </a:rPr>
              <a:t>By solving Maxwell equations, rest  of E and H can be obtained, i.e. 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       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-             </a:t>
            </a:r>
            <a:r>
              <a:rPr lang="en-US" sz="1100" b="1" dirty="0" smtClean="0">
                <a:solidFill>
                  <a:srgbClr val="000099"/>
                </a:solidFill>
              </a:rPr>
              <a:t>is called propagation constant., which can be obtained as set of solutions for given m.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-     To find number of modes, the normalized frequency can be defined as: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b="1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-       </a:t>
            </a:r>
            <a:r>
              <a:rPr lang="en-US" sz="1100" b="1" dirty="0" smtClean="0">
                <a:solidFill>
                  <a:srgbClr val="000099"/>
                </a:solidFill>
              </a:rPr>
              <a:t>When V is large, then the </a:t>
            </a:r>
            <a:r>
              <a:rPr lang="en-US" sz="1100" b="1" dirty="0" err="1" smtClean="0">
                <a:solidFill>
                  <a:srgbClr val="000099"/>
                </a:solidFill>
              </a:rPr>
              <a:t>numbr</a:t>
            </a:r>
            <a:r>
              <a:rPr lang="en-US" sz="1100" b="1" dirty="0" smtClean="0">
                <a:solidFill>
                  <a:srgbClr val="000099"/>
                </a:solidFill>
              </a:rPr>
              <a:t> of modes:    </a:t>
            </a:r>
            <a:endParaRPr lang="en-US" sz="1100" b="1" dirty="0">
              <a:solidFill>
                <a:srgbClr val="000099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5793549"/>
              </p:ext>
            </p:extLst>
          </p:nvPr>
        </p:nvGraphicFramePr>
        <p:xfrm>
          <a:off x="1524000" y="1905000"/>
          <a:ext cx="4343400" cy="457200"/>
        </p:xfrm>
        <a:graphic>
          <a:graphicData uri="http://schemas.openxmlformats.org/presentationml/2006/ole">
            <p:oleObj spid="_x0000_s25306" name="Equation" r:id="rId3" imgW="4572000" imgH="4060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52463775"/>
              </p:ext>
            </p:extLst>
          </p:nvPr>
        </p:nvGraphicFramePr>
        <p:xfrm>
          <a:off x="4038600" y="2667000"/>
          <a:ext cx="1981200" cy="228600"/>
        </p:xfrm>
        <a:graphic>
          <a:graphicData uri="http://schemas.openxmlformats.org/presentationml/2006/ole">
            <p:oleObj spid="_x0000_s25307" name="Equation" r:id="rId4" imgW="148572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2084099"/>
              </p:ext>
            </p:extLst>
          </p:nvPr>
        </p:nvGraphicFramePr>
        <p:xfrm>
          <a:off x="1295400" y="3124200"/>
          <a:ext cx="1333500" cy="457200"/>
        </p:xfrm>
        <a:graphic>
          <a:graphicData uri="http://schemas.openxmlformats.org/presentationml/2006/ole">
            <p:oleObj spid="_x0000_s25308" name="Equation" r:id="rId5" imgW="133344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01038673"/>
              </p:ext>
            </p:extLst>
          </p:nvPr>
        </p:nvGraphicFramePr>
        <p:xfrm>
          <a:off x="5257800" y="3124200"/>
          <a:ext cx="3073400" cy="457200"/>
        </p:xfrm>
        <a:graphic>
          <a:graphicData uri="http://schemas.openxmlformats.org/presentationml/2006/ole">
            <p:oleObj spid="_x0000_s25309" name="Equation" r:id="rId6" imgW="307332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32267778"/>
              </p:ext>
            </p:extLst>
          </p:nvPr>
        </p:nvGraphicFramePr>
        <p:xfrm>
          <a:off x="2946400" y="4883150"/>
          <a:ext cx="114300" cy="215900"/>
        </p:xfrm>
        <a:graphic>
          <a:graphicData uri="http://schemas.openxmlformats.org/presentationml/2006/ole">
            <p:oleObj spid="_x0000_s25310" name="Equation" r:id="rId7" imgW="114120" imgH="215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303087"/>
              </p:ext>
            </p:extLst>
          </p:nvPr>
        </p:nvGraphicFramePr>
        <p:xfrm>
          <a:off x="990600" y="4114800"/>
          <a:ext cx="2438400" cy="304800"/>
        </p:xfrm>
        <a:graphic>
          <a:graphicData uri="http://schemas.openxmlformats.org/presentationml/2006/ole">
            <p:oleObj spid="_x0000_s25311" name="Equation" r:id="rId8" imgW="2082600" imgH="241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59079809"/>
              </p:ext>
            </p:extLst>
          </p:nvPr>
        </p:nvGraphicFramePr>
        <p:xfrm>
          <a:off x="4800600" y="4114800"/>
          <a:ext cx="2286000" cy="304800"/>
        </p:xfrm>
        <a:graphic>
          <a:graphicData uri="http://schemas.openxmlformats.org/presentationml/2006/ole">
            <p:oleObj spid="_x0000_s25312" name="Equation" r:id="rId9" imgW="2095200" imgH="2412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91409578"/>
              </p:ext>
            </p:extLst>
          </p:nvPr>
        </p:nvGraphicFramePr>
        <p:xfrm>
          <a:off x="3581400" y="4191000"/>
          <a:ext cx="381000" cy="190500"/>
        </p:xfrm>
        <a:graphic>
          <a:graphicData uri="http://schemas.openxmlformats.org/presentationml/2006/ole">
            <p:oleObj spid="_x0000_s25313" name="Equation" r:id="rId10" imgW="380880" imgH="1904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62805501"/>
              </p:ext>
            </p:extLst>
          </p:nvPr>
        </p:nvGraphicFramePr>
        <p:xfrm>
          <a:off x="7467600" y="4191000"/>
          <a:ext cx="381000" cy="165100"/>
        </p:xfrm>
        <a:graphic>
          <a:graphicData uri="http://schemas.openxmlformats.org/presentationml/2006/ole">
            <p:oleObj spid="_x0000_s25314" name="Equation" r:id="rId11" imgW="380880" imgH="1648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4215796"/>
              </p:ext>
            </p:extLst>
          </p:nvPr>
        </p:nvGraphicFramePr>
        <p:xfrm>
          <a:off x="1905000" y="4953000"/>
          <a:ext cx="1676400" cy="317500"/>
        </p:xfrm>
        <a:graphic>
          <a:graphicData uri="http://schemas.openxmlformats.org/presentationml/2006/ole">
            <p:oleObj spid="_x0000_s25315" name="Equation" r:id="rId12" imgW="118080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1274905"/>
              </p:ext>
            </p:extLst>
          </p:nvPr>
        </p:nvGraphicFramePr>
        <p:xfrm>
          <a:off x="3200400" y="3048000"/>
          <a:ext cx="1263650" cy="565150"/>
        </p:xfrm>
        <a:graphic>
          <a:graphicData uri="http://schemas.openxmlformats.org/presentationml/2006/ole">
            <p:oleObj spid="_x0000_s25316" name="Equation" r:id="rId13" imgW="1193760" imgH="4060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33199844"/>
              </p:ext>
            </p:extLst>
          </p:nvPr>
        </p:nvGraphicFramePr>
        <p:xfrm>
          <a:off x="381000" y="5334000"/>
          <a:ext cx="228600" cy="228600"/>
        </p:xfrm>
        <a:graphic>
          <a:graphicData uri="http://schemas.openxmlformats.org/presentationml/2006/ole">
            <p:oleObj spid="_x0000_s25317" name="Equation" r:id="rId14" imgW="139680" imgH="177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41163185"/>
              </p:ext>
            </p:extLst>
          </p:nvPr>
        </p:nvGraphicFramePr>
        <p:xfrm>
          <a:off x="1676400" y="6019800"/>
          <a:ext cx="1447800" cy="304800"/>
        </p:xfrm>
        <a:graphic>
          <a:graphicData uri="http://schemas.openxmlformats.org/presentationml/2006/ole">
            <p:oleObj spid="_x0000_s25318" name="Equation" r:id="rId15" imgW="1066680" imgH="22860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28378512"/>
              </p:ext>
            </p:extLst>
          </p:nvPr>
        </p:nvGraphicFramePr>
        <p:xfrm>
          <a:off x="3514725" y="6299200"/>
          <a:ext cx="973138" cy="433388"/>
        </p:xfrm>
        <a:graphic>
          <a:graphicData uri="http://schemas.openxmlformats.org/presentationml/2006/ole">
            <p:oleObj spid="_x0000_s25319" name="Equation" r:id="rId16" imgW="545760" imgH="419040" progId="Equation.3">
              <p:embed/>
            </p:oleObj>
          </a:graphicData>
        </a:graphic>
      </p:graphicFrame>
      <p:graphicFrame>
        <p:nvGraphicFramePr>
          <p:cNvPr id="25321" name="Object 745"/>
          <p:cNvGraphicFramePr>
            <a:graphicFrameLocks noChangeAspect="1"/>
          </p:cNvGraphicFramePr>
          <p:nvPr/>
        </p:nvGraphicFramePr>
        <p:xfrm>
          <a:off x="685800" y="3352800"/>
          <a:ext cx="609600" cy="152400"/>
        </p:xfrm>
        <a:graphic>
          <a:graphicData uri="http://schemas.openxmlformats.org/presentationml/2006/ole">
            <p:oleObj spid="_x0000_s25321" name="Equation" r:id="rId17" imgW="190440" imgH="152280" progId="Equation.3">
              <p:embed/>
            </p:oleObj>
          </a:graphicData>
        </a:graphic>
      </p:graphicFrame>
      <p:graphicFrame>
        <p:nvGraphicFramePr>
          <p:cNvPr id="25323" name="Object 747"/>
          <p:cNvGraphicFramePr>
            <a:graphicFrameLocks noChangeAspect="1"/>
          </p:cNvGraphicFramePr>
          <p:nvPr/>
        </p:nvGraphicFramePr>
        <p:xfrm>
          <a:off x="152400" y="1524000"/>
          <a:ext cx="457200" cy="152400"/>
        </p:xfrm>
        <a:graphic>
          <a:graphicData uri="http://schemas.openxmlformats.org/presentationml/2006/ole">
            <p:oleObj spid="_x0000_s25323" name="Equation" r:id="rId18" imgW="190440" imgH="1522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821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1400" b="1" dirty="0" smtClean="0">
                <a:solidFill>
                  <a:srgbClr val="CC3300"/>
                </a:solidFill>
              </a:rPr>
              <a:t>Multimode Fibers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458200" cy="5715000"/>
          </a:xfrm>
          <a:ln>
            <a:solidFill>
              <a:srgbClr val="00359E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</a:t>
            </a:r>
            <a:r>
              <a:rPr lang="en-US" sz="1800" b="1" dirty="0" smtClean="0">
                <a:solidFill>
                  <a:srgbClr val="0000A2"/>
                </a:solidFill>
              </a:rPr>
              <a:t>Various approximate </a:t>
            </a:r>
            <a:r>
              <a:rPr lang="en-US" sz="1800" b="1" dirty="0">
                <a:solidFill>
                  <a:srgbClr val="0000A2"/>
                </a:solidFill>
              </a:rPr>
              <a:t>m</a:t>
            </a:r>
            <a:r>
              <a:rPr lang="en-US" sz="1800" b="1" dirty="0" smtClean="0">
                <a:solidFill>
                  <a:srgbClr val="0000A2"/>
                </a:solidFill>
              </a:rPr>
              <a:t>ethods  possible, such as: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</a:t>
            </a:r>
            <a:r>
              <a:rPr lang="en-US" sz="1800" dirty="0" smtClean="0">
                <a:solidFill>
                  <a:srgbClr val="000099"/>
                </a:solidFill>
              </a:rPr>
              <a:t>    </a:t>
            </a:r>
            <a:r>
              <a:rPr lang="en-US" sz="1800" b="1" dirty="0" smtClean="0">
                <a:solidFill>
                  <a:srgbClr val="000099"/>
                </a:solidFill>
              </a:rPr>
              <a:t>WKB method.</a:t>
            </a: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Rayleigh-Ritz method.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Power-series expansion method.</a:t>
            </a: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Finite element method.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Stair-case approximation method.</a:t>
            </a:r>
          </a:p>
          <a:p>
            <a:pPr>
              <a:buFontTx/>
              <a:buChar char="-"/>
            </a:pPr>
            <a:endParaRPr lang="en-US" sz="1000" dirty="0" smtClean="0"/>
          </a:p>
          <a:p>
            <a:pPr marL="0" indent="0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sz="1000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        </a:t>
            </a:r>
            <a:r>
              <a:rPr lang="en-US" sz="2500" b="1" dirty="0" smtClean="0">
                <a:solidFill>
                  <a:srgbClr val="C00000"/>
                </a:solidFill>
              </a:rPr>
              <a:t>WKB?</a:t>
            </a:r>
          </a:p>
          <a:p>
            <a:pPr>
              <a:buFontTx/>
              <a:buNone/>
            </a:pPr>
            <a:endParaRPr lang="en-US" sz="1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   Origin from Quantum Mechanics, </a:t>
            </a:r>
            <a:r>
              <a:rPr lang="en-US" sz="1800" b="1" dirty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</a:rPr>
              <a:t>for solving one dimensional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99"/>
                </a:solidFill>
              </a:rPr>
              <a:t> </a:t>
            </a:r>
            <a:r>
              <a:rPr lang="en-US" sz="1800" dirty="0" smtClean="0">
                <a:solidFill>
                  <a:srgbClr val="000099"/>
                </a:solidFill>
              </a:rPr>
              <a:t>         </a:t>
            </a:r>
            <a:r>
              <a:rPr lang="en-US" sz="1800" b="1" dirty="0" smtClean="0">
                <a:solidFill>
                  <a:srgbClr val="000099"/>
                </a:solidFill>
              </a:rPr>
              <a:t>time-independent  Schrodinger equation</a:t>
            </a:r>
            <a:r>
              <a:rPr lang="en-US" sz="1800" dirty="0" smtClean="0">
                <a:solidFill>
                  <a:srgbClr val="000099"/>
                </a:solidFill>
              </a:rPr>
              <a:t>.</a:t>
            </a:r>
            <a:endParaRPr lang="en-US" sz="1800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    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</a:t>
            </a:r>
            <a:r>
              <a:rPr lang="en-US" sz="1700" dirty="0" smtClean="0">
                <a:solidFill>
                  <a:srgbClr val="000099"/>
                </a:solidFill>
              </a:rPr>
              <a:t>       </a:t>
            </a:r>
            <a:r>
              <a:rPr lang="en-US" sz="1800" b="1" dirty="0" smtClean="0">
                <a:solidFill>
                  <a:srgbClr val="000099"/>
                </a:solidFill>
              </a:rPr>
              <a:t>Used in many fields, for  wave equation solutions including Optics  </a:t>
            </a:r>
            <a:r>
              <a:rPr lang="en-US" sz="1800" dirty="0" smtClean="0">
                <a:solidFill>
                  <a:srgbClr val="000099"/>
                </a:solidFill>
              </a:rPr>
              <a:t>                                    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</a:rPr>
              <a:t>Comparison </a:t>
            </a:r>
            <a:r>
              <a:rPr lang="en-US" sz="1800" b="1" dirty="0" smtClean="0">
                <a:solidFill>
                  <a:srgbClr val="000099"/>
                </a:solidFill>
              </a:rPr>
              <a:t>of WKB based results, with  exact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          </a:t>
            </a:r>
            <a:r>
              <a:rPr lang="en-US" sz="1800" b="1" dirty="0" smtClean="0">
                <a:solidFill>
                  <a:srgbClr val="000099"/>
                </a:solidFill>
              </a:rPr>
              <a:t>and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</a:rPr>
              <a:t>Plasma Physics. </a:t>
            </a:r>
            <a:r>
              <a:rPr lang="en-US" sz="1000" dirty="0" smtClean="0">
                <a:solidFill>
                  <a:srgbClr val="000099"/>
                </a:solidFill>
              </a:rPr>
              <a:t>.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800" b="1" dirty="0" smtClean="0">
                <a:solidFill>
                  <a:srgbClr val="000099"/>
                </a:solidFill>
              </a:rPr>
              <a:t>solutions (for case when exact solution is possible).</a:t>
            </a:r>
            <a:endParaRPr lang="en-US" sz="1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smtClean="0">
                <a:solidFill>
                  <a:srgbClr val="000099"/>
                </a:solidFill>
              </a:rPr>
              <a:t>  </a:t>
            </a:r>
            <a:r>
              <a:rPr lang="en-US" sz="1600" b="1" dirty="0" smtClean="0">
                <a:solidFill>
                  <a:srgbClr val="000099"/>
                </a:solidFill>
              </a:rPr>
              <a:t>[Plots, I generated while student at Q.A.U (Pak),  in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99"/>
                </a:solidFill>
              </a:rPr>
              <a:t> </a:t>
            </a:r>
            <a:r>
              <a:rPr lang="en-US" sz="1900" b="1" dirty="0" smtClean="0">
                <a:solidFill>
                  <a:srgbClr val="000099"/>
                </a:solidFill>
              </a:rPr>
              <a:t>-     </a:t>
            </a:r>
            <a:r>
              <a:rPr lang="en-US" sz="1800" b="1" dirty="0" smtClean="0">
                <a:solidFill>
                  <a:srgbClr val="000099"/>
                </a:solidFill>
              </a:rPr>
              <a:t>An example from laser-produced plasmas .                                                   </a:t>
            </a:r>
            <a:r>
              <a:rPr lang="en-US" sz="1800" b="1" dirty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</a:rPr>
              <a:t>                               </a:t>
            </a:r>
            <a:r>
              <a:rPr lang="en-US" sz="1600" b="1" dirty="0" smtClean="0">
                <a:solidFill>
                  <a:srgbClr val="000099"/>
                </a:solidFill>
              </a:rPr>
              <a:t>1994. Use of one of the earliest versions of </a:t>
            </a:r>
            <a:r>
              <a:rPr lang="en-US" sz="1600" b="1" dirty="0" err="1" smtClean="0">
                <a:solidFill>
                  <a:srgbClr val="000099"/>
                </a:solidFill>
              </a:rPr>
              <a:t>Mathematica</a:t>
            </a:r>
            <a:r>
              <a:rPr lang="en-US" sz="1600" b="1" dirty="0" smtClean="0">
                <a:solidFill>
                  <a:srgbClr val="000099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                                                           helped!].</a:t>
            </a:r>
          </a:p>
          <a:p>
            <a:pPr marL="0" indent="0">
              <a:buNone/>
            </a:pPr>
            <a:r>
              <a:rPr lang="en-US" sz="1000" b="1" dirty="0" smtClean="0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000" b="1" dirty="0" smtClean="0">
                <a:solidFill>
                  <a:srgbClr val="000099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99"/>
                </a:solidFill>
              </a:rPr>
              <a:t> </a:t>
            </a:r>
            <a:r>
              <a:rPr lang="en-US" sz="1000" b="1" dirty="0" smtClean="0">
                <a:solidFill>
                  <a:srgbClr val="000099"/>
                </a:solidFill>
              </a:rPr>
              <a:t>       </a:t>
            </a:r>
          </a:p>
          <a:p>
            <a:pPr>
              <a:buFontTx/>
              <a:buChar char="-"/>
            </a:pPr>
            <a:endParaRPr lang="en-US" sz="1000" b="1" dirty="0">
              <a:solidFill>
                <a:srgbClr val="000099"/>
              </a:solidFill>
            </a:endParaRPr>
          </a:p>
          <a:p>
            <a:pPr>
              <a:buFontTx/>
              <a:buChar char="-"/>
            </a:pPr>
            <a:endParaRPr lang="en-US" sz="1000" b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en-US" sz="1000" dirty="0" smtClean="0"/>
              <a:t> </a:t>
            </a:r>
          </a:p>
          <a:p>
            <a:pPr>
              <a:buFontTx/>
              <a:buNone/>
            </a:pPr>
            <a:endParaRPr lang="en-US" sz="1000" dirty="0" smtClean="0"/>
          </a:p>
          <a:p>
            <a:endParaRPr lang="en-US" sz="1000" dirty="0" smtClean="0"/>
          </a:p>
          <a:p>
            <a:pPr>
              <a:buFontTx/>
              <a:buNone/>
            </a:pPr>
            <a:endParaRPr lang="en-US" sz="1000" dirty="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90600"/>
            <a:ext cx="3810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2819400" y="48768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409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457200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solidFill>
                  <a:srgbClr val="CC3300"/>
                </a:solidFill>
              </a:rPr>
              <a:t>WKB   Method</a:t>
            </a:r>
            <a:r>
              <a:rPr lang="en-US" sz="1400" b="1" dirty="0">
                <a:solidFill>
                  <a:srgbClr val="CC3300"/>
                </a:solidFill>
              </a:rPr>
              <a:t> </a:t>
            </a:r>
            <a:r>
              <a:rPr lang="en-US" sz="1400" b="1" dirty="0" smtClean="0">
                <a:solidFill>
                  <a:srgbClr val="CC3300"/>
                </a:solidFill>
              </a:rPr>
              <a:t>for Fiber Optics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838200"/>
            <a:ext cx="8534400" cy="5867400"/>
          </a:xfrm>
          <a:ln>
            <a:solidFill>
              <a:srgbClr val="00194C"/>
            </a:solidFill>
          </a:ln>
        </p:spPr>
        <p:txBody>
          <a:bodyPr>
            <a:normAutofit fontScale="2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       Staring from earlier defined form :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                                     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2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200" b="1" dirty="0" smtClean="0">
              <a:solidFill>
                <a:srgbClr val="0000B8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       Defining,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2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         </a:t>
            </a:r>
            <a:r>
              <a:rPr lang="en-US" sz="4000" b="1" dirty="0" smtClean="0">
                <a:solidFill>
                  <a:srgbClr val="0000B8"/>
                </a:solidFill>
              </a:rPr>
              <a:t> where                                                 and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200" b="1" dirty="0" smtClean="0">
              <a:solidFill>
                <a:srgbClr val="0000B8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        for  </a:t>
            </a:r>
            <a:r>
              <a:rPr lang="en-US" sz="3200" b="1" dirty="0" smtClean="0">
                <a:solidFill>
                  <a:srgbClr val="0000B8"/>
                </a:solidFill>
              </a:rPr>
              <a:t>                                                                                                                     </a:t>
            </a:r>
            <a:r>
              <a:rPr lang="en-US" sz="4000" b="1" dirty="0" smtClean="0">
                <a:solidFill>
                  <a:srgbClr val="0000B8"/>
                </a:solidFill>
              </a:rPr>
              <a:t>(oscillatory region)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200" b="1" dirty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           </a:t>
            </a:r>
            <a:r>
              <a:rPr lang="en-US" sz="4000" b="1" dirty="0" smtClean="0">
                <a:solidFill>
                  <a:srgbClr val="0000B8"/>
                </a:solidFill>
              </a:rPr>
              <a:t>and </a:t>
            </a:r>
            <a:r>
              <a:rPr lang="en-US" sz="3200" b="1" dirty="0" smtClean="0">
                <a:solidFill>
                  <a:srgbClr val="0000B8"/>
                </a:solidFill>
              </a:rPr>
              <a:t>                                                                                                                      </a:t>
            </a:r>
            <a:r>
              <a:rPr lang="en-US" sz="4000" b="1" dirty="0" smtClean="0">
                <a:solidFill>
                  <a:srgbClr val="0000B8"/>
                </a:solidFill>
              </a:rPr>
              <a:t>(damping region)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                          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 For small variations  of           within one wavelength   ( i.e. small variation of refractive index over wavelength) 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>
                <a:solidFill>
                  <a:srgbClr val="0000B8"/>
                </a:solidFill>
              </a:rPr>
              <a:t> </a:t>
            </a:r>
            <a:r>
              <a:rPr lang="en-US" sz="3200" b="1" dirty="0" smtClean="0">
                <a:solidFill>
                  <a:srgbClr val="0000B8"/>
                </a:solidFill>
              </a:rPr>
              <a:t>        </a:t>
            </a:r>
            <a:r>
              <a:rPr lang="en-US" sz="4000" b="1" dirty="0" smtClean="0">
                <a:solidFill>
                  <a:srgbClr val="0000B8"/>
                </a:solidFill>
              </a:rPr>
              <a:t>WKB  gave good  approximate solution.            </a:t>
            </a:r>
            <a:endParaRPr lang="en-US" sz="4000" b="1" dirty="0">
              <a:solidFill>
                <a:srgbClr val="0000B8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-       </a:t>
            </a:r>
            <a:r>
              <a:rPr lang="en-US" sz="4000" b="1" dirty="0">
                <a:solidFill>
                  <a:srgbClr val="0000B8"/>
                </a:solidFill>
              </a:rPr>
              <a:t>V</a:t>
            </a:r>
            <a:r>
              <a:rPr lang="en-US" sz="4000" b="1" dirty="0" smtClean="0">
                <a:solidFill>
                  <a:srgbClr val="0000B8"/>
                </a:solidFill>
              </a:rPr>
              <a:t>ery poor solution   at the turning points,  and different types of solutions needs  to be </a:t>
            </a:r>
            <a:r>
              <a:rPr lang="en-US" sz="3200" b="1" dirty="0" smtClean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obtained which agree  with WKB  asymptotically.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Various propagation characteristics such as number of propagating modes,  rate of data transfer ,</a:t>
            </a:r>
            <a:r>
              <a:rPr lang="en-US" sz="3200" b="1" dirty="0" smtClean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delay time, impulse  response etc</a:t>
            </a:r>
            <a:r>
              <a:rPr lang="en-US" sz="4000" b="1" dirty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of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       non-uniform core multimode fibers can be calculated.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214283"/>
                </a:solidFill>
              </a:rPr>
              <a:t>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smtClean="0">
                <a:solidFill>
                  <a:srgbClr val="CC3300"/>
                </a:solidFill>
              </a:rPr>
              <a:t>       </a:t>
            </a:r>
            <a:r>
              <a:rPr lang="en-US" sz="5600" b="1" dirty="0" smtClean="0">
                <a:solidFill>
                  <a:srgbClr val="FF0000"/>
                </a:solidFill>
              </a:rPr>
              <a:t>Why WKB Analysis in </a:t>
            </a:r>
            <a:r>
              <a:rPr lang="en-US" sz="5600" b="1" dirty="0" err="1" smtClean="0">
                <a:solidFill>
                  <a:srgbClr val="FF0000"/>
                </a:solidFill>
              </a:rPr>
              <a:t>Fibre</a:t>
            </a:r>
            <a:r>
              <a:rPr lang="en-US" sz="5600" b="1" dirty="0" smtClean="0">
                <a:solidFill>
                  <a:srgbClr val="FF0000"/>
                </a:solidFill>
              </a:rPr>
              <a:t> Optics?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5600" b="1" dirty="0" smtClean="0">
              <a:solidFill>
                <a:srgbClr val="00359E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-         </a:t>
            </a:r>
            <a:r>
              <a:rPr lang="en-US" sz="4000" b="1" dirty="0" smtClean="0">
                <a:solidFill>
                  <a:srgbClr val="0000B8"/>
                </a:solidFill>
              </a:rPr>
              <a:t>Mathematically simpler, and physically easy to interpret.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-        </a:t>
            </a:r>
            <a:r>
              <a:rPr lang="en-US" sz="4000" b="1" dirty="0" smtClean="0">
                <a:solidFill>
                  <a:srgbClr val="0000B8"/>
                </a:solidFill>
              </a:rPr>
              <a:t> Very good approximation for weakly tunneling rays.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Permittivity depends on z either as a small </a:t>
            </a:r>
            <a:r>
              <a:rPr lang="en-US" sz="4000" b="1" dirty="0" err="1" smtClean="0">
                <a:solidFill>
                  <a:srgbClr val="0000B8"/>
                </a:solidFill>
              </a:rPr>
              <a:t>flucuation</a:t>
            </a:r>
            <a:r>
              <a:rPr lang="en-US" sz="4000" b="1" dirty="0" smtClean="0">
                <a:solidFill>
                  <a:srgbClr val="0000B8"/>
                </a:solidFill>
              </a:rPr>
              <a:t> without    restriction on </a:t>
            </a:r>
            <a:r>
              <a:rPr lang="en-US" sz="3200" b="1" dirty="0" smtClean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length scale or  gradually varying, 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       which gives  </a:t>
            </a:r>
            <a:r>
              <a:rPr lang="en-US" sz="4000" b="1" dirty="0">
                <a:solidFill>
                  <a:srgbClr val="0000B8"/>
                </a:solidFill>
              </a:rPr>
              <a:t>a  </a:t>
            </a:r>
            <a:r>
              <a:rPr lang="en-US" sz="4000" b="1" dirty="0" err="1">
                <a:solidFill>
                  <a:srgbClr val="0000B8"/>
                </a:solidFill>
              </a:rPr>
              <a:t>generalisation</a:t>
            </a:r>
            <a:r>
              <a:rPr lang="en-US" sz="4000" b="1" dirty="0">
                <a:solidFill>
                  <a:srgbClr val="0000B8"/>
                </a:solidFill>
              </a:rPr>
              <a:t> of the WKB description</a:t>
            </a:r>
            <a:r>
              <a:rPr lang="en-US" sz="4000" dirty="0" smtClean="0">
                <a:solidFill>
                  <a:srgbClr val="0000B8"/>
                </a:solidFill>
              </a:rPr>
              <a:t>.</a:t>
            </a:r>
          </a:p>
          <a:p>
            <a:pPr marL="0" lvl="0" indent="0" fontAlgn="auto"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        </a:t>
            </a:r>
            <a:r>
              <a:rPr lang="en-US" sz="5600" b="1" dirty="0" smtClean="0">
                <a:solidFill>
                  <a:srgbClr val="FF0000"/>
                </a:solidFill>
              </a:rPr>
              <a:t>How suitable is WKB  Analysis?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5600" b="1" dirty="0" smtClean="0">
              <a:solidFill>
                <a:srgbClr val="FF0000"/>
              </a:solidFill>
            </a:endParaRPr>
          </a:p>
          <a:p>
            <a:pPr marL="0" lvl="0" indent="0" fontAlgn="auto"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-        </a:t>
            </a:r>
            <a:r>
              <a:rPr lang="en-US" sz="4000" b="1" dirty="0" smtClean="0">
                <a:solidFill>
                  <a:srgbClr val="0000B8"/>
                </a:solidFill>
              </a:rPr>
              <a:t> Require </a:t>
            </a:r>
            <a:r>
              <a:rPr lang="en-US" sz="4000" b="1" dirty="0">
                <a:solidFill>
                  <a:srgbClr val="0000B8"/>
                </a:solidFill>
              </a:rPr>
              <a:t>degree of accuracy largely decides which methods can be used i.e., other </a:t>
            </a:r>
            <a:r>
              <a:rPr lang="en-US" sz="4000" b="1" dirty="0" smtClean="0">
                <a:solidFill>
                  <a:srgbClr val="0000B8"/>
                </a:solidFill>
              </a:rPr>
              <a:t>  </a:t>
            </a:r>
            <a:r>
              <a:rPr lang="en-US" sz="4000" b="1" dirty="0">
                <a:solidFill>
                  <a:srgbClr val="0000B8"/>
                </a:solidFill>
              </a:rPr>
              <a:t>approximate  can be </a:t>
            </a:r>
            <a:r>
              <a:rPr lang="en-US" sz="4000" b="1" dirty="0" smtClean="0">
                <a:solidFill>
                  <a:srgbClr val="0000B8"/>
                </a:solidFill>
              </a:rPr>
              <a:t>preferred sometime.</a:t>
            </a:r>
          </a:p>
          <a:p>
            <a:pPr marL="0" lvl="0" indent="0" fontAlgn="auto"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3200" b="1" dirty="0" smtClean="0">
                <a:solidFill>
                  <a:srgbClr val="0000B8"/>
                </a:solidFill>
              </a:rPr>
              <a:t>-         </a:t>
            </a:r>
            <a:r>
              <a:rPr lang="en-US" sz="4000" b="1" dirty="0" smtClean="0">
                <a:solidFill>
                  <a:srgbClr val="0000B8"/>
                </a:solidFill>
              </a:rPr>
              <a:t>Widely </a:t>
            </a:r>
            <a:r>
              <a:rPr lang="en-US" sz="4000" b="1" dirty="0">
                <a:solidFill>
                  <a:srgbClr val="0000B8"/>
                </a:solidFill>
              </a:rPr>
              <a:t>used as method of choice, in the analysis for </a:t>
            </a:r>
            <a:r>
              <a:rPr lang="en-US" sz="4000" b="1" dirty="0" smtClean="0">
                <a:solidFill>
                  <a:srgbClr val="0000B8"/>
                </a:solidFill>
              </a:rPr>
              <a:t>propagation </a:t>
            </a:r>
            <a:r>
              <a:rPr lang="en-US" sz="4000" b="1" dirty="0">
                <a:solidFill>
                  <a:srgbClr val="0000B8"/>
                </a:solidFill>
              </a:rPr>
              <a:t>of  light in the multimode fibers.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        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13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77723732"/>
              </p:ext>
            </p:extLst>
          </p:nvPr>
        </p:nvGraphicFramePr>
        <p:xfrm>
          <a:off x="2705100" y="1619250"/>
          <a:ext cx="101600" cy="571500"/>
        </p:xfrm>
        <a:graphic>
          <a:graphicData uri="http://schemas.openxmlformats.org/presentationml/2006/ole">
            <p:oleObj spid="_x0000_s26387" name="Equation" r:id="rId3" imgW="101520" imgH="57132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45666056"/>
              </p:ext>
            </p:extLst>
          </p:nvPr>
        </p:nvGraphicFramePr>
        <p:xfrm>
          <a:off x="2146300" y="3625850"/>
          <a:ext cx="101600" cy="368300"/>
        </p:xfrm>
        <a:graphic>
          <a:graphicData uri="http://schemas.openxmlformats.org/presentationml/2006/ole">
            <p:oleObj spid="_x0000_s26388" name="Equation" r:id="rId4" imgW="101520" imgH="3682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9837884"/>
              </p:ext>
            </p:extLst>
          </p:nvPr>
        </p:nvGraphicFramePr>
        <p:xfrm>
          <a:off x="1219200" y="1524000"/>
          <a:ext cx="1092200" cy="254000"/>
        </p:xfrm>
        <a:graphic>
          <a:graphicData uri="http://schemas.openxmlformats.org/presentationml/2006/ole">
            <p:oleObj spid="_x0000_s26389" name="Equation" r:id="rId5" imgW="109188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2000312"/>
              </p:ext>
            </p:extLst>
          </p:nvPr>
        </p:nvGraphicFramePr>
        <p:xfrm>
          <a:off x="2286000" y="1600200"/>
          <a:ext cx="381000" cy="152400"/>
        </p:xfrm>
        <a:graphic>
          <a:graphicData uri="http://schemas.openxmlformats.org/presentationml/2006/ole">
            <p:oleObj spid="_x0000_s26390" name="Equation" r:id="rId6" imgW="190440" imgH="1522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18302811"/>
              </p:ext>
            </p:extLst>
          </p:nvPr>
        </p:nvGraphicFramePr>
        <p:xfrm>
          <a:off x="2743200" y="1295400"/>
          <a:ext cx="1955800" cy="533400"/>
        </p:xfrm>
        <a:graphic>
          <a:graphicData uri="http://schemas.openxmlformats.org/presentationml/2006/ole">
            <p:oleObj spid="_x0000_s26391" name="Equation" r:id="rId7" imgW="1955520" imgH="647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7346404"/>
              </p:ext>
            </p:extLst>
          </p:nvPr>
        </p:nvGraphicFramePr>
        <p:xfrm>
          <a:off x="1295400" y="1905000"/>
          <a:ext cx="838200" cy="228600"/>
        </p:xfrm>
        <a:graphic>
          <a:graphicData uri="http://schemas.openxmlformats.org/presentationml/2006/ole">
            <p:oleObj spid="_x0000_s26392" name="Equation" r:id="rId8" imgW="81252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7819310"/>
              </p:ext>
            </p:extLst>
          </p:nvPr>
        </p:nvGraphicFramePr>
        <p:xfrm>
          <a:off x="2667000" y="1828800"/>
          <a:ext cx="1981200" cy="381000"/>
        </p:xfrm>
        <a:graphic>
          <a:graphicData uri="http://schemas.openxmlformats.org/presentationml/2006/ole">
            <p:oleObj spid="_x0000_s26393" name="Equation" r:id="rId9" imgW="1981080" imgH="3808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34799500"/>
              </p:ext>
            </p:extLst>
          </p:nvPr>
        </p:nvGraphicFramePr>
        <p:xfrm>
          <a:off x="1066800" y="2362200"/>
          <a:ext cx="508000" cy="190500"/>
        </p:xfrm>
        <a:graphic>
          <a:graphicData uri="http://schemas.openxmlformats.org/presentationml/2006/ole">
            <p:oleObj spid="_x0000_s26394" name="Equation" r:id="rId10" imgW="507960" imgH="1904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39097055"/>
              </p:ext>
            </p:extLst>
          </p:nvPr>
        </p:nvGraphicFramePr>
        <p:xfrm>
          <a:off x="1066800" y="2667000"/>
          <a:ext cx="508000" cy="228600"/>
        </p:xfrm>
        <a:graphic>
          <a:graphicData uri="http://schemas.openxmlformats.org/presentationml/2006/ole">
            <p:oleObj spid="_x0000_s26395" name="Equation" r:id="rId11" imgW="507960" imgH="1904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1189182"/>
              </p:ext>
            </p:extLst>
          </p:nvPr>
        </p:nvGraphicFramePr>
        <p:xfrm>
          <a:off x="1219200" y="1066800"/>
          <a:ext cx="3073400" cy="457200"/>
        </p:xfrm>
        <a:graphic>
          <a:graphicData uri="http://schemas.openxmlformats.org/presentationml/2006/ole">
            <p:oleObj spid="_x0000_s26396" name="Equation" r:id="rId12" imgW="3073320" imgH="457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02536774"/>
              </p:ext>
            </p:extLst>
          </p:nvPr>
        </p:nvGraphicFramePr>
        <p:xfrm>
          <a:off x="2133600" y="2209800"/>
          <a:ext cx="1168400" cy="381000"/>
        </p:xfrm>
        <a:graphic>
          <a:graphicData uri="http://schemas.openxmlformats.org/presentationml/2006/ole">
            <p:oleObj spid="_x0000_s26397" name="Equation" r:id="rId13" imgW="1168200" imgH="3808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2576972"/>
              </p:ext>
            </p:extLst>
          </p:nvPr>
        </p:nvGraphicFramePr>
        <p:xfrm>
          <a:off x="2133600" y="2590800"/>
          <a:ext cx="1206500" cy="381000"/>
        </p:xfrm>
        <a:graphic>
          <a:graphicData uri="http://schemas.openxmlformats.org/presentationml/2006/ole">
            <p:oleObj spid="_x0000_s26398" name="Equation" r:id="rId14" imgW="1206360" imgH="3808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55987685"/>
              </p:ext>
            </p:extLst>
          </p:nvPr>
        </p:nvGraphicFramePr>
        <p:xfrm>
          <a:off x="1752600" y="2362200"/>
          <a:ext cx="381000" cy="152400"/>
        </p:xfrm>
        <a:graphic>
          <a:graphicData uri="http://schemas.openxmlformats.org/presentationml/2006/ole">
            <p:oleObj spid="_x0000_s26399" name="Equation" r:id="rId15" imgW="190440" imgH="1522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93490687"/>
              </p:ext>
            </p:extLst>
          </p:nvPr>
        </p:nvGraphicFramePr>
        <p:xfrm>
          <a:off x="1676400" y="2667000"/>
          <a:ext cx="381000" cy="152400"/>
        </p:xfrm>
        <a:graphic>
          <a:graphicData uri="http://schemas.openxmlformats.org/presentationml/2006/ole">
            <p:oleObj spid="_x0000_s26400" name="Equation" r:id="rId16" imgW="190440" imgH="1522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5044330"/>
              </p:ext>
            </p:extLst>
          </p:nvPr>
        </p:nvGraphicFramePr>
        <p:xfrm>
          <a:off x="1905000" y="3048000"/>
          <a:ext cx="279400" cy="190500"/>
        </p:xfrm>
        <a:graphic>
          <a:graphicData uri="http://schemas.openxmlformats.org/presentationml/2006/ole">
            <p:oleObj spid="_x0000_s26401" name="Equation" r:id="rId17" imgW="279360" imgH="1904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813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85800"/>
            <a:ext cx="8229600" cy="53340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CC3300"/>
                </a:solidFill>
              </a:rPr>
              <a:t>                                          </a:t>
            </a:r>
            <a:r>
              <a:rPr lang="en-US" sz="1600" b="1" dirty="0" smtClean="0">
                <a:solidFill>
                  <a:srgbClr val="C00000"/>
                </a:solidFill>
              </a:rPr>
              <a:t>Surface  Plasmon Resonance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457200"/>
            <a:ext cx="8686800" cy="6248400"/>
          </a:xfrm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    </a:t>
            </a:r>
            <a:r>
              <a:rPr lang="en-US" sz="1200" b="1" dirty="0" err="1" smtClean="0">
                <a:solidFill>
                  <a:srgbClr val="FF0000"/>
                </a:solidFill>
              </a:rPr>
              <a:t>Plasmons</a:t>
            </a:r>
            <a:r>
              <a:rPr lang="en-US" sz="1200" b="1" dirty="0" smtClean="0">
                <a:solidFill>
                  <a:srgbClr val="FF0000"/>
                </a:solidFill>
              </a:rPr>
              <a:t>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C"/>
                </a:solidFill>
              </a:rPr>
              <a:t>Quantized oscillations of electrons in metals conduction band.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1200" b="1" dirty="0">
              <a:solidFill>
                <a:srgbClr val="00660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rgbClr val="006600"/>
                </a:solidFill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</a:rPr>
              <a:t>Volume </a:t>
            </a:r>
            <a:r>
              <a:rPr lang="en-US" sz="1200" b="1" dirty="0" err="1" smtClean="0">
                <a:solidFill>
                  <a:srgbClr val="FF0000"/>
                </a:solidFill>
              </a:rPr>
              <a:t>Plasmons</a:t>
            </a:r>
            <a:r>
              <a:rPr lang="en-US" sz="1200" b="1" dirty="0" smtClean="0">
                <a:solidFill>
                  <a:srgbClr val="FF0000"/>
                </a:solidFill>
              </a:rPr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sz="1200" b="1" dirty="0">
                <a:solidFill>
                  <a:srgbClr val="3F601A"/>
                </a:solidFill>
                <a:latin typeface="Calibri"/>
              </a:rPr>
              <a:t> </a:t>
            </a:r>
            <a:r>
              <a:rPr lang="en-US" sz="1200" b="1" dirty="0" smtClean="0">
                <a:solidFill>
                  <a:srgbClr val="3F601A"/>
                </a:solidFill>
                <a:latin typeface="Calibri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sz="1200" b="1" dirty="0" smtClean="0">
                <a:solidFill>
                  <a:srgbClr val="3F601A"/>
                </a:solidFill>
                <a:latin typeface="Calibri"/>
              </a:rPr>
              <a:t>   </a:t>
            </a:r>
            <a:r>
              <a:rPr lang="en-US" sz="1200" b="1" dirty="0" smtClean="0">
                <a:solidFill>
                  <a:srgbClr val="0000BC"/>
                </a:solidFill>
                <a:latin typeface="Calibri"/>
              </a:rPr>
              <a:t>Excitation  </a:t>
            </a:r>
            <a:r>
              <a:rPr lang="en-US" sz="1200" b="1" dirty="0">
                <a:solidFill>
                  <a:srgbClr val="0000BC"/>
                </a:solidFill>
                <a:latin typeface="Calibri"/>
              </a:rPr>
              <a:t>in the  </a:t>
            </a:r>
            <a:r>
              <a:rPr lang="en-US" sz="1200" b="1" dirty="0" smtClean="0">
                <a:solidFill>
                  <a:srgbClr val="0000BC"/>
                </a:solidFill>
                <a:latin typeface="Calibri"/>
              </a:rPr>
              <a:t>bulk metal.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en-US" sz="1000" b="1" dirty="0" smtClean="0">
              <a:solidFill>
                <a:srgbClr val="000099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000" b="1" dirty="0" smtClean="0">
                <a:solidFill>
                  <a:srgbClr val="FF0000"/>
                </a:solidFill>
              </a:rPr>
              <a:t>     </a:t>
            </a:r>
            <a:r>
              <a:rPr lang="en-US" sz="1200" b="1" dirty="0" err="1" smtClean="0">
                <a:solidFill>
                  <a:srgbClr val="FF0000"/>
                </a:solidFill>
              </a:rPr>
              <a:t>Nano-Plasmons</a:t>
            </a:r>
            <a:r>
              <a:rPr lang="en-US" sz="1000" b="1" dirty="0" smtClean="0">
                <a:solidFill>
                  <a:srgbClr val="FF0000"/>
                </a:solidFill>
              </a:rPr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Calibri"/>
              </a:rPr>
              <a:t>  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sz="1200" b="1" dirty="0">
                <a:solidFill>
                  <a:srgbClr val="006600"/>
                </a:solidFill>
                <a:latin typeface="Calibri"/>
              </a:rPr>
              <a:t> </a:t>
            </a:r>
            <a:r>
              <a:rPr lang="en-US" sz="1200" b="1" dirty="0" smtClean="0">
                <a:solidFill>
                  <a:srgbClr val="006600"/>
                </a:solidFill>
                <a:latin typeface="Calibri"/>
              </a:rPr>
              <a:t>  </a:t>
            </a:r>
            <a:r>
              <a:rPr lang="en-US" sz="1200" b="1" dirty="0" smtClean="0">
                <a:solidFill>
                  <a:srgbClr val="0000BC"/>
                </a:solidFill>
                <a:latin typeface="Calibri"/>
              </a:rPr>
              <a:t>Non-propagating </a:t>
            </a:r>
            <a:r>
              <a:rPr lang="en-US" sz="1200" b="1" dirty="0">
                <a:solidFill>
                  <a:srgbClr val="0000BC"/>
                </a:solidFill>
                <a:latin typeface="Calibri"/>
              </a:rPr>
              <a:t>excitation of conduction electrons </a:t>
            </a:r>
            <a:r>
              <a:rPr lang="en-US" sz="1200" b="1" dirty="0" smtClean="0">
                <a:solidFill>
                  <a:srgbClr val="0000BC"/>
                </a:solidFill>
                <a:latin typeface="Calibri"/>
              </a:rPr>
              <a:t> with </a:t>
            </a:r>
            <a:r>
              <a:rPr lang="en-US" sz="1200" b="1" dirty="0" err="1">
                <a:solidFill>
                  <a:srgbClr val="0000BC"/>
                </a:solidFill>
                <a:latin typeface="Calibri"/>
              </a:rPr>
              <a:t>nano</a:t>
            </a:r>
            <a:r>
              <a:rPr lang="en-US" sz="1200" b="1" dirty="0">
                <a:solidFill>
                  <a:srgbClr val="0000BC"/>
                </a:solidFill>
                <a:latin typeface="Calibri"/>
              </a:rPr>
              <a:t>-structures.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1000" b="1" dirty="0" smtClean="0">
              <a:solidFill>
                <a:srgbClr val="000099"/>
              </a:solidFill>
            </a:endParaRPr>
          </a:p>
          <a:p>
            <a:pPr marL="0" indent="0">
              <a:buNone/>
              <a:defRPr/>
            </a:pPr>
            <a:r>
              <a:rPr lang="en-US" sz="1000" b="1" dirty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   </a:t>
            </a:r>
            <a:r>
              <a:rPr lang="en-US" sz="1200" b="1" dirty="0" smtClean="0">
                <a:solidFill>
                  <a:srgbClr val="FF0000"/>
                </a:solidFill>
              </a:rPr>
              <a:t>  Surface  </a:t>
            </a:r>
            <a:r>
              <a:rPr lang="en-US" sz="1200" b="1" dirty="0" err="1" smtClean="0">
                <a:solidFill>
                  <a:srgbClr val="FF0000"/>
                </a:solidFill>
              </a:rPr>
              <a:t>Plasmons</a:t>
            </a:r>
            <a:r>
              <a:rPr lang="en-US" sz="1200" b="1" dirty="0" smtClean="0">
                <a:solidFill>
                  <a:srgbClr val="FF0000"/>
                </a:solidFill>
              </a:rPr>
              <a:t>.                                                                                                                                      </a:t>
            </a:r>
            <a:r>
              <a:rPr lang="en-US" sz="1100" b="1" dirty="0" smtClean="0">
                <a:solidFill>
                  <a:srgbClr val="0000B8"/>
                </a:solidFill>
              </a:rPr>
              <a:t>(Lycurgus  Cup --- Roman </a:t>
            </a:r>
            <a:r>
              <a:rPr lang="en-US" sz="1100" b="1" dirty="0" err="1" smtClean="0">
                <a:solidFill>
                  <a:srgbClr val="0000B8"/>
                </a:solidFill>
              </a:rPr>
              <a:t>Nano</a:t>
            </a:r>
            <a:r>
              <a:rPr lang="en-US" sz="1100" b="1" dirty="0" smtClean="0">
                <a:solidFill>
                  <a:srgbClr val="0000B8"/>
                </a:solidFill>
              </a:rPr>
              <a:t>-technology!)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pPr marL="274320" lvl="0" indent="-274320" fontAlgn="auto"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1200" b="1" dirty="0" smtClean="0">
                <a:solidFill>
                  <a:srgbClr val="3F601A"/>
                </a:solidFill>
                <a:latin typeface="Calibri"/>
              </a:rPr>
              <a:t>     </a:t>
            </a:r>
            <a:r>
              <a:rPr lang="en-US" sz="1200" b="1" dirty="0" smtClean="0">
                <a:solidFill>
                  <a:srgbClr val="0000B8"/>
                </a:solidFill>
                <a:latin typeface="Calibri"/>
              </a:rPr>
              <a:t>Longitudinal </a:t>
            </a:r>
            <a:r>
              <a:rPr lang="en-US" sz="1200" b="1" dirty="0">
                <a:solidFill>
                  <a:srgbClr val="0000B8"/>
                </a:solidFill>
                <a:latin typeface="Calibri"/>
              </a:rPr>
              <a:t>charge density oscillations at the metal surface</a:t>
            </a:r>
            <a:r>
              <a:rPr lang="en-US" sz="1200" b="1" dirty="0" smtClean="0">
                <a:solidFill>
                  <a:srgbClr val="0000B8"/>
                </a:solidFill>
                <a:latin typeface="Calibri"/>
              </a:rPr>
              <a:t>.                                                                </a:t>
            </a:r>
            <a:endParaRPr lang="en-US" sz="1000" b="1" dirty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>
                <a:solidFill>
                  <a:srgbClr val="000099"/>
                </a:solidFill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</a:rPr>
              <a:t>Surface Plasmon Resonance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endParaRPr lang="en-US" sz="1200" b="1" dirty="0" smtClean="0">
              <a:solidFill>
                <a:srgbClr val="000099"/>
              </a:solidFill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 smtClean="0">
                <a:solidFill>
                  <a:srgbClr val="000099"/>
                </a:solidFill>
              </a:rPr>
              <a:t>-   </a:t>
            </a:r>
            <a:r>
              <a:rPr lang="en-US" sz="1200" b="1" dirty="0" smtClean="0">
                <a:solidFill>
                  <a:srgbClr val="0000BC"/>
                </a:solidFill>
              </a:rPr>
              <a:t>Light </a:t>
            </a:r>
            <a:r>
              <a:rPr lang="en-US" sz="1200" b="1" dirty="0">
                <a:solidFill>
                  <a:srgbClr val="0000BC"/>
                </a:solidFill>
              </a:rPr>
              <a:t>is coupled to a  thin layer  of  a </a:t>
            </a:r>
            <a:r>
              <a:rPr lang="en-US" sz="1200" b="1" dirty="0" err="1">
                <a:solidFill>
                  <a:srgbClr val="0000BC"/>
                </a:solidFill>
              </a:rPr>
              <a:t>nobel</a:t>
            </a:r>
            <a:r>
              <a:rPr lang="en-US" sz="1200" b="1" dirty="0">
                <a:solidFill>
                  <a:srgbClr val="0000BC"/>
                </a:solidFill>
              </a:rPr>
              <a:t> metal,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>
                <a:solidFill>
                  <a:srgbClr val="0000BC"/>
                </a:solidFill>
              </a:rPr>
              <a:t>    by an evanescent wave, to create Surface Plasmon </a:t>
            </a:r>
            <a:r>
              <a:rPr lang="en-US" sz="1200" b="1" dirty="0" smtClean="0">
                <a:solidFill>
                  <a:srgbClr val="0000BC"/>
                </a:solidFill>
              </a:rPr>
              <a:t> </a:t>
            </a:r>
            <a:r>
              <a:rPr lang="en-US" sz="1200" b="1" dirty="0" err="1" smtClean="0">
                <a:solidFill>
                  <a:srgbClr val="0000BC"/>
                </a:solidFill>
              </a:rPr>
              <a:t>Polaritons</a:t>
            </a:r>
            <a:r>
              <a:rPr lang="en-US" sz="1200" b="1" dirty="0" smtClean="0">
                <a:solidFill>
                  <a:srgbClr val="0000BC"/>
                </a:solidFill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endParaRPr lang="en-US" sz="1200" b="1" dirty="0">
              <a:solidFill>
                <a:srgbClr val="3F601A"/>
              </a:solidFill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dirty="0" smtClean="0"/>
              <a:t> </a:t>
            </a:r>
            <a:r>
              <a:rPr lang="en-US" sz="1200" b="1" dirty="0">
                <a:solidFill>
                  <a:srgbClr val="0000B8"/>
                </a:solidFill>
              </a:rPr>
              <a:t>-  The energy and momentum are transferred from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   incident photons into the </a:t>
            </a:r>
            <a:r>
              <a:rPr lang="en-US" sz="1200" b="1" dirty="0" err="1">
                <a:solidFill>
                  <a:srgbClr val="0000B8"/>
                </a:solidFill>
              </a:rPr>
              <a:t>plasmons</a:t>
            </a:r>
            <a:r>
              <a:rPr lang="en-US" sz="1200" b="1" dirty="0">
                <a:solidFill>
                  <a:srgbClr val="0000B8"/>
                </a:solidFill>
              </a:rPr>
              <a:t>, for  specific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   resonance conditions  of </a:t>
            </a:r>
            <a:r>
              <a:rPr lang="en-US" sz="1200" b="1" dirty="0" smtClean="0">
                <a:solidFill>
                  <a:srgbClr val="0000B8"/>
                </a:solidFill>
              </a:rPr>
              <a:t>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endParaRPr lang="en-US" sz="1200" b="1" dirty="0">
              <a:solidFill>
                <a:srgbClr val="0000B8"/>
              </a:solidFill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.    </a:t>
            </a:r>
            <a:r>
              <a:rPr lang="en-US" sz="1200" b="1" dirty="0">
                <a:solidFill>
                  <a:srgbClr val="0000B8"/>
                </a:solidFill>
              </a:rPr>
              <a:t>Incident light  (p-polarization).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.    </a:t>
            </a:r>
            <a:r>
              <a:rPr lang="en-US" sz="1200" b="1" dirty="0">
                <a:solidFill>
                  <a:srgbClr val="0000B8"/>
                </a:solidFill>
              </a:rPr>
              <a:t>Angle of incidence.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.    </a:t>
            </a:r>
            <a:r>
              <a:rPr lang="en-US" sz="1200" b="1" dirty="0">
                <a:solidFill>
                  <a:srgbClr val="0000B8"/>
                </a:solidFill>
              </a:rPr>
              <a:t>Wavelength</a:t>
            </a:r>
            <a:r>
              <a:rPr lang="en-US" sz="1200" b="1" dirty="0" smtClean="0">
                <a:solidFill>
                  <a:srgbClr val="0000B8"/>
                </a:solidFill>
              </a:rPr>
              <a:t>.                                                                                                                        </a:t>
            </a:r>
            <a:r>
              <a:rPr lang="en-US" sz="1100" b="1" dirty="0" smtClean="0">
                <a:solidFill>
                  <a:srgbClr val="0000B8"/>
                </a:solidFill>
              </a:rPr>
              <a:t>Dispersion  relation  for surface  </a:t>
            </a:r>
            <a:r>
              <a:rPr lang="en-US" sz="1100" b="1" dirty="0" err="1" smtClean="0">
                <a:solidFill>
                  <a:srgbClr val="0000B8"/>
                </a:solidFill>
              </a:rPr>
              <a:t>plasmon</a:t>
            </a:r>
            <a:r>
              <a:rPr lang="en-US" sz="1100" b="1" dirty="0" smtClean="0">
                <a:solidFill>
                  <a:srgbClr val="0000B8"/>
                </a:solidFill>
              </a:rPr>
              <a:t> </a:t>
            </a:r>
            <a:r>
              <a:rPr lang="en-US" sz="1100" b="1" dirty="0" err="1" smtClean="0">
                <a:solidFill>
                  <a:srgbClr val="0000B8"/>
                </a:solidFill>
              </a:rPr>
              <a:t>polariton</a:t>
            </a:r>
            <a:r>
              <a:rPr lang="en-US" sz="1100" b="1" dirty="0" smtClean="0">
                <a:solidFill>
                  <a:srgbClr val="0000B8"/>
                </a:solidFill>
              </a:rPr>
              <a:t> mode (red line).</a:t>
            </a:r>
            <a:endParaRPr lang="en-US" sz="1100" b="1" dirty="0">
              <a:solidFill>
                <a:srgbClr val="0000B8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.    </a:t>
            </a:r>
            <a:r>
              <a:rPr lang="en-US" sz="1200" b="1" dirty="0">
                <a:solidFill>
                  <a:srgbClr val="0000B8"/>
                </a:solidFill>
              </a:rPr>
              <a:t>Refractive index of the dielectric  and  the metal</a:t>
            </a:r>
            <a:r>
              <a:rPr lang="en-US" sz="1200" b="1" dirty="0" smtClean="0">
                <a:solidFill>
                  <a:srgbClr val="0000B8"/>
                </a:solidFill>
              </a:rPr>
              <a:t>.                                               </a:t>
            </a:r>
            <a:r>
              <a:rPr lang="en-US" sz="900" b="1" dirty="0" smtClean="0">
                <a:solidFill>
                  <a:srgbClr val="0000B8"/>
                </a:solidFill>
              </a:rPr>
              <a:t>(</a:t>
            </a:r>
            <a:r>
              <a:rPr lang="en-US" sz="900" b="1" dirty="0">
                <a:solidFill>
                  <a:srgbClr val="0000B8"/>
                </a:solidFill>
              </a:rPr>
              <a:t>Source: </a:t>
            </a:r>
            <a:r>
              <a:rPr lang="en-US" sz="900" dirty="0" err="1">
                <a:solidFill>
                  <a:srgbClr val="0000B8"/>
                </a:solidFill>
              </a:rPr>
              <a:t>V.M.Shalaev</a:t>
            </a:r>
            <a:r>
              <a:rPr lang="en-US" sz="900" dirty="0">
                <a:solidFill>
                  <a:srgbClr val="0000B8"/>
                </a:solidFill>
              </a:rPr>
              <a:t> and </a:t>
            </a:r>
            <a:r>
              <a:rPr lang="en-US" sz="900" dirty="0" err="1">
                <a:solidFill>
                  <a:srgbClr val="0000B8"/>
                </a:solidFill>
              </a:rPr>
              <a:t>S.Kawta</a:t>
            </a:r>
            <a:r>
              <a:rPr lang="en-US" sz="900" dirty="0">
                <a:solidFill>
                  <a:srgbClr val="0000B8"/>
                </a:solidFill>
              </a:rPr>
              <a:t>, “ </a:t>
            </a:r>
            <a:r>
              <a:rPr lang="en-US" sz="900" dirty="0" err="1">
                <a:solidFill>
                  <a:srgbClr val="0000B8"/>
                </a:solidFill>
              </a:rPr>
              <a:t>Nanophotonics</a:t>
            </a:r>
            <a:r>
              <a:rPr lang="en-US" sz="900" dirty="0">
                <a:solidFill>
                  <a:srgbClr val="0000B8"/>
                </a:solidFill>
              </a:rPr>
              <a:t> with Surface </a:t>
            </a:r>
            <a:r>
              <a:rPr lang="en-US" sz="900" dirty="0" err="1">
                <a:solidFill>
                  <a:srgbClr val="0000B8"/>
                </a:solidFill>
              </a:rPr>
              <a:t>Plasmons</a:t>
            </a:r>
            <a:r>
              <a:rPr lang="en-US" sz="900" dirty="0">
                <a:solidFill>
                  <a:srgbClr val="0000B8"/>
                </a:solidFill>
              </a:rPr>
              <a:t>”, Elsevier,  </a:t>
            </a:r>
            <a:r>
              <a:rPr lang="en-US" sz="900" dirty="0" smtClean="0">
                <a:solidFill>
                  <a:srgbClr val="0000B8"/>
                </a:solidFill>
              </a:rPr>
              <a:t>page. </a:t>
            </a:r>
            <a:r>
              <a:rPr lang="en-US" sz="900" dirty="0">
                <a:solidFill>
                  <a:srgbClr val="0000B8"/>
                </a:solidFill>
              </a:rPr>
              <a:t>195, 2007).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.     Metal thickness. </a:t>
            </a:r>
            <a:r>
              <a:rPr lang="en-US" sz="1000" b="1" dirty="0" smtClean="0">
                <a:solidFill>
                  <a:srgbClr val="0000B8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.     Silver  or Gold commonly used.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2819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495800" y="1981200"/>
            <a:ext cx="990600" cy="685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657600"/>
            <a:ext cx="2895600" cy="203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347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</a:rPr>
              <a:t>Prism Based Attenuated Total Reflection Methods</a:t>
            </a:r>
          </a:p>
        </p:txBody>
      </p:sp>
      <p:sp>
        <p:nvSpPr>
          <p:cNvPr id="23554" name="Content Placeholder 8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8991600" cy="6019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7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400" b="1" dirty="0" smtClean="0">
                <a:solidFill>
                  <a:srgbClr val="002060"/>
                </a:solidFill>
              </a:rPr>
              <a:t>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4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400" b="1" dirty="0" smtClean="0">
                <a:solidFill>
                  <a:srgbClr val="002060"/>
                </a:solidFill>
              </a:rPr>
              <a:t>                                                                                    </a:t>
            </a:r>
            <a:r>
              <a:rPr lang="en-US" sz="4800" b="1" dirty="0" err="1" smtClean="0">
                <a:solidFill>
                  <a:srgbClr val="FF0000"/>
                </a:solidFill>
              </a:rPr>
              <a:t>Kretschmann-Raether</a:t>
            </a:r>
            <a:r>
              <a:rPr lang="en-US" sz="4800" b="1" dirty="0" smtClean="0">
                <a:solidFill>
                  <a:srgbClr val="FF0000"/>
                </a:solidFill>
              </a:rPr>
              <a:t>    Geometry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6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6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rgbClr val="0000B8"/>
                </a:solidFill>
              </a:rPr>
              <a:t> -              </a:t>
            </a:r>
            <a:r>
              <a:rPr lang="en-US" sz="3600" b="1" dirty="0" smtClean="0">
                <a:solidFill>
                  <a:srgbClr val="0000B8"/>
                </a:solidFill>
              </a:rPr>
              <a:t>Prism with  is interfaced with a metal and dielectric, for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refractive index of prism &gt; refractive index of dielectric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incident ray                    reflected ray  to  CCD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</a:t>
            </a:r>
            <a:r>
              <a:rPr lang="en-US" sz="3600" b="1" dirty="0" smtClean="0">
                <a:solidFill>
                  <a:srgbClr val="0000B8"/>
                </a:solidFill>
              </a:rPr>
              <a:t>-        A light wave is incident on the prism-metal film interface                                                                         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metal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at an angle of incidence larger then the critical angle .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</a:t>
            </a:r>
            <a:r>
              <a:rPr lang="en-US" sz="3600" b="1" dirty="0" smtClean="0">
                <a:solidFill>
                  <a:srgbClr val="0000B8"/>
                </a:solidFill>
              </a:rPr>
              <a:t>-        At resonance condition matching an evanescent wave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3600" b="1" dirty="0" smtClean="0">
                <a:solidFill>
                  <a:srgbClr val="E54E19"/>
                </a:solidFill>
              </a:rPr>
              <a:t>dielectric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propagate along the interface between the prism and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the metal  film.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-           For properly chosen metal  thickness, the evanescent wave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and a  surface </a:t>
            </a:r>
            <a:r>
              <a:rPr lang="en-US" sz="3600" b="1" dirty="0" err="1" smtClean="0">
                <a:solidFill>
                  <a:srgbClr val="0000B8"/>
                </a:solidFill>
              </a:rPr>
              <a:t>plasmon</a:t>
            </a:r>
            <a:r>
              <a:rPr lang="en-US" sz="3600" b="1" dirty="0" smtClean="0">
                <a:solidFill>
                  <a:srgbClr val="0000B8"/>
                </a:solidFill>
              </a:rPr>
              <a:t> at the  metal–dielectric interface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can  couple.                                                         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Kretcshmann</a:t>
            </a:r>
            <a:r>
              <a:rPr lang="en-US" sz="3600" b="1" dirty="0" smtClean="0">
                <a:solidFill>
                  <a:srgbClr val="FF0000"/>
                </a:solidFill>
              </a:rPr>
              <a:t> Geometry)                ( Surface Plasmon </a:t>
            </a:r>
            <a:r>
              <a:rPr lang="en-US" sz="3600" b="1" dirty="0" err="1" smtClean="0">
                <a:solidFill>
                  <a:srgbClr val="FF0000"/>
                </a:solidFill>
              </a:rPr>
              <a:t>Polariton</a:t>
            </a:r>
            <a:r>
              <a:rPr lang="en-US" sz="3600" b="1" dirty="0" smtClean="0">
                <a:solidFill>
                  <a:srgbClr val="FF0000"/>
                </a:solidFill>
              </a:rPr>
              <a:t>)                                         (Otto Geometry)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-           More acceptable then  Otto geometry,  as less susceptible to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Fresnel losses, and easier to implement (metal film directly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deposited on  the prism).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4800" b="1" dirty="0" smtClean="0">
                <a:solidFill>
                  <a:srgbClr val="3F601A"/>
                </a:solidFill>
              </a:rPr>
              <a:t>        </a:t>
            </a:r>
            <a:r>
              <a:rPr lang="en-US" sz="4800" b="1" dirty="0" smtClean="0">
                <a:solidFill>
                  <a:srgbClr val="FF0000"/>
                </a:solidFill>
              </a:rPr>
              <a:t>Otto      Geometry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600" b="1" dirty="0" smtClean="0">
              <a:solidFill>
                <a:srgbClr val="3F601A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-          Light wave incident on the prism-dielectric film interface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at an angle of incidence larger then critical angle.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600" b="1" dirty="0" smtClean="0">
              <a:solidFill>
                <a:srgbClr val="3F601A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-          At resonance condition matching ,  for properly chosen </a:t>
            </a:r>
          </a:p>
          <a:p>
            <a:pPr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dielectric thickness, the evanescent  wave  and  a surface </a:t>
            </a:r>
          </a:p>
          <a:p>
            <a:pPr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</a:t>
            </a:r>
            <a:r>
              <a:rPr lang="en-US" sz="3600" b="1" dirty="0" err="1" smtClean="0">
                <a:solidFill>
                  <a:srgbClr val="0000B8"/>
                </a:solidFill>
              </a:rPr>
              <a:t>plasmon</a:t>
            </a:r>
            <a:r>
              <a:rPr lang="en-US" sz="3600" b="1" dirty="0" smtClean="0">
                <a:solidFill>
                  <a:srgbClr val="0000B8"/>
                </a:solidFill>
              </a:rPr>
              <a:t> at the   dielectric-metal   interface can couple.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3F601A"/>
                </a:solidFill>
              </a:rPr>
              <a:t> 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                                                                                                                                                                       Reduction of incident light intensity at SPR condition matching. Peak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                                                                                                                                                                       shifts due to variation in refractive index of medium.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en-US" sz="3600" b="1" dirty="0" smtClean="0">
                <a:solidFill>
                  <a:srgbClr val="0000B8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0000B8"/>
                </a:solidFill>
              </a:rPr>
              <a:t>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600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600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700" dirty="0" smtClean="0">
                <a:solidFill>
                  <a:srgbClr val="4BACC6"/>
                </a:solidFill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4648200" y="2667000"/>
            <a:ext cx="1295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572000" y="2590800"/>
            <a:ext cx="1447800" cy="0"/>
          </a:xfrm>
          <a:prstGeom prst="line">
            <a:avLst/>
          </a:prstGeom>
          <a:ln w="15875">
            <a:solidFill>
              <a:srgbClr val="3F6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5981700" y="2628900"/>
            <a:ext cx="76200" cy="0"/>
          </a:xfrm>
          <a:prstGeom prst="line">
            <a:avLst/>
          </a:prstGeom>
          <a:ln w="15875">
            <a:solidFill>
              <a:srgbClr val="3F6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533900" y="2628900"/>
            <a:ext cx="76200" cy="0"/>
          </a:xfrm>
          <a:prstGeom prst="line">
            <a:avLst/>
          </a:prstGeom>
          <a:ln w="15875">
            <a:solidFill>
              <a:srgbClr val="3F6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953000" y="2286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257800" y="2286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 descr="incdent ray"/>
          <p:cNvCxnSpPr/>
          <p:nvPr/>
        </p:nvCxnSpPr>
        <p:spPr>
          <a:xfrm flipV="1">
            <a:off x="4572000" y="20574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5257800" y="20574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572000" y="2667000"/>
            <a:ext cx="1447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3F601A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dielectric</a:t>
            </a:r>
            <a:r>
              <a:rPr lang="en-US" b="1" dirty="0">
                <a:solidFill>
                  <a:srgbClr val="3F601A"/>
                </a:solidFill>
              </a:rPr>
              <a:t> </a:t>
            </a:r>
            <a:endParaRPr lang="en-US" dirty="0">
              <a:solidFill>
                <a:srgbClr val="1F497D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572000" y="2667000"/>
            <a:ext cx="1447800" cy="158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05600" y="2590800"/>
            <a:ext cx="13716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6705600" y="2895600"/>
            <a:ext cx="1371600" cy="0"/>
          </a:xfrm>
          <a:prstGeom prst="line">
            <a:avLst/>
          </a:prstGeom>
          <a:ln w="15875">
            <a:solidFill>
              <a:srgbClr val="3F6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6591300" y="2781300"/>
            <a:ext cx="228600" cy="0"/>
          </a:xfrm>
          <a:prstGeom prst="line">
            <a:avLst/>
          </a:prstGeom>
          <a:ln w="15875">
            <a:solidFill>
              <a:srgbClr val="3F6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962900" y="2781300"/>
            <a:ext cx="228600" cy="0"/>
          </a:xfrm>
          <a:prstGeom prst="line">
            <a:avLst/>
          </a:prstGeom>
          <a:ln w="15875">
            <a:solidFill>
              <a:srgbClr val="3F6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H="1">
            <a:off x="6705600" y="2667000"/>
            <a:ext cx="1371600" cy="158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 descr="incdent ray"/>
          <p:cNvCxnSpPr/>
          <p:nvPr/>
        </p:nvCxnSpPr>
        <p:spPr>
          <a:xfrm flipV="1">
            <a:off x="6705600" y="20574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7391400" y="20574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4991100" y="232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7124700" y="232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7391400" y="2286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27" idx="0"/>
          </p:cNvCxnSpPr>
          <p:nvPr/>
        </p:nvCxnSpPr>
        <p:spPr>
          <a:xfrm rot="16200000" flipH="1">
            <a:off x="7086600" y="2286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4686300" y="1943100"/>
            <a:ext cx="457200" cy="76200"/>
          </a:xfrm>
          <a:prstGeom prst="straightConnector1">
            <a:avLst/>
          </a:prstGeom>
          <a:ln>
            <a:solidFill>
              <a:srgbClr val="3F60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5600700" y="28575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9" name="Straight Arrow Connector 62"/>
          <p:cNvCxnSpPr>
            <a:cxnSpLocks noChangeShapeType="1"/>
            <a:stCxn id="23554" idx="0"/>
            <a:endCxn id="23554" idx="0"/>
          </p:cNvCxnSpPr>
          <p:nvPr/>
        </p:nvCxnSpPr>
        <p:spPr bwMode="auto">
          <a:xfrm>
            <a:off x="4495800" y="685800"/>
            <a:ext cx="0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70" name="Straight Arrow Connector 69"/>
          <p:cNvCxnSpPr/>
          <p:nvPr/>
        </p:nvCxnSpPr>
        <p:spPr>
          <a:xfrm rot="5400000">
            <a:off x="5524500" y="1866900"/>
            <a:ext cx="457200" cy="228600"/>
          </a:xfrm>
          <a:prstGeom prst="straightConnector1">
            <a:avLst/>
          </a:prstGeom>
          <a:ln>
            <a:solidFill>
              <a:srgbClr val="3F60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1" name="Rectangle 86"/>
          <p:cNvSpPr>
            <a:spLocks noChangeArrowheads="1"/>
          </p:cNvSpPr>
          <p:nvPr/>
        </p:nvSpPr>
        <p:spPr bwMode="auto">
          <a:xfrm>
            <a:off x="7162800" y="2667000"/>
            <a:ext cx="838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solidFill>
                  <a:srgbClr val="00B050"/>
                </a:solidFill>
              </a:rPr>
              <a:t>metal</a:t>
            </a:r>
            <a:endParaRPr lang="en-US" sz="800">
              <a:solidFill>
                <a:srgbClr val="00B05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6515100" y="27813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191000" y="2971800"/>
            <a:ext cx="304800" cy="228600"/>
          </a:xfrm>
          <a:prstGeom prst="straightConnector1">
            <a:avLst/>
          </a:prstGeom>
          <a:ln>
            <a:solidFill>
              <a:srgbClr val="3F60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V="1">
            <a:off x="7810500" y="3009900"/>
            <a:ext cx="228600" cy="152400"/>
          </a:xfrm>
          <a:prstGeom prst="straightConnector1">
            <a:avLst/>
          </a:prstGeom>
          <a:ln>
            <a:solidFill>
              <a:srgbClr val="3F60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019800" y="2057399"/>
            <a:ext cx="228600" cy="533401"/>
          </a:xfrm>
          <a:prstGeom prst="straightConnector1">
            <a:avLst/>
          </a:prstGeom>
          <a:ln>
            <a:solidFill>
              <a:srgbClr val="3F60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8039100" y="2400300"/>
            <a:ext cx="304800" cy="228600"/>
          </a:xfrm>
          <a:prstGeom prst="straightConnector1">
            <a:avLst/>
          </a:prstGeom>
          <a:ln>
            <a:solidFill>
              <a:srgbClr val="3F60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346585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3886200" y="6130614"/>
            <a:ext cx="510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              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(</a:t>
            </a:r>
            <a:r>
              <a:rPr lang="en-US" sz="800" dirty="0" smtClean="0">
                <a:solidFill>
                  <a:srgbClr val="0000B8"/>
                </a:solidFill>
                <a:latin typeface="Calibri"/>
              </a:rPr>
              <a:t>Source :   </a:t>
            </a:r>
            <a:r>
              <a:rPr lang="en-US" sz="800" dirty="0" err="1">
                <a:solidFill>
                  <a:srgbClr val="0000B8"/>
                </a:solidFill>
                <a:latin typeface="Calibri"/>
              </a:rPr>
              <a:t>B.D.Gupta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, and </a:t>
            </a:r>
            <a:r>
              <a:rPr lang="en-US" sz="800" dirty="0" err="1">
                <a:solidFill>
                  <a:srgbClr val="0000B8"/>
                </a:solidFill>
                <a:latin typeface="Calibri"/>
              </a:rPr>
              <a:t>R.K.Verma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, “ Surface </a:t>
            </a:r>
            <a:r>
              <a:rPr lang="en-US" sz="800" dirty="0" smtClean="0">
                <a:solidFill>
                  <a:srgbClr val="0000B8"/>
                </a:solidFill>
                <a:latin typeface="Calibri"/>
              </a:rPr>
              <a:t>Plasmon Resonance Based 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–</a:t>
            </a:r>
            <a:r>
              <a:rPr lang="en-US" sz="800" dirty="0" err="1">
                <a:solidFill>
                  <a:srgbClr val="0000B8"/>
                </a:solidFill>
                <a:latin typeface="Calibri"/>
              </a:rPr>
              <a:t>Fibre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 Optic </a:t>
            </a:r>
            <a:r>
              <a:rPr lang="en-US" sz="800" dirty="0" smtClean="0">
                <a:solidFill>
                  <a:srgbClr val="0000B8"/>
                </a:solidFill>
                <a:latin typeface="Calibri"/>
              </a:rPr>
              <a:t>                            </a:t>
            </a:r>
            <a:r>
              <a:rPr lang="en-US" sz="800" dirty="0" err="1" smtClean="0">
                <a:solidFill>
                  <a:srgbClr val="0000B8"/>
                </a:solidFill>
                <a:latin typeface="Calibri"/>
              </a:rPr>
              <a:t>Sensors:Principles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, Probe Designs, </a:t>
            </a:r>
            <a:r>
              <a:rPr lang="en-US" sz="800" dirty="0" smtClean="0">
                <a:solidFill>
                  <a:srgbClr val="0000B8"/>
                </a:solidFill>
                <a:latin typeface="Calibri"/>
              </a:rPr>
              <a:t>and </a:t>
            </a:r>
            <a:r>
              <a:rPr lang="en-US" sz="800" dirty="0">
                <a:solidFill>
                  <a:srgbClr val="0000B8"/>
                </a:solidFill>
                <a:latin typeface="Calibri"/>
              </a:rPr>
              <a:t>Some Applications ’’,  </a:t>
            </a:r>
            <a:r>
              <a:rPr lang="en-US" sz="800" dirty="0" smtClean="0">
                <a:solidFill>
                  <a:srgbClr val="0000B8"/>
                </a:solidFill>
                <a:latin typeface="Calibri"/>
              </a:rPr>
              <a:t>Journal of Sensors,  vol. 2009 ,  Article ID 979761, 12 </a:t>
            </a:r>
            <a:r>
              <a:rPr lang="en-US" sz="800" dirty="0" err="1" smtClean="0">
                <a:solidFill>
                  <a:srgbClr val="0000B8"/>
                </a:solidFill>
                <a:latin typeface="Calibri"/>
              </a:rPr>
              <a:t>pqges</a:t>
            </a:r>
            <a:r>
              <a:rPr lang="en-US" sz="800" dirty="0" smtClean="0">
                <a:solidFill>
                  <a:srgbClr val="0000B8"/>
                </a:solidFill>
                <a:latin typeface="Calibri"/>
              </a:rPr>
              <a:t> (2009).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rgbClr val="0000BC"/>
                </a:solidFill>
              </a:rPr>
              <a:t>doi:10.1155/2009/979761)</a:t>
            </a:r>
            <a:r>
              <a:rPr lang="en-US" sz="800" dirty="0" smtClean="0"/>
              <a:t> </a:t>
            </a:r>
            <a:endParaRPr lang="en-US" sz="800" dirty="0">
              <a:solidFill>
                <a:srgbClr val="0000B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0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rgbClr val="C00000"/>
                </a:solidFill>
              </a:rPr>
              <a:t>Alternative  Surface Plasmon Resonance Schemes</a:t>
            </a:r>
          </a:p>
        </p:txBody>
      </p:sp>
      <p:pic>
        <p:nvPicPr>
          <p:cNvPr id="25602" name="Picture 2" descr="C:\Documents and Settings\Library\Desktop\diffra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4478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6019800" y="5181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5257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905500" y="5219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943600" y="518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772400" y="5562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58000" y="5105400"/>
            <a:ext cx="381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/>
          <p:cNvCxnSpPr>
            <a:stCxn id="21" idx="2"/>
            <a:endCxn id="21" idx="2"/>
          </p:cNvCxnSpPr>
          <p:nvPr/>
        </p:nvCxnSpPr>
        <p:spPr>
          <a:xfrm rot="5400000">
            <a:off x="7048500" y="51816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0" name="Straight Arrow Connector 24"/>
          <p:cNvCxnSpPr>
            <a:cxnSpLocks noChangeShapeType="1"/>
          </p:cNvCxnSpPr>
          <p:nvPr/>
        </p:nvCxnSpPr>
        <p:spPr bwMode="auto">
          <a:xfrm rot="5400000">
            <a:off x="4457700" y="7897813"/>
            <a:ext cx="1587" cy="1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stCxn id="21" idx="2"/>
          </p:cNvCxnSpPr>
          <p:nvPr/>
        </p:nvCxnSpPr>
        <p:spPr>
          <a:xfrm rot="16200000" flipH="1">
            <a:off x="6991350" y="523875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896100" y="46863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705600" y="5181600"/>
            <a:ext cx="83820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4" name="Straight Arrow Connector 37"/>
          <p:cNvCxnSpPr>
            <a:cxnSpLocks noChangeShapeType="1"/>
          </p:cNvCxnSpPr>
          <p:nvPr/>
        </p:nvCxnSpPr>
        <p:spPr bwMode="auto">
          <a:xfrm>
            <a:off x="8763000" y="4559300"/>
            <a:ext cx="1588" cy="1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17"/>
          <p:cNvCxnSpPr>
            <a:endCxn id="21" idx="2"/>
          </p:cNvCxnSpPr>
          <p:nvPr/>
        </p:nvCxnSpPr>
        <p:spPr>
          <a:xfrm rot="5400000" flipH="1" flipV="1">
            <a:off x="6724650" y="523875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581900" y="49911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600700" y="56007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43600" y="5943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685800"/>
            <a:ext cx="8915400" cy="7448193"/>
          </a:xfrm>
          <a:prstGeom prst="rect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en-US" sz="1400" b="1" dirty="0">
                <a:solidFill>
                  <a:srgbClr val="FF0000"/>
                </a:solidFill>
                <a:latin typeface="Calibri" pitchFamily="34" charset="0"/>
              </a:rPr>
              <a:t>Diffracting    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Grating</a:t>
            </a:r>
            <a:endParaRPr lang="en-US" sz="14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dirty="0">
              <a:solidFill>
                <a:srgbClr val="3F601A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A light wave is incident from a dielectric medium on a metal grating.</a:t>
            </a:r>
          </a:p>
          <a:p>
            <a:pPr>
              <a:buFontTx/>
              <a:buChar char="-"/>
              <a:defRPr/>
            </a:pPr>
            <a:endParaRPr lang="en-US" sz="1000" b="1" dirty="0">
              <a:solidFill>
                <a:srgbClr val="0000A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Diffraction gave rise to a series of diffracted waves.</a:t>
            </a:r>
          </a:p>
          <a:p>
            <a:pPr>
              <a:buFontTx/>
              <a:buChar char="-"/>
              <a:defRPr/>
            </a:pPr>
            <a:endParaRPr lang="en-US" sz="1000" b="1" dirty="0">
              <a:solidFill>
                <a:srgbClr val="0000A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The diffraction waves can couple with a surface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plasmon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, at resonance</a:t>
            </a:r>
          </a:p>
          <a:p>
            <a:pPr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 condition , i.e.  when the  propagation constant  of  the  diffracted  wave</a:t>
            </a:r>
          </a:p>
          <a:p>
            <a:pPr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 and that of  the surface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plasmon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are equal.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 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alibri" pitchFamily="34" charset="0"/>
              </a:rPr>
              <a:t>WaveGuide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    Coupling</a:t>
            </a:r>
            <a:endParaRPr lang="en-US" sz="14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dirty="0">
              <a:solidFill>
                <a:srgbClr val="0000A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Can be excited by modes of a dielectric waveguide.</a:t>
            </a:r>
          </a:p>
          <a:p>
            <a:pPr>
              <a:buFontTx/>
              <a:buChar char="-"/>
              <a:defRPr/>
            </a:pPr>
            <a:endParaRPr lang="en-US" sz="1000" b="1" dirty="0">
              <a:solidFill>
                <a:srgbClr val="0000A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A mode of dielectric waveguide propagates along the waveguide, </a:t>
            </a:r>
          </a:p>
          <a:p>
            <a:pPr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 and on entering the region of thin metal film, couples with a </a:t>
            </a:r>
          </a:p>
          <a:p>
            <a:pPr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 surface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plasmon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at the  outer boundary of the metal.</a:t>
            </a:r>
          </a:p>
          <a:p>
            <a:pPr>
              <a:defRPr/>
            </a:pPr>
            <a:endParaRPr lang="en-US" sz="1000" dirty="0">
              <a:solidFill>
                <a:srgbClr val="3F601A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dirty="0">
              <a:solidFill>
                <a:srgbClr val="3F601A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  Optical   </a:t>
            </a:r>
            <a:r>
              <a:rPr lang="en-US" sz="1400" b="1" dirty="0" err="1">
                <a:solidFill>
                  <a:srgbClr val="FF0000"/>
                </a:solidFill>
                <a:latin typeface="Calibri" pitchFamily="34" charset="0"/>
              </a:rPr>
              <a:t>Fibre</a:t>
            </a:r>
            <a:r>
              <a:rPr lang="en-US" sz="1400" b="1" dirty="0">
                <a:solidFill>
                  <a:srgbClr val="FF0000"/>
                </a:solidFill>
                <a:latin typeface="Calibri" pitchFamily="34" charset="0"/>
              </a:rPr>
              <a:t>   Based 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                                                                                             </a:t>
            </a:r>
            <a:endParaRPr lang="en-US" sz="14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b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Similar to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Kretchmann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prism configuration with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fibre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optics  stand     </a:t>
            </a:r>
            <a:r>
              <a:rPr lang="en-US" sz="1000" b="1" dirty="0" smtClean="0">
                <a:solidFill>
                  <a:srgbClr val="0000A2"/>
                </a:solidFill>
                <a:latin typeface="Calibri" pitchFamily="34" charset="0"/>
              </a:rPr>
              <a:t>                                                                         </a:t>
            </a:r>
            <a:r>
              <a:rPr lang="en-US" sz="1000" b="1" dirty="0" smtClean="0">
                <a:solidFill>
                  <a:srgbClr val="3F601A"/>
                </a:solidFill>
                <a:latin typeface="Calibri" pitchFamily="34" charset="0"/>
              </a:rPr>
              <a:t>SPR  wave                               sensing  layer                                      </a:t>
            </a:r>
            <a:endParaRPr lang="en-US" sz="10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 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replacing  the prism.       </a:t>
            </a:r>
            <a:r>
              <a:rPr lang="en-US" sz="1000" b="1" dirty="0" smtClean="0">
                <a:solidFill>
                  <a:srgbClr val="0000A2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b="1" dirty="0">
              <a:solidFill>
                <a:srgbClr val="0000A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3F601A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en-US" sz="1000" dirty="0" smtClean="0">
                <a:solidFill>
                  <a:srgbClr val="3F601A"/>
                </a:solidFill>
                <a:latin typeface="Calibri" pitchFamily="34" charset="0"/>
              </a:rPr>
              <a:t>                                                                                                     metal  layer</a:t>
            </a:r>
            <a:endParaRPr lang="en-US" sz="1000" dirty="0">
              <a:solidFill>
                <a:srgbClr val="3F601A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dirty="0">
                <a:solidFill>
                  <a:srgbClr val="3F601A"/>
                </a:solidFill>
                <a:latin typeface="Calibri" pitchFamily="34" charset="0"/>
              </a:rPr>
              <a:t>   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Cladding layer (mostly from middle), is replaced with a metal layer.                                                                                  </a:t>
            </a:r>
            <a:r>
              <a:rPr lang="en-US" sz="1000" b="1" dirty="0" smtClean="0">
                <a:solidFill>
                  <a:srgbClr val="0000A2"/>
                </a:solidFill>
                <a:latin typeface="Calibri" pitchFamily="34" charset="0"/>
              </a:rPr>
              <a:t>                                                         </a:t>
            </a:r>
            <a:endParaRPr lang="en-US" sz="1000" b="1" dirty="0">
              <a:solidFill>
                <a:srgbClr val="0000A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3F601A"/>
                </a:solidFill>
              </a:rPr>
              <a:t>  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The optical wave is guided through total internal reflection.      </a:t>
            </a:r>
          </a:p>
          <a:p>
            <a:pPr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lang="en-US" sz="1000" b="1" dirty="0">
                <a:solidFill>
                  <a:schemeClr val="tx2"/>
                </a:solidFill>
                <a:latin typeface="Calibri" pitchFamily="34" charset="0"/>
              </a:rPr>
              <a:t>                                   </a:t>
            </a:r>
            <a:r>
              <a:rPr lang="en-US" sz="1000" b="1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1000" b="1" dirty="0" smtClean="0">
                <a:solidFill>
                  <a:srgbClr val="3F601A"/>
                </a:solidFill>
                <a:latin typeface="Calibri" pitchFamily="34" charset="0"/>
              </a:rPr>
              <a:t>incident light                    reflected  light</a:t>
            </a:r>
            <a:endParaRPr lang="en-US" sz="1000" b="1" dirty="0">
              <a:solidFill>
                <a:srgbClr val="005000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 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The light evanescently penetrates the metal layer.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b="1" dirty="0" smtClean="0">
                <a:solidFill>
                  <a:srgbClr val="7030A0"/>
                </a:solidFill>
                <a:latin typeface="Calibri" pitchFamily="34" charset="0"/>
              </a:rPr>
              <a:t>                                                                 </a:t>
            </a:r>
            <a:endParaRPr lang="en-US" sz="10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For phase matching for surface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plasmon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and the guided modes,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 the  surface </a:t>
            </a:r>
            <a:r>
              <a:rPr lang="en-US" sz="1000" b="1" dirty="0" err="1">
                <a:solidFill>
                  <a:srgbClr val="0000A2"/>
                </a:solidFill>
                <a:latin typeface="Calibri" pitchFamily="34" charset="0"/>
              </a:rPr>
              <a:t>plasmon</a:t>
            </a: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wave is propagated along the metal-dielectric                </a:t>
            </a:r>
          </a:p>
          <a:p>
            <a:pPr>
              <a:defRPr/>
            </a:pPr>
            <a:r>
              <a:rPr lang="en-US" sz="1000" b="1" dirty="0">
                <a:solidFill>
                  <a:srgbClr val="0000A2"/>
                </a:solidFill>
                <a:latin typeface="Calibri" pitchFamily="34" charset="0"/>
              </a:rPr>
              <a:t>    boundary.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en-US" sz="1000" b="1" dirty="0">
                <a:solidFill>
                  <a:schemeClr val="tx2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b="1" dirty="0">
                <a:solidFill>
                  <a:srgbClr val="3F601A"/>
                </a:solidFill>
                <a:latin typeface="Calibri" pitchFamily="34" charset="0"/>
              </a:rPr>
              <a:t>                       </a:t>
            </a:r>
          </a:p>
          <a:p>
            <a:pPr>
              <a:defRPr/>
            </a:pPr>
            <a:r>
              <a:rPr lang="en-US" sz="1000" b="1" dirty="0">
                <a:solidFill>
                  <a:schemeClr val="tx2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en-US" sz="1000" b="1" dirty="0">
                <a:solidFill>
                  <a:schemeClr val="tx2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endParaRPr lang="en-US" sz="1000" b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b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b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endParaRPr lang="en-US" sz="1000" b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5620" name="TextBox 23"/>
          <p:cNvSpPr txBox="1">
            <a:spLocks noChangeArrowheads="1"/>
          </p:cNvSpPr>
          <p:nvPr/>
        </p:nvSpPr>
        <p:spPr bwMode="auto">
          <a:xfrm>
            <a:off x="8610600" y="4267200"/>
            <a:ext cx="228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23106614"/>
              </p:ext>
            </p:extLst>
          </p:nvPr>
        </p:nvGraphicFramePr>
        <p:xfrm>
          <a:off x="10058400" y="6752980"/>
          <a:ext cx="314325" cy="210039"/>
        </p:xfrm>
        <a:graphic>
          <a:graphicData uri="http://schemas.openxmlformats.org/presentationml/2006/ole">
            <p:oleObj spid="_x0000_s26662" name="Visio" r:id="rId4" imgW="6124346" imgH="4092550" progId="Visio.Drawing.11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6477000" y="4648200"/>
            <a:ext cx="266700" cy="506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52400" y="-1219200"/>
            <a:ext cx="8686800" cy="3276600"/>
          </a:xfrm>
        </p:spPr>
        <p:txBody>
          <a:bodyPr/>
          <a:lstStyle/>
          <a:p>
            <a:pPr algn="l" eaLnBrk="1" hangingPunct="1"/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Schematics  of  a  Surface  Plasmon  Resonance  Experiment </a:t>
            </a: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                                                      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                            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002060"/>
                </a:solidFill>
              </a:rPr>
              <a:t>Light Source                           SPR  Coupler                     Detector                           Data Processing</a:t>
            </a:r>
            <a:r>
              <a:rPr lang="en-US" sz="1200" b="1" dirty="0" smtClean="0">
                <a:solidFill>
                  <a:srgbClr val="FF0000"/>
                </a:solidFill>
              </a:rPr>
              <a:t>      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                            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                                                     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                     </a:t>
            </a:r>
            <a:r>
              <a:rPr lang="en-US" sz="1200" b="1" dirty="0" smtClean="0">
                <a:solidFill>
                  <a:srgbClr val="7030A0"/>
                </a:solidFill>
              </a:rPr>
              <a:t>( Input light)                   (light with SPR signal)          (data acquisition and digitization )                                                                                                                    </a:t>
            </a:r>
          </a:p>
        </p:txBody>
      </p:sp>
      <p:pic>
        <p:nvPicPr>
          <p:cNvPr id="26626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667000"/>
            <a:ext cx="4724400" cy="2482273"/>
          </a:xfrm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 rot="10800000" flipV="1">
            <a:off x="2133600" y="5410200"/>
            <a:ext cx="5029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dirty="0">
                <a:solidFill>
                  <a:srgbClr val="0000B8"/>
                </a:solidFill>
              </a:rPr>
              <a:t>Experimental setup for spectral modulation surface </a:t>
            </a:r>
            <a:r>
              <a:rPr lang="en-US" sz="900" b="1" dirty="0" err="1">
                <a:solidFill>
                  <a:srgbClr val="0000B8"/>
                </a:solidFill>
              </a:rPr>
              <a:t>plasmon</a:t>
            </a:r>
            <a:r>
              <a:rPr lang="en-US" sz="900" b="1" dirty="0">
                <a:solidFill>
                  <a:srgbClr val="0000B8"/>
                </a:solidFill>
              </a:rPr>
              <a:t> resonance sensor </a:t>
            </a:r>
            <a:r>
              <a:rPr lang="en-US" sz="900" b="1" dirty="0" smtClean="0">
                <a:solidFill>
                  <a:srgbClr val="0000B8"/>
                </a:solidFill>
              </a:rPr>
              <a:t>.</a:t>
            </a:r>
            <a:endParaRPr lang="en-US" sz="900" b="1" dirty="0">
              <a:solidFill>
                <a:srgbClr val="0000B8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295400" y="129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48000" y="129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72000" y="1295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1373188" y="1522412"/>
            <a:ext cx="304800" cy="31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087688" y="1560512"/>
            <a:ext cx="381000" cy="31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725194" y="1523206"/>
            <a:ext cx="30480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371600" y="58674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(Source:  R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.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Zheng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,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Y.Lu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,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Z.Xie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,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J.Tao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,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K.Lin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 and 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H.Ming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   , “Surface Plasmon Sensors </a:t>
            </a: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  Based 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on </a:t>
            </a: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 Polymer   Optical </a:t>
            </a:r>
            <a:r>
              <a:rPr lang="en-US" sz="900" dirty="0" err="1">
                <a:solidFill>
                  <a:srgbClr val="0000B8"/>
                </a:solidFill>
                <a:latin typeface="Calibri"/>
              </a:rPr>
              <a:t>Fibres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”, </a:t>
            </a: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Journal 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of   </a:t>
            </a: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 Electronic  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Science and  Technology of </a:t>
            </a: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   China</a:t>
            </a:r>
            <a:r>
              <a:rPr lang="en-US" sz="900" dirty="0">
                <a:solidFill>
                  <a:srgbClr val="0000B8"/>
                </a:solidFill>
                <a:latin typeface="Calibri"/>
              </a:rPr>
              <a:t>, Vol.6, No.4, pp. 357- 360, 2008</a:t>
            </a:r>
            <a:r>
              <a:rPr lang="en-US" sz="900" dirty="0" smtClean="0">
                <a:solidFill>
                  <a:srgbClr val="0000B8"/>
                </a:solidFill>
                <a:latin typeface="Calibri"/>
              </a:rPr>
              <a:t>.)</a:t>
            </a:r>
            <a:endParaRPr lang="en-US" sz="900" dirty="0">
              <a:solidFill>
                <a:srgbClr val="0000B8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4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Characterizing   Parameters 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763000" cy="70866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1500" b="1" dirty="0" smtClean="0">
                <a:solidFill>
                  <a:srgbClr val="FF0000"/>
                </a:solidFill>
              </a:rPr>
              <a:t>  Sensitivity</a:t>
            </a:r>
          </a:p>
          <a:p>
            <a:pPr>
              <a:buFontTx/>
              <a:buNone/>
            </a:pPr>
            <a:r>
              <a:rPr lang="en-US" sz="1300" b="1" dirty="0" smtClean="0">
                <a:solidFill>
                  <a:srgbClr val="0000A2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Minimum detectable shift in the environment.</a:t>
            </a:r>
          </a:p>
          <a:p>
            <a:pPr>
              <a:buFontTx/>
              <a:buNone/>
            </a:pPr>
            <a:endParaRPr lang="en-US" sz="1300" b="1" dirty="0" smtClean="0">
              <a:solidFill>
                <a:srgbClr val="0000B8"/>
              </a:solidFill>
            </a:endParaRPr>
          </a:p>
          <a:p>
            <a:pPr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</a:rPr>
              <a:t>   Detection Accuracy </a:t>
            </a:r>
            <a:r>
              <a:rPr lang="en-US" sz="1500" b="1" dirty="0" smtClean="0">
                <a:solidFill>
                  <a:srgbClr val="3F601A"/>
                </a:solidFill>
              </a:rPr>
              <a:t> </a:t>
            </a:r>
            <a:r>
              <a:rPr lang="en-US" sz="1300" b="1" dirty="0" smtClean="0">
                <a:solidFill>
                  <a:srgbClr val="0000B8"/>
                </a:solidFill>
              </a:rPr>
              <a:t>(signal to noise ratio).</a:t>
            </a:r>
          </a:p>
          <a:p>
            <a:pPr>
              <a:buFontTx/>
              <a:buNone/>
            </a:pPr>
            <a:r>
              <a:rPr lang="en-US" sz="1300" b="1" dirty="0" smtClean="0">
                <a:solidFill>
                  <a:srgbClr val="3F601A"/>
                </a:solidFill>
              </a:rPr>
              <a:t>         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  Resolution</a:t>
            </a:r>
          </a:p>
          <a:p>
            <a:pPr>
              <a:buFontTx/>
              <a:buNone/>
            </a:pPr>
            <a:r>
              <a:rPr lang="en-US" sz="1300" b="1" dirty="0" smtClean="0">
                <a:solidFill>
                  <a:schemeClr val="tx2"/>
                </a:solidFill>
              </a:rPr>
              <a:t>    </a:t>
            </a:r>
            <a:r>
              <a:rPr lang="en-US" sz="1200" b="1" dirty="0" smtClean="0">
                <a:solidFill>
                  <a:srgbClr val="0000B8"/>
                </a:solidFill>
              </a:rPr>
              <a:t>Smallest change in </a:t>
            </a:r>
            <a:r>
              <a:rPr lang="en-US" sz="1200" b="1" dirty="0" err="1" smtClean="0">
                <a:solidFill>
                  <a:srgbClr val="0000B8"/>
                </a:solidFill>
              </a:rPr>
              <a:t>measurand</a:t>
            </a:r>
            <a:r>
              <a:rPr lang="en-US" sz="1200" b="1" dirty="0" smtClean="0">
                <a:solidFill>
                  <a:srgbClr val="0000B8"/>
                </a:solidFill>
              </a:rPr>
              <a:t>  which produces a detectable 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  change in the sensor output. The term refers to a bulk refractive 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   index resolution.   </a:t>
            </a:r>
          </a:p>
          <a:p>
            <a:pPr>
              <a:buFontTx/>
              <a:buNone/>
            </a:pPr>
            <a:r>
              <a:rPr lang="en-US" sz="13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300" b="1" dirty="0" smtClean="0">
                <a:solidFill>
                  <a:srgbClr val="3F601A"/>
                </a:solidFill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Reproducibility</a:t>
            </a:r>
            <a:endParaRPr lang="en-US" sz="1300" b="1" dirty="0" smtClean="0">
              <a:solidFill>
                <a:schemeClr val="accent6"/>
              </a:solidFill>
            </a:endParaRPr>
          </a:p>
          <a:p>
            <a:pPr>
              <a:buFontTx/>
              <a:buNone/>
            </a:pPr>
            <a:r>
              <a:rPr lang="en-US" sz="1300" b="1" dirty="0" smtClean="0">
                <a:solidFill>
                  <a:schemeClr val="tx2"/>
                </a:solidFill>
              </a:rPr>
              <a:t>      </a:t>
            </a:r>
            <a:r>
              <a:rPr lang="en-US" sz="1200" b="1" dirty="0" smtClean="0">
                <a:solidFill>
                  <a:srgbClr val="0000B8"/>
                </a:solidFill>
              </a:rPr>
              <a:t>Ability of the sensor to provide the same output when measuring 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    the  same value of the </a:t>
            </a:r>
            <a:r>
              <a:rPr lang="en-US" sz="1200" b="1" dirty="0" err="1" smtClean="0">
                <a:solidFill>
                  <a:srgbClr val="0000B8"/>
                </a:solidFill>
              </a:rPr>
              <a:t>measurand</a:t>
            </a:r>
            <a:r>
              <a:rPr lang="en-US" sz="1200" b="1" dirty="0" smtClean="0">
                <a:solidFill>
                  <a:srgbClr val="0000B8"/>
                </a:solidFill>
              </a:rPr>
              <a:t> under the same operating </a:t>
            </a:r>
          </a:p>
          <a:p>
            <a:pPr lvl="0" eaLnBrk="1" hangingPunct="1"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    conditions over a period of time.</a:t>
            </a:r>
            <a:r>
              <a:rPr lang="en-US" sz="1200" dirty="0">
                <a:solidFill>
                  <a:srgbClr val="0000B8"/>
                </a:solidFill>
              </a:rPr>
              <a:t> </a:t>
            </a:r>
          </a:p>
          <a:p>
            <a:pPr lvl="0" eaLnBrk="1" hangingPunct="1">
              <a:buNone/>
            </a:pPr>
            <a:r>
              <a:rPr lang="en-US" sz="13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</a:t>
            </a:r>
            <a:endParaRPr lang="en-US" sz="1300" b="1" dirty="0" smtClean="0">
              <a:solidFill>
                <a:srgbClr val="3F601A"/>
              </a:solidFill>
            </a:endParaRPr>
          </a:p>
          <a:p>
            <a:pPr marL="0" indent="0">
              <a:buNone/>
            </a:pP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Range</a:t>
            </a:r>
            <a:endParaRPr lang="en-US" sz="13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1200" dirty="0" smtClean="0">
                <a:solidFill>
                  <a:srgbClr val="0000B8"/>
                </a:solidFill>
              </a:rPr>
              <a:t>      </a:t>
            </a:r>
            <a:r>
              <a:rPr lang="en-US" sz="1200" b="1" dirty="0" smtClean="0">
                <a:solidFill>
                  <a:srgbClr val="0000B8"/>
                </a:solidFill>
              </a:rPr>
              <a:t>The dynamic range describes the spread of the value of the 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     </a:t>
            </a:r>
            <a:r>
              <a:rPr lang="en-US" sz="1200" b="1" dirty="0" err="1" smtClean="0">
                <a:solidFill>
                  <a:srgbClr val="0000B8"/>
                </a:solidFill>
              </a:rPr>
              <a:t>measurand</a:t>
            </a:r>
            <a:r>
              <a:rPr lang="en-US" sz="1200" b="1" dirty="0" smtClean="0">
                <a:solidFill>
                  <a:srgbClr val="0000B8"/>
                </a:solidFill>
              </a:rPr>
              <a:t> that  can be measured by the sensor.</a:t>
            </a:r>
          </a:p>
          <a:p>
            <a:pPr>
              <a:buFontTx/>
              <a:buChar char="-"/>
            </a:pPr>
            <a:endParaRPr lang="en-US" sz="1200" b="1" dirty="0" smtClean="0"/>
          </a:p>
          <a:p>
            <a:pPr>
              <a:buFontTx/>
              <a:buChar char="-"/>
            </a:pPr>
            <a:endParaRPr lang="en-US" sz="1200" b="1" dirty="0" smtClean="0"/>
          </a:p>
          <a:p>
            <a:pPr>
              <a:buFontTx/>
              <a:buNone/>
            </a:pPr>
            <a:r>
              <a:rPr lang="en-US" sz="1200" b="1" dirty="0" smtClean="0"/>
              <a:t>                                                                                                                                         </a:t>
            </a:r>
            <a:endParaRPr lang="en-US" sz="9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1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1400" b="1" dirty="0" smtClean="0">
                <a:solidFill>
                  <a:srgbClr val="CC3300"/>
                </a:solidFill>
              </a:rPr>
              <a:t>                                       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609600"/>
            <a:ext cx="8763000" cy="6477000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</a:rPr>
              <a:t>    Why Optical Fiber Based SPR?</a:t>
            </a:r>
            <a:endParaRPr lang="en-US" sz="1400" b="1" dirty="0">
              <a:solidFill>
                <a:srgbClr val="FF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solidFill>
                <a:srgbClr val="CC33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Small in size.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Remoteness.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High Degree of Integration.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Lower cost then commonly used Optical SPR configurations.                                                                    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Higher  Sensitivity and Signal Detection efficiency.                                                                         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Various configurations</a:t>
            </a:r>
            <a:r>
              <a:rPr lang="en-US" sz="1000" b="1" dirty="0" smtClean="0">
                <a:solidFill>
                  <a:srgbClr val="0000B8"/>
                </a:solidFill>
              </a:rPr>
              <a:t>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</a:rPr>
              <a:t>    Applications</a:t>
            </a:r>
            <a:endParaRPr lang="en-US" sz="1400" b="1" dirty="0">
              <a:solidFill>
                <a:srgbClr val="FF0000"/>
              </a:solidFill>
              <a:latin typeface="Calibri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endParaRPr lang="en-US" sz="1200" b="1" dirty="0">
              <a:solidFill>
                <a:srgbClr val="0000B8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sz="1200" b="1" dirty="0">
                <a:solidFill>
                  <a:srgbClr val="0000B8"/>
                </a:solidFill>
              </a:rPr>
              <a:t>Wide variety of Bio-technology applications, which include: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lang="en-US" sz="1200" b="1" dirty="0">
                <a:solidFill>
                  <a:srgbClr val="005400"/>
                </a:solidFill>
              </a:rPr>
              <a:t>.          Medical Diagnostics.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lang="en-US" sz="1200" b="1" dirty="0">
                <a:solidFill>
                  <a:srgbClr val="005400"/>
                </a:solidFill>
              </a:rPr>
              <a:t>.          Environmental Sensing.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lang="en-US" sz="1200" b="1" dirty="0">
                <a:solidFill>
                  <a:srgbClr val="005400"/>
                </a:solidFill>
              </a:rPr>
              <a:t>.         </a:t>
            </a:r>
            <a:r>
              <a:rPr lang="en-US" sz="1200" b="1" dirty="0" smtClean="0">
                <a:solidFill>
                  <a:srgbClr val="005400"/>
                </a:solidFill>
              </a:rPr>
              <a:t> </a:t>
            </a:r>
            <a:r>
              <a:rPr lang="en-US" sz="1200" b="1" dirty="0" err="1" smtClean="0">
                <a:solidFill>
                  <a:srgbClr val="005400"/>
                </a:solidFill>
              </a:rPr>
              <a:t>Ailmentary</a:t>
            </a:r>
            <a:r>
              <a:rPr lang="en-US" sz="1200" b="1" dirty="0" smtClean="0">
                <a:solidFill>
                  <a:srgbClr val="005400"/>
                </a:solidFill>
              </a:rPr>
              <a:t>  </a:t>
            </a:r>
            <a:r>
              <a:rPr lang="en-US" sz="1200" b="1" dirty="0">
                <a:solidFill>
                  <a:srgbClr val="005400"/>
                </a:solidFill>
              </a:rPr>
              <a:t>Emergency and Hygiene</a:t>
            </a:r>
            <a:r>
              <a:rPr lang="en-US" sz="1200" b="1" dirty="0" smtClean="0">
                <a:solidFill>
                  <a:srgbClr val="005400"/>
                </a:solidFill>
              </a:rPr>
              <a:t>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lang="en-US" sz="1200" b="1" dirty="0" smtClean="0">
                <a:solidFill>
                  <a:srgbClr val="005400"/>
                </a:solidFill>
              </a:rPr>
              <a:t>                                                                                                     </a:t>
            </a:r>
            <a:endParaRPr lang="en-US" sz="1200" b="1" dirty="0">
              <a:solidFill>
                <a:srgbClr val="005400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sz="1200" b="1" dirty="0">
                <a:solidFill>
                  <a:srgbClr val="0000B8"/>
                </a:solidFill>
              </a:rPr>
              <a:t> Less time consuming and cost effective, in comparison to many other </a:t>
            </a:r>
            <a:r>
              <a:rPr lang="en-US" sz="1200" b="1" dirty="0" smtClean="0">
                <a:solidFill>
                  <a:srgbClr val="0000B8"/>
                </a:solidFill>
              </a:rPr>
              <a:t> similar  </a:t>
            </a:r>
            <a:r>
              <a:rPr lang="en-US" sz="1200" b="1" dirty="0">
                <a:solidFill>
                  <a:srgbClr val="0000B8"/>
                </a:solidFill>
              </a:rPr>
              <a:t>applications.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rgbClr val="0000B8"/>
                </a:solidFill>
              </a:rPr>
              <a:t>                                        </a:t>
            </a:r>
            <a:endParaRPr lang="en-US" sz="1200" b="1" dirty="0">
              <a:solidFill>
                <a:srgbClr val="0000B8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sz="1200" b="1" dirty="0">
                <a:solidFill>
                  <a:srgbClr val="0000B8"/>
                </a:solidFill>
              </a:rPr>
              <a:t> Industrial Process Control</a:t>
            </a:r>
            <a:r>
              <a:rPr lang="en-US" sz="1200" b="1" dirty="0">
                <a:solidFill>
                  <a:srgbClr val="3F601A"/>
                </a:solidFill>
              </a:rPr>
              <a:t>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endParaRPr lang="en-US" sz="1100" b="1" dirty="0">
              <a:solidFill>
                <a:srgbClr val="3F601A"/>
              </a:solidFill>
              <a:latin typeface="Calibri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dirty="0">
              <a:solidFill>
                <a:srgbClr val="000099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800" dirty="0" smtClean="0">
                <a:solidFill>
                  <a:srgbClr val="C00000"/>
                </a:solidFill>
              </a:rPr>
              <a:t>   </a:t>
            </a:r>
            <a:endParaRPr lang="en-US" sz="800" dirty="0" smtClean="0">
              <a:solidFill>
                <a:srgbClr val="000099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dirty="0">
              <a:solidFill>
                <a:srgbClr val="000099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dirty="0">
              <a:solidFill>
                <a:srgbClr val="000099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9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Characterizing  Parameters 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8915400" cy="6172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accent6"/>
                </a:solidFill>
              </a:rPr>
              <a:t> 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3400" b="1" dirty="0" smtClean="0">
                <a:solidFill>
                  <a:srgbClr val="FF0000"/>
                </a:solidFill>
              </a:rPr>
              <a:t>Sensitivity</a:t>
            </a:r>
          </a:p>
          <a:p>
            <a:pPr>
              <a:buNone/>
            </a:pPr>
            <a:endParaRPr lang="en-US" sz="2500" b="1" dirty="0" smtClean="0">
              <a:solidFill>
                <a:srgbClr val="0000B8"/>
              </a:solidFill>
            </a:endParaRPr>
          </a:p>
          <a:p>
            <a:pPr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Minimum detectable shift in the environment.</a:t>
            </a:r>
          </a:p>
          <a:p>
            <a:pPr>
              <a:buFontTx/>
              <a:buNone/>
            </a:pPr>
            <a:endParaRPr lang="en-US" sz="2500" b="1" dirty="0" smtClean="0">
              <a:solidFill>
                <a:srgbClr val="002368"/>
              </a:solidFill>
            </a:endParaRPr>
          </a:p>
          <a:p>
            <a:pPr lvl="0">
              <a:buNone/>
            </a:pPr>
            <a:r>
              <a:rPr lang="en-US" sz="2900" b="1" dirty="0" smtClean="0">
                <a:solidFill>
                  <a:srgbClr val="FF0000"/>
                </a:solidFill>
              </a:rPr>
              <a:t>  Detection </a:t>
            </a:r>
            <a:r>
              <a:rPr lang="en-US" sz="2900" b="1" dirty="0">
                <a:solidFill>
                  <a:srgbClr val="FF0000"/>
                </a:solidFill>
              </a:rPr>
              <a:t>Accuracy </a:t>
            </a:r>
            <a:r>
              <a:rPr lang="en-US" sz="2500" b="1" dirty="0" smtClean="0">
                <a:solidFill>
                  <a:srgbClr val="0000A2"/>
                </a:solidFill>
              </a:rPr>
              <a:t>(signal to noise ratio).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3F601A"/>
                </a:solidFill>
              </a:rPr>
              <a:t>         </a:t>
            </a:r>
          </a:p>
          <a:p>
            <a:pPr>
              <a:buFont typeface="Arial" charset="0"/>
              <a:buNone/>
            </a:pPr>
            <a:r>
              <a:rPr lang="en-US" sz="2500" b="1" dirty="0" smtClean="0">
                <a:solidFill>
                  <a:srgbClr val="3F601A"/>
                </a:solidFill>
              </a:rPr>
              <a:t> </a:t>
            </a:r>
            <a:r>
              <a:rPr lang="en-US" sz="2900" dirty="0" smtClean="0">
                <a:solidFill>
                  <a:srgbClr val="3F601A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Resolution</a:t>
            </a:r>
          </a:p>
          <a:p>
            <a:pPr>
              <a:buFont typeface="Arial" charset="0"/>
              <a:buNone/>
            </a:pPr>
            <a:endParaRPr lang="en-US" sz="25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   Smallest change in </a:t>
            </a:r>
            <a:r>
              <a:rPr lang="en-US" sz="2500" b="1" dirty="0" err="1" smtClean="0">
                <a:solidFill>
                  <a:srgbClr val="0000B8"/>
                </a:solidFill>
              </a:rPr>
              <a:t>measurand</a:t>
            </a:r>
            <a:r>
              <a:rPr lang="en-US" sz="2500" b="1" dirty="0" smtClean="0">
                <a:solidFill>
                  <a:srgbClr val="0000B8"/>
                </a:solidFill>
              </a:rPr>
              <a:t> which produces a detectable 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   change in the sensor output. The term refers to a bulk refractive 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    index resolution.   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</a:t>
            </a:r>
            <a:r>
              <a:rPr lang="en-US" sz="2500" b="1" dirty="0" smtClean="0">
                <a:solidFill>
                  <a:srgbClr val="3F601A"/>
                </a:solidFill>
              </a:rPr>
              <a:t> </a:t>
            </a:r>
            <a:endParaRPr lang="en-US" sz="2500" b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3F601A"/>
                </a:solidFill>
              </a:rPr>
              <a:t>   </a:t>
            </a:r>
            <a:r>
              <a:rPr lang="en-US" sz="2900" b="1" dirty="0" smtClean="0">
                <a:solidFill>
                  <a:srgbClr val="FF0000"/>
                </a:solidFill>
              </a:rPr>
              <a:t>Reproducibility</a:t>
            </a:r>
          </a:p>
          <a:p>
            <a:pPr>
              <a:buFontTx/>
              <a:buNone/>
            </a:pPr>
            <a:endParaRPr lang="en-US" sz="2500" b="1" dirty="0" smtClean="0">
              <a:solidFill>
                <a:schemeClr val="accent6"/>
              </a:solidFill>
            </a:endParaRPr>
          </a:p>
          <a:p>
            <a:pPr>
              <a:buFontTx/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      </a:t>
            </a:r>
            <a:r>
              <a:rPr lang="en-US" sz="2500" b="1" dirty="0" smtClean="0">
                <a:solidFill>
                  <a:srgbClr val="0000B8"/>
                </a:solidFill>
              </a:rPr>
              <a:t>Ability of the sensor to provide the same output when measuring 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     the  same value of the </a:t>
            </a:r>
            <a:r>
              <a:rPr lang="en-US" sz="2500" b="1" dirty="0" err="1" smtClean="0">
                <a:solidFill>
                  <a:srgbClr val="0000B8"/>
                </a:solidFill>
              </a:rPr>
              <a:t>measurand</a:t>
            </a:r>
            <a:r>
              <a:rPr lang="en-US" sz="2500" b="1" dirty="0" smtClean="0">
                <a:solidFill>
                  <a:srgbClr val="0000B8"/>
                </a:solidFill>
              </a:rPr>
              <a:t> under the same operating 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     conditions over a period of time.</a:t>
            </a:r>
          </a:p>
          <a:p>
            <a:pPr>
              <a:buFontTx/>
              <a:buChar char="-"/>
            </a:pPr>
            <a:endParaRPr lang="en-US" sz="2500" b="1" dirty="0" smtClean="0">
              <a:solidFill>
                <a:srgbClr val="3F601A"/>
              </a:solidFill>
            </a:endParaRP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3F601A"/>
                </a:solidFill>
              </a:rPr>
              <a:t>    </a:t>
            </a:r>
            <a:r>
              <a:rPr lang="en-US" sz="2900" b="1" dirty="0" smtClean="0">
                <a:solidFill>
                  <a:srgbClr val="FF0000"/>
                </a:solidFill>
              </a:rPr>
              <a:t>Range</a:t>
            </a:r>
          </a:p>
          <a:p>
            <a:pPr>
              <a:buFontTx/>
              <a:buNone/>
            </a:pPr>
            <a:endParaRPr lang="en-US" sz="2500" dirty="0" smtClean="0"/>
          </a:p>
          <a:p>
            <a:pPr>
              <a:buFontTx/>
              <a:buNone/>
            </a:pPr>
            <a:r>
              <a:rPr lang="en-US" sz="2500" dirty="0" smtClean="0"/>
              <a:t>      </a:t>
            </a:r>
            <a:r>
              <a:rPr lang="en-US" sz="2500" b="1" dirty="0" smtClean="0">
                <a:solidFill>
                  <a:srgbClr val="0000B8"/>
                </a:solidFill>
              </a:rPr>
              <a:t>The dynamic range describes the spread of the value of the  </a:t>
            </a:r>
            <a:r>
              <a:rPr lang="en-US" sz="2500" b="1" dirty="0" err="1" smtClean="0">
                <a:solidFill>
                  <a:srgbClr val="0000B8"/>
                </a:solidFill>
              </a:rPr>
              <a:t>measurand</a:t>
            </a:r>
            <a:r>
              <a:rPr lang="en-US" sz="2500" b="1" dirty="0" smtClean="0">
                <a:solidFill>
                  <a:srgbClr val="0000B8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500" b="1" dirty="0" smtClean="0">
                <a:solidFill>
                  <a:srgbClr val="0000B8"/>
                </a:solidFill>
              </a:rPr>
              <a:t>      that  can be measured by the sensor.</a:t>
            </a:r>
          </a:p>
          <a:p>
            <a:pPr>
              <a:buFontTx/>
              <a:buChar char="-"/>
            </a:pPr>
            <a:endParaRPr lang="en-US" sz="1200" b="1" dirty="0" smtClean="0"/>
          </a:p>
          <a:p>
            <a:pPr>
              <a:buFontTx/>
              <a:buChar char="-"/>
            </a:pPr>
            <a:endParaRPr lang="en-US" sz="1200" b="1" dirty="0" smtClean="0"/>
          </a:p>
          <a:p>
            <a:pPr>
              <a:buFontTx/>
              <a:buNone/>
            </a:pPr>
            <a:r>
              <a:rPr lang="en-US" sz="1200" b="1" dirty="0" smtClean="0"/>
              <a:t>                                                                                                                                         </a:t>
            </a:r>
            <a:endParaRPr lang="en-US" sz="9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2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1200" b="1" dirty="0" smtClean="0">
                <a:solidFill>
                  <a:srgbClr val="CC3300"/>
                </a:solidFill>
              </a:rPr>
              <a:t>       </a:t>
            </a:r>
            <a:r>
              <a:rPr lang="en-US" sz="1400" b="1" i="1" dirty="0" smtClean="0">
                <a:solidFill>
                  <a:srgbClr val="C00000"/>
                </a:solidFill>
              </a:rPr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endParaRPr lang="en-US" sz="1000" b="1" dirty="0" smtClean="0"/>
          </a:p>
          <a:p>
            <a:endParaRPr lang="en-US" sz="1000" b="1" dirty="0" smtClean="0"/>
          </a:p>
          <a:p>
            <a:pPr>
              <a:buFontTx/>
              <a:buNone/>
            </a:pPr>
            <a:r>
              <a:rPr lang="en-US" sz="1000" b="1" dirty="0" smtClean="0">
                <a:solidFill>
                  <a:srgbClr val="339933"/>
                </a:solidFill>
              </a:rPr>
              <a:t>           </a:t>
            </a:r>
            <a:r>
              <a:rPr lang="en-US" sz="1200" b="1" dirty="0" smtClean="0">
                <a:solidFill>
                  <a:srgbClr val="339933"/>
                </a:solidFill>
              </a:rPr>
              <a:t>-    Introduction about Optical Fibers.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       -     Main Characteristics of  Fiber Optics Communication System.</a:t>
            </a:r>
          </a:p>
          <a:p>
            <a:pPr>
              <a:buFontTx/>
              <a:buNone/>
            </a:pPr>
            <a:endParaRPr lang="en-US" sz="1200" b="1" dirty="0" smtClean="0">
              <a:solidFill>
                <a:srgbClr val="339933"/>
              </a:solidFill>
            </a:endParaRP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       -     Light propagation in an Optical Fiber.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       -     Mode Analysis for Single Mode Fiber.</a:t>
            </a:r>
          </a:p>
          <a:p>
            <a:pPr>
              <a:buFontTx/>
              <a:buNone/>
            </a:pPr>
            <a:endParaRPr lang="en-US" sz="1200" b="1" dirty="0" smtClean="0">
              <a:solidFill>
                <a:srgbClr val="339933"/>
              </a:solidFill>
            </a:endParaRP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      -      Mode Analysis for Multimode Fibers.</a:t>
            </a:r>
          </a:p>
          <a:p>
            <a:pPr>
              <a:buFontTx/>
              <a:buNone/>
            </a:pPr>
            <a:r>
              <a:rPr lang="en-US" sz="1200" b="1" dirty="0">
                <a:solidFill>
                  <a:srgbClr val="339933"/>
                </a:solidFill>
              </a:rPr>
              <a:t> </a:t>
            </a:r>
            <a:endParaRPr lang="en-US" sz="1200" b="1" dirty="0" smtClean="0">
              <a:solidFill>
                <a:srgbClr val="339933"/>
              </a:solidFill>
            </a:endParaRPr>
          </a:p>
          <a:p>
            <a:pPr>
              <a:buFontTx/>
              <a:buNone/>
            </a:pPr>
            <a:r>
              <a:rPr lang="en-US" sz="1200" b="1" dirty="0">
                <a:solidFill>
                  <a:srgbClr val="339933"/>
                </a:solidFill>
              </a:rPr>
              <a:t> </a:t>
            </a:r>
            <a:r>
              <a:rPr lang="en-US" sz="1200" b="1" dirty="0" smtClean="0">
                <a:solidFill>
                  <a:srgbClr val="339933"/>
                </a:solidFill>
              </a:rPr>
              <a:t>      -      Surface Plasmon Resonance.</a:t>
            </a:r>
          </a:p>
          <a:p>
            <a:pPr>
              <a:buFontTx/>
              <a:buNone/>
            </a:pPr>
            <a:endParaRPr lang="en-US" sz="1200" b="1" dirty="0" smtClean="0">
              <a:solidFill>
                <a:srgbClr val="339933"/>
              </a:solidFill>
            </a:endParaRPr>
          </a:p>
          <a:p>
            <a:pPr>
              <a:buFontTx/>
              <a:buNone/>
            </a:pPr>
            <a:r>
              <a:rPr lang="en-US" sz="1200" b="1" dirty="0" smtClean="0">
                <a:solidFill>
                  <a:srgbClr val="339933"/>
                </a:solidFill>
              </a:rPr>
              <a:t>        -     Optical Fiber Surface Plasmon  Resonance Sensors.</a:t>
            </a:r>
          </a:p>
        </p:txBody>
      </p:sp>
    </p:spTree>
    <p:extLst>
      <p:ext uri="{BB962C8B-B14F-4D97-AF65-F5344CB8AC3E}">
        <p14:creationId xmlns="" xmlns:p14="http://schemas.microsoft.com/office/powerpoint/2010/main" val="29060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Fabrication and Characterization of </a:t>
            </a:r>
            <a:r>
              <a:rPr lang="en-US" sz="1400" b="1" dirty="0" err="1" smtClean="0">
                <a:solidFill>
                  <a:srgbClr val="C00000"/>
                </a:solidFill>
              </a:rPr>
              <a:t>Fibre</a:t>
            </a:r>
            <a:r>
              <a:rPr lang="en-US" sz="1400" b="1" dirty="0" smtClean="0">
                <a:solidFill>
                  <a:srgbClr val="C00000"/>
                </a:solidFill>
              </a:rPr>
              <a:t> Optics Based SPR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8839200" cy="61722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endParaRPr lang="en-US" sz="1400" b="1" dirty="0" smtClean="0">
              <a:solidFill>
                <a:srgbClr val="0000B8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</a:t>
            </a:r>
            <a:r>
              <a:rPr lang="en-US" sz="1200" b="1" dirty="0" smtClean="0">
                <a:solidFill>
                  <a:srgbClr val="0000BC"/>
                </a:solidFill>
              </a:rPr>
              <a:t>Silver or Gold coated core of a polymer or glass clad </a:t>
            </a:r>
            <a:r>
              <a:rPr lang="en-US" sz="1200" b="1" dirty="0" err="1" smtClean="0">
                <a:solidFill>
                  <a:srgbClr val="0000BC"/>
                </a:solidFill>
              </a:rPr>
              <a:t>fibre</a:t>
            </a:r>
            <a:r>
              <a:rPr lang="en-US" sz="1200" b="1" dirty="0" smtClean="0">
                <a:solidFill>
                  <a:srgbClr val="0000BC"/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-        Metal  deposition  ( e.g., using  vapor deposition techniques).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-        Use of  suitable lithographic techniques, to fabricate  periodic 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          optical </a:t>
            </a:r>
            <a:r>
              <a:rPr lang="en-US" sz="1200" b="1" dirty="0" err="1" smtClean="0">
                <a:solidFill>
                  <a:srgbClr val="0000BC"/>
                </a:solidFill>
              </a:rPr>
              <a:t>fibre</a:t>
            </a:r>
            <a:r>
              <a:rPr lang="en-US" sz="1200" b="1" dirty="0" smtClean="0">
                <a:solidFill>
                  <a:srgbClr val="0000BC"/>
                </a:solidFill>
              </a:rPr>
              <a:t> structures  such as Long-period  </a:t>
            </a:r>
            <a:r>
              <a:rPr lang="en-US" sz="1200" b="1" dirty="0" err="1" smtClean="0">
                <a:solidFill>
                  <a:srgbClr val="0000BC"/>
                </a:solidFill>
              </a:rPr>
              <a:t>Fibre</a:t>
            </a:r>
            <a:r>
              <a:rPr lang="en-US" sz="1200" b="1" dirty="0" smtClean="0">
                <a:solidFill>
                  <a:srgbClr val="0000BC"/>
                </a:solidFill>
              </a:rPr>
              <a:t> Gratings  (LPFG)  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          or  Long period  Waveguide Gratings (LPWG).</a:t>
            </a:r>
          </a:p>
          <a:p>
            <a:pPr>
              <a:buFont typeface="Arial" charset="0"/>
              <a:buNone/>
              <a:defRPr/>
            </a:pPr>
            <a:endParaRPr lang="en-US" sz="1200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3F601A"/>
                </a:solidFill>
              </a:rPr>
              <a:t>     </a:t>
            </a:r>
            <a:r>
              <a:rPr lang="en-US" sz="1300" b="1" dirty="0" smtClean="0">
                <a:solidFill>
                  <a:srgbClr val="FF0000"/>
                </a:solidFill>
              </a:rPr>
              <a:t>Glass or Polymer Optical </a:t>
            </a:r>
            <a:r>
              <a:rPr lang="en-US" sz="1300" b="1" dirty="0" err="1" smtClean="0">
                <a:solidFill>
                  <a:srgbClr val="FF0000"/>
                </a:solidFill>
              </a:rPr>
              <a:t>Fibres</a:t>
            </a:r>
            <a:endParaRPr lang="en-US" sz="13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-    Polymer of  more current research interest, due to: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.    Flexibility.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.    Easy handling.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.    High resistance to fracture.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C"/>
                </a:solidFill>
              </a:rPr>
              <a:t>.    Perfect biocompatibility.</a:t>
            </a:r>
          </a:p>
          <a:p>
            <a:pPr>
              <a:buFont typeface="Arial" charset="0"/>
              <a:buNone/>
              <a:defRPr/>
            </a:pPr>
            <a:endParaRPr lang="en-US" sz="1200" b="1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B0F0"/>
                </a:solidFill>
              </a:rPr>
              <a:t>     </a:t>
            </a:r>
            <a:r>
              <a:rPr lang="en-US" sz="1300" b="1" dirty="0" smtClean="0">
                <a:solidFill>
                  <a:srgbClr val="FF0000"/>
                </a:solidFill>
              </a:rPr>
              <a:t>Single or Multimode </a:t>
            </a:r>
            <a:r>
              <a:rPr lang="en-US" sz="1300" b="1" dirty="0" err="1" smtClean="0">
                <a:solidFill>
                  <a:srgbClr val="FF0000"/>
                </a:solidFill>
              </a:rPr>
              <a:t>Fibre</a:t>
            </a:r>
            <a:endParaRPr lang="en-US" sz="13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Single mode optical </a:t>
            </a:r>
            <a:r>
              <a:rPr lang="en-US" sz="1200" b="1" dirty="0" err="1" smtClean="0">
                <a:solidFill>
                  <a:srgbClr val="0000B8"/>
                </a:solidFill>
              </a:rPr>
              <a:t>fibre</a:t>
            </a:r>
            <a:r>
              <a:rPr lang="en-US" sz="1200" b="1" dirty="0" smtClean="0">
                <a:solidFill>
                  <a:srgbClr val="0000B8"/>
                </a:solidFill>
              </a:rPr>
              <a:t> can obtain sharper resonance peaks.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-</a:t>
            </a:r>
            <a:r>
              <a:rPr lang="en-US" sz="1200" b="1" dirty="0" smtClean="0">
                <a:solidFill>
                  <a:srgbClr val="0000B8"/>
                </a:solidFill>
              </a:rPr>
              <a:t>  Need more polishing and tapering in the sensing region.</a:t>
            </a:r>
          </a:p>
          <a:p>
            <a:pPr>
              <a:buFont typeface="Arial" charset="0"/>
              <a:buNone/>
              <a:defRPr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3F601A"/>
                </a:solidFill>
              </a:rPr>
              <a:t>      </a:t>
            </a:r>
            <a:r>
              <a:rPr lang="en-US" sz="1300" b="1" dirty="0" smtClean="0">
                <a:solidFill>
                  <a:srgbClr val="FF0000"/>
                </a:solidFill>
              </a:rPr>
              <a:t>Some Design Variations</a:t>
            </a:r>
          </a:p>
          <a:p>
            <a:pPr>
              <a:buFont typeface="Arial" charset="0"/>
              <a:buNone/>
              <a:defRPr/>
            </a:pPr>
            <a:endParaRPr lang="en-US" sz="1200" b="1" dirty="0" smtClean="0">
              <a:solidFill>
                <a:srgbClr val="0000A2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Tapered Profiles.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Side Polished </a:t>
            </a:r>
            <a:r>
              <a:rPr lang="en-US" sz="1200" b="1" dirty="0" err="1" smtClean="0">
                <a:solidFill>
                  <a:srgbClr val="0000B8"/>
                </a:solidFill>
              </a:rPr>
              <a:t>Fibres</a:t>
            </a:r>
            <a:r>
              <a:rPr lang="en-US" sz="1200" b="1" dirty="0" smtClean="0">
                <a:solidFill>
                  <a:srgbClr val="0000B8"/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Multilayered Structured Device.</a:t>
            </a:r>
          </a:p>
          <a:p>
            <a:pPr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       Single or Multimode </a:t>
            </a:r>
            <a:r>
              <a:rPr lang="en-US" sz="1200" b="1" dirty="0" err="1" smtClean="0">
                <a:solidFill>
                  <a:srgbClr val="0000B8"/>
                </a:solidFill>
              </a:rPr>
              <a:t>Fibres</a:t>
            </a:r>
            <a:r>
              <a:rPr lang="en-US" sz="1200" b="1" dirty="0" smtClean="0">
                <a:solidFill>
                  <a:srgbClr val="0000B8"/>
                </a:solidFill>
              </a:rPr>
              <a:t>.</a:t>
            </a:r>
          </a:p>
        </p:txBody>
      </p:sp>
      <p:sp>
        <p:nvSpPr>
          <p:cNvPr id="31747" name="Content Placeholder 8"/>
          <p:cNvSpPr>
            <a:spLocks noGrp="1"/>
          </p:cNvSpPr>
          <p:nvPr/>
        </p:nvSpPr>
        <p:spPr bwMode="auto">
          <a:xfrm>
            <a:off x="6096000" y="3810000"/>
            <a:ext cx="2971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700">
              <a:solidFill>
                <a:srgbClr val="4BACC6"/>
              </a:solidFill>
              <a:latin typeface="Calibri" pitchFamily="34" charset="0"/>
            </a:endParaRPr>
          </a:p>
        </p:txBody>
      </p:sp>
      <p:sp>
        <p:nvSpPr>
          <p:cNvPr id="31748" name="Content Placeholder 8"/>
          <p:cNvSpPr>
            <a:spLocks noGrp="1"/>
          </p:cNvSpPr>
          <p:nvPr/>
        </p:nvSpPr>
        <p:spPr bwMode="auto">
          <a:xfrm flipV="1">
            <a:off x="800100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700">
                <a:solidFill>
                  <a:srgbClr val="4BACC6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385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1400" b="1" dirty="0" err="1" smtClean="0">
                <a:solidFill>
                  <a:srgbClr val="C00000"/>
                </a:solidFill>
              </a:rPr>
              <a:t>Fibre</a:t>
            </a:r>
            <a:r>
              <a:rPr lang="en-US" sz="1400" b="1" dirty="0" smtClean="0">
                <a:solidFill>
                  <a:srgbClr val="C00000"/>
                </a:solidFill>
              </a:rPr>
              <a:t> Optics  SPR Sensor : Main Design Considerations</a:t>
            </a:r>
          </a:p>
        </p:txBody>
      </p:sp>
      <p:sp>
        <p:nvSpPr>
          <p:cNvPr id="30722" name="Rectangle 3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endParaRPr lang="en-US" sz="1200" dirty="0" smtClean="0"/>
          </a:p>
          <a:p>
            <a:pPr eaLnBrk="1" hangingPunct="1">
              <a:buFont typeface="Arial" charset="0"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-  </a:t>
            </a:r>
            <a:r>
              <a:rPr lang="en-US" sz="1200" b="1" dirty="0" err="1" smtClean="0">
                <a:solidFill>
                  <a:srgbClr val="0000B8"/>
                </a:solidFill>
              </a:rPr>
              <a:t>Fibre</a:t>
            </a:r>
            <a:r>
              <a:rPr lang="en-US" sz="1200" b="1" dirty="0" smtClean="0">
                <a:solidFill>
                  <a:srgbClr val="0000B8"/>
                </a:solidFill>
              </a:rPr>
              <a:t>  Optics  Design  Material.</a:t>
            </a:r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 typeface="Arial" charset="0"/>
              <a:buNone/>
            </a:pPr>
            <a:r>
              <a:rPr lang="en-US" sz="1200" dirty="0" smtClean="0"/>
              <a:t>          </a:t>
            </a:r>
            <a:endParaRPr lang="en-US" sz="1200" dirty="0" smtClean="0">
              <a:solidFill>
                <a:srgbClr val="3F601A"/>
              </a:solidFill>
            </a:endParaRPr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 typeface="Arial" charset="0"/>
              <a:buNone/>
            </a:pP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-      </a:t>
            </a:r>
            <a:r>
              <a:rPr lang="en-US" sz="1200" b="1" dirty="0" err="1" smtClean="0">
                <a:solidFill>
                  <a:srgbClr val="0000B8"/>
                </a:solidFill>
              </a:rPr>
              <a:t>HiBi</a:t>
            </a:r>
            <a:r>
              <a:rPr lang="en-US" sz="1200" b="1" dirty="0" smtClean="0">
                <a:solidFill>
                  <a:srgbClr val="0000B8"/>
                </a:solidFill>
              </a:rPr>
              <a:t> (Highly </a:t>
            </a:r>
            <a:r>
              <a:rPr lang="en-US" sz="1200" b="1" dirty="0" err="1" smtClean="0">
                <a:solidFill>
                  <a:srgbClr val="0000B8"/>
                </a:solidFill>
              </a:rPr>
              <a:t>Birefringent</a:t>
            </a:r>
            <a:r>
              <a:rPr lang="en-US" sz="1200" b="1" dirty="0" smtClean="0">
                <a:solidFill>
                  <a:srgbClr val="0000B8"/>
                </a:solidFill>
              </a:rPr>
              <a:t>) Fiber  single</a:t>
            </a:r>
            <a:endParaRPr lang="en-US" sz="900" b="1" dirty="0" smtClean="0">
              <a:solidFill>
                <a:srgbClr val="0000B8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         mode or multi-mode.                                                </a:t>
            </a:r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 typeface="Arial" charset="0"/>
              <a:buNone/>
            </a:pPr>
            <a:endParaRPr lang="en-US" sz="1200" dirty="0" smtClean="0"/>
          </a:p>
          <a:p>
            <a:pPr eaLnBrk="1" hangingPunct="1">
              <a:buFont typeface="Arial" charset="0"/>
              <a:buNone/>
            </a:pPr>
            <a:endParaRPr lang="en-US" sz="1200" dirty="0" smtClean="0"/>
          </a:p>
          <a:p>
            <a:pPr eaLnBrk="1" hangingPunct="1">
              <a:buFontTx/>
              <a:buChar char="-"/>
            </a:pPr>
            <a:endParaRPr lang="en-US" sz="1200" dirty="0" smtClean="0"/>
          </a:p>
          <a:p>
            <a:pPr eaLnBrk="1" hangingPunct="1">
              <a:buFontTx/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-       Sensor Geometry Design.</a:t>
            </a:r>
          </a:p>
          <a:p>
            <a:pPr eaLnBrk="1" hangingPunct="1">
              <a:buFontTx/>
              <a:buChar char="-"/>
            </a:pPr>
            <a:endParaRPr lang="en-US" sz="1200" b="1" dirty="0" smtClean="0">
              <a:solidFill>
                <a:srgbClr val="3F601A"/>
              </a:solidFill>
            </a:endParaRPr>
          </a:p>
          <a:p>
            <a:pPr eaLnBrk="1" hangingPunct="1">
              <a:buFontTx/>
              <a:buChar char="-"/>
            </a:pPr>
            <a:endParaRPr lang="en-US" sz="1200" b="1" dirty="0" smtClean="0">
              <a:solidFill>
                <a:srgbClr val="3F601A"/>
              </a:solidFill>
            </a:endParaRPr>
          </a:p>
          <a:p>
            <a:pPr eaLnBrk="1" hangingPunct="1">
              <a:buFontTx/>
              <a:buChar char="-"/>
            </a:pPr>
            <a:endParaRPr lang="en-US" sz="1200" b="1" dirty="0" smtClean="0">
              <a:solidFill>
                <a:srgbClr val="3F601A"/>
              </a:solidFill>
            </a:endParaRPr>
          </a:p>
          <a:p>
            <a:pPr marL="0" indent="0" eaLnBrk="1" hangingPunct="1">
              <a:buNone/>
            </a:pPr>
            <a:r>
              <a:rPr lang="en-US" sz="1200" b="1" dirty="0" smtClean="0">
                <a:solidFill>
                  <a:srgbClr val="0000B8"/>
                </a:solidFill>
              </a:rPr>
              <a:t>-         Sensitivity, detection accuracy,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         reproducibility, operating range.                                                                                                </a:t>
            </a:r>
            <a:endParaRPr lang="en-US" sz="900" b="1" dirty="0" smtClean="0">
              <a:solidFill>
                <a:srgbClr val="0000B8"/>
              </a:solidFill>
            </a:endParaRPr>
          </a:p>
          <a:p>
            <a:pPr lvl="0" eaLnBrk="1" hangingPunct="1">
              <a:buNone/>
            </a:pPr>
            <a:r>
              <a:rPr lang="en-US" sz="1200" dirty="0" smtClean="0"/>
              <a:t>                                                                                                                           </a:t>
            </a:r>
            <a:r>
              <a:rPr lang="en-US" sz="1100" b="1" dirty="0" smtClean="0">
                <a:solidFill>
                  <a:srgbClr val="0000B8"/>
                </a:solidFill>
              </a:rPr>
              <a:t>Sketch </a:t>
            </a:r>
            <a:r>
              <a:rPr lang="en-US" sz="1100" b="1" dirty="0">
                <a:solidFill>
                  <a:srgbClr val="0000B8"/>
                </a:solidFill>
              </a:rPr>
              <a:t>of  an optical </a:t>
            </a:r>
            <a:r>
              <a:rPr lang="en-US" sz="1100" b="1" dirty="0" err="1">
                <a:solidFill>
                  <a:srgbClr val="0000B8"/>
                </a:solidFill>
              </a:rPr>
              <a:t>fibre</a:t>
            </a:r>
            <a:r>
              <a:rPr lang="en-US" sz="1100" b="1" dirty="0">
                <a:solidFill>
                  <a:srgbClr val="0000B8"/>
                </a:solidFill>
              </a:rPr>
              <a:t> probe and optical </a:t>
            </a:r>
            <a:r>
              <a:rPr lang="en-US" sz="1100" b="1" dirty="0" err="1">
                <a:solidFill>
                  <a:srgbClr val="0000B8"/>
                </a:solidFill>
              </a:rPr>
              <a:t>fibre</a:t>
            </a:r>
            <a:r>
              <a:rPr lang="en-US" sz="1100" b="1" dirty="0">
                <a:solidFill>
                  <a:srgbClr val="0000B8"/>
                </a:solidFill>
              </a:rPr>
              <a:t> sensor system .</a:t>
            </a:r>
            <a:endParaRPr lang="en-US" sz="1100" dirty="0" smtClean="0">
              <a:solidFill>
                <a:prstClr val="black"/>
              </a:solidFill>
            </a:endParaRPr>
          </a:p>
          <a:p>
            <a:pPr lvl="0" eaLnBrk="1" hangingPunct="1">
              <a:buNone/>
            </a:pP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</a:t>
            </a:r>
            <a:r>
              <a:rPr lang="en-US" sz="1000" dirty="0" smtClean="0">
                <a:solidFill>
                  <a:srgbClr val="0000B8"/>
                </a:solidFill>
              </a:rPr>
              <a:t>(Source:   </a:t>
            </a:r>
            <a:r>
              <a:rPr lang="en-US" sz="1000" dirty="0" err="1" smtClean="0">
                <a:solidFill>
                  <a:srgbClr val="0000B8"/>
                </a:solidFill>
              </a:rPr>
              <a:t>J.Zeng</a:t>
            </a:r>
            <a:r>
              <a:rPr lang="en-US" sz="1000" dirty="0">
                <a:solidFill>
                  <a:srgbClr val="0000B8"/>
                </a:solidFill>
              </a:rPr>
              <a:t>, </a:t>
            </a:r>
            <a:r>
              <a:rPr lang="en-US" sz="1000" dirty="0" err="1">
                <a:solidFill>
                  <a:srgbClr val="0000B8"/>
                </a:solidFill>
              </a:rPr>
              <a:t>D.Liang,:Application</a:t>
            </a:r>
            <a:r>
              <a:rPr lang="en-US" sz="1000" dirty="0">
                <a:solidFill>
                  <a:srgbClr val="0000B8"/>
                </a:solidFill>
              </a:rPr>
              <a:t> of Fiber Optic Surface Plasmon Resonance Sensor for Measuring </a:t>
            </a:r>
            <a:endParaRPr lang="en-US" sz="1000" dirty="0" smtClean="0">
              <a:solidFill>
                <a:srgbClr val="0000B8"/>
              </a:solidFill>
            </a:endParaRPr>
          </a:p>
          <a:p>
            <a:pPr lvl="0" eaLnBrk="1" hangingPunct="1">
              <a:buNone/>
            </a:pPr>
            <a:r>
              <a:rPr lang="en-US" sz="1000" dirty="0">
                <a:solidFill>
                  <a:srgbClr val="0000B8"/>
                </a:solidFill>
              </a:rPr>
              <a:t> </a:t>
            </a:r>
            <a:r>
              <a:rPr lang="en-US" sz="1000" dirty="0" smtClean="0">
                <a:solidFill>
                  <a:srgbClr val="0000B8"/>
                </a:solidFill>
              </a:rPr>
              <a:t>                                                                                                                                              Refractive </a:t>
            </a:r>
            <a:r>
              <a:rPr lang="en-US" sz="1000" dirty="0">
                <a:solidFill>
                  <a:srgbClr val="0000B8"/>
                </a:solidFill>
              </a:rPr>
              <a:t>Index</a:t>
            </a:r>
            <a:r>
              <a:rPr lang="en-US" sz="1000" dirty="0" smtClean="0">
                <a:solidFill>
                  <a:srgbClr val="0000B8"/>
                </a:solidFill>
              </a:rPr>
              <a:t>”’</a:t>
            </a:r>
            <a:r>
              <a:rPr lang="de-DE" sz="1000" dirty="0" smtClean="0">
                <a:solidFill>
                  <a:srgbClr val="0000B8"/>
                </a:solidFill>
              </a:rPr>
              <a:t> </a:t>
            </a:r>
            <a:r>
              <a:rPr lang="en-US" sz="1000" dirty="0" smtClean="0">
                <a:solidFill>
                  <a:srgbClr val="0000B8"/>
                </a:solidFill>
              </a:rPr>
              <a:t>Journal </a:t>
            </a:r>
            <a:r>
              <a:rPr lang="en-US" sz="1000" dirty="0">
                <a:solidFill>
                  <a:srgbClr val="0000B8"/>
                </a:solidFill>
              </a:rPr>
              <a:t>of Intelligent Material Systems and Structures  vol.17;  pp.787-792, 2006</a:t>
            </a:r>
            <a:r>
              <a:rPr lang="en-US" sz="1000" dirty="0" smtClean="0">
                <a:solidFill>
                  <a:srgbClr val="0000B8"/>
                </a:solidFill>
              </a:rPr>
              <a:t>.)</a:t>
            </a:r>
            <a:endParaRPr lang="en-US" sz="1000" dirty="0">
              <a:solidFill>
                <a:srgbClr val="0000B8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200" dirty="0" smtClean="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09800"/>
            <a:ext cx="487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56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      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      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                           </a:t>
            </a:r>
            <a:r>
              <a:rPr lang="en-US" sz="4000" dirty="0" smtClean="0">
                <a:solidFill>
                  <a:srgbClr val="C00000"/>
                </a:solidFill>
              </a:rPr>
              <a:t>Ciao</a:t>
            </a:r>
            <a:r>
              <a:rPr lang="en-US" sz="4000" dirty="0">
                <a:solidFill>
                  <a:srgbClr val="C00000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A5002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A50021"/>
                </a:solidFill>
              </a:rPr>
              <a:t>                        </a:t>
            </a:r>
          </a:p>
          <a:p>
            <a:pPr marL="0" indent="0">
              <a:buNone/>
            </a:pPr>
            <a:endParaRPr lang="en-US" dirty="0" smtClean="0">
              <a:solidFill>
                <a:srgbClr val="A5002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                              </a:t>
            </a:r>
            <a:endParaRPr lang="en-US" sz="4000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22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0" y="-381000"/>
            <a:ext cx="228600" cy="152400"/>
          </a:xfrm>
        </p:spPr>
        <p:txBody>
          <a:bodyPr>
            <a:normAutofit fontScale="90000"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76200"/>
            <a:ext cx="8686800" cy="7086600"/>
          </a:xfrm>
          <a:ln>
            <a:solidFill>
              <a:srgbClr val="17411B"/>
            </a:solidFill>
          </a:ln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b="1" dirty="0" smtClean="0">
              <a:solidFill>
                <a:srgbClr val="CC33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CC3300"/>
                </a:solidFill>
              </a:rPr>
              <a:t> </a:t>
            </a:r>
            <a:r>
              <a:rPr lang="en-US" sz="1200" b="1" dirty="0" err="1" smtClean="0">
                <a:solidFill>
                  <a:srgbClr val="CC3300"/>
                </a:solidFill>
              </a:rPr>
              <a:t>Fibre</a:t>
            </a:r>
            <a:r>
              <a:rPr lang="en-US" sz="1200" b="1" dirty="0" smtClean="0">
                <a:solidFill>
                  <a:srgbClr val="CC3300"/>
                </a:solidFill>
              </a:rPr>
              <a:t> Optic?</a:t>
            </a:r>
            <a:r>
              <a:rPr lang="en-US" sz="1200" b="1" dirty="0" smtClean="0">
                <a:solidFill>
                  <a:srgbClr val="000099"/>
                </a:solidFill>
              </a:rPr>
              <a:t>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99"/>
                </a:solidFill>
              </a:rPr>
              <a:t>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Dielectric waveguide of cylindrical geometry with core and cladding of suitable material.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99"/>
                </a:solidFill>
              </a:rPr>
              <a:t>                      </a:t>
            </a:r>
            <a:r>
              <a:rPr lang="en-US" sz="1000" b="1" dirty="0" smtClean="0">
                <a:solidFill>
                  <a:srgbClr val="0000B8"/>
                </a:solidFill>
              </a:rPr>
              <a:t>refractive index of core &gt; refractive index of cladding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CC3300"/>
                </a:solidFill>
              </a:rPr>
              <a:t>Main  Motivation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200" b="1" dirty="0" smtClean="0">
                <a:solidFill>
                  <a:srgbClr val="000099"/>
                </a:solidFill>
              </a:rPr>
              <a:t> </a:t>
            </a:r>
            <a:r>
              <a:rPr lang="en-US" sz="1000" b="1" dirty="0" smtClean="0">
                <a:solidFill>
                  <a:srgbClr val="0000B8"/>
                </a:solidFill>
              </a:rPr>
              <a:t>To meet  demand of  increase in the telecommunication data  transmission.                                                                                                                  </a:t>
            </a:r>
            <a:r>
              <a:rPr lang="en-US" sz="1000" b="1" dirty="0" smtClean="0">
                <a:solidFill>
                  <a:srgbClr val="006C00"/>
                </a:solidFill>
              </a:rPr>
              <a:t>cladding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200" b="1" dirty="0" smtClean="0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  <a:endParaRPr lang="en-US" sz="900" b="1" dirty="0" smtClean="0">
              <a:solidFill>
                <a:srgbClr val="257D4D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200" b="1" dirty="0" smtClean="0">
                <a:solidFill>
                  <a:srgbClr val="CC3300"/>
                </a:solidFill>
              </a:rPr>
              <a:t>Physical  Principle                                                                                        </a:t>
            </a:r>
            <a:r>
              <a:rPr lang="en-US" sz="1200" dirty="0" smtClean="0">
                <a:solidFill>
                  <a:srgbClr val="257D4D"/>
                </a:solidFill>
              </a:rPr>
              <a:t>input light                                                              </a:t>
            </a:r>
            <a:r>
              <a:rPr lang="en-US" sz="1200" dirty="0" smtClean="0">
                <a:solidFill>
                  <a:srgbClr val="006C00"/>
                </a:solidFill>
              </a:rPr>
              <a:t>output light </a:t>
            </a:r>
            <a:r>
              <a:rPr lang="en-US" sz="1200" b="1" dirty="0" smtClean="0">
                <a:solidFill>
                  <a:srgbClr val="006C00"/>
                </a:solidFill>
              </a:rPr>
              <a:t>                              </a:t>
            </a:r>
            <a:r>
              <a:rPr lang="en-US" sz="1000" b="1" dirty="0" smtClean="0">
                <a:solidFill>
                  <a:srgbClr val="006C00"/>
                </a:solidFill>
              </a:rPr>
              <a:t>                   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CC3300"/>
                </a:solidFill>
              </a:rPr>
              <a:t>                                                                                                                                                        </a:t>
            </a:r>
            <a:r>
              <a:rPr lang="en-US" sz="1000" b="1" dirty="0" smtClean="0">
                <a:solidFill>
                  <a:srgbClr val="004C00"/>
                </a:solidFill>
              </a:rPr>
              <a:t>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CC3300"/>
                </a:solidFill>
              </a:rPr>
              <a:t> </a:t>
            </a:r>
            <a:r>
              <a:rPr lang="en-US" sz="1000" b="1" dirty="0" smtClean="0">
                <a:solidFill>
                  <a:srgbClr val="0000B8"/>
                </a:solidFill>
              </a:rPr>
              <a:t>Total internal reflection (critical angle, using Snell’s law).                                                                                               </a:t>
            </a:r>
            <a:r>
              <a:rPr lang="en-US" sz="1000" b="1" dirty="0" smtClean="0">
                <a:solidFill>
                  <a:srgbClr val="257D4D"/>
                </a:solidFill>
              </a:rPr>
              <a:t>core </a:t>
            </a:r>
            <a:r>
              <a:rPr lang="en-US" sz="1000" b="1" dirty="0" smtClean="0">
                <a:solidFill>
                  <a:srgbClr val="0000B8"/>
                </a:solidFill>
              </a:rPr>
              <a:t>                                                                                   </a:t>
            </a:r>
            <a:r>
              <a:rPr lang="en-US" sz="1000" b="1" dirty="0" smtClean="0">
                <a:solidFill>
                  <a:srgbClr val="257D4D"/>
                </a:solidFill>
              </a:rPr>
              <a:t>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b="1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C00000"/>
                </a:solidFill>
              </a:rPr>
              <a:t>  </a:t>
            </a:r>
            <a:r>
              <a:rPr lang="en-US" sz="1200" b="1" dirty="0" smtClean="0">
                <a:solidFill>
                  <a:srgbClr val="C00000"/>
                </a:solidFill>
              </a:rPr>
              <a:t>Main  Advantages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                              </a:t>
            </a:r>
            <a:r>
              <a:rPr lang="en-US" sz="1100" b="1" dirty="0" smtClean="0">
                <a:solidFill>
                  <a:srgbClr val="126216"/>
                </a:solidFill>
              </a:rPr>
              <a:t>OPTICAL  FIBER   COMMUNICATION  SYSTEM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Higher bandwidth (extremely high data transfer rate).                                                                                                                 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Less signal degradation.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Less costly per meter.</a:t>
            </a:r>
            <a:r>
              <a:rPr lang="en-US" sz="1000" dirty="0">
                <a:solidFill>
                  <a:srgbClr val="0000B8"/>
                </a:solidFill>
              </a:rPr>
              <a:t> </a:t>
            </a:r>
            <a:r>
              <a:rPr lang="en-US" sz="1000" dirty="0" smtClean="0">
                <a:solidFill>
                  <a:srgbClr val="0000B8"/>
                </a:solidFill>
              </a:rPr>
              <a:t>                    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Lighter and thinner then copper wire.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Lower transmitter launching power.                                                                                                                 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Less susceptible to electromagnetic interference.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Flexible use in mechanical and medical imaging systems.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CC3300"/>
                </a:solidFill>
              </a:rPr>
              <a:t> </a:t>
            </a:r>
            <a:r>
              <a:rPr lang="en-US" sz="1200" b="1" dirty="0" smtClean="0">
                <a:solidFill>
                  <a:srgbClr val="CC3300"/>
                </a:solidFill>
              </a:rPr>
              <a:t>Main  Applications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CC33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Telecommunications.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Sensors.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Fiber Lasers.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Bio-medical.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Automotive and many other </a:t>
            </a:r>
            <a:r>
              <a:rPr lang="en-US" sz="1000" b="1" dirty="0" err="1" smtClean="0">
                <a:solidFill>
                  <a:srgbClr val="0000B8"/>
                </a:solidFill>
              </a:rPr>
              <a:t>industories</a:t>
            </a:r>
            <a:r>
              <a:rPr lang="en-US" sz="1000" b="1" dirty="0" smtClean="0">
                <a:solidFill>
                  <a:srgbClr val="0000B8"/>
                </a:solidFill>
              </a:rPr>
              <a:t>.</a:t>
            </a:r>
            <a:endParaRPr lang="en-US" sz="1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6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41148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FFFFFF"/>
                </a:solidFill>
              </a:rPr>
              <a:t>Transmitter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40386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FFFFFF"/>
                </a:solidFill>
              </a:rPr>
              <a:t>Receiver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4038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rgbClr val="FFFFFF"/>
                </a:solidFill>
              </a:rPr>
              <a:t>Detector</a:t>
            </a:r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4572000" y="3733800"/>
            <a:ext cx="0" cy="3810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5257800" y="4343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6705600" y="43434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7239000" y="5029200"/>
            <a:ext cx="9906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 pitchFamily="34" charset="0"/>
              </a:rPr>
              <a:t>Output</a:t>
            </a:r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7696200" y="46482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29" name="Rectangle 6"/>
          <p:cNvSpPr>
            <a:spLocks noChangeArrowheads="1"/>
          </p:cNvSpPr>
          <p:nvPr/>
        </p:nvSpPr>
        <p:spPr bwMode="auto">
          <a:xfrm>
            <a:off x="4114800" y="3200400"/>
            <a:ext cx="1066800" cy="533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 pitchFamily="34" charset="0"/>
              </a:rPr>
              <a:t>Source</a:t>
            </a:r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>
            <a:off x="5334000" y="167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>
            <a:off x="53340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2" name="Rectangle 19"/>
          <p:cNvSpPr>
            <a:spLocks noChangeArrowheads="1"/>
          </p:cNvSpPr>
          <p:nvPr/>
        </p:nvSpPr>
        <p:spPr bwMode="auto">
          <a:xfrm>
            <a:off x="5219700" y="1600200"/>
            <a:ext cx="2019300" cy="761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5219700" y="2057400"/>
            <a:ext cx="2015318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4" name="Line 21"/>
          <p:cNvSpPr>
            <a:spLocks noChangeShapeType="1"/>
          </p:cNvSpPr>
          <p:nvPr/>
        </p:nvSpPr>
        <p:spPr bwMode="auto">
          <a:xfrm flipV="1">
            <a:off x="5257800" y="1676400"/>
            <a:ext cx="2286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5" name="Line 22"/>
          <p:cNvSpPr>
            <a:spLocks noChangeShapeType="1"/>
          </p:cNvSpPr>
          <p:nvPr/>
        </p:nvSpPr>
        <p:spPr bwMode="auto">
          <a:xfrm>
            <a:off x="5486400" y="167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6" name="Line 23"/>
          <p:cNvSpPr>
            <a:spLocks noChangeShapeType="1"/>
          </p:cNvSpPr>
          <p:nvPr/>
        </p:nvSpPr>
        <p:spPr bwMode="auto">
          <a:xfrm flipV="1">
            <a:off x="5943600" y="1676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>
            <a:off x="6324600" y="1676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 flipV="1">
            <a:off x="6705600" y="1676400"/>
            <a:ext cx="39052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9220" name="Straight Arrow Connector 9219"/>
          <p:cNvCxnSpPr/>
          <p:nvPr/>
        </p:nvCxnSpPr>
        <p:spPr>
          <a:xfrm rot="10800000">
            <a:off x="7239000" y="164592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9" name="Straight Arrow Connector 9238"/>
          <p:cNvCxnSpPr/>
          <p:nvPr/>
        </p:nvCxnSpPr>
        <p:spPr>
          <a:xfrm>
            <a:off x="4953000" y="2133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1" name="Straight Arrow Connector 9240"/>
          <p:cNvCxnSpPr/>
          <p:nvPr/>
        </p:nvCxnSpPr>
        <p:spPr>
          <a:xfrm rot="5400000" flipH="1" flipV="1">
            <a:off x="6058694" y="2094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ine 21"/>
          <p:cNvSpPr>
            <a:spLocks noChangeShapeType="1"/>
          </p:cNvSpPr>
          <p:nvPr/>
        </p:nvSpPr>
        <p:spPr bwMode="auto">
          <a:xfrm>
            <a:off x="7086600" y="1676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20" name="Straight Connector 19"/>
          <p:cNvCxnSpPr>
            <a:stCxn id="9234" idx="0"/>
            <a:endCxn id="9234" idx="0"/>
          </p:cNvCxnSpPr>
          <p:nvPr/>
        </p:nvCxnSpPr>
        <p:spPr>
          <a:xfrm>
            <a:off x="5257800" y="18669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362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Fibre</a:t>
            </a:r>
            <a:r>
              <a:rPr lang="en-US" sz="1400" b="1" dirty="0" smtClean="0">
                <a:solidFill>
                  <a:srgbClr val="C00000"/>
                </a:solidFill>
              </a:rPr>
              <a:t> Optics Material Choice?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5943600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b="1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b="1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b="1" dirty="0" smtClean="0">
              <a:solidFill>
                <a:srgbClr val="C0000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</a:rPr>
              <a:t>-       </a:t>
            </a:r>
            <a:r>
              <a:rPr lang="en-US" sz="3600" b="1" dirty="0" err="1" smtClean="0">
                <a:solidFill>
                  <a:srgbClr val="0000B8"/>
                </a:solidFill>
              </a:rPr>
              <a:t>H.H.Hopkins</a:t>
            </a:r>
            <a:r>
              <a:rPr lang="en-US" sz="3600" b="1" dirty="0" smtClean="0">
                <a:solidFill>
                  <a:srgbClr val="0000B8"/>
                </a:solidFill>
              </a:rPr>
              <a:t> and </a:t>
            </a:r>
            <a:r>
              <a:rPr lang="en-US" sz="3600" b="1" dirty="0" err="1" smtClean="0">
                <a:solidFill>
                  <a:srgbClr val="0000B8"/>
                </a:solidFill>
              </a:rPr>
              <a:t>N.S.Kapnay</a:t>
            </a:r>
            <a:r>
              <a:rPr lang="en-US" sz="3600" b="1" dirty="0" smtClean="0">
                <a:solidFill>
                  <a:srgbClr val="0000B8"/>
                </a:solidFill>
              </a:rPr>
              <a:t>  in 1950’s  used </a:t>
            </a:r>
            <a:r>
              <a:rPr lang="en-US" sz="3600" b="1" dirty="0" smtClean="0">
                <a:solidFill>
                  <a:srgbClr val="FF0000"/>
                </a:solidFill>
              </a:rPr>
              <a:t>cladding fiber</a:t>
            </a:r>
            <a:r>
              <a:rPr lang="en-US" sz="3600" b="1" dirty="0" smtClean="0">
                <a:solidFill>
                  <a:srgbClr val="000099"/>
                </a:solidFill>
              </a:rPr>
              <a:t>:                                                                         </a:t>
            </a:r>
            <a:r>
              <a:rPr lang="en-US" sz="4000" b="1" dirty="0" smtClean="0">
                <a:solidFill>
                  <a:srgbClr val="000099"/>
                </a:solidFill>
              </a:rPr>
              <a:t> </a:t>
            </a:r>
            <a:r>
              <a:rPr lang="en-US" sz="4000" b="1" dirty="0" smtClean="0">
                <a:solidFill>
                  <a:srgbClr val="006C00"/>
                </a:solidFill>
              </a:rPr>
              <a:t>(Nobel Prize 2009)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</a:rPr>
              <a:t>-</a:t>
            </a:r>
            <a:r>
              <a:rPr lang="en-US" sz="3600" b="1" dirty="0" smtClean="0">
                <a:solidFill>
                  <a:srgbClr val="00B050"/>
                </a:solidFill>
              </a:rPr>
              <a:t>      Good image properties demonstrated  for 75 cm long fiber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i="1" u="none" strike="noStrike" dirty="0">
                <a:solidFill>
                  <a:srgbClr val="00B050"/>
                </a:solidFill>
                <a:latin typeface="Times-Italic"/>
              </a:rPr>
              <a:t> </a:t>
            </a:r>
            <a:r>
              <a:rPr lang="en-US" sz="3200" b="1" i="1" u="none" strike="noStrike" dirty="0" smtClean="0">
                <a:solidFill>
                  <a:srgbClr val="00B050"/>
                </a:solidFill>
                <a:latin typeface="Times-Italic"/>
              </a:rPr>
              <a:t>      [</a:t>
            </a:r>
            <a:r>
              <a:rPr lang="en-US" sz="3200" b="1" i="1" u="none" strike="noStrike" baseline="0" dirty="0" smtClean="0">
                <a:solidFill>
                  <a:srgbClr val="00B050"/>
                </a:solidFill>
                <a:latin typeface="Times-Italic"/>
              </a:rPr>
              <a:t>Nature </a:t>
            </a:r>
            <a:r>
              <a:rPr lang="en-US" sz="3200" b="1" i="0" u="none" strike="noStrike" baseline="0" dirty="0" smtClean="0">
                <a:solidFill>
                  <a:srgbClr val="00B050"/>
                </a:solidFill>
                <a:latin typeface="Times-Bold"/>
              </a:rPr>
              <a:t>173</a:t>
            </a:r>
            <a:r>
              <a:rPr lang="en-US" sz="3200" b="1" i="0" u="none" strike="noStrike" baseline="0" dirty="0" smtClean="0">
                <a:solidFill>
                  <a:srgbClr val="00B050"/>
                </a:solidFill>
                <a:latin typeface="Times-Roman"/>
              </a:rPr>
              <a:t>,</a:t>
            </a:r>
            <a:r>
              <a:rPr lang="en-US" sz="3200" b="1" i="0" u="none" strike="noStrike" dirty="0" smtClean="0">
                <a:solidFill>
                  <a:srgbClr val="00B050"/>
                </a:solidFill>
                <a:latin typeface="Times-Roman"/>
              </a:rPr>
              <a:t> </a:t>
            </a:r>
            <a:r>
              <a:rPr lang="en-US" sz="3200" b="1" i="0" u="none" strike="noStrike" baseline="0" dirty="0" smtClean="0">
                <a:solidFill>
                  <a:srgbClr val="00B050"/>
                </a:solidFill>
                <a:latin typeface="Times-Roman"/>
              </a:rPr>
              <a:t>39 (1954)</a:t>
            </a:r>
            <a:r>
              <a:rPr lang="en-US" sz="3200" b="1" dirty="0" smtClean="0">
                <a:solidFill>
                  <a:srgbClr val="00B050"/>
                </a:solidFill>
              </a:rPr>
              <a:t>].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600" b="1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-     Application found use in medicine as  </a:t>
            </a:r>
            <a:r>
              <a:rPr lang="en-US" sz="3600" b="1" dirty="0" err="1" smtClean="0">
                <a:solidFill>
                  <a:srgbClr val="00B050"/>
                </a:solidFill>
              </a:rPr>
              <a:t>gastroscopes</a:t>
            </a:r>
            <a:r>
              <a:rPr lang="en-US" sz="3600" b="1" dirty="0" smtClean="0">
                <a:solidFill>
                  <a:srgbClr val="00B050"/>
                </a:solidFill>
              </a:rPr>
              <a:t>,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   endoscopes etc.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6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</a:rPr>
              <a:t>-     </a:t>
            </a:r>
            <a:r>
              <a:rPr lang="en-US" sz="3600" b="1" dirty="0" smtClean="0">
                <a:solidFill>
                  <a:srgbClr val="0000B8"/>
                </a:solidFill>
              </a:rPr>
              <a:t>Advent of Laser  in 1960’s , but didn’t work for  optical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</a:rPr>
              <a:t>      </a:t>
            </a:r>
            <a:r>
              <a:rPr lang="en-US" sz="3600" b="1" dirty="0" smtClean="0">
                <a:solidFill>
                  <a:srgbClr val="0000B8"/>
                </a:solidFill>
              </a:rPr>
              <a:t>communication due to </a:t>
            </a:r>
            <a:r>
              <a:rPr lang="en-US" sz="3600" b="1" dirty="0" smtClean="0">
                <a:solidFill>
                  <a:srgbClr val="FF0000"/>
                </a:solidFill>
              </a:rPr>
              <a:t>attenuation problem!.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 smtClean="0">
              <a:solidFill>
                <a:srgbClr val="0000B8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 In 1964 critical theoretical suggestion by,  Charles  K. Kao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00B8"/>
                </a:solidFill>
              </a:rPr>
              <a:t> </a:t>
            </a:r>
            <a:r>
              <a:rPr lang="en-US" sz="3600" b="1" dirty="0" smtClean="0">
                <a:solidFill>
                  <a:srgbClr val="0000B8"/>
                </a:solidFill>
              </a:rPr>
              <a:t>      and Charles  </a:t>
            </a:r>
            <a:r>
              <a:rPr lang="en-US" sz="3600" b="1" dirty="0" err="1" smtClean="0">
                <a:solidFill>
                  <a:srgbClr val="0000B8"/>
                </a:solidFill>
              </a:rPr>
              <a:t>Hockam</a:t>
            </a:r>
            <a:r>
              <a:rPr lang="en-US" sz="3600" b="1" dirty="0" smtClean="0">
                <a:solidFill>
                  <a:srgbClr val="0000B8"/>
                </a:solidFill>
              </a:rPr>
              <a:t> :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</a:rPr>
              <a:t>-</a:t>
            </a:r>
            <a:r>
              <a:rPr lang="en-US" sz="3600" b="1" dirty="0" smtClean="0">
                <a:solidFill>
                  <a:srgbClr val="00B050"/>
                </a:solidFill>
              </a:rPr>
              <a:t>      For long range communication system the loss  limit was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       set  to 20 dB/Km (was  ~  1000 </a:t>
            </a:r>
            <a:r>
              <a:rPr lang="en-US" sz="3600" b="1" dirty="0" err="1" smtClean="0">
                <a:solidFill>
                  <a:srgbClr val="00B050"/>
                </a:solidFill>
              </a:rPr>
              <a:t>db</a:t>
            </a:r>
            <a:r>
              <a:rPr lang="en-US" sz="3600" b="1" dirty="0" smtClean="0">
                <a:solidFill>
                  <a:srgbClr val="00B050"/>
                </a:solidFill>
              </a:rPr>
              <a:t>/Km or higher at that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    time!).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-      Pure form of  Silica,  by reducing impurities i.e., the optical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    losses were not due to  glass itself,  but impurities in it.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Limit met  by doping titanium in fused  core and pure fused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00B8"/>
                </a:solidFill>
              </a:rPr>
              <a:t> </a:t>
            </a:r>
            <a:r>
              <a:rPr lang="en-US" sz="3600" b="1" dirty="0" smtClean="0">
                <a:solidFill>
                  <a:srgbClr val="0000B8"/>
                </a:solidFill>
              </a:rPr>
              <a:t>      Silica in cladding   </a:t>
            </a:r>
            <a:r>
              <a:rPr lang="fr-FR" sz="3200" b="1" dirty="0">
                <a:solidFill>
                  <a:srgbClr val="0000B8"/>
                </a:solidFill>
                <a:latin typeface="Times New Roman"/>
              </a:rPr>
              <a:t>[</a:t>
            </a:r>
            <a:r>
              <a:rPr lang="fr-FR" sz="3200" b="1" dirty="0" err="1">
                <a:solidFill>
                  <a:srgbClr val="0000B8"/>
                </a:solidFill>
                <a:latin typeface="Times New Roman"/>
              </a:rPr>
              <a:t>Appl</a:t>
            </a:r>
            <a:r>
              <a:rPr lang="fr-FR" sz="3200" b="1" dirty="0">
                <a:solidFill>
                  <a:srgbClr val="0000B8"/>
                </a:solidFill>
                <a:latin typeface="Times New Roman"/>
              </a:rPr>
              <a:t>. Phys. </a:t>
            </a:r>
            <a:r>
              <a:rPr lang="fr-FR" sz="3200" b="1" dirty="0" err="1">
                <a:solidFill>
                  <a:srgbClr val="0000B8"/>
                </a:solidFill>
                <a:latin typeface="Times New Roman"/>
              </a:rPr>
              <a:t>Lett</a:t>
            </a:r>
            <a:r>
              <a:rPr lang="fr-FR" sz="3200" b="1" dirty="0">
                <a:solidFill>
                  <a:srgbClr val="0000B8"/>
                </a:solidFill>
                <a:latin typeface="Times New Roman"/>
              </a:rPr>
              <a:t>. 17, 423  </a:t>
            </a:r>
            <a:r>
              <a:rPr lang="fr-FR" sz="3200" b="1" dirty="0" smtClean="0">
                <a:solidFill>
                  <a:srgbClr val="0000B8"/>
                </a:solidFill>
                <a:latin typeface="Times New Roman"/>
              </a:rPr>
              <a:t>(</a:t>
            </a:r>
            <a:r>
              <a:rPr lang="fr-FR" sz="3200" b="1" dirty="0">
                <a:solidFill>
                  <a:srgbClr val="0000B8"/>
                </a:solidFill>
                <a:latin typeface="Times New Roman"/>
              </a:rPr>
              <a:t>1970</a:t>
            </a:r>
            <a:r>
              <a:rPr lang="fr-FR" sz="3200" b="1" dirty="0" smtClean="0">
                <a:solidFill>
                  <a:srgbClr val="0000B8"/>
                </a:solidFill>
                <a:latin typeface="Times New Roman"/>
              </a:rPr>
              <a:t>)].</a:t>
            </a:r>
            <a:r>
              <a:rPr lang="en-US" sz="4000" b="1" dirty="0" smtClean="0">
                <a:solidFill>
                  <a:srgbClr val="0000B8"/>
                </a:solidFill>
              </a:rPr>
              <a:t>                                        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 smtClean="0">
              <a:solidFill>
                <a:srgbClr val="0000B8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Today the lower limit is below 0.2 dB/KM.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600" b="1" dirty="0" smtClean="0">
              <a:solidFill>
                <a:srgbClr val="0000B8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 Plastic and Plastic–clad  Silica , as well few other optical fibers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00B8"/>
                </a:solidFill>
              </a:rPr>
              <a:t> </a:t>
            </a:r>
            <a:r>
              <a:rPr lang="en-US" sz="3600" b="1" dirty="0" smtClean="0">
                <a:solidFill>
                  <a:srgbClr val="0000B8"/>
                </a:solidFill>
              </a:rPr>
              <a:t>      materials (useful for some applications),  has  been  invented.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800" b="1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b="1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b="1" dirty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400" b="1" dirty="0" smtClean="0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                           </a:t>
            </a:r>
            <a:r>
              <a:rPr lang="en-US" sz="4400" b="1" dirty="0" smtClean="0">
                <a:solidFill>
                  <a:srgbClr val="0000BC"/>
                </a:solidFill>
              </a:rPr>
              <a:t>Optical  loss in glass as function of time.</a:t>
            </a:r>
            <a:endParaRPr lang="en-US" sz="4400" b="1" dirty="0">
              <a:solidFill>
                <a:srgbClr val="0000BC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8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002368"/>
                </a:solidFill>
              </a:rPr>
              <a:t>                                                                                                                                                                  </a:t>
            </a:r>
            <a:r>
              <a:rPr lang="en-US" sz="3400" b="1" dirty="0" smtClean="0">
                <a:solidFill>
                  <a:srgbClr val="0000B8"/>
                </a:solidFill>
              </a:rPr>
              <a:t>(Source:  Nagel S.(1989). Optical Fiber: The expanding medium. IEEE Circuits Devices </a:t>
            </a:r>
            <a:r>
              <a:rPr lang="en-US" sz="3400" b="1" dirty="0" err="1" smtClean="0">
                <a:solidFill>
                  <a:srgbClr val="0000B8"/>
                </a:solidFill>
              </a:rPr>
              <a:t>Magaz</a:t>
            </a:r>
            <a:r>
              <a:rPr lang="en-US" sz="3400" b="1" dirty="0" smtClean="0">
                <a:solidFill>
                  <a:srgbClr val="0000B8"/>
                </a:solidFill>
              </a:rPr>
              <a:t>. March, 36.)  </a:t>
            </a:r>
            <a:r>
              <a:rPr lang="en-US" sz="3200" b="1" dirty="0" smtClean="0">
                <a:solidFill>
                  <a:srgbClr val="0000B8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CC3300"/>
                </a:solidFill>
              </a:rPr>
              <a:t>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C000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      </a:t>
            </a:r>
            <a:endParaRPr lang="en-US" sz="8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>
              <a:solidFill>
                <a:srgbClr val="0039AC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dirty="0" smtClean="0">
                <a:solidFill>
                  <a:srgbClr val="0039AC"/>
                </a:solidFill>
              </a:rPr>
              <a:t>                                                                                                             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b="1" dirty="0" smtClean="0">
                <a:solidFill>
                  <a:schemeClr val="hlink"/>
                </a:solidFill>
              </a:rPr>
              <a:t>        </a:t>
            </a:r>
            <a:r>
              <a:rPr lang="en-US" sz="800" b="1" dirty="0" smtClean="0">
                <a:solidFill>
                  <a:srgbClr val="0039AC"/>
                </a:solidFill>
              </a:rPr>
              <a:t>    </a:t>
            </a:r>
            <a:endParaRPr lang="en-US" sz="900" b="1" dirty="0" smtClean="0">
              <a:solidFill>
                <a:srgbClr val="0039AC"/>
              </a:solidFill>
            </a:endParaRP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622393" cy="398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8"/>
          <p:cNvSpPr>
            <a:spLocks noChangeShapeType="1"/>
          </p:cNvSpPr>
          <p:nvPr/>
        </p:nvSpPr>
        <p:spPr bwMode="auto">
          <a:xfrm flipV="1">
            <a:off x="3048000" y="1676400"/>
            <a:ext cx="1447800" cy="12192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024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121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"/>
            <a:ext cx="1219200" cy="77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63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533400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Silica and   Plastic as </a:t>
            </a:r>
            <a:r>
              <a:rPr lang="en-US" sz="1400" b="1" dirty="0" err="1" smtClean="0">
                <a:solidFill>
                  <a:srgbClr val="C00000"/>
                </a:solidFill>
              </a:rPr>
              <a:t>Fibre</a:t>
            </a:r>
            <a:r>
              <a:rPr lang="en-US" sz="1400" b="1" dirty="0" smtClean="0">
                <a:solidFill>
                  <a:srgbClr val="C00000"/>
                </a:solidFill>
              </a:rPr>
              <a:t> Optic Materials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304800"/>
            <a:ext cx="8458200" cy="6400800"/>
          </a:xfrm>
          <a:noFill/>
          <a:ln>
            <a:solidFill>
              <a:schemeClr val="accent2"/>
            </a:solidFill>
          </a:ln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b="1" dirty="0" smtClean="0">
              <a:solidFill>
                <a:srgbClr val="CC33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b="1" dirty="0">
                <a:solidFill>
                  <a:srgbClr val="CC3300"/>
                </a:solidFill>
              </a:rPr>
              <a:t> </a:t>
            </a:r>
            <a:r>
              <a:rPr lang="en-US" sz="800" b="1" dirty="0" smtClean="0">
                <a:solidFill>
                  <a:srgbClr val="CC3300"/>
                </a:solidFill>
              </a:rPr>
              <a:t>              </a:t>
            </a:r>
            <a:r>
              <a:rPr lang="en-US" sz="4800" b="1" dirty="0" smtClean="0">
                <a:solidFill>
                  <a:srgbClr val="FF0000"/>
                </a:solidFill>
              </a:rPr>
              <a:t>Silica   Fibers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solidFill>
                  <a:srgbClr val="0000B8"/>
                </a:solidFill>
              </a:rPr>
              <a:t>-</a:t>
            </a:r>
            <a:r>
              <a:rPr lang="en-US" sz="4000" b="1" dirty="0" smtClean="0">
                <a:solidFill>
                  <a:srgbClr val="0000B8"/>
                </a:solidFill>
              </a:rPr>
              <a:t>       Both core and cladding are of glass.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Very pure SiO</a:t>
            </a:r>
            <a:r>
              <a:rPr lang="en-US" sz="4000" b="1" baseline="-25000" dirty="0" smtClean="0">
                <a:solidFill>
                  <a:srgbClr val="0000B8"/>
                </a:solidFill>
              </a:rPr>
              <a:t>2 </a:t>
            </a:r>
            <a:r>
              <a:rPr lang="en-US" sz="4000" b="1" dirty="0" smtClean="0">
                <a:solidFill>
                  <a:srgbClr val="0000B8"/>
                </a:solidFill>
              </a:rPr>
              <a:t>or fused quartz.</a:t>
            </a:r>
          </a:p>
          <a:p>
            <a:pPr marL="0" lv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Germanium </a:t>
            </a:r>
            <a:r>
              <a:rPr lang="en-US" sz="4000" b="1" dirty="0">
                <a:solidFill>
                  <a:srgbClr val="0000B8"/>
                </a:solidFill>
              </a:rPr>
              <a:t>or </a:t>
            </a:r>
            <a:r>
              <a:rPr lang="en-US" sz="4000" b="1" dirty="0" smtClean="0">
                <a:solidFill>
                  <a:srgbClr val="0000B8"/>
                </a:solidFill>
              </a:rPr>
              <a:t>Phosphorus to increase </a:t>
            </a:r>
            <a:r>
              <a:rPr lang="en-US" sz="4000" b="1" dirty="0">
                <a:solidFill>
                  <a:srgbClr val="0000B8"/>
                </a:solidFill>
              </a:rPr>
              <a:t>the index of refraction.</a:t>
            </a:r>
          </a:p>
          <a:p>
            <a:pPr marL="0" lv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Boron </a:t>
            </a:r>
            <a:r>
              <a:rPr lang="en-US" sz="4000" b="1" dirty="0">
                <a:solidFill>
                  <a:srgbClr val="0000B8"/>
                </a:solidFill>
              </a:rPr>
              <a:t>or </a:t>
            </a:r>
            <a:r>
              <a:rPr lang="en-US" sz="4000" b="1" dirty="0" err="1">
                <a:solidFill>
                  <a:srgbClr val="0000B8"/>
                </a:solidFill>
              </a:rPr>
              <a:t>Flourine</a:t>
            </a:r>
            <a:r>
              <a:rPr lang="en-US" sz="4000" b="1" dirty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to decrease </a:t>
            </a:r>
            <a:r>
              <a:rPr lang="en-US" sz="4000" b="1" dirty="0">
                <a:solidFill>
                  <a:srgbClr val="0000B8"/>
                </a:solidFill>
              </a:rPr>
              <a:t>the index of </a:t>
            </a:r>
            <a:r>
              <a:rPr lang="en-US" sz="4000" b="1" dirty="0" smtClean="0">
                <a:solidFill>
                  <a:srgbClr val="0000B8"/>
                </a:solidFill>
              </a:rPr>
              <a:t>refraction</a:t>
            </a:r>
            <a:r>
              <a:rPr lang="en-US" sz="4000" b="1" dirty="0">
                <a:solidFill>
                  <a:srgbClr val="0000B8"/>
                </a:solidFill>
              </a:rPr>
              <a:t>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Silica fibers mainly used due to their low intrinsic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       absorption at wavelengths of operation.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dirty="0" smtClean="0">
                <a:solidFill>
                  <a:srgbClr val="0000B8"/>
                </a:solidFill>
              </a:rPr>
              <a:t>-      </a:t>
            </a:r>
            <a:r>
              <a:rPr lang="en-US" sz="4000" b="1" dirty="0" smtClean="0">
                <a:solidFill>
                  <a:srgbClr val="0000B8"/>
                </a:solidFill>
              </a:rPr>
              <a:t>Any other remaining impurities cause attenuation and scattering.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solidFill>
                <a:srgbClr val="CC33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CC3300"/>
                </a:solidFill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Plastic    Fibers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solidFill>
                <a:srgbClr val="00297A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Plastic core and plastic cladding.</a:t>
            </a:r>
            <a:endParaRPr lang="en-US" sz="4000" b="1" dirty="0">
              <a:solidFill>
                <a:srgbClr val="0000B8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</a:t>
            </a:r>
            <a:r>
              <a:rPr lang="en-US" sz="4000" b="1" dirty="0" err="1" smtClean="0">
                <a:solidFill>
                  <a:srgbClr val="0000B8"/>
                </a:solidFill>
              </a:rPr>
              <a:t>Polymethyl</a:t>
            </a:r>
            <a:r>
              <a:rPr lang="en-US" sz="4000" b="1" dirty="0" smtClean="0">
                <a:solidFill>
                  <a:srgbClr val="0000B8"/>
                </a:solidFill>
              </a:rPr>
              <a:t>  Methacrylate (most commonly used). </a:t>
            </a:r>
            <a:endParaRPr lang="en-US" sz="4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Flexible and Light.                                                                                                                                                         Attenuation Spectrum of Silica Fibers.</a:t>
            </a:r>
            <a:endParaRPr lang="en-US" sz="40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Widely </a:t>
            </a:r>
            <a:r>
              <a:rPr lang="en-US" sz="4000" b="1" dirty="0">
                <a:solidFill>
                  <a:srgbClr val="0000B8"/>
                </a:solidFill>
              </a:rPr>
              <a:t>used in short distance applications.</a:t>
            </a:r>
            <a:r>
              <a:rPr lang="en-US" sz="4000" b="1" dirty="0" smtClean="0">
                <a:solidFill>
                  <a:srgbClr val="0000B8"/>
                </a:solidFill>
              </a:rPr>
              <a:t>                                                                               (</a:t>
            </a:r>
            <a:r>
              <a:rPr lang="en-US" sz="3200" b="1" dirty="0" smtClean="0">
                <a:solidFill>
                  <a:srgbClr val="0000B8"/>
                </a:solidFill>
              </a:rPr>
              <a:t>Source: </a:t>
            </a:r>
            <a:r>
              <a:rPr lang="en-US" sz="3200" b="1" dirty="0" err="1" smtClean="0">
                <a:solidFill>
                  <a:srgbClr val="0000B8"/>
                </a:solidFill>
              </a:rPr>
              <a:t>Miya,T.,Y.Tenuama</a:t>
            </a:r>
            <a:r>
              <a:rPr lang="en-US" sz="3200" b="1" dirty="0" smtClean="0">
                <a:solidFill>
                  <a:srgbClr val="0000B8"/>
                </a:solidFill>
              </a:rPr>
              <a:t>, </a:t>
            </a:r>
            <a:r>
              <a:rPr lang="en-US" sz="3200" b="1" dirty="0" err="1" smtClean="0">
                <a:solidFill>
                  <a:srgbClr val="0000B8"/>
                </a:solidFill>
              </a:rPr>
              <a:t>Thosaka</a:t>
            </a:r>
            <a:r>
              <a:rPr lang="en-US" sz="3200" b="1" dirty="0" smtClean="0">
                <a:solidFill>
                  <a:srgbClr val="0000B8"/>
                </a:solidFill>
              </a:rPr>
              <a:t>, and T Miyashita , “ An ultimate low                </a:t>
            </a:r>
            <a:endParaRPr lang="en-US" sz="3200" dirty="0" smtClean="0">
              <a:solidFill>
                <a:srgbClr val="0000B8"/>
              </a:solidFill>
            </a:endParaRPr>
          </a:p>
          <a:p>
            <a:pPr marL="274320" lvl="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</a:t>
            </a:r>
            <a:r>
              <a:rPr lang="en-US" sz="3200" b="1" dirty="0" smtClean="0">
                <a:solidFill>
                  <a:srgbClr val="0000BC"/>
                </a:solidFill>
              </a:rPr>
              <a:t>loss </a:t>
            </a:r>
            <a:r>
              <a:rPr lang="en-US" sz="3200" b="1" dirty="0">
                <a:solidFill>
                  <a:srgbClr val="0000BC"/>
                </a:solidFill>
              </a:rPr>
              <a:t>single mode fiber at 1.55 mm,” Electron. Letts, </a:t>
            </a:r>
            <a:r>
              <a:rPr lang="en-US" sz="3200" b="1" dirty="0" err="1">
                <a:solidFill>
                  <a:srgbClr val="0000BC"/>
                </a:solidFill>
              </a:rPr>
              <a:t>Vol</a:t>
            </a:r>
            <a:r>
              <a:rPr lang="en-US" sz="3200" b="1" dirty="0">
                <a:solidFill>
                  <a:srgbClr val="0000BC"/>
                </a:solidFill>
              </a:rPr>
              <a:t> 15, 106, 1979)</a:t>
            </a:r>
            <a:r>
              <a:rPr lang="en-US" sz="4000" b="1" dirty="0">
                <a:solidFill>
                  <a:srgbClr val="0000BC"/>
                </a:solidFill>
              </a:rPr>
              <a:t>                         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    Plastic-clad Fibers</a:t>
            </a:r>
            <a:r>
              <a:rPr lang="en-US" sz="4000" b="1" dirty="0" smtClean="0">
                <a:solidFill>
                  <a:srgbClr val="002E00"/>
                </a:solidFill>
              </a:rPr>
              <a:t>                       </a:t>
            </a:r>
            <a:endParaRPr lang="en-US" sz="4000" b="1" dirty="0">
              <a:solidFill>
                <a:srgbClr val="002E00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solidFill>
                <a:srgbClr val="003296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3296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-  </a:t>
            </a:r>
            <a:r>
              <a:rPr lang="en-US" sz="4000" b="1" dirty="0">
                <a:solidFill>
                  <a:srgbClr val="0000B8"/>
                </a:solidFill>
              </a:rPr>
              <a:t> </a:t>
            </a:r>
            <a:r>
              <a:rPr lang="en-US" sz="4000" b="1" dirty="0" smtClean="0">
                <a:solidFill>
                  <a:srgbClr val="0000B8"/>
                </a:solidFill>
              </a:rPr>
              <a:t>Glass as core and plastic as cladding.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solidFill>
                  <a:srgbClr val="0039AC"/>
                </a:solidFill>
              </a:rPr>
              <a:t> </a:t>
            </a:r>
            <a:r>
              <a:rPr lang="en-US" sz="4000" b="1" dirty="0" smtClean="0">
                <a:solidFill>
                  <a:srgbClr val="0039AC"/>
                </a:solidFill>
              </a:rPr>
              <a:t>                                                                                                          </a:t>
            </a:r>
            <a:r>
              <a:rPr lang="en-US" sz="2100" b="1" dirty="0" smtClean="0">
                <a:solidFill>
                  <a:srgbClr val="0039AC"/>
                </a:solidFill>
              </a:rPr>
              <a:t>                                                                                                          </a:t>
            </a:r>
            <a:endParaRPr lang="en-US" sz="3600" b="1" dirty="0" smtClean="0">
              <a:solidFill>
                <a:srgbClr val="0039AC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39AC"/>
                </a:solidFill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Which is better?  </a:t>
            </a:r>
            <a:r>
              <a:rPr lang="en-US" sz="4800" b="1" dirty="0">
                <a:solidFill>
                  <a:srgbClr val="FF0000"/>
                </a:solidFill>
              </a:rPr>
              <a:t>(</a:t>
            </a:r>
            <a:r>
              <a:rPr lang="en-US" sz="4800" b="1" dirty="0" smtClean="0">
                <a:solidFill>
                  <a:srgbClr val="FF0000"/>
                </a:solidFill>
              </a:rPr>
              <a:t>Plastic or Silica)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600" b="1" dirty="0" smtClean="0">
              <a:solidFill>
                <a:srgbClr val="A50021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 Plastic less expensive, flexible, lighter.</a:t>
            </a:r>
            <a:endParaRPr lang="en-US" sz="36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 Plastic is larger in diameter, so easy to connect across  joints.</a:t>
            </a:r>
            <a:endParaRPr lang="en-US" sz="36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 Plastic is less efficient then Silica.</a:t>
            </a:r>
            <a:endParaRPr lang="en-US" sz="3600" dirty="0" smtClean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 Plastic has more attenuation, and less bandwidth making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>
                <a:solidFill>
                  <a:srgbClr val="0000B8"/>
                </a:solidFill>
              </a:rPr>
              <a:t> </a:t>
            </a:r>
            <a:r>
              <a:rPr lang="en-US" sz="3600" b="1" dirty="0" smtClean="0">
                <a:solidFill>
                  <a:srgbClr val="0000B8"/>
                </a:solidFill>
              </a:rPr>
              <a:t>      it  more suitable for shorter distances.                                                                                                                                     </a:t>
            </a:r>
            <a:endParaRPr lang="en-US" sz="3600" b="1" dirty="0">
              <a:solidFill>
                <a:srgbClr val="0000B8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0099"/>
                </a:solidFill>
              </a:rPr>
              <a:t>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600" b="1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b="1" dirty="0" smtClean="0">
              <a:solidFill>
                <a:srgbClr val="CC3300"/>
              </a:solidFill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4000" b="1" dirty="0" smtClean="0">
                <a:solidFill>
                  <a:srgbClr val="0000A2"/>
                </a:solidFill>
              </a:rPr>
              <a:t>Attenuation Spectrum of Plastic  Fibers. 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solidFill>
                  <a:srgbClr val="0000A2"/>
                </a:solidFill>
              </a:rPr>
              <a:t>                                                                                                                       </a:t>
            </a:r>
            <a:r>
              <a:rPr lang="en-US" sz="3600" dirty="0" smtClean="0">
                <a:solidFill>
                  <a:srgbClr val="0000A2"/>
                </a:solidFill>
              </a:rPr>
              <a:t>                                                                         </a:t>
            </a:r>
            <a:r>
              <a:rPr lang="en-US" sz="3600" b="1" dirty="0" smtClean="0">
                <a:solidFill>
                  <a:srgbClr val="0000A2"/>
                </a:solidFill>
              </a:rPr>
              <a:t>(Source: http</a:t>
            </a:r>
            <a:r>
              <a:rPr lang="en-US" sz="3600" b="1" dirty="0">
                <a:solidFill>
                  <a:srgbClr val="0000A2"/>
                </a:solidFill>
              </a:rPr>
              <a:t>://</a:t>
            </a:r>
            <a:r>
              <a:rPr lang="en-US" sz="3600" b="1" dirty="0" smtClean="0">
                <a:solidFill>
                  <a:srgbClr val="0000A2"/>
                </a:solidFill>
              </a:rPr>
              <a:t>www.av.it.pt/conftele2009/Papers/31.pdf)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33888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"/>
            <a:ext cx="3200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812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CC3300"/>
                </a:solidFill>
              </a:rPr>
              <a:t>  </a:t>
            </a:r>
            <a:r>
              <a:rPr lang="en-US" sz="1200" b="1" dirty="0" smtClean="0">
                <a:solidFill>
                  <a:srgbClr val="C00000"/>
                </a:solidFill>
              </a:rPr>
              <a:t>Main  Characteristics  of  Optical  Transmission  Medium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533400"/>
            <a:ext cx="8153400" cy="60198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00B8"/>
                </a:solidFill>
              </a:rPr>
              <a:t>-    The ray entering the  acceptance angle will be guided along the core.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600" b="1" dirty="0" smtClean="0">
              <a:solidFill>
                <a:srgbClr val="0000BC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C"/>
                </a:solidFill>
              </a:rPr>
              <a:t>-    Acceptance angle is measure of the light-gathering power of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rgbClr val="0000BC"/>
                </a:solidFill>
              </a:rPr>
              <a:t> </a:t>
            </a:r>
            <a:r>
              <a:rPr lang="en-US" sz="4000" b="1" dirty="0" smtClean="0">
                <a:solidFill>
                  <a:srgbClr val="0000BC"/>
                </a:solidFill>
              </a:rPr>
              <a:t>    the fiber.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rgbClr val="0000BC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C"/>
                </a:solidFill>
              </a:rPr>
              <a:t> -  Higher Numerical </a:t>
            </a:r>
            <a:r>
              <a:rPr lang="en-US" sz="4000" b="1" dirty="0" err="1" smtClean="0">
                <a:solidFill>
                  <a:srgbClr val="0000BC"/>
                </a:solidFill>
              </a:rPr>
              <a:t>Aperature</a:t>
            </a:r>
            <a:r>
              <a:rPr lang="en-US" sz="4000" b="1" dirty="0" smtClean="0">
                <a:solidFill>
                  <a:srgbClr val="0000BC"/>
                </a:solidFill>
              </a:rPr>
              <a:t> (NA)  mean higher coupling from source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solidFill>
                  <a:srgbClr val="0000BC"/>
                </a:solidFill>
              </a:rPr>
              <a:t> </a:t>
            </a:r>
            <a:r>
              <a:rPr lang="en-US" sz="4000" b="1" dirty="0" smtClean="0">
                <a:solidFill>
                  <a:srgbClr val="0000BC"/>
                </a:solidFill>
              </a:rPr>
              <a:t>    to fiber, and less losses across joints.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99"/>
                </a:solidFill>
              </a:rPr>
              <a:t>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Font typeface="Wingdings 2"/>
              <a:buNone/>
              <a:defRPr/>
            </a:pPr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Attenuation</a:t>
            </a:r>
            <a:r>
              <a:rPr lang="en-US" sz="4000" b="1" dirty="0" smtClean="0">
                <a:solidFill>
                  <a:srgbClr val="000099"/>
                </a:solidFill>
              </a:rPr>
              <a:t>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rgbClr val="000099"/>
                </a:solidFill>
              </a:rPr>
              <a:t>                                                                                                              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C"/>
                </a:solidFill>
              </a:rPr>
              <a:t>-      Limit  the  optical  power  reaching  the  receiver.                                                                                               NA  </a:t>
            </a:r>
            <a:r>
              <a:rPr lang="en-US" sz="4000" b="1" dirty="0">
                <a:solidFill>
                  <a:srgbClr val="0000BC"/>
                </a:solidFill>
              </a:rPr>
              <a:t>= </a:t>
            </a:r>
            <a:r>
              <a:rPr lang="en-US" sz="4000" b="1" dirty="0">
                <a:solidFill>
                  <a:srgbClr val="0000BC"/>
                </a:solidFill>
                <a:cs typeface="Arial" charset="0"/>
              </a:rPr>
              <a:t> (n</a:t>
            </a:r>
            <a:r>
              <a:rPr lang="en-US" sz="4000" b="1" baseline="-25000" dirty="0">
                <a:solidFill>
                  <a:srgbClr val="0000BC"/>
                </a:solidFill>
                <a:cs typeface="Arial" charset="0"/>
              </a:rPr>
              <a:t>1</a:t>
            </a:r>
            <a:r>
              <a:rPr lang="en-US" sz="4000" b="1" baseline="30000" dirty="0">
                <a:solidFill>
                  <a:srgbClr val="0000BC"/>
                </a:solidFill>
                <a:cs typeface="Arial" charset="0"/>
              </a:rPr>
              <a:t>2  </a:t>
            </a:r>
            <a:r>
              <a:rPr lang="en-US" sz="4000" b="1" dirty="0">
                <a:solidFill>
                  <a:srgbClr val="0000BC"/>
                </a:solidFill>
                <a:cs typeface="Arial" charset="0"/>
              </a:rPr>
              <a:t>- n</a:t>
            </a:r>
            <a:r>
              <a:rPr lang="en-US" sz="4000" b="1" baseline="-25000" dirty="0">
                <a:solidFill>
                  <a:srgbClr val="0000BC"/>
                </a:solidFill>
                <a:cs typeface="Arial" charset="0"/>
              </a:rPr>
              <a:t>2</a:t>
            </a:r>
            <a:r>
              <a:rPr lang="en-US" sz="4000" b="1" baseline="30000" dirty="0">
                <a:solidFill>
                  <a:srgbClr val="0000BC"/>
                </a:solidFill>
                <a:cs typeface="Arial" charset="0"/>
              </a:rPr>
              <a:t>2</a:t>
            </a:r>
            <a:r>
              <a:rPr lang="en-US" sz="4000" b="1" dirty="0">
                <a:solidFill>
                  <a:srgbClr val="0000BC"/>
                </a:solidFill>
                <a:cs typeface="Arial" charset="0"/>
              </a:rPr>
              <a:t> )</a:t>
            </a:r>
            <a:r>
              <a:rPr lang="en-US" sz="4000" b="1" baseline="30000" dirty="0">
                <a:solidFill>
                  <a:srgbClr val="0000BC"/>
                </a:solidFill>
                <a:cs typeface="Arial" charset="0"/>
              </a:rPr>
              <a:t> </a:t>
            </a:r>
            <a:r>
              <a:rPr lang="en-US" sz="4000" b="1" baseline="30000" dirty="0" smtClean="0">
                <a:solidFill>
                  <a:srgbClr val="0000BC"/>
                </a:solidFill>
                <a:cs typeface="Arial" charset="0"/>
              </a:rPr>
              <a:t>½</a:t>
            </a:r>
            <a:endParaRPr lang="en-US" sz="4000" b="1" dirty="0" smtClean="0">
              <a:solidFill>
                <a:srgbClr val="0000BC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800" b="1" dirty="0" smtClean="0">
                <a:solidFill>
                  <a:srgbClr val="0000BC"/>
                </a:solidFill>
              </a:rPr>
              <a:t>                               </a:t>
            </a:r>
            <a:r>
              <a:rPr lang="en-US" sz="4000" b="1" dirty="0" smtClean="0">
                <a:solidFill>
                  <a:srgbClr val="0000BC"/>
                </a:solidFill>
              </a:rPr>
              <a:t>Power received can be related with the transmitted as:                   </a:t>
            </a:r>
          </a:p>
          <a:p>
            <a:pPr marL="274320" lvl="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4000" b="1" dirty="0">
                <a:solidFill>
                  <a:srgbClr val="0000BC"/>
                </a:solidFill>
              </a:rPr>
              <a:t> </a:t>
            </a:r>
            <a:r>
              <a:rPr lang="en-US" sz="4000" b="1" dirty="0" smtClean="0">
                <a:solidFill>
                  <a:srgbClr val="0000BC"/>
                </a:solidFill>
              </a:rPr>
              <a:t>                                                                                                                                         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C"/>
                </a:solidFill>
              </a:rPr>
              <a:t>        dB = -10 log</a:t>
            </a:r>
            <a:r>
              <a:rPr lang="en-US" sz="4000" b="1" baseline="-25000" dirty="0" smtClean="0">
                <a:solidFill>
                  <a:srgbClr val="0000BC"/>
                </a:solidFill>
              </a:rPr>
              <a:t>10</a:t>
            </a:r>
            <a:r>
              <a:rPr lang="en-US" sz="4000" b="1" dirty="0" smtClean="0">
                <a:solidFill>
                  <a:srgbClr val="0000BC"/>
                </a:solidFill>
              </a:rPr>
              <a:t>  (power out / power input).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solidFill>
                <a:srgbClr val="0000BC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C"/>
                </a:solidFill>
              </a:rPr>
              <a:t>-      Lower attenuation mean  greater spacing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>
                <a:solidFill>
                  <a:srgbClr val="0000BC"/>
                </a:solidFill>
              </a:rPr>
              <a:t> </a:t>
            </a:r>
            <a:r>
              <a:rPr lang="en-US" sz="3200" b="1" dirty="0" smtClean="0">
                <a:solidFill>
                  <a:srgbClr val="0000BC"/>
                </a:solidFill>
              </a:rPr>
              <a:t>       </a:t>
            </a:r>
            <a:r>
              <a:rPr lang="en-US" sz="4000" b="1" dirty="0" smtClean="0">
                <a:solidFill>
                  <a:srgbClr val="0000BC"/>
                </a:solidFill>
              </a:rPr>
              <a:t>and less cost of the communication system.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        </a:t>
            </a:r>
            <a:endParaRPr lang="en-US" sz="36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800" b="1" dirty="0" smtClean="0">
                <a:solidFill>
                  <a:srgbClr val="C00000"/>
                </a:solidFill>
              </a:rPr>
              <a:t>     </a:t>
            </a:r>
            <a:r>
              <a:rPr lang="en-US" sz="4800" b="1" dirty="0" smtClean="0">
                <a:solidFill>
                  <a:srgbClr val="FF0000"/>
                </a:solidFill>
              </a:rPr>
              <a:t>Main Causes of Attenuation?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200" b="1" dirty="0" smtClean="0">
              <a:solidFill>
                <a:srgbClr val="00660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rgbClr val="006600"/>
                </a:solidFill>
              </a:rPr>
              <a:t> </a:t>
            </a:r>
            <a:r>
              <a:rPr lang="en-US" sz="4000" b="1" dirty="0" smtClean="0">
                <a:solidFill>
                  <a:srgbClr val="006600"/>
                </a:solidFill>
              </a:rPr>
              <a:t>      Scattering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200" b="1" dirty="0" smtClean="0">
              <a:solidFill>
                <a:srgbClr val="CC330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         </a:t>
            </a:r>
            <a:r>
              <a:rPr lang="en-US" sz="4000" b="1" dirty="0" smtClean="0">
                <a:solidFill>
                  <a:srgbClr val="0000B8"/>
                </a:solidFill>
              </a:rPr>
              <a:t>Due to interactions of photons  with fiber medium.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rgbClr val="006600"/>
                </a:solidFill>
              </a:rPr>
              <a:t> </a:t>
            </a:r>
            <a:r>
              <a:rPr lang="en-US" sz="4000" b="1" dirty="0" smtClean="0">
                <a:solidFill>
                  <a:srgbClr val="006600"/>
                </a:solidFill>
              </a:rPr>
              <a:t>        Absorption  (</a:t>
            </a:r>
            <a:r>
              <a:rPr lang="en-US" sz="4000" b="1" dirty="0" err="1" smtClean="0">
                <a:solidFill>
                  <a:srgbClr val="006600"/>
                </a:solidFill>
              </a:rPr>
              <a:t>Intrinsic+Extrinsic</a:t>
            </a:r>
            <a:r>
              <a:rPr lang="en-US" sz="4000" b="1" dirty="0" smtClean="0">
                <a:solidFill>
                  <a:srgbClr val="006600"/>
                </a:solidFill>
              </a:rPr>
              <a:t>)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200" b="1" dirty="0" smtClean="0">
              <a:solidFill>
                <a:srgbClr val="CC3300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99"/>
                </a:solidFill>
              </a:rPr>
              <a:t>       </a:t>
            </a:r>
            <a:r>
              <a:rPr lang="en-US" sz="4000" b="1" dirty="0" smtClean="0">
                <a:solidFill>
                  <a:srgbClr val="0000B8"/>
                </a:solidFill>
              </a:rPr>
              <a:t>  By fiber itself (intrinsic) or due to impurities of water and metal,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         such as iron, </a:t>
            </a:r>
            <a:r>
              <a:rPr lang="en-US" sz="4000" b="1" dirty="0" err="1" smtClean="0">
                <a:solidFill>
                  <a:srgbClr val="0000B8"/>
                </a:solidFill>
              </a:rPr>
              <a:t>nickle</a:t>
            </a:r>
            <a:r>
              <a:rPr lang="en-US" sz="4000" b="1" dirty="0" smtClean="0">
                <a:solidFill>
                  <a:srgbClr val="0000B8"/>
                </a:solidFill>
              </a:rPr>
              <a:t> and chromium (extrinsic).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6600"/>
                </a:solidFill>
              </a:rPr>
              <a:t>       Bending and Geometrical Imperfections</a:t>
            </a: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3200" b="1" dirty="0" smtClean="0">
              <a:solidFill>
                <a:srgbClr val="CC3300"/>
              </a:solidFill>
            </a:endParaRP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Due to physical stress on fiber.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4000" b="1" dirty="0" smtClean="0">
              <a:solidFill>
                <a:srgbClr val="000099"/>
              </a:solidFill>
            </a:endParaRPr>
          </a:p>
          <a:p>
            <a:pPr marL="0" indent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4000" b="1" dirty="0" smtClean="0">
                <a:solidFill>
                  <a:srgbClr val="0000B8"/>
                </a:solidFill>
              </a:rPr>
              <a:t>-       Core-cladding interface irregularities, diameter variations etc.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200" dirty="0" smtClean="0"/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                                                                                   </a:t>
            </a:r>
            <a:endParaRPr lang="en-US" sz="3200" b="1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en-US" sz="3200" dirty="0" smtClean="0"/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3200" dirty="0" smtClean="0"/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                                                                                                                                                           </a:t>
            </a:r>
            <a:endParaRPr lang="en-US" sz="3200" b="1" dirty="0" smtClean="0">
              <a:solidFill>
                <a:srgbClr val="000099"/>
              </a:solidFill>
            </a:endParaRP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dirty="0" smtClean="0"/>
              <a:t>              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800" dirty="0" smtClean="0"/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dirty="0" smtClean="0"/>
              <a:t> 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800" dirty="0" smtClean="0"/>
              <a:t>                                                                                                          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019800" y="137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019800" y="167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832064" y="832477"/>
            <a:ext cx="1187736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4832064" y="1632054"/>
            <a:ext cx="1187736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019800" y="1246188"/>
            <a:ext cx="1600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019800" y="1676400"/>
            <a:ext cx="1600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676400" y="175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0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3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533400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Single and Multimode Fibers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381000"/>
            <a:ext cx="9753600" cy="6934200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1200" b="1" dirty="0" smtClean="0">
              <a:solidFill>
                <a:srgbClr val="00359E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rgbClr val="00359E"/>
                </a:solidFill>
              </a:rPr>
              <a:t>- Light propagated in optical fiber in form of  modes.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rgbClr val="00359E"/>
                </a:solidFill>
              </a:rPr>
              <a:t>- Spatial distributions of EM fields do not change  with time.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C0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FF0000"/>
                </a:solidFill>
              </a:rPr>
              <a:t>    </a:t>
            </a:r>
            <a:r>
              <a:rPr lang="en-US" sz="1300" b="1" dirty="0" smtClean="0">
                <a:solidFill>
                  <a:srgbClr val="FF0000"/>
                </a:solidFill>
              </a:rPr>
              <a:t>No  of  Modes?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solidFill>
                  <a:srgbClr val="0070C0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-  V number (normalized frequency) define number of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    possible modes for a fiber: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      V= (2*</a:t>
            </a:r>
            <a:r>
              <a:rPr lang="el-GR" sz="1200" b="1" dirty="0" smtClean="0">
                <a:solidFill>
                  <a:srgbClr val="0000B8"/>
                </a:solidFill>
                <a:cs typeface="Times New Roman"/>
              </a:rPr>
              <a:t>π</a:t>
            </a:r>
            <a:r>
              <a:rPr lang="en-US" sz="1200" b="1" dirty="0" smtClean="0">
                <a:solidFill>
                  <a:srgbClr val="0000B8"/>
                </a:solidFill>
                <a:cs typeface="Times New Roman"/>
              </a:rPr>
              <a:t>*a*NA) / </a:t>
            </a:r>
            <a:r>
              <a:rPr lang="el-GR" sz="1200" b="1" dirty="0" smtClean="0">
                <a:solidFill>
                  <a:srgbClr val="0000B8"/>
                </a:solidFill>
                <a:cs typeface="Times New Roman"/>
              </a:rPr>
              <a:t>λ</a:t>
            </a:r>
            <a:endParaRPr lang="en-US" sz="1200" b="1" dirty="0" smtClean="0">
              <a:solidFill>
                <a:srgbClr val="0000B8"/>
              </a:solidFill>
            </a:endParaRPr>
          </a:p>
          <a:p>
            <a:pPr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where a is radius of fiber, and </a:t>
            </a:r>
            <a:r>
              <a:rPr lang="el-GR" sz="1000" b="1" dirty="0" smtClean="0">
                <a:solidFill>
                  <a:srgbClr val="0000B8"/>
                </a:solidFill>
                <a:cs typeface="Times New Roman"/>
              </a:rPr>
              <a:t>λ</a:t>
            </a:r>
            <a:r>
              <a:rPr lang="en-US" sz="1000" b="1" dirty="0" smtClean="0">
                <a:solidFill>
                  <a:srgbClr val="0000B8"/>
                </a:solidFill>
                <a:cs typeface="Times New Roman"/>
              </a:rPr>
              <a:t> is wavelength of light.</a:t>
            </a:r>
          </a:p>
          <a:p>
            <a:pPr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  <a:cs typeface="Times New Roman"/>
              </a:rPr>
              <a:t>        For single mode propagation, V&lt;2.405.</a:t>
            </a:r>
            <a:endParaRPr lang="en-US" sz="1000" b="1" dirty="0" smtClean="0">
              <a:solidFill>
                <a:srgbClr val="0000B8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dirty="0" smtClean="0">
                <a:solidFill>
                  <a:srgbClr val="CC3300"/>
                </a:solidFill>
              </a:rPr>
              <a:t>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CC3300"/>
                </a:solidFill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</a:rPr>
              <a:t>Uniformly and Non-uniformly doped fibers.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dirty="0" smtClean="0">
              <a:solidFill>
                <a:srgbClr val="000099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solidFill>
                  <a:srgbClr val="000099"/>
                </a:solidFill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</a:rPr>
              <a:t>Single Mode Fibers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With  the primary degrees of freedom of core cladding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diameter and the difference of refractive indices between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>
                <a:solidFill>
                  <a:srgbClr val="0000B8"/>
                </a:solidFill>
              </a:rPr>
              <a:t> </a:t>
            </a:r>
            <a:r>
              <a:rPr lang="en-US" sz="1200" b="1" dirty="0" smtClean="0">
                <a:solidFill>
                  <a:srgbClr val="0000B8"/>
                </a:solidFill>
              </a:rPr>
              <a:t>them they can be optimized  for  attenuation and dispersion.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9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rgbClr val="0000B8"/>
                </a:solidFill>
              </a:rPr>
              <a:t>- Light propagation can be studied using geometrical optics.                                                                                                                                                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0000B8"/>
                </a:solidFill>
              </a:rPr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FF0000"/>
                </a:solidFill>
              </a:rPr>
              <a:t>     </a:t>
            </a:r>
            <a:r>
              <a:rPr lang="en-US" sz="1400" b="1" dirty="0" err="1" smtClean="0">
                <a:solidFill>
                  <a:srgbClr val="FF0000"/>
                </a:solidFill>
              </a:rPr>
              <a:t>MultiMode</a:t>
            </a:r>
            <a:r>
              <a:rPr lang="en-US" sz="1400" b="1" dirty="0" smtClean="0">
                <a:solidFill>
                  <a:srgbClr val="FF0000"/>
                </a:solidFill>
              </a:rPr>
              <a:t> Fibers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74320" lvl="0" indent="-274320" fontAlgn="auto"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endParaRPr lang="en-US" sz="900" b="1" dirty="0" smtClean="0">
              <a:solidFill>
                <a:srgbClr val="0000B8"/>
              </a:solidFill>
            </a:endParaRPr>
          </a:p>
          <a:p>
            <a:pPr marL="0" lvl="0" indent="0" fontAlgn="auto"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None/>
              <a:defRPr/>
            </a:pPr>
            <a:r>
              <a:rPr lang="en-US" sz="900" b="1" dirty="0" smtClean="0">
                <a:solidFill>
                  <a:srgbClr val="0000B8"/>
                </a:solidFill>
              </a:rPr>
              <a:t>-      </a:t>
            </a:r>
            <a:r>
              <a:rPr lang="en-US" sz="1200" b="1" dirty="0" smtClean="0">
                <a:solidFill>
                  <a:srgbClr val="0000B8"/>
                </a:solidFill>
              </a:rPr>
              <a:t>Different </a:t>
            </a:r>
            <a:r>
              <a:rPr lang="en-US" sz="1200" b="1" dirty="0">
                <a:solidFill>
                  <a:srgbClr val="0000B8"/>
                </a:solidFill>
              </a:rPr>
              <a:t>modes can </a:t>
            </a:r>
            <a:r>
              <a:rPr lang="en-US" sz="1200" b="1" dirty="0" smtClean="0">
                <a:solidFill>
                  <a:srgbClr val="0000B8"/>
                </a:solidFill>
              </a:rPr>
              <a:t>exist </a:t>
            </a:r>
            <a:r>
              <a:rPr lang="en-US" sz="1200" b="1" dirty="0" err="1" smtClean="0">
                <a:solidFill>
                  <a:srgbClr val="0000B8"/>
                </a:solidFill>
              </a:rPr>
              <a:t>simulatenously</a:t>
            </a:r>
            <a:r>
              <a:rPr lang="en-US" sz="1200" b="1" dirty="0" smtClean="0">
                <a:solidFill>
                  <a:srgbClr val="0000B8"/>
                </a:solidFill>
              </a:rPr>
              <a:t> </a:t>
            </a:r>
            <a:r>
              <a:rPr lang="en-US" sz="1200" b="1" dirty="0">
                <a:solidFill>
                  <a:srgbClr val="0000B8"/>
                </a:solidFill>
              </a:rPr>
              <a:t>on the same </a:t>
            </a:r>
            <a:r>
              <a:rPr lang="en-US" sz="1200" b="1" dirty="0" smtClean="0">
                <a:solidFill>
                  <a:srgbClr val="0000B8"/>
                </a:solidFill>
              </a:rPr>
              <a:t>   wavelength.</a:t>
            </a:r>
            <a:endParaRPr lang="en-US" sz="1200" b="1" dirty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00B8"/>
                </a:solidFill>
              </a:rPr>
              <a:t>-      </a:t>
            </a:r>
            <a:r>
              <a:rPr lang="en-US" sz="1200" b="1" dirty="0" smtClean="0">
                <a:solidFill>
                  <a:srgbClr val="0000B8"/>
                </a:solidFill>
              </a:rPr>
              <a:t>Depending  upon profile shape they can be:                                                                                    Different Modes of Optical Fibers</a:t>
            </a:r>
            <a:endParaRPr lang="en-US" sz="1200" b="1" dirty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900" b="1" dirty="0" smtClean="0">
                <a:solidFill>
                  <a:srgbClr val="002D86"/>
                </a:solidFill>
              </a:rPr>
              <a:t>        </a:t>
            </a:r>
            <a:r>
              <a:rPr lang="en-US" sz="900" b="1" dirty="0">
                <a:solidFill>
                  <a:srgbClr val="005400"/>
                </a:solidFill>
              </a:rPr>
              <a:t> </a:t>
            </a:r>
            <a:r>
              <a:rPr lang="en-US" sz="900" b="1" dirty="0" smtClean="0">
                <a:solidFill>
                  <a:srgbClr val="005400"/>
                </a:solidFill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00" b="1" dirty="0" smtClean="0">
                <a:solidFill>
                  <a:srgbClr val="0000B8"/>
                </a:solidFill>
              </a:rPr>
              <a:t>(Source</a:t>
            </a:r>
            <a:r>
              <a:rPr lang="en-US" sz="900" b="1" dirty="0">
                <a:solidFill>
                  <a:srgbClr val="0000B8"/>
                </a:solidFill>
              </a:rPr>
              <a:t>: http://</a:t>
            </a:r>
            <a:r>
              <a:rPr lang="en-US" sz="900" b="1" dirty="0" smtClean="0">
                <a:solidFill>
                  <a:srgbClr val="0000B8"/>
                </a:solidFill>
              </a:rPr>
              <a:t>en.wikipedia.org/wiki/Optical_fiber)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r>
              <a:rPr lang="en-US" sz="900" b="1" dirty="0" smtClean="0">
                <a:solidFill>
                  <a:srgbClr val="CC3300"/>
                </a:solidFill>
              </a:rPr>
              <a:t>        </a:t>
            </a:r>
            <a:r>
              <a:rPr lang="en-US" sz="1200" b="1" dirty="0" smtClean="0">
                <a:solidFill>
                  <a:srgbClr val="005400"/>
                </a:solidFill>
              </a:rPr>
              <a:t>Multimode Step Index</a:t>
            </a:r>
            <a:endParaRPr lang="en-US" sz="1200" b="1" dirty="0">
              <a:solidFill>
                <a:srgbClr val="005400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r>
              <a:rPr lang="en-US" sz="900" b="1" dirty="0" smtClean="0">
                <a:solidFill>
                  <a:srgbClr val="005400"/>
                </a:solidFill>
              </a:rPr>
              <a:t>       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r>
              <a:rPr lang="en-US" sz="900" b="1" dirty="0">
                <a:solidFill>
                  <a:srgbClr val="005400"/>
                </a:solidFill>
              </a:rPr>
              <a:t> </a:t>
            </a:r>
            <a:r>
              <a:rPr lang="en-US" sz="900" b="1" dirty="0" smtClean="0">
                <a:solidFill>
                  <a:srgbClr val="005400"/>
                </a:solidFill>
              </a:rPr>
              <a:t>       </a:t>
            </a:r>
            <a:r>
              <a:rPr lang="en-US" sz="1200" b="1" dirty="0" smtClean="0">
                <a:solidFill>
                  <a:srgbClr val="005400"/>
                </a:solidFill>
              </a:rPr>
              <a:t>Multimode </a:t>
            </a:r>
            <a:r>
              <a:rPr lang="en-US" sz="1200" b="1" dirty="0">
                <a:solidFill>
                  <a:srgbClr val="005400"/>
                </a:solidFill>
              </a:rPr>
              <a:t>G</a:t>
            </a:r>
            <a:r>
              <a:rPr lang="en-US" sz="1200" b="1" dirty="0" smtClean="0">
                <a:solidFill>
                  <a:srgbClr val="005400"/>
                </a:solidFill>
              </a:rPr>
              <a:t>raded </a:t>
            </a:r>
            <a:r>
              <a:rPr lang="en-US" sz="1200" b="1" dirty="0">
                <a:solidFill>
                  <a:srgbClr val="005400"/>
                </a:solidFill>
              </a:rPr>
              <a:t>I</a:t>
            </a:r>
            <a:r>
              <a:rPr lang="en-US" sz="1200" b="1" dirty="0" smtClean="0">
                <a:solidFill>
                  <a:srgbClr val="005400"/>
                </a:solidFill>
              </a:rPr>
              <a:t>ndex</a:t>
            </a:r>
            <a:r>
              <a:rPr lang="en-US" sz="1200" b="1" kern="0" dirty="0" smtClean="0">
                <a:solidFill>
                  <a:srgbClr val="005400"/>
                </a:solidFill>
              </a:rPr>
              <a:t> 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endParaRPr lang="en-US" sz="1000" b="1" kern="0" dirty="0">
              <a:solidFill>
                <a:srgbClr val="0000B8"/>
              </a:solidFill>
            </a:endParaRPr>
          </a:p>
          <a:p>
            <a:pPr lvl="0">
              <a:spcBef>
                <a:spcPct val="20000"/>
              </a:spcBef>
              <a:buClrTx/>
              <a:buSzTx/>
              <a:buFontTx/>
              <a:buChar char="-"/>
              <a:defRPr/>
            </a:pPr>
            <a:r>
              <a:rPr lang="en-US" sz="1200" b="1" kern="0" dirty="0" smtClean="0">
                <a:solidFill>
                  <a:srgbClr val="0000B8"/>
                </a:solidFill>
              </a:rPr>
              <a:t>The </a:t>
            </a:r>
            <a:r>
              <a:rPr lang="en-US" sz="1200" b="1" kern="0" dirty="0">
                <a:solidFill>
                  <a:srgbClr val="0000B8"/>
                </a:solidFill>
              </a:rPr>
              <a:t>core index decreases like a parabolic-like law </a:t>
            </a:r>
            <a:r>
              <a:rPr lang="en-US" sz="1200" b="1" kern="0" dirty="0" smtClean="0">
                <a:solidFill>
                  <a:srgbClr val="0000B8"/>
                </a:solidFill>
              </a:rPr>
              <a:t> from the </a:t>
            </a:r>
            <a:r>
              <a:rPr lang="en-US" sz="1200" b="1" kern="0" dirty="0">
                <a:solidFill>
                  <a:srgbClr val="0000B8"/>
                </a:solidFill>
              </a:rPr>
              <a:t>axis to the core cladding interface.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endParaRPr lang="en-US" sz="900" b="1" kern="0" dirty="0" smtClean="0">
              <a:solidFill>
                <a:srgbClr val="0000B8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endParaRPr lang="en-US" sz="900" b="1" kern="0" dirty="0">
              <a:solidFill>
                <a:srgbClr val="0000B8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r>
              <a:rPr lang="en-US" sz="900" b="1" kern="0" dirty="0" smtClean="0">
                <a:solidFill>
                  <a:srgbClr val="0000B8"/>
                </a:solidFill>
              </a:rPr>
              <a:t>  </a:t>
            </a:r>
            <a:r>
              <a:rPr lang="en-US" sz="1200" b="1" kern="0" dirty="0" smtClean="0">
                <a:solidFill>
                  <a:srgbClr val="0000B8"/>
                </a:solidFill>
              </a:rPr>
              <a:t>-       Designed </a:t>
            </a:r>
            <a:r>
              <a:rPr lang="en-US" sz="1200" b="1" kern="0" dirty="0">
                <a:solidFill>
                  <a:srgbClr val="0000B8"/>
                </a:solidFill>
              </a:rPr>
              <a:t>to minimize the intermodal dispersion </a:t>
            </a:r>
            <a:r>
              <a:rPr lang="en-US" sz="1200" b="1" kern="0" dirty="0" smtClean="0">
                <a:solidFill>
                  <a:srgbClr val="0000B8"/>
                </a:solidFill>
              </a:rPr>
              <a:t>effect (without </a:t>
            </a:r>
            <a:r>
              <a:rPr lang="en-US" sz="1200" b="1" kern="0" dirty="0">
                <a:solidFill>
                  <a:srgbClr val="0000B8"/>
                </a:solidFill>
              </a:rPr>
              <a:t>significantly reducing the numerical </a:t>
            </a:r>
            <a:endParaRPr lang="en-US" sz="1200" b="1" kern="0" dirty="0" smtClean="0">
              <a:solidFill>
                <a:srgbClr val="0000B8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r>
              <a:rPr lang="en-US" sz="1200" b="1" kern="0" dirty="0">
                <a:solidFill>
                  <a:srgbClr val="0000B8"/>
                </a:solidFill>
              </a:rPr>
              <a:t> </a:t>
            </a:r>
            <a:r>
              <a:rPr lang="en-US" sz="1200" b="1" kern="0" dirty="0" smtClean="0">
                <a:solidFill>
                  <a:srgbClr val="0000B8"/>
                </a:solidFill>
              </a:rPr>
              <a:t>          </a:t>
            </a:r>
            <a:r>
              <a:rPr lang="en-US" sz="1200" b="1" kern="0" dirty="0" err="1" smtClean="0">
                <a:solidFill>
                  <a:srgbClr val="0000B8"/>
                </a:solidFill>
              </a:rPr>
              <a:t>aperature</a:t>
            </a:r>
            <a:r>
              <a:rPr lang="en-US" sz="1200" b="1" kern="0" dirty="0" smtClean="0">
                <a:solidFill>
                  <a:srgbClr val="0000B8"/>
                </a:solidFill>
              </a:rPr>
              <a:t> or </a:t>
            </a:r>
            <a:r>
              <a:rPr lang="en-US" sz="1200" b="1" kern="0" dirty="0">
                <a:solidFill>
                  <a:srgbClr val="0000B8"/>
                </a:solidFill>
              </a:rPr>
              <a:t>the coupled </a:t>
            </a:r>
            <a:r>
              <a:rPr lang="en-US" sz="1200" b="1" kern="0" dirty="0" smtClean="0">
                <a:solidFill>
                  <a:srgbClr val="0000B8"/>
                </a:solidFill>
              </a:rPr>
              <a:t>power).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endParaRPr lang="en-US" sz="1000" b="1" kern="0" dirty="0">
              <a:solidFill>
                <a:srgbClr val="003296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endParaRPr lang="en-US" sz="900" b="1" dirty="0" smtClean="0">
              <a:solidFill>
                <a:srgbClr val="003296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b="1" dirty="0" smtClean="0">
              <a:solidFill>
                <a:srgbClr val="CC33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900" b="1" dirty="0" smtClean="0">
                <a:solidFill>
                  <a:srgbClr val="CC3300"/>
                </a:solidFill>
              </a:rPr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b="1" dirty="0" smtClean="0">
              <a:solidFill>
                <a:srgbClr val="CC33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900" dirty="0" smtClean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465792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581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6096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1400" b="1" dirty="0" err="1" smtClean="0">
                <a:solidFill>
                  <a:srgbClr val="C00000"/>
                </a:solidFill>
              </a:rPr>
              <a:t>Fibre</a:t>
            </a:r>
            <a:r>
              <a:rPr lang="en-US" sz="1400" b="1" dirty="0" smtClean="0">
                <a:solidFill>
                  <a:srgbClr val="C00000"/>
                </a:solidFill>
              </a:rPr>
              <a:t>   Optics  Modes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838200"/>
            <a:ext cx="8610600" cy="6019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 </a:t>
            </a:r>
            <a:r>
              <a:rPr lang="en-US" sz="2200" b="1" dirty="0" smtClean="0">
                <a:solidFill>
                  <a:srgbClr val="005000"/>
                </a:solidFill>
              </a:rPr>
              <a:t>Electromagnetic Waves  propagating in an optical fiber consist of :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TE  Modes.</a:t>
            </a:r>
          </a:p>
          <a:p>
            <a:pPr>
              <a:buFontTx/>
              <a:buChar char="-"/>
            </a:pPr>
            <a:endParaRPr lang="en-US" sz="1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TM  Modes.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  EH and HE Modes.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Helical EH and HE modes contain both axial electric and magnetic fields. </a:t>
            </a:r>
          </a:p>
          <a:p>
            <a:pPr>
              <a:buFontTx/>
              <a:buChar char="-"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 The mode can be EH or HE depending upon which component contribute more to the axial direction.</a:t>
            </a:r>
          </a:p>
          <a:p>
            <a:pPr>
              <a:buFontTx/>
              <a:buNone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</a:rPr>
              <a:t>    </a:t>
            </a:r>
            <a:r>
              <a:rPr lang="en-US" sz="2200" b="1" dirty="0" smtClean="0">
                <a:solidFill>
                  <a:srgbClr val="005000"/>
                </a:solidFill>
              </a:rPr>
              <a:t>Starting from Maxwell equations:</a:t>
            </a:r>
          </a:p>
          <a:p>
            <a:pPr>
              <a:buFontTx/>
              <a:buNone/>
            </a:pPr>
            <a:endParaRPr lang="en-US" sz="1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Wave equation in cylindrical coordinates is derived.</a:t>
            </a:r>
          </a:p>
          <a:p>
            <a:pPr>
              <a:buFontTx/>
              <a:buChar char="-"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The wave equation can be exactly solved for uniformly cored fibers.</a:t>
            </a:r>
          </a:p>
          <a:p>
            <a:pPr>
              <a:buFontTx/>
              <a:buChar char="-"/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The classification of type of solutions lead to TE, EH,  or EH and HE modes.</a:t>
            </a:r>
          </a:p>
          <a:p>
            <a:pPr>
              <a:buFontTx/>
              <a:buChar char="-"/>
            </a:pPr>
            <a:endParaRPr lang="en-US" sz="1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-     For graded index non-uniform core profiles, approximate methods can be used.</a:t>
            </a:r>
          </a:p>
          <a:p>
            <a:pPr>
              <a:buFontTx/>
              <a:buNone/>
            </a:pPr>
            <a:endParaRPr lang="en-US" sz="1000" dirty="0" smtClean="0"/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10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endParaRPr lang="en-US" sz="800" b="1" dirty="0" smtClean="0">
              <a:solidFill>
                <a:srgbClr val="0039AC"/>
              </a:solidFill>
            </a:endParaRPr>
          </a:p>
          <a:p>
            <a:pPr>
              <a:buFontTx/>
              <a:buNone/>
            </a:pPr>
            <a:r>
              <a:rPr lang="en-US" sz="800" b="1" dirty="0" smtClean="0">
                <a:solidFill>
                  <a:srgbClr val="0039AC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9762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1400" b="1" dirty="0" smtClean="0">
                <a:solidFill>
                  <a:srgbClr val="CC3300"/>
                </a:solidFill>
              </a:rPr>
              <a:t>   Single Mode Optical  </a:t>
            </a:r>
            <a:r>
              <a:rPr lang="en-US" sz="1400" b="1" dirty="0" err="1" smtClean="0">
                <a:solidFill>
                  <a:srgbClr val="CC3300"/>
                </a:solidFill>
              </a:rPr>
              <a:t>Fibre</a:t>
            </a:r>
            <a:endParaRPr lang="en-US" sz="1400" b="1" dirty="0" smtClean="0">
              <a:solidFill>
                <a:srgbClr val="CC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838200"/>
            <a:ext cx="8686800" cy="6019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solidFill>
                <a:srgbClr val="000074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Supports  Fundamental  mode  only.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 Transverse dimensions must not be much larger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 then wavelength.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-     Geometrical optics approximation not valid and full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electromagnetics calculations needs to be used.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Defined by two degrees of freedom: core cladding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diameters, and relative index differences.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 </a:t>
            </a:r>
            <a:r>
              <a:rPr lang="en-US" sz="1000" b="1" dirty="0" err="1" smtClean="0">
                <a:solidFill>
                  <a:srgbClr val="0000B8"/>
                </a:solidFill>
              </a:rPr>
              <a:t>Maxwells</a:t>
            </a:r>
            <a:r>
              <a:rPr lang="en-US" sz="1000" b="1" dirty="0" smtClean="0">
                <a:solidFill>
                  <a:srgbClr val="0000B8"/>
                </a:solidFill>
              </a:rPr>
              <a:t> </a:t>
            </a:r>
            <a:r>
              <a:rPr lang="en-US" sz="1000" b="1" dirty="0" err="1" smtClean="0">
                <a:solidFill>
                  <a:srgbClr val="0000B8"/>
                </a:solidFill>
              </a:rPr>
              <a:t>eqs</a:t>
            </a:r>
            <a:r>
              <a:rPr lang="en-US" sz="1000" b="1" dirty="0" smtClean="0">
                <a:solidFill>
                  <a:srgbClr val="0000B8"/>
                </a:solidFill>
              </a:rPr>
              <a:t> are solved with the BC defined by above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 to find the mode of propagation.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 Very large bandwidth which allows long distance transmissions,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 as no intermodal dispersions, from multiple spatial modes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 (more resistant to attenuation).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 Instrumentation applications as they maintain the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coherence of light, and its polarization for certain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types of </a:t>
            </a:r>
            <a:r>
              <a:rPr lang="en-US" sz="1000" b="1" dirty="0" err="1" smtClean="0">
                <a:solidFill>
                  <a:srgbClr val="0000B8"/>
                </a:solidFill>
              </a:rPr>
              <a:t>fibres</a:t>
            </a:r>
            <a:r>
              <a:rPr lang="en-US" sz="1000" b="1" dirty="0" smtClean="0">
                <a:solidFill>
                  <a:srgbClr val="0000B8"/>
                </a:solidFill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Small core diameter, requiring very high precision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         at the connections, as the use of laser source.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0000B8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1000" b="1" dirty="0" smtClean="0">
                <a:solidFill>
                  <a:srgbClr val="0000B8"/>
                </a:solidFill>
              </a:rPr>
              <a:t>-       More expensive then multimode </a:t>
            </a:r>
            <a:r>
              <a:rPr lang="en-US" sz="1000" b="1" dirty="0" err="1" smtClean="0">
                <a:solidFill>
                  <a:srgbClr val="0000B8"/>
                </a:solidFill>
              </a:rPr>
              <a:t>fibres</a:t>
            </a:r>
            <a:r>
              <a:rPr lang="en-US" sz="1000" b="1" dirty="0" smtClean="0">
                <a:solidFill>
                  <a:srgbClr val="0000B8"/>
                </a:solidFill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chemeClr val="accent2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1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7904</TotalTime>
  <Words>3215</Words>
  <Application>Microsoft Office PowerPoint</Application>
  <PresentationFormat>On-screen Show (4:3)</PresentationFormat>
  <Paragraphs>665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Equity</vt:lpstr>
      <vt:lpstr>Equation</vt:lpstr>
      <vt:lpstr>Visio</vt:lpstr>
      <vt:lpstr>OPTICAL  FIBER  COMMUNICATION</vt:lpstr>
      <vt:lpstr>       OUTLINE</vt:lpstr>
      <vt:lpstr>I</vt:lpstr>
      <vt:lpstr> Fibre Optics Material Choice?</vt:lpstr>
      <vt:lpstr>Silica and   Plastic as Fibre Optic Materials</vt:lpstr>
      <vt:lpstr>  Main  Characteristics  of  Optical  Transmission  Medium</vt:lpstr>
      <vt:lpstr>Single and Multimode Fibers</vt:lpstr>
      <vt:lpstr>Fibre   Optics  Modes</vt:lpstr>
      <vt:lpstr>   Single Mode Optical  Fibre</vt:lpstr>
      <vt:lpstr>Mode Analysis : Single Mode Fibers</vt:lpstr>
      <vt:lpstr>Multimode Fibers</vt:lpstr>
      <vt:lpstr>WKB   Method for Fiber Optics</vt:lpstr>
      <vt:lpstr>                                          Surface  Plasmon Resonance ?</vt:lpstr>
      <vt:lpstr> Prism Based Attenuated Total Reflection Methods</vt:lpstr>
      <vt:lpstr>Alternative  Surface Plasmon Resonance Schemes</vt:lpstr>
      <vt:lpstr>                                      Schematics  of  a  Surface  Plasmon  Resonance  Experiment                                                                                        Light Source                           SPR  Coupler                     Detector                           Data Processing                                                                                                                 ( Input light)                   (light with SPR signal)          (data acquisition and digitization )                                                                                                                    </vt:lpstr>
      <vt:lpstr>Characterizing   Parameters  </vt:lpstr>
      <vt:lpstr>                                         </vt:lpstr>
      <vt:lpstr>Characterizing  Parameters  </vt:lpstr>
      <vt:lpstr>Fabrication and Characterization of Fibre Optics Based SPR</vt:lpstr>
      <vt:lpstr>Fibre Optics  SPR Sensor : Main Design Considerations</vt:lpstr>
      <vt:lpstr>     </vt:lpstr>
    </vt:vector>
  </TitlesOfParts>
  <Company>San Mateo County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SMCL</dc:creator>
  <cp:lastModifiedBy>ZYasin</cp:lastModifiedBy>
  <cp:revision>506</cp:revision>
  <dcterms:created xsi:type="dcterms:W3CDTF">2009-10-29T21:58:46Z</dcterms:created>
  <dcterms:modified xsi:type="dcterms:W3CDTF">2010-03-03T17:58:22Z</dcterms:modified>
</cp:coreProperties>
</file>