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53" r:id="rId3"/>
    <p:sldId id="521" r:id="rId4"/>
    <p:sldId id="537" r:id="rId5"/>
    <p:sldId id="502" r:id="rId6"/>
    <p:sldId id="532" r:id="rId7"/>
    <p:sldId id="579" r:id="rId8"/>
    <p:sldId id="565" r:id="rId9"/>
    <p:sldId id="576" r:id="rId10"/>
    <p:sldId id="566" r:id="rId11"/>
    <p:sldId id="591" r:id="rId12"/>
    <p:sldId id="580" r:id="rId13"/>
    <p:sldId id="583" r:id="rId14"/>
    <p:sldId id="584" r:id="rId15"/>
    <p:sldId id="585" r:id="rId16"/>
    <p:sldId id="587" r:id="rId17"/>
    <p:sldId id="540" r:id="rId18"/>
    <p:sldId id="522" r:id="rId19"/>
    <p:sldId id="548" r:id="rId20"/>
    <p:sldId id="497" r:id="rId21"/>
    <p:sldId id="590" r:id="rId22"/>
    <p:sldId id="543" r:id="rId23"/>
    <p:sldId id="568" r:id="rId24"/>
    <p:sldId id="588" r:id="rId25"/>
    <p:sldId id="570" r:id="rId26"/>
    <p:sldId id="572" r:id="rId27"/>
    <p:sldId id="573" r:id="rId28"/>
    <p:sldId id="574" r:id="rId29"/>
    <p:sldId id="57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81"/>
    <p:restoredTop sz="95000" autoAdjust="0"/>
  </p:normalViewPr>
  <p:slideViewPr>
    <p:cSldViewPr>
      <p:cViewPr>
        <p:scale>
          <a:sx n="80" d="100"/>
          <a:sy n="80" d="100"/>
        </p:scale>
        <p:origin x="2000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4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3F437-C77C-014A-841C-E574F82117C7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B9B46-C008-A747-B7A8-23F0DC18F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14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96B38-9725-4C3C-8C98-B279A9B41740}" type="datetimeFigureOut">
              <a:rPr lang="en-GB" smtClean="0"/>
              <a:pPr/>
              <a:t>06/06/2016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D5FF-6835-4F00-8ACB-3B73942FEF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880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8D5FF-6835-4F00-8ACB-3B73942FEF6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A94FB-95E6-4080-B9AB-B318260421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E8A17-9484-4761-B3CA-9217F91BB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39989-B87C-44E9-9909-4EFF32F6AE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9EE18-F467-4E56-9214-960F1251F5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 descr="HEPi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259632" cy="10906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F3EA-C606-4138-8CCE-6AF1D89151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71B4-E95A-41AD-B04D-B856F300DF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8115-AC79-435C-A740-F63B904241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4440-8166-4899-9FC9-CC81CDCFE2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F745-8AD4-48FA-B21F-A41B3D9146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FB2E-70B4-4819-B35D-D5ED0BFD5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C257-6872-4BB9-8480-2675FDDDAE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59BE09-DD75-49EC-8165-87C341D8D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ccess.redhat.com/documentation/en-US/Red_Hat_Enterprise_Linux/6/pdf/Security_Guide/Red_Hat_Enterprise_Linux-6-Security_Guide-en-US.pdf" TargetMode="External"/><Relationship Id="rId3" Type="http://schemas.openxmlformats.org/officeDocument/2006/relationships/hyperlink" Target="https://www.ernw.de/download/ERNW_Guide_to_Securely_Configure_Linux_Servers_For_IPv6_v1_0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ans.org/reading-room/whitepapers/detection/ipv6-open-source-ids-35957" TargetMode="External"/><Relationship Id="rId3" Type="http://schemas.openxmlformats.org/officeDocument/2006/relationships/hyperlink" Target="http://tools.kali.org/information-gathering/thc-ipv6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src.nist.gov/publications/nistpubs/800-119/sp800-119.pdf" TargetMode="External"/><Relationship Id="rId4" Type="http://schemas.openxmlformats.org/officeDocument/2006/relationships/hyperlink" Target="https://www.internetsociety.org/deploy360/blog/tag/ipv6-security-myth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wg/opsec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rfc246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ternetsociety.org/deploy360/blog/2015/01/ipv6-security-myth-2-ipv6-has-security-designed-in/#https:/www.internetsociety.org/deploy360/blog/tag/ipv6-security-myths/" TargetMode="External"/><Relationship Id="rId3" Type="http://schemas.openxmlformats.org/officeDocument/2006/relationships/hyperlink" Target="https://www.internetsociety.org/deploy360/blog/2015/01/ipv6-security-myth-2-ipv6-has-security-designed-i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ternetsociety.org/deploy360/blog/2015/02/ipv6-security-myth-4-ipv6-networks-are-too-big-to-sc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 smtClean="0"/>
              <a:t>IPv6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David Kelsey (STFC-RAL)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IPv6 workshop pre-GDB, CERN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7</a:t>
            </a:r>
            <a:r>
              <a:rPr lang="en-GB" dirty="0" smtClean="0"/>
              <a:t> June 2016</a:t>
            </a:r>
          </a:p>
        </p:txBody>
      </p:sp>
      <p:pic>
        <p:nvPicPr>
          <p:cNvPr id="4" name="Picture 3" descr="HEPi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2710" cy="1664711"/>
          </a:xfrm>
          <a:prstGeom prst="rect">
            <a:avLst/>
          </a:prstGeom>
        </p:spPr>
      </p:pic>
      <p:pic>
        <p:nvPicPr>
          <p:cNvPr id="2" name="Picture 1" descr="EGI_Logo_RGB_315x250px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"/>
            <a:ext cx="2209924" cy="1753908"/>
          </a:xfrm>
          <a:prstGeom prst="rect">
            <a:avLst/>
          </a:prstGeom>
        </p:spPr>
      </p:pic>
      <p:pic>
        <p:nvPicPr>
          <p:cNvPr id="6" name="Picture 5" descr="stfc logo 2473_web_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60648"/>
            <a:ext cx="3316224" cy="719328"/>
          </a:xfrm>
          <a:prstGeom prst="rect">
            <a:avLst/>
          </a:prstGeom>
        </p:spPr>
      </p:pic>
      <p:pic>
        <p:nvPicPr>
          <p:cNvPr id="7" name="Picture 6" descr="WLCG-Logo-Comp1L-W-M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014503"/>
            <a:ext cx="2483768" cy="1843497"/>
          </a:xfrm>
          <a:prstGeom prst="rect">
            <a:avLst/>
          </a:prstGeom>
        </p:spPr>
      </p:pic>
      <p:pic>
        <p:nvPicPr>
          <p:cNvPr id="11" name="Picture 10" descr="GridPP_logo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3725342" cy="1109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Some IPv6 protocol attacks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IPv6 protocol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Headers</a:t>
            </a:r>
          </a:p>
          <a:p>
            <a:r>
              <a:rPr lang="en-US" dirty="0" smtClean="0"/>
              <a:t>Neighbor Discovery</a:t>
            </a:r>
          </a:p>
          <a:p>
            <a:r>
              <a:rPr lang="en-US" dirty="0" smtClean="0"/>
              <a:t>Rogue RA</a:t>
            </a:r>
          </a:p>
          <a:p>
            <a:r>
              <a:rPr lang="en-US" dirty="0" smtClean="0"/>
              <a:t>Duplicate Address Detection</a:t>
            </a:r>
          </a:p>
          <a:p>
            <a:r>
              <a:rPr lang="en-US" dirty="0" smtClean="0"/>
              <a:t>ICMPv6</a:t>
            </a:r>
          </a:p>
          <a:p>
            <a:r>
              <a:rPr lang="en-US" i="1" dirty="0" smtClean="0"/>
              <a:t>see backup slides for more details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3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Draft guidance from </a:t>
            </a:r>
            <a:r>
              <a:rPr lang="en-US" sz="4000" dirty="0" err="1" smtClean="0"/>
              <a:t>HEPiX</a:t>
            </a:r>
            <a:r>
              <a:rPr lang="en-US" sz="4000" dirty="0" smtClean="0"/>
              <a:t> IPv6 working group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Issues for Sites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</a:t>
            </a:r>
            <a:r>
              <a:rPr lang="en-GB" dirty="0"/>
              <a:t>i</a:t>
            </a:r>
            <a:r>
              <a:rPr lang="en-GB" dirty="0" smtClean="0"/>
              <a:t>ssues for </a:t>
            </a:r>
            <a:br>
              <a:rPr lang="en-GB" dirty="0" smtClean="0"/>
            </a:br>
            <a:r>
              <a:rPr lang="en-GB" dirty="0" smtClean="0"/>
              <a:t>security/network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Control IPv6 if not using it</a:t>
            </a:r>
          </a:p>
          <a:p>
            <a:r>
              <a:rPr lang="en-GB" sz="1800" dirty="0" smtClean="0"/>
              <a:t>Use Dual-stack and avoid use of tunnels wherever possible</a:t>
            </a:r>
          </a:p>
          <a:p>
            <a:r>
              <a:rPr lang="en-GB" sz="1800" dirty="0" smtClean="0"/>
              <a:t>Drop packets containing RH Type 0 and unknown option headers</a:t>
            </a:r>
          </a:p>
          <a:p>
            <a:r>
              <a:rPr lang="en-GB" sz="1800" dirty="0" smtClean="0"/>
              <a:t>Deny packets that do not follow rules for extension headers</a:t>
            </a:r>
          </a:p>
          <a:p>
            <a:r>
              <a:rPr lang="en-GB" sz="1800" dirty="0" smtClean="0"/>
              <a:t>Filter IPv6 packets that enter and leave your network</a:t>
            </a:r>
          </a:p>
          <a:p>
            <a:r>
              <a:rPr lang="en-GB" sz="1800" dirty="0" smtClean="0"/>
              <a:t>Restrict who can send messages to multicast group addresses</a:t>
            </a:r>
          </a:p>
          <a:p>
            <a:r>
              <a:rPr lang="en-GB" sz="1800" dirty="0" smtClean="0"/>
              <a:t>Create an Address management plan</a:t>
            </a:r>
          </a:p>
          <a:p>
            <a:r>
              <a:rPr lang="en-GB" sz="1800" dirty="0" smtClean="0"/>
              <a:t>Create a Security Policy for IPv6 (same </a:t>
            </a:r>
            <a:r>
              <a:rPr lang="en-GB" sz="1800" dirty="0"/>
              <a:t>as IPv4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Block unnecessary ICMPv6</a:t>
            </a:r>
          </a:p>
          <a:p>
            <a:r>
              <a:rPr lang="en-GB" sz="1800" dirty="0" smtClean="0"/>
              <a:t>Protect against LAN RA, ND and DHCP attacks</a:t>
            </a:r>
            <a:endParaRPr lang="en-GB" sz="1600" dirty="0" smtClean="0"/>
          </a:p>
          <a:p>
            <a:pPr lvl="1"/>
            <a:r>
              <a:rPr lang="en-GB" sz="1600" dirty="0" smtClean="0"/>
              <a:t>NDPMON and RAFIXD on critical segments</a:t>
            </a:r>
          </a:p>
          <a:p>
            <a:r>
              <a:rPr lang="en-GB" sz="1800" dirty="0" smtClean="0"/>
              <a:t>Check/modify all security monitoring, logging and parsing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Draft guidance from </a:t>
            </a:r>
            <a:r>
              <a:rPr lang="en-US" sz="4000" dirty="0" err="1"/>
              <a:t>HEPiX</a:t>
            </a:r>
            <a:r>
              <a:rPr lang="en-US" sz="4000" dirty="0"/>
              <a:t> IPv6 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Issues for Sys </a:t>
            </a:r>
            <a:r>
              <a:rPr lang="en-US" sz="4400" dirty="0" err="1" smtClean="0"/>
              <a:t>Admins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issues for sys admins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Follow best practice security guidance </a:t>
            </a:r>
          </a:p>
          <a:p>
            <a:pPr lvl="1"/>
            <a:r>
              <a:rPr lang="en-US" sz="1800" dirty="0" smtClean="0"/>
              <a:t>System hardening as in IPv4, see for example</a:t>
            </a:r>
          </a:p>
          <a:p>
            <a:pPr lvl="1"/>
            <a:r>
              <a:rPr lang="en-US" sz="1800" i="1" dirty="0" smtClean="0">
                <a:hlinkClick r:id="rId2"/>
              </a:rPr>
              <a:t>https://access.redhat.com/documentation/en-US/Red_Hat_Enterprise_Linux/6/pdf/Security_Guide/Red_Hat_Enterprise_Linux-6-Security_Guide-en-US.pdf</a:t>
            </a:r>
            <a:endParaRPr lang="en-US" sz="1800" i="1" dirty="0"/>
          </a:p>
          <a:p>
            <a:pPr lvl="1"/>
            <a:r>
              <a:rPr lang="en-US" sz="1800" dirty="0" smtClean="0"/>
              <a:t>Specific advice on IPv6 hardening, see for example</a:t>
            </a:r>
          </a:p>
          <a:p>
            <a:pPr lvl="1"/>
            <a:r>
              <a:rPr lang="en-US" sz="1800" i="1" dirty="0">
                <a:hlinkClick r:id="rId3"/>
              </a:rPr>
              <a:t>https://</a:t>
            </a:r>
            <a:r>
              <a:rPr lang="en-US" sz="1800" i="1" dirty="0" err="1">
                <a:hlinkClick r:id="rId3"/>
              </a:rPr>
              <a:t>www.ernw.de</a:t>
            </a:r>
            <a:r>
              <a:rPr lang="en-US" sz="1800" i="1" dirty="0">
                <a:hlinkClick r:id="rId3"/>
              </a:rPr>
              <a:t>/download/ERNW_Guide_to_Securely_Configure_Linux_Servers_For_IPv6_v1_0.pdf</a:t>
            </a:r>
            <a:endParaRPr lang="en-US" sz="1800" i="1" dirty="0" smtClean="0"/>
          </a:p>
          <a:p>
            <a:r>
              <a:rPr lang="en-US" sz="2400" dirty="0" smtClean="0"/>
              <a:t>Check for processes listening on open ports</a:t>
            </a:r>
          </a:p>
          <a:p>
            <a:pPr lvl="1"/>
            <a:r>
              <a:rPr lang="en-US" sz="2000" dirty="0" smtClean="0"/>
              <a:t># </a:t>
            </a:r>
            <a:r>
              <a:rPr lang="en-US" sz="2000" dirty="0" err="1" smtClean="0"/>
              <a:t>netstat</a:t>
            </a:r>
            <a:r>
              <a:rPr lang="en-US" sz="2000" dirty="0" smtClean="0"/>
              <a:t>, </a:t>
            </a:r>
            <a:r>
              <a:rPr lang="en-US" sz="2000" dirty="0" err="1" smtClean="0"/>
              <a:t>lsof</a:t>
            </a:r>
            <a:endParaRPr lang="en-US" sz="2000" dirty="0" smtClean="0"/>
          </a:p>
          <a:p>
            <a:r>
              <a:rPr lang="en-US" sz="2400" dirty="0" smtClean="0"/>
              <a:t>Review </a:t>
            </a:r>
            <a:r>
              <a:rPr lang="en-US" sz="2400" dirty="0" err="1" smtClean="0"/>
              <a:t>neighbour</a:t>
            </a:r>
            <a:r>
              <a:rPr lang="en-US" sz="2400" dirty="0" smtClean="0"/>
              <a:t> cache for </a:t>
            </a:r>
            <a:r>
              <a:rPr lang="en-US" sz="2400" dirty="0" err="1" smtClean="0"/>
              <a:t>unauthorised</a:t>
            </a:r>
            <a:r>
              <a:rPr lang="en-US" sz="2400" dirty="0" smtClean="0"/>
              <a:t> systems</a:t>
            </a:r>
          </a:p>
          <a:p>
            <a:pPr lvl="1"/>
            <a:r>
              <a:rPr lang="en-US" sz="2000" dirty="0" smtClean="0"/>
              <a:t># </a:t>
            </a:r>
            <a:r>
              <a:rPr lang="en-US" sz="2000" dirty="0" err="1" smtClean="0"/>
              <a:t>ip</a:t>
            </a:r>
            <a:r>
              <a:rPr lang="en-US" sz="2000" dirty="0" smtClean="0"/>
              <a:t> -6 neigh show</a:t>
            </a:r>
          </a:p>
          <a:p>
            <a:r>
              <a:rPr lang="en-US" sz="2400" dirty="0"/>
              <a:t>Check for undesired tunnel interfaces</a:t>
            </a:r>
          </a:p>
          <a:p>
            <a:pPr lvl="1"/>
            <a:r>
              <a:rPr lang="en-US" sz="2000" dirty="0"/>
              <a:t># </a:t>
            </a:r>
            <a:r>
              <a:rPr lang="en-US" sz="2000" dirty="0" err="1"/>
              <a:t>ip</a:t>
            </a:r>
            <a:r>
              <a:rPr lang="en-US" sz="2000" dirty="0"/>
              <a:t> -6 tunnel show,  # route –A inet6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5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for Sys admins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Ensure not </a:t>
            </a:r>
            <a:r>
              <a:rPr lang="en-US" sz="2400" dirty="0"/>
              <a:t>unintentionally forwarding IPv6 </a:t>
            </a:r>
            <a:r>
              <a:rPr lang="en-US" sz="2400" dirty="0" smtClean="0"/>
              <a:t>packets</a:t>
            </a:r>
          </a:p>
          <a:p>
            <a:pPr lvl="1"/>
            <a:r>
              <a:rPr lang="en-US" sz="2000" dirty="0"/>
              <a:t>/</a:t>
            </a:r>
            <a:r>
              <a:rPr lang="en-US" sz="2000" dirty="0" err="1"/>
              <a:t>proc</a:t>
            </a:r>
            <a:r>
              <a:rPr lang="en-US" sz="2000" dirty="0"/>
              <a:t>/sys/net/ipv6/</a:t>
            </a:r>
            <a:r>
              <a:rPr lang="en-US" sz="2000" dirty="0" err="1"/>
              <a:t>conf</a:t>
            </a:r>
            <a:r>
              <a:rPr lang="en-US" sz="2000" dirty="0"/>
              <a:t>/*/forwarding </a:t>
            </a:r>
            <a:r>
              <a:rPr lang="en-US" sz="2000" dirty="0" smtClean="0"/>
              <a:t>files</a:t>
            </a:r>
          </a:p>
          <a:p>
            <a:pPr lvl="1"/>
            <a:r>
              <a:rPr lang="en-US" sz="2000" dirty="0" smtClean="0"/>
              <a:t>Or net.ipv6</a:t>
            </a:r>
            <a:r>
              <a:rPr lang="en-US" sz="2000" dirty="0"/>
              <a:t>.conf.*.forwarding </a:t>
            </a:r>
            <a:r>
              <a:rPr lang="en-US" sz="2000" dirty="0" err="1"/>
              <a:t>sysctl</a:t>
            </a:r>
            <a:endParaRPr lang="en-US" sz="20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OS embedded IPv6 capable </a:t>
            </a:r>
            <a:r>
              <a:rPr lang="en-US" sz="2400" dirty="0" err="1"/>
              <a:t>stateful</a:t>
            </a:r>
            <a:r>
              <a:rPr lang="en-US" sz="2400" dirty="0"/>
              <a:t> </a:t>
            </a:r>
            <a:r>
              <a:rPr lang="en-US" sz="2400" dirty="0" smtClean="0"/>
              <a:t>firewall</a:t>
            </a:r>
            <a:endParaRPr lang="en-US" sz="2400" dirty="0"/>
          </a:p>
          <a:p>
            <a:pPr lvl="1"/>
            <a:r>
              <a:rPr lang="en-US" sz="2000" dirty="0" smtClean="0"/>
              <a:t>filter </a:t>
            </a:r>
            <a:r>
              <a:rPr lang="en-US" sz="2000" dirty="0"/>
              <a:t>based on EH and ICMPv6 message </a:t>
            </a:r>
            <a:r>
              <a:rPr lang="en-US" sz="2000" dirty="0" smtClean="0"/>
              <a:t>type</a:t>
            </a:r>
            <a:endParaRPr lang="en-US" sz="2000" dirty="0"/>
          </a:p>
          <a:p>
            <a:r>
              <a:rPr lang="en-US" sz="2400" dirty="0" smtClean="0"/>
              <a:t>Manage ip6tables</a:t>
            </a:r>
            <a:endParaRPr lang="en-US" sz="2400" dirty="0"/>
          </a:p>
          <a:p>
            <a:r>
              <a:rPr lang="en-US" sz="2400" dirty="0" smtClean="0"/>
              <a:t>IPv6 aware intrusion </a:t>
            </a:r>
            <a:r>
              <a:rPr lang="en-US" sz="2400" dirty="0"/>
              <a:t>d</a:t>
            </a:r>
            <a:r>
              <a:rPr lang="en-US" sz="2400" dirty="0" smtClean="0"/>
              <a:t>etection</a:t>
            </a:r>
          </a:p>
          <a:p>
            <a:pPr lvl="1"/>
            <a:r>
              <a:rPr lang="en-US" sz="2000" dirty="0" smtClean="0"/>
              <a:t>E.g. Snort</a:t>
            </a:r>
            <a:r>
              <a:rPr lang="en-US" sz="2000" dirty="0"/>
              <a:t>, </a:t>
            </a:r>
            <a:r>
              <a:rPr lang="en-US" sz="2000" dirty="0" err="1"/>
              <a:t>Suricata</a:t>
            </a:r>
            <a:r>
              <a:rPr lang="en-US" sz="2000" dirty="0"/>
              <a:t>, </a:t>
            </a:r>
            <a:r>
              <a:rPr lang="en-US" sz="2000" dirty="0" smtClean="0"/>
              <a:t>Bro</a:t>
            </a:r>
          </a:p>
          <a:p>
            <a:pPr lvl="1"/>
            <a:r>
              <a:rPr lang="en-US" sz="2000" i="1" dirty="0">
                <a:hlinkClick r:id="rId2"/>
              </a:rPr>
              <a:t>https://</a:t>
            </a:r>
            <a:r>
              <a:rPr lang="en-US" sz="2000" i="1" dirty="0" smtClean="0">
                <a:hlinkClick r:id="rId2"/>
              </a:rPr>
              <a:t>www.sans.org/reading-room/whitepapers/detection/ipv6-open-source-ids-35957</a:t>
            </a:r>
            <a:endParaRPr lang="en-US" sz="2000" i="1" dirty="0" smtClean="0"/>
          </a:p>
          <a:p>
            <a:r>
              <a:rPr lang="en-US" sz="2400" dirty="0"/>
              <a:t>IPv6 penetration </a:t>
            </a:r>
            <a:r>
              <a:rPr lang="en-US" sz="2400" dirty="0" smtClean="0"/>
              <a:t>testing</a:t>
            </a:r>
          </a:p>
          <a:p>
            <a:pPr lvl="1"/>
            <a:r>
              <a:rPr lang="en-US" sz="2000" i="1" dirty="0" smtClean="0">
                <a:hlinkClick r:id="rId3"/>
              </a:rPr>
              <a:t>http</a:t>
            </a:r>
            <a:r>
              <a:rPr lang="en-US" sz="2000" i="1" dirty="0">
                <a:hlinkClick r:id="rId3"/>
              </a:rPr>
              <a:t>://</a:t>
            </a:r>
            <a:r>
              <a:rPr lang="en-US" sz="2000" i="1" dirty="0" err="1">
                <a:hlinkClick r:id="rId3"/>
              </a:rPr>
              <a:t>tools.kali.org</a:t>
            </a:r>
            <a:r>
              <a:rPr lang="en-US" sz="2000" i="1" dirty="0">
                <a:hlinkClick r:id="rId3"/>
              </a:rPr>
              <a:t>/information-gathering/thc-ipv6</a:t>
            </a:r>
            <a:endParaRPr lang="en-US" sz="2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6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More Information?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IETF RFC documents on IPv6!</a:t>
            </a:r>
          </a:p>
          <a:p>
            <a:pPr lvl="1"/>
            <a:r>
              <a:rPr lang="en-US" sz="2400" i="1" dirty="0">
                <a:hlinkClick r:id="rId2"/>
              </a:rPr>
              <a:t>https://</a:t>
            </a:r>
            <a:r>
              <a:rPr lang="en-US" sz="2400" i="1" dirty="0" err="1">
                <a:hlinkClick r:id="rId2"/>
              </a:rPr>
              <a:t>tools.ietf.org</a:t>
            </a:r>
            <a:r>
              <a:rPr lang="en-US" sz="2400" i="1" dirty="0">
                <a:hlinkClick r:id="rId2"/>
              </a:rPr>
              <a:t>/</a:t>
            </a:r>
            <a:r>
              <a:rPr lang="en-US" sz="2400" i="1" dirty="0" err="1">
                <a:hlinkClick r:id="rId2"/>
              </a:rPr>
              <a:t>wg</a:t>
            </a:r>
            <a:r>
              <a:rPr lang="en-US" sz="2400" i="1" dirty="0">
                <a:hlinkClick r:id="rId2"/>
              </a:rPr>
              <a:t>/</a:t>
            </a:r>
            <a:r>
              <a:rPr lang="en-US" sz="2400" i="1" dirty="0" err="1">
                <a:hlinkClick r:id="rId2"/>
              </a:rPr>
              <a:t>opsec</a:t>
            </a:r>
            <a:r>
              <a:rPr lang="en-US" sz="2400" i="1" dirty="0">
                <a:hlinkClick r:id="rId2"/>
              </a:rPr>
              <a:t>/</a:t>
            </a:r>
            <a:endParaRPr lang="en-US" sz="2400" i="1" dirty="0" smtClean="0"/>
          </a:p>
          <a:p>
            <a:r>
              <a:rPr lang="en-US" sz="2800" i="1" dirty="0" smtClean="0"/>
              <a:t>IPv6 Security – Protection measures for the next Internet Protocol</a:t>
            </a:r>
            <a:r>
              <a:rPr lang="en-US" sz="2800" dirty="0" smtClean="0"/>
              <a:t>, Scott Hogg and Eric </a:t>
            </a:r>
            <a:r>
              <a:rPr lang="en-US" sz="2800" dirty="0" err="1" smtClean="0"/>
              <a:t>Vyncke</a:t>
            </a:r>
            <a:r>
              <a:rPr lang="en-US" sz="2800" dirty="0" smtClean="0"/>
              <a:t>, Cisco Press (2009)</a:t>
            </a:r>
          </a:p>
          <a:p>
            <a:r>
              <a:rPr lang="en-US" sz="2800" dirty="0" smtClean="0"/>
              <a:t>NIST </a:t>
            </a:r>
            <a:r>
              <a:rPr lang="en-US" sz="2800" i="1" dirty="0" smtClean="0"/>
              <a:t>Guidelines for the Security Deployment of IPv6 </a:t>
            </a:r>
            <a:r>
              <a:rPr lang="en-US" sz="2800" dirty="0" smtClean="0"/>
              <a:t>(NIST SP800-119)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i="1" dirty="0" smtClean="0">
                <a:hlinkClick r:id="rId3"/>
              </a:rPr>
              <a:t>http://csrc.nist.gov/publications/nistpubs/800-119/sp800-119.pdf</a:t>
            </a:r>
            <a:endParaRPr lang="en-US" i="1" dirty="0" smtClean="0"/>
          </a:p>
          <a:p>
            <a:r>
              <a:rPr lang="en-US" dirty="0" smtClean="0"/>
              <a:t>Internet Society – top 10 IPv6 security myths</a:t>
            </a:r>
            <a:br>
              <a:rPr lang="en-US" dirty="0" smtClean="0"/>
            </a:br>
            <a:r>
              <a:rPr lang="en-US" sz="1800" i="1" dirty="0" smtClean="0">
                <a:hlinkClick r:id="rId4"/>
              </a:rPr>
              <a:t>https://www.internetsociety.org/deploy360/blog/tag/ipv6-security-myths/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6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and Outlook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many ways IPv6 security is similar to IPv4</a:t>
            </a:r>
          </a:p>
          <a:p>
            <a:pPr lvl="1"/>
            <a:r>
              <a:rPr lang="en-GB" dirty="0" smtClean="0"/>
              <a:t>But with new twists and new vulnerabilities</a:t>
            </a:r>
          </a:p>
          <a:p>
            <a:r>
              <a:rPr lang="en-GB" dirty="0" smtClean="0"/>
              <a:t>It has taken ~ 30 years to learn how to cope with IPv4 security</a:t>
            </a:r>
          </a:p>
          <a:p>
            <a:r>
              <a:rPr lang="en-GB" dirty="0" smtClean="0"/>
              <a:t>There will be lots of fun ahead with IPv6</a:t>
            </a:r>
          </a:p>
          <a:p>
            <a:r>
              <a:rPr lang="en-GB" dirty="0" smtClean="0"/>
              <a:t>Enjoy the next 20-30 years!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MORE MATERIAL HERE THAN TIME TO PRESENT &amp; DISCUSS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(BUT SLIDES AVAILABLE FOR LATER REFERENCE)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IPv6 </a:t>
            </a:r>
            <a:r>
              <a:rPr lang="en-US" sz="2400" dirty="0"/>
              <a:t>s</a:t>
            </a:r>
            <a:r>
              <a:rPr lang="en-US" sz="2400" dirty="0" smtClean="0"/>
              <a:t>ecurity &amp; threats</a:t>
            </a:r>
          </a:p>
          <a:p>
            <a:r>
              <a:rPr lang="en-US" sz="2400" dirty="0" smtClean="0"/>
              <a:t>IPv6 protocol attacks</a:t>
            </a:r>
            <a:endParaRPr lang="en-US" sz="2000" dirty="0"/>
          </a:p>
          <a:p>
            <a:r>
              <a:rPr lang="en-US" sz="2400" dirty="0" smtClean="0"/>
              <a:t>Issues for site network &amp; security teams</a:t>
            </a:r>
          </a:p>
          <a:p>
            <a:r>
              <a:rPr lang="en-US" sz="2400" dirty="0" smtClean="0"/>
              <a:t>Issues for sys </a:t>
            </a:r>
            <a:r>
              <a:rPr lang="en-US" sz="2400" dirty="0"/>
              <a:t>a</a:t>
            </a:r>
            <a:r>
              <a:rPr lang="en-US" sz="2400" dirty="0" smtClean="0"/>
              <a:t>dmins</a:t>
            </a:r>
          </a:p>
          <a:p>
            <a:r>
              <a:rPr lang="en-US" sz="2400" dirty="0" smtClean="0"/>
              <a:t>Where to find more information</a:t>
            </a:r>
          </a:p>
          <a:p>
            <a:r>
              <a:rPr lang="en-US" sz="2400" dirty="0" smtClean="0"/>
              <a:t>Summary and outlook</a:t>
            </a:r>
          </a:p>
          <a:p>
            <a:pPr marL="0" indent="0">
              <a:buNone/>
            </a:pPr>
            <a:r>
              <a:rPr lang="en-US" sz="2400" i="1" dirty="0" smtClean="0"/>
              <a:t>With MANY thanks to my colleagues in the </a:t>
            </a:r>
            <a:br>
              <a:rPr lang="en-US" sz="2400" i="1" dirty="0" smtClean="0"/>
            </a:br>
            <a:r>
              <a:rPr lang="en-US" sz="2400" i="1" dirty="0" err="1" smtClean="0"/>
              <a:t>HEPiX</a:t>
            </a:r>
            <a:r>
              <a:rPr lang="en-US" sz="2400" i="1" dirty="0" smtClean="0"/>
              <a:t> IPv6 Working Group and EGI CSIRT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Backup slides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99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IPsec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Was first developed in 1995 for IPv4 internet layer</a:t>
            </a:r>
          </a:p>
          <a:p>
            <a:pPr lvl="1"/>
            <a:r>
              <a:rPr lang="en-GB" sz="2000" dirty="0" smtClean="0"/>
              <a:t>SSL and TLS operate at Application Layer</a:t>
            </a:r>
          </a:p>
          <a:p>
            <a:r>
              <a:rPr lang="en-GB" sz="2400" dirty="0" smtClean="0"/>
              <a:t>A framework of standards</a:t>
            </a:r>
          </a:p>
          <a:p>
            <a:pPr lvl="1"/>
            <a:r>
              <a:rPr lang="en-GB" sz="2000" dirty="0" smtClean="0"/>
              <a:t>End to end authentication, data integrity and privacy (encryption)</a:t>
            </a:r>
          </a:p>
          <a:p>
            <a:r>
              <a:rPr lang="en-GB" sz="2400" dirty="0" smtClean="0"/>
              <a:t>Can be used site to site (gateway to gateway)</a:t>
            </a:r>
          </a:p>
          <a:p>
            <a:pPr lvl="1"/>
            <a:r>
              <a:rPr lang="en-GB" sz="2000" dirty="0" smtClean="0"/>
              <a:t>As a Virtual Private Network (VPN)</a:t>
            </a:r>
          </a:p>
          <a:p>
            <a:r>
              <a:rPr lang="en-GB" sz="2400" dirty="0" smtClean="0"/>
              <a:t>Or host to host</a:t>
            </a:r>
          </a:p>
          <a:p>
            <a:r>
              <a:rPr lang="en-GB" sz="2400" dirty="0" smtClean="0"/>
              <a:t>All major aspects are same in IPv6 as IPv4</a:t>
            </a:r>
          </a:p>
          <a:p>
            <a:r>
              <a:rPr lang="en-GB" sz="2400" dirty="0" smtClean="0"/>
              <a:t>Does not fully support protection for multicast traffic</a:t>
            </a:r>
          </a:p>
          <a:p>
            <a:pPr lvl="1"/>
            <a:r>
              <a:rPr lang="en-GB" sz="2000" dirty="0" smtClean="0"/>
              <a:t>Key management is one-to-one</a:t>
            </a:r>
          </a:p>
          <a:p>
            <a:r>
              <a:rPr lang="en-GB" sz="2400" b="1" dirty="0" smtClean="0"/>
              <a:t>No longer mandatory </a:t>
            </a:r>
            <a:r>
              <a:rPr lang="en-GB" sz="2400" dirty="0" smtClean="0"/>
              <a:t>(rfc6434 – MUST -&gt; SHOULD)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Extension Header </a:t>
            </a:r>
            <a:r>
              <a:rPr lang="en-GB" dirty="0"/>
              <a:t>v</a:t>
            </a:r>
            <a:r>
              <a:rPr lang="en-GB" dirty="0" smtClean="0"/>
              <a:t>ulnerabilities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rgbClr val="FF0000"/>
                </a:solidFill>
              </a:rPr>
              <a:t>Routing Header Type 0</a:t>
            </a:r>
            <a:endParaRPr lang="en-GB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 smtClean="0"/>
              <a:t>Source Routing</a:t>
            </a:r>
          </a:p>
          <a:p>
            <a:pPr lvl="1"/>
            <a:r>
              <a:rPr lang="en-GB" sz="1600" dirty="0" smtClean="0"/>
              <a:t>Lots of security issues with RH0</a:t>
            </a:r>
          </a:p>
          <a:p>
            <a:pPr lvl="1"/>
            <a:r>
              <a:rPr lang="en-GB" sz="1600" dirty="0" smtClean="0"/>
              <a:t>Destination address in packet is replaced at every Layer 3 hop</a:t>
            </a:r>
          </a:p>
          <a:p>
            <a:pPr lvl="1"/>
            <a:r>
              <a:rPr lang="en-GB" sz="1600" dirty="0" smtClean="0"/>
              <a:t>Difficult for firewalls to determine the actual destination and compare with policy</a:t>
            </a:r>
          </a:p>
          <a:p>
            <a:pPr lvl="1"/>
            <a:r>
              <a:rPr lang="en-GB" sz="1600" dirty="0" smtClean="0"/>
              <a:t>Can be used for </a:t>
            </a:r>
            <a:r>
              <a:rPr lang="en-GB" sz="1600" dirty="0" err="1" smtClean="0"/>
              <a:t>DoS</a:t>
            </a:r>
            <a:r>
              <a:rPr lang="en-GB" sz="1600" dirty="0" smtClean="0"/>
              <a:t> traffic amplification</a:t>
            </a:r>
          </a:p>
          <a:p>
            <a:pPr lvl="1"/>
            <a:r>
              <a:rPr lang="en-GB" sz="1600" dirty="0" smtClean="0"/>
              <a:t>RH0 deprecated (rfc5095)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Fragmentation issues</a:t>
            </a:r>
          </a:p>
          <a:p>
            <a:pPr lvl="1"/>
            <a:r>
              <a:rPr lang="en-GB" sz="1600" dirty="0" smtClean="0"/>
              <a:t>Upper-layer info may be in second packet (and not inspected by firewall)</a:t>
            </a:r>
          </a:p>
          <a:p>
            <a:pPr lvl="1"/>
            <a:r>
              <a:rPr lang="en-GB" sz="1600" dirty="0" smtClean="0"/>
              <a:t>IPv6 standard defines every link to have MTU of at least 1280 bytes</a:t>
            </a:r>
          </a:p>
          <a:p>
            <a:pPr lvl="2"/>
            <a:r>
              <a:rPr lang="en-GB" sz="1400" dirty="0" smtClean="0"/>
              <a:t>Smaller fragments should be suspicious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Hop-by-hop </a:t>
            </a:r>
            <a:r>
              <a:rPr lang="en-GB" sz="2000" dirty="0" smtClean="0"/>
              <a:t>extension header also dangerous</a:t>
            </a:r>
          </a:p>
          <a:p>
            <a:r>
              <a:rPr lang="en-GB" sz="2000" dirty="0">
                <a:solidFill>
                  <a:srgbClr val="FF0000"/>
                </a:solidFill>
              </a:rPr>
              <a:t>Solutions include</a:t>
            </a:r>
          </a:p>
          <a:p>
            <a:pPr lvl="1"/>
            <a:r>
              <a:rPr lang="en-GB" sz="1600" dirty="0"/>
              <a:t>Filter on allowed and expected EH </a:t>
            </a:r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Neighbor Discovery</a:t>
            </a:r>
            <a:endParaRPr lang="en-US" dirty="0"/>
          </a:p>
        </p:txBody>
      </p:sp>
      <p:pic>
        <p:nvPicPr>
          <p:cNvPr id="7" name="Content Placeholder 6" descr="Screen Shot 2015-09-07 at 09.10.1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12" r="-11912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355976" y="580526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Edoardo</a:t>
            </a:r>
            <a:r>
              <a:rPr lang="en-US" dirty="0" smtClean="0"/>
              <a:t> </a:t>
            </a:r>
            <a:r>
              <a:rPr lang="en-US" dirty="0" err="1" smtClean="0"/>
              <a:t>Martelli</a:t>
            </a:r>
            <a:r>
              <a:rPr lang="en-US" dirty="0" smtClean="0"/>
              <a:t> (CERN)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5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Neighbor</a:t>
            </a:r>
            <a:r>
              <a:rPr lang="en-GB" dirty="0" smtClean="0"/>
              <a:t> Discovery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NDP authenticates neither the requestor or responder</a:t>
            </a:r>
          </a:p>
          <a:p>
            <a:pPr lvl="1"/>
            <a:r>
              <a:rPr lang="en-GB" sz="2000" dirty="0" smtClean="0"/>
              <a:t>Spoofing is possible</a:t>
            </a:r>
          </a:p>
          <a:p>
            <a:r>
              <a:rPr lang="en-GB" sz="2400" dirty="0"/>
              <a:t>SLAAC, NDP and DAD include protection mechanisms</a:t>
            </a:r>
          </a:p>
          <a:p>
            <a:pPr lvl="1"/>
            <a:r>
              <a:rPr lang="en-GB" sz="2000" dirty="0"/>
              <a:t>Source address for RA and NS messages must be </a:t>
            </a:r>
            <a:r>
              <a:rPr lang="en-GB" sz="2000" dirty="0" smtClean="0"/>
              <a:t>unspecified (::)</a:t>
            </a:r>
            <a:endParaRPr lang="en-GB" sz="2000" dirty="0"/>
          </a:p>
          <a:p>
            <a:pPr lvl="1"/>
            <a:r>
              <a:rPr lang="en-GB" sz="2000" dirty="0"/>
              <a:t>Hop limit must be 255 (the maximum)</a:t>
            </a:r>
          </a:p>
          <a:p>
            <a:pPr lvl="1"/>
            <a:r>
              <a:rPr lang="en-GB" sz="2000" dirty="0"/>
              <a:t>RA and NA messages must be rejected if hop limit is not 255</a:t>
            </a:r>
          </a:p>
          <a:p>
            <a:pPr lvl="1"/>
            <a:r>
              <a:rPr lang="en-GB" sz="2000" dirty="0"/>
              <a:t>This prevents a remote attacker sending forged RA or NA </a:t>
            </a:r>
            <a:r>
              <a:rPr lang="en-GB" sz="2000" dirty="0" smtClean="0"/>
              <a:t>messages</a:t>
            </a:r>
          </a:p>
          <a:p>
            <a:pPr lvl="2"/>
            <a:r>
              <a:rPr lang="en-GB" sz="1600" dirty="0" smtClean="0"/>
              <a:t>scope </a:t>
            </a:r>
            <a:r>
              <a:rPr lang="en-GB" sz="1600" dirty="0"/>
              <a:t>is always </a:t>
            </a:r>
            <a:r>
              <a:rPr lang="en-GB" sz="1600" dirty="0" smtClean="0"/>
              <a:t>local</a:t>
            </a:r>
          </a:p>
          <a:p>
            <a:r>
              <a:rPr lang="en-GB" sz="2400" dirty="0"/>
              <a:t>Secure </a:t>
            </a:r>
            <a:r>
              <a:rPr lang="en-GB" sz="2400" dirty="0" err="1"/>
              <a:t>Neighbor</a:t>
            </a:r>
            <a:r>
              <a:rPr lang="en-GB" sz="2400" dirty="0"/>
              <a:t> Discovery (SEND) (rfc3971)</a:t>
            </a:r>
          </a:p>
          <a:p>
            <a:pPr lvl="1"/>
            <a:r>
              <a:rPr lang="en-GB" sz="2000" dirty="0"/>
              <a:t>Uses Cryptographically Generated Addresses (rfc3972)</a:t>
            </a:r>
          </a:p>
          <a:p>
            <a:pPr lvl="1"/>
            <a:r>
              <a:rPr lang="en-GB" sz="2000" dirty="0" smtClean="0"/>
              <a:t>BUT – problems managing the keys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Rogue 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No authentication mechanism built into SLAAC</a:t>
            </a:r>
          </a:p>
          <a:p>
            <a:r>
              <a:rPr lang="en-GB" sz="2400" dirty="0" smtClean="0"/>
              <a:t>Malicious host can send rogue RA and pretend to be a router</a:t>
            </a:r>
          </a:p>
          <a:p>
            <a:pPr lvl="1"/>
            <a:r>
              <a:rPr lang="en-GB" sz="2400" dirty="0" smtClean="0"/>
              <a:t>Can capture or drop packets</a:t>
            </a:r>
          </a:p>
          <a:p>
            <a:r>
              <a:rPr lang="en-GB" sz="2400" dirty="0" smtClean="0"/>
              <a:t>Badly configured systems too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Detecting rogue RA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Use generic IDS with customised signatures</a:t>
            </a:r>
          </a:p>
          <a:p>
            <a:pPr lvl="1"/>
            <a:r>
              <a:rPr lang="en-GB" sz="2000" dirty="0" smtClean="0"/>
              <a:t>RA whose source MAC or IP is not in a configured list</a:t>
            </a:r>
          </a:p>
          <a:p>
            <a:pPr lvl="2"/>
            <a:r>
              <a:rPr lang="en-GB" sz="1800" dirty="0" smtClean="0"/>
              <a:t>Lots of manual configuration!</a:t>
            </a:r>
          </a:p>
          <a:p>
            <a:r>
              <a:rPr lang="en-GB" sz="2400" dirty="0" smtClean="0"/>
              <a:t>Use tool </a:t>
            </a:r>
            <a:r>
              <a:rPr lang="en-GB" sz="2400" dirty="0" err="1" smtClean="0"/>
              <a:t>NDPMon</a:t>
            </a:r>
            <a:r>
              <a:rPr lang="en-GB" sz="2400" dirty="0" smtClean="0"/>
              <a:t> </a:t>
            </a:r>
          </a:p>
          <a:p>
            <a:pPr lvl="1"/>
            <a:r>
              <a:rPr lang="en-GB" sz="2000" dirty="0" smtClean="0"/>
              <a:t>And check against XML </a:t>
            </a:r>
            <a:r>
              <a:rPr lang="en-GB" sz="2000" dirty="0" err="1" smtClean="0"/>
              <a:t>config</a:t>
            </a:r>
            <a:r>
              <a:rPr lang="en-GB" sz="2000" dirty="0" smtClean="0"/>
              <a:t> file</a:t>
            </a:r>
          </a:p>
          <a:p>
            <a:pPr lvl="1"/>
            <a:r>
              <a:rPr lang="en-GB" sz="2000" dirty="0" smtClean="0"/>
              <a:t>also monitor all NS and NA</a:t>
            </a:r>
          </a:p>
          <a:p>
            <a:pPr lvl="1"/>
            <a:r>
              <a:rPr lang="en-GB" sz="2000" dirty="0" smtClean="0"/>
              <a:t>To check when NA contradicts a previous one</a:t>
            </a:r>
          </a:p>
          <a:p>
            <a:r>
              <a:rPr lang="en-GB" sz="2400" dirty="0" smtClean="0"/>
              <a:t>Intelligent switches – known RA source</a:t>
            </a:r>
          </a:p>
          <a:p>
            <a:r>
              <a:rPr lang="en-GB" sz="2400" dirty="0" smtClean="0"/>
              <a:t>Cisco RA Guard</a:t>
            </a:r>
          </a:p>
          <a:p>
            <a:r>
              <a:rPr lang="en-GB" sz="2400" dirty="0" err="1" smtClean="0"/>
              <a:t>Rafixd</a:t>
            </a:r>
            <a:r>
              <a:rPr lang="en-GB" sz="2400" dirty="0" smtClean="0"/>
              <a:t> (and </a:t>
            </a:r>
            <a:r>
              <a:rPr lang="en-GB" sz="2400" dirty="0" err="1" smtClean="0"/>
              <a:t>ramond</a:t>
            </a:r>
            <a:r>
              <a:rPr lang="en-GB" sz="2400" dirty="0" smtClean="0"/>
              <a:t>)</a:t>
            </a:r>
          </a:p>
          <a:p>
            <a:pPr lvl="1"/>
            <a:r>
              <a:rPr lang="en-GB" sz="2000" dirty="0" smtClean="0"/>
              <a:t>Detect all rogue RA messages and immediately transmit another forged RA with lifetime 0 seconds (to clear the rogue info on all nodes)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Duplicate Address Detection</a:t>
            </a:r>
          </a:p>
          <a:p>
            <a:pPr lvl="1"/>
            <a:r>
              <a:rPr lang="en-GB" dirty="0" smtClean="0"/>
              <a:t>Host checks whether its address is already in use</a:t>
            </a:r>
          </a:p>
          <a:p>
            <a:pPr lvl="1"/>
            <a:r>
              <a:rPr lang="en-GB" dirty="0" smtClean="0"/>
              <a:t>Sends NS asking for resolution of its own address</a:t>
            </a:r>
          </a:p>
          <a:p>
            <a:pPr lvl="1"/>
            <a:r>
              <a:rPr lang="en-GB" dirty="0" smtClean="0"/>
              <a:t>An attacker can launch a </a:t>
            </a:r>
            <a:r>
              <a:rPr lang="en-GB" dirty="0" err="1" smtClean="0"/>
              <a:t>DoS</a:t>
            </a:r>
            <a:r>
              <a:rPr lang="en-GB" dirty="0" smtClean="0"/>
              <a:t> attack by pretending to own all IPv6 addresses on the LAN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ICMPv6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Internet Control Message Protocol (rfc4443)</a:t>
            </a:r>
          </a:p>
          <a:p>
            <a:r>
              <a:rPr lang="en-GB" sz="2000" dirty="0" smtClean="0"/>
              <a:t>An important component of IPv6</a:t>
            </a:r>
          </a:p>
          <a:p>
            <a:r>
              <a:rPr lang="en-GB" sz="2000" dirty="0" smtClean="0"/>
              <a:t>Redefines ICMPv4 with additions and changes</a:t>
            </a:r>
          </a:p>
          <a:p>
            <a:pPr lvl="1"/>
            <a:r>
              <a:rPr lang="en-GB" sz="1800" dirty="0" smtClean="0"/>
              <a:t>Ping, destination unreachable, </a:t>
            </a:r>
            <a:r>
              <a:rPr lang="en-GB" sz="1800" dirty="0" err="1" smtClean="0"/>
              <a:t>neighbor</a:t>
            </a:r>
            <a:r>
              <a:rPr lang="en-GB" sz="1800" dirty="0" smtClean="0"/>
              <a:t> discovery, path MTU discovery</a:t>
            </a:r>
          </a:p>
          <a:p>
            <a:pPr lvl="1"/>
            <a:r>
              <a:rPr lang="en-GB" sz="1800" dirty="0" smtClean="0"/>
              <a:t>Error messages (message number 1 to 127)</a:t>
            </a:r>
          </a:p>
          <a:p>
            <a:pPr lvl="1"/>
            <a:r>
              <a:rPr lang="en-GB" sz="1800" dirty="0" smtClean="0"/>
              <a:t>Informational messages (128 to 255)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Essential to establish strict ICMP filtering policies</a:t>
            </a:r>
          </a:p>
          <a:p>
            <a:pPr lvl="1"/>
            <a:r>
              <a:rPr lang="en-GB" sz="1800" dirty="0" smtClean="0"/>
              <a:t>Define ICMPv6 messages that can/cannot pass between the site and the internet</a:t>
            </a:r>
          </a:p>
          <a:p>
            <a:pPr lvl="2"/>
            <a:r>
              <a:rPr lang="en-GB" sz="1400" dirty="0" smtClean="0"/>
              <a:t>E.g. PMTU and ND</a:t>
            </a:r>
          </a:p>
          <a:p>
            <a:r>
              <a:rPr lang="en-GB" sz="2000" dirty="0" smtClean="0"/>
              <a:t>Rfc4890 “Recommendation for Filtering ICMPv6 Messages in Firewalls”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Each site needs to consider carefully!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 of IPv6 (1998)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hlinkClick r:id="rId2"/>
              </a:rPr>
              <a:t>https://tools.ietf.org/html/rfc2460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Larger address space</a:t>
            </a:r>
          </a:p>
          <a:p>
            <a:r>
              <a:rPr lang="en-US" sz="2400" dirty="0" smtClean="0"/>
              <a:t>Streamlined protocol headers</a:t>
            </a:r>
          </a:p>
          <a:p>
            <a:r>
              <a:rPr lang="en-US" sz="2400" dirty="0" smtClean="0"/>
              <a:t>Stateless auto-configuration</a:t>
            </a:r>
          </a:p>
          <a:p>
            <a:r>
              <a:rPr lang="en-US" sz="2400" dirty="0" smtClean="0"/>
              <a:t>Privacy</a:t>
            </a:r>
          </a:p>
          <a:p>
            <a:r>
              <a:rPr lang="en-US" sz="2400" dirty="0" smtClean="0"/>
              <a:t>Multicast</a:t>
            </a:r>
          </a:p>
          <a:p>
            <a:r>
              <a:rPr lang="en-US" sz="2400" dirty="0" err="1" smtClean="0"/>
              <a:t>Jumbograms</a:t>
            </a:r>
            <a:endParaRPr lang="en-US" sz="2400" dirty="0" smtClean="0"/>
          </a:p>
          <a:p>
            <a:r>
              <a:rPr lang="en-US" sz="2400" dirty="0" smtClean="0"/>
              <a:t>Network layer security</a:t>
            </a:r>
          </a:p>
          <a:p>
            <a:r>
              <a:rPr lang="en-US" sz="2400" dirty="0" smtClean="0"/>
              <a:t>Quality of Service</a:t>
            </a:r>
          </a:p>
          <a:p>
            <a:r>
              <a:rPr lang="en-US" sz="2400" dirty="0" err="1" smtClean="0"/>
              <a:t>Anycast</a:t>
            </a:r>
            <a:endParaRPr lang="en-US" sz="2400" dirty="0" smtClean="0"/>
          </a:p>
          <a:p>
            <a:r>
              <a:rPr lang="en-US" sz="2400" dirty="0" smtClean="0"/>
              <a:t>Mobility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8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IPv6 </a:t>
            </a:r>
            <a:r>
              <a:rPr lang="en-US" sz="4400" dirty="0"/>
              <a:t>s</a:t>
            </a:r>
            <a:r>
              <a:rPr lang="en-US" sz="4400" dirty="0" smtClean="0"/>
              <a:t>ecurity and threats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77688"/>
            <a:ext cx="1522512" cy="152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security pros/cons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Advantages of a new design</a:t>
            </a:r>
          </a:p>
          <a:p>
            <a:pPr lvl="1"/>
            <a:r>
              <a:rPr lang="en-GB" sz="2000" dirty="0" smtClean="0"/>
              <a:t>Security: important part of the IPv6 initial design</a:t>
            </a:r>
          </a:p>
          <a:p>
            <a:r>
              <a:rPr lang="en-GB" sz="2400" dirty="0" smtClean="0"/>
              <a:t>Down-sides</a:t>
            </a:r>
          </a:p>
          <a:p>
            <a:pPr lvl="1"/>
            <a:r>
              <a:rPr lang="en-GB" sz="2000" dirty="0" smtClean="0"/>
              <a:t>Lack of maturity</a:t>
            </a:r>
          </a:p>
          <a:p>
            <a:pPr lvl="1"/>
            <a:r>
              <a:rPr lang="en-GB" sz="2000" dirty="0" smtClean="0"/>
              <a:t>New vulnerabilities and attack vectors</a:t>
            </a:r>
          </a:p>
          <a:p>
            <a:pPr lvl="1"/>
            <a:r>
              <a:rPr lang="en-GB" sz="2000" dirty="0" smtClean="0"/>
              <a:t>Need IPv6-compliant monitoring and tools</a:t>
            </a:r>
          </a:p>
          <a:p>
            <a:pPr lvl="1"/>
            <a:r>
              <a:rPr lang="en-GB" sz="2000" dirty="0" smtClean="0"/>
              <a:t>Lack of education and experience</a:t>
            </a:r>
          </a:p>
          <a:p>
            <a:pPr lvl="1"/>
            <a:r>
              <a:rPr lang="en-GB" sz="2000" dirty="0" smtClean="0"/>
              <a:t>Problems of transition – dual-stack, tunnels</a:t>
            </a:r>
          </a:p>
          <a:p>
            <a:r>
              <a:rPr lang="en-GB" sz="2400" dirty="0" smtClean="0"/>
              <a:t>BUT - Many </a:t>
            </a:r>
            <a:r>
              <a:rPr lang="en-GB" sz="2400" dirty="0"/>
              <a:t>threats/attacks happen at layers </a:t>
            </a:r>
            <a:r>
              <a:rPr lang="en-GB" sz="2400" dirty="0" smtClean="0"/>
              <a:t>above/below </a:t>
            </a:r>
            <a:r>
              <a:rPr lang="en-GB" sz="2400" dirty="0"/>
              <a:t>the network layer</a:t>
            </a:r>
          </a:p>
          <a:p>
            <a:pPr lvl="1"/>
            <a:r>
              <a:rPr lang="en-GB" sz="2000" dirty="0"/>
              <a:t>And are therefore exactly the same as in IPv4</a:t>
            </a:r>
          </a:p>
          <a:p>
            <a:pPr lvl="1"/>
            <a:r>
              <a:rPr lang="en-GB" sz="2000" dirty="0"/>
              <a:t>Malware, phishing, buffer overflows, cross-site scripting, </a:t>
            </a:r>
            <a:r>
              <a:rPr lang="en-GB" sz="2000" dirty="0" err="1"/>
              <a:t>DDoS</a:t>
            </a:r>
            <a:r>
              <a:rPr lang="en-GB" sz="2000" dirty="0"/>
              <a:t> </a:t>
            </a:r>
            <a:r>
              <a:rPr lang="en-GB" sz="2000" dirty="0" err="1"/>
              <a:t>etc</a:t>
            </a:r>
            <a:r>
              <a:rPr lang="en-GB" sz="2000" dirty="0"/>
              <a:t> </a:t>
            </a:r>
            <a:r>
              <a:rPr lang="en-GB" sz="2000" dirty="0" err="1" smtClean="0"/>
              <a:t>etc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9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mmediate IPv6 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IPv6 may be on by default (and not controlled or monitored)</a:t>
            </a:r>
          </a:p>
          <a:p>
            <a:r>
              <a:rPr lang="en-GB" sz="2400" dirty="0" smtClean="0"/>
              <a:t>End systems have multiple addresses (and changing)</a:t>
            </a:r>
          </a:p>
          <a:p>
            <a:r>
              <a:rPr lang="en-GB" sz="2400" dirty="0" smtClean="0"/>
              <a:t>Searching logs will not always work</a:t>
            </a:r>
          </a:p>
          <a:p>
            <a:pPr lvl="1"/>
            <a:r>
              <a:rPr lang="en-GB" sz="2000" dirty="0" smtClean="0"/>
              <a:t>Formatting when writing the logs is still broken</a:t>
            </a:r>
          </a:p>
          <a:p>
            <a:pPr lvl="1"/>
            <a:r>
              <a:rPr lang="en-GB" sz="2000" dirty="0" smtClean="0"/>
              <a:t>Same address but different formats (drop zero or not)</a:t>
            </a:r>
          </a:p>
          <a:p>
            <a:r>
              <a:rPr lang="en-GB" sz="2400" dirty="0" smtClean="0"/>
              <a:t>What </a:t>
            </a:r>
            <a:r>
              <a:rPr lang="en-GB" sz="2400" dirty="0"/>
              <a:t>is wrong with tunnels?</a:t>
            </a:r>
          </a:p>
          <a:p>
            <a:pPr lvl="1"/>
            <a:r>
              <a:rPr lang="en-GB" sz="2000" dirty="0"/>
              <a:t>Site may not be in control</a:t>
            </a:r>
          </a:p>
          <a:p>
            <a:pPr lvl="1"/>
            <a:r>
              <a:rPr lang="en-GB" sz="2000" dirty="0"/>
              <a:t>Tunnels traverse the IPv4 perimeter firewall and NAT </a:t>
            </a:r>
            <a:r>
              <a:rPr lang="en-GB" sz="2000" dirty="0" smtClean="0"/>
              <a:t>gateways</a:t>
            </a:r>
          </a:p>
          <a:p>
            <a:r>
              <a:rPr lang="en-GB" sz="2400" dirty="0"/>
              <a:t>Reputation-based (IP address) </a:t>
            </a:r>
            <a:r>
              <a:rPr lang="en-GB" sz="2400" dirty="0" smtClean="0"/>
              <a:t>web protection </a:t>
            </a:r>
            <a:r>
              <a:rPr lang="en-GB" sz="2400" dirty="0"/>
              <a:t>does not </a:t>
            </a:r>
            <a:r>
              <a:rPr lang="en-GB" sz="2400" dirty="0" smtClean="0"/>
              <a:t>fully exist for IPv6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deployment </a:t>
            </a:r>
            <a:r>
              <a:rPr lang="en-GB" dirty="0"/>
              <a:t>r</a:t>
            </a:r>
            <a:r>
              <a:rPr lang="en-GB" dirty="0" smtClean="0"/>
              <a:t>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</a:t>
            </a:r>
            <a:r>
              <a:rPr lang="en-GB" sz="2400" dirty="0"/>
              <a:t>attacker </a:t>
            </a:r>
            <a:r>
              <a:rPr lang="en-GB" sz="2400" dirty="0" smtClean="0"/>
              <a:t>community</a:t>
            </a:r>
            <a:r>
              <a:rPr lang="en-GB" sz="2400" dirty="0"/>
              <a:t> </a:t>
            </a:r>
            <a:r>
              <a:rPr lang="en-GB" sz="2400" dirty="0" smtClean="0"/>
              <a:t>can make good </a:t>
            </a:r>
            <a:r>
              <a:rPr lang="en-GB" sz="2400" dirty="0"/>
              <a:t>use of </a:t>
            </a:r>
            <a:r>
              <a:rPr lang="en-GB" sz="2400" dirty="0" smtClean="0"/>
              <a:t>IPv6</a:t>
            </a:r>
          </a:p>
          <a:p>
            <a:pPr lvl="1"/>
            <a:r>
              <a:rPr lang="en-GB" sz="2000" dirty="0" smtClean="0"/>
              <a:t>They are IPv6 experts</a:t>
            </a:r>
          </a:p>
          <a:p>
            <a:pPr lvl="1"/>
            <a:r>
              <a:rPr lang="en-GB" sz="2000" dirty="0" smtClean="0"/>
              <a:t>E.g. </a:t>
            </a:r>
            <a:r>
              <a:rPr lang="en-GB" sz="2000" dirty="0"/>
              <a:t>f</a:t>
            </a:r>
            <a:r>
              <a:rPr lang="en-GB" sz="2000" dirty="0" smtClean="0"/>
              <a:t>or </a:t>
            </a:r>
            <a:r>
              <a:rPr lang="en-GB" sz="2000" dirty="0" err="1" smtClean="0"/>
              <a:t>tunneling</a:t>
            </a:r>
            <a:r>
              <a:rPr lang="en-GB" sz="2000" dirty="0" smtClean="0"/>
              <a:t> leaked info out from compromised systems</a:t>
            </a:r>
          </a:p>
          <a:p>
            <a:r>
              <a:rPr lang="en-GB" sz="2400" dirty="0" smtClean="0"/>
              <a:t>Vulnerabilities </a:t>
            </a:r>
            <a:r>
              <a:rPr lang="en-GB" sz="2400" dirty="0"/>
              <a:t>present in IPv6, including </a:t>
            </a:r>
            <a:r>
              <a:rPr lang="en-GB" sz="2400" dirty="0" smtClean="0"/>
              <a:t>day zero</a:t>
            </a:r>
            <a:r>
              <a:rPr lang="en-GB" sz="2400" dirty="0"/>
              <a:t> </a:t>
            </a:r>
            <a:r>
              <a:rPr lang="en-GB" sz="2400" dirty="0" smtClean="0"/>
              <a:t>issues inherent </a:t>
            </a:r>
            <a:r>
              <a:rPr lang="en-GB" sz="2400" dirty="0"/>
              <a:t>in any new or revised </a:t>
            </a:r>
            <a:r>
              <a:rPr lang="en-GB" sz="2400" dirty="0" smtClean="0"/>
              <a:t>system</a:t>
            </a:r>
          </a:p>
          <a:p>
            <a:pPr lvl="1"/>
            <a:r>
              <a:rPr lang="en-GB" sz="2000" dirty="0" smtClean="0"/>
              <a:t>242 CVE entries with keyword “IPv6” since 2002</a:t>
            </a:r>
          </a:p>
          <a:p>
            <a:pPr lvl="1"/>
            <a:r>
              <a:rPr lang="en-GB" sz="2000" dirty="0" smtClean="0"/>
              <a:t>44 in 2015</a:t>
            </a:r>
          </a:p>
          <a:p>
            <a:r>
              <a:rPr lang="en-GB" sz="2400" dirty="0" smtClean="0"/>
              <a:t>Lack </a:t>
            </a:r>
            <a:r>
              <a:rPr lang="en-GB" sz="2400" dirty="0"/>
              <a:t>of vendor </a:t>
            </a:r>
            <a:r>
              <a:rPr lang="en-GB" sz="2400" dirty="0" smtClean="0"/>
              <a:t>support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293096"/>
            <a:ext cx="4385692" cy="159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</a:t>
            </a:r>
            <a:r>
              <a:rPr lang="en-US" dirty="0"/>
              <a:t>s</a:t>
            </a:r>
            <a:r>
              <a:rPr lang="en-US" dirty="0" smtClean="0"/>
              <a:t>ecurity 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Society has published 10 myths of IPv6 security</a:t>
            </a:r>
          </a:p>
          <a:p>
            <a:r>
              <a:rPr lang="en-US" dirty="0">
                <a:hlinkClick r:id="rId2"/>
              </a:rPr>
              <a:t>https://www.internetsociety.org/deploy360/blog/tag/ipv6-security-myths/</a:t>
            </a:r>
            <a:endParaRPr lang="en-US" dirty="0" smtClean="0">
              <a:hlinkClick r:id="rId3"/>
            </a:endParaRPr>
          </a:p>
          <a:p>
            <a:r>
              <a:rPr lang="en-US" b="1" dirty="0" smtClean="0"/>
              <a:t>Myth 2: </a:t>
            </a:r>
            <a:r>
              <a:rPr lang="en-US" b="1" dirty="0"/>
              <a:t>IPv6 </a:t>
            </a:r>
            <a:r>
              <a:rPr lang="en-US" b="1" dirty="0" smtClean="0"/>
              <a:t>has </a:t>
            </a:r>
            <a:r>
              <a:rPr lang="en-US" b="1" dirty="0"/>
              <a:t>s</a:t>
            </a:r>
            <a:r>
              <a:rPr lang="en-US" b="1" dirty="0" smtClean="0"/>
              <a:t>ecurity </a:t>
            </a:r>
            <a:r>
              <a:rPr lang="en-US" b="1" dirty="0"/>
              <a:t>d</a:t>
            </a:r>
            <a:r>
              <a:rPr lang="en-US" b="1" dirty="0" smtClean="0"/>
              <a:t>esigned </a:t>
            </a:r>
            <a:r>
              <a:rPr lang="en-US" b="1" dirty="0"/>
              <a:t>In</a:t>
            </a:r>
            <a:endParaRPr lang="en-US" dirty="0"/>
          </a:p>
          <a:p>
            <a:r>
              <a:rPr lang="en-US" b="1" dirty="0"/>
              <a:t>Reality: IPv6 was </a:t>
            </a:r>
            <a:r>
              <a:rPr lang="en-US" b="1" dirty="0" smtClean="0"/>
              <a:t>designed </a:t>
            </a:r>
            <a:r>
              <a:rPr lang="en-US" b="1" dirty="0"/>
              <a:t>15-20 </a:t>
            </a:r>
            <a:r>
              <a:rPr lang="en-US" b="1" dirty="0" smtClean="0"/>
              <a:t>years </a:t>
            </a:r>
            <a:r>
              <a:rPr lang="en-US" b="1" dirty="0"/>
              <a:t>a</a:t>
            </a:r>
            <a:r>
              <a:rPr lang="en-US" b="1" dirty="0" smtClean="0"/>
              <a:t>go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6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scanning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u="sng" dirty="0" smtClean="0">
                <a:hlinkClick r:id="rId2" tooltip="Permanent Link to IPv6 Security Myth #4 – IPv6 Networks are Too Big to Scan"/>
              </a:rPr>
              <a:t>IPv6 Security Myth #4 – IPv6 Networks are Too Big to Scan</a:t>
            </a:r>
            <a:r>
              <a:rPr lang="en-GB" sz="2400" b="1" u="sng" dirty="0" smtClean="0"/>
              <a:t> (Internet Society)</a:t>
            </a:r>
          </a:p>
          <a:p>
            <a:r>
              <a:rPr lang="en-GB" sz="2400" b="1" dirty="0" smtClean="0"/>
              <a:t>Myth: IPv6 networks are too big to scan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/>
              <a:t>Reality: Many addressing </a:t>
            </a:r>
            <a:r>
              <a:rPr lang="en-GB" sz="2400" b="1" dirty="0"/>
              <a:t>t</a:t>
            </a:r>
            <a:r>
              <a:rPr lang="en-GB" sz="2400" b="1" dirty="0" smtClean="0"/>
              <a:t>echniques </a:t>
            </a:r>
            <a:r>
              <a:rPr lang="en-GB" sz="2400" b="1" dirty="0"/>
              <a:t>r</a:t>
            </a:r>
            <a:r>
              <a:rPr lang="en-GB" sz="2400" b="1" dirty="0" smtClean="0"/>
              <a:t>educe the search </a:t>
            </a:r>
            <a:r>
              <a:rPr lang="en-GB" sz="2400" b="1" dirty="0"/>
              <a:t>s</a:t>
            </a:r>
            <a:r>
              <a:rPr lang="en-GB" sz="2400" b="1" dirty="0" smtClean="0"/>
              <a:t>pace</a:t>
            </a:r>
          </a:p>
          <a:p>
            <a:r>
              <a:rPr lang="en-GB" sz="2400" dirty="0" smtClean="0"/>
              <a:t>Scanning an IPv4 /24 subnet (256 addresses) is trivial</a:t>
            </a:r>
          </a:p>
          <a:p>
            <a:r>
              <a:rPr lang="en-GB" sz="2400" dirty="0" smtClean="0"/>
              <a:t>An IPv6 /64 subnet has 1.8 * 10</a:t>
            </a:r>
            <a:r>
              <a:rPr lang="en-GB" sz="2400" baseline="30000" dirty="0" smtClean="0"/>
              <a:t>19</a:t>
            </a:r>
            <a:r>
              <a:rPr lang="en-GB" sz="2400" dirty="0" smtClean="0"/>
              <a:t> addresses</a:t>
            </a:r>
            <a:endParaRPr lang="en-GB" sz="2000" dirty="0" smtClean="0"/>
          </a:p>
          <a:p>
            <a:r>
              <a:rPr lang="en-GB" sz="2400" dirty="0" smtClean="0"/>
              <a:t>BUT - SLAAC, DHCPv6 and manual configuration all tend to introduce order into the sparse address space</a:t>
            </a:r>
          </a:p>
          <a:p>
            <a:r>
              <a:rPr lang="en-GB" sz="2400" dirty="0" smtClean="0"/>
              <a:t>For LANs, can use one compromised host to scan via use of </a:t>
            </a:r>
            <a:r>
              <a:rPr lang="en-GB" sz="2400" dirty="0" err="1" smtClean="0"/>
              <a:t>Neighbor</a:t>
            </a:r>
            <a:r>
              <a:rPr lang="en-GB" sz="2400" dirty="0" smtClean="0"/>
              <a:t> Discovery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7 Jun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9245</TotalTime>
  <Words>1537</Words>
  <Application>Microsoft Macintosh PowerPoint</Application>
  <PresentationFormat>On-screen Show (4:3)</PresentationFormat>
  <Paragraphs>309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IPv6 Security</vt:lpstr>
      <vt:lpstr>Outline</vt:lpstr>
      <vt:lpstr>New features of IPv6 (1998) https://tools.ietf.org/html/rfc2460</vt:lpstr>
      <vt:lpstr>PowerPoint Presentation</vt:lpstr>
      <vt:lpstr>IPv6 security pros/cons</vt:lpstr>
      <vt:lpstr>Immediate IPv6 concerns</vt:lpstr>
      <vt:lpstr>IPv6 deployment risks</vt:lpstr>
      <vt:lpstr>IPv6 security myths</vt:lpstr>
      <vt:lpstr>Network scanning</vt:lpstr>
      <vt:lpstr>PowerPoint Presentation</vt:lpstr>
      <vt:lpstr>Some IPv6 protocol attacks</vt:lpstr>
      <vt:lpstr>Draft guidance from HEPiX IPv6 working group</vt:lpstr>
      <vt:lpstr>IPv6 issues for  security/network teams</vt:lpstr>
      <vt:lpstr>Draft guidance from HEPiX IPv6 working group</vt:lpstr>
      <vt:lpstr>IPv6 issues for sys admins</vt:lpstr>
      <vt:lpstr>IPv6 for Sys admins (2)</vt:lpstr>
      <vt:lpstr>PowerPoint Presentation</vt:lpstr>
      <vt:lpstr>More information</vt:lpstr>
      <vt:lpstr>Summary and Outlook</vt:lpstr>
      <vt:lpstr>PowerPoint Presentation</vt:lpstr>
      <vt:lpstr>PowerPoint Presentation</vt:lpstr>
      <vt:lpstr>IPsec</vt:lpstr>
      <vt:lpstr>     Extension Header vulnerabilities</vt:lpstr>
      <vt:lpstr>IPv6 Neighbor Discovery</vt:lpstr>
      <vt:lpstr>Neighbor Discovery Protocol</vt:lpstr>
      <vt:lpstr>Rogue RA</vt:lpstr>
      <vt:lpstr>Detecting rogue RA messages</vt:lpstr>
      <vt:lpstr>DAD</vt:lpstr>
      <vt:lpstr>ICMPv6</vt:lpstr>
    </vt:vector>
  </TitlesOfParts>
  <Manager/>
  <Company/>
  <LinksUpToDate>false</LinksUpToDate>
  <SharedDoc>false</SharedDoc>
  <HyperlinkBase/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Security</dc:title>
  <dc:subject/>
  <dc:creator>David Kelsey</dc:creator>
  <cp:keywords/>
  <dc:description/>
  <cp:lastModifiedBy>D Kelsey</cp:lastModifiedBy>
  <cp:revision>627</cp:revision>
  <cp:lastPrinted>2015-03-16T08:08:33Z</cp:lastPrinted>
  <dcterms:created xsi:type="dcterms:W3CDTF">2012-02-20T14:44:28Z</dcterms:created>
  <dcterms:modified xsi:type="dcterms:W3CDTF">2016-06-06T21:00:09Z</dcterms:modified>
  <cp:category/>
</cp:coreProperties>
</file>