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9" r:id="rId28"/>
    <p:sldId id="287" r:id="rId29"/>
    <p:sldId id="290" r:id="rId30"/>
    <p:sldId id="286" r:id="rId31"/>
    <p:sldId id="288" r:id="rId32"/>
    <p:sldId id="291" r:id="rId33"/>
    <p:sldId id="292" r:id="rId34"/>
    <p:sldId id="293" r:id="rId35"/>
    <p:sldId id="294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DE779B0-A991-4F98-A80E-C0B76566C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FB9BBB0-E035-4F58-A8A1-1D830A27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6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E70A-9E2E-4353-BD80-DF9796371F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687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77D31-537F-41FD-946D-DDC3D2E7B1CD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8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E6776-6423-4F28-BBBF-9BC39447C618}" type="slidenum">
              <a:rPr lang="en-US"/>
              <a:pPr/>
              <a:t>11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63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49D78-C962-41F5-A2B7-E038E9185EFD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49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F6591-36A1-4C7C-B8E4-E4C030AAB60C}" type="slidenum">
              <a:rPr lang="en-US"/>
              <a:pPr/>
              <a:t>13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009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9FCC8-82F4-4726-A4CA-99F0BD7DA474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22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57288-16AF-4336-9B48-885C24A6E13F}" type="slidenum">
              <a:rPr lang="en-US"/>
              <a:pPr/>
              <a:t>15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96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A22F0-FBE7-4A75-8DCE-A3061C26B981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349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80FA1-4466-4632-B120-7A47C25F6909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440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7EF82-68C6-45F4-B811-3A1A7CC9EC75}" type="slidenum">
              <a:rPr lang="en-US"/>
              <a:pPr/>
              <a:t>18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03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0D551-4EB4-40DD-B3CF-6FC54C4A0A6C}" type="slidenum">
              <a:rPr lang="en-US"/>
              <a:pPr/>
              <a:t>19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40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3AE3F-3A37-4C71-9C5A-7A9A06CCAE7F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562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68352-B641-4D34-9D25-3BE69AEADAE3}" type="slidenum">
              <a:rPr lang="en-US"/>
              <a:pPr/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742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6221C-D718-4291-A0DB-06D4B3A773D6}" type="slidenum">
              <a:rPr lang="en-US"/>
              <a:pPr/>
              <a:t>21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97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505CC-0F88-455B-AB9F-6659DC731BFB}" type="slidenum">
              <a:rPr lang="en-US"/>
              <a:pPr/>
              <a:t>22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163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70F0E-8F87-4F80-880C-E52455C46E60}" type="slidenum">
              <a:rPr lang="en-US"/>
              <a:pPr/>
              <a:t>23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432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F06C3-3FFB-4897-900C-213292F6698A}" type="slidenum">
              <a:rPr lang="en-US"/>
              <a:pPr/>
              <a:t>24</a:t>
            </a:fld>
            <a:endParaRPr lang="en-US"/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021088" y="9723560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91" tIns="48544" rIns="97091" bIns="48544" anchor="b"/>
          <a:lstStyle/>
          <a:p>
            <a:pPr algn="r" defTabSz="971550" eaLnBrk="0" hangingPunct="0"/>
            <a:fld id="{5E44E09C-21DF-4BBF-B4D6-F71741145CC4}" type="slidenum">
              <a:rPr lang="en-GB" altLang="en-US" sz="1300">
                <a:latin typeface="Times" pitchFamily="18" charset="0"/>
              </a:rPr>
              <a:pPr algn="r" defTabSz="971550" eaLnBrk="0" hangingPunct="0"/>
              <a:t>24</a:t>
            </a:fld>
            <a:endParaRPr lang="en-GB" altLang="en-US" sz="1300">
              <a:latin typeface="Times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3337" cy="38369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0"/>
            <a:ext cx="5207386" cy="4602868"/>
          </a:xfrm>
        </p:spPr>
        <p:txBody>
          <a:bodyPr lIns="97091" tIns="48544" rIns="97091" bIns="4854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28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C4A07-A48B-4DBF-8635-EDA1BFB48C71}" type="slidenum">
              <a:rPr lang="en-US"/>
              <a:pPr/>
              <a:t>25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977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676B8-94DE-4A79-8192-DFDBA82FED9E}" type="slidenum">
              <a:rPr lang="en-US"/>
              <a:pPr/>
              <a:t>26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347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37913-1EF0-4D53-B4E4-EF63CE70AE3E}" type="slidenum">
              <a:rPr lang="en-US"/>
              <a:pPr/>
              <a:t>27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90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BDE73-15DF-476F-A98B-03BFA72C34BA}" type="slidenum">
              <a:rPr lang="en-US"/>
              <a:pPr/>
              <a:t>28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772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B8040-BAD5-45A5-9212-862D6F2098F4}" type="slidenum">
              <a:rPr lang="en-US"/>
              <a:pPr/>
              <a:t>29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24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5BCB7-DE56-4CC9-BBC9-EDB0DF0B41EE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95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697C1-48F4-4768-8A26-644422ECC9DF}" type="slidenum">
              <a:rPr lang="en-US"/>
              <a:pPr/>
              <a:t>30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922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69CE6-7765-4BF6-A0D4-680461DBF7EE}" type="slidenum">
              <a:rPr lang="en-US"/>
              <a:pPr/>
              <a:t>31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043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516BA-713F-42D7-A9D1-6BA53998FB86}" type="slidenum">
              <a:rPr lang="en-US"/>
              <a:pPr/>
              <a:t>32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446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E746A-2B45-40D4-988D-0C8F43E5FC95}" type="slidenum">
              <a:rPr lang="en-US"/>
              <a:pPr/>
              <a:t>33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581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66F55-4CBB-45C8-929D-4CE1BD8CED20}" type="slidenum">
              <a:rPr lang="en-US"/>
              <a:pPr/>
              <a:t>34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889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6A969-347D-487B-9D5D-819E3DF5E7E8}" type="slidenum">
              <a:rPr lang="en-US"/>
              <a:pPr/>
              <a:t>35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14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4FECB-C301-4698-8BFF-0B42DBE5CF85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88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250BF-5C24-463F-9306-B2A24353CC05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04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70159-EDFF-4659-88F4-FCE326ABD9B3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01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42DEE-9674-4742-A768-A7EC918E24E3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13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A1E6B-5659-4AB9-896A-EA2108C79924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15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2E138-BACD-44B6-B6EA-29EBCF28DE42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5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9A80-1385-4EF1-BDD3-115A624FC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FB63-C8E0-41AD-B0E8-38AA033E2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B5DB-E74B-4E4A-8367-89DCEEB52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43C81-A248-4F9B-A027-BE9926F4D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1778B-3EFC-4072-BCCA-B65BF21D9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60378-CAC6-4F72-BC85-75999414A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60938-FF19-4231-836D-85B38F171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8C4EE-909A-4387-8525-B93B2EDC3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0B4A4-A8F6-4232-A5D9-ED623E368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C727-99BE-44EA-BE0F-E4B91A273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17B9-0853-4AD9-BCD8-EBC0BFE68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0B68E4-065E-4F43-A5E1-6B1AA29CA8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smtClean="0"/>
              <a:t>Query </a:t>
            </a:r>
            <a:r>
              <a:rPr lang="sv-SE" sz="2800" dirty="0"/>
              <a:t>processing and optimization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sz="1600" dirty="0"/>
          </a:p>
          <a:p>
            <a:r>
              <a:rPr lang="sv-SE" sz="1600" dirty="0"/>
              <a:t>Jose M. Peña</a:t>
            </a:r>
          </a:p>
          <a:p>
            <a:r>
              <a:rPr lang="sv-SE" sz="1600" dirty="0"/>
              <a:t>j</a:t>
            </a:r>
            <a:r>
              <a:rPr lang="sv-SE" sz="1600" dirty="0" smtClean="0"/>
              <a:t>ose.m.pena@liu.se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Project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Projects a relation over some attributes.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result must be a relation = duplicates are </a:t>
            </a:r>
            <a:r>
              <a:rPr lang="en-US" b="1"/>
              <a:t>removed.</a:t>
            </a:r>
            <a:endParaRPr lang="en-US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514600" y="3124200"/>
          <a:ext cx="377983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4" imgW="736560" imgH="241200" progId="Equation.3">
                  <p:embed/>
                </p:oleObj>
              </mc:Choice>
              <mc:Fallback>
                <p:oleObj name="Equation" r:id="rId4" imgW="73656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3779838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Example: project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209800" y="3581400"/>
          <a:ext cx="43497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4" name="Equation" r:id="rId4" imgW="1409400" imgH="241200" progId="Equation.3">
                  <p:embed/>
                </p:oleObj>
              </mc:Choice>
              <mc:Fallback>
                <p:oleObj name="Equation" r:id="rId4" imgW="14094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434975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304800" y="1952625"/>
          <a:ext cx="8569325" cy="1554480"/>
        </p:xfrm>
        <a:graphic>
          <a:graphicData uri="http://schemas.openxmlformats.org/drawingml/2006/table">
            <a:tbl>
              <a:tblPr/>
              <a:tblGrid>
                <a:gridCol w="2143125"/>
                <a:gridCol w="1528763"/>
                <a:gridCol w="2754312"/>
                <a:gridCol w="21431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112233-4455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223344-5566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Alsätersgatan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334455-6677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04800" y="1447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/>
              <a:t>STUDENT:</a:t>
            </a:r>
          </a:p>
        </p:txBody>
      </p:sp>
      <p:graphicFrame>
        <p:nvGraphicFramePr>
          <p:cNvPr id="31776" name="Group 32"/>
          <p:cNvGraphicFramePr>
            <a:graphicFrameLocks noGrp="1"/>
          </p:cNvGraphicFramePr>
          <p:nvPr>
            <p:ph type="tbl" idx="4294967295"/>
          </p:nvPr>
        </p:nvGraphicFramePr>
        <p:xfrm>
          <a:off x="2554288" y="4198938"/>
          <a:ext cx="3887787" cy="1554480"/>
        </p:xfrm>
        <a:graphic>
          <a:graphicData uri="http://schemas.openxmlformats.org/drawingml/2006/table">
            <a:tbl>
              <a:tblPr/>
              <a:tblGrid>
                <a:gridCol w="2268537"/>
                <a:gridCol w="161925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112233-4455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223344-5566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334455-6677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93" name="Object 49"/>
          <p:cNvGraphicFramePr>
            <a:graphicFrameLocks noChangeAspect="1"/>
          </p:cNvGraphicFramePr>
          <p:nvPr/>
        </p:nvGraphicFramePr>
        <p:xfrm>
          <a:off x="2590800" y="5943600"/>
          <a:ext cx="38401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5" name="Microsoft Equation 3.0" r:id="rId6" imgW="1244520" imgH="228600" progId="Equation.3">
                  <p:embed/>
                </p:oleObj>
              </mc:Choice>
              <mc:Fallback>
                <p:oleObj name="Microsoft Equation 3.0" r:id="rId6" imgW="1244520" imgH="2286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384016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u="sng"/>
              <a:t>Union, intersection and difference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 and S must be compatible, i.e. the same number of attributes and with the same domains.</a:t>
            </a:r>
          </a:p>
          <a:p>
            <a:r>
              <a:rPr lang="en-US" dirty="0"/>
              <a:t>The result must be a relation = duplicates are </a:t>
            </a:r>
            <a:r>
              <a:rPr lang="en-US" b="1" dirty="0"/>
              <a:t>removed </a:t>
            </a:r>
            <a:r>
              <a:rPr lang="en-US" dirty="0"/>
              <a:t>(union).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581400" y="1981200"/>
          <a:ext cx="17208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Equation" r:id="rId4" imgW="393480" imgH="190440" progId="Equation.3">
                  <p:embed/>
                </p:oleObj>
              </mc:Choice>
              <mc:Fallback>
                <p:oleObj name="Equation" r:id="rId4" imgW="39348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172085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447800" y="1981200"/>
          <a:ext cx="16446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6" imgW="393480" imgH="190440" progId="Equation.3">
                  <p:embed/>
                </p:oleObj>
              </mc:Choice>
              <mc:Fallback>
                <p:oleObj name="Equation" r:id="rId6" imgW="39348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64465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791200" y="1981200"/>
          <a:ext cx="1638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8" imgW="380880" imgH="177480" progId="Equation.3">
                  <p:embed/>
                </p:oleObj>
              </mc:Choice>
              <mc:Fallback>
                <p:oleObj name="Equation" r:id="rId8" imgW="3808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81200"/>
                        <a:ext cx="16383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/>
              <a:t>Example: Intersection</a:t>
            </a:r>
          </a:p>
        </p:txBody>
      </p:sp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250825" y="1557338"/>
          <a:ext cx="8569325" cy="1554480"/>
        </p:xfrm>
        <a:graphic>
          <a:graphicData uri="http://schemas.openxmlformats.org/drawingml/2006/table">
            <a:tbl>
              <a:tblPr/>
              <a:tblGrid>
                <a:gridCol w="2143125"/>
                <a:gridCol w="1528763"/>
                <a:gridCol w="2754312"/>
                <a:gridCol w="21431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112233-4455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223344-5566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Alsätersgatan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334455-6677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250825" y="1052513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/>
              <a:t>STUDENT:</a:t>
            </a:r>
          </a:p>
        </p:txBody>
      </p:sp>
      <p:graphicFrame>
        <p:nvGraphicFramePr>
          <p:cNvPr id="35871" name="Group 31"/>
          <p:cNvGraphicFramePr>
            <a:graphicFrameLocks noGrp="1"/>
          </p:cNvGraphicFramePr>
          <p:nvPr/>
        </p:nvGraphicFramePr>
        <p:xfrm>
          <a:off x="228600" y="3581400"/>
          <a:ext cx="8569325" cy="1554480"/>
        </p:xfrm>
        <a:graphic>
          <a:graphicData uri="http://schemas.openxmlformats.org/drawingml/2006/table">
            <a:tbl>
              <a:tblPr/>
              <a:tblGrid>
                <a:gridCol w="2143125"/>
                <a:gridCol w="1528763"/>
                <a:gridCol w="2754312"/>
                <a:gridCol w="21431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884455-4455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Teknikringen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223344-5566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Alsätersgatan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668877-7766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Patrik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Teknikringen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228600" y="3124200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/>
              <a:t>EMPLOYEE:</a:t>
            </a:r>
          </a:p>
        </p:txBody>
      </p:sp>
      <p:graphicFrame>
        <p:nvGraphicFramePr>
          <p:cNvPr id="35899" name="Object 59"/>
          <p:cNvGraphicFramePr>
            <a:graphicFrameLocks noChangeAspect="1"/>
          </p:cNvGraphicFramePr>
          <p:nvPr/>
        </p:nvGraphicFramePr>
        <p:xfrm>
          <a:off x="1219200" y="5181600"/>
          <a:ext cx="64801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4" imgW="1663560" imgH="190440" progId="Equation.3">
                  <p:embed/>
                </p:oleObj>
              </mc:Choice>
              <mc:Fallback>
                <p:oleObj name="Equation" r:id="rId4" imgW="1663560" imgH="19044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64801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0" name="Group 60"/>
          <p:cNvGraphicFramePr>
            <a:graphicFrameLocks noGrp="1"/>
          </p:cNvGraphicFramePr>
          <p:nvPr/>
        </p:nvGraphicFramePr>
        <p:xfrm>
          <a:off x="228600" y="5867400"/>
          <a:ext cx="8569325" cy="822960"/>
        </p:xfrm>
        <a:graphic>
          <a:graphicData uri="http://schemas.openxmlformats.org/drawingml/2006/table">
            <a:tbl>
              <a:tblPr/>
              <a:tblGrid>
                <a:gridCol w="2143125"/>
                <a:gridCol w="1528763"/>
                <a:gridCol w="2754312"/>
                <a:gridCol w="21431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223344-5566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Alsätersgatan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152400"/>
            <a:ext cx="7772400" cy="1143000"/>
          </a:xfrm>
        </p:spPr>
        <p:txBody>
          <a:bodyPr/>
          <a:lstStyle/>
          <a:p>
            <a:r>
              <a:rPr lang="en-US" u="sng"/>
              <a:t>Cartesian product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457200" y="1752600"/>
          <a:ext cx="2503488" cy="2357438"/>
        </p:xfrm>
        <a:graphic>
          <a:graphicData uri="http://schemas.openxmlformats.org/drawingml/2006/table">
            <a:tbl>
              <a:tblPr/>
              <a:tblGrid>
                <a:gridCol w="1512888"/>
                <a:gridCol w="9906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14" name="Group 26"/>
          <p:cNvGraphicFramePr>
            <a:graphicFrameLocks noGrp="1"/>
          </p:cNvGraphicFramePr>
          <p:nvPr/>
        </p:nvGraphicFramePr>
        <p:xfrm>
          <a:off x="457200" y="5029200"/>
          <a:ext cx="2133600" cy="1601788"/>
        </p:xfrm>
        <a:graphic>
          <a:graphicData uri="http://schemas.openxmlformats.org/drawingml/2006/table">
            <a:tbl>
              <a:tblPr/>
              <a:tblGrid>
                <a:gridCol w="609600"/>
                <a:gridCol w="15240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020" name="Group 132"/>
          <p:cNvGraphicFramePr>
            <a:graphicFrameLocks noGrp="1"/>
          </p:cNvGraphicFramePr>
          <p:nvPr/>
        </p:nvGraphicFramePr>
        <p:xfrm>
          <a:off x="4648200" y="838200"/>
          <a:ext cx="4343400" cy="5830888"/>
        </p:xfrm>
        <a:graphic>
          <a:graphicData uri="http://schemas.openxmlformats.org/drawingml/2006/table">
            <a:tbl>
              <a:tblPr/>
              <a:tblGrid>
                <a:gridCol w="1484313"/>
                <a:gridCol w="877887"/>
                <a:gridCol w="609600"/>
                <a:gridCol w="13716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457200" y="1143000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R: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457200" y="4419600"/>
            <a:ext cx="3965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S:                         R x S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Join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Joins two </a:t>
            </a:r>
            <a:r>
              <a:rPr lang="en-US" sz="2800" dirty="0" err="1"/>
              <a:t>tuples</a:t>
            </a:r>
            <a:r>
              <a:rPr lang="en-US" sz="2800" dirty="0"/>
              <a:t> from two relations if they satisfy some condition over their attributes.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Join = Cartesian product followed by selection.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Tuples</a:t>
            </a:r>
            <a:r>
              <a:rPr lang="en-US" sz="2800" dirty="0"/>
              <a:t> with NULL in the condition attributes do </a:t>
            </a:r>
            <a:r>
              <a:rPr lang="en-US" sz="2800" b="1" dirty="0"/>
              <a:t>not</a:t>
            </a:r>
            <a:r>
              <a:rPr lang="en-US" sz="2800" dirty="0"/>
              <a:t> appear in the result. </a:t>
            </a:r>
          </a:p>
          <a:p>
            <a:pPr>
              <a:lnSpc>
                <a:spcPct val="90000"/>
              </a:lnSpc>
            </a:pPr>
            <a:r>
              <a:rPr lang="sv-SE" sz="2800" dirty="0"/>
              <a:t>Recall: Join only on foreign key-primary key attributes.</a:t>
            </a:r>
            <a:endParaRPr lang="en-US" sz="2800" dirty="0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3160713" y="3341688"/>
            <a:ext cx="287337" cy="288925"/>
            <a:chOff x="748" y="4020"/>
            <a:chExt cx="136" cy="136"/>
          </a:xfrm>
        </p:grpSpPr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748" y="4020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 flipV="1">
              <a:off x="884" y="40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 flipH="1">
              <a:off x="748" y="4020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 flipV="1">
              <a:off x="748" y="40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429000" y="3505200"/>
            <a:ext cx="306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R.A1=S.B3 AND R.A5&lt;S.A1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708275" y="32893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R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400800" y="3276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Example: join</a:t>
            </a:r>
          </a:p>
        </p:txBody>
      </p:sp>
      <p:graphicFrame>
        <p:nvGraphicFramePr>
          <p:cNvPr id="41987" name="Group 3"/>
          <p:cNvGraphicFramePr>
            <a:graphicFrameLocks noGrp="1"/>
          </p:cNvGraphicFramePr>
          <p:nvPr/>
        </p:nvGraphicFramePr>
        <p:xfrm>
          <a:off x="838200" y="1752600"/>
          <a:ext cx="2503488" cy="2357438"/>
        </p:xfrm>
        <a:graphic>
          <a:graphicData uri="http://schemas.openxmlformats.org/drawingml/2006/table">
            <a:tbl>
              <a:tblPr/>
              <a:tblGrid>
                <a:gridCol w="1512888"/>
                <a:gridCol w="9906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10" name="Group 26"/>
          <p:cNvGraphicFramePr>
            <a:graphicFrameLocks noGrp="1"/>
          </p:cNvGraphicFramePr>
          <p:nvPr/>
        </p:nvGraphicFramePr>
        <p:xfrm>
          <a:off x="6019800" y="2209800"/>
          <a:ext cx="2133600" cy="1601788"/>
        </p:xfrm>
        <a:graphic>
          <a:graphicData uri="http://schemas.openxmlformats.org/drawingml/2006/table">
            <a:tbl>
              <a:tblPr/>
              <a:tblGrid>
                <a:gridCol w="609600"/>
                <a:gridCol w="15240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838200" y="1143000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R: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42064" name="Group 80"/>
          <p:cNvGraphicFramePr>
            <a:graphicFrameLocks noGrp="1"/>
          </p:cNvGraphicFramePr>
          <p:nvPr/>
        </p:nvGraphicFramePr>
        <p:xfrm>
          <a:off x="2514600" y="5105400"/>
          <a:ext cx="4572000" cy="1449388"/>
        </p:xfrm>
        <a:graphic>
          <a:graphicData uri="http://schemas.openxmlformats.org/drawingml/2006/table">
            <a:tbl>
              <a:tblPr/>
              <a:tblGrid>
                <a:gridCol w="1524000"/>
                <a:gridCol w="1066800"/>
                <a:gridCol w="609600"/>
                <a:gridCol w="13716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55" name="Text Box 71"/>
          <p:cNvSpPr txBox="1">
            <a:spLocks noChangeArrowheads="1"/>
          </p:cNvSpPr>
          <p:nvPr/>
        </p:nvSpPr>
        <p:spPr bwMode="auto">
          <a:xfrm>
            <a:off x="6019800" y="16002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S: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2056" name="Group 72"/>
          <p:cNvGrpSpPr>
            <a:grpSpLocks/>
          </p:cNvGrpSpPr>
          <p:nvPr/>
        </p:nvGrpSpPr>
        <p:grpSpPr bwMode="auto">
          <a:xfrm>
            <a:off x="3998913" y="4408488"/>
            <a:ext cx="287337" cy="288925"/>
            <a:chOff x="748" y="4020"/>
            <a:chExt cx="136" cy="136"/>
          </a:xfrm>
        </p:grpSpPr>
        <p:sp>
          <p:nvSpPr>
            <p:cNvPr id="42057" name="Line 73"/>
            <p:cNvSpPr>
              <a:spLocks noChangeShapeType="1"/>
            </p:cNvSpPr>
            <p:nvPr/>
          </p:nvSpPr>
          <p:spPr bwMode="auto">
            <a:xfrm>
              <a:off x="748" y="4020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 flipV="1">
              <a:off x="884" y="40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42059" name="Line 75"/>
            <p:cNvSpPr>
              <a:spLocks noChangeShapeType="1"/>
            </p:cNvSpPr>
            <p:nvPr/>
          </p:nvSpPr>
          <p:spPr bwMode="auto">
            <a:xfrm flipH="1">
              <a:off x="748" y="4020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 flipV="1">
              <a:off x="748" y="40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4267200" y="45720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R.Name=S.City</a:t>
            </a:r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3546475" y="43561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R</a:t>
            </a:r>
          </a:p>
        </p:txBody>
      </p:sp>
      <p:sp>
        <p:nvSpPr>
          <p:cNvPr id="42063" name="Text Box 79"/>
          <p:cNvSpPr txBox="1">
            <a:spLocks noChangeArrowheads="1"/>
          </p:cNvSpPr>
          <p:nvPr/>
        </p:nvSpPr>
        <p:spPr bwMode="auto">
          <a:xfrm>
            <a:off x="5943600" y="4343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1295400" y="609600"/>
          <a:ext cx="6769100" cy="5846763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6922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44121" name="Group 89"/>
          <p:cNvGrpSpPr>
            <a:grpSpLocks/>
          </p:cNvGrpSpPr>
          <p:nvPr/>
        </p:nvGrpSpPr>
        <p:grpSpPr bwMode="auto">
          <a:xfrm>
            <a:off x="1223963" y="2338388"/>
            <a:ext cx="6913562" cy="4219575"/>
            <a:chOff x="771" y="1473"/>
            <a:chExt cx="4355" cy="2658"/>
          </a:xfrm>
        </p:grpSpPr>
        <p:grpSp>
          <p:nvGrpSpPr>
            <p:cNvPr id="44122" name="Group 90"/>
            <p:cNvGrpSpPr>
              <a:grpSpLocks/>
            </p:cNvGrpSpPr>
            <p:nvPr/>
          </p:nvGrpSpPr>
          <p:grpSpPr bwMode="auto">
            <a:xfrm>
              <a:off x="771" y="1473"/>
              <a:ext cx="4355" cy="363"/>
              <a:chOff x="748" y="1616"/>
              <a:chExt cx="4355" cy="363"/>
            </a:xfrm>
          </p:grpSpPr>
          <p:sp>
            <p:nvSpPr>
              <p:cNvPr id="44123" name="Rectangle 91"/>
              <p:cNvSpPr>
                <a:spLocks noChangeArrowheads="1"/>
              </p:cNvSpPr>
              <p:nvPr/>
            </p:nvSpPr>
            <p:spPr bwMode="auto">
              <a:xfrm>
                <a:off x="748" y="1616"/>
                <a:ext cx="1179" cy="3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124" name="Rectangle 92"/>
              <p:cNvSpPr>
                <a:spLocks noChangeArrowheads="1"/>
              </p:cNvSpPr>
              <p:nvPr/>
            </p:nvSpPr>
            <p:spPr bwMode="auto">
              <a:xfrm>
                <a:off x="3924" y="1616"/>
                <a:ext cx="1179" cy="3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125" name="AutoShape 93"/>
              <p:cNvSpPr>
                <a:spLocks noChangeArrowheads="1"/>
              </p:cNvSpPr>
              <p:nvPr/>
            </p:nvSpPr>
            <p:spPr bwMode="auto">
              <a:xfrm>
                <a:off x="2200" y="1706"/>
                <a:ext cx="1542" cy="182"/>
              </a:xfrm>
              <a:prstGeom prst="leftRightArrow">
                <a:avLst>
                  <a:gd name="adj1" fmla="val 50000"/>
                  <a:gd name="adj2" fmla="val 16945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4126" name="Group 94"/>
            <p:cNvGrpSpPr>
              <a:grpSpLocks/>
            </p:cNvGrpSpPr>
            <p:nvPr/>
          </p:nvGrpSpPr>
          <p:grpSpPr bwMode="auto">
            <a:xfrm>
              <a:off x="771" y="2607"/>
              <a:ext cx="4354" cy="363"/>
              <a:chOff x="748" y="2750"/>
              <a:chExt cx="4354" cy="363"/>
            </a:xfrm>
          </p:grpSpPr>
          <p:sp>
            <p:nvSpPr>
              <p:cNvPr id="44127" name="Rectangle 95"/>
              <p:cNvSpPr>
                <a:spLocks noChangeArrowheads="1"/>
              </p:cNvSpPr>
              <p:nvPr/>
            </p:nvSpPr>
            <p:spPr bwMode="auto">
              <a:xfrm>
                <a:off x="748" y="2750"/>
                <a:ext cx="1179" cy="3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128" name="Rectangle 96"/>
              <p:cNvSpPr>
                <a:spLocks noChangeArrowheads="1"/>
              </p:cNvSpPr>
              <p:nvPr/>
            </p:nvSpPr>
            <p:spPr bwMode="auto">
              <a:xfrm>
                <a:off x="3923" y="2750"/>
                <a:ext cx="1179" cy="3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129" name="AutoShape 97"/>
              <p:cNvSpPr>
                <a:spLocks noChangeArrowheads="1"/>
              </p:cNvSpPr>
              <p:nvPr/>
            </p:nvSpPr>
            <p:spPr bwMode="auto">
              <a:xfrm>
                <a:off x="2200" y="2840"/>
                <a:ext cx="1542" cy="182"/>
              </a:xfrm>
              <a:prstGeom prst="leftRightArrow">
                <a:avLst>
                  <a:gd name="adj1" fmla="val 50000"/>
                  <a:gd name="adj2" fmla="val 16945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4130" name="Group 98"/>
            <p:cNvGrpSpPr>
              <a:grpSpLocks/>
            </p:cNvGrpSpPr>
            <p:nvPr/>
          </p:nvGrpSpPr>
          <p:grpSpPr bwMode="auto">
            <a:xfrm>
              <a:off x="771" y="3768"/>
              <a:ext cx="4354" cy="363"/>
              <a:chOff x="748" y="3911"/>
              <a:chExt cx="4354" cy="363"/>
            </a:xfrm>
          </p:grpSpPr>
          <p:sp>
            <p:nvSpPr>
              <p:cNvPr id="44131" name="Rectangle 99"/>
              <p:cNvSpPr>
                <a:spLocks noChangeArrowheads="1"/>
              </p:cNvSpPr>
              <p:nvPr/>
            </p:nvSpPr>
            <p:spPr bwMode="auto">
              <a:xfrm>
                <a:off x="748" y="3911"/>
                <a:ext cx="1179" cy="3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132" name="Rectangle 100"/>
              <p:cNvSpPr>
                <a:spLocks noChangeArrowheads="1"/>
              </p:cNvSpPr>
              <p:nvPr/>
            </p:nvSpPr>
            <p:spPr bwMode="auto">
              <a:xfrm>
                <a:off x="3923" y="3911"/>
                <a:ext cx="1179" cy="3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133" name="AutoShape 101"/>
              <p:cNvSpPr>
                <a:spLocks noChangeArrowheads="1"/>
              </p:cNvSpPr>
              <p:nvPr/>
            </p:nvSpPr>
            <p:spPr bwMode="auto">
              <a:xfrm>
                <a:off x="2200" y="4001"/>
                <a:ext cx="1542" cy="182"/>
              </a:xfrm>
              <a:prstGeom prst="leftRightArrow">
                <a:avLst>
                  <a:gd name="adj1" fmla="val 50000"/>
                  <a:gd name="adj2" fmla="val 16945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u="sng"/>
              <a:t>Example: join</a:t>
            </a: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/>
        </p:nvGraphicFramePr>
        <p:xfrm>
          <a:off x="381000" y="1676400"/>
          <a:ext cx="2351088" cy="2357438"/>
        </p:xfrm>
        <a:graphic>
          <a:graphicData uri="http://schemas.openxmlformats.org/drawingml/2006/table">
            <a:tbl>
              <a:tblPr/>
              <a:tblGrid>
                <a:gridCol w="1589088"/>
                <a:gridCol w="7620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106" name="Group 26"/>
          <p:cNvGraphicFramePr>
            <a:graphicFrameLocks noGrp="1"/>
          </p:cNvGraphicFramePr>
          <p:nvPr/>
        </p:nvGraphicFramePr>
        <p:xfrm>
          <a:off x="381000" y="5029200"/>
          <a:ext cx="2133600" cy="1601788"/>
        </p:xfrm>
        <a:graphic>
          <a:graphicData uri="http://schemas.openxmlformats.org/drawingml/2006/table">
            <a:tbl>
              <a:tblPr/>
              <a:tblGrid>
                <a:gridCol w="609600"/>
                <a:gridCol w="15240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3" name="Text Box 43"/>
          <p:cNvSpPr txBox="1">
            <a:spLocks noChangeArrowheads="1"/>
          </p:cNvSpPr>
          <p:nvPr/>
        </p:nvSpPr>
        <p:spPr bwMode="auto">
          <a:xfrm>
            <a:off x="381000" y="44196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381000" y="1066800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R: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46125" name="Group 45"/>
          <p:cNvGrpSpPr>
            <a:grpSpLocks/>
          </p:cNvGrpSpPr>
          <p:nvPr/>
        </p:nvGrpSpPr>
        <p:grpSpPr bwMode="auto">
          <a:xfrm>
            <a:off x="2281238" y="4319588"/>
            <a:ext cx="287337" cy="288925"/>
            <a:chOff x="748" y="4020"/>
            <a:chExt cx="136" cy="136"/>
          </a:xfrm>
        </p:grpSpPr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748" y="4020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 flipV="1">
              <a:off x="884" y="40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 flipH="1">
              <a:off x="748" y="4020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  <p:sp>
          <p:nvSpPr>
            <p:cNvPr id="46129" name="Line 49"/>
            <p:cNvSpPr>
              <a:spLocks noChangeShapeType="1"/>
            </p:cNvSpPr>
            <p:nvPr/>
          </p:nvSpPr>
          <p:spPr bwMode="auto">
            <a:xfrm flipV="1">
              <a:off x="748" y="40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2549525" y="448310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R.Area&lt;=S.Key</a:t>
            </a: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1828800" y="4267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R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4225925" y="4254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S</a:t>
            </a:r>
          </a:p>
        </p:txBody>
      </p:sp>
      <p:graphicFrame>
        <p:nvGraphicFramePr>
          <p:cNvPr id="46133" name="Group 53"/>
          <p:cNvGraphicFramePr>
            <a:graphicFrameLocks noGrp="1"/>
          </p:cNvGraphicFramePr>
          <p:nvPr/>
        </p:nvGraphicFramePr>
        <p:xfrm>
          <a:off x="4724400" y="1828800"/>
          <a:ext cx="4075113" cy="2185988"/>
        </p:xfrm>
        <a:graphic>
          <a:graphicData uri="http://schemas.openxmlformats.org/drawingml/2006/table">
            <a:tbl>
              <a:tblPr/>
              <a:tblGrid>
                <a:gridCol w="1408113"/>
                <a:gridCol w="685800"/>
                <a:gridCol w="609600"/>
                <a:gridCol w="13716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/>
        </p:nvGraphicFramePr>
        <p:xfrm>
          <a:off x="1295400" y="685800"/>
          <a:ext cx="6769100" cy="5846763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6922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Angeles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Atlanta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 Fransisco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Oakland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Boston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8217" name="Group 89"/>
          <p:cNvGrpSpPr>
            <a:grpSpLocks/>
          </p:cNvGrpSpPr>
          <p:nvPr/>
        </p:nvGrpSpPr>
        <p:grpSpPr bwMode="auto">
          <a:xfrm>
            <a:off x="4248150" y="1046163"/>
            <a:ext cx="2232025" cy="3297237"/>
            <a:chOff x="2676" y="659"/>
            <a:chExt cx="1406" cy="2077"/>
          </a:xfrm>
        </p:grpSpPr>
        <p:grpSp>
          <p:nvGrpSpPr>
            <p:cNvPr id="48218" name="Group 90"/>
            <p:cNvGrpSpPr>
              <a:grpSpLocks/>
            </p:cNvGrpSpPr>
            <p:nvPr/>
          </p:nvGrpSpPr>
          <p:grpSpPr bwMode="auto">
            <a:xfrm>
              <a:off x="2676" y="659"/>
              <a:ext cx="1406" cy="226"/>
              <a:chOff x="2653" y="754"/>
              <a:chExt cx="1406" cy="226"/>
            </a:xfrm>
          </p:grpSpPr>
          <p:sp>
            <p:nvSpPr>
              <p:cNvPr id="48219" name="AutoShape 91"/>
              <p:cNvSpPr>
                <a:spLocks noChangeArrowheads="1"/>
              </p:cNvSpPr>
              <p:nvPr/>
            </p:nvSpPr>
            <p:spPr bwMode="auto">
              <a:xfrm>
                <a:off x="3061" y="781"/>
                <a:ext cx="590" cy="182"/>
              </a:xfrm>
              <a:prstGeom prst="leftRightArrow">
                <a:avLst>
                  <a:gd name="adj1" fmla="val 50000"/>
                  <a:gd name="adj2" fmla="val 6483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20" name="Rectangle 92"/>
              <p:cNvSpPr>
                <a:spLocks noChangeArrowheads="1"/>
              </p:cNvSpPr>
              <p:nvPr/>
            </p:nvSpPr>
            <p:spPr bwMode="auto">
              <a:xfrm>
                <a:off x="2653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21" name="Rectangle 93"/>
              <p:cNvSpPr>
                <a:spLocks noChangeArrowheads="1"/>
              </p:cNvSpPr>
              <p:nvPr/>
            </p:nvSpPr>
            <p:spPr bwMode="auto">
              <a:xfrm>
                <a:off x="3696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8222" name="Group 94"/>
            <p:cNvGrpSpPr>
              <a:grpSpLocks/>
            </p:cNvGrpSpPr>
            <p:nvPr/>
          </p:nvGrpSpPr>
          <p:grpSpPr bwMode="auto">
            <a:xfrm>
              <a:off x="2676" y="886"/>
              <a:ext cx="1406" cy="226"/>
              <a:chOff x="2653" y="754"/>
              <a:chExt cx="1406" cy="226"/>
            </a:xfrm>
          </p:grpSpPr>
          <p:sp>
            <p:nvSpPr>
              <p:cNvPr id="48223" name="AutoShape 95"/>
              <p:cNvSpPr>
                <a:spLocks noChangeArrowheads="1"/>
              </p:cNvSpPr>
              <p:nvPr/>
            </p:nvSpPr>
            <p:spPr bwMode="auto">
              <a:xfrm>
                <a:off x="3061" y="781"/>
                <a:ext cx="590" cy="182"/>
              </a:xfrm>
              <a:prstGeom prst="leftRightArrow">
                <a:avLst>
                  <a:gd name="adj1" fmla="val 50000"/>
                  <a:gd name="adj2" fmla="val 6483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24" name="Rectangle 96"/>
              <p:cNvSpPr>
                <a:spLocks noChangeArrowheads="1"/>
              </p:cNvSpPr>
              <p:nvPr/>
            </p:nvSpPr>
            <p:spPr bwMode="auto">
              <a:xfrm>
                <a:off x="2653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25" name="Rectangle 97"/>
              <p:cNvSpPr>
                <a:spLocks noChangeArrowheads="1"/>
              </p:cNvSpPr>
              <p:nvPr/>
            </p:nvSpPr>
            <p:spPr bwMode="auto">
              <a:xfrm>
                <a:off x="3696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8226" name="Group 98"/>
            <p:cNvGrpSpPr>
              <a:grpSpLocks/>
            </p:cNvGrpSpPr>
            <p:nvPr/>
          </p:nvGrpSpPr>
          <p:grpSpPr bwMode="auto">
            <a:xfrm>
              <a:off x="2676" y="1112"/>
              <a:ext cx="1406" cy="226"/>
              <a:chOff x="2653" y="754"/>
              <a:chExt cx="1406" cy="226"/>
            </a:xfrm>
          </p:grpSpPr>
          <p:sp>
            <p:nvSpPr>
              <p:cNvPr id="48227" name="AutoShape 99"/>
              <p:cNvSpPr>
                <a:spLocks noChangeArrowheads="1"/>
              </p:cNvSpPr>
              <p:nvPr/>
            </p:nvSpPr>
            <p:spPr bwMode="auto">
              <a:xfrm>
                <a:off x="3061" y="781"/>
                <a:ext cx="590" cy="182"/>
              </a:xfrm>
              <a:prstGeom prst="leftRightArrow">
                <a:avLst>
                  <a:gd name="adj1" fmla="val 50000"/>
                  <a:gd name="adj2" fmla="val 6483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28" name="Rectangle 100"/>
              <p:cNvSpPr>
                <a:spLocks noChangeArrowheads="1"/>
              </p:cNvSpPr>
              <p:nvPr/>
            </p:nvSpPr>
            <p:spPr bwMode="auto">
              <a:xfrm>
                <a:off x="2653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29" name="Rectangle 101"/>
              <p:cNvSpPr>
                <a:spLocks noChangeArrowheads="1"/>
              </p:cNvSpPr>
              <p:nvPr/>
            </p:nvSpPr>
            <p:spPr bwMode="auto">
              <a:xfrm>
                <a:off x="3696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8230" name="Group 102"/>
            <p:cNvGrpSpPr>
              <a:grpSpLocks/>
            </p:cNvGrpSpPr>
            <p:nvPr/>
          </p:nvGrpSpPr>
          <p:grpSpPr bwMode="auto">
            <a:xfrm>
              <a:off x="2676" y="2264"/>
              <a:ext cx="1406" cy="226"/>
              <a:chOff x="2653" y="754"/>
              <a:chExt cx="1406" cy="226"/>
            </a:xfrm>
          </p:grpSpPr>
          <p:sp>
            <p:nvSpPr>
              <p:cNvPr id="48231" name="AutoShape 103"/>
              <p:cNvSpPr>
                <a:spLocks noChangeArrowheads="1"/>
              </p:cNvSpPr>
              <p:nvPr/>
            </p:nvSpPr>
            <p:spPr bwMode="auto">
              <a:xfrm>
                <a:off x="3061" y="781"/>
                <a:ext cx="590" cy="182"/>
              </a:xfrm>
              <a:prstGeom prst="leftRightArrow">
                <a:avLst>
                  <a:gd name="adj1" fmla="val 50000"/>
                  <a:gd name="adj2" fmla="val 6483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32" name="Rectangle 104"/>
              <p:cNvSpPr>
                <a:spLocks noChangeArrowheads="1"/>
              </p:cNvSpPr>
              <p:nvPr/>
            </p:nvSpPr>
            <p:spPr bwMode="auto">
              <a:xfrm>
                <a:off x="2653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33" name="Rectangle 105"/>
              <p:cNvSpPr>
                <a:spLocks noChangeArrowheads="1"/>
              </p:cNvSpPr>
              <p:nvPr/>
            </p:nvSpPr>
            <p:spPr bwMode="auto">
              <a:xfrm>
                <a:off x="3696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8234" name="Group 106"/>
            <p:cNvGrpSpPr>
              <a:grpSpLocks/>
            </p:cNvGrpSpPr>
            <p:nvPr/>
          </p:nvGrpSpPr>
          <p:grpSpPr bwMode="auto">
            <a:xfrm>
              <a:off x="2676" y="2510"/>
              <a:ext cx="1406" cy="226"/>
              <a:chOff x="2653" y="754"/>
              <a:chExt cx="1406" cy="226"/>
            </a:xfrm>
          </p:grpSpPr>
          <p:sp>
            <p:nvSpPr>
              <p:cNvPr id="48235" name="AutoShape 107"/>
              <p:cNvSpPr>
                <a:spLocks noChangeArrowheads="1"/>
              </p:cNvSpPr>
              <p:nvPr/>
            </p:nvSpPr>
            <p:spPr bwMode="auto">
              <a:xfrm>
                <a:off x="3061" y="781"/>
                <a:ext cx="590" cy="182"/>
              </a:xfrm>
              <a:prstGeom prst="leftRightArrow">
                <a:avLst>
                  <a:gd name="adj1" fmla="val 50000"/>
                  <a:gd name="adj2" fmla="val 6483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36" name="Rectangle 108"/>
              <p:cNvSpPr>
                <a:spLocks noChangeArrowheads="1"/>
              </p:cNvSpPr>
              <p:nvPr/>
            </p:nvSpPr>
            <p:spPr bwMode="auto">
              <a:xfrm>
                <a:off x="2653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237" name="Rectangle 109"/>
              <p:cNvSpPr>
                <a:spLocks noChangeArrowheads="1"/>
              </p:cNvSpPr>
              <p:nvPr/>
            </p:nvSpPr>
            <p:spPr bwMode="auto">
              <a:xfrm>
                <a:off x="3696" y="754"/>
                <a:ext cx="363" cy="2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325438"/>
            <a:ext cx="631190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AutoShape 6"/>
          <p:cNvSpPr>
            <a:spLocks/>
          </p:cNvSpPr>
          <p:nvPr/>
        </p:nvSpPr>
        <p:spPr bwMode="auto">
          <a:xfrm>
            <a:off x="7467600" y="2857500"/>
            <a:ext cx="914400" cy="609600"/>
          </a:xfrm>
          <a:prstGeom prst="borderCallout1">
            <a:avLst>
              <a:gd name="adj1" fmla="val 18750"/>
              <a:gd name="adj2" fmla="val -8333"/>
              <a:gd name="adj3" fmla="val 18750"/>
              <a:gd name="adj4" fmla="val -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/>
              <a:t>ER diagram</a:t>
            </a:r>
            <a:endParaRPr lang="en-US" sz="1400"/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>
            <a:off x="7467600" y="4000500"/>
            <a:ext cx="990600" cy="609600"/>
          </a:xfrm>
          <a:prstGeom prst="borderCallout1">
            <a:avLst>
              <a:gd name="adj1" fmla="val 18750"/>
              <a:gd name="adj2" fmla="val -8333"/>
              <a:gd name="adj3" fmla="val 18750"/>
              <a:gd name="adj4" fmla="val -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dirty="0"/>
              <a:t>Relational model</a:t>
            </a:r>
            <a:endParaRPr lang="en-US" sz="1400" dirty="0"/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>
            <a:off x="7467600" y="5143500"/>
            <a:ext cx="914400" cy="609600"/>
          </a:xfrm>
          <a:prstGeom prst="borderCallout1">
            <a:avLst>
              <a:gd name="adj1" fmla="val 18750"/>
              <a:gd name="adj2" fmla="val -8333"/>
              <a:gd name="adj3" fmla="val 18750"/>
              <a:gd name="adj4" fmla="val -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/>
              <a:t>MySQL</a:t>
            </a:r>
            <a:endParaRPr lang="en-US" sz="1400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848600" y="35814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848600" y="47244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Variants of join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Theta join = join.</a:t>
            </a:r>
          </a:p>
          <a:p>
            <a:pPr>
              <a:lnSpc>
                <a:spcPct val="90000"/>
              </a:lnSpc>
            </a:pPr>
            <a:r>
              <a:rPr lang="en-US"/>
              <a:t>Equijoin = join with only equality conditions.</a:t>
            </a:r>
          </a:p>
          <a:p>
            <a:pPr>
              <a:lnSpc>
                <a:spcPct val="90000"/>
              </a:lnSpc>
            </a:pPr>
            <a:r>
              <a:rPr lang="en-US"/>
              <a:t>Natural join = equijoin in which one of the duplicate attributes is removed (attributes in the conditions must have the same name).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Unless otherwise specified, natural join joins all the attributes with the same name in R and S.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114800" y="5029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A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581400" y="4800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R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343400" y="4800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886200" y="48006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*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2209800" cy="1173163"/>
          </a:xfrm>
        </p:spPr>
        <p:txBody>
          <a:bodyPr/>
          <a:lstStyle/>
          <a:p>
            <a:r>
              <a:rPr lang="sv-SE" sz="4000" u="sng"/>
              <a:t>Example</a:t>
            </a:r>
            <a:endParaRPr lang="en-US" sz="4000" u="sng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25"/>
            <a:ext cx="58039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95650" y="0"/>
            <a:ext cx="5848350" cy="4148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4114800" y="4495800"/>
            <a:ext cx="50292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/>
              <a:t>Query trees</a:t>
            </a:r>
            <a:endParaRPr lang="en-US" u="sng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sz="2000"/>
              <a:t>Tree that represents a relational algebra expression.</a:t>
            </a:r>
          </a:p>
          <a:p>
            <a:pPr>
              <a:lnSpc>
                <a:spcPct val="80000"/>
              </a:lnSpc>
            </a:pPr>
            <a:r>
              <a:rPr lang="sv-SE" sz="2000"/>
              <a:t>Leaves = base tables.</a:t>
            </a:r>
          </a:p>
          <a:p>
            <a:pPr>
              <a:lnSpc>
                <a:spcPct val="80000"/>
              </a:lnSpc>
            </a:pPr>
            <a:r>
              <a:rPr lang="sv-SE" sz="2000"/>
              <a:t>Internal nodes = relational algebra operators applied to the node’s children.</a:t>
            </a:r>
          </a:p>
          <a:p>
            <a:pPr>
              <a:lnSpc>
                <a:spcPct val="80000"/>
              </a:lnSpc>
            </a:pPr>
            <a:r>
              <a:rPr lang="sv-SE" sz="2000"/>
              <a:t>The tree is executed from leaves to root.</a:t>
            </a:r>
          </a:p>
          <a:p>
            <a:pPr>
              <a:lnSpc>
                <a:spcPct val="80000"/>
              </a:lnSpc>
            </a:pPr>
            <a:endParaRPr lang="sv-SE" sz="2000"/>
          </a:p>
          <a:p>
            <a:pPr>
              <a:lnSpc>
                <a:spcPct val="80000"/>
              </a:lnSpc>
            </a:pPr>
            <a:r>
              <a:rPr lang="sv-SE" sz="2000" u="sng"/>
              <a:t>Example</a:t>
            </a:r>
            <a:r>
              <a:rPr lang="sv-SE" sz="2000"/>
              <a:t>: List the last name of the employees born after 1957 who work on a project named ”Aquarius”.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SELECT</a:t>
            </a:r>
            <a:r>
              <a:rPr lang="en-US" sz="1200"/>
              <a:t> </a:t>
            </a:r>
            <a:r>
              <a:rPr lang="en-US" sz="1200" i="1"/>
              <a:t>E</a:t>
            </a:r>
            <a:r>
              <a:rPr lang="en-US" sz="1200"/>
              <a:t>.LNAME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FROM</a:t>
            </a:r>
            <a:r>
              <a:rPr lang="en-US" sz="1200"/>
              <a:t>   EMPLOYEE </a:t>
            </a:r>
            <a:r>
              <a:rPr lang="en-US" sz="1200" i="1"/>
              <a:t>E</a:t>
            </a:r>
            <a:r>
              <a:rPr lang="en-US" sz="1200"/>
              <a:t>, WORKS_ON </a:t>
            </a:r>
            <a:r>
              <a:rPr lang="en-US" sz="1200" i="1"/>
              <a:t>W</a:t>
            </a:r>
            <a:r>
              <a:rPr lang="en-US" sz="1200"/>
              <a:t>, PROJECT </a:t>
            </a:r>
            <a:r>
              <a:rPr lang="en-US" sz="1200" i="1"/>
              <a:t>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WHERE</a:t>
            </a:r>
            <a:r>
              <a:rPr lang="en-US" sz="1200"/>
              <a:t>  </a:t>
            </a:r>
            <a:r>
              <a:rPr lang="en-US" sz="1200" i="1"/>
              <a:t>P</a:t>
            </a:r>
            <a:r>
              <a:rPr lang="en-US" sz="1200"/>
              <a:t>.PNAME = ‘Aquarius’ AND  </a:t>
            </a:r>
            <a:r>
              <a:rPr lang="en-US" sz="1200" i="1"/>
              <a:t>P</a:t>
            </a:r>
            <a:r>
              <a:rPr lang="en-US" sz="1200"/>
              <a:t>.PNUMBER = </a:t>
            </a:r>
            <a:r>
              <a:rPr lang="en-US" sz="1200" i="1"/>
              <a:t>W</a:t>
            </a:r>
            <a:r>
              <a:rPr lang="en-US" sz="1200"/>
              <a:t>.PNO AND  </a:t>
            </a:r>
            <a:r>
              <a:rPr lang="en-US" sz="1200" i="1"/>
              <a:t>W</a:t>
            </a:r>
            <a:r>
              <a:rPr lang="en-US" sz="1200"/>
              <a:t>.ESSN = </a:t>
            </a:r>
            <a:r>
              <a:rPr lang="en-US" sz="1200" i="1"/>
              <a:t>E</a:t>
            </a:r>
            <a:r>
              <a:rPr lang="en-US" sz="1200"/>
              <a:t>.SSN AND  </a:t>
            </a:r>
            <a:r>
              <a:rPr lang="en-US" sz="1200" i="1"/>
              <a:t>E</a:t>
            </a:r>
            <a:r>
              <a:rPr lang="en-US" sz="1200"/>
              <a:t>.BDATE &gt; ‘1957-12-31’</a:t>
            </a:r>
          </a:p>
        </p:txBody>
      </p:sp>
      <p:pic>
        <p:nvPicPr>
          <p:cNvPr id="7067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87863"/>
            <a:ext cx="3711575" cy="237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114800" y="4495800"/>
            <a:ext cx="50292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400" b="1" u="sng"/>
              <a:t>Canonial query tree</a:t>
            </a:r>
          </a:p>
          <a:p>
            <a:endParaRPr lang="sv-SE" sz="1400" b="1" u="sng"/>
          </a:p>
          <a:p>
            <a:r>
              <a:rPr lang="sv-SE" sz="1400"/>
              <a:t>SELECT attributes</a:t>
            </a:r>
          </a:p>
          <a:p>
            <a:r>
              <a:rPr lang="sv-SE" sz="1400"/>
              <a:t>FROM A, B, C</a:t>
            </a:r>
          </a:p>
          <a:p>
            <a:r>
              <a:rPr lang="sv-SE" sz="1400"/>
              <a:t>WHERE condition</a:t>
            </a:r>
          </a:p>
          <a:p>
            <a:r>
              <a:rPr lang="sv-SE"/>
              <a:t>			 	    X</a:t>
            </a:r>
          </a:p>
          <a:p>
            <a:r>
              <a:rPr lang="sv-SE"/>
              <a:t>		       	          X</a:t>
            </a:r>
          </a:p>
          <a:p>
            <a:r>
              <a:rPr lang="sv-SE"/>
              <a:t>			            	              C</a:t>
            </a:r>
          </a:p>
          <a:p>
            <a:r>
              <a:rPr lang="sv-SE"/>
              <a:t>		                  A	     B</a:t>
            </a:r>
            <a:endParaRPr lang="en-US"/>
          </a:p>
        </p:txBody>
      </p:sp>
      <p:sp>
        <p:nvSpPr>
          <p:cNvPr id="70675" name="Text Box 4"/>
          <p:cNvSpPr txBox="1">
            <a:spLocks noChangeArrowheads="1"/>
          </p:cNvSpPr>
          <p:nvPr/>
        </p:nvSpPr>
        <p:spPr bwMode="auto">
          <a:xfrm>
            <a:off x="7620000" y="4953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σ</a:t>
            </a:r>
            <a:r>
              <a:rPr lang="en-US" sz="2400" baseline="-25000"/>
              <a:t>condition</a:t>
            </a:r>
          </a:p>
        </p:txBody>
      </p:sp>
      <p:sp>
        <p:nvSpPr>
          <p:cNvPr id="70676" name="Text Box 3"/>
          <p:cNvSpPr txBox="1">
            <a:spLocks noChangeArrowheads="1"/>
          </p:cNvSpPr>
          <p:nvPr/>
        </p:nvSpPr>
        <p:spPr bwMode="auto">
          <a:xfrm>
            <a:off x="7620000" y="4419600"/>
            <a:ext cx="123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π</a:t>
            </a:r>
            <a:r>
              <a:rPr lang="en-US" sz="2400" baseline="-25000"/>
              <a:t>attributes</a:t>
            </a:r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V="1">
            <a:off x="7315200" y="6172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7772400" y="617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V="1">
            <a:off x="7772400" y="5791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8305800" y="5791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82296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82296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114800" y="5791200"/>
            <a:ext cx="3208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sv-SE" sz="1200"/>
              <a:t>Construct the canonical query tree as follows</a:t>
            </a:r>
          </a:p>
          <a:p>
            <a:pPr marL="342900" indent="-342900">
              <a:buFontTx/>
              <a:buChar char="•"/>
            </a:pPr>
            <a:r>
              <a:rPr lang="sv-SE" sz="1200"/>
              <a:t>Cartesian product of the FROM-tables</a:t>
            </a:r>
          </a:p>
          <a:p>
            <a:pPr marL="342900" indent="-342900">
              <a:buFontTx/>
              <a:buChar char="•"/>
            </a:pPr>
            <a:r>
              <a:rPr lang="sv-SE" sz="1200"/>
              <a:t>Select with WHERE-condition</a:t>
            </a:r>
          </a:p>
          <a:p>
            <a:pPr marL="342900" indent="-342900">
              <a:buFontTx/>
              <a:buChar char="•"/>
            </a:pPr>
            <a:r>
              <a:rPr lang="sv-SE" sz="1200"/>
              <a:t>Project to the SELECT-attributes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3" grpId="0" animBg="1"/>
      <p:bldP spid="70674" grpId="0"/>
      <p:bldP spid="70675" grpId="0"/>
      <p:bldP spid="70676" grpId="0"/>
      <p:bldP spid="70677" grpId="0" animBg="1"/>
      <p:bldP spid="70678" grpId="0" animBg="1"/>
      <p:bldP spid="70679" grpId="0" animBg="1"/>
      <p:bldP spid="70680" grpId="0" animBg="1"/>
      <p:bldP spid="70681" grpId="0" animBg="1"/>
      <p:bldP spid="70682" grpId="0" animBg="1"/>
      <p:bldP spid="706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/>
              <a:t>Equivalent query trees</a:t>
            </a:r>
            <a:endParaRPr lang="en-US" u="sng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711575" cy="2370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371600"/>
            <a:ext cx="3119438" cy="240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191000"/>
            <a:ext cx="3251200" cy="2352675"/>
          </a:xfrm>
          <a:noFill/>
          <a:ln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91000"/>
            <a:ext cx="3119438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1238" y="4191000"/>
            <a:ext cx="3052762" cy="244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Real world</a:t>
            </a:r>
            <a:endParaRPr lang="en-US" dirty="0"/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2928938" y="16764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Model</a:t>
            </a: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947738" y="2667000"/>
            <a:ext cx="6251575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sz="1600"/>
          </a:p>
        </p:txBody>
      </p:sp>
      <p:sp>
        <p:nvSpPr>
          <p:cNvPr id="78853" name="AutoShape 7"/>
          <p:cNvSpPr>
            <a:spLocks noChangeArrowheads="1"/>
          </p:cNvSpPr>
          <p:nvPr/>
        </p:nvSpPr>
        <p:spPr bwMode="auto">
          <a:xfrm>
            <a:off x="3005138" y="4800600"/>
            <a:ext cx="1601787" cy="1290638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Physical</a:t>
            </a:r>
          </a:p>
          <a:p>
            <a:pPr algn="ctr"/>
            <a:r>
              <a:rPr lang="sv-SE"/>
              <a:t>database </a:t>
            </a:r>
          </a:p>
        </p:txBody>
      </p:sp>
      <p:sp>
        <p:nvSpPr>
          <p:cNvPr id="78854" name="Rectangle 8"/>
          <p:cNvSpPr>
            <a:spLocks noChangeArrowheads="1"/>
          </p:cNvSpPr>
          <p:nvPr/>
        </p:nvSpPr>
        <p:spPr bwMode="auto">
          <a:xfrm>
            <a:off x="1100138" y="2819400"/>
            <a:ext cx="5946775" cy="1828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1252538" y="3048000"/>
            <a:ext cx="1517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Database</a:t>
            </a:r>
          </a:p>
          <a:p>
            <a:r>
              <a:rPr lang="en-US"/>
              <a:t>management</a:t>
            </a:r>
          </a:p>
          <a:p>
            <a:r>
              <a:rPr lang="en-US"/>
              <a:t>system</a:t>
            </a: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3538538" y="2895600"/>
            <a:ext cx="3352800" cy="679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Processing of  </a:t>
            </a:r>
          </a:p>
          <a:p>
            <a:r>
              <a:rPr lang="en-US"/>
              <a:t>queries and updates</a:t>
            </a: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3538538" y="4038600"/>
            <a:ext cx="2800350" cy="4048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Access to stored data      </a:t>
            </a:r>
          </a:p>
        </p:txBody>
      </p:sp>
      <p:sp>
        <p:nvSpPr>
          <p:cNvPr id="78858" name="Line 12"/>
          <p:cNvSpPr>
            <a:spLocks noChangeShapeType="1"/>
          </p:cNvSpPr>
          <p:nvPr/>
        </p:nvSpPr>
        <p:spPr bwMode="auto">
          <a:xfrm>
            <a:off x="5214938" y="3733800"/>
            <a:ext cx="1587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9" name="Line 13"/>
          <p:cNvSpPr>
            <a:spLocks noChangeShapeType="1"/>
          </p:cNvSpPr>
          <p:nvPr/>
        </p:nvSpPr>
        <p:spPr bwMode="auto">
          <a:xfrm flipH="1">
            <a:off x="3767138" y="4495800"/>
            <a:ext cx="1373187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0" name="Rectangle 14"/>
          <p:cNvSpPr>
            <a:spLocks noChangeArrowheads="1"/>
          </p:cNvSpPr>
          <p:nvPr/>
        </p:nvSpPr>
        <p:spPr bwMode="auto">
          <a:xfrm>
            <a:off x="1023938" y="1600200"/>
            <a:ext cx="1905000" cy="685800"/>
          </a:xfrm>
          <a:prstGeom prst="rect">
            <a:avLst/>
          </a:prstGeom>
          <a:solidFill>
            <a:srgbClr val="85C2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sz="1600"/>
          </a:p>
        </p:txBody>
      </p:sp>
      <p:grpSp>
        <p:nvGrpSpPr>
          <p:cNvPr id="78861" name="Group 15"/>
          <p:cNvGrpSpPr>
            <a:grpSpLocks/>
          </p:cNvGrpSpPr>
          <p:nvPr/>
        </p:nvGrpSpPr>
        <p:grpSpPr bwMode="auto">
          <a:xfrm>
            <a:off x="1176338" y="1828800"/>
            <a:ext cx="1600200" cy="304800"/>
            <a:chOff x="1344" y="1440"/>
            <a:chExt cx="1008" cy="192"/>
          </a:xfrm>
        </p:grpSpPr>
        <p:sp>
          <p:nvSpPr>
            <p:cNvPr id="78862" name="Rectangle 16"/>
            <p:cNvSpPr>
              <a:spLocks noChangeArrowheads="1"/>
            </p:cNvSpPr>
            <p:nvPr/>
          </p:nvSpPr>
          <p:spPr bwMode="auto">
            <a:xfrm>
              <a:off x="2112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sz="1600"/>
            </a:p>
          </p:txBody>
        </p:sp>
        <p:sp>
          <p:nvSpPr>
            <p:cNvPr id="78863" name="Rectangle 17"/>
            <p:cNvSpPr>
              <a:spLocks noChangeArrowheads="1"/>
            </p:cNvSpPr>
            <p:nvPr/>
          </p:nvSpPr>
          <p:spPr bwMode="auto">
            <a:xfrm>
              <a:off x="1344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sz="1600"/>
            </a:p>
          </p:txBody>
        </p:sp>
        <p:sp>
          <p:nvSpPr>
            <p:cNvPr id="78864" name="AutoShape 18"/>
            <p:cNvSpPr>
              <a:spLocks noChangeArrowheads="1"/>
            </p:cNvSpPr>
            <p:nvPr/>
          </p:nvSpPr>
          <p:spPr bwMode="auto">
            <a:xfrm>
              <a:off x="1728" y="1440"/>
              <a:ext cx="240" cy="192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sz="1600"/>
            </a:p>
          </p:txBody>
        </p:sp>
      </p:grpSp>
      <p:sp>
        <p:nvSpPr>
          <p:cNvPr id="78865" name="Line 19"/>
          <p:cNvSpPr>
            <a:spLocks noChangeShapeType="1"/>
          </p:cNvSpPr>
          <p:nvPr/>
        </p:nvSpPr>
        <p:spPr bwMode="auto">
          <a:xfrm>
            <a:off x="1557338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6" name="Line 20"/>
          <p:cNvSpPr>
            <a:spLocks noChangeShapeType="1"/>
          </p:cNvSpPr>
          <p:nvPr/>
        </p:nvSpPr>
        <p:spPr bwMode="auto">
          <a:xfrm>
            <a:off x="2166938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7" name="Line 21"/>
          <p:cNvSpPr>
            <a:spLocks noChangeShapeType="1"/>
          </p:cNvSpPr>
          <p:nvPr/>
        </p:nvSpPr>
        <p:spPr bwMode="auto">
          <a:xfrm>
            <a:off x="1981200" y="137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8" name="Line 22"/>
          <p:cNvSpPr>
            <a:spLocks noChangeShapeType="1"/>
          </p:cNvSpPr>
          <p:nvPr/>
        </p:nvSpPr>
        <p:spPr bwMode="auto">
          <a:xfrm>
            <a:off x="1938338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9" name="Rectangle 23"/>
          <p:cNvSpPr>
            <a:spLocks noChangeArrowheads="1"/>
          </p:cNvSpPr>
          <p:nvPr/>
        </p:nvSpPr>
        <p:spPr bwMode="auto">
          <a:xfrm>
            <a:off x="5338763" y="1143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78870" name="Text Box 24"/>
          <p:cNvSpPr txBox="1">
            <a:spLocks noChangeArrowheads="1"/>
          </p:cNvSpPr>
          <p:nvPr/>
        </p:nvSpPr>
        <p:spPr bwMode="auto">
          <a:xfrm>
            <a:off x="6053138" y="1371600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Queries</a:t>
            </a:r>
            <a:endParaRPr lang="en-US"/>
          </a:p>
        </p:txBody>
      </p:sp>
      <p:sp>
        <p:nvSpPr>
          <p:cNvPr id="78871" name="Text Box 25"/>
          <p:cNvSpPr txBox="1">
            <a:spLocks noChangeArrowheads="1"/>
          </p:cNvSpPr>
          <p:nvPr/>
        </p:nvSpPr>
        <p:spPr bwMode="auto">
          <a:xfrm>
            <a:off x="6718300" y="1371600"/>
            <a:ext cx="766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Answers</a:t>
            </a:r>
            <a:endParaRPr lang="en-US"/>
          </a:p>
        </p:txBody>
      </p:sp>
      <p:sp>
        <p:nvSpPr>
          <p:cNvPr id="78872" name="Line 26"/>
          <p:cNvSpPr>
            <a:spLocks noChangeShapeType="1"/>
          </p:cNvSpPr>
          <p:nvPr/>
        </p:nvSpPr>
        <p:spPr bwMode="auto">
          <a:xfrm>
            <a:off x="6410325" y="160020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73" name="Line 27"/>
          <p:cNvSpPr>
            <a:spLocks noChangeShapeType="1"/>
          </p:cNvSpPr>
          <p:nvPr/>
        </p:nvSpPr>
        <p:spPr bwMode="auto">
          <a:xfrm flipV="1">
            <a:off x="6967538" y="1600200"/>
            <a:ext cx="4762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74" name="Text Box 28"/>
          <p:cNvSpPr txBox="1">
            <a:spLocks noChangeArrowheads="1"/>
          </p:cNvSpPr>
          <p:nvPr/>
        </p:nvSpPr>
        <p:spPr bwMode="auto">
          <a:xfrm>
            <a:off x="5338763" y="1371600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Updates</a:t>
            </a:r>
            <a:endParaRPr lang="en-US"/>
          </a:p>
        </p:txBody>
      </p:sp>
      <p:sp>
        <p:nvSpPr>
          <p:cNvPr id="78875" name="Line 29"/>
          <p:cNvSpPr>
            <a:spLocks noChangeShapeType="1"/>
          </p:cNvSpPr>
          <p:nvPr/>
        </p:nvSpPr>
        <p:spPr bwMode="auto">
          <a:xfrm>
            <a:off x="5797550" y="160020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76" name="Text Box 30"/>
          <p:cNvSpPr txBox="1">
            <a:spLocks noChangeArrowheads="1"/>
          </p:cNvSpPr>
          <p:nvPr/>
        </p:nvSpPr>
        <p:spPr bwMode="auto">
          <a:xfrm>
            <a:off x="6024563" y="10668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User 4</a:t>
            </a:r>
          </a:p>
        </p:txBody>
      </p:sp>
      <p:sp>
        <p:nvSpPr>
          <p:cNvPr id="78877" name="Rectangle 31"/>
          <p:cNvSpPr>
            <a:spLocks noChangeArrowheads="1"/>
          </p:cNvSpPr>
          <p:nvPr/>
        </p:nvSpPr>
        <p:spPr bwMode="auto">
          <a:xfrm>
            <a:off x="4910138" y="13716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78878" name="Text Box 32"/>
          <p:cNvSpPr txBox="1">
            <a:spLocks noChangeArrowheads="1"/>
          </p:cNvSpPr>
          <p:nvPr/>
        </p:nvSpPr>
        <p:spPr bwMode="auto">
          <a:xfrm>
            <a:off x="5576888" y="1581150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Queries</a:t>
            </a:r>
            <a:endParaRPr lang="en-US"/>
          </a:p>
        </p:txBody>
      </p:sp>
      <p:sp>
        <p:nvSpPr>
          <p:cNvPr id="78879" name="Text Box 33"/>
          <p:cNvSpPr txBox="1">
            <a:spLocks noChangeArrowheads="1"/>
          </p:cNvSpPr>
          <p:nvPr/>
        </p:nvSpPr>
        <p:spPr bwMode="auto">
          <a:xfrm>
            <a:off x="6242050" y="1581150"/>
            <a:ext cx="766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Answers</a:t>
            </a:r>
            <a:endParaRPr lang="en-US"/>
          </a:p>
        </p:txBody>
      </p:sp>
      <p:sp>
        <p:nvSpPr>
          <p:cNvPr id="78880" name="Line 34"/>
          <p:cNvSpPr>
            <a:spLocks noChangeShapeType="1"/>
          </p:cNvSpPr>
          <p:nvPr/>
        </p:nvSpPr>
        <p:spPr bwMode="auto">
          <a:xfrm>
            <a:off x="5934075" y="180975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81" name="Line 35"/>
          <p:cNvSpPr>
            <a:spLocks noChangeShapeType="1"/>
          </p:cNvSpPr>
          <p:nvPr/>
        </p:nvSpPr>
        <p:spPr bwMode="auto">
          <a:xfrm flipH="1" flipV="1">
            <a:off x="6496050" y="1809750"/>
            <a:ext cx="14288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82" name="Text Box 36"/>
          <p:cNvSpPr txBox="1">
            <a:spLocks noChangeArrowheads="1"/>
          </p:cNvSpPr>
          <p:nvPr/>
        </p:nvSpPr>
        <p:spPr bwMode="auto">
          <a:xfrm>
            <a:off x="4862513" y="1581150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Updates</a:t>
            </a:r>
            <a:endParaRPr lang="en-US"/>
          </a:p>
        </p:txBody>
      </p:sp>
      <p:sp>
        <p:nvSpPr>
          <p:cNvPr id="78883" name="Line 37"/>
          <p:cNvSpPr>
            <a:spLocks noChangeShapeType="1"/>
          </p:cNvSpPr>
          <p:nvPr/>
        </p:nvSpPr>
        <p:spPr bwMode="auto">
          <a:xfrm>
            <a:off x="5321300" y="180975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84" name="Text Box 38"/>
          <p:cNvSpPr txBox="1">
            <a:spLocks noChangeArrowheads="1"/>
          </p:cNvSpPr>
          <p:nvPr/>
        </p:nvSpPr>
        <p:spPr bwMode="auto">
          <a:xfrm>
            <a:off x="5548313" y="12763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User 3</a:t>
            </a:r>
          </a:p>
        </p:txBody>
      </p:sp>
      <p:sp>
        <p:nvSpPr>
          <p:cNvPr id="78885" name="Rectangle 39"/>
          <p:cNvSpPr>
            <a:spLocks noChangeArrowheads="1"/>
          </p:cNvSpPr>
          <p:nvPr/>
        </p:nvSpPr>
        <p:spPr bwMode="auto">
          <a:xfrm>
            <a:off x="4376738" y="1524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78886" name="Text Box 40"/>
          <p:cNvSpPr txBox="1">
            <a:spLocks noChangeArrowheads="1"/>
          </p:cNvSpPr>
          <p:nvPr/>
        </p:nvSpPr>
        <p:spPr bwMode="auto">
          <a:xfrm>
            <a:off x="5100638" y="1800225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Queries</a:t>
            </a:r>
            <a:endParaRPr lang="en-US"/>
          </a:p>
        </p:txBody>
      </p:sp>
      <p:sp>
        <p:nvSpPr>
          <p:cNvPr id="78887" name="Text Box 41"/>
          <p:cNvSpPr txBox="1">
            <a:spLocks noChangeArrowheads="1"/>
          </p:cNvSpPr>
          <p:nvPr/>
        </p:nvSpPr>
        <p:spPr bwMode="auto">
          <a:xfrm>
            <a:off x="5765800" y="1800225"/>
            <a:ext cx="766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Answers</a:t>
            </a:r>
            <a:endParaRPr lang="en-US"/>
          </a:p>
        </p:txBody>
      </p:sp>
      <p:sp>
        <p:nvSpPr>
          <p:cNvPr id="78888" name="Line 42"/>
          <p:cNvSpPr>
            <a:spLocks noChangeShapeType="1"/>
          </p:cNvSpPr>
          <p:nvPr/>
        </p:nvSpPr>
        <p:spPr bwMode="auto">
          <a:xfrm>
            <a:off x="5443538" y="228600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89" name="Line 43"/>
          <p:cNvSpPr>
            <a:spLocks noChangeShapeType="1"/>
          </p:cNvSpPr>
          <p:nvPr/>
        </p:nvSpPr>
        <p:spPr bwMode="auto">
          <a:xfrm flipV="1">
            <a:off x="5976938" y="2028825"/>
            <a:ext cx="42862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90" name="Text Box 44"/>
          <p:cNvSpPr txBox="1">
            <a:spLocks noChangeArrowheads="1"/>
          </p:cNvSpPr>
          <p:nvPr/>
        </p:nvSpPr>
        <p:spPr bwMode="auto">
          <a:xfrm>
            <a:off x="4386263" y="1800225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Updates</a:t>
            </a:r>
            <a:endParaRPr lang="en-US"/>
          </a:p>
        </p:txBody>
      </p:sp>
      <p:sp>
        <p:nvSpPr>
          <p:cNvPr id="78891" name="Line 45"/>
          <p:cNvSpPr>
            <a:spLocks noChangeShapeType="1"/>
          </p:cNvSpPr>
          <p:nvPr/>
        </p:nvSpPr>
        <p:spPr bwMode="auto">
          <a:xfrm>
            <a:off x="4833938" y="228600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92" name="Text Box 46"/>
          <p:cNvSpPr txBox="1">
            <a:spLocks noChangeArrowheads="1"/>
          </p:cNvSpPr>
          <p:nvPr/>
        </p:nvSpPr>
        <p:spPr bwMode="auto">
          <a:xfrm>
            <a:off x="5072063" y="14954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User 2</a:t>
            </a:r>
          </a:p>
        </p:txBody>
      </p:sp>
      <p:grpSp>
        <p:nvGrpSpPr>
          <p:cNvPr id="78893" name="Group 47"/>
          <p:cNvGrpSpPr>
            <a:grpSpLocks/>
          </p:cNvGrpSpPr>
          <p:nvPr/>
        </p:nvGrpSpPr>
        <p:grpSpPr bwMode="auto">
          <a:xfrm>
            <a:off x="3919538" y="1685925"/>
            <a:ext cx="2286000" cy="989013"/>
            <a:chOff x="3744" y="1248"/>
            <a:chExt cx="1440" cy="623"/>
          </a:xfrm>
        </p:grpSpPr>
        <p:sp>
          <p:nvSpPr>
            <p:cNvPr id="78894" name="Rectangle 48"/>
            <p:cNvSpPr>
              <a:spLocks noChangeArrowheads="1"/>
            </p:cNvSpPr>
            <p:nvPr/>
          </p:nvSpPr>
          <p:spPr bwMode="auto">
            <a:xfrm>
              <a:off x="3744" y="1296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78895" name="Text Box 49"/>
            <p:cNvSpPr txBox="1">
              <a:spLocks noChangeArrowheads="1"/>
            </p:cNvSpPr>
            <p:nvPr/>
          </p:nvSpPr>
          <p:spPr bwMode="auto">
            <a:xfrm>
              <a:off x="4194" y="1440"/>
              <a:ext cx="451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Queries</a:t>
              </a:r>
              <a:endParaRPr lang="en-US"/>
            </a:p>
          </p:txBody>
        </p:sp>
        <p:sp>
          <p:nvSpPr>
            <p:cNvPr id="78896" name="Text Box 50"/>
            <p:cNvSpPr txBox="1">
              <a:spLocks noChangeArrowheads="1"/>
            </p:cNvSpPr>
            <p:nvPr/>
          </p:nvSpPr>
          <p:spPr bwMode="auto">
            <a:xfrm>
              <a:off x="4613" y="1440"/>
              <a:ext cx="483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Answers</a:t>
              </a:r>
              <a:endParaRPr lang="en-US"/>
            </a:p>
          </p:txBody>
        </p:sp>
        <p:sp>
          <p:nvSpPr>
            <p:cNvPr id="78897" name="Line 51"/>
            <p:cNvSpPr>
              <a:spLocks noChangeShapeType="1"/>
            </p:cNvSpPr>
            <p:nvPr/>
          </p:nvSpPr>
          <p:spPr bwMode="auto">
            <a:xfrm>
              <a:off x="4419" y="1584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98" name="Line 52"/>
            <p:cNvSpPr>
              <a:spLocks noChangeShapeType="1"/>
            </p:cNvSpPr>
            <p:nvPr/>
          </p:nvSpPr>
          <p:spPr bwMode="auto">
            <a:xfrm flipV="1">
              <a:off x="4773" y="1584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99" name="Text Box 53"/>
            <p:cNvSpPr txBox="1">
              <a:spLocks noChangeArrowheads="1"/>
            </p:cNvSpPr>
            <p:nvPr/>
          </p:nvSpPr>
          <p:spPr bwMode="auto">
            <a:xfrm>
              <a:off x="3744" y="1440"/>
              <a:ext cx="47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Updates</a:t>
              </a:r>
              <a:endParaRPr lang="en-US"/>
            </a:p>
          </p:txBody>
        </p:sp>
        <p:sp>
          <p:nvSpPr>
            <p:cNvPr id="78900" name="Line 54"/>
            <p:cNvSpPr>
              <a:spLocks noChangeShapeType="1"/>
            </p:cNvSpPr>
            <p:nvPr/>
          </p:nvSpPr>
          <p:spPr bwMode="auto">
            <a:xfrm>
              <a:off x="4033" y="1584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901" name="Text Box 55"/>
            <p:cNvSpPr txBox="1">
              <a:spLocks noChangeArrowheads="1"/>
            </p:cNvSpPr>
            <p:nvPr/>
          </p:nvSpPr>
          <p:spPr bwMode="auto">
            <a:xfrm>
              <a:off x="4176" y="1248"/>
              <a:ext cx="54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dirty="0"/>
                <a:t>User 1</a:t>
              </a:r>
            </a:p>
          </p:txBody>
        </p:sp>
      </p:grpSp>
      <p:sp>
        <p:nvSpPr>
          <p:cNvPr id="78902" name="Line 56"/>
          <p:cNvSpPr>
            <a:spLocks noChangeShapeType="1"/>
          </p:cNvSpPr>
          <p:nvPr/>
        </p:nvSpPr>
        <p:spPr bwMode="auto">
          <a:xfrm>
            <a:off x="5824538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903" name="Line 57"/>
          <p:cNvSpPr>
            <a:spLocks noChangeShapeType="1"/>
          </p:cNvSpPr>
          <p:nvPr/>
        </p:nvSpPr>
        <p:spPr bwMode="auto">
          <a:xfrm>
            <a:off x="6281738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904" name="Line 58"/>
          <p:cNvSpPr>
            <a:spLocks noChangeShapeType="1"/>
          </p:cNvSpPr>
          <p:nvPr/>
        </p:nvSpPr>
        <p:spPr bwMode="auto">
          <a:xfrm>
            <a:off x="6815138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905" name="Line 59"/>
          <p:cNvSpPr>
            <a:spLocks noChangeShapeType="1"/>
          </p:cNvSpPr>
          <p:nvPr/>
        </p:nvSpPr>
        <p:spPr bwMode="auto">
          <a:xfrm>
            <a:off x="5214938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4078" name="Oval 62"/>
          <p:cNvSpPr>
            <a:spLocks noChangeArrowheads="1"/>
          </p:cNvSpPr>
          <p:nvPr/>
        </p:nvSpPr>
        <p:spPr bwMode="auto">
          <a:xfrm>
            <a:off x="3252788" y="2314575"/>
            <a:ext cx="4016375" cy="1800225"/>
          </a:xfrm>
          <a:prstGeom prst="ellipse">
            <a:avLst/>
          </a:prstGeom>
          <a:noFill/>
          <a:ln w="38100">
            <a:solidFill>
              <a:srgbClr val="B31B2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sz="1600"/>
          </a:p>
        </p:txBody>
      </p:sp>
      <p:sp>
        <p:nvSpPr>
          <p:cNvPr id="78907" name="Rectangle 6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sv-SE" u="sng" dirty="0" smtClean="0"/>
              <a:t>Query processing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u="sng" dirty="0"/>
              <a:t>Query processing</a:t>
            </a:r>
            <a:endParaRPr lang="en-US" u="sng" dirty="0"/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5105400" y="914400"/>
            <a:ext cx="289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000" b="1"/>
              <a:t>StarsIn</a:t>
            </a:r>
            <a:r>
              <a:rPr lang="sv-SE" sz="1000"/>
              <a:t>( movieTitle, movieYear, starName )</a:t>
            </a:r>
          </a:p>
          <a:p>
            <a:r>
              <a:rPr lang="sv-SE" sz="1000" b="1"/>
              <a:t>MovieStar</a:t>
            </a:r>
            <a:r>
              <a:rPr lang="sv-SE" sz="1000"/>
              <a:t>( name, address, gender, birthdate )</a:t>
            </a: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5105400" y="1371600"/>
            <a:ext cx="2890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900"/>
              <a:t>SELECT movieTitle</a:t>
            </a:r>
          </a:p>
          <a:p>
            <a:r>
              <a:rPr lang="sv-SE" sz="900"/>
              <a:t>FROM StarsIn</a:t>
            </a:r>
          </a:p>
          <a:p>
            <a:r>
              <a:rPr lang="sv-SE" sz="900"/>
              <a:t>WHERE starName IN ( </a:t>
            </a:r>
          </a:p>
          <a:p>
            <a:r>
              <a:rPr lang="sv-SE" sz="900"/>
              <a:t>	SELECT name </a:t>
            </a:r>
          </a:p>
          <a:p>
            <a:r>
              <a:rPr lang="sv-SE" sz="900"/>
              <a:t>	FROM MovieStar</a:t>
            </a:r>
          </a:p>
          <a:p>
            <a:r>
              <a:rPr lang="sv-SE" sz="900"/>
              <a:t>	WHERE birthdate LIKE ’%1960’);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1817688" cy="164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52800"/>
            <a:ext cx="2438400" cy="141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181600"/>
            <a:ext cx="1604963" cy="134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09675"/>
            <a:ext cx="4848225" cy="5648325"/>
          </a:xfrm>
          <a:prstGeom prst="rect">
            <a:avLst/>
          </a:prstGeom>
          <a:noFill/>
        </p:spPr>
      </p:pic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876800" y="5105400"/>
            <a:ext cx="1676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4876800" y="3276600"/>
            <a:ext cx="4267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876800" y="990600"/>
            <a:ext cx="2971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4876800" y="2514600"/>
            <a:ext cx="2971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5181600" y="2514600"/>
            <a:ext cx="268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/>
              <a:t>Canonical query tree</a:t>
            </a:r>
          </a:p>
          <a:p>
            <a:r>
              <a:rPr lang="sv-SE"/>
              <a:t>(usually very </a:t>
            </a:r>
            <a:r>
              <a:rPr lang="sv-SE" b="1"/>
              <a:t>inefficient</a:t>
            </a:r>
            <a:r>
              <a:rPr lang="sv-SE"/>
              <a:t>)</a:t>
            </a:r>
            <a:endParaRPr lang="en-US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>
            <a:off x="4191000" y="1295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>
            <a:off x="4495800" y="25146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4495800" y="5334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>
            <a:off x="4191000" y="40386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/>
              <a:t>Parsing and validating</a:t>
            </a:r>
            <a:endParaRPr lang="en-US" u="sng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  <a:ln/>
        </p:spPr>
        <p:txBody>
          <a:bodyPr/>
          <a:lstStyle/>
          <a:p>
            <a:pPr marL="609600" indent="-609600"/>
            <a:r>
              <a:rPr lang="en-GB" sz="2800" dirty="0"/>
              <a:t>Control of used </a:t>
            </a:r>
            <a:r>
              <a:rPr lang="en-GB" sz="2800" dirty="0" smtClean="0"/>
              <a:t>relations:</a:t>
            </a:r>
            <a:endParaRPr lang="en-GB" sz="2800" dirty="0"/>
          </a:p>
          <a:p>
            <a:pPr marL="990600" lvl="1" indent="-646113"/>
            <a:r>
              <a:rPr lang="en-GB" sz="2400" dirty="0" smtClean="0"/>
              <a:t>They have </a:t>
            </a:r>
            <a:r>
              <a:rPr lang="en-GB" sz="2400" dirty="0"/>
              <a:t>to be declared in </a:t>
            </a:r>
            <a:r>
              <a:rPr lang="en-GB" sz="2400" dirty="0" smtClean="0"/>
              <a:t>FROM.</a:t>
            </a:r>
            <a:endParaRPr lang="en-GB" sz="2400" dirty="0"/>
          </a:p>
          <a:p>
            <a:pPr marL="990600" lvl="1" indent="-646113"/>
            <a:r>
              <a:rPr lang="en-GB" sz="2400" dirty="0" smtClean="0"/>
              <a:t>They must </a:t>
            </a:r>
            <a:r>
              <a:rPr lang="en-GB" sz="2400" dirty="0"/>
              <a:t>exist in the </a:t>
            </a:r>
            <a:r>
              <a:rPr lang="en-GB" sz="2400" dirty="0" smtClean="0"/>
              <a:t>database.</a:t>
            </a:r>
            <a:endParaRPr lang="en-GB" sz="2400" dirty="0"/>
          </a:p>
          <a:p>
            <a:pPr marL="609600" indent="-609600"/>
            <a:r>
              <a:rPr lang="en-GB" sz="2800" dirty="0"/>
              <a:t>Control and resolve </a:t>
            </a:r>
            <a:r>
              <a:rPr lang="en-GB" sz="2800" dirty="0" smtClean="0"/>
              <a:t>attributes:</a:t>
            </a:r>
            <a:endParaRPr lang="en-GB" sz="2800" dirty="0"/>
          </a:p>
          <a:p>
            <a:pPr marL="990600" lvl="1" indent="-646113"/>
            <a:r>
              <a:rPr lang="en-GB" sz="2400" dirty="0"/>
              <a:t>Attributes must exist in the </a:t>
            </a:r>
            <a:r>
              <a:rPr lang="en-GB" sz="2400" dirty="0" smtClean="0"/>
              <a:t>relations.</a:t>
            </a:r>
            <a:endParaRPr lang="en-GB" sz="2400" dirty="0"/>
          </a:p>
          <a:p>
            <a:pPr marL="609600" indent="-609600"/>
            <a:r>
              <a:rPr lang="en-GB" sz="2800" dirty="0"/>
              <a:t>Type </a:t>
            </a:r>
            <a:r>
              <a:rPr lang="en-GB" sz="2800" dirty="0" smtClean="0"/>
              <a:t>checking:</a:t>
            </a:r>
            <a:endParaRPr lang="en-GB" sz="2800" dirty="0"/>
          </a:p>
          <a:p>
            <a:pPr marL="990600" lvl="1" indent="-646113"/>
            <a:r>
              <a:rPr lang="en-GB" sz="2400" dirty="0"/>
              <a:t>Attributes that are compared must be of the same </a:t>
            </a:r>
            <a:r>
              <a:rPr lang="en-GB" sz="2400" dirty="0" smtClean="0"/>
              <a:t>type.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u="sng" dirty="0"/>
              <a:t>Query </a:t>
            </a:r>
            <a:r>
              <a:rPr lang="sv-SE" u="sng" dirty="0" smtClean="0"/>
              <a:t>optimizer</a:t>
            </a:r>
            <a:endParaRPr lang="en-US" u="sng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b="1" dirty="0"/>
              <a:t>Heuristic</a:t>
            </a:r>
            <a:r>
              <a:rPr lang="en-US" sz="2000" dirty="0"/>
              <a:t>: Use joins instead of </a:t>
            </a:r>
            <a:r>
              <a:rPr lang="en-US" sz="2000" dirty="0" err="1"/>
              <a:t>cartesian</a:t>
            </a:r>
            <a:r>
              <a:rPr lang="en-US" sz="2000" dirty="0"/>
              <a:t> </a:t>
            </a:r>
            <a:r>
              <a:rPr lang="en-US" sz="2000" dirty="0" err="1"/>
              <a:t>product+selections</a:t>
            </a:r>
            <a:r>
              <a:rPr lang="en-US" sz="2000" dirty="0"/>
              <a:t> and do selection and projection as soon as possible, in order to keep the intermediate tables as small as possible, because</a:t>
            </a:r>
          </a:p>
          <a:p>
            <a:pPr lvl="1"/>
            <a:r>
              <a:rPr lang="sv-SE" sz="2000" dirty="0" smtClean="0"/>
              <a:t>if </a:t>
            </a:r>
            <a:r>
              <a:rPr lang="sv-SE" sz="2000" dirty="0"/>
              <a:t>the tables do not fit in memory, then we need to perform fewer disc </a:t>
            </a:r>
            <a:r>
              <a:rPr lang="sv-SE" sz="2000" dirty="0" smtClean="0"/>
              <a:t>accesses,</a:t>
            </a:r>
            <a:endParaRPr lang="sv-SE" sz="2000" dirty="0"/>
          </a:p>
          <a:p>
            <a:pPr lvl="1"/>
            <a:r>
              <a:rPr lang="sv-SE" sz="2000" dirty="0" smtClean="0"/>
              <a:t>if </a:t>
            </a:r>
            <a:r>
              <a:rPr lang="sv-SE" sz="2000" dirty="0"/>
              <a:t>the tables fit in memory, then we use less </a:t>
            </a:r>
            <a:r>
              <a:rPr lang="sv-SE" sz="2000" dirty="0" smtClean="0"/>
              <a:t>memory,</a:t>
            </a:r>
            <a:endParaRPr lang="sv-SE" sz="2000" dirty="0"/>
          </a:p>
          <a:p>
            <a:pPr lvl="1"/>
            <a:r>
              <a:rPr lang="sv-SE" sz="2000" dirty="0" smtClean="0"/>
              <a:t>if </a:t>
            </a:r>
            <a:r>
              <a:rPr lang="sv-SE" sz="2000" dirty="0"/>
              <a:t>the tables are distributed, then we reduce </a:t>
            </a:r>
            <a:r>
              <a:rPr lang="sv-SE" sz="2000" dirty="0" smtClean="0"/>
              <a:t>communication, and</a:t>
            </a:r>
            <a:endParaRPr lang="sv-SE" sz="2000" dirty="0"/>
          </a:p>
          <a:p>
            <a:pPr lvl="1"/>
            <a:r>
              <a:rPr lang="sv-SE" sz="2000" dirty="0" smtClean="0"/>
              <a:t>if </a:t>
            </a:r>
            <a:r>
              <a:rPr lang="sv-SE" sz="2000" dirty="0"/>
              <a:t>the tables have to be sorted, joined, etc., then we use less computation power</a:t>
            </a:r>
          </a:p>
          <a:p>
            <a:endParaRPr lang="en-US" sz="2400" dirty="0"/>
          </a:p>
        </p:txBody>
      </p:sp>
      <p:grpSp>
        <p:nvGrpSpPr>
          <p:cNvPr id="89093" name="Group 11"/>
          <p:cNvGrpSpPr>
            <a:grpSpLocks/>
          </p:cNvGrpSpPr>
          <p:nvPr/>
        </p:nvGrpSpPr>
        <p:grpSpPr bwMode="auto">
          <a:xfrm>
            <a:off x="457200" y="4267200"/>
            <a:ext cx="3733800" cy="2590800"/>
            <a:chOff x="51" y="694"/>
            <a:chExt cx="4164" cy="3273"/>
          </a:xfrm>
        </p:grpSpPr>
        <p:pic>
          <p:nvPicPr>
            <p:cNvPr id="8909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" y="1335"/>
              <a:ext cx="1225" cy="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" y="1087"/>
              <a:ext cx="851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6" y="2760"/>
              <a:ext cx="1638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3" y="1689"/>
              <a:ext cx="1002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60" y="1077"/>
              <a:ext cx="10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9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" y="694"/>
              <a:ext cx="4164" cy="3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100" name="Group 8"/>
          <p:cNvGrpSpPr>
            <a:grpSpLocks/>
          </p:cNvGrpSpPr>
          <p:nvPr/>
        </p:nvGrpSpPr>
        <p:grpSpPr bwMode="auto">
          <a:xfrm>
            <a:off x="4724400" y="4267200"/>
            <a:ext cx="3943350" cy="2590800"/>
            <a:chOff x="45" y="833"/>
            <a:chExt cx="4751" cy="3397"/>
          </a:xfrm>
        </p:grpSpPr>
        <p:pic>
          <p:nvPicPr>
            <p:cNvPr id="8910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" y="833"/>
              <a:ext cx="4751" cy="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02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6" y="1289"/>
              <a:ext cx="835" cy="2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0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39" y="1239"/>
              <a:ext cx="10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04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03" y="2067"/>
              <a:ext cx="165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0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00" y="2814"/>
              <a:ext cx="1638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u="sng" dirty="0"/>
              <a:t>Query </a:t>
            </a:r>
            <a:r>
              <a:rPr lang="sv-SE" u="sng" dirty="0" smtClean="0"/>
              <a:t>optimizer</a:t>
            </a:r>
            <a:endParaRPr lang="en-US" u="sng" dirty="0"/>
          </a:p>
        </p:txBody>
      </p:sp>
      <p:sp>
        <p:nvSpPr>
          <p:cNvPr id="1038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4525963"/>
          </a:xfrm>
          <a:ln/>
        </p:spPr>
        <p:txBody>
          <a:bodyPr/>
          <a:lstStyle/>
          <a:p>
            <a:pPr marL="609600" indent="-609600"/>
            <a:r>
              <a:rPr lang="sv-SE" sz="2000" b="1" dirty="0" smtClean="0"/>
              <a:t>Heuristic</a:t>
            </a:r>
            <a:r>
              <a:rPr lang="sv-SE" sz="2000" dirty="0" smtClean="0"/>
              <a:t> algorithm</a:t>
            </a:r>
            <a:r>
              <a:rPr lang="sv-SE" sz="2000" dirty="0"/>
              <a:t>:</a:t>
            </a:r>
            <a:endParaRPr lang="en-US" sz="2000" dirty="0"/>
          </a:p>
          <a:p>
            <a:pPr marL="990600" lvl="1" indent="-533400">
              <a:buFontTx/>
              <a:buAutoNum type="arabicPeriod"/>
            </a:pPr>
            <a:r>
              <a:rPr lang="en-US" sz="1800" dirty="0"/>
              <a:t>Break up conjunctive select into </a:t>
            </a:r>
            <a:r>
              <a:rPr lang="en-US" sz="1800" dirty="0" smtClean="0"/>
              <a:t>cascade.</a:t>
            </a:r>
            <a:endParaRPr lang="en-US" sz="1800" dirty="0"/>
          </a:p>
          <a:p>
            <a:pPr marL="990600" lvl="1" indent="-533400">
              <a:buFontTx/>
              <a:buAutoNum type="arabicPeriod"/>
            </a:pPr>
            <a:r>
              <a:rPr lang="en-US" sz="1800" dirty="0"/>
              <a:t>Move down select as far as possible in the </a:t>
            </a:r>
            <a:r>
              <a:rPr lang="en-US" sz="1800" dirty="0" smtClean="0"/>
              <a:t>tree.</a:t>
            </a:r>
            <a:endParaRPr lang="en-US" sz="1800" dirty="0"/>
          </a:p>
          <a:p>
            <a:pPr marL="990600" lvl="1" indent="-533400">
              <a:buFontTx/>
              <a:buAutoNum type="arabicPeriod"/>
            </a:pPr>
            <a:r>
              <a:rPr lang="en-US" sz="1800" dirty="0"/>
              <a:t>Rearrange select operations: The most restrictive should be executed </a:t>
            </a:r>
            <a:r>
              <a:rPr lang="en-US" sz="1800" dirty="0" smtClean="0"/>
              <a:t>first.</a:t>
            </a:r>
            <a:endParaRPr lang="en-US" sz="1800" dirty="0"/>
          </a:p>
          <a:p>
            <a:pPr marL="990600" lvl="1" indent="-533400">
              <a:buFontTx/>
              <a:buAutoNum type="arabicPeriod"/>
            </a:pPr>
            <a:r>
              <a:rPr lang="en-US" sz="1800" dirty="0"/>
              <a:t>Convert Cartesian product followed by selection into </a:t>
            </a:r>
            <a:r>
              <a:rPr lang="en-US" sz="1800" dirty="0" smtClean="0"/>
              <a:t>join.</a:t>
            </a:r>
            <a:endParaRPr lang="en-US" sz="1800" dirty="0"/>
          </a:p>
          <a:p>
            <a:pPr marL="990600" lvl="1" indent="-533400">
              <a:buFontTx/>
              <a:buAutoNum type="arabicPeriod"/>
            </a:pPr>
            <a:r>
              <a:rPr lang="en-US" sz="1800" dirty="0"/>
              <a:t>Move down project operations as far as possible in the tree. Create new projections so that only the required attributes are involved in the </a:t>
            </a:r>
            <a:r>
              <a:rPr lang="en-US" sz="1800" dirty="0" smtClean="0"/>
              <a:t>tree.</a:t>
            </a:r>
            <a:endParaRPr lang="en-US" sz="1800" dirty="0"/>
          </a:p>
          <a:p>
            <a:pPr marL="990600" lvl="1" indent="-533400">
              <a:buFontTx/>
              <a:buAutoNum type="arabicPeriod"/>
            </a:pPr>
            <a:r>
              <a:rPr lang="en-US" sz="1800" dirty="0">
                <a:solidFill>
                  <a:schemeClr val="bg2"/>
                </a:solidFill>
              </a:rPr>
              <a:t>Identify </a:t>
            </a:r>
            <a:r>
              <a:rPr lang="en-US" sz="1800" dirty="0" err="1">
                <a:solidFill>
                  <a:schemeClr val="bg2"/>
                </a:solidFill>
              </a:rPr>
              <a:t>subtrees</a:t>
            </a:r>
            <a:r>
              <a:rPr lang="en-US" sz="1800" dirty="0">
                <a:solidFill>
                  <a:schemeClr val="bg2"/>
                </a:solidFill>
              </a:rPr>
              <a:t> that can be executed by a single </a:t>
            </a:r>
            <a:r>
              <a:rPr lang="en-US" sz="1800" dirty="0" smtClean="0">
                <a:solidFill>
                  <a:schemeClr val="bg2"/>
                </a:solidFill>
              </a:rPr>
              <a:t>algorithm</a:t>
            </a:r>
            <a:r>
              <a:rPr lang="en-US" sz="1800" dirty="0" smtClean="0"/>
              <a:t>.</a:t>
            </a:r>
            <a:endParaRPr lang="en-US" sz="1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2514600" cy="160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600"/>
            <a:ext cx="2209800" cy="170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57600"/>
            <a:ext cx="2438400" cy="176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300663"/>
            <a:ext cx="2057400" cy="155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210175"/>
            <a:ext cx="2057400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5943600" y="838200"/>
            <a:ext cx="3200400" cy="1143000"/>
          </a:xfrm>
          <a:prstGeom prst="cloudCallout">
            <a:avLst>
              <a:gd name="adj1" fmla="val -42657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200"/>
              <a:t>Fewest tuples ? Smallest size ? Smallest selectivity ? DBMS catalog contains required info.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pPr algn="l"/>
            <a:r>
              <a:rPr lang="sv-SE" u="sng"/>
              <a:t>Equivalence rules</a:t>
            </a:r>
            <a:endParaRPr lang="en-US" u="sng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27037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14888" y="5056188"/>
            <a:ext cx="4329112" cy="1801812"/>
          </a:xfrm>
          <a:noFill/>
          <a:ln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407352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Relation schema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ph type="tbl" idx="1"/>
          </p:nvPr>
        </p:nvGraphicFramePr>
        <p:xfrm>
          <a:off x="468313" y="3213100"/>
          <a:ext cx="8229600" cy="5032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576387"/>
                <a:gridCol w="1512888"/>
                <a:gridCol w="1511300"/>
                <a:gridCol w="8858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962400" y="18288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Attributes</a:t>
            </a:r>
          </a:p>
        </p:txBody>
      </p:sp>
      <p:sp>
        <p:nvSpPr>
          <p:cNvPr id="11285" name="AutoShape 21"/>
          <p:cNvSpPr>
            <a:spLocks/>
          </p:cNvSpPr>
          <p:nvPr/>
        </p:nvSpPr>
        <p:spPr bwMode="auto">
          <a:xfrm rot="5400000">
            <a:off x="4419600" y="-1524000"/>
            <a:ext cx="304800" cy="8229600"/>
          </a:xfrm>
          <a:prstGeom prst="leftBrace">
            <a:avLst>
              <a:gd name="adj1" fmla="val 2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0" y="3716338"/>
            <a:ext cx="9144000" cy="3141662"/>
            <a:chOff x="0" y="2341"/>
            <a:chExt cx="5760" cy="1979"/>
          </a:xfrm>
        </p:grpSpPr>
        <p:grpSp>
          <p:nvGrpSpPr>
            <p:cNvPr id="11287" name="Group 23"/>
            <p:cNvGrpSpPr>
              <a:grpSpLocks/>
            </p:cNvGrpSpPr>
            <p:nvPr/>
          </p:nvGrpSpPr>
          <p:grpSpPr bwMode="auto">
            <a:xfrm>
              <a:off x="0" y="2341"/>
              <a:ext cx="1044" cy="499"/>
              <a:chOff x="0" y="2432"/>
              <a:chExt cx="1044" cy="499"/>
            </a:xfrm>
          </p:grpSpPr>
          <p:grpSp>
            <p:nvGrpSpPr>
              <p:cNvPr id="11288" name="Group 24"/>
              <p:cNvGrpSpPr>
                <a:grpSpLocks/>
              </p:cNvGrpSpPr>
              <p:nvPr/>
            </p:nvGrpSpPr>
            <p:grpSpPr bwMode="auto">
              <a:xfrm>
                <a:off x="0" y="2614"/>
                <a:ext cx="1044" cy="317"/>
                <a:chOff x="158" y="2614"/>
                <a:chExt cx="1044" cy="317"/>
              </a:xfrm>
            </p:grpSpPr>
            <p:sp>
              <p:nvSpPr>
                <p:cNvPr id="11289" name="Oval 25"/>
                <p:cNvSpPr>
                  <a:spLocks noChangeArrowheads="1"/>
                </p:cNvSpPr>
                <p:nvPr/>
              </p:nvSpPr>
              <p:spPr bwMode="auto">
                <a:xfrm>
                  <a:off x="158" y="2614"/>
                  <a:ext cx="1044" cy="31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2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58" y="2659"/>
                  <a:ext cx="9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yymmdd-xxxx</a:t>
                  </a:r>
                </a:p>
              </p:txBody>
            </p:sp>
          </p:grpSp>
          <p:cxnSp>
            <p:nvCxnSpPr>
              <p:cNvPr id="11291" name="AutoShape 27"/>
              <p:cNvCxnSpPr>
                <a:cxnSpLocks noChangeShapeType="1"/>
                <a:stCxn id="0" idx="2"/>
                <a:endCxn id="11289" idx="0"/>
              </p:cNvCxnSpPr>
              <p:nvPr/>
            </p:nvCxnSpPr>
            <p:spPr bwMode="auto">
              <a:xfrm flipH="1">
                <a:off x="522" y="2432"/>
                <a:ext cx="205" cy="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1292" name="Group 28"/>
            <p:cNvGrpSpPr>
              <a:grpSpLocks/>
            </p:cNvGrpSpPr>
            <p:nvPr/>
          </p:nvGrpSpPr>
          <p:grpSpPr bwMode="auto">
            <a:xfrm>
              <a:off x="204" y="2341"/>
              <a:ext cx="2233" cy="999"/>
              <a:chOff x="204" y="2432"/>
              <a:chExt cx="2233" cy="999"/>
            </a:xfrm>
          </p:grpSpPr>
          <p:grpSp>
            <p:nvGrpSpPr>
              <p:cNvPr id="11293" name="Group 29"/>
              <p:cNvGrpSpPr>
                <a:grpSpLocks/>
              </p:cNvGrpSpPr>
              <p:nvPr/>
            </p:nvGrpSpPr>
            <p:grpSpPr bwMode="auto">
              <a:xfrm>
                <a:off x="204" y="3113"/>
                <a:ext cx="2233" cy="318"/>
                <a:chOff x="1429" y="2704"/>
                <a:chExt cx="2233" cy="318"/>
              </a:xfrm>
            </p:grpSpPr>
            <p:sp>
              <p:nvSpPr>
                <p:cNvPr id="11294" name="Oval 30"/>
                <p:cNvSpPr>
                  <a:spLocks noChangeArrowheads="1"/>
                </p:cNvSpPr>
                <p:nvPr/>
              </p:nvSpPr>
              <p:spPr bwMode="auto">
                <a:xfrm>
                  <a:off x="1429" y="2704"/>
                  <a:ext cx="2222" cy="3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29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74" y="2750"/>
                  <a:ext cx="2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Textual string less than 30 chars</a:t>
                  </a:r>
                </a:p>
              </p:txBody>
            </p:sp>
          </p:grpSp>
          <p:cxnSp>
            <p:nvCxnSpPr>
              <p:cNvPr id="11296" name="AutoShape 32"/>
              <p:cNvCxnSpPr>
                <a:cxnSpLocks noChangeShapeType="1"/>
                <a:stCxn id="0" idx="2"/>
                <a:endCxn id="11294" idx="0"/>
              </p:cNvCxnSpPr>
              <p:nvPr/>
            </p:nvCxnSpPr>
            <p:spPr bwMode="auto">
              <a:xfrm flipH="1">
                <a:off x="1315" y="2432"/>
                <a:ext cx="276" cy="6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1297" name="Group 33"/>
            <p:cNvGrpSpPr>
              <a:grpSpLocks/>
            </p:cNvGrpSpPr>
            <p:nvPr/>
          </p:nvGrpSpPr>
          <p:grpSpPr bwMode="auto">
            <a:xfrm>
              <a:off x="1610" y="2341"/>
              <a:ext cx="2233" cy="681"/>
              <a:chOff x="1610" y="2432"/>
              <a:chExt cx="2233" cy="681"/>
            </a:xfrm>
          </p:grpSpPr>
          <p:grpSp>
            <p:nvGrpSpPr>
              <p:cNvPr id="11298" name="Group 34"/>
              <p:cNvGrpSpPr>
                <a:grpSpLocks/>
              </p:cNvGrpSpPr>
              <p:nvPr/>
            </p:nvGrpSpPr>
            <p:grpSpPr bwMode="auto">
              <a:xfrm>
                <a:off x="1610" y="2795"/>
                <a:ext cx="2233" cy="318"/>
                <a:chOff x="1429" y="2704"/>
                <a:chExt cx="2233" cy="318"/>
              </a:xfrm>
            </p:grpSpPr>
            <p:sp>
              <p:nvSpPr>
                <p:cNvPr id="11299" name="Oval 35"/>
                <p:cNvSpPr>
                  <a:spLocks noChangeArrowheads="1"/>
                </p:cNvSpPr>
                <p:nvPr/>
              </p:nvSpPr>
              <p:spPr bwMode="auto">
                <a:xfrm>
                  <a:off x="1429" y="2704"/>
                  <a:ext cx="2222" cy="31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0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474" y="2750"/>
                  <a:ext cx="2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Textual string less than 30 chars</a:t>
                  </a:r>
                </a:p>
              </p:txBody>
            </p:sp>
          </p:grpSp>
          <p:cxnSp>
            <p:nvCxnSpPr>
              <p:cNvPr id="11301" name="AutoShape 37"/>
              <p:cNvCxnSpPr>
                <a:cxnSpLocks noChangeShapeType="1"/>
                <a:stCxn id="0" idx="2"/>
                <a:endCxn id="11299" idx="0"/>
              </p:cNvCxnSpPr>
              <p:nvPr/>
            </p:nvCxnSpPr>
            <p:spPr bwMode="auto">
              <a:xfrm>
                <a:off x="2520" y="2432"/>
                <a:ext cx="201" cy="3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1302" name="Group 38"/>
            <p:cNvGrpSpPr>
              <a:grpSpLocks/>
            </p:cNvGrpSpPr>
            <p:nvPr/>
          </p:nvGrpSpPr>
          <p:grpSpPr bwMode="auto">
            <a:xfrm>
              <a:off x="3493" y="2341"/>
              <a:ext cx="1655" cy="1588"/>
              <a:chOff x="3493" y="2432"/>
              <a:chExt cx="1655" cy="1588"/>
            </a:xfrm>
          </p:grpSpPr>
          <p:grpSp>
            <p:nvGrpSpPr>
              <p:cNvPr id="11303" name="Group 39"/>
              <p:cNvGrpSpPr>
                <a:grpSpLocks/>
              </p:cNvGrpSpPr>
              <p:nvPr/>
            </p:nvGrpSpPr>
            <p:grpSpPr bwMode="auto">
              <a:xfrm>
                <a:off x="4014" y="3748"/>
                <a:ext cx="1134" cy="272"/>
                <a:chOff x="3152" y="3113"/>
                <a:chExt cx="1134" cy="272"/>
              </a:xfrm>
            </p:grpSpPr>
            <p:sp>
              <p:nvSpPr>
                <p:cNvPr id="11304" name="Oval 40"/>
                <p:cNvSpPr>
                  <a:spLocks noChangeArrowheads="1"/>
                </p:cNvSpPr>
                <p:nvPr/>
              </p:nvSpPr>
              <p:spPr bwMode="auto">
                <a:xfrm>
                  <a:off x="3152" y="3113"/>
                  <a:ext cx="1134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0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43" y="3113"/>
                  <a:ext cx="94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rrr - nn nn nn</a:t>
                  </a:r>
                </a:p>
              </p:txBody>
            </p:sp>
          </p:grpSp>
          <p:cxnSp>
            <p:nvCxnSpPr>
              <p:cNvPr id="11306" name="AutoShape 42"/>
              <p:cNvCxnSpPr>
                <a:cxnSpLocks noChangeShapeType="1"/>
                <a:stCxn id="0" idx="2"/>
                <a:endCxn id="11305" idx="0"/>
              </p:cNvCxnSpPr>
              <p:nvPr/>
            </p:nvCxnSpPr>
            <p:spPr bwMode="auto">
              <a:xfrm>
                <a:off x="3493" y="2432"/>
                <a:ext cx="1086" cy="13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1307" name="Group 43"/>
            <p:cNvGrpSpPr>
              <a:grpSpLocks/>
            </p:cNvGrpSpPr>
            <p:nvPr/>
          </p:nvGrpSpPr>
          <p:grpSpPr bwMode="auto">
            <a:xfrm>
              <a:off x="4241" y="2341"/>
              <a:ext cx="907" cy="730"/>
              <a:chOff x="4241" y="2432"/>
              <a:chExt cx="907" cy="730"/>
            </a:xfrm>
          </p:grpSpPr>
          <p:grpSp>
            <p:nvGrpSpPr>
              <p:cNvPr id="11308" name="Group 44"/>
              <p:cNvGrpSpPr>
                <a:grpSpLocks/>
              </p:cNvGrpSpPr>
              <p:nvPr/>
            </p:nvGrpSpPr>
            <p:grpSpPr bwMode="auto">
              <a:xfrm>
                <a:off x="4241" y="2931"/>
                <a:ext cx="907" cy="231"/>
                <a:chOff x="3969" y="2717"/>
                <a:chExt cx="907" cy="231"/>
              </a:xfrm>
            </p:grpSpPr>
            <p:sp>
              <p:nvSpPr>
                <p:cNvPr id="11309" name="Oval 45"/>
                <p:cNvSpPr>
                  <a:spLocks noChangeArrowheads="1"/>
                </p:cNvSpPr>
                <p:nvPr/>
              </p:nvSpPr>
              <p:spPr bwMode="auto">
                <a:xfrm>
                  <a:off x="3969" y="2750"/>
                  <a:ext cx="907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1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047" y="2717"/>
                  <a:ext cx="7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aaaaannn</a:t>
                  </a:r>
                </a:p>
              </p:txBody>
            </p:sp>
          </p:grpSp>
          <p:cxnSp>
            <p:nvCxnSpPr>
              <p:cNvPr id="11311" name="AutoShape 47"/>
              <p:cNvCxnSpPr>
                <a:cxnSpLocks noChangeShapeType="1"/>
                <a:stCxn id="0" idx="2"/>
                <a:endCxn id="11310" idx="0"/>
              </p:cNvCxnSpPr>
              <p:nvPr/>
            </p:nvCxnSpPr>
            <p:spPr bwMode="auto">
              <a:xfrm>
                <a:off x="4445" y="2432"/>
                <a:ext cx="252" cy="49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1312" name="Group 48"/>
            <p:cNvGrpSpPr>
              <a:grpSpLocks/>
            </p:cNvGrpSpPr>
            <p:nvPr/>
          </p:nvGrpSpPr>
          <p:grpSpPr bwMode="auto">
            <a:xfrm>
              <a:off x="4626" y="2341"/>
              <a:ext cx="1134" cy="1271"/>
              <a:chOff x="4626" y="2432"/>
              <a:chExt cx="1134" cy="1271"/>
            </a:xfrm>
          </p:grpSpPr>
          <p:grpSp>
            <p:nvGrpSpPr>
              <p:cNvPr id="11313" name="Group 49"/>
              <p:cNvGrpSpPr>
                <a:grpSpLocks/>
              </p:cNvGrpSpPr>
              <p:nvPr/>
            </p:nvGrpSpPr>
            <p:grpSpPr bwMode="auto">
              <a:xfrm>
                <a:off x="4626" y="3249"/>
                <a:ext cx="1134" cy="454"/>
                <a:chOff x="4059" y="3294"/>
                <a:chExt cx="1134" cy="454"/>
              </a:xfrm>
            </p:grpSpPr>
            <p:sp>
              <p:nvSpPr>
                <p:cNvPr id="11314" name="Oval 50"/>
                <p:cNvSpPr>
                  <a:spLocks noChangeArrowheads="1"/>
                </p:cNvSpPr>
                <p:nvPr/>
              </p:nvSpPr>
              <p:spPr bwMode="auto">
                <a:xfrm>
                  <a:off x="4059" y="3294"/>
                  <a:ext cx="1134" cy="45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1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092" y="3339"/>
                  <a:ext cx="1100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/>
                    <a:t>Positive integer</a:t>
                  </a:r>
                </a:p>
                <a:p>
                  <a:pPr algn="ctr"/>
                  <a:r>
                    <a:rPr lang="en-US"/>
                    <a:t>0&lt;x&lt;150</a:t>
                  </a:r>
                </a:p>
              </p:txBody>
            </p:sp>
          </p:grpSp>
          <p:cxnSp>
            <p:nvCxnSpPr>
              <p:cNvPr id="11316" name="AutoShape 52"/>
              <p:cNvCxnSpPr>
                <a:cxnSpLocks noChangeShapeType="1"/>
                <a:stCxn id="0" idx="2"/>
                <a:endCxn id="11314" idx="0"/>
              </p:cNvCxnSpPr>
              <p:nvPr/>
            </p:nvCxnSpPr>
            <p:spPr bwMode="auto">
              <a:xfrm flipH="1">
                <a:off x="5193" y="2432"/>
                <a:ext cx="7" cy="81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11317" name="Text Box 53"/>
            <p:cNvSpPr txBox="1">
              <a:spLocks noChangeArrowheads="1"/>
            </p:cNvSpPr>
            <p:nvPr/>
          </p:nvSpPr>
          <p:spPr bwMode="auto">
            <a:xfrm>
              <a:off x="1824" y="4089"/>
              <a:ext cx="2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Domain = set of </a:t>
              </a:r>
              <a:r>
                <a:rPr lang="en-US" b="1"/>
                <a:t>atomic</a:t>
              </a:r>
              <a:r>
                <a:rPr lang="en-US"/>
                <a:t> values</a:t>
              </a:r>
            </a:p>
          </p:txBody>
        </p:sp>
        <p:sp>
          <p:nvSpPr>
            <p:cNvPr id="11318" name="AutoShape 54"/>
            <p:cNvSpPr>
              <a:spLocks/>
            </p:cNvSpPr>
            <p:nvPr/>
          </p:nvSpPr>
          <p:spPr bwMode="auto">
            <a:xfrm rot="16200000">
              <a:off x="2832" y="1392"/>
              <a:ext cx="192" cy="5184"/>
            </a:xfrm>
            <a:prstGeom prst="leftBrace">
              <a:avLst>
                <a:gd name="adj1" fmla="val 2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/>
              <a:t>Execution plans</a:t>
            </a:r>
            <a:endParaRPr lang="en-US" u="sng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/>
              <a:t>Execution plan: Optimized query tree extended with access methods and algorithms to implement the operations.</a:t>
            </a:r>
            <a:endParaRPr lang="en-US" sz="280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3733800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24200"/>
            <a:ext cx="4114800" cy="238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/>
              <a:t>Query </a:t>
            </a:r>
            <a:r>
              <a:rPr lang="sv-SE" u="sng" dirty="0" smtClean="0"/>
              <a:t>optimizer</a:t>
            </a:r>
            <a:endParaRPr lang="en-US" u="sng" dirty="0"/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GB" sz="1800" dirty="0" smtClean="0"/>
              <a:t>Compare </a:t>
            </a:r>
            <a:r>
              <a:rPr lang="en-GB" sz="1800" dirty="0"/>
              <a:t>the estimate </a:t>
            </a:r>
            <a:r>
              <a:rPr lang="en-GB" sz="1800" dirty="0" smtClean="0"/>
              <a:t>cost estimate of different execution plans and choose </a:t>
            </a:r>
            <a:r>
              <a:rPr lang="en-GB" sz="1800" dirty="0"/>
              <a:t>the cheapest.</a:t>
            </a:r>
          </a:p>
          <a:p>
            <a:r>
              <a:rPr lang="en-GB" sz="1800" dirty="0"/>
              <a:t>The cost </a:t>
            </a:r>
            <a:r>
              <a:rPr lang="en-GB" sz="1800" dirty="0" smtClean="0"/>
              <a:t>estimate decomposes into the following components.</a:t>
            </a:r>
            <a:endParaRPr lang="en-GB" sz="1800" dirty="0"/>
          </a:p>
          <a:p>
            <a:pPr marL="669925" lvl="1" indent="-325438"/>
            <a:r>
              <a:rPr lang="en-GB" sz="1600" b="1" dirty="0"/>
              <a:t>Access cost to secondary </a:t>
            </a:r>
            <a:r>
              <a:rPr lang="en-GB" sz="1600" b="1" dirty="0" smtClean="0"/>
              <a:t>storage.</a:t>
            </a:r>
            <a:endParaRPr lang="en-GB" sz="1600" b="1" dirty="0"/>
          </a:p>
          <a:p>
            <a:pPr lvl="2"/>
            <a:r>
              <a:rPr lang="en-GB" sz="1400" dirty="0"/>
              <a:t>Depends on the access method and file organization. Leading term for large </a:t>
            </a:r>
            <a:r>
              <a:rPr lang="en-GB" sz="1400" dirty="0" smtClean="0"/>
              <a:t>databases.</a:t>
            </a:r>
            <a:endParaRPr lang="en-GB" sz="1400" dirty="0"/>
          </a:p>
          <a:p>
            <a:pPr marL="669925" lvl="1" indent="-325438"/>
            <a:r>
              <a:rPr lang="en-GB" sz="1600" b="1" dirty="0"/>
              <a:t>Storage cost</a:t>
            </a:r>
            <a:r>
              <a:rPr lang="en-GB" sz="1600" dirty="0"/>
              <a:t> </a:t>
            </a:r>
            <a:r>
              <a:rPr lang="en-GB" sz="1600" dirty="0" smtClean="0"/>
              <a:t>.</a:t>
            </a:r>
            <a:endParaRPr lang="en-GB" sz="1600" dirty="0"/>
          </a:p>
          <a:p>
            <a:pPr lvl="2"/>
            <a:r>
              <a:rPr lang="en-GB" sz="1400" dirty="0"/>
              <a:t>Storing intermediate results on </a:t>
            </a:r>
            <a:r>
              <a:rPr lang="en-GB" sz="1400" dirty="0" smtClean="0"/>
              <a:t>disk.</a:t>
            </a:r>
            <a:endParaRPr lang="en-GB" sz="1400" dirty="0"/>
          </a:p>
          <a:p>
            <a:pPr marL="669925" lvl="1" indent="-325438"/>
            <a:r>
              <a:rPr lang="en-GB" sz="1600" b="1" dirty="0"/>
              <a:t>Computation </a:t>
            </a:r>
            <a:r>
              <a:rPr lang="en-GB" sz="1600" b="1" dirty="0" smtClean="0"/>
              <a:t>cost.</a:t>
            </a:r>
            <a:endParaRPr lang="en-GB" sz="1600" b="1" dirty="0"/>
          </a:p>
          <a:p>
            <a:pPr lvl="2"/>
            <a:r>
              <a:rPr lang="en-GB" sz="1400" dirty="0"/>
              <a:t>I</a:t>
            </a:r>
            <a:r>
              <a:rPr lang="en-GB" sz="1400" dirty="0" smtClean="0"/>
              <a:t>n-memory </a:t>
            </a:r>
            <a:r>
              <a:rPr lang="en-GB" sz="1400" dirty="0"/>
              <a:t>searching, sorting, computation. Leading term for small </a:t>
            </a:r>
            <a:r>
              <a:rPr lang="en-GB" sz="1400" dirty="0" smtClean="0"/>
              <a:t>databases.</a:t>
            </a:r>
            <a:endParaRPr lang="en-GB" sz="1400" dirty="0"/>
          </a:p>
          <a:p>
            <a:pPr marL="669925" lvl="1" indent="-325438"/>
            <a:r>
              <a:rPr lang="en-GB" sz="1600" b="1" dirty="0"/>
              <a:t>Memory usage </a:t>
            </a:r>
            <a:r>
              <a:rPr lang="en-GB" sz="1600" b="1" dirty="0" smtClean="0"/>
              <a:t>cost.</a:t>
            </a:r>
            <a:endParaRPr lang="en-GB" sz="1600" b="1" dirty="0"/>
          </a:p>
          <a:p>
            <a:pPr lvl="2"/>
            <a:r>
              <a:rPr lang="en-GB" sz="1400" dirty="0"/>
              <a:t>M</a:t>
            </a:r>
            <a:r>
              <a:rPr lang="en-GB" sz="1400" dirty="0" smtClean="0"/>
              <a:t>emory </a:t>
            </a:r>
            <a:r>
              <a:rPr lang="en-GB" sz="1400" dirty="0"/>
              <a:t>buffers needed in the </a:t>
            </a:r>
            <a:r>
              <a:rPr lang="en-GB" sz="1400" dirty="0" smtClean="0"/>
              <a:t>server.</a:t>
            </a:r>
            <a:endParaRPr lang="en-GB" sz="1400" dirty="0"/>
          </a:p>
          <a:p>
            <a:pPr marL="669925" lvl="1" indent="-325438"/>
            <a:r>
              <a:rPr lang="en-GB" sz="1600" b="1" dirty="0"/>
              <a:t>Communication </a:t>
            </a:r>
            <a:r>
              <a:rPr lang="en-GB" sz="1600" b="1" dirty="0" smtClean="0"/>
              <a:t>cost.</a:t>
            </a:r>
            <a:endParaRPr lang="en-GB" sz="1600" b="1" dirty="0"/>
          </a:p>
          <a:p>
            <a:pPr lvl="2"/>
            <a:r>
              <a:rPr lang="en-GB" sz="1400" dirty="0"/>
              <a:t>R</a:t>
            </a:r>
            <a:r>
              <a:rPr lang="en-GB" sz="1400" dirty="0" smtClean="0"/>
              <a:t>emote </a:t>
            </a:r>
            <a:r>
              <a:rPr lang="en-GB" sz="1400" dirty="0"/>
              <a:t>connection cost, network transfer cost. Leading term for distributed </a:t>
            </a:r>
            <a:r>
              <a:rPr lang="en-GB" sz="1400" dirty="0" smtClean="0"/>
              <a:t>databases.</a:t>
            </a:r>
            <a:endParaRPr lang="en-GB" sz="1400" dirty="0"/>
          </a:p>
          <a:p>
            <a:pPr lvl="2"/>
            <a:endParaRPr lang="en-GB" sz="1400" dirty="0"/>
          </a:p>
          <a:p>
            <a:r>
              <a:rPr lang="en-GB" sz="1800" dirty="0"/>
              <a:t>The costs above are estimated via the information in the DBMS </a:t>
            </a:r>
            <a:r>
              <a:rPr lang="en-GB" sz="1800" dirty="0" err="1"/>
              <a:t>catalog</a:t>
            </a:r>
            <a:r>
              <a:rPr lang="en-GB" sz="1800" dirty="0"/>
              <a:t> (e.g. #records, record size, #blocks, primary and secondary access methods, #distinct values, selectivity, etc.).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/>
              <a:t>Exercises</a:t>
            </a:r>
            <a:endParaRPr lang="en-US" u="sng"/>
          </a:p>
        </p:txBody>
      </p:sp>
      <p:pic>
        <p:nvPicPr>
          <p:cNvPr id="9318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5410200"/>
            <a:ext cx="3886200" cy="1270000"/>
          </a:xfrm>
          <a:noFill/>
          <a:ln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8648700" cy="302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486400"/>
            <a:ext cx="4876800" cy="1052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0" y="12954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u="sng"/>
              <a:t>True or false ?</a:t>
            </a:r>
            <a:endParaRPr lang="en-US" b="1" u="sng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0" y="4876800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b="1" u="sng"/>
              <a:t>Optimize the queries below:</a:t>
            </a:r>
            <a:endParaRPr lang="en-US" b="1" u="sng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181600" y="5943600"/>
            <a:ext cx="2286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8915400" y="58674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smtClean="0"/>
              <a:t>Solutions</a:t>
            </a:r>
            <a:endParaRPr lang="sv-SE" u="sng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0"/>
            <a:ext cx="8188325" cy="1579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smtClean="0"/>
              <a:t>Solutions</a:t>
            </a:r>
            <a:endParaRPr lang="sv-S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67722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962" y="381000"/>
            <a:ext cx="6904038" cy="612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algn="l"/>
            <a:r>
              <a:rPr lang="sv-SE" u="sng" dirty="0" smtClean="0"/>
              <a:t>Solutions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Relation</a:t>
            </a:r>
            <a:endParaRPr lang="en-US" u="sng" dirty="0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23850" y="2349500"/>
            <a:ext cx="8820150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3316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755650" y="1989138"/>
          <a:ext cx="8229600" cy="1783398"/>
        </p:xfrm>
        <a:graphic>
          <a:graphicData uri="http://schemas.openxmlformats.org/drawingml/2006/table">
            <a:tbl>
              <a:tblPr/>
              <a:tblGrid>
                <a:gridCol w="1655763"/>
                <a:gridCol w="1368425"/>
                <a:gridCol w="1584325"/>
                <a:gridCol w="1582737"/>
                <a:gridCol w="1225550"/>
                <a:gridCol w="8128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123456-7890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Anders Andersson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013-11 22 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andan111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112233-4455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Veronika Pettersson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013-22 33 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verpe222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2411413" y="4868863"/>
            <a:ext cx="631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Tuple = list of values in the corresponding domains, or NULL</a:t>
            </a:r>
          </a:p>
        </p:txBody>
      </p:sp>
      <p:cxnSp>
        <p:nvCxnSpPr>
          <p:cNvPr id="13347" name="AutoShape 35"/>
          <p:cNvCxnSpPr>
            <a:cxnSpLocks noChangeShapeType="1"/>
            <a:stCxn id="13346" idx="1"/>
            <a:endCxn id="13315" idx="2"/>
          </p:cNvCxnSpPr>
          <p:nvPr/>
        </p:nvCxnSpPr>
        <p:spPr bwMode="auto">
          <a:xfrm rot="10800000">
            <a:off x="323850" y="2746375"/>
            <a:ext cx="2087563" cy="2306638"/>
          </a:xfrm>
          <a:prstGeom prst="bentConnector3">
            <a:avLst>
              <a:gd name="adj1" fmla="val 1109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Key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 = </a:t>
            </a:r>
            <a:r>
              <a:rPr lang="en-US" b="1"/>
              <a:t>set</a:t>
            </a:r>
            <a:r>
              <a:rPr lang="en-US"/>
              <a:t> of tuples.</a:t>
            </a:r>
          </a:p>
          <a:p>
            <a:r>
              <a:rPr lang="en-US"/>
              <a:t>Then, no duplicates are allowed.</a:t>
            </a:r>
          </a:p>
          <a:p>
            <a:r>
              <a:rPr lang="en-US"/>
              <a:t>Then, every tuple is uniquely identifiable (superkey, candidate key, </a:t>
            </a:r>
            <a:r>
              <a:rPr lang="en-US" u="sng"/>
              <a:t>primary key</a:t>
            </a:r>
            <a:r>
              <a:rPr lang="en-US"/>
              <a:t> which are all time-invariant).</a:t>
            </a:r>
          </a:p>
          <a:p>
            <a:endParaRPr lang="en-US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6635750" y="4792663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035550" y="4792663"/>
            <a:ext cx="1752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39750" y="4792663"/>
            <a:ext cx="1676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5367" name="Group 7"/>
          <p:cNvGraphicFramePr>
            <a:graphicFrameLocks noGrp="1"/>
          </p:cNvGraphicFramePr>
          <p:nvPr>
            <p:ph type="tbl" idx="1"/>
          </p:nvPr>
        </p:nvGraphicFramePr>
        <p:xfrm>
          <a:off x="533400" y="4953000"/>
          <a:ext cx="8229600" cy="1783398"/>
        </p:xfrm>
        <a:graphic>
          <a:graphicData uri="http://schemas.openxmlformats.org/drawingml/2006/table">
            <a:tbl>
              <a:tblPr/>
              <a:tblGrid>
                <a:gridCol w="1655763"/>
                <a:gridCol w="1368425"/>
                <a:gridCol w="1584325"/>
                <a:gridCol w="1582737"/>
                <a:gridCol w="1225550"/>
                <a:gridCol w="8128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123456-7890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Anders Andersson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013-11 22 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andan111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112233-4455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Veronika Pettersson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013-22 33 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verpe222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615950" y="532606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Integrity constraints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dirty="0"/>
              <a:t>Entity integrity constraint = no </a:t>
            </a:r>
            <a:r>
              <a:rPr lang="en-US" b="1" dirty="0"/>
              <a:t>primary</a:t>
            </a:r>
            <a:r>
              <a:rPr lang="en-US" dirty="0"/>
              <a:t> key value is NULL.</a:t>
            </a:r>
          </a:p>
          <a:p>
            <a:r>
              <a:rPr lang="en-US" dirty="0" smtClean="0"/>
              <a:t>A set of attributes FK in a relation </a:t>
            </a:r>
            <a:r>
              <a:rPr lang="en-US" dirty="0"/>
              <a:t>R1 is a foreign key </a:t>
            </a:r>
            <a:r>
              <a:rPr lang="en-US" dirty="0" smtClean="0"/>
              <a:t>to another relation R2 with primary key PK if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domain(FK</a:t>
            </a:r>
            <a:r>
              <a:rPr lang="en-US" dirty="0"/>
              <a:t>) = domain(PK</a:t>
            </a:r>
            <a:r>
              <a:rPr lang="en-US" dirty="0" smtClean="0"/>
              <a:t>), and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FK in R1 takes value NULL or one of the values of PK in R2.</a:t>
            </a:r>
            <a:endParaRPr lang="en-US" dirty="0"/>
          </a:p>
          <a:p>
            <a:r>
              <a:rPr lang="en-US" dirty="0"/>
              <a:t>Referential integrity constraint = conditions (</a:t>
            </a:r>
            <a:r>
              <a:rPr lang="en-US" dirty="0" err="1"/>
              <a:t>i</a:t>
            </a:r>
            <a:r>
              <a:rPr lang="en-US" dirty="0"/>
              <a:t>) and (ii) above hold.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Relational algebra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Relational algebra = language for querying the relational model.</a:t>
            </a:r>
          </a:p>
          <a:p>
            <a:r>
              <a:rPr lang="en-US" dirty="0" smtClean="0"/>
              <a:t>It is a procedural </a:t>
            </a:r>
            <a:r>
              <a:rPr lang="en-US" dirty="0"/>
              <a:t>language = </a:t>
            </a:r>
            <a:r>
              <a:rPr lang="en-US" b="1" dirty="0"/>
              <a:t>how</a:t>
            </a:r>
            <a:r>
              <a:rPr lang="en-US" dirty="0"/>
              <a:t> to carry out the query, as opposed to </a:t>
            </a:r>
            <a:r>
              <a:rPr lang="en-US" b="1" dirty="0"/>
              <a:t>what</a:t>
            </a:r>
            <a:r>
              <a:rPr lang="en-US" dirty="0"/>
              <a:t> to retrieve = declarative language, i.e. relational calculus.</a:t>
            </a:r>
          </a:p>
          <a:p>
            <a:r>
              <a:rPr lang="en-US" dirty="0"/>
              <a:t>Basis for SQL.</a:t>
            </a:r>
          </a:p>
          <a:p>
            <a:r>
              <a:rPr lang="sv-SE" dirty="0"/>
              <a:t>Basis for </a:t>
            </a:r>
            <a:r>
              <a:rPr lang="sv-SE" b="1" dirty="0"/>
              <a:t>implementation and optimization of queries</a:t>
            </a:r>
            <a:r>
              <a:rPr lang="sv-SE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Select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Selects the tuples of a relation satisfying some condition over its attributes.</a:t>
            </a:r>
          </a:p>
          <a:p>
            <a:endParaRPr lang="en-US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619250" y="3933825"/>
          <a:ext cx="56515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4" imgW="1244520" imgH="241200" progId="Equation.3">
                  <p:embed/>
                </p:oleObj>
              </mc:Choice>
              <mc:Fallback>
                <p:oleObj name="Equation" r:id="rId4" imgW="12445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33825"/>
                        <a:ext cx="5651500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Example: select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304800" y="1800225"/>
          <a:ext cx="8569325" cy="3017520"/>
        </p:xfrm>
        <a:graphic>
          <a:graphicData uri="http://schemas.openxmlformats.org/drawingml/2006/table">
            <a:tbl>
              <a:tblPr/>
              <a:tblGrid>
                <a:gridCol w="2143125"/>
                <a:gridCol w="1528763"/>
                <a:gridCol w="2754312"/>
                <a:gridCol w="21431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112233-4455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223344-5566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Alsätersgatan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334455-6677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113322-1122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Pelle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552233-1144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443322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442211-2222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Patrik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334433-1111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Camilla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Alsätersgatan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665544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304800" y="1295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400"/>
              <a:t>STUDENT:</a:t>
            </a:r>
          </a:p>
        </p:txBody>
      </p:sp>
      <p:graphicFrame>
        <p:nvGraphicFramePr>
          <p:cNvPr id="27699" name="Object 51"/>
          <p:cNvGraphicFramePr>
            <a:graphicFrameLocks noChangeAspect="1"/>
          </p:cNvGraphicFramePr>
          <p:nvPr/>
        </p:nvGraphicFramePr>
        <p:xfrm>
          <a:off x="228600" y="4721225"/>
          <a:ext cx="86407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Microsoft Equation 3.0" r:id="rId4" imgW="2831760" imgH="241200" progId="Equation.3">
                  <p:embed/>
                </p:oleObj>
              </mc:Choice>
              <mc:Fallback>
                <p:oleObj name="Microsoft Equation 3.0" r:id="rId4" imgW="2831760" imgH="2412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21225"/>
                        <a:ext cx="864076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00" name="Group 52"/>
          <p:cNvGraphicFramePr>
            <a:graphicFrameLocks noGrp="1"/>
          </p:cNvGraphicFramePr>
          <p:nvPr>
            <p:ph type="tbl" idx="4294967295"/>
          </p:nvPr>
        </p:nvGraphicFramePr>
        <p:xfrm>
          <a:off x="304800" y="5486400"/>
          <a:ext cx="8569325" cy="1188720"/>
        </p:xfrm>
        <a:graphic>
          <a:graphicData uri="http://schemas.openxmlformats.org/drawingml/2006/table">
            <a:tbl>
              <a:tblPr/>
              <a:tblGrid>
                <a:gridCol w="2143125"/>
                <a:gridCol w="1528763"/>
                <a:gridCol w="2754312"/>
                <a:gridCol w="2143125"/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TelNr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334455-6677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Rydsvägen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334433-1111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Camilla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Alsätersgatan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665544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1626</Words>
  <Application>Microsoft Office PowerPoint</Application>
  <PresentationFormat>On-screen Show (4:3)</PresentationFormat>
  <Paragraphs>683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Times</vt:lpstr>
      <vt:lpstr>Times New Roman</vt:lpstr>
      <vt:lpstr>Wingdings</vt:lpstr>
      <vt:lpstr>Default Design</vt:lpstr>
      <vt:lpstr>Equation</vt:lpstr>
      <vt:lpstr>Microsoft Equation 3.0</vt:lpstr>
      <vt:lpstr>Query processing and optimization</vt:lpstr>
      <vt:lpstr>PowerPoint Presentation</vt:lpstr>
      <vt:lpstr>Relation schema</vt:lpstr>
      <vt:lpstr>Relation</vt:lpstr>
      <vt:lpstr>Key constraints</vt:lpstr>
      <vt:lpstr>Integrity constraints</vt:lpstr>
      <vt:lpstr>Relational algebra</vt:lpstr>
      <vt:lpstr>Select</vt:lpstr>
      <vt:lpstr>Example: select</vt:lpstr>
      <vt:lpstr>Project</vt:lpstr>
      <vt:lpstr>Example: project</vt:lpstr>
      <vt:lpstr>Union, intersection and difference</vt:lpstr>
      <vt:lpstr>Example: Intersection</vt:lpstr>
      <vt:lpstr>Cartesian product</vt:lpstr>
      <vt:lpstr>Join</vt:lpstr>
      <vt:lpstr>Example: join</vt:lpstr>
      <vt:lpstr>PowerPoint Presentation</vt:lpstr>
      <vt:lpstr>Example: join</vt:lpstr>
      <vt:lpstr>PowerPoint Presentation</vt:lpstr>
      <vt:lpstr>Variants of join</vt:lpstr>
      <vt:lpstr>Example</vt:lpstr>
      <vt:lpstr>Query trees</vt:lpstr>
      <vt:lpstr>Equivalent query trees</vt:lpstr>
      <vt:lpstr>Query processing</vt:lpstr>
      <vt:lpstr>Query processing</vt:lpstr>
      <vt:lpstr>Parsing and validating</vt:lpstr>
      <vt:lpstr>Query optimizer</vt:lpstr>
      <vt:lpstr>Query optimizer</vt:lpstr>
      <vt:lpstr>Equivalence rules</vt:lpstr>
      <vt:lpstr>Execution plans</vt:lpstr>
      <vt:lpstr>Query optimizer</vt:lpstr>
      <vt:lpstr>Exercises</vt:lpstr>
      <vt:lpstr>Solutions</vt:lpstr>
      <vt:lpstr>Solutions</vt:lpstr>
      <vt:lpstr>Solutions</vt:lpstr>
    </vt:vector>
  </TitlesOfParts>
  <Company>IFM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processing and optimization</dc:title>
  <dc:creator>Jose M. Peña</dc:creator>
  <cp:lastModifiedBy>8p</cp:lastModifiedBy>
  <cp:revision>37</cp:revision>
  <dcterms:created xsi:type="dcterms:W3CDTF">2009-10-06T17:15:29Z</dcterms:created>
  <dcterms:modified xsi:type="dcterms:W3CDTF">2017-04-18T05:17:00Z</dcterms:modified>
</cp:coreProperties>
</file>