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83" r:id="rId5"/>
    <p:sldId id="284" r:id="rId6"/>
    <p:sldId id="261" r:id="rId7"/>
    <p:sldId id="285" r:id="rId8"/>
    <p:sldId id="286" r:id="rId9"/>
    <p:sldId id="264" r:id="rId10"/>
    <p:sldId id="287" r:id="rId11"/>
    <p:sldId id="267" r:id="rId12"/>
    <p:sldId id="268" r:id="rId13"/>
    <p:sldId id="270" r:id="rId14"/>
    <p:sldId id="271" r:id="rId15"/>
    <p:sldId id="272" r:id="rId16"/>
    <p:sldId id="274" r:id="rId17"/>
    <p:sldId id="275" r:id="rId18"/>
    <p:sldId id="273" r:id="rId19"/>
    <p:sldId id="276" r:id="rId20"/>
    <p:sldId id="288" r:id="rId21"/>
    <p:sldId id="290" r:id="rId22"/>
    <p:sldId id="291" r:id="rId23"/>
    <p:sldId id="292" r:id="rId24"/>
    <p:sldId id="293" r:id="rId25"/>
    <p:sldId id="29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62" autoAdjust="0"/>
  </p:normalViewPr>
  <p:slideViewPr>
    <p:cSldViewPr>
      <p:cViewPr>
        <p:scale>
          <a:sx n="76" d="100"/>
          <a:sy n="76" d="100"/>
        </p:scale>
        <p:origin x="-9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05333-D724-4251-8DCC-1FDA861E5AC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F6F63-4935-4811-8222-CBA4E3BE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81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DB21A8-424A-44C7-A856-DA5A5F119F07}" type="slidenum">
              <a:rPr lang="en-US"/>
              <a:pPr/>
              <a:t>2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7BA7F1-BC5B-4802-9E3F-490BC934D781}" type="slidenum">
              <a:rPr lang="en-US"/>
              <a:pPr/>
              <a:t>15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C671A-F1EF-406F-B09A-4B1B2809AB42}" type="slidenum">
              <a:rPr lang="en-US"/>
              <a:pPr/>
              <a:t>16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B9A18A-33B8-470F-B01E-884F80DDCF1D}" type="slidenum">
              <a:rPr lang="en-US"/>
              <a:pPr/>
              <a:t>17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96980-2E6A-4048-8462-FDA44E1A8661}" type="slidenum">
              <a:rPr lang="en-US"/>
              <a:pPr/>
              <a:t>18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8B8678-12D1-4613-914E-0D42B313C3A7}" type="slidenum">
              <a:rPr lang="en-US"/>
              <a:pPr/>
              <a:t>19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C21E0320-77B2-49FC-84CB-BA088CA3DC14}" type="slidenum">
              <a:rPr lang="en-US" sz="1200" b="0">
                <a:solidFill>
                  <a:schemeClr val="tx1"/>
                </a:solidFill>
              </a:rPr>
              <a:pPr eaLnBrk="1" hangingPunct="1"/>
              <a:t>21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C671A-F1EF-406F-B09A-4B1B2809AB42}" type="slidenum">
              <a:rPr lang="en-US"/>
              <a:pPr/>
              <a:t>22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51887018-83B9-4895-BDBC-3518D9DE1817}" type="slidenum">
              <a:rPr lang="en-US" sz="1200" b="0">
                <a:solidFill>
                  <a:schemeClr val="tx1"/>
                </a:solidFill>
              </a:rPr>
              <a:pPr eaLnBrk="1" hangingPunct="1"/>
              <a:t>23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95CE0-3EDE-45A2-98EE-248796F3C588}" type="slidenum">
              <a:rPr lang="en-US"/>
              <a:pPr/>
              <a:t>3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s"/>
              <a:tabLst/>
              <a:defRPr/>
            </a:pPr>
            <a:r>
              <a:rPr lang="en-US" sz="1200" i="1" baseline="-25000" dirty="0" err="1" smtClean="0">
                <a:sym typeface="Symbol" pitchFamily="18" charset="2"/>
              </a:rPr>
              <a:t>country_name</a:t>
            </a:r>
            <a:r>
              <a:rPr lang="en-US" sz="1200" i="1" baseline="-25000" dirty="0" smtClean="0">
                <a:sym typeface="Symbol" pitchFamily="18" charset="2"/>
              </a:rPr>
              <a:t> =</a:t>
            </a:r>
            <a:r>
              <a:rPr lang="en-US" sz="1200" i="1" dirty="0" smtClean="0">
                <a:sym typeface="Symbol" pitchFamily="18" charset="2"/>
              </a:rPr>
              <a:t> </a:t>
            </a:r>
            <a:r>
              <a:rPr lang="en-US" sz="1100" i="1" dirty="0" smtClean="0">
                <a:sym typeface="Symbol" pitchFamily="18" charset="2"/>
              </a:rPr>
              <a:t>‘Indonesia’</a:t>
            </a:r>
            <a:r>
              <a:rPr lang="en-US" sz="1200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r)</a:t>
            </a:r>
            <a:endParaRPr lang="id-ID" i="1" dirty="0" smtClean="0">
              <a:sym typeface="Symbol" pitchFamily="18" charset="2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s"/>
              <a:tabLst/>
              <a:defRPr/>
            </a:pPr>
            <a:endParaRPr lang="id-ID" i="1" dirty="0" smtClean="0">
              <a:sym typeface="Symbol" pitchFamily="18" charset="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None/>
              <a:tabLst/>
              <a:defRPr/>
            </a:pPr>
            <a:r>
              <a:rPr lang="id-ID" i="1" dirty="0" smtClean="0">
                <a:sym typeface="Symbol" pitchFamily="18" charset="2"/>
              </a:rPr>
              <a:t>r</a:t>
            </a:r>
            <a:r>
              <a:rPr lang="id-ID" i="1" baseline="0" dirty="0" smtClean="0">
                <a:sym typeface="Symbol" pitchFamily="18" charset="2"/>
              </a:rPr>
              <a:t> = d ∞ l  ∞X1 c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None/>
              <a:tabLst/>
              <a:defRPr/>
            </a:pPr>
            <a:endParaRPr lang="en-US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6F63-4935-4811-8222-CBA4E3BE97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35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DEB79-A773-4E2B-9AD2-3ED5D9421891}" type="slidenum">
              <a:rPr lang="en-US"/>
              <a:pPr/>
              <a:t>6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D7081-DABD-4F78-9519-731CF0BBC340}" type="slidenum">
              <a:rPr lang="en-US"/>
              <a:pPr/>
              <a:t>9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5F553-5FCD-47EB-A933-9DB0C306186A}" type="slidenum">
              <a:rPr lang="en-US"/>
              <a:pPr/>
              <a:t>11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E400C8-1652-40E6-9775-E65AFADD430D}" type="slidenum">
              <a:rPr lang="en-US"/>
              <a:pPr/>
              <a:t>12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E6E06-5358-480D-8F61-A5B4157922EA}" type="slidenum">
              <a:rPr lang="en-US"/>
              <a:pPr/>
              <a:t>13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C81782-7C8E-4D46-9008-83E6B351CF2C}" type="slidenum">
              <a:rPr lang="en-US"/>
              <a:pPr/>
              <a:t>14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ou@blue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moyes@red.net" TargetMode="External"/><Relationship Id="rId4" Type="http://schemas.openxmlformats.org/officeDocument/2006/relationships/hyperlink" Target="mailto:br@red.com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mou@blue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oyes@red.net" TargetMode="External"/><Relationship Id="rId4" Type="http://schemas.openxmlformats.org/officeDocument/2006/relationships/hyperlink" Target="mailto:br@red.com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moyes@red.net" TargetMode="External"/><Relationship Id="rId5" Type="http://schemas.openxmlformats.org/officeDocument/2006/relationships/hyperlink" Target="mailto:mou@blue.com" TargetMode="External"/><Relationship Id="rId4" Type="http://schemas.openxmlformats.org/officeDocument/2006/relationships/hyperlink" Target="mailto:br@red.com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ou@blue.com" TargetMode="Externa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hyperlink" Target="mailto:moyes@red.net" TargetMode="External"/><Relationship Id="rId4" Type="http://schemas.openxmlformats.org/officeDocument/2006/relationships/hyperlink" Target="mailto:br@red.co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Query Processing: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Relational Algebra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ayu@telkomuniversity.ac.id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94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Union </a:t>
            </a:r>
            <a:r>
              <a:rPr lang="en-US" sz="4000" dirty="0"/>
              <a:t>Operation –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r>
              <a:rPr lang="en-US" dirty="0" smtClean="0"/>
              <a:t>Relation 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Relation </a:t>
            </a:r>
            <a:r>
              <a:rPr lang="en-US" dirty="0" smtClean="0"/>
              <a:t>s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532866"/>
              </p:ext>
            </p:extLst>
          </p:nvPr>
        </p:nvGraphicFramePr>
        <p:xfrm>
          <a:off x="914400" y="2209800"/>
          <a:ext cx="2672310" cy="2076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6085"/>
                <a:gridCol w="1066225"/>
              </a:tblGrid>
              <a:tr h="346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country_name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region_id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America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Indonesia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Asia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Canada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America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Spain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Europe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England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Europe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246152"/>
              </p:ext>
            </p:extLst>
          </p:nvPr>
        </p:nvGraphicFramePr>
        <p:xfrm>
          <a:off x="914400" y="5029200"/>
          <a:ext cx="2672310" cy="1730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6085"/>
                <a:gridCol w="1066225"/>
              </a:tblGrid>
              <a:tr h="346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country_name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region_id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Italy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Europe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Thailand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Asia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South Africa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Africa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Indonesia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953000" y="1600200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965450" algn="ctr"/>
              </a:tabLst>
            </a:pPr>
            <a:r>
              <a:rPr lang="en-US" dirty="0" smtClean="0"/>
              <a:t> 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 </a:t>
            </a:r>
            <a:r>
              <a:rPr lang="en-US" i="1" dirty="0" smtClean="0">
                <a:sym typeface="Symbol" pitchFamily="18" charset="2"/>
              </a:rPr>
              <a:t>s</a:t>
            </a:r>
            <a:endParaRPr lang="en-US" i="1" dirty="0">
              <a:sym typeface="Symbol" pitchFamily="18" charset="2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785308"/>
              </p:ext>
            </p:extLst>
          </p:nvPr>
        </p:nvGraphicFramePr>
        <p:xfrm>
          <a:off x="5481090" y="2286000"/>
          <a:ext cx="2672310" cy="3114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6085"/>
                <a:gridCol w="1066225"/>
              </a:tblGrid>
              <a:tr h="346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country_name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region_id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America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Indonesia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Asia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Canada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America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Spain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Europe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England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Europe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Italy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Europe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Thailand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Asia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South Africa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Africa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82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Compatibility</a:t>
            </a:r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27075" y="1655763"/>
            <a:ext cx="7807325" cy="4516437"/>
          </a:xfrm>
          <a:noFill/>
          <a:ln/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Two Relations are </a:t>
            </a:r>
            <a:r>
              <a:rPr lang="en-US" b="1" u="sng" dirty="0"/>
              <a:t>union-compatible</a:t>
            </a:r>
            <a:r>
              <a:rPr lang="en-US" dirty="0"/>
              <a:t> if they have the </a:t>
            </a:r>
            <a:r>
              <a:rPr lang="en-US" b="1" u="sng" dirty="0"/>
              <a:t>same degree</a:t>
            </a:r>
            <a:r>
              <a:rPr lang="en-US" dirty="0"/>
              <a:t> (</a:t>
            </a:r>
            <a:r>
              <a:rPr lang="en-US" dirty="0" err="1"/>
              <a:t>i.e.,the</a:t>
            </a:r>
            <a:r>
              <a:rPr lang="en-US" dirty="0"/>
              <a:t> same number of attributes) and the corresponding attributes are defined on the </a:t>
            </a:r>
            <a:r>
              <a:rPr lang="en-US" b="1" u="sng" dirty="0"/>
              <a:t>same domains.</a:t>
            </a:r>
          </a:p>
          <a:p>
            <a:pPr>
              <a:lnSpc>
                <a:spcPct val="90000"/>
              </a:lnSpc>
            </a:pPr>
            <a:endParaRPr lang="en-US" b="1" u="sng" dirty="0"/>
          </a:p>
          <a:p>
            <a:pPr>
              <a:lnSpc>
                <a:spcPct val="90000"/>
              </a:lnSpc>
            </a:pPr>
            <a:r>
              <a:rPr lang="en-US" dirty="0"/>
              <a:t>Suppose we have these tables :</a:t>
            </a:r>
          </a:p>
          <a:p>
            <a:pPr lvl="2">
              <a:lnSpc>
                <a:spcPct val="90000"/>
              </a:lnSpc>
            </a:pPr>
            <a:r>
              <a:rPr lang="en-US" dirty="0" err="1" smtClean="0"/>
              <a:t>developingCountries</a:t>
            </a:r>
            <a:r>
              <a:rPr lang="en-US" dirty="0" smtClean="0"/>
              <a:t> (</a:t>
            </a:r>
            <a:r>
              <a:rPr lang="en-US" dirty="0" err="1" smtClean="0"/>
              <a:t>c_id</a:t>
            </a:r>
            <a:r>
              <a:rPr lang="en-US" dirty="0" smtClean="0"/>
              <a:t>, </a:t>
            </a:r>
            <a:r>
              <a:rPr lang="en-US" dirty="0" err="1" smtClean="0"/>
              <a:t>c_name</a:t>
            </a:r>
            <a:r>
              <a:rPr lang="en-US" dirty="0" smtClean="0"/>
              <a:t>, </a:t>
            </a:r>
            <a:r>
              <a:rPr lang="en-US" dirty="0" err="1" smtClean="0"/>
              <a:t>region_id</a:t>
            </a:r>
            <a:r>
              <a:rPr lang="en-US" dirty="0" smtClean="0"/>
              <a:t>)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Countries (</a:t>
            </a:r>
            <a:r>
              <a:rPr lang="en-US" dirty="0" err="1"/>
              <a:t>country_id</a:t>
            </a:r>
            <a:r>
              <a:rPr lang="en-US" dirty="0"/>
              <a:t>, </a:t>
            </a:r>
            <a:r>
              <a:rPr lang="en-US" dirty="0" err="1"/>
              <a:t>country_name</a:t>
            </a:r>
            <a:r>
              <a:rPr lang="en-US" dirty="0"/>
              <a:t>, </a:t>
            </a:r>
            <a:r>
              <a:rPr lang="en-US" dirty="0" err="1"/>
              <a:t>region_id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These are </a:t>
            </a:r>
            <a:r>
              <a:rPr lang="en-US" sz="2400" b="1" u="sng" dirty="0"/>
              <a:t>union-compatible</a:t>
            </a:r>
            <a:r>
              <a:rPr lang="en-US" sz="2400" dirty="0"/>
              <a:t> tables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Union, intersection and set difference require union-compatible tables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0104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Intersection </a:t>
            </a:r>
            <a:r>
              <a:rPr lang="en-US" dirty="0" smtClean="0"/>
              <a:t>Operation – Basic Concept</a:t>
            </a:r>
            <a:endParaRPr lang="en-US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574800"/>
            <a:ext cx="8572500" cy="4038600"/>
          </a:xfrm>
        </p:spPr>
        <p:txBody>
          <a:bodyPr/>
          <a:lstStyle/>
          <a:p>
            <a:r>
              <a:rPr lang="en-US" sz="2000" dirty="0"/>
              <a:t>The result of this operation, denoted by R ∩ S, is a relation that includes all tuples that appear in both R and S. The two operands must be "</a:t>
            </a:r>
            <a:r>
              <a:rPr lang="en-US" sz="2000" b="1" u="sng" dirty="0"/>
              <a:t>type compatible</a:t>
            </a:r>
            <a:r>
              <a:rPr lang="en-US" sz="2000" dirty="0"/>
              <a:t>"</a:t>
            </a:r>
          </a:p>
          <a:p>
            <a:r>
              <a:rPr lang="en-US" sz="2000" b="1" dirty="0"/>
              <a:t>Example</a:t>
            </a:r>
            <a:r>
              <a:rPr lang="en-US" sz="2000" b="1" dirty="0" smtClean="0"/>
              <a:t>:</a:t>
            </a:r>
            <a:endParaRPr lang="en-US" sz="20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14400" y="2854990"/>
            <a:ext cx="3124200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Relation 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168899"/>
              </p:ext>
            </p:extLst>
          </p:nvPr>
        </p:nvGraphicFramePr>
        <p:xfrm>
          <a:off x="990600" y="3429000"/>
          <a:ext cx="2413000" cy="1703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8752"/>
                <a:gridCol w="964248"/>
              </a:tblGrid>
              <a:tr h="2819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country_name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region_id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America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Indonesia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Asia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Canada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America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Spain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Europe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England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Europe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3581400" y="2819400"/>
            <a:ext cx="3124200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965450" algn="ctr"/>
              </a:tabLst>
            </a:pPr>
            <a:r>
              <a:rPr lang="en-US" dirty="0" smtClean="0"/>
              <a:t>Relation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s</a:t>
            </a:r>
            <a:endParaRPr lang="en-US" i="1" dirty="0">
              <a:sym typeface="Symbol" pitchFamily="18" charset="2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759601"/>
              </p:ext>
            </p:extLst>
          </p:nvPr>
        </p:nvGraphicFramePr>
        <p:xfrm>
          <a:off x="3657600" y="3429000"/>
          <a:ext cx="2413000" cy="1986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8752"/>
                <a:gridCol w="964248"/>
              </a:tblGrid>
              <a:tr h="2819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country_name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region_id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Indonesia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Asia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Spain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Europe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England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Europe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Italy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Europe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Thailand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Asia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South Africa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Africa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>
          <a:xfrm>
            <a:off x="6248400" y="2789237"/>
            <a:ext cx="3124200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965450" algn="ctr"/>
              </a:tabLst>
            </a:pPr>
            <a:r>
              <a:rPr lang="en-US" dirty="0" smtClean="0">
                <a:sym typeface="Symbol" pitchFamily="18" charset="2"/>
              </a:rPr>
              <a:t>r </a:t>
            </a:r>
            <a:r>
              <a:rPr lang="en-US" dirty="0"/>
              <a:t>∩ </a:t>
            </a:r>
            <a:r>
              <a:rPr lang="en-US" i="1" dirty="0" smtClean="0">
                <a:sym typeface="Symbol" pitchFamily="18" charset="2"/>
              </a:rPr>
              <a:t>s</a:t>
            </a:r>
            <a:endParaRPr lang="en-US" i="1" dirty="0">
              <a:sym typeface="Symbol" pitchFamily="18" charset="2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800449"/>
              </p:ext>
            </p:extLst>
          </p:nvPr>
        </p:nvGraphicFramePr>
        <p:xfrm>
          <a:off x="6324600" y="3429000"/>
          <a:ext cx="2413000" cy="1135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8752"/>
                <a:gridCol w="964248"/>
              </a:tblGrid>
              <a:tr h="2819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country_name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region_id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Indonesia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Asia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Spain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Europe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England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Europe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03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Set Difference </a:t>
            </a:r>
            <a:r>
              <a:rPr lang="en-US" dirty="0" smtClean="0"/>
              <a:t>Operation – Basic Concept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1"/>
            <a:ext cx="8153400" cy="520700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dirty="0"/>
              <a:t>Notation </a:t>
            </a:r>
            <a:r>
              <a:rPr lang="en-US" i="1" dirty="0"/>
              <a:t>r – s</a:t>
            </a:r>
          </a:p>
          <a:p>
            <a:r>
              <a:rPr lang="en-US" dirty="0"/>
              <a:t>Defined as:</a:t>
            </a:r>
          </a:p>
          <a:p>
            <a:pPr>
              <a:buFontTx/>
              <a:buNone/>
            </a:pPr>
            <a:r>
              <a:rPr lang="en-US" dirty="0"/>
              <a:t>		 </a:t>
            </a:r>
            <a:r>
              <a:rPr lang="en-US" i="1" dirty="0"/>
              <a:t>r – s</a:t>
            </a:r>
            <a:r>
              <a:rPr lang="en-US" dirty="0"/>
              <a:t>  = {</a:t>
            </a:r>
            <a:r>
              <a:rPr lang="en-US" i="1" dirty="0"/>
              <a:t>t</a:t>
            </a:r>
            <a:r>
              <a:rPr lang="en-US" dirty="0"/>
              <a:t> | </a:t>
            </a:r>
            <a:r>
              <a:rPr lang="en-US" i="1" dirty="0"/>
              <a:t>t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 </a:t>
            </a:r>
            <a:r>
              <a:rPr lang="en-US" i="1" dirty="0">
                <a:sym typeface="Symbol" pitchFamily="18" charset="2"/>
              </a:rPr>
              <a:t>r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="1" dirty="0">
                <a:sym typeface="Symbol" pitchFamily="18" charset="2"/>
              </a:rPr>
              <a:t>and</a:t>
            </a:r>
            <a:r>
              <a:rPr lang="en-US" dirty="0">
                <a:sym typeface="Symbol" pitchFamily="18" charset="2"/>
              </a:rPr>
              <a:t> t 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}</a:t>
            </a:r>
          </a:p>
          <a:p>
            <a:pPr>
              <a:buFontTx/>
              <a:buNone/>
            </a:pPr>
            <a:endParaRPr lang="en-US" i="1" dirty="0"/>
          </a:p>
          <a:p>
            <a:r>
              <a:rPr lang="en-US" dirty="0"/>
              <a:t>Set differences must be taken between </a:t>
            </a:r>
            <a:r>
              <a:rPr lang="en-US" b="1" dirty="0">
                <a:solidFill>
                  <a:schemeClr val="tx1"/>
                </a:solidFill>
              </a:rPr>
              <a:t>compatible</a:t>
            </a:r>
            <a:r>
              <a:rPr lang="en-US" dirty="0"/>
              <a:t> relations.</a:t>
            </a:r>
          </a:p>
          <a:p>
            <a:pPr lvl="1"/>
            <a:r>
              <a:rPr lang="en-US" i="1" dirty="0"/>
              <a:t>r</a:t>
            </a:r>
            <a:r>
              <a:rPr lang="en-US" dirty="0"/>
              <a:t> and </a:t>
            </a:r>
            <a:r>
              <a:rPr lang="en-US" i="1" dirty="0"/>
              <a:t>s</a:t>
            </a:r>
            <a:r>
              <a:rPr lang="en-US" dirty="0"/>
              <a:t> must have the </a:t>
            </a:r>
            <a:r>
              <a:rPr lang="en-US" b="1" dirty="0">
                <a:solidFill>
                  <a:schemeClr val="tx1"/>
                </a:solidFill>
              </a:rPr>
              <a:t>same</a:t>
            </a:r>
            <a:r>
              <a:rPr lang="en-US" b="1" dirty="0"/>
              <a:t> </a:t>
            </a:r>
            <a:r>
              <a:rPr lang="en-US" b="1" dirty="0" err="1"/>
              <a:t>arity</a:t>
            </a:r>
            <a:endParaRPr lang="en-US" b="1" dirty="0"/>
          </a:p>
          <a:p>
            <a:pPr lvl="1"/>
            <a:r>
              <a:rPr lang="en-US" dirty="0"/>
              <a:t>attribute domains of </a:t>
            </a:r>
            <a:r>
              <a:rPr lang="en-US" i="1" dirty="0"/>
              <a:t>r </a:t>
            </a:r>
            <a:r>
              <a:rPr lang="en-US" dirty="0"/>
              <a:t>and </a:t>
            </a:r>
            <a:r>
              <a:rPr lang="en-US" i="1" dirty="0"/>
              <a:t>s </a:t>
            </a:r>
            <a:r>
              <a:rPr lang="en-US" dirty="0"/>
              <a:t>must be </a:t>
            </a:r>
            <a:r>
              <a:rPr lang="en-US" b="1" dirty="0"/>
              <a:t>compatible</a:t>
            </a:r>
            <a:endParaRPr lang="en-US" b="1" dirty="0">
              <a:sym typeface="Symbol" pitchFamily="18" charset="2"/>
            </a:endParaRPr>
          </a:p>
          <a:p>
            <a:pPr>
              <a:buFontTx/>
              <a:buNone/>
            </a:pPr>
            <a:endParaRPr lang="en-US" dirty="0">
              <a:sym typeface="Symbol" pitchFamily="18" charset="2"/>
            </a:endParaRPr>
          </a:p>
          <a:p>
            <a:pPr>
              <a:buFontTx/>
              <a:buNone/>
            </a:pPr>
            <a:endParaRPr lang="en-US" dirty="0">
              <a:sym typeface="Symbol" pitchFamily="18" charset="2"/>
            </a:endParaRPr>
          </a:p>
          <a:p>
            <a:pPr>
              <a:buFontTx/>
              <a:buNone/>
            </a:pP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2655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9400"/>
            <a:ext cx="8915400" cy="963613"/>
          </a:xfrm>
        </p:spPr>
        <p:txBody>
          <a:bodyPr>
            <a:normAutofit/>
          </a:bodyPr>
          <a:lstStyle/>
          <a:p>
            <a:r>
              <a:rPr lang="en-US" dirty="0"/>
              <a:t>Set Difference Operation – Example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585787" y="1458360"/>
            <a:ext cx="3124200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Relation 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652439"/>
              </p:ext>
            </p:extLst>
          </p:nvPr>
        </p:nvGraphicFramePr>
        <p:xfrm>
          <a:off x="687387" y="2032370"/>
          <a:ext cx="2413000" cy="1703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8752"/>
                <a:gridCol w="964248"/>
              </a:tblGrid>
              <a:tr h="2819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country_name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region_id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America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Indonesia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Asia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Canada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America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Spain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Europe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England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Europe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5" name="Content Placeholder 2"/>
          <p:cNvSpPr txBox="1">
            <a:spLocks/>
          </p:cNvSpPr>
          <p:nvPr/>
        </p:nvSpPr>
        <p:spPr>
          <a:xfrm>
            <a:off x="6248400" y="1422770"/>
            <a:ext cx="3124200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965450" algn="ctr"/>
              </a:tabLst>
            </a:pPr>
            <a:r>
              <a:rPr lang="en-US" dirty="0" smtClean="0"/>
              <a:t>Relation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s</a:t>
            </a:r>
            <a:endParaRPr lang="en-US" i="1" dirty="0">
              <a:sym typeface="Symbol" pitchFamily="18" charset="2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375773"/>
              </p:ext>
            </p:extLst>
          </p:nvPr>
        </p:nvGraphicFramePr>
        <p:xfrm>
          <a:off x="6350000" y="2032370"/>
          <a:ext cx="2413000" cy="1986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8752"/>
                <a:gridCol w="964248"/>
              </a:tblGrid>
              <a:tr h="2819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country_name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region_id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Indonesia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Asia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Spain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Europe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England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Europe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Italy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Europe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Thailand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Asia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South Africa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Africa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7" name="Content Placeholder 2"/>
          <p:cNvSpPr txBox="1">
            <a:spLocks/>
          </p:cNvSpPr>
          <p:nvPr/>
        </p:nvSpPr>
        <p:spPr>
          <a:xfrm>
            <a:off x="3352800" y="4114800"/>
            <a:ext cx="3124200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965450" algn="ctr"/>
              </a:tabLst>
            </a:pPr>
            <a:r>
              <a:rPr lang="en-US" dirty="0" smtClean="0">
                <a:sym typeface="Symbol" pitchFamily="18" charset="2"/>
              </a:rPr>
              <a:t>r </a:t>
            </a:r>
            <a:r>
              <a:rPr lang="en-US" dirty="0" smtClean="0"/>
              <a:t>- </a:t>
            </a:r>
            <a:r>
              <a:rPr lang="en-US" i="1" dirty="0" smtClean="0">
                <a:sym typeface="Symbol" pitchFamily="18" charset="2"/>
              </a:rPr>
              <a:t>s</a:t>
            </a:r>
            <a:endParaRPr lang="en-US" i="1" dirty="0">
              <a:sym typeface="Symbol" pitchFamily="18" charset="2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814073"/>
              </p:ext>
            </p:extLst>
          </p:nvPr>
        </p:nvGraphicFramePr>
        <p:xfrm>
          <a:off x="3386470" y="4724400"/>
          <a:ext cx="2413000" cy="851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8752"/>
                <a:gridCol w="964248"/>
              </a:tblGrid>
              <a:tr h="2819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country_name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region_id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US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America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Canada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America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Cartesian-Product </a:t>
            </a:r>
            <a:r>
              <a:rPr lang="en-US" dirty="0" smtClean="0"/>
              <a:t>Operation </a:t>
            </a:r>
            <a:br>
              <a:rPr lang="en-US" dirty="0" smtClean="0"/>
            </a:br>
            <a:r>
              <a:rPr lang="en-US" dirty="0" smtClean="0"/>
              <a:t>– Basic Concept</a:t>
            </a: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05800" cy="5187950"/>
          </a:xfrm>
        </p:spPr>
        <p:txBody>
          <a:bodyPr/>
          <a:lstStyle/>
          <a:p>
            <a:pPr>
              <a:tabLst>
                <a:tab pos="3149600" algn="ctr"/>
              </a:tabLst>
            </a:pPr>
            <a:r>
              <a:rPr lang="en-US" dirty="0"/>
              <a:t>Notation</a:t>
            </a:r>
            <a:r>
              <a:rPr lang="en-US" i="1" dirty="0"/>
              <a:t> r </a:t>
            </a:r>
            <a:r>
              <a:rPr lang="en-US" dirty="0"/>
              <a:t>x</a:t>
            </a:r>
            <a:r>
              <a:rPr lang="en-US" i="1" dirty="0"/>
              <a:t> s</a:t>
            </a:r>
            <a:endParaRPr lang="en-US" dirty="0"/>
          </a:p>
          <a:p>
            <a:pPr>
              <a:tabLst>
                <a:tab pos="3149600" algn="ctr"/>
              </a:tabLst>
            </a:pPr>
            <a:r>
              <a:rPr lang="en-US" dirty="0"/>
              <a:t>Defined as:</a:t>
            </a:r>
          </a:p>
          <a:p>
            <a:pPr>
              <a:buFontTx/>
              <a:buNone/>
              <a:tabLst>
                <a:tab pos="3149600" algn="ctr"/>
              </a:tabLst>
            </a:pPr>
            <a:r>
              <a:rPr lang="en-US" dirty="0"/>
              <a:t>		</a:t>
            </a:r>
            <a:r>
              <a:rPr lang="en-US" i="1" dirty="0"/>
              <a:t>r</a:t>
            </a:r>
            <a:r>
              <a:rPr lang="en-US" dirty="0"/>
              <a:t> x </a:t>
            </a:r>
            <a:r>
              <a:rPr lang="en-US" i="1" dirty="0"/>
              <a:t>s</a:t>
            </a:r>
            <a:r>
              <a:rPr lang="en-US" dirty="0"/>
              <a:t> = {</a:t>
            </a:r>
            <a:r>
              <a:rPr lang="en-US" i="1" dirty="0"/>
              <a:t>t q </a:t>
            </a:r>
            <a:r>
              <a:rPr lang="en-US" dirty="0"/>
              <a:t>|</a:t>
            </a:r>
            <a:r>
              <a:rPr lang="en-US" i="1" dirty="0"/>
              <a:t> t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i="1" dirty="0">
                <a:sym typeface="Symbol" pitchFamily="18" charset="2"/>
              </a:rPr>
              <a:t> r </a:t>
            </a:r>
            <a:r>
              <a:rPr lang="en-US" b="1" dirty="0">
                <a:sym typeface="Symbol" pitchFamily="18" charset="2"/>
              </a:rPr>
              <a:t>and </a:t>
            </a:r>
            <a:r>
              <a:rPr lang="en-US" i="1" dirty="0">
                <a:sym typeface="Symbol" pitchFamily="18" charset="2"/>
              </a:rPr>
              <a:t>q </a:t>
            </a:r>
            <a:r>
              <a:rPr lang="en-US" dirty="0">
                <a:sym typeface="Symbol" pitchFamily="18" charset="2"/>
              </a:rPr>
              <a:t>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}</a:t>
            </a:r>
            <a:br>
              <a:rPr lang="en-US" dirty="0">
                <a:sym typeface="Symbol" pitchFamily="18" charset="2"/>
              </a:rPr>
            </a:br>
            <a:endParaRPr lang="en-US" dirty="0">
              <a:sym typeface="Symbol" pitchFamily="18" charset="2"/>
            </a:endParaRPr>
          </a:p>
          <a:p>
            <a:pPr>
              <a:tabLst>
                <a:tab pos="3149600" algn="ctr"/>
              </a:tabLst>
            </a:pPr>
            <a:r>
              <a:rPr lang="en-US" dirty="0">
                <a:sym typeface="Symbol" pitchFamily="18" charset="2"/>
              </a:rPr>
              <a:t>Assume that attributes of r(R) and s(S) are disjoint. (That is, </a:t>
            </a:r>
            <a:r>
              <a:rPr lang="en-US" i="1" dirty="0">
                <a:sym typeface="Symbol" pitchFamily="18" charset="2"/>
              </a:rPr>
              <a:t>R</a:t>
            </a:r>
            <a:r>
              <a:rPr lang="en-US" dirty="0">
                <a:sym typeface="Symbol" pitchFamily="18" charset="2"/>
              </a:rPr>
              <a:t> </a:t>
            </a:r>
            <a:r>
              <a:rPr lang="en-US" i="1" dirty="0">
                <a:sym typeface="Symbol" pitchFamily="18" charset="2"/>
              </a:rPr>
              <a:t> S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i="1" dirty="0">
                <a:sym typeface="Symbol" pitchFamily="18" charset="2"/>
              </a:rPr>
              <a:t></a:t>
            </a:r>
            <a:r>
              <a:rPr lang="en-US" dirty="0">
                <a:sym typeface="Symbol" pitchFamily="18" charset="2"/>
              </a:rPr>
              <a:t>).</a:t>
            </a:r>
          </a:p>
          <a:p>
            <a:pPr>
              <a:tabLst>
                <a:tab pos="3149600" algn="ctr"/>
              </a:tabLst>
            </a:pPr>
            <a:r>
              <a:rPr lang="en-US" dirty="0">
                <a:sym typeface="Symbol" pitchFamily="18" charset="2"/>
              </a:rPr>
              <a:t>If attributes of </a:t>
            </a:r>
            <a:r>
              <a:rPr lang="en-US" i="1" dirty="0">
                <a:sym typeface="Symbol" pitchFamily="18" charset="2"/>
              </a:rPr>
              <a:t>r(R)</a:t>
            </a:r>
            <a:r>
              <a:rPr lang="en-US" dirty="0">
                <a:sym typeface="Symbol" pitchFamily="18" charset="2"/>
              </a:rPr>
              <a:t> and </a:t>
            </a:r>
            <a:r>
              <a:rPr lang="en-US" i="1" dirty="0">
                <a:sym typeface="Symbol" pitchFamily="18" charset="2"/>
              </a:rPr>
              <a:t>s(S</a:t>
            </a:r>
            <a:r>
              <a:rPr lang="en-US" dirty="0">
                <a:sym typeface="Symbol" pitchFamily="18" charset="2"/>
              </a:rPr>
              <a:t>) are not disjoint, then renaming must be used.</a:t>
            </a:r>
          </a:p>
        </p:txBody>
      </p:sp>
    </p:spTree>
    <p:extLst>
      <p:ext uri="{BB962C8B-B14F-4D97-AF65-F5344CB8AC3E}">
        <p14:creationId xmlns:p14="http://schemas.microsoft.com/office/powerpoint/2010/main" val="6637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984915" y="457200"/>
            <a:ext cx="8077200" cy="503238"/>
          </a:xfrm>
        </p:spPr>
        <p:txBody>
          <a:bodyPr>
            <a:normAutofit fontScale="90000"/>
          </a:bodyPr>
          <a:lstStyle/>
          <a:p>
            <a:r>
              <a:rPr lang="en-US" dirty="0"/>
              <a:t>Cartesian-Product Operation – 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82974" name="Text Box 30"/>
          <p:cNvSpPr txBox="1">
            <a:spLocks noChangeArrowheads="1"/>
          </p:cNvSpPr>
          <p:nvPr/>
        </p:nvSpPr>
        <p:spPr bwMode="auto">
          <a:xfrm>
            <a:off x="3962400" y="5241925"/>
            <a:ext cx="5054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</a:rPr>
              <a:t>Cartesian Product  : combine information from 2 tables, produces every possible combination</a:t>
            </a:r>
            <a:r>
              <a:rPr lang="en-US" sz="2000" dirty="0"/>
              <a:t>  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484187" y="1178590"/>
            <a:ext cx="3124200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Relation 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203985"/>
              </p:ext>
            </p:extLst>
          </p:nvPr>
        </p:nvGraphicFramePr>
        <p:xfrm>
          <a:off x="585787" y="1752600"/>
          <a:ext cx="2770187" cy="851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8752"/>
                <a:gridCol w="1321435"/>
              </a:tblGrid>
              <a:tr h="2819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country_name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 smtClean="0">
                          <a:effectLst/>
                        </a:rPr>
                        <a:t>region_name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Spain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Europe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England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Europe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3" name="Content Placeholder 2"/>
          <p:cNvSpPr txBox="1">
            <a:spLocks/>
          </p:cNvSpPr>
          <p:nvPr/>
        </p:nvSpPr>
        <p:spPr>
          <a:xfrm>
            <a:off x="539878" y="3690935"/>
            <a:ext cx="3124200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965450" algn="ctr"/>
              </a:tabLst>
            </a:pPr>
            <a:r>
              <a:rPr lang="en-US" dirty="0" smtClean="0"/>
              <a:t>Relation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s</a:t>
            </a:r>
            <a:endParaRPr lang="en-US" i="1" dirty="0">
              <a:sym typeface="Symbol" pitchFamily="18" charset="2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4038600" y="1219200"/>
            <a:ext cx="3124200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965450" algn="ctr"/>
              </a:tabLst>
            </a:pPr>
            <a:r>
              <a:rPr lang="en-US" dirty="0" smtClean="0">
                <a:sym typeface="Symbol" pitchFamily="18" charset="2"/>
              </a:rPr>
              <a:t>r </a:t>
            </a:r>
            <a:r>
              <a:rPr lang="en-US" dirty="0" smtClean="0"/>
              <a:t>x </a:t>
            </a:r>
            <a:r>
              <a:rPr lang="en-US" i="1" dirty="0" smtClean="0">
                <a:sym typeface="Symbol" pitchFamily="18" charset="2"/>
              </a:rPr>
              <a:t>s</a:t>
            </a:r>
            <a:endParaRPr lang="en-US" i="1" dirty="0">
              <a:sym typeface="Symbol" pitchFamily="18" charset="2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544353"/>
              </p:ext>
            </p:extLst>
          </p:nvPr>
        </p:nvGraphicFramePr>
        <p:xfrm>
          <a:off x="620188" y="4325565"/>
          <a:ext cx="2656412" cy="15751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480"/>
                <a:gridCol w="1482932"/>
              </a:tblGrid>
              <a:tr h="3937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>
                          <a:effectLst/>
                        </a:rPr>
                        <a:t>last_name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email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3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Mourinho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  <a:hlinkClick r:id="rId3"/>
                        </a:rPr>
                        <a:t>mou@blue.com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3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Rodgers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  <a:hlinkClick r:id="rId4"/>
                        </a:rPr>
                        <a:t>br@red.com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3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Moyes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hlinkClick r:id="rId5"/>
                        </a:rPr>
                        <a:t>moyes@red.net</a:t>
                      </a:r>
                      <a:endParaRPr lang="en-US" sz="1600" b="1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898121"/>
              </p:ext>
            </p:extLst>
          </p:nvPr>
        </p:nvGraphicFramePr>
        <p:xfrm>
          <a:off x="3962400" y="1816137"/>
          <a:ext cx="4943090" cy="21462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984"/>
                <a:gridCol w="1159383"/>
                <a:gridCol w="921639"/>
                <a:gridCol w="1593084"/>
              </a:tblGrid>
              <a:tr h="3066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country_name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region_name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last_name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email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6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Spain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Europe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Mourinho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hlinkClick r:id="rId3"/>
                        </a:rPr>
                        <a:t>mou@blue.com</a:t>
                      </a:r>
                      <a:endParaRPr lang="en-US" sz="1600" b="1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6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Spain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Europe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Rodgers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  <a:hlinkClick r:id="rId4"/>
                        </a:rPr>
                        <a:t>br@red.com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6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Spain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Europe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Moyes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  <a:hlinkClick r:id="rId5"/>
                        </a:rPr>
                        <a:t>moyes@red.net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6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England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Europe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Mourinho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  <a:hlinkClick r:id="rId3"/>
                        </a:rPr>
                        <a:t>mou@blue.com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6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England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Europe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Rodgers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  <a:hlinkClick r:id="rId4"/>
                        </a:rPr>
                        <a:t>br@red.com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6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England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Europe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Moyes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hlinkClick r:id="rId5"/>
                        </a:rPr>
                        <a:t>moyes@red.net</a:t>
                      </a:r>
                      <a:endParaRPr lang="en-US" sz="1600" b="1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24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Composition of Operations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08125"/>
            <a:ext cx="8610600" cy="4876800"/>
          </a:xfrm>
        </p:spPr>
        <p:txBody>
          <a:bodyPr/>
          <a:lstStyle/>
          <a:p>
            <a:r>
              <a:rPr lang="en-US" dirty="0"/>
              <a:t>Can build expressions using multiple operations</a:t>
            </a:r>
          </a:p>
          <a:p>
            <a:r>
              <a:rPr lang="en-US" sz="2800" dirty="0"/>
              <a:t>Example:  </a:t>
            </a:r>
            <a:r>
              <a:rPr lang="en-US" sz="2800" dirty="0" smtClean="0">
                <a:sym typeface="Symbol" pitchFamily="18" charset="2"/>
              </a:rPr>
              <a:t></a:t>
            </a:r>
            <a:r>
              <a:rPr lang="en-US" sz="1800" dirty="0" err="1" smtClean="0">
                <a:sym typeface="Symbol" pitchFamily="18" charset="2"/>
              </a:rPr>
              <a:t>country_name,last_name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</a:t>
            </a:r>
            <a:r>
              <a:rPr lang="en-US" sz="2800" baseline="-25000" dirty="0" err="1" smtClean="0">
                <a:sym typeface="Symbol" pitchFamily="18" charset="2"/>
              </a:rPr>
              <a:t>region_name</a:t>
            </a:r>
            <a:r>
              <a:rPr lang="en-US" sz="2800" baseline="-25000" dirty="0" smtClean="0">
                <a:sym typeface="Symbol" pitchFamily="18" charset="2"/>
              </a:rPr>
              <a:t>=‘Europe’ </a:t>
            </a:r>
            <a:r>
              <a:rPr lang="en-US" sz="2800" dirty="0" smtClean="0">
                <a:sym typeface="Symbol" pitchFamily="18" charset="2"/>
              </a:rPr>
              <a:t>(</a:t>
            </a:r>
            <a:r>
              <a:rPr lang="en-US" sz="2800" i="1" dirty="0" smtClean="0">
                <a:sym typeface="Symbol" pitchFamily="18" charset="2"/>
              </a:rPr>
              <a:t>r </a:t>
            </a:r>
            <a:r>
              <a:rPr lang="en-US" sz="2800" i="1" dirty="0">
                <a:sym typeface="Symbol" pitchFamily="18" charset="2"/>
              </a:rPr>
              <a:t>x s</a:t>
            </a:r>
            <a:r>
              <a:rPr lang="en-US" sz="2800" dirty="0">
                <a:sym typeface="Symbol" pitchFamily="18" charset="2"/>
              </a:rPr>
              <a:t>)</a:t>
            </a:r>
          </a:p>
          <a:p>
            <a:pPr marL="0" indent="0">
              <a:buNone/>
            </a:pPr>
            <a:endParaRPr lang="en-US" i="1" dirty="0">
              <a:sym typeface="Symbol" pitchFamily="18" charset="2"/>
            </a:endParaRPr>
          </a:p>
          <a:p>
            <a:endParaRPr lang="en-US" i="1" dirty="0">
              <a:sym typeface="Symbol" pitchFamily="18" charset="2"/>
            </a:endParaRPr>
          </a:p>
          <a:p>
            <a:r>
              <a:rPr lang="en-US" i="1" dirty="0" smtClean="0">
                <a:sym typeface="Symbol" pitchFamily="18" charset="2"/>
              </a:rPr>
              <a:t>                                                  </a:t>
            </a:r>
            <a:endParaRPr lang="en-US" i="1" dirty="0">
              <a:sym typeface="Symbol" pitchFamily="18" charset="2"/>
            </a:endParaRPr>
          </a:p>
          <a:p>
            <a:endParaRPr lang="en-US" i="1" dirty="0">
              <a:sym typeface="Symbol" pitchFamily="18" charset="2"/>
            </a:endParaRPr>
          </a:p>
          <a:p>
            <a:endParaRPr lang="en-US" i="1" dirty="0">
              <a:sym typeface="Symbol" pitchFamily="18" charset="2"/>
            </a:endParaRPr>
          </a:p>
          <a:p>
            <a:endParaRPr lang="en-US" i="1" dirty="0">
              <a:sym typeface="Symbol" pitchFamily="18" charset="2"/>
            </a:endParaRPr>
          </a:p>
          <a:p>
            <a:endParaRPr lang="en-US" dirty="0">
              <a:sym typeface="Symbol" pitchFamily="18" charset="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379146"/>
              </p:ext>
            </p:extLst>
          </p:nvPr>
        </p:nvGraphicFramePr>
        <p:xfrm>
          <a:off x="353568" y="3257550"/>
          <a:ext cx="4980432" cy="2533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0"/>
                <a:gridCol w="1219200"/>
                <a:gridCol w="990600"/>
                <a:gridCol w="1475232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country_name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region_name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last_name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email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Spain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Europe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Mourinho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  <a:hlinkClick r:id="rId3"/>
                        </a:rPr>
                        <a:t>mou@blue.com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Spain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Europe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Rodgers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  <a:hlinkClick r:id="rId4"/>
                        </a:rPr>
                        <a:t>br@red.com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Spain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Europe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Moyes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  <a:hlinkClick r:id="rId5"/>
                        </a:rPr>
                        <a:t>moyes@red.net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England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Europe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Mourinho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  <a:hlinkClick r:id="rId3"/>
                        </a:rPr>
                        <a:t>mou@blue.com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England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Europe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Rodgers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  <a:hlinkClick r:id="rId4"/>
                        </a:rPr>
                        <a:t>br@red.com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England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Europe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Moyes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  <a:hlinkClick r:id="rId5"/>
                        </a:rPr>
                        <a:t>moyes@red.net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Indonesia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Asia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Mourinho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  <a:hlinkClick r:id="rId3"/>
                        </a:rPr>
                        <a:t>mou@blue.com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Indonesia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Asia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Rodgers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  <a:hlinkClick r:id="rId4"/>
                        </a:rPr>
                        <a:t>br@red.com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Indonesia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Asia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Moyes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hlinkClick r:id="rId5"/>
                        </a:rPr>
                        <a:t>moyes@red.net</a:t>
                      </a:r>
                      <a:endParaRPr 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83467"/>
              </p:ext>
            </p:extLst>
          </p:nvPr>
        </p:nvGraphicFramePr>
        <p:xfrm>
          <a:off x="6477000" y="3255645"/>
          <a:ext cx="2286000" cy="1773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0"/>
                <a:gridCol w="990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country_name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last_name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Spain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Mourinho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Spain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Rodgers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Spain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Moyes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England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Mourinho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England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Rodgers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England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Moyes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Right Arrow 2"/>
          <p:cNvSpPr/>
          <p:nvPr/>
        </p:nvSpPr>
        <p:spPr>
          <a:xfrm>
            <a:off x="5638800" y="3657600"/>
            <a:ext cx="5334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0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Properties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990600"/>
            <a:ext cx="8485187" cy="5867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Notice that both union and intersection are </a:t>
            </a:r>
            <a:r>
              <a:rPr lang="en-US" i="1" dirty="0"/>
              <a:t>commutative operations; </a:t>
            </a:r>
            <a:r>
              <a:rPr lang="en-US" dirty="0"/>
              <a:t>that is</a:t>
            </a:r>
          </a:p>
          <a:p>
            <a:pPr algn="ctr">
              <a:buFontTx/>
              <a:buNone/>
            </a:pPr>
            <a:r>
              <a:rPr lang="en-US" b="1" dirty="0"/>
              <a:t>		R </a:t>
            </a:r>
            <a:r>
              <a:rPr lang="en-US" dirty="0"/>
              <a:t>∪ </a:t>
            </a:r>
            <a:r>
              <a:rPr lang="en-US" b="1" dirty="0"/>
              <a:t>S = S </a:t>
            </a:r>
            <a:r>
              <a:rPr lang="en-US" dirty="0"/>
              <a:t>∪ </a:t>
            </a:r>
            <a:r>
              <a:rPr lang="en-US" b="1" dirty="0"/>
              <a:t>R, and R </a:t>
            </a:r>
            <a:r>
              <a:rPr lang="en-US" dirty="0"/>
              <a:t>∩ </a:t>
            </a:r>
            <a:r>
              <a:rPr lang="en-US" b="1" dirty="0"/>
              <a:t>S = S </a:t>
            </a:r>
            <a:r>
              <a:rPr lang="en-US" dirty="0"/>
              <a:t>∩ </a:t>
            </a:r>
            <a:r>
              <a:rPr lang="en-US" b="1" dirty="0" smtClean="0"/>
              <a:t>R</a:t>
            </a:r>
          </a:p>
          <a:p>
            <a:pPr>
              <a:buFontTx/>
              <a:buNone/>
            </a:pPr>
            <a:endParaRPr lang="en-US" b="1" dirty="0"/>
          </a:p>
          <a:p>
            <a:r>
              <a:rPr lang="en-US" dirty="0" smtClean="0"/>
              <a:t>Both </a:t>
            </a:r>
            <a:r>
              <a:rPr lang="en-US" dirty="0"/>
              <a:t>union and intersection can be treated as n-</a:t>
            </a:r>
            <a:r>
              <a:rPr lang="en-US" dirty="0" err="1"/>
              <a:t>ary</a:t>
            </a:r>
            <a:r>
              <a:rPr lang="en-US" dirty="0"/>
              <a:t> operations applicable to any number of relations as both are </a:t>
            </a:r>
            <a:r>
              <a:rPr lang="en-US" i="1" dirty="0"/>
              <a:t>associative operations; </a:t>
            </a:r>
            <a:r>
              <a:rPr lang="en-US" dirty="0"/>
              <a:t>that is</a:t>
            </a:r>
          </a:p>
          <a:p>
            <a:pPr algn="ctr">
              <a:buFontTx/>
              <a:buNone/>
            </a:pPr>
            <a:r>
              <a:rPr lang="en-US" b="1" dirty="0" smtClean="0"/>
              <a:t>R </a:t>
            </a:r>
            <a:r>
              <a:rPr lang="en-US" dirty="0"/>
              <a:t>∪ </a:t>
            </a:r>
            <a:r>
              <a:rPr lang="en-US" b="1" dirty="0"/>
              <a:t>(S </a:t>
            </a:r>
            <a:r>
              <a:rPr lang="en-US" dirty="0"/>
              <a:t>∪ </a:t>
            </a:r>
            <a:r>
              <a:rPr lang="en-US" b="1" dirty="0"/>
              <a:t>T) = (R </a:t>
            </a:r>
            <a:r>
              <a:rPr lang="en-US" dirty="0"/>
              <a:t>∪ </a:t>
            </a:r>
            <a:r>
              <a:rPr lang="en-US" b="1" dirty="0"/>
              <a:t>S) </a:t>
            </a:r>
            <a:r>
              <a:rPr lang="en-US" dirty="0"/>
              <a:t>∪ </a:t>
            </a:r>
            <a:r>
              <a:rPr lang="en-US" b="1" dirty="0"/>
              <a:t>T, </a:t>
            </a:r>
            <a:endParaRPr lang="en-US" b="1" dirty="0" smtClean="0"/>
          </a:p>
          <a:p>
            <a:pPr algn="ctr">
              <a:buFontTx/>
              <a:buNone/>
            </a:pPr>
            <a:r>
              <a:rPr lang="en-US" b="1" dirty="0" smtClean="0"/>
              <a:t>and </a:t>
            </a:r>
          </a:p>
          <a:p>
            <a:pPr algn="ctr">
              <a:buFontTx/>
              <a:buNone/>
            </a:pPr>
            <a:r>
              <a:rPr lang="en-US" b="1" dirty="0" smtClean="0"/>
              <a:t>(</a:t>
            </a:r>
            <a:r>
              <a:rPr lang="en-US" b="1" dirty="0"/>
              <a:t>R </a:t>
            </a:r>
            <a:r>
              <a:rPr lang="en-US" dirty="0"/>
              <a:t>∩ </a:t>
            </a:r>
            <a:r>
              <a:rPr lang="en-US" b="1" dirty="0"/>
              <a:t>S) </a:t>
            </a:r>
            <a:r>
              <a:rPr lang="en-US" dirty="0"/>
              <a:t>∩ </a:t>
            </a:r>
            <a:r>
              <a:rPr lang="en-US" b="1" dirty="0"/>
              <a:t>T = R </a:t>
            </a:r>
            <a:r>
              <a:rPr lang="en-US" dirty="0"/>
              <a:t>∩ </a:t>
            </a:r>
            <a:r>
              <a:rPr lang="en-US" b="1" dirty="0"/>
              <a:t>(S </a:t>
            </a:r>
            <a:r>
              <a:rPr lang="en-US" dirty="0"/>
              <a:t>∩ </a:t>
            </a:r>
            <a:r>
              <a:rPr lang="en-US" b="1" dirty="0"/>
              <a:t>T)</a:t>
            </a:r>
          </a:p>
          <a:p>
            <a:pPr>
              <a:buFontTx/>
              <a:buNone/>
            </a:pPr>
            <a:endParaRPr lang="en-US" b="1" dirty="0"/>
          </a:p>
          <a:p>
            <a:r>
              <a:rPr lang="en-US" dirty="0"/>
              <a:t>The minus operation is </a:t>
            </a:r>
            <a:r>
              <a:rPr lang="en-US" i="1" dirty="0"/>
              <a:t>not commutative; </a:t>
            </a:r>
            <a:r>
              <a:rPr lang="en-US" dirty="0"/>
              <a:t>that is, in general</a:t>
            </a:r>
          </a:p>
          <a:p>
            <a:pPr algn="ctr">
              <a:buFontTx/>
              <a:buNone/>
            </a:pPr>
            <a:r>
              <a:rPr lang="en-US" b="1" dirty="0"/>
              <a:t>		R - S </a:t>
            </a:r>
            <a:r>
              <a:rPr lang="en-US" dirty="0"/>
              <a:t>≠ </a:t>
            </a:r>
            <a:r>
              <a:rPr lang="en-US" b="1" dirty="0"/>
              <a:t>S – R</a:t>
            </a:r>
          </a:p>
        </p:txBody>
      </p:sp>
    </p:spTree>
    <p:extLst>
      <p:ext uri="{BB962C8B-B14F-4D97-AF65-F5344CB8AC3E}">
        <p14:creationId xmlns:p14="http://schemas.microsoft.com/office/powerpoint/2010/main" val="63664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Rename Operation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05800" cy="54848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Allows us to name, and therefore to refer to, the results of relational-algebra expressions.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Allows us to refer to a relation by more than one name.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Example: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 				</a:t>
            </a:r>
            <a:r>
              <a:rPr lang="en-US" sz="2000" i="1" dirty="0">
                <a:sym typeface="Symbol" pitchFamily="18" charset="2"/>
              </a:rPr>
              <a:t></a:t>
            </a:r>
            <a:r>
              <a:rPr lang="en-US" sz="2000" i="1" dirty="0"/>
              <a:t> </a:t>
            </a:r>
            <a:r>
              <a:rPr lang="en-US" sz="2000" i="1" baseline="-25000" dirty="0"/>
              <a:t>x</a:t>
            </a:r>
            <a:r>
              <a:rPr lang="en-US" sz="2000" dirty="0"/>
              <a:t> (</a:t>
            </a:r>
            <a:r>
              <a:rPr lang="en-US" sz="2000" i="1" dirty="0"/>
              <a:t>E</a:t>
            </a:r>
            <a:r>
              <a:rPr lang="en-US" sz="2000" dirty="0"/>
              <a:t>)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	returns the expression </a:t>
            </a:r>
            <a:r>
              <a:rPr lang="en-US" sz="2000" i="1" dirty="0"/>
              <a:t>E</a:t>
            </a:r>
            <a:r>
              <a:rPr lang="en-US" sz="2000" dirty="0"/>
              <a:t> under the name </a:t>
            </a:r>
            <a:r>
              <a:rPr lang="en-US" sz="2000" i="1" dirty="0"/>
              <a:t>X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If a relational-algebra expression </a:t>
            </a:r>
            <a:r>
              <a:rPr lang="en-US" sz="2000" i="1" dirty="0"/>
              <a:t>E</a:t>
            </a:r>
            <a:r>
              <a:rPr lang="en-US" sz="2000" dirty="0"/>
              <a:t> has </a:t>
            </a:r>
            <a:r>
              <a:rPr lang="en-US" sz="2000" dirty="0" err="1"/>
              <a:t>arity</a:t>
            </a:r>
            <a:r>
              <a:rPr lang="en-US" sz="2000" dirty="0"/>
              <a:t> </a:t>
            </a:r>
            <a:r>
              <a:rPr lang="en-US" sz="2000" i="1" dirty="0"/>
              <a:t>n</a:t>
            </a:r>
            <a:r>
              <a:rPr lang="en-US" sz="2000" dirty="0"/>
              <a:t>, then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   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	returns the result of expression </a:t>
            </a:r>
            <a:r>
              <a:rPr lang="en-US" sz="2000" i="1" dirty="0"/>
              <a:t>E</a:t>
            </a:r>
            <a:r>
              <a:rPr lang="en-US" sz="2000" dirty="0"/>
              <a:t> under the name </a:t>
            </a:r>
            <a:r>
              <a:rPr lang="en-US" sz="2000" i="1" dirty="0"/>
              <a:t>X</a:t>
            </a:r>
            <a:r>
              <a:rPr lang="en-US" sz="2000" dirty="0"/>
              <a:t>, and with the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	attributes renamed to </a:t>
            </a:r>
            <a:r>
              <a:rPr lang="en-US" sz="2000" i="1" dirty="0"/>
              <a:t>A</a:t>
            </a:r>
            <a:r>
              <a:rPr lang="en-US" sz="2000" i="1" baseline="-25000" dirty="0"/>
              <a:t>1 </a:t>
            </a:r>
            <a:r>
              <a:rPr lang="en-US" sz="2000" i="1" dirty="0"/>
              <a:t>, A</a:t>
            </a:r>
            <a:r>
              <a:rPr lang="en-US" sz="2000" i="1" baseline="-25000" dirty="0"/>
              <a:t>2 </a:t>
            </a:r>
            <a:r>
              <a:rPr lang="en-US" sz="2000" i="1" dirty="0"/>
              <a:t>, …., A</a:t>
            </a:r>
            <a:r>
              <a:rPr lang="en-US" sz="2000" i="1" baseline="-25000" dirty="0"/>
              <a:t>n </a:t>
            </a:r>
            <a:r>
              <a:rPr lang="en-US" sz="20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It returns a new relation with the same schema and content of the original, just different name (for the relation, attributes or both)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The original relation is unchanged!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graphicFrame>
        <p:nvGraphicFramePr>
          <p:cNvPr id="890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853541"/>
              </p:ext>
            </p:extLst>
          </p:nvPr>
        </p:nvGraphicFramePr>
        <p:xfrm>
          <a:off x="2819400" y="3657600"/>
          <a:ext cx="206851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4" imgW="1447560" imgH="355320" progId="Equation.3">
                  <p:embed/>
                </p:oleObj>
              </mc:Choice>
              <mc:Fallback>
                <p:oleObj name="Equation" r:id="rId4" imgW="14475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657600"/>
                        <a:ext cx="2068513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267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Algebra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275" y="1295400"/>
            <a:ext cx="8416925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Basic </a:t>
            </a:r>
            <a:r>
              <a:rPr lang="en-US" dirty="0"/>
              <a:t>operators</a:t>
            </a:r>
          </a:p>
          <a:p>
            <a:pPr lvl="1"/>
            <a:r>
              <a:rPr lang="en-US" dirty="0" smtClean="0"/>
              <a:t>Selection ( </a:t>
            </a:r>
            <a:r>
              <a:rPr lang="en-US" sz="2800" dirty="0" smtClean="0">
                <a:sym typeface="Symbol" pitchFamily="18" charset="2"/>
              </a:rPr>
              <a:t> ),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select a subset of rows from relation</a:t>
            </a:r>
            <a:endParaRPr lang="en-US" dirty="0"/>
          </a:p>
          <a:p>
            <a:pPr lvl="1"/>
            <a:r>
              <a:rPr lang="en-US" dirty="0" smtClean="0"/>
              <a:t>Project (</a:t>
            </a:r>
            <a:r>
              <a:rPr lang="en-US" dirty="0" smtClean="0">
                <a:sym typeface="Symbol" pitchFamily="18" charset="2"/>
              </a:rPr>
              <a:t>), deletes </a:t>
            </a:r>
            <a:r>
              <a:rPr lang="en-US" dirty="0">
                <a:sym typeface="Symbol" pitchFamily="18" charset="2"/>
              </a:rPr>
              <a:t>unwanted </a:t>
            </a:r>
            <a:r>
              <a:rPr lang="en-US" dirty="0" smtClean="0">
                <a:sym typeface="Symbol" pitchFamily="18" charset="2"/>
              </a:rPr>
              <a:t>columns </a:t>
            </a:r>
            <a:r>
              <a:rPr lang="en-US" dirty="0">
                <a:sym typeface="Symbol" pitchFamily="18" charset="2"/>
              </a:rPr>
              <a:t>from relation</a:t>
            </a:r>
            <a:endParaRPr lang="en-US" dirty="0"/>
          </a:p>
          <a:p>
            <a:pPr lvl="1"/>
            <a:r>
              <a:rPr lang="en-US" dirty="0" smtClean="0"/>
              <a:t>Union ( </a:t>
            </a:r>
            <a:r>
              <a:rPr lang="en-US" dirty="0" smtClean="0">
                <a:sym typeface="Symbol" pitchFamily="18" charset="2"/>
              </a:rPr>
              <a:t> ), </a:t>
            </a:r>
            <a:r>
              <a:rPr lang="en-US" dirty="0">
                <a:sym typeface="Symbol" pitchFamily="18" charset="2"/>
              </a:rPr>
              <a:t>tuples in relation 1 and in relation 2</a:t>
            </a:r>
            <a:endParaRPr lang="en-US" dirty="0"/>
          </a:p>
          <a:p>
            <a:pPr lvl="1"/>
            <a:r>
              <a:rPr lang="en-US" dirty="0"/>
              <a:t>set </a:t>
            </a:r>
            <a:r>
              <a:rPr lang="en-US" dirty="0" smtClean="0"/>
              <a:t>difference ( </a:t>
            </a:r>
            <a:r>
              <a:rPr lang="en-US" i="1" dirty="0" smtClean="0"/>
              <a:t>– </a:t>
            </a:r>
            <a:r>
              <a:rPr lang="en-US" dirty="0" smtClean="0"/>
              <a:t>),  </a:t>
            </a:r>
            <a:r>
              <a:rPr lang="en-US" dirty="0"/>
              <a:t>tuples in relation 1 but not in relation 2</a:t>
            </a:r>
          </a:p>
          <a:p>
            <a:pPr lvl="1"/>
            <a:r>
              <a:rPr lang="en-US" dirty="0"/>
              <a:t>Cartesian </a:t>
            </a:r>
            <a:r>
              <a:rPr lang="en-US" dirty="0" smtClean="0"/>
              <a:t>product (x), </a:t>
            </a:r>
            <a:r>
              <a:rPr lang="en-US" dirty="0"/>
              <a:t>allows us to combine 2 relations</a:t>
            </a:r>
          </a:p>
          <a:p>
            <a:pPr lvl="1"/>
            <a:r>
              <a:rPr lang="en-US" dirty="0" smtClean="0"/>
              <a:t>Rename ( </a:t>
            </a:r>
            <a:r>
              <a:rPr lang="en-US" sz="2400" i="1" dirty="0" smtClean="0">
                <a:sym typeface="Symbol" pitchFamily="18" charset="2"/>
              </a:rPr>
              <a:t></a:t>
            </a:r>
            <a:r>
              <a:rPr lang="en-US" dirty="0" smtClean="0">
                <a:sym typeface="Symbol" pitchFamily="18" charset="2"/>
              </a:rPr>
              <a:t> ), </a:t>
            </a:r>
            <a:r>
              <a:rPr lang="en-US" dirty="0">
                <a:sym typeface="Symbol" pitchFamily="18" charset="2"/>
              </a:rPr>
              <a:t>renaming the </a:t>
            </a:r>
            <a:r>
              <a:rPr lang="en-US" dirty="0" smtClean="0">
                <a:sym typeface="Symbol" pitchFamily="18" charset="2"/>
              </a:rPr>
              <a:t>relations</a:t>
            </a:r>
          </a:p>
          <a:p>
            <a:pPr lvl="1"/>
            <a:r>
              <a:rPr lang="en-US" dirty="0" smtClean="0">
                <a:sym typeface="Symbol" pitchFamily="18" charset="2"/>
              </a:rPr>
              <a:t>Join (         )</a:t>
            </a:r>
          </a:p>
          <a:p>
            <a:pPr lvl="1"/>
            <a:r>
              <a:rPr lang="en-US" dirty="0" err="1" smtClean="0">
                <a:sym typeface="Symbol" pitchFamily="18" charset="2"/>
              </a:rPr>
              <a:t>Aggreagte</a:t>
            </a:r>
            <a:r>
              <a:rPr lang="en-US" dirty="0" smtClean="0">
                <a:sym typeface="Symbol" pitchFamily="18" charset="2"/>
              </a:rPr>
              <a:t> Function</a:t>
            </a:r>
            <a:endParaRPr lang="en-US" dirty="0"/>
          </a:p>
          <a:p>
            <a:r>
              <a:rPr lang="en-US" dirty="0"/>
              <a:t>The operators take one or  two relations as inputs and produce a new relation as a result.</a:t>
            </a:r>
          </a:p>
        </p:txBody>
      </p:sp>
      <p:sp>
        <p:nvSpPr>
          <p:cNvPr id="6" name="AutoShape 33"/>
          <p:cNvSpPr>
            <a:spLocks noChangeArrowheads="1"/>
          </p:cNvSpPr>
          <p:nvPr/>
        </p:nvSpPr>
        <p:spPr bwMode="auto">
          <a:xfrm rot="16200000" flipV="1">
            <a:off x="2143919" y="4447381"/>
            <a:ext cx="322262" cy="4191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3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join : </a:t>
            </a:r>
          </a:p>
          <a:p>
            <a:endParaRPr lang="en-US" dirty="0" smtClean="0"/>
          </a:p>
          <a:p>
            <a:r>
              <a:rPr lang="en-US" dirty="0" smtClean="0"/>
              <a:t>Outer join :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AutoShape 33"/>
          <p:cNvSpPr>
            <a:spLocks noChangeArrowheads="1"/>
          </p:cNvSpPr>
          <p:nvPr/>
        </p:nvSpPr>
        <p:spPr bwMode="auto">
          <a:xfrm rot="16200000" flipV="1">
            <a:off x="3906837" y="1697037"/>
            <a:ext cx="644525" cy="838201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91420" y="3922711"/>
            <a:ext cx="1399380" cy="725489"/>
            <a:chOff x="2819400" y="3429000"/>
            <a:chExt cx="1399380" cy="725489"/>
          </a:xfrm>
        </p:grpSpPr>
        <p:sp>
          <p:nvSpPr>
            <p:cNvPr id="5" name="AutoShape 26"/>
            <p:cNvSpPr>
              <a:spLocks noChangeArrowheads="1"/>
            </p:cNvSpPr>
            <p:nvPr/>
          </p:nvSpPr>
          <p:spPr bwMode="auto">
            <a:xfrm rot="16200000" flipV="1">
              <a:off x="3393677" y="3329385"/>
              <a:ext cx="725487" cy="924718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27"/>
            <p:cNvSpPr>
              <a:spLocks noChangeShapeType="1"/>
            </p:cNvSpPr>
            <p:nvPr/>
          </p:nvSpPr>
          <p:spPr bwMode="auto">
            <a:xfrm flipH="1">
              <a:off x="2819400" y="3432177"/>
              <a:ext cx="4778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" name="Line 28"/>
            <p:cNvSpPr>
              <a:spLocks noChangeShapeType="1"/>
            </p:cNvSpPr>
            <p:nvPr/>
          </p:nvSpPr>
          <p:spPr bwMode="auto">
            <a:xfrm flipH="1" flipV="1">
              <a:off x="2819400" y="4154488"/>
              <a:ext cx="47307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302712" y="3846511"/>
            <a:ext cx="1393488" cy="725489"/>
            <a:chOff x="4516096" y="3428999"/>
            <a:chExt cx="1393488" cy="725489"/>
          </a:xfrm>
        </p:grpSpPr>
        <p:sp>
          <p:nvSpPr>
            <p:cNvPr id="11" name="AutoShape 26"/>
            <p:cNvSpPr>
              <a:spLocks noChangeArrowheads="1"/>
            </p:cNvSpPr>
            <p:nvPr/>
          </p:nvSpPr>
          <p:spPr bwMode="auto">
            <a:xfrm rot="16200000" flipV="1">
              <a:off x="4615711" y="3329384"/>
              <a:ext cx="725487" cy="924718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27"/>
            <p:cNvSpPr>
              <a:spLocks noChangeShapeType="1"/>
            </p:cNvSpPr>
            <p:nvPr/>
          </p:nvSpPr>
          <p:spPr bwMode="auto">
            <a:xfrm flipH="1">
              <a:off x="5431746" y="3432176"/>
              <a:ext cx="4778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28"/>
            <p:cNvSpPr>
              <a:spLocks noChangeShapeType="1"/>
            </p:cNvSpPr>
            <p:nvPr/>
          </p:nvSpPr>
          <p:spPr bwMode="auto">
            <a:xfrm flipH="1" flipV="1">
              <a:off x="5431746" y="4154487"/>
              <a:ext cx="47307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092912" y="3846511"/>
            <a:ext cx="1393488" cy="725489"/>
            <a:chOff x="4516096" y="3428999"/>
            <a:chExt cx="1393488" cy="725489"/>
          </a:xfrm>
        </p:grpSpPr>
        <p:sp>
          <p:nvSpPr>
            <p:cNvPr id="18" name="AutoShape 26"/>
            <p:cNvSpPr>
              <a:spLocks noChangeArrowheads="1"/>
            </p:cNvSpPr>
            <p:nvPr/>
          </p:nvSpPr>
          <p:spPr bwMode="auto">
            <a:xfrm rot="16200000" flipV="1">
              <a:off x="4615711" y="3329384"/>
              <a:ext cx="725487" cy="924718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27"/>
            <p:cNvSpPr>
              <a:spLocks noChangeShapeType="1"/>
            </p:cNvSpPr>
            <p:nvPr/>
          </p:nvSpPr>
          <p:spPr bwMode="auto">
            <a:xfrm flipH="1">
              <a:off x="5431746" y="3432176"/>
              <a:ext cx="4778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Line 28"/>
            <p:cNvSpPr>
              <a:spLocks noChangeShapeType="1"/>
            </p:cNvSpPr>
            <p:nvPr/>
          </p:nvSpPr>
          <p:spPr bwMode="auto">
            <a:xfrm flipH="1" flipV="1">
              <a:off x="5431746" y="4154487"/>
              <a:ext cx="47307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1" name="Line 27"/>
          <p:cNvSpPr>
            <a:spLocks noChangeShapeType="1"/>
          </p:cNvSpPr>
          <p:nvPr/>
        </p:nvSpPr>
        <p:spPr bwMode="auto">
          <a:xfrm flipH="1">
            <a:off x="3581400" y="3849688"/>
            <a:ext cx="477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Line 28"/>
          <p:cNvSpPr>
            <a:spLocks noChangeShapeType="1"/>
          </p:cNvSpPr>
          <p:nvPr/>
        </p:nvSpPr>
        <p:spPr bwMode="auto">
          <a:xfrm flipH="1" flipV="1">
            <a:off x="3581400" y="4571999"/>
            <a:ext cx="473075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5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Division Operation – Basic Concept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520541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SzPct val="100000"/>
            </a:pPr>
            <a:r>
              <a:rPr lang="en-US" dirty="0" smtClean="0"/>
              <a:t>Notation: </a:t>
            </a:r>
            <a:r>
              <a:rPr lang="en-US" b="1" i="1" dirty="0" smtClean="0">
                <a:solidFill>
                  <a:schemeClr val="tx1"/>
                </a:solidFill>
                <a:sym typeface="Symbol" pitchFamily="18" charset="2"/>
              </a:rPr>
              <a:t>r </a:t>
            </a:r>
            <a:r>
              <a:rPr lang="en-US" b="1" dirty="0" smtClean="0">
                <a:solidFill>
                  <a:schemeClr val="tx1"/>
                </a:solidFill>
                <a:sym typeface="Symbol" pitchFamily="18" charset="2"/>
              </a:rPr>
              <a:t> </a:t>
            </a:r>
            <a:r>
              <a:rPr lang="en-US" b="1" i="1" dirty="0" smtClean="0">
                <a:solidFill>
                  <a:schemeClr val="tx1"/>
                </a:solidFill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 </a:t>
            </a:r>
            <a:endParaRPr lang="en-US" dirty="0" smtClean="0"/>
          </a:p>
          <a:p>
            <a:pPr eaLnBrk="1" hangingPunct="1">
              <a:buSzPct val="100000"/>
            </a:pPr>
            <a:r>
              <a:rPr lang="en-US" dirty="0" smtClean="0"/>
              <a:t>Suited to queries that include the phrase “for all”.</a:t>
            </a:r>
          </a:p>
          <a:p>
            <a:pPr eaLnBrk="1" hangingPunct="1">
              <a:lnSpc>
                <a:spcPct val="120000"/>
              </a:lnSpc>
              <a:buSzPct val="100000"/>
            </a:pPr>
            <a:r>
              <a:rPr lang="en-US" dirty="0" smtClean="0"/>
              <a:t>Let </a:t>
            </a:r>
            <a:r>
              <a:rPr lang="en-US" i="1" dirty="0" smtClean="0"/>
              <a:t>r</a:t>
            </a:r>
            <a:r>
              <a:rPr lang="en-US" dirty="0" smtClean="0"/>
              <a:t> and </a:t>
            </a:r>
            <a:r>
              <a:rPr lang="en-US" i="1" dirty="0" smtClean="0"/>
              <a:t>s</a:t>
            </a:r>
            <a:r>
              <a:rPr lang="en-US" dirty="0" smtClean="0"/>
              <a:t> be relations on schemas </a:t>
            </a:r>
            <a:r>
              <a:rPr lang="en-US" i="1" dirty="0" smtClean="0"/>
              <a:t>R</a:t>
            </a:r>
            <a:r>
              <a:rPr lang="en-US" dirty="0" smtClean="0"/>
              <a:t> and </a:t>
            </a:r>
            <a:r>
              <a:rPr lang="en-US" i="1" dirty="0" smtClean="0"/>
              <a:t>S</a:t>
            </a:r>
            <a:r>
              <a:rPr lang="en-US" dirty="0" smtClean="0"/>
              <a:t> respectively where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i="1" dirty="0" smtClean="0"/>
              <a:t>R</a:t>
            </a:r>
            <a:r>
              <a:rPr lang="en-US" dirty="0" smtClean="0"/>
              <a:t> = (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i="1" dirty="0" smtClean="0"/>
              <a:t>A</a:t>
            </a:r>
            <a:r>
              <a:rPr lang="en-US" i="1" baseline="-25000" dirty="0" smtClean="0"/>
              <a:t>m 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en-US" i="1" baseline="-25000" dirty="0" smtClean="0"/>
              <a:t> 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i="1" dirty="0" smtClean="0"/>
              <a:t>S</a:t>
            </a:r>
            <a:r>
              <a:rPr lang="en-US" dirty="0" smtClean="0"/>
              <a:t> = (</a:t>
            </a:r>
            <a:r>
              <a:rPr lang="en-US" i="1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dirty="0" smtClean="0"/>
              <a:t>The result of  r </a:t>
            </a:r>
            <a:r>
              <a:rPr lang="en-US" dirty="0" smtClean="0">
                <a:sym typeface="Symbol" pitchFamily="18" charset="2"/>
              </a:rPr>
              <a:t> s is a relation on schema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i="1" dirty="0" smtClean="0">
                <a:sym typeface="Symbol" pitchFamily="18" charset="2"/>
              </a:rPr>
              <a:t>R</a:t>
            </a:r>
            <a:r>
              <a:rPr lang="en-US" dirty="0" smtClean="0">
                <a:sym typeface="Symbol" pitchFamily="18" charset="2"/>
              </a:rPr>
              <a:t> – </a:t>
            </a:r>
            <a:r>
              <a:rPr lang="en-US" i="1" dirty="0" smtClean="0">
                <a:sym typeface="Symbol" pitchFamily="18" charset="2"/>
              </a:rPr>
              <a:t>S </a:t>
            </a:r>
            <a:r>
              <a:rPr lang="en-US" dirty="0" smtClean="0">
                <a:sym typeface="Symbol" pitchFamily="18" charset="2"/>
              </a:rPr>
              <a:t>= (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, …, 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m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i="1" dirty="0" smtClean="0">
                <a:sym typeface="Symbol" pitchFamily="18" charset="2"/>
              </a:rPr>
              <a:t>r </a:t>
            </a:r>
            <a:r>
              <a:rPr lang="en-US" dirty="0" smtClean="0">
                <a:sym typeface="Symbol" pitchFamily="18" charset="2"/>
              </a:rPr>
              <a:t>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 = { </a:t>
            </a:r>
            <a:r>
              <a:rPr lang="en-US" i="1" dirty="0" smtClean="0">
                <a:sym typeface="Symbol" pitchFamily="18" charset="2"/>
              </a:rPr>
              <a:t>t</a:t>
            </a:r>
            <a:r>
              <a:rPr lang="en-US" dirty="0" smtClean="0">
                <a:sym typeface="Symbol" pitchFamily="18" charset="2"/>
              </a:rPr>
              <a:t>  |  </a:t>
            </a:r>
            <a:r>
              <a:rPr lang="en-US" i="1" dirty="0" smtClean="0">
                <a:sym typeface="Symbol" pitchFamily="18" charset="2"/>
              </a:rPr>
              <a:t>t </a:t>
            </a:r>
            <a:r>
              <a:rPr lang="en-US" dirty="0" smtClean="0">
                <a:sym typeface="Symbol" pitchFamily="18" charset="2"/>
              </a:rPr>
              <a:t>  </a:t>
            </a:r>
            <a:r>
              <a:rPr lang="en-US" i="1" baseline="-25000" dirty="0" smtClean="0">
                <a:sym typeface="Symbol" pitchFamily="18" charset="2"/>
              </a:rPr>
              <a:t>R-S 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r</a:t>
            </a:r>
            <a:r>
              <a:rPr lang="en-US" dirty="0" smtClean="0">
                <a:sym typeface="Symbol" pitchFamily="18" charset="2"/>
              </a:rPr>
              <a:t>)   </a:t>
            </a:r>
            <a:r>
              <a:rPr lang="en-US" i="1" dirty="0" smtClean="0">
                <a:sym typeface="Symbol" pitchFamily="18" charset="2"/>
              </a:rPr>
              <a:t>u </a:t>
            </a:r>
            <a:r>
              <a:rPr lang="en-US" dirty="0" smtClean="0">
                <a:sym typeface="Symbol" pitchFamily="18" charset="2"/>
              </a:rPr>
              <a:t> </a:t>
            </a:r>
            <a:r>
              <a:rPr lang="en-US" i="1" dirty="0" smtClean="0">
                <a:sym typeface="Symbol" pitchFamily="18" charset="2"/>
              </a:rPr>
              <a:t>s </a:t>
            </a:r>
            <a:r>
              <a:rPr lang="en-US" dirty="0" smtClean="0">
                <a:sym typeface="Symbol" pitchFamily="18" charset="2"/>
              </a:rPr>
              <a:t>( </a:t>
            </a:r>
            <a:r>
              <a:rPr lang="en-US" i="1" dirty="0" err="1" smtClean="0">
                <a:sym typeface="Symbol" pitchFamily="18" charset="2"/>
              </a:rPr>
              <a:t>tu</a:t>
            </a:r>
            <a:r>
              <a:rPr lang="en-US" dirty="0" smtClean="0">
                <a:sym typeface="Symbol" pitchFamily="18" charset="2"/>
              </a:rPr>
              <a:t> </a:t>
            </a:r>
            <a:r>
              <a:rPr lang="en-US" i="1" dirty="0" smtClean="0">
                <a:sym typeface="Symbol" pitchFamily="18" charset="2"/>
              </a:rPr>
              <a:t> r </a:t>
            </a:r>
            <a:r>
              <a:rPr lang="en-US" dirty="0" smtClean="0">
                <a:sym typeface="Symbol" pitchFamily="18" charset="2"/>
              </a:rPr>
              <a:t>) } 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dirty="0" smtClean="0">
                <a:sym typeface="Symbol" pitchFamily="18" charset="2"/>
              </a:rPr>
              <a:t>Where </a:t>
            </a:r>
            <a:r>
              <a:rPr lang="en-US" i="1" dirty="0" err="1" smtClean="0">
                <a:sym typeface="Symbol" pitchFamily="18" charset="2"/>
              </a:rPr>
              <a:t>tu</a:t>
            </a:r>
            <a:r>
              <a:rPr lang="en-US" dirty="0" smtClean="0">
                <a:sym typeface="Symbol" pitchFamily="18" charset="2"/>
              </a:rPr>
              <a:t> means the concatenation of tuples </a:t>
            </a:r>
            <a:r>
              <a:rPr lang="en-US" i="1" dirty="0" smtClean="0">
                <a:sym typeface="Symbol" pitchFamily="18" charset="2"/>
              </a:rPr>
              <a:t>t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u</a:t>
            </a:r>
            <a:r>
              <a:rPr lang="en-US" dirty="0" smtClean="0">
                <a:sym typeface="Symbol" pitchFamily="18" charset="2"/>
              </a:rPr>
              <a:t> to produce a single tuple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4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984915" y="457200"/>
            <a:ext cx="80772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Division </a:t>
            </a:r>
            <a:r>
              <a:rPr lang="en-US" dirty="0"/>
              <a:t>Operation – 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5105400" y="1112837"/>
            <a:ext cx="3124200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Relation 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51271"/>
              </p:ext>
            </p:extLst>
          </p:nvPr>
        </p:nvGraphicFramePr>
        <p:xfrm>
          <a:off x="5207000" y="1686847"/>
          <a:ext cx="1448752" cy="851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8752"/>
              </a:tblGrid>
              <a:tr h="2819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country_name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Spain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England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ontent Placeholder 2"/>
              <p:cNvSpPr txBox="1">
                <a:spLocks/>
              </p:cNvSpPr>
              <p:nvPr/>
            </p:nvSpPr>
            <p:spPr>
              <a:xfrm>
                <a:off x="609600" y="4389437"/>
                <a:ext cx="3124200" cy="36877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  <a:tabLst>
                    <a:tab pos="2965450" algn="ctr"/>
                  </a:tabLst>
                </a:pPr>
                <a:r>
                  <a:rPr lang="en-US" dirty="0" smtClean="0"/>
                  <a:t>Relation</a:t>
                </a:r>
                <a:r>
                  <a:rPr lang="en-US" dirty="0" smtClean="0">
                    <a:sym typeface="Symbol" pitchFamily="18" charset="2"/>
                  </a:rPr>
                  <a:t> 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sym typeface="Symbol" pitchFamily="18" charset="2"/>
                      </a:rPr>
                      <m:t>÷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 </m:t>
                    </m:r>
                  </m:oMath>
                </a14:m>
                <a:r>
                  <a:rPr lang="en-US" i="1" dirty="0" smtClean="0">
                    <a:sym typeface="Symbol" pitchFamily="18" charset="2"/>
                  </a:rPr>
                  <a:t>s</a:t>
                </a:r>
                <a:endParaRPr lang="en-US" i="1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3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389437"/>
                <a:ext cx="3124200" cy="3687763"/>
              </a:xfrm>
              <a:prstGeom prst="rect">
                <a:avLst/>
              </a:prstGeom>
              <a:blipFill rotWithShape="1">
                <a:blip r:embed="rId3"/>
                <a:stretch>
                  <a:fillRect l="-4873" t="-1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609600" y="1143000"/>
            <a:ext cx="3124200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965450" algn="ctr"/>
              </a:tabLst>
            </a:pPr>
            <a:r>
              <a:rPr lang="en-US" dirty="0" smtClean="0">
                <a:sym typeface="Symbol" pitchFamily="18" charset="2"/>
              </a:rPr>
              <a:t>Relation r</a:t>
            </a:r>
            <a:endParaRPr lang="en-US" i="1" dirty="0">
              <a:sym typeface="Symbol" pitchFamily="18" charset="2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494762"/>
              </p:ext>
            </p:extLst>
          </p:nvPr>
        </p:nvGraphicFramePr>
        <p:xfrm>
          <a:off x="689910" y="5024067"/>
          <a:ext cx="2656412" cy="787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480"/>
                <a:gridCol w="1482932"/>
              </a:tblGrid>
              <a:tr h="3937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>
                          <a:effectLst/>
                        </a:rPr>
                        <a:t>last_name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email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3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Rodgers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hlinkClick r:id="rId4"/>
                        </a:rPr>
                        <a:t>br@red.com</a:t>
                      </a:r>
                      <a:endParaRPr lang="en-US" sz="1600" b="1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441996"/>
              </p:ext>
            </p:extLst>
          </p:nvPr>
        </p:nvGraphicFramePr>
        <p:xfrm>
          <a:off x="609600" y="1785826"/>
          <a:ext cx="3783707" cy="21462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984"/>
                <a:gridCol w="921639"/>
                <a:gridCol w="1593084"/>
              </a:tblGrid>
              <a:tr h="3066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country_name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last_name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email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6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Spain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Mourinho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hlinkClick r:id="rId5"/>
                        </a:rPr>
                        <a:t>mou@blue.com</a:t>
                      </a:r>
                      <a:endParaRPr lang="en-US" sz="1600" b="1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6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Spain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Rodgers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  <a:hlinkClick r:id="rId4"/>
                        </a:rPr>
                        <a:t>br@red.com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6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Indonesia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Moyes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  <a:hlinkClick r:id="rId6"/>
                        </a:rPr>
                        <a:t>moyes@red.net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6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Indonesia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Mourinho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hlinkClick r:id="rId5"/>
                        </a:rPr>
                        <a:t>mou@blue.com</a:t>
                      </a:r>
                      <a:endParaRPr lang="en-US" sz="1600" b="1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6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England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Rodgers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  <a:hlinkClick r:id="rId4"/>
                        </a:rPr>
                        <a:t>br@red.com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6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England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Moyes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hlinkClick r:id="rId6"/>
                        </a:rPr>
                        <a:t>moyes@red.net</a:t>
                      </a:r>
                      <a:endParaRPr lang="en-US" sz="1600" b="1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18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1" cy="927100"/>
          </a:xfrm>
        </p:spPr>
        <p:txBody>
          <a:bodyPr/>
          <a:lstStyle/>
          <a:p>
            <a:pPr eaLnBrk="1" hangingPunct="1"/>
            <a:r>
              <a:rPr lang="en-US" dirty="0" smtClean="0"/>
              <a:t>Aggregate Functions – Basic Concept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350" y="1066801"/>
            <a:ext cx="8528050" cy="5791199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tabLst>
                <a:tab pos="2119313" algn="l"/>
                <a:tab pos="2689225" algn="ctr"/>
              </a:tabLst>
            </a:pPr>
            <a:r>
              <a:rPr lang="en-US" b="1" dirty="0" smtClean="0">
                <a:solidFill>
                  <a:schemeClr val="tx1"/>
                </a:solidFill>
              </a:rPr>
              <a:t>Aggregation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function</a:t>
            </a:r>
            <a:r>
              <a:rPr lang="en-US" dirty="0" smtClean="0"/>
              <a:t> takes a collection of values and returns a single value as a result.</a:t>
            </a:r>
          </a:p>
          <a:p>
            <a:pPr eaLnBrk="1" hangingPunct="1">
              <a:buFontTx/>
              <a:buNone/>
              <a:tabLst>
                <a:tab pos="2119313" algn="l"/>
                <a:tab pos="2689225" algn="ctr"/>
              </a:tabLst>
            </a:pPr>
            <a:r>
              <a:rPr lang="en-US" dirty="0" smtClean="0"/>
              <a:t>		</a:t>
            </a:r>
            <a:r>
              <a:rPr lang="en-US" b="1" dirty="0" err="1" smtClean="0"/>
              <a:t>avg</a:t>
            </a:r>
            <a:r>
              <a:rPr lang="en-US" dirty="0" smtClean="0"/>
              <a:t>:  average value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/>
              <a:t>min</a:t>
            </a:r>
            <a:r>
              <a:rPr lang="en-US" dirty="0" smtClean="0"/>
              <a:t>:  minimum value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/>
              <a:t>max</a:t>
            </a:r>
            <a:r>
              <a:rPr lang="en-US" dirty="0" smtClean="0"/>
              <a:t>:  maximum value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/>
              <a:t>sum</a:t>
            </a:r>
            <a:r>
              <a:rPr lang="en-US" dirty="0" smtClean="0"/>
              <a:t>:  sum of values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/>
              <a:t>count</a:t>
            </a:r>
            <a:r>
              <a:rPr lang="en-US" dirty="0" smtClean="0"/>
              <a:t>:  number of values</a:t>
            </a:r>
          </a:p>
          <a:p>
            <a:pPr eaLnBrk="1" hangingPunct="1">
              <a:tabLst>
                <a:tab pos="2119313" algn="l"/>
                <a:tab pos="2689225" algn="ctr"/>
              </a:tabLst>
            </a:pPr>
            <a:r>
              <a:rPr lang="en-US" b="1" dirty="0" smtClean="0">
                <a:solidFill>
                  <a:schemeClr val="tx1"/>
                </a:solidFill>
              </a:rPr>
              <a:t>Aggregate operation</a:t>
            </a:r>
            <a:r>
              <a:rPr lang="en-US" dirty="0" smtClean="0"/>
              <a:t> in relational algebra </a:t>
            </a:r>
            <a:br>
              <a:rPr lang="en-US" dirty="0" smtClean="0"/>
            </a:br>
            <a:endParaRPr lang="en-US" dirty="0"/>
          </a:p>
          <a:p>
            <a:pPr eaLnBrk="1" hangingPunct="1">
              <a:tabLst>
                <a:tab pos="2119313" algn="l"/>
                <a:tab pos="2689225" algn="ctr"/>
              </a:tabLst>
            </a:pPr>
            <a:endParaRPr lang="en-US" sz="2000" dirty="0" smtClean="0"/>
          </a:p>
          <a:p>
            <a:pPr lvl="1">
              <a:tabLst>
                <a:tab pos="2119313" algn="l"/>
                <a:tab pos="2689225" algn="ctr"/>
              </a:tabLst>
            </a:pPr>
            <a:r>
              <a:rPr lang="en-US" i="1" dirty="0"/>
              <a:t>E</a:t>
            </a:r>
            <a:r>
              <a:rPr lang="en-US" dirty="0"/>
              <a:t> is any relational-algebra expression</a:t>
            </a:r>
          </a:p>
          <a:p>
            <a:pPr lvl="1" eaLnBrk="1" hangingPunct="1">
              <a:tabLst>
                <a:tab pos="2119313" algn="l"/>
                <a:tab pos="2689225" algn="ctr"/>
              </a:tabLst>
            </a:pPr>
            <a:r>
              <a:rPr lang="en-US" i="1" dirty="0" smtClean="0"/>
              <a:t>G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G</a:t>
            </a:r>
            <a:r>
              <a:rPr lang="en-US" i="1" baseline="-25000" dirty="0" smtClean="0"/>
              <a:t>2</a:t>
            </a:r>
            <a:r>
              <a:rPr lang="en-US" dirty="0" smtClean="0"/>
              <a:t> …, </a:t>
            </a:r>
            <a:r>
              <a:rPr lang="en-US" i="1" dirty="0" err="1" smtClean="0"/>
              <a:t>G</a:t>
            </a:r>
            <a:r>
              <a:rPr lang="en-US" i="1" baseline="-25000" dirty="0" err="1" smtClean="0"/>
              <a:t>n</a:t>
            </a:r>
            <a:r>
              <a:rPr lang="en-US" dirty="0" smtClean="0"/>
              <a:t> is a list of attributes on which to group (can be empty)</a:t>
            </a:r>
          </a:p>
          <a:p>
            <a:pPr lvl="1" eaLnBrk="1" hangingPunct="1">
              <a:tabLst>
                <a:tab pos="2119313" algn="l"/>
                <a:tab pos="2689225" algn="ctr"/>
              </a:tabLst>
            </a:pPr>
            <a:r>
              <a:rPr lang="en-US" dirty="0" smtClean="0"/>
              <a:t>Each </a:t>
            </a:r>
            <a:r>
              <a:rPr lang="en-US" i="1" dirty="0" smtClean="0"/>
              <a:t>F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is an aggregate function</a:t>
            </a:r>
            <a:endParaRPr lang="en-US" i="1" dirty="0" smtClean="0"/>
          </a:p>
          <a:p>
            <a:pPr lvl="1" eaLnBrk="1" hangingPunct="1">
              <a:tabLst>
                <a:tab pos="2119313" algn="l"/>
                <a:tab pos="2689225" algn="ctr"/>
              </a:tabLst>
            </a:pPr>
            <a:r>
              <a:rPr lang="en-US" dirty="0" smtClean="0"/>
              <a:t>Each </a:t>
            </a:r>
            <a:r>
              <a:rPr lang="en-US" i="1" dirty="0" smtClean="0"/>
              <a:t>A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is an attribute name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160792"/>
              </p:ext>
            </p:extLst>
          </p:nvPr>
        </p:nvGraphicFramePr>
        <p:xfrm>
          <a:off x="2020888" y="4114800"/>
          <a:ext cx="5013325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4" name="Equation" r:id="rId4" imgW="2641320" imgH="355320" progId="Equation.3">
                  <p:embed/>
                </p:oleObj>
              </mc:Choice>
              <mc:Fallback>
                <p:oleObj name="Equation" r:id="rId4" imgW="26413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888" y="4114800"/>
                        <a:ext cx="5013325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872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Functions </a:t>
            </a:r>
            <a:r>
              <a:rPr lang="en-US" dirty="0"/>
              <a:t>–  Example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332075"/>
              </p:ext>
            </p:extLst>
          </p:nvPr>
        </p:nvGraphicFramePr>
        <p:xfrm>
          <a:off x="1066800" y="1905000"/>
          <a:ext cx="2762250" cy="4307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2612"/>
                <a:gridCol w="657679"/>
                <a:gridCol w="901959"/>
              </a:tblGrid>
              <a:tr h="240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first_name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job_id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salary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Jose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25000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Brendan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12000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David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Pep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23000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Gerard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Carlo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23000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Cristiano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80000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Lionel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78000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Andres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75000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Di Stefano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150000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Frank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170000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Sandro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140000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Wayne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65000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Fernando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Moratti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120000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Xavi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70000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067290"/>
              </p:ext>
            </p:extLst>
          </p:nvPr>
        </p:nvGraphicFramePr>
        <p:xfrm>
          <a:off x="5486400" y="2133600"/>
          <a:ext cx="1066800" cy="506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max(salary)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170000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017424"/>
              </p:ext>
            </p:extLst>
          </p:nvPr>
        </p:nvGraphicFramePr>
        <p:xfrm>
          <a:off x="5334000" y="4648200"/>
          <a:ext cx="2330450" cy="1013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8084"/>
                <a:gridCol w="113236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job_id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avg</a:t>
                      </a:r>
                      <a:r>
                        <a:rPr lang="en-US" sz="1600" b="1" u="none" strike="noStrike" dirty="0">
                          <a:effectLst/>
                        </a:rPr>
                        <a:t>(salary)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145000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71333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20666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417637"/>
            <a:ext cx="3124200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965450" algn="ctr"/>
              </a:tabLst>
            </a:pPr>
            <a:r>
              <a:rPr lang="en-US" dirty="0" smtClean="0">
                <a:sym typeface="Symbol" pitchFamily="18" charset="2"/>
              </a:rPr>
              <a:t>Relation r</a:t>
            </a:r>
            <a:endParaRPr lang="en-US" i="1" dirty="0">
              <a:sym typeface="Symbol" pitchFamily="18" charset="2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194461"/>
              </p:ext>
            </p:extLst>
          </p:nvPr>
        </p:nvGraphicFramePr>
        <p:xfrm>
          <a:off x="4648200" y="1747838"/>
          <a:ext cx="2071688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9" name="Equation" r:id="rId3" imgW="1091880" imgH="203040" progId="Equation.3">
                  <p:embed/>
                </p:oleObj>
              </mc:Choice>
              <mc:Fallback>
                <p:oleObj name="Equation" r:id="rId3" imgW="10918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747838"/>
                        <a:ext cx="2071688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10200" y="3657600"/>
            <a:ext cx="259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i="1" baseline="-25000" dirty="0" smtClean="0"/>
              <a:t>Job_id</a:t>
            </a:r>
            <a:r>
              <a:rPr lang="id-ID" sz="2400" i="1" dirty="0" smtClean="0"/>
              <a:t>g</a:t>
            </a:r>
            <a:r>
              <a:rPr lang="id-ID" i="1" baseline="-25000" dirty="0" smtClean="0"/>
              <a:t>avg(salary</a:t>
            </a:r>
            <a:r>
              <a:rPr lang="id-ID" i="1" baseline="-25000" dirty="0"/>
              <a:t>)</a:t>
            </a:r>
            <a:r>
              <a:rPr lang="id-ID" sz="2400" i="1" dirty="0"/>
              <a:t>(r)</a:t>
            </a:r>
            <a:endParaRPr lang="id-ID" sz="24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123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65437"/>
            <a:ext cx="8229600" cy="33067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FontTx/>
              <a:buAutoNum type="alphaLcPeriod"/>
            </a:pP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employee yang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id-ID" dirty="0" smtClean="0"/>
              <a:t>Bank Niaga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80000"/>
              </a:lnSpc>
              <a:buFontTx/>
              <a:buAutoNum type="alphaLcPeriod"/>
            </a:pP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employee yang </a:t>
            </a:r>
            <a:r>
              <a:rPr lang="en-US" dirty="0" err="1"/>
              <a:t>bekerja</a:t>
            </a:r>
            <a:r>
              <a:rPr lang="en-US" dirty="0"/>
              <a:t> di </a:t>
            </a:r>
            <a:r>
              <a:rPr lang="en-US" dirty="0" smtClean="0"/>
              <a:t>Bank </a:t>
            </a:r>
            <a:r>
              <a:rPr lang="id-ID" dirty="0" smtClean="0"/>
              <a:t>Niaga</a:t>
            </a:r>
            <a:r>
              <a:rPr lang="en-US" dirty="0" smtClean="0"/>
              <a:t>.</a:t>
            </a:r>
            <a:endParaRPr lang="en-US" dirty="0"/>
          </a:p>
          <a:p>
            <a:pPr marL="363538" indent="-363538">
              <a:lnSpc>
                <a:spcPct val="80000"/>
              </a:lnSpc>
              <a:buNone/>
            </a:pPr>
            <a:r>
              <a:rPr lang="en-US" dirty="0"/>
              <a:t>c.   </a:t>
            </a: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,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employee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smtClean="0"/>
              <a:t>Bank </a:t>
            </a:r>
            <a:r>
              <a:rPr lang="id-ID" dirty="0" smtClean="0"/>
              <a:t>Niaga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berpenghasilan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id-ID" dirty="0" smtClean="0"/>
              <a:t>Rp2.00</a:t>
            </a:r>
            <a:r>
              <a:rPr lang="en-US" dirty="0" smtClean="0"/>
              <a:t>0</a:t>
            </a:r>
            <a:r>
              <a:rPr lang="id-ID" dirty="0" smtClean="0"/>
              <a:t>.</a:t>
            </a:r>
            <a:r>
              <a:rPr lang="en-US" dirty="0" smtClean="0"/>
              <a:t>000</a:t>
            </a:r>
            <a:r>
              <a:rPr lang="en-US" dirty="0"/>
              <a:t>.</a:t>
            </a:r>
          </a:p>
          <a:p>
            <a:pPr marL="363538" indent="-363538">
              <a:lnSpc>
                <a:spcPct val="80000"/>
              </a:lnSpc>
              <a:buNone/>
            </a:pPr>
            <a:r>
              <a:rPr lang="en-US" dirty="0"/>
              <a:t>d.   </a:t>
            </a: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employee yang </a:t>
            </a:r>
            <a:r>
              <a:rPr lang="en-US" dirty="0" err="1"/>
              <a:t>tinggal</a:t>
            </a:r>
            <a:r>
              <a:rPr lang="en-US" dirty="0"/>
              <a:t> di </a:t>
            </a:r>
            <a:r>
              <a:rPr lang="en-US" dirty="0" err="1"/>
              <a:t>kota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.</a:t>
            </a:r>
          </a:p>
          <a:p>
            <a:pPr marL="363538" indent="-363538">
              <a:lnSpc>
                <a:spcPct val="80000"/>
              </a:lnSpc>
              <a:buNone/>
            </a:pPr>
            <a:r>
              <a:rPr lang="en-US" dirty="0"/>
              <a:t>e.   </a:t>
            </a: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employee yang </a:t>
            </a:r>
            <a:r>
              <a:rPr lang="en-US" dirty="0" err="1"/>
              <a:t>tinggal</a:t>
            </a:r>
            <a:r>
              <a:rPr lang="en-US" dirty="0"/>
              <a:t> di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manager </a:t>
            </a:r>
            <a:r>
              <a:rPr lang="en-US" dirty="0" err="1"/>
              <a:t>mereka</a:t>
            </a:r>
            <a:r>
              <a:rPr lang="en-US" dirty="0"/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/>
              <a:t>f.   </a:t>
            </a: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employee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di Bank </a:t>
            </a:r>
            <a:r>
              <a:rPr lang="id-ID" dirty="0"/>
              <a:t>Niaga</a:t>
            </a:r>
            <a:r>
              <a:rPr lang="en-US" dirty="0" smtClean="0"/>
              <a:t>.</a:t>
            </a:r>
            <a:endParaRPr lang="en-US" dirty="0"/>
          </a:p>
          <a:p>
            <a:pPr marL="363538" indent="-363538">
              <a:lnSpc>
                <a:spcPct val="80000"/>
              </a:lnSpc>
              <a:buNone/>
            </a:pPr>
            <a:r>
              <a:rPr lang="en-US" dirty="0" smtClean="0"/>
              <a:t>h</a:t>
            </a:r>
            <a:r>
              <a:rPr lang="en-US" dirty="0"/>
              <a:t>.  </a:t>
            </a:r>
            <a:r>
              <a:rPr lang="en-US" dirty="0" err="1"/>
              <a:t>Asumsikan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berlokasi</a:t>
            </a:r>
            <a:r>
              <a:rPr lang="en-US" dirty="0"/>
              <a:t> di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. </a:t>
            </a: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berlokasi</a:t>
            </a:r>
            <a:r>
              <a:rPr lang="en-US" dirty="0"/>
              <a:t> di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Small Bank Corporation </a:t>
            </a:r>
            <a:r>
              <a:rPr lang="en-US" dirty="0" err="1"/>
              <a:t>berada</a:t>
            </a:r>
            <a:r>
              <a:rPr lang="en-US" dirty="0"/>
              <a:t>.</a:t>
            </a:r>
          </a:p>
          <a:p>
            <a:endParaRPr lang="id-ID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9144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 smtClean="0"/>
              <a:t>Diketahui</a:t>
            </a:r>
            <a:r>
              <a:rPr lang="en-US" sz="1800" dirty="0" smtClean="0"/>
              <a:t> </a:t>
            </a:r>
            <a:r>
              <a:rPr lang="en-US" sz="1800" dirty="0" err="1" smtClean="0"/>
              <a:t>skema</a:t>
            </a:r>
            <a:r>
              <a:rPr lang="en-US" sz="1800" dirty="0" smtClean="0"/>
              <a:t> basis data </a:t>
            </a:r>
            <a:r>
              <a:rPr lang="en-US" sz="1800" dirty="0" err="1" smtClean="0"/>
              <a:t>sbb</a:t>
            </a:r>
            <a:r>
              <a:rPr lang="en-US" sz="1800" dirty="0" smtClean="0"/>
              <a:t>:</a:t>
            </a:r>
          </a:p>
          <a:p>
            <a:pPr>
              <a:buFontTx/>
              <a:buNone/>
            </a:pPr>
            <a:r>
              <a:rPr lang="en-US" sz="1800" i="1" dirty="0" smtClean="0"/>
              <a:t>	employee </a:t>
            </a:r>
            <a:r>
              <a:rPr lang="en-US" sz="1800" dirty="0" smtClean="0"/>
              <a:t>(</a:t>
            </a:r>
            <a:r>
              <a:rPr lang="en-US" sz="1800" i="1" dirty="0" smtClean="0"/>
              <a:t>person-name</a:t>
            </a:r>
            <a:r>
              <a:rPr lang="en-US" sz="1800" dirty="0" smtClean="0"/>
              <a:t>, </a:t>
            </a:r>
            <a:r>
              <a:rPr lang="en-US" sz="1800" i="1" dirty="0" smtClean="0"/>
              <a:t>street</a:t>
            </a:r>
            <a:r>
              <a:rPr lang="en-US" sz="1800" dirty="0" smtClean="0"/>
              <a:t>, </a:t>
            </a:r>
            <a:r>
              <a:rPr lang="en-US" sz="1800" i="1" dirty="0" smtClean="0"/>
              <a:t>city</a:t>
            </a:r>
            <a:r>
              <a:rPr lang="en-US" sz="1800" dirty="0" smtClean="0"/>
              <a:t>)</a:t>
            </a:r>
          </a:p>
          <a:p>
            <a:pPr>
              <a:buFontTx/>
              <a:buNone/>
            </a:pPr>
            <a:r>
              <a:rPr lang="en-US" sz="1800" i="1" dirty="0" smtClean="0"/>
              <a:t>	works </a:t>
            </a:r>
            <a:r>
              <a:rPr lang="en-US" sz="1800" dirty="0" smtClean="0"/>
              <a:t>(</a:t>
            </a:r>
            <a:r>
              <a:rPr lang="en-US" sz="1800" i="1" dirty="0" smtClean="0"/>
              <a:t>person-name</a:t>
            </a:r>
            <a:r>
              <a:rPr lang="en-US" sz="1800" dirty="0" smtClean="0"/>
              <a:t>, </a:t>
            </a:r>
            <a:r>
              <a:rPr lang="en-US" sz="1800" i="1" dirty="0" smtClean="0"/>
              <a:t>company-name</a:t>
            </a:r>
            <a:r>
              <a:rPr lang="en-US" sz="1800" dirty="0" smtClean="0"/>
              <a:t>, </a:t>
            </a:r>
            <a:r>
              <a:rPr lang="en-US" sz="1800" i="1" dirty="0" smtClean="0"/>
              <a:t>salary</a:t>
            </a:r>
            <a:r>
              <a:rPr lang="en-US" sz="1800" dirty="0" smtClean="0"/>
              <a:t>)</a:t>
            </a:r>
          </a:p>
          <a:p>
            <a:pPr>
              <a:buFontTx/>
              <a:buNone/>
            </a:pPr>
            <a:r>
              <a:rPr lang="en-US" sz="1800" i="1" dirty="0" smtClean="0"/>
              <a:t>	company </a:t>
            </a:r>
            <a:r>
              <a:rPr lang="en-US" sz="1800" dirty="0" smtClean="0"/>
              <a:t>(</a:t>
            </a:r>
            <a:r>
              <a:rPr lang="en-US" sz="1800" i="1" dirty="0" smtClean="0"/>
              <a:t>company-name</a:t>
            </a:r>
            <a:r>
              <a:rPr lang="en-US" sz="1800" dirty="0" smtClean="0"/>
              <a:t>, </a:t>
            </a:r>
            <a:r>
              <a:rPr lang="en-US" sz="1800" i="1" dirty="0" smtClean="0"/>
              <a:t>city</a:t>
            </a:r>
            <a:r>
              <a:rPr lang="en-US" sz="1800" dirty="0" smtClean="0"/>
              <a:t>)</a:t>
            </a:r>
          </a:p>
          <a:p>
            <a:pPr>
              <a:buFontTx/>
              <a:buNone/>
            </a:pPr>
            <a:r>
              <a:rPr lang="en-US" sz="1800" i="1" dirty="0" smtClean="0"/>
              <a:t>	manages </a:t>
            </a:r>
            <a:r>
              <a:rPr lang="en-US" sz="1800" dirty="0" smtClean="0"/>
              <a:t>(</a:t>
            </a:r>
            <a:r>
              <a:rPr lang="en-US" sz="1800" i="1" dirty="0" smtClean="0"/>
              <a:t>person-name</a:t>
            </a:r>
            <a:r>
              <a:rPr lang="en-US" sz="1800" dirty="0" smtClean="0"/>
              <a:t>, </a:t>
            </a:r>
            <a:r>
              <a:rPr lang="en-US" sz="1800" i="1" dirty="0" smtClean="0"/>
              <a:t>manager-name</a:t>
            </a:r>
            <a:r>
              <a:rPr lang="en-US" sz="1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3903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</a:t>
            </a:r>
            <a:r>
              <a:rPr lang="en-US" dirty="0" smtClean="0"/>
              <a:t>Operation – Basic Concept</a:t>
            </a:r>
            <a:endParaRPr 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200" y="1617663"/>
            <a:ext cx="8178800" cy="41370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tabLst>
                <a:tab pos="1658938" algn="l"/>
                <a:tab pos="3149600" algn="ctr"/>
                <a:tab pos="3425825" algn="l"/>
              </a:tabLst>
            </a:pPr>
            <a:r>
              <a:rPr lang="en-US" sz="2000" dirty="0"/>
              <a:t>Notation:  </a:t>
            </a:r>
            <a:r>
              <a:rPr lang="en-US" sz="2000" i="1" dirty="0">
                <a:sym typeface="Symbol" pitchFamily="18" charset="2"/>
              </a:rPr>
              <a:t>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i="1" baseline="-25000" dirty="0">
                <a:sym typeface="Symbol" pitchFamily="18" charset="2"/>
              </a:rPr>
              <a:t>p</a:t>
            </a:r>
            <a:r>
              <a:rPr lang="en-US" sz="2000" dirty="0">
                <a:sym typeface="Symbol" pitchFamily="18" charset="2"/>
              </a:rPr>
              <a:t>(</a:t>
            </a:r>
            <a:r>
              <a:rPr lang="en-US" sz="2000" i="1" dirty="0">
                <a:sym typeface="Symbol" pitchFamily="18" charset="2"/>
              </a:rPr>
              <a:t>r</a:t>
            </a:r>
            <a:r>
              <a:rPr lang="en-US" sz="2000" dirty="0">
                <a:sym typeface="Symbol" pitchFamily="18" charset="2"/>
              </a:rPr>
              <a:t>)</a:t>
            </a:r>
          </a:p>
          <a:p>
            <a:pPr>
              <a:tabLst>
                <a:tab pos="1658938" algn="l"/>
                <a:tab pos="3149600" algn="ctr"/>
                <a:tab pos="3425825" algn="l"/>
              </a:tabLst>
            </a:pPr>
            <a:r>
              <a:rPr lang="en-US" sz="2000" dirty="0">
                <a:sym typeface="Symbol" pitchFamily="18" charset="2"/>
              </a:rPr>
              <a:t>Used to select a subset of the tuples from a relation that satisfy a </a:t>
            </a:r>
            <a:r>
              <a:rPr lang="en-US" sz="2000" b="1" dirty="0">
                <a:sym typeface="Symbol" pitchFamily="18" charset="2"/>
              </a:rPr>
              <a:t>selection condition</a:t>
            </a:r>
            <a:r>
              <a:rPr lang="en-US" sz="2000" dirty="0">
                <a:sym typeface="Symbol" pitchFamily="18" charset="2"/>
              </a:rPr>
              <a:t>.</a:t>
            </a:r>
          </a:p>
          <a:p>
            <a:pPr>
              <a:tabLst>
                <a:tab pos="1658938" algn="l"/>
                <a:tab pos="3149600" algn="ctr"/>
                <a:tab pos="3425825" algn="l"/>
              </a:tabLst>
            </a:pPr>
            <a:r>
              <a:rPr lang="en-US" sz="2000" dirty="0"/>
              <a:t>Defined as:</a:t>
            </a:r>
            <a:br>
              <a:rPr lang="en-US" sz="2000" dirty="0"/>
            </a:br>
            <a:r>
              <a:rPr lang="en-US" sz="2000" dirty="0"/>
              <a:t>	 </a:t>
            </a:r>
            <a:r>
              <a:rPr lang="en-US" sz="2000" i="1" dirty="0">
                <a:sym typeface="Symbol" pitchFamily="18" charset="2"/>
              </a:rPr>
              <a:t></a:t>
            </a:r>
            <a:r>
              <a:rPr lang="en-US" sz="2000" i="1" baseline="-25000" dirty="0">
                <a:sym typeface="Symbol" pitchFamily="18" charset="2"/>
              </a:rPr>
              <a:t>p</a:t>
            </a:r>
            <a:r>
              <a:rPr lang="en-US" sz="2000" dirty="0">
                <a:sym typeface="Symbol" pitchFamily="18" charset="2"/>
              </a:rPr>
              <a:t>(</a:t>
            </a:r>
            <a:r>
              <a:rPr lang="en-US" sz="2000" b="1" i="1" dirty="0">
                <a:sym typeface="Symbol" pitchFamily="18" charset="2"/>
              </a:rPr>
              <a:t>r</a:t>
            </a:r>
            <a:r>
              <a:rPr lang="en-US" sz="2000" dirty="0">
                <a:sym typeface="Symbol" pitchFamily="18" charset="2"/>
              </a:rPr>
              <a:t>) = {</a:t>
            </a:r>
            <a:r>
              <a:rPr lang="en-US" sz="2000" i="1" dirty="0">
                <a:sym typeface="Symbol" pitchFamily="18" charset="2"/>
              </a:rPr>
              <a:t>t</a:t>
            </a:r>
            <a:r>
              <a:rPr lang="en-US" sz="2000" dirty="0">
                <a:sym typeface="Symbol" pitchFamily="18" charset="2"/>
              </a:rPr>
              <a:t> | </a:t>
            </a:r>
            <a:r>
              <a:rPr lang="en-US" sz="2000" i="1" dirty="0">
                <a:sym typeface="Symbol" pitchFamily="18" charset="2"/>
              </a:rPr>
              <a:t>t</a:t>
            </a:r>
            <a:r>
              <a:rPr lang="en-US" sz="2000" dirty="0">
                <a:sym typeface="Symbol" pitchFamily="18" charset="2"/>
              </a:rPr>
              <a:t>  </a:t>
            </a:r>
            <a:r>
              <a:rPr lang="en-US" sz="2000" i="1" dirty="0">
                <a:sym typeface="Symbol" pitchFamily="18" charset="2"/>
              </a:rPr>
              <a:t>r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b="1" dirty="0">
                <a:sym typeface="Symbol" pitchFamily="18" charset="2"/>
              </a:rPr>
              <a:t>and </a:t>
            </a:r>
            <a:r>
              <a:rPr lang="en-US" sz="2000" i="1" dirty="0">
                <a:sym typeface="Symbol" pitchFamily="18" charset="2"/>
              </a:rPr>
              <a:t>p(t)</a:t>
            </a:r>
            <a:r>
              <a:rPr lang="en-US" sz="2000" dirty="0">
                <a:sym typeface="Symbol" pitchFamily="18" charset="2"/>
              </a:rPr>
              <a:t>}</a:t>
            </a:r>
            <a:br>
              <a:rPr lang="en-US" sz="2000" dirty="0">
                <a:sym typeface="Symbol" pitchFamily="18" charset="2"/>
              </a:rPr>
            </a:br>
            <a:endParaRPr lang="en-US" sz="2000" dirty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  <a:tabLst>
                <a:tab pos="1658938" algn="l"/>
                <a:tab pos="3149600" algn="ctr"/>
                <a:tab pos="3425825" algn="l"/>
              </a:tabLst>
            </a:pPr>
            <a:r>
              <a:rPr lang="en-US" sz="2000" dirty="0">
                <a:sym typeface="Symbol" pitchFamily="18" charset="2"/>
              </a:rPr>
              <a:t>	Where</a:t>
            </a:r>
            <a:r>
              <a:rPr lang="en-US" sz="2000" i="1" dirty="0">
                <a:sym typeface="Symbol" pitchFamily="18" charset="2"/>
              </a:rPr>
              <a:t> p</a:t>
            </a:r>
            <a:r>
              <a:rPr lang="en-US" sz="2000" dirty="0">
                <a:sym typeface="Symbol" pitchFamily="18" charset="2"/>
              </a:rPr>
              <a:t> is a formula in propositional calculus consisting of </a:t>
            </a:r>
            <a:r>
              <a:rPr lang="en-US" sz="2000" b="1" dirty="0">
                <a:solidFill>
                  <a:schemeClr val="tx1"/>
                </a:solidFill>
                <a:sym typeface="Symbol" pitchFamily="18" charset="2"/>
              </a:rPr>
              <a:t>terms</a:t>
            </a: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connected by :  (</a:t>
            </a:r>
            <a:r>
              <a:rPr lang="en-US" sz="2000" b="1" dirty="0">
                <a:sym typeface="Symbol" pitchFamily="18" charset="2"/>
              </a:rPr>
              <a:t>and</a:t>
            </a:r>
            <a:r>
              <a:rPr lang="en-US" sz="2000" dirty="0">
                <a:sym typeface="Symbol" pitchFamily="18" charset="2"/>
              </a:rPr>
              <a:t>),  (</a:t>
            </a:r>
            <a:r>
              <a:rPr lang="en-US" sz="2000" b="1" dirty="0">
                <a:sym typeface="Symbol" pitchFamily="18" charset="2"/>
              </a:rPr>
              <a:t>or</a:t>
            </a:r>
            <a:r>
              <a:rPr lang="en-US" sz="2000" dirty="0">
                <a:sym typeface="Symbol" pitchFamily="18" charset="2"/>
              </a:rPr>
              <a:t>),  (</a:t>
            </a:r>
            <a:r>
              <a:rPr lang="en-US" sz="2000" b="1" dirty="0">
                <a:sym typeface="Symbol" pitchFamily="18" charset="2"/>
              </a:rPr>
              <a:t>not</a:t>
            </a:r>
            <a:r>
              <a:rPr lang="en-US" sz="2000" dirty="0">
                <a:sym typeface="Symbol" pitchFamily="18" charset="2"/>
              </a:rPr>
              <a:t>)</a:t>
            </a:r>
            <a:br>
              <a:rPr lang="en-US" sz="2000" dirty="0">
                <a:sym typeface="Symbol" pitchFamily="18" charset="2"/>
              </a:rPr>
            </a:br>
            <a:endParaRPr lang="en-US" sz="2000" dirty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  <a:tabLst>
                <a:tab pos="1658938" algn="l"/>
                <a:tab pos="3149600" algn="ctr"/>
                <a:tab pos="3425825" algn="l"/>
              </a:tabLst>
            </a:pPr>
            <a:r>
              <a:rPr lang="en-US" sz="2000" dirty="0">
                <a:sym typeface="Symbol" pitchFamily="18" charset="2"/>
              </a:rPr>
              <a:t>	Each </a:t>
            </a:r>
            <a:r>
              <a:rPr lang="en-US" sz="2000" b="1" dirty="0">
                <a:solidFill>
                  <a:schemeClr val="tx1"/>
                </a:solidFill>
                <a:sym typeface="Symbol" pitchFamily="18" charset="2"/>
              </a:rPr>
              <a:t>term</a:t>
            </a:r>
            <a:r>
              <a:rPr lang="en-US" sz="2000" dirty="0">
                <a:sym typeface="Symbol" pitchFamily="18" charset="2"/>
              </a:rPr>
              <a:t> is one of:</a:t>
            </a:r>
          </a:p>
          <a:p>
            <a:pPr>
              <a:lnSpc>
                <a:spcPct val="110000"/>
              </a:lnSpc>
              <a:buFontTx/>
              <a:buNone/>
              <a:tabLst>
                <a:tab pos="1658938" algn="l"/>
                <a:tab pos="3149600" algn="ctr"/>
                <a:tab pos="3425825" algn="l"/>
              </a:tabLst>
            </a:pPr>
            <a:r>
              <a:rPr lang="en-US" sz="2000" dirty="0">
                <a:sym typeface="Symbol" pitchFamily="18" charset="2"/>
              </a:rPr>
              <a:t>		&lt;attribute&gt;	</a:t>
            </a:r>
            <a:r>
              <a:rPr lang="en-US" sz="2000" i="1" dirty="0">
                <a:sym typeface="Symbol" pitchFamily="18" charset="2"/>
              </a:rPr>
              <a:t>op</a:t>
            </a:r>
            <a:r>
              <a:rPr lang="en-US" sz="2000" dirty="0">
                <a:sym typeface="Symbol" pitchFamily="18" charset="2"/>
              </a:rPr>
              <a:t> 	&lt;attribute&gt; or &lt;constant&gt;</a:t>
            </a:r>
          </a:p>
          <a:p>
            <a:pPr>
              <a:lnSpc>
                <a:spcPct val="90000"/>
              </a:lnSpc>
              <a:buFontTx/>
              <a:buNone/>
              <a:tabLst>
                <a:tab pos="1658938" algn="l"/>
                <a:tab pos="3149600" algn="ctr"/>
                <a:tab pos="3425825" algn="l"/>
              </a:tabLst>
            </a:pPr>
            <a:r>
              <a:rPr lang="en-US" sz="2000" dirty="0">
                <a:sym typeface="Symbol" pitchFamily="18" charset="2"/>
              </a:rPr>
              <a:t>     where </a:t>
            </a:r>
            <a:r>
              <a:rPr lang="en-US" sz="2000" i="1" dirty="0">
                <a:sym typeface="Symbol" pitchFamily="18" charset="2"/>
              </a:rPr>
              <a:t>op</a:t>
            </a:r>
            <a:r>
              <a:rPr lang="en-US" sz="2000" dirty="0">
                <a:sym typeface="Symbol" pitchFamily="18" charset="2"/>
              </a:rPr>
              <a:t> is one of:  =, , &gt;, . &lt;. </a:t>
            </a:r>
            <a:r>
              <a:rPr lang="en-US" sz="2000" dirty="0" smtClean="0">
                <a:sym typeface="Symbol" pitchFamily="18" charset="2"/>
              </a:rPr>
              <a:t></a:t>
            </a:r>
            <a:endParaRPr lang="id-ID" sz="2000" dirty="0" smtClean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  <a:tabLst>
                <a:tab pos="1658938" algn="l"/>
                <a:tab pos="3149600" algn="ctr"/>
                <a:tab pos="3425825" algn="l"/>
              </a:tabLst>
            </a:pPr>
            <a:endParaRPr lang="id-ID" sz="2000" dirty="0" smtClean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  <a:tabLst>
                <a:tab pos="1658938" algn="l"/>
                <a:tab pos="3149600" algn="ctr"/>
                <a:tab pos="3425825" algn="l"/>
              </a:tabLst>
            </a:pPr>
            <a:r>
              <a:rPr lang="id-ID" sz="2000" dirty="0" smtClean="0">
                <a:sym typeface="Symbol" pitchFamily="18" charset="2"/>
              </a:rPr>
              <a:t>Select * from r where </a:t>
            </a:r>
            <a:r>
              <a:rPr lang="id-ID" sz="2000" i="1" dirty="0" smtClean="0">
                <a:sym typeface="Symbol" pitchFamily="18" charset="2"/>
              </a:rPr>
              <a:t>p</a:t>
            </a:r>
            <a:r>
              <a:rPr lang="en-US" sz="2000" dirty="0">
                <a:sym typeface="Symbol" pitchFamily="18" charset="2"/>
              </a:rPr>
              <a:t/>
            </a:r>
            <a:br>
              <a:rPr lang="en-US" sz="2000" dirty="0">
                <a:sym typeface="Symbol" pitchFamily="18" charset="2"/>
              </a:rPr>
            </a:br>
            <a:endParaRPr lang="en-US" sz="20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6602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Select Operation –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r>
              <a:rPr lang="en-US" dirty="0" smtClean="0"/>
              <a:t>Relation 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>
                <a:sym typeface="Symbol" pitchFamily="18" charset="2"/>
              </a:rPr>
              <a:t>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sz="2800" i="1" baseline="-25000" dirty="0" err="1" smtClean="0">
                <a:sym typeface="Symbol" pitchFamily="18" charset="2"/>
              </a:rPr>
              <a:t>country_name</a:t>
            </a:r>
            <a:r>
              <a:rPr lang="en-US" sz="2800" i="1" baseline="-25000" dirty="0" smtClean="0">
                <a:sym typeface="Symbol" pitchFamily="18" charset="2"/>
              </a:rPr>
              <a:t> =</a:t>
            </a:r>
            <a:r>
              <a:rPr lang="en-US" sz="2800" i="1" dirty="0" smtClean="0">
                <a:sym typeface="Symbol" pitchFamily="18" charset="2"/>
              </a:rPr>
              <a:t> </a:t>
            </a:r>
            <a:r>
              <a:rPr lang="en-US" sz="2400" i="1" dirty="0">
                <a:sym typeface="Symbol" pitchFamily="18" charset="2"/>
              </a:rPr>
              <a:t>‘Indonesia’</a:t>
            </a:r>
            <a:r>
              <a:rPr lang="en-US" sz="2800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r)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240013"/>
              </p:ext>
            </p:extLst>
          </p:nvPr>
        </p:nvGraphicFramePr>
        <p:xfrm>
          <a:off x="4343400" y="1657350"/>
          <a:ext cx="3873500" cy="2076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1190"/>
                <a:gridCol w="1606085"/>
                <a:gridCol w="1066225"/>
              </a:tblGrid>
              <a:tr h="346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country_id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country_name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region_id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Indonesia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Canada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Spain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England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613100"/>
              </p:ext>
            </p:extLst>
          </p:nvPr>
        </p:nvGraphicFramePr>
        <p:xfrm>
          <a:off x="4343400" y="4794250"/>
          <a:ext cx="3873500" cy="692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1190"/>
                <a:gridCol w="1606085"/>
                <a:gridCol w="1066225"/>
              </a:tblGrid>
              <a:tr h="346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country_id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country_name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region_id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Indonesia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11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Select Operation – </a:t>
            </a:r>
            <a:r>
              <a:rPr lang="en-US" sz="4000" dirty="0" smtClean="0"/>
              <a:t>Exercise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List of </a:t>
            </a:r>
            <a:r>
              <a:rPr lang="en-US" dirty="0" err="1" smtClean="0"/>
              <a:t>departements</a:t>
            </a:r>
            <a:r>
              <a:rPr lang="en-US" dirty="0" smtClean="0"/>
              <a:t> located in Indonesia</a:t>
            </a:r>
          </a:p>
          <a:p>
            <a:r>
              <a:rPr lang="en-US" b="1" dirty="0" smtClean="0"/>
              <a:t>Query</a:t>
            </a:r>
          </a:p>
          <a:p>
            <a:pPr marL="0" indent="0">
              <a:buNone/>
            </a:pPr>
            <a:r>
              <a:rPr lang="en-US" sz="2800" i="1" dirty="0" smtClean="0"/>
              <a:t>Select * from departments  d, locations  l, countries   c  where </a:t>
            </a:r>
            <a:r>
              <a:rPr lang="en-US" sz="2800" i="1" dirty="0" err="1" smtClean="0"/>
              <a:t>country_name</a:t>
            </a:r>
            <a:r>
              <a:rPr lang="en-US" sz="2800" i="1" dirty="0" smtClean="0"/>
              <a:t>=‘Indonesia’ and </a:t>
            </a:r>
            <a:r>
              <a:rPr lang="en-US" sz="2800" i="1" dirty="0" err="1" smtClean="0"/>
              <a:t>c.country_id</a:t>
            </a:r>
            <a:r>
              <a:rPr lang="en-US" sz="2800" i="1" dirty="0" smtClean="0"/>
              <a:t>=</a:t>
            </a:r>
            <a:r>
              <a:rPr lang="en-US" sz="2800" i="1" dirty="0" err="1" smtClean="0"/>
              <a:t>l.country_id</a:t>
            </a:r>
            <a:r>
              <a:rPr lang="en-US" sz="2800" i="1" dirty="0" smtClean="0"/>
              <a:t> and </a:t>
            </a:r>
            <a:r>
              <a:rPr lang="en-US" sz="2800" i="1" dirty="0" err="1" smtClean="0"/>
              <a:t>l.location_id</a:t>
            </a:r>
            <a:r>
              <a:rPr lang="en-US" sz="2800" i="1" dirty="0" smtClean="0"/>
              <a:t>=</a:t>
            </a:r>
            <a:r>
              <a:rPr lang="en-US" sz="2800" i="1" dirty="0" err="1" smtClean="0"/>
              <a:t>d.location_id</a:t>
            </a:r>
            <a:endParaRPr lang="en-US" sz="2800" i="1" dirty="0"/>
          </a:p>
          <a:p>
            <a:r>
              <a:rPr lang="en-US" b="1" dirty="0" smtClean="0"/>
              <a:t>Rel. Algebra 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78" t="38745" r="28961" b="14372"/>
          <a:stretch/>
        </p:blipFill>
        <p:spPr bwMode="auto">
          <a:xfrm>
            <a:off x="6248400" y="3276600"/>
            <a:ext cx="2824716" cy="2679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925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</a:t>
            </a:r>
            <a:r>
              <a:rPr lang="en-US" dirty="0" smtClean="0"/>
              <a:t>Operation – Basic Concept</a:t>
            </a: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4876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tabLst>
                <a:tab pos="3257550" algn="ctr"/>
              </a:tabLst>
            </a:pPr>
            <a:r>
              <a:rPr lang="en-US" dirty="0"/>
              <a:t>Notation:</a:t>
            </a:r>
            <a:br>
              <a:rPr lang="en-US" dirty="0"/>
            </a:br>
            <a:r>
              <a:rPr lang="en-US" dirty="0"/>
              <a:t>	</a:t>
            </a:r>
          </a:p>
          <a:p>
            <a:pPr>
              <a:lnSpc>
                <a:spcPct val="120000"/>
              </a:lnSpc>
              <a:buFontTx/>
              <a:buNone/>
              <a:tabLst>
                <a:tab pos="3257550" algn="ctr"/>
              </a:tabLst>
            </a:pPr>
            <a:r>
              <a:rPr lang="en-US" dirty="0"/>
              <a:t>	where </a:t>
            </a:r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i="1" dirty="0"/>
              <a:t>, A</a:t>
            </a:r>
            <a:r>
              <a:rPr lang="en-US" i="1" baseline="-25000" dirty="0"/>
              <a:t>2</a:t>
            </a:r>
            <a:r>
              <a:rPr lang="en-US" dirty="0"/>
              <a:t> are attribute names and </a:t>
            </a:r>
            <a:r>
              <a:rPr lang="en-US" i="1" dirty="0"/>
              <a:t>r</a:t>
            </a:r>
            <a:r>
              <a:rPr lang="en-US" dirty="0"/>
              <a:t> is a relation name.</a:t>
            </a:r>
          </a:p>
          <a:p>
            <a:pPr>
              <a:tabLst>
                <a:tab pos="3257550" algn="ctr"/>
              </a:tabLst>
            </a:pPr>
            <a:r>
              <a:rPr lang="en-US" dirty="0"/>
              <a:t>The result is defined as the relation of </a:t>
            </a:r>
            <a:r>
              <a:rPr lang="en-US" i="1" dirty="0"/>
              <a:t>k</a:t>
            </a:r>
            <a:r>
              <a:rPr lang="en-US" dirty="0"/>
              <a:t> columns obtained by </a:t>
            </a:r>
            <a:r>
              <a:rPr lang="en-US" b="1" dirty="0"/>
              <a:t>erasing</a:t>
            </a:r>
            <a:r>
              <a:rPr lang="en-US" dirty="0"/>
              <a:t> the columns that are not listed</a:t>
            </a:r>
          </a:p>
          <a:p>
            <a:pPr>
              <a:tabLst>
                <a:tab pos="3257550" algn="ctr"/>
              </a:tabLst>
            </a:pPr>
            <a:r>
              <a:rPr lang="en-US" dirty="0"/>
              <a:t>Duplicate rows removed from result, since relations are sets</a:t>
            </a:r>
          </a:p>
          <a:p>
            <a:pPr>
              <a:tabLst>
                <a:tab pos="3257550" algn="ctr"/>
              </a:tabLst>
            </a:pPr>
            <a:r>
              <a:rPr lang="en-US" dirty="0"/>
              <a:t>Example: To eliminate the </a:t>
            </a:r>
            <a:r>
              <a:rPr lang="en-US" i="1" dirty="0" err="1" smtClean="0"/>
              <a:t>country_id</a:t>
            </a:r>
            <a:r>
              <a:rPr lang="en-US" dirty="0" smtClean="0"/>
              <a:t> and </a:t>
            </a:r>
            <a:r>
              <a:rPr lang="en-US" i="1" dirty="0" err="1" smtClean="0"/>
              <a:t>region_id</a:t>
            </a:r>
            <a:r>
              <a:rPr lang="en-US" dirty="0" smtClean="0"/>
              <a:t> attribute </a:t>
            </a:r>
            <a:r>
              <a:rPr lang="en-US" dirty="0"/>
              <a:t>of </a:t>
            </a:r>
            <a:r>
              <a:rPr lang="en-US" i="1" dirty="0" smtClean="0"/>
              <a:t>countries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	 </a:t>
            </a:r>
            <a:r>
              <a:rPr lang="en-US" dirty="0" smtClean="0">
                <a:sym typeface="Symbol" pitchFamily="18" charset="2"/>
              </a:rPr>
              <a:t></a:t>
            </a:r>
            <a:r>
              <a:rPr lang="en-US" sz="2800" i="1" baseline="-25000" dirty="0" err="1" smtClean="0"/>
              <a:t>country_name</a:t>
            </a:r>
            <a:r>
              <a:rPr lang="en-US" dirty="0" smtClean="0"/>
              <a:t> (</a:t>
            </a:r>
            <a:r>
              <a:rPr lang="en-US" i="1" dirty="0" smtClean="0"/>
              <a:t>countries</a:t>
            </a:r>
            <a:r>
              <a:rPr lang="en-US" dirty="0" smtClean="0"/>
              <a:t>)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727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967829"/>
              </p:ext>
            </p:extLst>
          </p:nvPr>
        </p:nvGraphicFramePr>
        <p:xfrm>
          <a:off x="3513138" y="1924050"/>
          <a:ext cx="118586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4" imgW="850680" imgH="241200" progId="Equation.3">
                  <p:embed/>
                </p:oleObj>
              </mc:Choice>
              <mc:Fallback>
                <p:oleObj name="Equation" r:id="rId4" imgW="850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3138" y="1924050"/>
                        <a:ext cx="1185862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895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Operation –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91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Relation 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751842"/>
              </p:ext>
            </p:extLst>
          </p:nvPr>
        </p:nvGraphicFramePr>
        <p:xfrm>
          <a:off x="152400" y="2209800"/>
          <a:ext cx="8963978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8627"/>
                <a:gridCol w="1656779"/>
                <a:gridCol w="1600962"/>
                <a:gridCol w="1388110"/>
                <a:gridCol w="234950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</a:rPr>
                        <a:t>employee_id</a:t>
                      </a:r>
                      <a:endParaRPr lang="en-US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first_name</a:t>
                      </a:r>
                      <a:endParaRPr lang="en-US" sz="28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last_name</a:t>
                      </a:r>
                      <a:endParaRPr lang="en-US" sz="28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email</a:t>
                      </a:r>
                      <a:endParaRPr lang="en-US" sz="28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phone_number</a:t>
                      </a:r>
                      <a:endParaRPr lang="en-US" sz="28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emp_001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Jose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Mourinho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  <a:hlinkClick r:id="rId3"/>
                        </a:rPr>
                        <a:t>mou@blue.com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+612345678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emp_002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Brendan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Rodgers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hlinkClick r:id="rId4"/>
                        </a:rPr>
                        <a:t>br@red.com</a:t>
                      </a:r>
                      <a:endParaRPr lang="en-US" sz="1600" b="1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+612345679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emp_003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David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Moyes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  <a:hlinkClick r:id="rId5"/>
                        </a:rPr>
                        <a:t>moyes@red.net</a:t>
                      </a:r>
                      <a:endParaRPr lang="en-US" sz="1600" b="1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+612345680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273009"/>
              </p:ext>
            </p:extLst>
          </p:nvPr>
        </p:nvGraphicFramePr>
        <p:xfrm>
          <a:off x="125782" y="4570413"/>
          <a:ext cx="3150818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7" name="Equation" r:id="rId6" imgW="1028520" imgH="241200" progId="Equation.3">
                  <p:embed/>
                </p:oleObj>
              </mc:Choice>
              <mc:Fallback>
                <p:oleObj name="Equation" r:id="rId6" imgW="102852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82" y="4570413"/>
                        <a:ext cx="3150818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319485"/>
              </p:ext>
            </p:extLst>
          </p:nvPr>
        </p:nvGraphicFramePr>
        <p:xfrm>
          <a:off x="3733800" y="4572000"/>
          <a:ext cx="3393948" cy="2057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0578"/>
                <a:gridCol w="1563370"/>
              </a:tblGrid>
              <a:tr h="514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last_name</a:t>
                      </a:r>
                      <a:endParaRPr lang="en-US" sz="3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email</a:t>
                      </a:r>
                      <a:endParaRPr lang="en-US" sz="3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4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Mourinho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>
                          <a:effectLst/>
                          <a:hlinkClick r:id="rId3"/>
                        </a:rPr>
                        <a:t>mou@blue.com</a:t>
                      </a:r>
                      <a:endParaRPr lang="en-US" sz="1800" b="1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4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Rodgers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>
                          <a:effectLst/>
                          <a:hlinkClick r:id="rId4"/>
                        </a:rPr>
                        <a:t>br@red.com</a:t>
                      </a:r>
                      <a:endParaRPr lang="en-US" sz="1800" b="1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4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Moyes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 dirty="0">
                          <a:effectLst/>
                          <a:hlinkClick r:id="rId5"/>
                        </a:rPr>
                        <a:t>moyes@red.net</a:t>
                      </a:r>
                      <a:endParaRPr lang="en-US" sz="1800" b="1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67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Project </a:t>
            </a:r>
            <a:r>
              <a:rPr lang="en-US" sz="4000" dirty="0"/>
              <a:t>Operation – </a:t>
            </a:r>
            <a:r>
              <a:rPr lang="en-US" sz="4000" dirty="0" smtClean="0"/>
              <a:t>Exercise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List of name of employees and department name where they work in</a:t>
            </a:r>
          </a:p>
          <a:p>
            <a:r>
              <a:rPr lang="en-US" b="1" dirty="0" smtClean="0"/>
              <a:t>Query</a:t>
            </a:r>
          </a:p>
          <a:p>
            <a:pPr marL="0" indent="0">
              <a:buNone/>
            </a:pPr>
            <a:r>
              <a:rPr lang="en-US" sz="2800" i="1" dirty="0" smtClean="0"/>
              <a:t>Select </a:t>
            </a:r>
            <a:r>
              <a:rPr lang="en-US" sz="2800" i="1" dirty="0" err="1" smtClean="0"/>
              <a:t>first_name,last_name,departement_name</a:t>
            </a:r>
            <a:r>
              <a:rPr lang="en-US" sz="2800" i="1" dirty="0" smtClean="0"/>
              <a:t>  from employees  e, departments  d  where </a:t>
            </a:r>
            <a:r>
              <a:rPr lang="en-US" sz="2800" i="1" dirty="0" err="1" smtClean="0"/>
              <a:t>e.department_id</a:t>
            </a:r>
            <a:r>
              <a:rPr lang="en-US" sz="2800" i="1" dirty="0" smtClean="0"/>
              <a:t>=</a:t>
            </a:r>
            <a:r>
              <a:rPr lang="en-US" sz="2800" i="1" dirty="0" err="1" smtClean="0"/>
              <a:t>d.department_id</a:t>
            </a:r>
            <a:endParaRPr lang="en-US" sz="2800" i="1" dirty="0"/>
          </a:p>
          <a:p>
            <a:r>
              <a:rPr lang="en-US" b="1" dirty="0" smtClean="0"/>
              <a:t>Rel. Algebra 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78" t="38745" r="28961" b="14372"/>
          <a:stretch/>
        </p:blipFill>
        <p:spPr bwMode="auto">
          <a:xfrm>
            <a:off x="6019800" y="3810000"/>
            <a:ext cx="2824716" cy="2679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154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</a:t>
            </a:r>
            <a:r>
              <a:rPr lang="en-US" dirty="0" smtClean="0"/>
              <a:t>Operation – Basic Concept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5235575"/>
          </a:xfrm>
        </p:spPr>
        <p:txBody>
          <a:bodyPr/>
          <a:lstStyle/>
          <a:p>
            <a:pPr>
              <a:tabLst>
                <a:tab pos="2965450" algn="ctr"/>
              </a:tabLst>
            </a:pPr>
            <a:r>
              <a:rPr lang="en-US" dirty="0"/>
              <a:t>Notation: 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 </a:t>
            </a:r>
            <a:r>
              <a:rPr lang="en-US" i="1" dirty="0">
                <a:sym typeface="Symbol" pitchFamily="18" charset="2"/>
              </a:rPr>
              <a:t>s</a:t>
            </a:r>
          </a:p>
          <a:p>
            <a:pPr>
              <a:tabLst>
                <a:tab pos="2965450" algn="ctr"/>
              </a:tabLst>
            </a:pPr>
            <a:r>
              <a:rPr lang="en-US" dirty="0">
                <a:sym typeface="Symbol" pitchFamily="18" charset="2"/>
              </a:rPr>
              <a:t>Defined as: </a:t>
            </a:r>
          </a:p>
          <a:p>
            <a:pPr>
              <a:buFontTx/>
              <a:buNone/>
              <a:tabLst>
                <a:tab pos="2965450" algn="ctr"/>
              </a:tabLst>
            </a:pPr>
            <a:r>
              <a:rPr lang="en-US" dirty="0"/>
              <a:t>		</a:t>
            </a:r>
            <a:r>
              <a:rPr lang="en-US" i="1" dirty="0"/>
              <a:t>r</a:t>
            </a:r>
            <a:r>
              <a:rPr lang="en-US" dirty="0"/>
              <a:t>  </a:t>
            </a:r>
            <a:r>
              <a:rPr lang="en-US" dirty="0">
                <a:sym typeface="Symbol" pitchFamily="18" charset="2"/>
              </a:rPr>
              <a:t>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 = {</a:t>
            </a:r>
            <a:r>
              <a:rPr lang="en-US" i="1" dirty="0">
                <a:sym typeface="Symbol" pitchFamily="18" charset="2"/>
              </a:rPr>
              <a:t>t</a:t>
            </a:r>
            <a:r>
              <a:rPr lang="en-US" dirty="0">
                <a:sym typeface="Symbol" pitchFamily="18" charset="2"/>
              </a:rPr>
              <a:t> | </a:t>
            </a:r>
            <a:r>
              <a:rPr lang="en-US" i="1" dirty="0">
                <a:sym typeface="Symbol" pitchFamily="18" charset="2"/>
              </a:rPr>
              <a:t>t</a:t>
            </a:r>
            <a:r>
              <a:rPr lang="en-US" dirty="0">
                <a:sym typeface="Symbol" pitchFamily="18" charset="2"/>
              </a:rPr>
              <a:t>  </a:t>
            </a:r>
            <a:r>
              <a:rPr lang="en-US" i="1" dirty="0">
                <a:sym typeface="Symbol" pitchFamily="18" charset="2"/>
              </a:rPr>
              <a:t>r</a:t>
            </a:r>
            <a:r>
              <a:rPr lang="en-US" dirty="0">
                <a:sym typeface="Symbol" pitchFamily="18" charset="2"/>
              </a:rPr>
              <a:t> or</a:t>
            </a:r>
            <a:r>
              <a:rPr lang="en-US" i="1" dirty="0">
                <a:sym typeface="Symbol" pitchFamily="18" charset="2"/>
              </a:rPr>
              <a:t> t</a:t>
            </a:r>
            <a:r>
              <a:rPr lang="en-US" dirty="0">
                <a:sym typeface="Symbol" pitchFamily="18" charset="2"/>
              </a:rPr>
              <a:t> 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}</a:t>
            </a:r>
          </a:p>
          <a:p>
            <a:pPr>
              <a:tabLst>
                <a:tab pos="2965450" algn="ctr"/>
              </a:tabLst>
            </a:pPr>
            <a:r>
              <a:rPr lang="en-US" dirty="0">
                <a:sym typeface="Symbol" pitchFamily="18" charset="2"/>
              </a:rPr>
              <a:t>For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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 to be valid.</a:t>
            </a:r>
          </a:p>
          <a:p>
            <a:pPr>
              <a:buFontTx/>
              <a:buNone/>
              <a:tabLst>
                <a:tab pos="2965450" algn="ctr"/>
              </a:tabLst>
            </a:pPr>
            <a:r>
              <a:rPr lang="en-US" sz="2000" i="1" dirty="0">
                <a:sym typeface="Symbol" pitchFamily="18" charset="2"/>
              </a:rPr>
              <a:t>	</a:t>
            </a:r>
            <a:r>
              <a:rPr lang="en-US" sz="2000" dirty="0">
                <a:sym typeface="Symbol" pitchFamily="18" charset="2"/>
              </a:rPr>
              <a:t>1.  </a:t>
            </a:r>
            <a:r>
              <a:rPr lang="en-US" sz="2000" i="1" dirty="0">
                <a:sym typeface="Symbol" pitchFamily="18" charset="2"/>
              </a:rPr>
              <a:t>r,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i="1" dirty="0">
                <a:sym typeface="Symbol" pitchFamily="18" charset="2"/>
              </a:rPr>
              <a:t>s</a:t>
            </a:r>
            <a:r>
              <a:rPr lang="en-US" sz="2000" dirty="0">
                <a:sym typeface="Symbol" pitchFamily="18" charset="2"/>
              </a:rPr>
              <a:t> must have the </a:t>
            </a:r>
            <a:r>
              <a:rPr lang="en-US" sz="2000" b="1" dirty="0">
                <a:sym typeface="Symbol" pitchFamily="18" charset="2"/>
              </a:rPr>
              <a:t>same</a:t>
            </a:r>
            <a:r>
              <a:rPr lang="en-US" sz="2000" b="1" i="1" dirty="0">
                <a:sym typeface="Symbol" pitchFamily="18" charset="2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sym typeface="Symbol" pitchFamily="18" charset="2"/>
              </a:rPr>
              <a:t>arity</a:t>
            </a:r>
            <a:r>
              <a:rPr lang="en-US" sz="2000" dirty="0">
                <a:sym typeface="Symbol" pitchFamily="18" charset="2"/>
              </a:rPr>
              <a:t> (same number of attributes)</a:t>
            </a:r>
          </a:p>
          <a:p>
            <a:pPr>
              <a:buFontTx/>
              <a:buNone/>
              <a:tabLst>
                <a:tab pos="2965450" algn="ctr"/>
              </a:tabLst>
            </a:pPr>
            <a:r>
              <a:rPr lang="en-US" sz="2000" dirty="0">
                <a:sym typeface="Symbol" pitchFamily="18" charset="2"/>
              </a:rPr>
              <a:t>	2.  The attribute domains must be </a:t>
            </a:r>
            <a:r>
              <a:rPr lang="en-US" sz="2000" b="1" dirty="0">
                <a:solidFill>
                  <a:schemeClr val="tx1"/>
                </a:solidFill>
                <a:sym typeface="Symbol" pitchFamily="18" charset="2"/>
              </a:rPr>
              <a:t>compatible</a:t>
            </a:r>
            <a:r>
              <a:rPr lang="en-US" sz="2000" dirty="0">
                <a:sym typeface="Symbol" pitchFamily="18" charset="2"/>
              </a:rPr>
              <a:t> (example: 2</a:t>
            </a:r>
            <a:r>
              <a:rPr lang="en-US" sz="2000" baseline="30000" dirty="0">
                <a:sym typeface="Symbol" pitchFamily="18" charset="2"/>
              </a:rPr>
              <a:t>nd</a:t>
            </a:r>
            <a:r>
              <a:rPr lang="en-US" sz="2000" dirty="0">
                <a:sym typeface="Symbol" pitchFamily="18" charset="2"/>
              </a:rPr>
              <a:t>  </a:t>
            </a:r>
          </a:p>
          <a:p>
            <a:pPr>
              <a:buFontTx/>
              <a:buNone/>
              <a:tabLst>
                <a:tab pos="2965450" algn="ctr"/>
              </a:tabLst>
            </a:pPr>
            <a:r>
              <a:rPr lang="en-US" sz="2000" dirty="0">
                <a:sym typeface="Symbol" pitchFamily="18" charset="2"/>
              </a:rPr>
              <a:t>	     column 	of </a:t>
            </a:r>
            <a:r>
              <a:rPr lang="en-US" sz="2000" i="1" dirty="0">
                <a:sym typeface="Symbol" pitchFamily="18" charset="2"/>
              </a:rPr>
              <a:t>r</a:t>
            </a:r>
            <a:r>
              <a:rPr lang="en-US" sz="2000" dirty="0">
                <a:sym typeface="Symbol" pitchFamily="18" charset="2"/>
              </a:rPr>
              <a:t> deals with the same type of values as does the </a:t>
            </a:r>
          </a:p>
          <a:p>
            <a:pPr>
              <a:buFontTx/>
              <a:buNone/>
              <a:tabLst>
                <a:tab pos="2965450" algn="ctr"/>
              </a:tabLst>
            </a:pPr>
            <a:r>
              <a:rPr lang="en-US" sz="2000" dirty="0">
                <a:sym typeface="Symbol" pitchFamily="18" charset="2"/>
              </a:rPr>
              <a:t>	     2</a:t>
            </a:r>
            <a:r>
              <a:rPr lang="en-US" sz="2000" baseline="30000" dirty="0">
                <a:sym typeface="Symbol" pitchFamily="18" charset="2"/>
              </a:rPr>
              <a:t>nd </a:t>
            </a:r>
            <a:r>
              <a:rPr lang="en-US" sz="2000" dirty="0">
                <a:sym typeface="Symbol" pitchFamily="18" charset="2"/>
              </a:rPr>
              <a:t> column of </a:t>
            </a:r>
            <a:r>
              <a:rPr lang="en-US" sz="2000" i="1" dirty="0">
                <a:sym typeface="Symbol" pitchFamily="18" charset="2"/>
              </a:rPr>
              <a:t>s</a:t>
            </a:r>
            <a:r>
              <a:rPr lang="en-US" sz="2000" dirty="0">
                <a:sym typeface="Symbol" pitchFamily="18" charset="2"/>
              </a:rPr>
              <a:t>)</a:t>
            </a:r>
          </a:p>
          <a:p>
            <a:pPr>
              <a:lnSpc>
                <a:spcPct val="140000"/>
              </a:lnSpc>
              <a:tabLst>
                <a:tab pos="2965450" algn="ctr"/>
              </a:tabLst>
            </a:pPr>
            <a:r>
              <a:rPr lang="en-US" sz="2000" dirty="0"/>
              <a:t>Example</a:t>
            </a:r>
            <a:r>
              <a:rPr lang="en-US" sz="2000" dirty="0" smtClean="0"/>
              <a:t>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dirty="0" smtClean="0">
                <a:sym typeface="Symbol" pitchFamily="18" charset="2"/>
              </a:rPr>
              <a:t></a:t>
            </a:r>
            <a:r>
              <a:rPr lang="en-US" sz="2000" i="1" baseline="-25000" dirty="0" err="1" smtClean="0"/>
              <a:t>manager_id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i="1" dirty="0" smtClean="0"/>
              <a:t>departments</a:t>
            </a:r>
            <a:r>
              <a:rPr lang="en-US" sz="2000" dirty="0" smtClean="0"/>
              <a:t>)   </a:t>
            </a:r>
            <a:r>
              <a:rPr lang="en-US" sz="2000" dirty="0">
                <a:sym typeface="Symbol" pitchFamily="18" charset="2"/>
              </a:rPr>
              <a:t>  </a:t>
            </a:r>
            <a:r>
              <a:rPr lang="en-US" sz="2000" dirty="0" smtClean="0">
                <a:sym typeface="Symbol" pitchFamily="18" charset="2"/>
              </a:rPr>
              <a:t></a:t>
            </a:r>
            <a:r>
              <a:rPr lang="en-US" sz="2000" i="1" baseline="-25000" dirty="0" err="1" smtClean="0"/>
              <a:t>manager_id</a:t>
            </a:r>
            <a:r>
              <a:rPr lang="en-US" sz="2000" dirty="0" smtClean="0"/>
              <a:t> (</a:t>
            </a:r>
            <a:r>
              <a:rPr lang="en-US" sz="2000" i="1" dirty="0" smtClean="0"/>
              <a:t>employees)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30999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6431</TotalTime>
  <Words>1132</Words>
  <Application>Microsoft Office PowerPoint</Application>
  <PresentationFormat>On-screen Show (4:3)</PresentationFormat>
  <Paragraphs>564</Paragraphs>
  <Slides>25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Equation</vt:lpstr>
      <vt:lpstr>Query Processing: Relational Algebra</vt:lpstr>
      <vt:lpstr>Relational Algebra</vt:lpstr>
      <vt:lpstr>Select Operation – Basic Concept</vt:lpstr>
      <vt:lpstr>Select Operation – Example</vt:lpstr>
      <vt:lpstr>Select Operation – Exercise</vt:lpstr>
      <vt:lpstr>Project Operation – Basic Concept</vt:lpstr>
      <vt:lpstr>Project Operation – Example</vt:lpstr>
      <vt:lpstr>Project Operation – Exercise</vt:lpstr>
      <vt:lpstr>Union Operation – Basic Concept</vt:lpstr>
      <vt:lpstr>Union Operation – Example</vt:lpstr>
      <vt:lpstr>Type Compatibility</vt:lpstr>
      <vt:lpstr>Intersection Operation – Basic Concept</vt:lpstr>
      <vt:lpstr>Set Difference Operation – Basic Concept</vt:lpstr>
      <vt:lpstr>Set Difference Operation – Example</vt:lpstr>
      <vt:lpstr>Cartesian-Product Operation  – Basic Concept</vt:lpstr>
      <vt:lpstr>Cartesian-Product Operation –  Example</vt:lpstr>
      <vt:lpstr>Composition of Operations</vt:lpstr>
      <vt:lpstr>Properties</vt:lpstr>
      <vt:lpstr>Rename Operation</vt:lpstr>
      <vt:lpstr>Join operation</vt:lpstr>
      <vt:lpstr>Division Operation – Basic Concept</vt:lpstr>
      <vt:lpstr>Division Operation –  Example</vt:lpstr>
      <vt:lpstr>Aggregate Functions – Basic Concept</vt:lpstr>
      <vt:lpstr>Aggregate Functions –  Example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Query Processing: Relational Algebra</dc:title>
  <dc:creator>Kusuma Ayu</dc:creator>
  <cp:lastModifiedBy>KemasRatna</cp:lastModifiedBy>
  <cp:revision>73</cp:revision>
  <dcterms:created xsi:type="dcterms:W3CDTF">2006-08-16T00:00:00Z</dcterms:created>
  <dcterms:modified xsi:type="dcterms:W3CDTF">2013-11-21T08:47:31Z</dcterms:modified>
</cp:coreProperties>
</file>