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2" r:id="rId3"/>
    <p:sldId id="263" r:id="rId4"/>
    <p:sldId id="265" r:id="rId5"/>
    <p:sldId id="269" r:id="rId6"/>
    <p:sldId id="268" r:id="rId7"/>
    <p:sldId id="264" r:id="rId8"/>
    <p:sldId id="257" r:id="rId9"/>
    <p:sldId id="266" r:id="rId10"/>
    <p:sldId id="258" r:id="rId11"/>
    <p:sldId id="259" r:id="rId12"/>
    <p:sldId id="260" r:id="rId13"/>
    <p:sldId id="270" r:id="rId14"/>
    <p:sldId id="283" r:id="rId15"/>
    <p:sldId id="272" r:id="rId16"/>
    <p:sldId id="282" r:id="rId17"/>
    <p:sldId id="273" r:id="rId18"/>
    <p:sldId id="274" r:id="rId19"/>
    <p:sldId id="275" r:id="rId20"/>
    <p:sldId id="276" r:id="rId21"/>
    <p:sldId id="277" r:id="rId22"/>
    <p:sldId id="278" r:id="rId23"/>
    <p:sldId id="279" r:id="rId24"/>
    <p:sldId id="267" r:id="rId2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76" autoAdjust="0"/>
  </p:normalViewPr>
  <p:slideViewPr>
    <p:cSldViewPr>
      <p:cViewPr varScale="1">
        <p:scale>
          <a:sx n="82" d="100"/>
          <a:sy n="82" d="100"/>
        </p:scale>
        <p:origin x="-1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C8426F72-09C7-4721-9A99-4FAAD23813DD}" type="datetimeFigureOut">
              <a:rPr lang="en-US" smtClean="0"/>
              <a:t>4/8/2011</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74088F8-3E5E-48A4-AA26-D0DCAF2810FD}" type="slidenum">
              <a:rPr lang="en-US" smtClean="0"/>
              <a:t>‹#›</a:t>
            </a:fld>
            <a:endParaRPr lang="en-US"/>
          </a:p>
        </p:txBody>
      </p:sp>
    </p:spTree>
    <p:extLst>
      <p:ext uri="{BB962C8B-B14F-4D97-AF65-F5344CB8AC3E}">
        <p14:creationId xmlns:p14="http://schemas.microsoft.com/office/powerpoint/2010/main" val="205652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A5582C9D-1943-46D4-BDE8-C2B5D6045F01}" type="datetimeFigureOut">
              <a:rPr lang="en-US" smtClean="0"/>
              <a:t>4/8/2011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85152DE-7187-40B1-B4F9-49DC63FCCEA2}" type="slidenum">
              <a:rPr lang="en-US" smtClean="0"/>
              <a:t>‹#›</a:t>
            </a:fld>
            <a:endParaRPr lang="en-US"/>
          </a:p>
        </p:txBody>
      </p:sp>
    </p:spTree>
    <p:extLst>
      <p:ext uri="{BB962C8B-B14F-4D97-AF65-F5344CB8AC3E}">
        <p14:creationId xmlns:p14="http://schemas.microsoft.com/office/powerpoint/2010/main" val="17554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msdn.microsoft.com/en-us/library/default.aspx"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If a query explicitly uses a Transact-SQL query hint with a MAXDOP value that is greater than 0 (such as OPTION (MAXDOP  N)), this value always overrides the MAXDOP value configured through </a:t>
            </a:r>
            <a:r>
              <a:rPr lang="en-US" b="1" dirty="0" err="1"/>
              <a:t>sp_configure</a:t>
            </a:r>
            <a:r>
              <a:rPr lang="en-US" dirty="0"/>
              <a:t>. (ii) If MAXDOP is specified using an explicit Transact-SQL query hint, this value overrides the Resource Governor workload group degree of parallelism limit value, if it is less. If the MAXDOP is set using the </a:t>
            </a:r>
            <a:r>
              <a:rPr lang="en-US" b="1" dirty="0" err="1"/>
              <a:t>sp_configure</a:t>
            </a:r>
            <a:r>
              <a:rPr lang="en-US" dirty="0"/>
              <a:t> option without using the query hint, and if Resource Governor is enabled, the Resource Governor workload group degree of parallelism limit value is used instead unless the query is set to run in serial mode (MAXDOP=1). This is because queries compiled to execute serially can’t be parallelized, and a MAXDOP=1 hint forces compilation of a serial plan. For more information, see the Resource Governor, </a:t>
            </a:r>
            <a:r>
              <a:rPr lang="en-US" b="1" dirty="0" err="1"/>
              <a:t>sp_configure</a:t>
            </a:r>
            <a:r>
              <a:rPr lang="en-US" dirty="0"/>
              <a:t> and explicit query hint topics in SQL Server Books Online in the </a:t>
            </a:r>
            <a:r>
              <a:rPr lang="en-US" u="sng" dirty="0">
                <a:hlinkClick r:id="rId3"/>
              </a:rPr>
              <a:t>MSDN Library</a:t>
            </a:r>
            <a:r>
              <a:rPr lang="en-US" dirty="0"/>
              <a:t> (http://msdn.microsoft.com/en-us/library/default.aspx).</a:t>
            </a:r>
          </a:p>
        </p:txBody>
      </p:sp>
      <p:sp>
        <p:nvSpPr>
          <p:cNvPr id="4" name="Slide Number Placeholder 3"/>
          <p:cNvSpPr>
            <a:spLocks noGrp="1"/>
          </p:cNvSpPr>
          <p:nvPr>
            <p:ph type="sldNum" sz="quarter" idx="10"/>
          </p:nvPr>
        </p:nvSpPr>
        <p:spPr/>
        <p:txBody>
          <a:bodyPr/>
          <a:lstStyle/>
          <a:p>
            <a:fld id="{085152DE-7187-40B1-B4F9-49DC63FCCEA2}" type="slidenum">
              <a:rPr lang="en-US" smtClean="0"/>
              <a:t>7</a:t>
            </a:fld>
            <a:endParaRPr lang="en-US"/>
          </a:p>
        </p:txBody>
      </p:sp>
    </p:spTree>
    <p:extLst>
      <p:ext uri="{BB962C8B-B14F-4D97-AF65-F5344CB8AC3E}">
        <p14:creationId xmlns:p14="http://schemas.microsoft.com/office/powerpoint/2010/main" val="301337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Unsupported data types:</a:t>
            </a:r>
          </a:p>
          <a:p>
            <a:r>
              <a:rPr lang="en-US" dirty="0" smtClean="0"/>
              <a:t>All decimals with precision &gt;18</a:t>
            </a:r>
          </a:p>
          <a:p>
            <a:r>
              <a:rPr lang="en-US" dirty="0" err="1" smtClean="0"/>
              <a:t>Datetimeoffset</a:t>
            </a:r>
            <a:r>
              <a:rPr lang="en-US" dirty="0" smtClean="0"/>
              <a:t>  with precision &gt; 2</a:t>
            </a:r>
          </a:p>
          <a:p>
            <a:endParaRPr lang="en-US" dirty="0" smtClean="0"/>
          </a:p>
          <a:p>
            <a:r>
              <a:rPr lang="en-US" dirty="0" smtClean="0"/>
              <a:t>Blobs: Text, </a:t>
            </a:r>
            <a:r>
              <a:rPr lang="en-US" dirty="0" err="1" smtClean="0"/>
              <a:t>Ntext</a:t>
            </a:r>
            <a:r>
              <a:rPr lang="en-US" dirty="0" smtClean="0"/>
              <a:t>, Image</a:t>
            </a:r>
          </a:p>
          <a:p>
            <a:r>
              <a:rPr lang="en-US" dirty="0" smtClean="0"/>
              <a:t>Binary,</a:t>
            </a:r>
            <a:r>
              <a:rPr lang="en-US" baseline="0" dirty="0" smtClean="0"/>
              <a:t> </a:t>
            </a:r>
            <a:r>
              <a:rPr lang="en-US" baseline="0" dirty="0" err="1" smtClean="0"/>
              <a:t>varbinary</a:t>
            </a:r>
            <a:endParaRPr lang="en-US" baseline="0" dirty="0" smtClean="0"/>
          </a:p>
          <a:p>
            <a:endParaRPr lang="en-US" dirty="0" smtClean="0"/>
          </a:p>
          <a:p>
            <a:r>
              <a:rPr lang="en-US" dirty="0" smtClean="0"/>
              <a:t>Special: Cursor,</a:t>
            </a:r>
            <a:r>
              <a:rPr lang="en-US" baseline="0" dirty="0" smtClean="0"/>
              <a:t> </a:t>
            </a:r>
            <a:r>
              <a:rPr lang="en-US" baseline="0" dirty="0" err="1" smtClean="0"/>
              <a:t>sqlvariant</a:t>
            </a:r>
            <a:r>
              <a:rPr lang="en-US" baseline="0" dirty="0" smtClean="0"/>
              <a:t>, </a:t>
            </a:r>
            <a:r>
              <a:rPr lang="en-US" baseline="0" dirty="0" err="1" smtClean="0"/>
              <a:t>hierarchyid</a:t>
            </a:r>
            <a:r>
              <a:rPr lang="en-US" baseline="0" dirty="0" smtClean="0"/>
              <a:t>, timestamp, </a:t>
            </a:r>
            <a:r>
              <a:rPr lang="en-US" baseline="0" dirty="0" err="1" smtClean="0"/>
              <a:t>uniqueidentifier</a:t>
            </a:r>
            <a:r>
              <a:rPr lang="en-US" baseline="0" dirty="0" smtClean="0"/>
              <a:t>, xml, </a:t>
            </a:r>
            <a:r>
              <a:rPr lang="en-US" baseline="0" dirty="0" err="1" smtClean="0"/>
              <a:t>rowversion</a:t>
            </a:r>
            <a:endParaRPr lang="en-US" dirty="0"/>
          </a:p>
        </p:txBody>
      </p:sp>
      <p:sp>
        <p:nvSpPr>
          <p:cNvPr id="4" name="Slide Number Placeholder 3"/>
          <p:cNvSpPr>
            <a:spLocks noGrp="1"/>
          </p:cNvSpPr>
          <p:nvPr>
            <p:ph type="sldNum" sz="quarter" idx="10"/>
          </p:nvPr>
        </p:nvSpPr>
        <p:spPr/>
        <p:txBody>
          <a:bodyPr/>
          <a:lstStyle/>
          <a:p>
            <a:fld id="{085152DE-7187-40B1-B4F9-49DC63FCCEA2}" type="slidenum">
              <a:rPr lang="en-US" smtClean="0"/>
              <a:t>16</a:t>
            </a:fld>
            <a:endParaRPr lang="en-US"/>
          </a:p>
        </p:txBody>
      </p:sp>
    </p:spTree>
    <p:extLst>
      <p:ext uri="{BB962C8B-B14F-4D97-AF65-F5344CB8AC3E}">
        <p14:creationId xmlns:p14="http://schemas.microsoft.com/office/powerpoint/2010/main" val="193258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technet.microsoft.com/en-us/magazine/2008.04.dwperformance.aspx" TargetMode="External"/><Relationship Id="rId2" Type="http://schemas.openxmlformats.org/officeDocument/2006/relationships/hyperlink" Target="http://blogs.msdn.com/b/craig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Parallel Query Processing </a:t>
            </a:r>
            <a:br>
              <a:rPr lang="en-US" dirty="0" smtClean="0"/>
            </a:br>
            <a:r>
              <a:rPr lang="en-US" dirty="0" smtClean="0"/>
              <a:t>in SQL Server</a:t>
            </a:r>
            <a:endParaRPr lang="en-US" dirty="0"/>
          </a:p>
        </p:txBody>
      </p:sp>
      <p:sp>
        <p:nvSpPr>
          <p:cNvPr id="3" name="Subtitle 2"/>
          <p:cNvSpPr>
            <a:spLocks noGrp="1"/>
          </p:cNvSpPr>
          <p:nvPr>
            <p:ph type="subTitle" idx="1"/>
          </p:nvPr>
        </p:nvSpPr>
        <p:spPr/>
        <p:txBody>
          <a:bodyPr/>
          <a:lstStyle/>
          <a:p>
            <a:r>
              <a:rPr lang="en-US" dirty="0" smtClean="0"/>
              <a:t>Lubor Kollar</a:t>
            </a:r>
            <a:endParaRPr lang="en-US" dirty="0"/>
          </a:p>
        </p:txBody>
      </p:sp>
    </p:spTree>
    <p:extLst>
      <p:ext uri="{BB962C8B-B14F-4D97-AF65-F5344CB8AC3E}">
        <p14:creationId xmlns:p14="http://schemas.microsoft.com/office/powerpoint/2010/main" val="683471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a:t>
            </a:r>
            <a:r>
              <a:rPr lang="en-US" dirty="0" smtClean="0"/>
              <a:t>2000</a:t>
            </a:r>
            <a:endParaRPr lang="en-US" dirty="0"/>
          </a:p>
        </p:txBody>
      </p:sp>
      <p:sp>
        <p:nvSpPr>
          <p:cNvPr id="3" name="Content Placeholder 2"/>
          <p:cNvSpPr>
            <a:spLocks noGrp="1"/>
          </p:cNvSpPr>
          <p:nvPr>
            <p:ph idx="1"/>
          </p:nvPr>
        </p:nvSpPr>
        <p:spPr/>
        <p:txBody>
          <a:bodyPr>
            <a:normAutofit lnSpcReduction="10000"/>
          </a:bodyPr>
          <a:lstStyle/>
          <a:p>
            <a:r>
              <a:rPr lang="en-US" dirty="0" smtClean="0"/>
              <a:t>Integrated costing – decide if a parallel plan should be produced based on cost</a:t>
            </a:r>
          </a:p>
          <a:p>
            <a:pPr lvl="1"/>
            <a:r>
              <a:rPr lang="en-US" dirty="0" smtClean="0"/>
              <a:t>Assume ½ of cores available for execution (max of [number of cores/2,2] to be exact)</a:t>
            </a:r>
          </a:p>
          <a:p>
            <a:r>
              <a:rPr lang="en-US" dirty="0" smtClean="0"/>
              <a:t>Parallel create index introduced</a:t>
            </a:r>
          </a:p>
          <a:p>
            <a:r>
              <a:rPr lang="en-US" dirty="0" smtClean="0"/>
              <a:t>Approximately doubled “good scaling” DOP (approximately 4 CPUs/cores in this release)</a:t>
            </a:r>
          </a:p>
          <a:p>
            <a:r>
              <a:rPr lang="en-US" dirty="0" smtClean="0"/>
              <a:t>Any thread may run on any CPU therefore </a:t>
            </a:r>
            <a:br>
              <a:rPr lang="en-US" dirty="0" smtClean="0"/>
            </a:br>
            <a:r>
              <a:rPr lang="en-US" dirty="0" smtClean="0"/>
              <a:t># CPUs &gt; DOP may be used for the query</a:t>
            </a:r>
            <a:endParaRPr lang="en-US" dirty="0"/>
          </a:p>
        </p:txBody>
      </p:sp>
    </p:spTree>
    <p:extLst>
      <p:ext uri="{BB962C8B-B14F-4D97-AF65-F5344CB8AC3E}">
        <p14:creationId xmlns:p14="http://schemas.microsoft.com/office/powerpoint/2010/main" val="2451400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a:t>
            </a:r>
            <a:r>
              <a:rPr lang="en-US" dirty="0" smtClean="0"/>
              <a:t>2005</a:t>
            </a:r>
            <a:endParaRPr lang="en-US" dirty="0"/>
          </a:p>
        </p:txBody>
      </p:sp>
      <p:sp>
        <p:nvSpPr>
          <p:cNvPr id="3" name="Content Placeholder 2"/>
          <p:cNvSpPr>
            <a:spLocks noGrp="1"/>
          </p:cNvSpPr>
          <p:nvPr>
            <p:ph idx="1"/>
          </p:nvPr>
        </p:nvSpPr>
        <p:spPr/>
        <p:txBody>
          <a:bodyPr/>
          <a:lstStyle/>
          <a:p>
            <a:r>
              <a:rPr lang="en-US" dirty="0" smtClean="0"/>
              <a:t>Introduced Table and Index partitioning</a:t>
            </a:r>
          </a:p>
          <a:p>
            <a:pPr lvl="1"/>
            <a:r>
              <a:rPr lang="en-US" dirty="0" smtClean="0"/>
              <a:t>New source of “partitioned data” for parallel plans</a:t>
            </a:r>
          </a:p>
          <a:p>
            <a:pPr lvl="1"/>
            <a:r>
              <a:rPr lang="en-US" dirty="0" smtClean="0"/>
              <a:t>By default 1 thread/partition; if optimizer knows that only one partition is accessed, parallelism is considered for processing the partition</a:t>
            </a:r>
          </a:p>
          <a:p>
            <a:r>
              <a:rPr lang="en-US" dirty="0" smtClean="0"/>
              <a:t>Added number of rows in individual streams in Actual Execution plan</a:t>
            </a:r>
          </a:p>
          <a:p>
            <a:r>
              <a:rPr lang="en-US" dirty="0"/>
              <a:t># of schedulers per query limited to </a:t>
            </a:r>
            <a:r>
              <a:rPr lang="en-US" dirty="0" smtClean="0"/>
              <a:t>DOP</a:t>
            </a:r>
            <a:endParaRPr lang="en-US" dirty="0"/>
          </a:p>
        </p:txBody>
      </p:sp>
    </p:spTree>
    <p:extLst>
      <p:ext uri="{BB962C8B-B14F-4D97-AF65-F5344CB8AC3E}">
        <p14:creationId xmlns:p14="http://schemas.microsoft.com/office/powerpoint/2010/main" val="2821723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a:t>
            </a:r>
            <a:r>
              <a:rPr lang="en-US" dirty="0" smtClean="0"/>
              <a:t>2008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PTP – partitioned table parallelism addressing uneven data distribution</a:t>
            </a:r>
          </a:p>
          <a:p>
            <a:pPr lvl="1"/>
            <a:r>
              <a:rPr lang="en-US" dirty="0" smtClean="0"/>
              <a:t>Threads are assigned in round-robin fashion to work on the partitions</a:t>
            </a:r>
          </a:p>
          <a:p>
            <a:r>
              <a:rPr lang="en-US" dirty="0" smtClean="0"/>
              <a:t>Few outer row optimization</a:t>
            </a:r>
          </a:p>
          <a:p>
            <a:pPr lvl="1"/>
            <a:r>
              <a:rPr lang="en-US" dirty="0" smtClean="0"/>
              <a:t>If the outer join has small number of rows a Round Robin Distribution Exchange is injected to the plan</a:t>
            </a:r>
          </a:p>
          <a:p>
            <a:r>
              <a:rPr lang="en-US" dirty="0" smtClean="0"/>
              <a:t>Star </a:t>
            </a:r>
            <a:r>
              <a:rPr lang="en-US" dirty="0"/>
              <a:t>join </a:t>
            </a:r>
            <a:r>
              <a:rPr lang="en-US" dirty="0" smtClean="0"/>
              <a:t>optimization</a:t>
            </a:r>
          </a:p>
          <a:p>
            <a:pPr lvl="1"/>
            <a:r>
              <a:rPr lang="en-US" dirty="0" smtClean="0"/>
              <a:t>Inserting optimized </a:t>
            </a:r>
            <a:r>
              <a:rPr lang="en-US" dirty="0"/>
              <a:t>bitmap filters </a:t>
            </a:r>
            <a:r>
              <a:rPr lang="en-US" dirty="0" smtClean="0"/>
              <a:t>in </a:t>
            </a:r>
            <a:r>
              <a:rPr lang="en-US" dirty="0"/>
              <a:t>parallel plans with </a:t>
            </a:r>
            <a:r>
              <a:rPr lang="en-US" dirty="0" smtClean="0"/>
              <a:t>hash </a:t>
            </a:r>
            <a:r>
              <a:rPr lang="en-US" dirty="0"/>
              <a:t>joins</a:t>
            </a:r>
            <a:endParaRPr lang="en-US" dirty="0" smtClean="0"/>
          </a:p>
          <a:p>
            <a:pPr lvl="1"/>
            <a:endParaRPr lang="en-US" dirty="0"/>
          </a:p>
        </p:txBody>
      </p:sp>
    </p:spTree>
    <p:extLst>
      <p:ext uri="{BB962C8B-B14F-4D97-AF65-F5344CB8AC3E}">
        <p14:creationId xmlns:p14="http://schemas.microsoft.com/office/powerpoint/2010/main" val="900616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Apollo in SQL 11?</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Two main components</a:t>
            </a:r>
          </a:p>
          <a:p>
            <a:r>
              <a:rPr lang="en-US" dirty="0" smtClean="0"/>
              <a:t>(1) Column </a:t>
            </a:r>
            <a:r>
              <a:rPr lang="en-US" dirty="0"/>
              <a:t>store index</a:t>
            </a:r>
          </a:p>
          <a:p>
            <a:pPr lvl="1"/>
            <a:r>
              <a:rPr lang="en-US" dirty="0"/>
              <a:t>Secondary index</a:t>
            </a:r>
          </a:p>
          <a:p>
            <a:pPr lvl="1"/>
            <a:r>
              <a:rPr lang="en-US" dirty="0"/>
              <a:t>Query optimizer chooses when to use columnstore </a:t>
            </a:r>
            <a:r>
              <a:rPr lang="en-US" dirty="0" smtClean="0"/>
              <a:t>index vs. </a:t>
            </a:r>
            <a:r>
              <a:rPr lang="en-US" dirty="0"/>
              <a:t>when to use row store index (B-tree)</a:t>
            </a:r>
          </a:p>
          <a:p>
            <a:r>
              <a:rPr lang="en-US" dirty="0" smtClean="0"/>
              <a:t>(2) New </a:t>
            </a:r>
            <a:r>
              <a:rPr lang="en-US" dirty="0"/>
              <a:t>query processing mode</a:t>
            </a:r>
          </a:p>
          <a:p>
            <a:pPr lvl="1"/>
            <a:r>
              <a:rPr lang="en-US" dirty="0"/>
              <a:t>Processes data in </a:t>
            </a:r>
            <a:r>
              <a:rPr lang="en-US" dirty="0" smtClean="0"/>
              <a:t>batches instead of one row at a time</a:t>
            </a:r>
          </a:p>
          <a:p>
            <a:pPr lvl="1"/>
            <a:r>
              <a:rPr lang="en-US" dirty="0" smtClean="0"/>
              <a:t>Significantly reduces number of CPU instructions per row</a:t>
            </a:r>
            <a:endParaRPr lang="en-US" dirty="0"/>
          </a:p>
          <a:p>
            <a:r>
              <a:rPr lang="en-US" dirty="0"/>
              <a:t>Accelerates targeted workloads</a:t>
            </a:r>
          </a:p>
          <a:p>
            <a:pPr lvl="1"/>
            <a:r>
              <a:rPr lang="en-US" dirty="0"/>
              <a:t>Typical data warehouse queries</a:t>
            </a:r>
          </a:p>
          <a:p>
            <a:pPr lvl="1"/>
            <a:r>
              <a:rPr lang="en-US" dirty="0"/>
              <a:t>SQL Server relational data warehouses, scale up SMP, </a:t>
            </a:r>
            <a:r>
              <a:rPr lang="en-US" dirty="0" smtClean="0"/>
              <a:t>will be integrated also to PDW</a:t>
            </a:r>
            <a:endParaRPr lang="en-US" dirty="0"/>
          </a:p>
        </p:txBody>
      </p:sp>
    </p:spTree>
    <p:extLst>
      <p:ext uri="{BB962C8B-B14F-4D97-AF65-F5344CB8AC3E}">
        <p14:creationId xmlns:p14="http://schemas.microsoft.com/office/powerpoint/2010/main" val="1356185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Batch </a:t>
            </a:r>
            <a:r>
              <a:rPr lang="en-US" dirty="0"/>
              <a:t>M</a:t>
            </a:r>
            <a:r>
              <a:rPr lang="en-US" dirty="0" smtClean="0"/>
              <a:t>ode: Performance Gains</a:t>
            </a:r>
            <a:endParaRPr lang="en-US" dirty="0"/>
          </a:p>
        </p:txBody>
      </p:sp>
      <p:sp>
        <p:nvSpPr>
          <p:cNvPr id="3" name="Content Placeholder 2"/>
          <p:cNvSpPr>
            <a:spLocks noGrp="1"/>
          </p:cNvSpPr>
          <p:nvPr>
            <p:ph sz="quarter" idx="1"/>
          </p:nvPr>
        </p:nvSpPr>
        <p:spPr>
          <a:xfrm>
            <a:off x="457199" y="1219200"/>
            <a:ext cx="8454565" cy="4937760"/>
          </a:xfrm>
        </p:spPr>
        <p:txBody>
          <a:bodyPr/>
          <a:lstStyle/>
          <a:p>
            <a:r>
              <a:rPr lang="en-US" sz="2400" dirty="0"/>
              <a:t>Depends on query, data characteristics, etc.</a:t>
            </a:r>
          </a:p>
          <a:p>
            <a:pPr lvl="1"/>
            <a:r>
              <a:rPr lang="en-US" sz="2000" dirty="0" smtClean="0"/>
              <a:t>Limited by how much of query plan uses columnstore &amp; batch processing; may achieve 100x speed up</a:t>
            </a:r>
          </a:p>
          <a:p>
            <a:r>
              <a:rPr lang="en-US" sz="2400" dirty="0" smtClean="0"/>
              <a:t>1 TB version of TPC-DS </a:t>
            </a:r>
            <a:r>
              <a:rPr lang="en-US" sz="2400" dirty="0"/>
              <a:t>DB 32 </a:t>
            </a:r>
            <a:r>
              <a:rPr lang="en-US" sz="2400" dirty="0" err="1"/>
              <a:t>proc</a:t>
            </a:r>
            <a:r>
              <a:rPr lang="en-US" sz="2400" dirty="0"/>
              <a:t>, 256 GB </a:t>
            </a:r>
            <a:r>
              <a:rPr lang="en-US" sz="2400" dirty="0" smtClean="0"/>
              <a:t>RAM</a:t>
            </a:r>
            <a:endParaRPr lang="en-US" sz="2400" dirty="0"/>
          </a:p>
          <a:p>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804488814"/>
              </p:ext>
            </p:extLst>
          </p:nvPr>
        </p:nvGraphicFramePr>
        <p:xfrm>
          <a:off x="1076395" y="4419600"/>
          <a:ext cx="6162605" cy="1577340"/>
        </p:xfrm>
        <a:graphic>
          <a:graphicData uri="http://schemas.openxmlformats.org/drawingml/2006/table">
            <a:tbl>
              <a:tblPr firstRow="1" bandRow="1">
                <a:tableStyleId>{5C22544A-7EE6-4342-B048-85BDC9FD1C3A}</a:tableStyleId>
              </a:tblPr>
              <a:tblGrid>
                <a:gridCol w="2483601"/>
                <a:gridCol w="804429"/>
                <a:gridCol w="1045759"/>
                <a:gridCol w="840473"/>
                <a:gridCol w="988343"/>
              </a:tblGrid>
              <a:tr h="161848">
                <a:tc rowSpan="2">
                  <a:txBody>
                    <a:bodyPr/>
                    <a:lstStyle/>
                    <a:p>
                      <a:pPr marL="0" marR="0">
                        <a:lnSpc>
                          <a:spcPct val="115000"/>
                        </a:lnSpc>
                        <a:spcBef>
                          <a:spcPts val="0"/>
                        </a:spcBef>
                        <a:spcAft>
                          <a:spcPts val="0"/>
                        </a:spcAft>
                      </a:pPr>
                      <a:r>
                        <a:rPr lang="en-US" sz="1800" b="1" dirty="0">
                          <a:solidFill>
                            <a:schemeClr val="tx1"/>
                          </a:solidFill>
                          <a:effectLst/>
                          <a:latin typeface="Calibri"/>
                          <a:ea typeface="Calibri"/>
                          <a:cs typeface="Times New Roman"/>
                        </a:rPr>
                        <a:t> </a:t>
                      </a:r>
                      <a:endParaRPr lang="en-US" sz="1800" dirty="0">
                        <a:solidFill>
                          <a:schemeClr val="tx1"/>
                        </a:solidFill>
                        <a:effectLst/>
                        <a:latin typeface="Calibri"/>
                        <a:ea typeface="Calibri"/>
                        <a:cs typeface="Times New Roman"/>
                      </a:endParaRPr>
                    </a:p>
                  </a:txBody>
                  <a:tcPr marL="68580" marR="68580" marT="0" marB="0"/>
                </a:tc>
                <a:tc gridSpan="2">
                  <a:txBody>
                    <a:bodyPr/>
                    <a:lstStyle/>
                    <a:p>
                      <a:pPr marL="0" marR="0">
                        <a:lnSpc>
                          <a:spcPct val="115000"/>
                        </a:lnSpc>
                        <a:spcBef>
                          <a:spcPts val="0"/>
                        </a:spcBef>
                        <a:spcAft>
                          <a:spcPts val="0"/>
                        </a:spcAft>
                      </a:pPr>
                      <a:r>
                        <a:rPr lang="en-US" sz="1800" dirty="0" smtClean="0">
                          <a:solidFill>
                            <a:schemeClr val="bg1"/>
                          </a:solidFill>
                          <a:effectLst/>
                          <a:latin typeface="Calibri"/>
                          <a:ea typeface="Calibri"/>
                          <a:cs typeface="Times New Roman"/>
                        </a:rPr>
                        <a:t>Cold Buffer Pool</a:t>
                      </a:r>
                      <a:endParaRPr lang="en-US" sz="1800" dirty="0">
                        <a:solidFill>
                          <a:schemeClr val="bg1"/>
                        </a:solidFill>
                        <a:effectLst/>
                        <a:latin typeface="Calibri"/>
                        <a:ea typeface="Calibri"/>
                        <a:cs typeface="Times New Roman"/>
                      </a:endParaRPr>
                    </a:p>
                  </a:txBody>
                  <a:tcPr marL="68580" marR="68580" marT="0" marB="0" anchor="ctr"/>
                </a:tc>
                <a:tc hMerge="1">
                  <a:txBody>
                    <a:bodyPr/>
                    <a:lstStyle/>
                    <a:p>
                      <a:pPr marL="0" marR="0">
                        <a:lnSpc>
                          <a:spcPct val="115000"/>
                        </a:lnSpc>
                        <a:spcBef>
                          <a:spcPts val="0"/>
                        </a:spcBef>
                        <a:spcAft>
                          <a:spcPts val="0"/>
                        </a:spcAft>
                      </a:pPr>
                      <a:endParaRPr lang="en-US" sz="1800" dirty="0">
                        <a:solidFill>
                          <a:schemeClr val="bg1"/>
                        </a:solidFill>
                        <a:effectLst/>
                        <a:latin typeface="Calibri"/>
                        <a:ea typeface="Calibri"/>
                        <a:cs typeface="Times New Roman"/>
                      </a:endParaRPr>
                    </a:p>
                  </a:txBody>
                  <a:tcPr marL="68580" marR="68580" marT="0" marB="0" anchor="ctr"/>
                </a:tc>
                <a:tc gridSpan="2">
                  <a:txBody>
                    <a:bodyPr/>
                    <a:lstStyle/>
                    <a:p>
                      <a:pPr marL="0" marR="0">
                        <a:lnSpc>
                          <a:spcPct val="115000"/>
                        </a:lnSpc>
                        <a:spcBef>
                          <a:spcPts val="0"/>
                        </a:spcBef>
                        <a:spcAft>
                          <a:spcPts val="0"/>
                        </a:spcAft>
                      </a:pPr>
                      <a:r>
                        <a:rPr lang="en-US" sz="1800" dirty="0" smtClean="0">
                          <a:solidFill>
                            <a:schemeClr val="bg1"/>
                          </a:solidFill>
                          <a:effectLst/>
                          <a:latin typeface="Calibri"/>
                          <a:ea typeface="Calibri"/>
                          <a:cs typeface="Times New Roman"/>
                        </a:rPr>
                        <a:t>Warm</a:t>
                      </a:r>
                      <a:r>
                        <a:rPr lang="en-US" sz="1800" baseline="0" dirty="0" smtClean="0">
                          <a:solidFill>
                            <a:schemeClr val="bg1"/>
                          </a:solidFill>
                          <a:effectLst/>
                          <a:latin typeface="Calibri"/>
                          <a:ea typeface="Calibri"/>
                          <a:cs typeface="Times New Roman"/>
                        </a:rPr>
                        <a:t> Buffer Pool</a:t>
                      </a:r>
                      <a:endParaRPr lang="en-US" sz="1800" dirty="0">
                        <a:solidFill>
                          <a:schemeClr val="bg1"/>
                        </a:solidFill>
                        <a:effectLst/>
                        <a:latin typeface="Calibri"/>
                        <a:ea typeface="Calibri"/>
                        <a:cs typeface="Times New Roman"/>
                      </a:endParaRPr>
                    </a:p>
                  </a:txBody>
                  <a:tcPr marL="68580" marR="68580" marT="0" marB="0" anchor="ctr"/>
                </a:tc>
                <a:tc hMerge="1">
                  <a:txBody>
                    <a:bodyPr/>
                    <a:lstStyle/>
                    <a:p>
                      <a:pPr marL="0" marR="0">
                        <a:lnSpc>
                          <a:spcPct val="115000"/>
                        </a:lnSpc>
                        <a:spcBef>
                          <a:spcPts val="0"/>
                        </a:spcBef>
                        <a:spcAft>
                          <a:spcPts val="0"/>
                        </a:spcAft>
                      </a:pPr>
                      <a:endParaRPr lang="en-US" sz="1800" dirty="0">
                        <a:solidFill>
                          <a:schemeClr val="bg1"/>
                        </a:solidFill>
                        <a:effectLst/>
                        <a:latin typeface="Calibri"/>
                        <a:ea typeface="Calibri"/>
                        <a:cs typeface="Times New Roman"/>
                      </a:endParaRPr>
                    </a:p>
                  </a:txBody>
                  <a:tcPr marL="68580" marR="68580" marT="0" marB="0" anchor="ctr"/>
                </a:tc>
              </a:tr>
              <a:tr h="161848">
                <a:tc vMerge="1">
                  <a:txBody>
                    <a:bodyPr/>
                    <a:lstStyle/>
                    <a:p>
                      <a:pPr marL="0" marR="0">
                        <a:lnSpc>
                          <a:spcPct val="115000"/>
                        </a:lnSpc>
                        <a:spcBef>
                          <a:spcPts val="0"/>
                        </a:spcBef>
                        <a:spcAft>
                          <a:spcPts val="0"/>
                        </a:spcAft>
                      </a:pPr>
                      <a:endParaRPr lang="en-US" sz="18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smtClean="0">
                          <a:solidFill>
                            <a:schemeClr val="tx1"/>
                          </a:solidFill>
                          <a:effectLst/>
                          <a:latin typeface="Calibri"/>
                          <a:ea typeface="Calibri"/>
                          <a:cs typeface="Times New Roman"/>
                        </a:rPr>
                        <a:t>CPU</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b="1" dirty="0" smtClean="0">
                          <a:solidFill>
                            <a:schemeClr val="tx1"/>
                          </a:solidFill>
                          <a:effectLst/>
                          <a:latin typeface="Calibri"/>
                          <a:ea typeface="Calibri"/>
                          <a:cs typeface="Times New Roman"/>
                        </a:rPr>
                        <a:t>Elapsed</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b="1" dirty="0" smtClean="0">
                          <a:solidFill>
                            <a:schemeClr val="tx1"/>
                          </a:solidFill>
                          <a:effectLst/>
                          <a:latin typeface="Calibri"/>
                          <a:ea typeface="Calibri"/>
                          <a:cs typeface="Times New Roman"/>
                        </a:rPr>
                        <a:t>CPU</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b="1" dirty="0" smtClean="0">
                          <a:solidFill>
                            <a:schemeClr val="tx1"/>
                          </a:solidFill>
                          <a:effectLst/>
                          <a:latin typeface="Calibri"/>
                          <a:ea typeface="Calibri"/>
                          <a:cs typeface="Times New Roman"/>
                        </a:rPr>
                        <a:t>Elapsed</a:t>
                      </a:r>
                      <a:endParaRPr lang="en-US" sz="1800" dirty="0">
                        <a:solidFill>
                          <a:schemeClr val="tx1"/>
                        </a:solidFill>
                        <a:effectLst/>
                        <a:latin typeface="Calibri"/>
                        <a:ea typeface="Calibri"/>
                        <a:cs typeface="Times New Roman"/>
                      </a:endParaRPr>
                    </a:p>
                  </a:txBody>
                  <a:tcPr marL="68580" marR="68580" marT="0" marB="0" anchor="ctr"/>
                </a:tc>
              </a:tr>
              <a:tr h="171693">
                <a:tc>
                  <a:txBody>
                    <a:bodyPr/>
                    <a:lstStyle/>
                    <a:p>
                      <a:pPr marL="0" marR="0">
                        <a:lnSpc>
                          <a:spcPct val="115000"/>
                        </a:lnSpc>
                        <a:spcBef>
                          <a:spcPts val="0"/>
                        </a:spcBef>
                        <a:spcAft>
                          <a:spcPts val="0"/>
                        </a:spcAft>
                      </a:pPr>
                      <a:r>
                        <a:rPr lang="en-US" sz="1800" b="1" dirty="0" smtClean="0">
                          <a:solidFill>
                            <a:schemeClr val="tx1"/>
                          </a:solidFill>
                          <a:effectLst/>
                          <a:latin typeface="Calibri"/>
                          <a:ea typeface="Calibri"/>
                          <a:cs typeface="Times New Roman"/>
                        </a:rPr>
                        <a:t>Row</a:t>
                      </a:r>
                      <a:r>
                        <a:rPr lang="en-US" sz="1800" b="1" baseline="0" dirty="0" smtClean="0">
                          <a:solidFill>
                            <a:schemeClr val="tx1"/>
                          </a:solidFill>
                          <a:effectLst/>
                          <a:latin typeface="Calibri"/>
                          <a:ea typeface="Calibri"/>
                          <a:cs typeface="Times New Roman"/>
                        </a:rPr>
                        <a:t> store</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259 s</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20 s</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206 s</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3.1 s</a:t>
                      </a:r>
                      <a:endParaRPr lang="en-US" sz="1800" dirty="0">
                        <a:solidFill>
                          <a:schemeClr val="tx1"/>
                        </a:solidFill>
                        <a:effectLst/>
                        <a:latin typeface="Calibri"/>
                        <a:ea typeface="Calibri"/>
                        <a:cs typeface="Times New Roman"/>
                      </a:endParaRPr>
                    </a:p>
                  </a:txBody>
                  <a:tcPr marL="68580" marR="68580" marT="0" marB="0" anchor="ctr"/>
                </a:tc>
              </a:tr>
              <a:tr h="171693">
                <a:tc>
                  <a:txBody>
                    <a:bodyPr/>
                    <a:lstStyle/>
                    <a:p>
                      <a:pPr marL="0" marR="0">
                        <a:lnSpc>
                          <a:spcPct val="115000"/>
                        </a:lnSpc>
                        <a:spcBef>
                          <a:spcPts val="0"/>
                        </a:spcBef>
                        <a:spcAft>
                          <a:spcPts val="0"/>
                        </a:spcAft>
                      </a:pPr>
                      <a:r>
                        <a:rPr lang="en-US" sz="1800" b="1" dirty="0" smtClean="0">
                          <a:solidFill>
                            <a:schemeClr val="tx1"/>
                          </a:solidFill>
                          <a:effectLst/>
                          <a:latin typeface="Calibri"/>
                          <a:ea typeface="Calibri"/>
                          <a:cs typeface="Times New Roman"/>
                        </a:rPr>
                        <a:t>Columnstore + batch</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19.8 s</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0.8 s</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16.3 s</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0.3 s</a:t>
                      </a:r>
                      <a:endParaRPr lang="en-US" sz="1800" dirty="0">
                        <a:solidFill>
                          <a:schemeClr val="tx1"/>
                        </a:solidFill>
                        <a:effectLst/>
                        <a:latin typeface="Calibri"/>
                        <a:ea typeface="Calibri"/>
                        <a:cs typeface="Times New Roman"/>
                      </a:endParaRPr>
                    </a:p>
                  </a:txBody>
                  <a:tcPr marL="68580" marR="68580" marT="0" marB="0" anchor="ctr"/>
                </a:tc>
              </a:tr>
              <a:tr h="171693">
                <a:tc>
                  <a:txBody>
                    <a:bodyPr/>
                    <a:lstStyle/>
                    <a:p>
                      <a:pPr marL="0" marR="0">
                        <a:lnSpc>
                          <a:spcPct val="115000"/>
                        </a:lnSpc>
                        <a:spcBef>
                          <a:spcPts val="0"/>
                        </a:spcBef>
                        <a:spcAft>
                          <a:spcPts val="0"/>
                        </a:spcAft>
                      </a:pPr>
                      <a:r>
                        <a:rPr lang="en-US" sz="1800" b="1" dirty="0">
                          <a:solidFill>
                            <a:schemeClr val="tx1"/>
                          </a:solidFill>
                          <a:effectLst/>
                          <a:latin typeface="Calibri"/>
                          <a:ea typeface="Calibri"/>
                          <a:cs typeface="Times New Roman"/>
                        </a:rPr>
                        <a:t>Speedup</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13 X</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25 X</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13 X</a:t>
                      </a:r>
                      <a:endParaRPr lang="en-US" sz="1800" dirty="0">
                        <a:solidFill>
                          <a:schemeClr val="tx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smtClean="0">
                          <a:solidFill>
                            <a:schemeClr val="tx1"/>
                          </a:solidFill>
                          <a:effectLst/>
                          <a:latin typeface="Calibri"/>
                          <a:ea typeface="Calibri"/>
                          <a:cs typeface="Times New Roman"/>
                        </a:rPr>
                        <a:t>10 X</a:t>
                      </a:r>
                      <a:endParaRPr lang="en-US" sz="1800" dirty="0">
                        <a:solidFill>
                          <a:schemeClr val="tx1"/>
                        </a:solidFill>
                        <a:effectLst/>
                        <a:latin typeface="Calibri"/>
                        <a:ea typeface="Calibri"/>
                        <a:cs typeface="Times New Roman"/>
                      </a:endParaRPr>
                    </a:p>
                  </a:txBody>
                  <a:tcPr marL="68580" marR="68580" marT="0" marB="0" anchor="ctr"/>
                </a:tc>
              </a:tr>
            </a:tbl>
          </a:graphicData>
        </a:graphic>
      </p:graphicFrame>
      <p:sp>
        <p:nvSpPr>
          <p:cNvPr id="6" name="TextBox 5"/>
          <p:cNvSpPr txBox="1"/>
          <p:nvPr/>
        </p:nvSpPr>
        <p:spPr>
          <a:xfrm>
            <a:off x="809695" y="2971800"/>
            <a:ext cx="7022175" cy="1200329"/>
          </a:xfrm>
          <a:prstGeom prst="rect">
            <a:avLst/>
          </a:prstGeom>
          <a:noFill/>
          <a:ln>
            <a:solidFill>
              <a:schemeClr val="accent5">
                <a:lumMod val="75000"/>
              </a:schemeClr>
            </a:solidFill>
          </a:ln>
        </p:spPr>
        <p:txBody>
          <a:bodyPr wrap="square" rtlCol="0">
            <a:spAutoFit/>
          </a:bodyPr>
          <a:lstStyle/>
          <a:p>
            <a:r>
              <a:rPr lang="en-US" sz="1200" dirty="0" smtClean="0">
                <a:latin typeface="Courier New" pitchFamily="49" charset="0"/>
                <a:cs typeface="Courier New" pitchFamily="49" charset="0"/>
              </a:rPr>
              <a:t>SELECT </a:t>
            </a:r>
            <a:r>
              <a:rPr lang="en-US" sz="1200" dirty="0">
                <a:latin typeface="Courier New" pitchFamily="49" charset="0"/>
                <a:cs typeface="Courier New" pitchFamily="49" charset="0"/>
              </a:rPr>
              <a:t>w_city, w_state, d_year, SUM(cs_sales_price) </a:t>
            </a:r>
            <a:r>
              <a:rPr lang="en-US" sz="1200" dirty="0" smtClean="0">
                <a:latin typeface="Courier New" pitchFamily="49" charset="0"/>
                <a:cs typeface="Courier New" pitchFamily="49" charset="0"/>
              </a:rPr>
              <a:t>AS </a:t>
            </a:r>
            <a:r>
              <a:rPr lang="en-US" sz="1200" dirty="0">
                <a:latin typeface="Courier New" pitchFamily="49" charset="0"/>
                <a:cs typeface="Courier New" pitchFamily="49" charset="0"/>
              </a:rPr>
              <a:t>cs_sales_price</a:t>
            </a:r>
          </a:p>
          <a:p>
            <a:r>
              <a:rPr lang="en-US" sz="1200" dirty="0" smtClean="0">
                <a:latin typeface="Courier New" pitchFamily="49" charset="0"/>
                <a:cs typeface="Courier New" pitchFamily="49" charset="0"/>
              </a:rPr>
              <a:t>FROM </a:t>
            </a:r>
            <a:r>
              <a:rPr lang="en-US" sz="1200" dirty="0">
                <a:latin typeface="Courier New" pitchFamily="49" charset="0"/>
                <a:cs typeface="Courier New" pitchFamily="49" charset="0"/>
              </a:rPr>
              <a:t>warehouse, catalog_sales, date_dim</a:t>
            </a:r>
          </a:p>
          <a:p>
            <a:r>
              <a:rPr lang="en-US" sz="1200" dirty="0" smtClean="0">
                <a:latin typeface="Courier New" pitchFamily="49" charset="0"/>
                <a:cs typeface="Courier New" pitchFamily="49" charset="0"/>
              </a:rPr>
              <a:t>WHERE </a:t>
            </a:r>
            <a:r>
              <a:rPr lang="en-US" sz="1200" dirty="0">
                <a:latin typeface="Courier New" pitchFamily="49" charset="0"/>
                <a:cs typeface="Courier New" pitchFamily="49" charset="0"/>
              </a:rPr>
              <a:t>w_warehouse_sk = </a:t>
            </a:r>
            <a:r>
              <a:rPr lang="en-US" sz="1200" dirty="0" err="1" smtClean="0">
                <a:latin typeface="Courier New" pitchFamily="49" charset="0"/>
                <a:cs typeface="Courier New" pitchFamily="49" charset="0"/>
              </a:rPr>
              <a:t>cs_warehouse_sk</a:t>
            </a:r>
            <a:r>
              <a:rPr lang="en-US" sz="1200" dirty="0" smtClean="0">
                <a:latin typeface="Courier New" pitchFamily="49" charset="0"/>
                <a:cs typeface="Courier New" pitchFamily="49" charset="0"/>
              </a:rPr>
              <a:t> and </a:t>
            </a:r>
            <a:r>
              <a:rPr lang="en-US" sz="1200" dirty="0">
                <a:latin typeface="Courier New" pitchFamily="49" charset="0"/>
                <a:cs typeface="Courier New" pitchFamily="49" charset="0"/>
              </a:rPr>
              <a:t>cs_sold_date_sk = </a:t>
            </a:r>
            <a:r>
              <a:rPr lang="en-US" sz="1200" dirty="0" err="1" smtClean="0">
                <a:latin typeface="Courier New" pitchFamily="49" charset="0"/>
                <a:cs typeface="Courier New" pitchFamily="49" charset="0"/>
              </a:rPr>
              <a:t>d_date_sk</a:t>
            </a:r>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and </a:t>
            </a:r>
            <a:r>
              <a:rPr lang="en-US" sz="1200" dirty="0" err="1">
                <a:latin typeface="Courier New" pitchFamily="49" charset="0"/>
                <a:cs typeface="Courier New" pitchFamily="49" charset="0"/>
              </a:rPr>
              <a:t>w_state</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'SD‘ and </a:t>
            </a:r>
            <a:r>
              <a:rPr lang="en-US" sz="1200" dirty="0" err="1">
                <a:latin typeface="Courier New" pitchFamily="49" charset="0"/>
                <a:cs typeface="Courier New" pitchFamily="49" charset="0"/>
              </a:rPr>
              <a:t>d_year</a:t>
            </a:r>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a:t>
            </a:r>
            <a:r>
              <a:rPr lang="en-US" sz="1200" dirty="0" smtClean="0">
                <a:latin typeface="Courier New" pitchFamily="49" charset="0"/>
                <a:cs typeface="Courier New" pitchFamily="49" charset="0"/>
              </a:rPr>
              <a:t>2002</a:t>
            </a:r>
            <a:endParaRPr lang="en-US" sz="1200" dirty="0">
              <a:latin typeface="Courier New" pitchFamily="49" charset="0"/>
              <a:cs typeface="Courier New" pitchFamily="49" charset="0"/>
            </a:endParaRPr>
          </a:p>
          <a:p>
            <a:r>
              <a:rPr lang="en-US" sz="1200" dirty="0" smtClean="0">
                <a:latin typeface="Courier New" pitchFamily="49" charset="0"/>
                <a:cs typeface="Courier New" pitchFamily="49" charset="0"/>
              </a:rPr>
              <a:t>GROUP BY w_city</a:t>
            </a:r>
            <a:r>
              <a:rPr lang="en-US" sz="1200" dirty="0">
                <a:latin typeface="Courier New" pitchFamily="49" charset="0"/>
                <a:cs typeface="Courier New" pitchFamily="49" charset="0"/>
              </a:rPr>
              <a:t>, w_state, d_year</a:t>
            </a:r>
          </a:p>
          <a:p>
            <a:r>
              <a:rPr lang="en-US" sz="1200" dirty="0" smtClean="0">
                <a:latin typeface="Courier New" pitchFamily="49" charset="0"/>
                <a:cs typeface="Courier New" pitchFamily="49" charset="0"/>
              </a:rPr>
              <a:t>ORDER BY </a:t>
            </a:r>
            <a:r>
              <a:rPr lang="en-US" sz="1200" dirty="0">
                <a:latin typeface="Courier New" pitchFamily="49" charset="0"/>
                <a:cs typeface="Courier New" pitchFamily="49" charset="0"/>
              </a:rPr>
              <a:t>d_year, w_state, w_city;</a:t>
            </a:r>
          </a:p>
        </p:txBody>
      </p:sp>
    </p:spTree>
    <p:extLst>
      <p:ext uri="{BB962C8B-B14F-4D97-AF65-F5344CB8AC3E}">
        <p14:creationId xmlns:p14="http://schemas.microsoft.com/office/powerpoint/2010/main" val="3845835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next slides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Encoding and </a:t>
            </a:r>
            <a:r>
              <a:rPr lang="en-US" dirty="0" smtClean="0"/>
              <a:t>Compression</a:t>
            </a:r>
            <a:endParaRPr lang="en-US" dirty="0" smtClean="0"/>
          </a:p>
          <a:p>
            <a:r>
              <a:rPr lang="en-US" dirty="0" smtClean="0"/>
              <a:t>New </a:t>
            </a:r>
            <a:r>
              <a:rPr lang="en-US" dirty="0" smtClean="0"/>
              <a:t>Iterator Model</a:t>
            </a:r>
            <a:endParaRPr lang="en-US" dirty="0" smtClean="0"/>
          </a:p>
          <a:p>
            <a:r>
              <a:rPr lang="en-US" dirty="0" smtClean="0"/>
              <a:t>Batch </a:t>
            </a:r>
            <a:r>
              <a:rPr lang="en-US" dirty="0" smtClean="0"/>
              <a:t>segments (with demo)</a:t>
            </a:r>
            <a:endParaRPr lang="en-US" dirty="0" smtClean="0"/>
          </a:p>
          <a:p>
            <a:r>
              <a:rPr lang="en-US" dirty="0" smtClean="0"/>
              <a:t>Operate on compressed data when possible</a:t>
            </a:r>
          </a:p>
          <a:p>
            <a:r>
              <a:rPr lang="en-US" dirty="0" smtClean="0"/>
              <a:t>Efficient </a:t>
            </a:r>
            <a:r>
              <a:rPr lang="en-US" dirty="0" smtClean="0"/>
              <a:t>Processing </a:t>
            </a:r>
            <a:endParaRPr lang="en-US" dirty="0" smtClean="0"/>
          </a:p>
          <a:p>
            <a:r>
              <a:rPr lang="en-US" dirty="0" smtClean="0"/>
              <a:t>Better </a:t>
            </a:r>
            <a:r>
              <a:rPr lang="en-US" dirty="0" smtClean="0"/>
              <a:t>Parallelism</a:t>
            </a:r>
            <a:endParaRPr lang="en-US" dirty="0" smtClean="0"/>
          </a:p>
          <a:p>
            <a:r>
              <a:rPr lang="en-US" dirty="0" smtClean="0"/>
              <a:t>When </a:t>
            </a:r>
            <a:r>
              <a:rPr lang="en-US" dirty="0" smtClean="0"/>
              <a:t>Batch Processing </a:t>
            </a:r>
            <a:r>
              <a:rPr lang="en-US" dirty="0" smtClean="0"/>
              <a:t>is </a:t>
            </a:r>
            <a:r>
              <a:rPr lang="en-US" dirty="0" smtClean="0"/>
              <a:t>Used</a:t>
            </a:r>
          </a:p>
          <a:p>
            <a:r>
              <a:rPr lang="en-US" dirty="0" smtClean="0"/>
              <a:t>Memory Requirements</a:t>
            </a:r>
          </a:p>
          <a:p>
            <a:r>
              <a:rPr lang="en-US" dirty="0" smtClean="0"/>
              <a:t>References</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371129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and Compression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Encode </a:t>
            </a:r>
            <a:r>
              <a:rPr lang="en-US" dirty="0"/>
              <a:t>values in all </a:t>
            </a:r>
            <a:r>
              <a:rPr lang="en-US" dirty="0" smtClean="0"/>
              <a:t>columns</a:t>
            </a:r>
          </a:p>
          <a:p>
            <a:pPr marL="914400" lvl="1" indent="-514350">
              <a:buFont typeface="+mj-lt"/>
              <a:buAutoNum type="alphaLcParenR"/>
            </a:pPr>
            <a:r>
              <a:rPr lang="en-US" dirty="0"/>
              <a:t>Value encoding for integers and decimals</a:t>
            </a:r>
          </a:p>
          <a:p>
            <a:pPr marL="914400" lvl="1" indent="-514350">
              <a:buFont typeface="+mj-lt"/>
              <a:buAutoNum type="alphaLcParenR"/>
            </a:pPr>
            <a:r>
              <a:rPr lang="en-US" dirty="0"/>
              <a:t>Dictionary encoding for the rest of supported </a:t>
            </a:r>
            <a:r>
              <a:rPr lang="en-US" dirty="0" err="1"/>
              <a:t>datatypes</a:t>
            </a:r>
            <a:endParaRPr lang="en-US" dirty="0"/>
          </a:p>
          <a:p>
            <a:pPr marL="514350" indent="-514350">
              <a:buFont typeface="+mj-lt"/>
              <a:buAutoNum type="arabicPeriod"/>
            </a:pPr>
            <a:r>
              <a:rPr lang="en-US" dirty="0" smtClean="0"/>
              <a:t>Compress </a:t>
            </a:r>
            <a:r>
              <a:rPr lang="en-US" dirty="0"/>
              <a:t>each </a:t>
            </a:r>
            <a:r>
              <a:rPr lang="en-US" dirty="0" smtClean="0"/>
              <a:t>column</a:t>
            </a:r>
          </a:p>
          <a:p>
            <a:pPr marL="914400" lvl="1" indent="-514350">
              <a:buFont typeface="+mj-lt"/>
              <a:buAutoNum type="alphaLcParenR"/>
            </a:pPr>
            <a:r>
              <a:rPr lang="en-US" dirty="0" smtClean="0"/>
              <a:t>Determine optimal row ordering to support </a:t>
            </a:r>
            <a:r>
              <a:rPr lang="en-US" dirty="0"/>
              <a:t>RLE (run-length encoding) </a:t>
            </a:r>
            <a:endParaRPr lang="en-US" dirty="0" smtClean="0"/>
          </a:p>
          <a:p>
            <a:pPr marL="914400" lvl="1" indent="-514350">
              <a:buFont typeface="+mj-lt"/>
              <a:buAutoNum type="alphaLcParenR"/>
            </a:pPr>
            <a:r>
              <a:rPr lang="en-US" dirty="0"/>
              <a:t>Compression stores data as a sequence of &lt;value, count&gt; pairs</a:t>
            </a:r>
          </a:p>
          <a:p>
            <a:endParaRPr lang="en-US" dirty="0"/>
          </a:p>
        </p:txBody>
      </p:sp>
    </p:spTree>
    <p:extLst>
      <p:ext uri="{BB962C8B-B14F-4D97-AF65-F5344CB8AC3E}">
        <p14:creationId xmlns:p14="http://schemas.microsoft.com/office/powerpoint/2010/main" val="3739147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t>
            </a:r>
            <a:r>
              <a:rPr lang="en-US" dirty="0" smtClean="0"/>
              <a:t>Iterator Model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Batch-enabled iterators</a:t>
            </a:r>
          </a:p>
          <a:p>
            <a:pPr lvl="1"/>
            <a:r>
              <a:rPr lang="en-US" dirty="0" smtClean="0"/>
              <a:t>Process batch-at-a-time instead of row-at-a-time</a:t>
            </a:r>
          </a:p>
          <a:p>
            <a:pPr lvl="1"/>
            <a:r>
              <a:rPr lang="en-US" dirty="0" smtClean="0"/>
              <a:t>Execute </a:t>
            </a:r>
            <a:r>
              <a:rPr lang="en-US" dirty="0"/>
              <a:t>same simple operation on each array element in tight loop</a:t>
            </a:r>
          </a:p>
          <a:p>
            <a:pPr lvl="2"/>
            <a:r>
              <a:rPr lang="en-US" dirty="0"/>
              <a:t>Avoids need to re-read metadata for each operation</a:t>
            </a:r>
          </a:p>
          <a:p>
            <a:pPr lvl="2"/>
            <a:r>
              <a:rPr lang="en-US" dirty="0"/>
              <a:t>Better use of </a:t>
            </a:r>
            <a:r>
              <a:rPr lang="en-US" dirty="0" smtClean="0"/>
              <a:t>CPU and cache</a:t>
            </a:r>
          </a:p>
          <a:p>
            <a:pPr lvl="1"/>
            <a:r>
              <a:rPr lang="en-US" dirty="0" smtClean="0"/>
              <a:t>Optimized for multicore CPUs and increased memory throughput of modern architectures</a:t>
            </a:r>
          </a:p>
          <a:p>
            <a:r>
              <a:rPr lang="en-US" dirty="0"/>
              <a:t>Batch data structure</a:t>
            </a:r>
          </a:p>
          <a:p>
            <a:pPr lvl="1"/>
            <a:r>
              <a:rPr lang="en-US" dirty="0" smtClean="0"/>
              <a:t>Batch is unit of transfer between iterators (instead of row)</a:t>
            </a:r>
          </a:p>
          <a:p>
            <a:pPr lvl="1"/>
            <a:r>
              <a:rPr lang="en-US" dirty="0" smtClean="0"/>
              <a:t>Uses more compact and efficient data representation</a:t>
            </a:r>
          </a:p>
        </p:txBody>
      </p:sp>
    </p:spTree>
    <p:extLst>
      <p:ext uri="{BB962C8B-B14F-4D97-AF65-F5344CB8AC3E}">
        <p14:creationId xmlns:p14="http://schemas.microsoft.com/office/powerpoint/2010/main" val="4162559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Batch </a:t>
            </a:r>
            <a:r>
              <a:rPr lang="en-US" dirty="0" smtClean="0"/>
              <a:t>Segments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Query can be executed partially in batch mode and partially in row mode</a:t>
            </a:r>
          </a:p>
          <a:p>
            <a:pPr lvl="1"/>
            <a:r>
              <a:rPr lang="en-US" dirty="0" smtClean="0"/>
              <a:t>Not all operators support batch </a:t>
            </a:r>
            <a:r>
              <a:rPr lang="en-US" dirty="0" smtClean="0"/>
              <a:t>mode</a:t>
            </a:r>
          </a:p>
          <a:p>
            <a:pPr lvl="1"/>
            <a:r>
              <a:rPr lang="en-US" dirty="0" smtClean="0"/>
              <a:t>Adapters </a:t>
            </a:r>
            <a:r>
              <a:rPr lang="en-US" dirty="0"/>
              <a:t>provides tuples from </a:t>
            </a:r>
            <a:r>
              <a:rPr lang="en-US" dirty="0" err="1"/>
              <a:t>columnstore</a:t>
            </a:r>
            <a:r>
              <a:rPr lang="en-US" dirty="0"/>
              <a:t> </a:t>
            </a:r>
            <a:r>
              <a:rPr lang="en-US" dirty="0" smtClean="0"/>
              <a:t>index and the other way round</a:t>
            </a:r>
            <a:endParaRPr lang="en-US" dirty="0" smtClean="0"/>
          </a:p>
          <a:p>
            <a:r>
              <a:rPr lang="en-US" dirty="0" smtClean="0"/>
              <a:t>Batch segment is a set of batch operators in the query plan that can execute using the same set of threads</a:t>
            </a:r>
          </a:p>
          <a:p>
            <a:r>
              <a:rPr lang="en-US" dirty="0" smtClean="0"/>
              <a:t>Query plans try to minimize number of transitions between batch and </a:t>
            </a:r>
            <a:r>
              <a:rPr lang="en-US" dirty="0" smtClean="0"/>
              <a:t>row</a:t>
            </a:r>
          </a:p>
          <a:p>
            <a:r>
              <a:rPr lang="en-US" dirty="0" smtClean="0"/>
              <a:t>Demo…</a:t>
            </a:r>
            <a:endParaRPr lang="en-US" dirty="0"/>
          </a:p>
        </p:txBody>
      </p:sp>
    </p:spTree>
    <p:extLst>
      <p:ext uri="{BB962C8B-B14F-4D97-AF65-F5344CB8AC3E}">
        <p14:creationId xmlns:p14="http://schemas.microsoft.com/office/powerpoint/2010/main" val="1424593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a:t>
            </a:r>
            <a:r>
              <a:rPr lang="en-US" dirty="0" smtClean="0"/>
              <a:t>Processing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Operate on compressed data when possible</a:t>
            </a:r>
          </a:p>
          <a:p>
            <a:pPr lvl="1"/>
            <a:r>
              <a:rPr lang="en-US" dirty="0" smtClean="0"/>
              <a:t>Compact representation</a:t>
            </a:r>
          </a:p>
          <a:p>
            <a:pPr lvl="1"/>
            <a:r>
              <a:rPr lang="en-US" dirty="0" smtClean="0"/>
              <a:t>Efficient algorithms</a:t>
            </a:r>
          </a:p>
          <a:p>
            <a:r>
              <a:rPr lang="en-US" dirty="0" smtClean="0"/>
              <a:t>Retain advances made in traditional query processing</a:t>
            </a:r>
          </a:p>
          <a:p>
            <a:pPr lvl="1"/>
            <a:r>
              <a:rPr lang="en-US" dirty="0" smtClean="0"/>
              <a:t>Many optimizations introduced to SQL Server over the years</a:t>
            </a:r>
          </a:p>
          <a:p>
            <a:pPr lvl="1"/>
            <a:r>
              <a:rPr lang="en-US" dirty="0" smtClean="0"/>
              <a:t>Incorporate same ideas into batch processing</a:t>
            </a:r>
          </a:p>
          <a:p>
            <a:pPr lvl="1"/>
            <a:r>
              <a:rPr lang="en-US" dirty="0" smtClean="0"/>
              <a:t>Reduce rows being processed as early as possible</a:t>
            </a:r>
          </a:p>
          <a:p>
            <a:pPr lvl="2"/>
            <a:r>
              <a:rPr lang="en-US" dirty="0" smtClean="0"/>
              <a:t>Reduce rows during table/index scan</a:t>
            </a:r>
          </a:p>
          <a:p>
            <a:pPr lvl="2"/>
            <a:r>
              <a:rPr lang="en-US" dirty="0" smtClean="0"/>
              <a:t>Build bitmap filters while building hash tables</a:t>
            </a:r>
          </a:p>
        </p:txBody>
      </p:sp>
    </p:spTree>
    <p:extLst>
      <p:ext uri="{BB962C8B-B14F-4D97-AF65-F5344CB8AC3E}">
        <p14:creationId xmlns:p14="http://schemas.microsoft.com/office/powerpoint/2010/main" val="380949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Agenda</a:t>
            </a:r>
            <a:endParaRPr lang="en-US" sz="6600" dirty="0"/>
          </a:p>
        </p:txBody>
      </p:sp>
      <p:sp>
        <p:nvSpPr>
          <p:cNvPr id="3" name="Content Placeholder 2"/>
          <p:cNvSpPr>
            <a:spLocks noGrp="1"/>
          </p:cNvSpPr>
          <p:nvPr>
            <p:ph idx="1"/>
          </p:nvPr>
        </p:nvSpPr>
        <p:spPr/>
        <p:txBody>
          <a:bodyPr>
            <a:noAutofit/>
          </a:bodyPr>
          <a:lstStyle/>
          <a:p>
            <a:r>
              <a:rPr lang="en-US" sz="4000" dirty="0"/>
              <a:t>How </a:t>
            </a:r>
            <a:r>
              <a:rPr lang="en-US" sz="4000" dirty="0" smtClean="0"/>
              <a:t>Parallel Query </a:t>
            </a:r>
            <a:r>
              <a:rPr lang="en-US" sz="4000" dirty="0"/>
              <a:t>works</a:t>
            </a:r>
            <a:r>
              <a:rPr lang="en-US" sz="4000" dirty="0" smtClean="0"/>
              <a:t>?</a:t>
            </a:r>
          </a:p>
          <a:p>
            <a:r>
              <a:rPr lang="en-US" sz="4000" dirty="0" smtClean="0"/>
              <a:t>Advancing Query Parallelism through SQL Server releases</a:t>
            </a:r>
          </a:p>
          <a:p>
            <a:r>
              <a:rPr lang="en-US" sz="4000" dirty="0" smtClean="0"/>
              <a:t>New way to execute queries </a:t>
            </a:r>
          </a:p>
          <a:p>
            <a:pPr lvl="1"/>
            <a:r>
              <a:rPr lang="en-US" dirty="0" smtClean="0"/>
              <a:t>Or how a query can run 25x </a:t>
            </a:r>
            <a:r>
              <a:rPr lang="en-US" dirty="0"/>
              <a:t>faster in </a:t>
            </a:r>
            <a:r>
              <a:rPr lang="en-US" dirty="0" smtClean="0"/>
              <a:t>Denali  </a:t>
            </a:r>
            <a:br>
              <a:rPr lang="en-US" dirty="0" smtClean="0"/>
            </a:br>
            <a:r>
              <a:rPr lang="en-US" dirty="0" smtClean="0"/>
              <a:t>(aka SQL </a:t>
            </a:r>
            <a:r>
              <a:rPr lang="en-US" dirty="0"/>
              <a:t>Server </a:t>
            </a:r>
            <a:r>
              <a:rPr lang="en-US" dirty="0" smtClean="0"/>
              <a:t>11) on the same HW</a:t>
            </a:r>
            <a:endParaRPr lang="en-US" dirty="0"/>
          </a:p>
          <a:p>
            <a:endParaRPr lang="en-US" sz="3600" dirty="0"/>
          </a:p>
        </p:txBody>
      </p:sp>
    </p:spTree>
    <p:extLst>
      <p:ext uri="{BB962C8B-B14F-4D97-AF65-F5344CB8AC3E}">
        <p14:creationId xmlns:p14="http://schemas.microsoft.com/office/powerpoint/2010/main" val="1627565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a:t>
            </a:r>
            <a:r>
              <a:rPr lang="en-US" dirty="0" smtClean="0"/>
              <a:t>Parallelism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Row mode</a:t>
            </a:r>
          </a:p>
          <a:p>
            <a:pPr lvl="1"/>
            <a:r>
              <a:rPr lang="en-US" dirty="0" smtClean="0"/>
              <a:t>Uses exchange iterators to redistribute work among threads</a:t>
            </a:r>
          </a:p>
          <a:p>
            <a:pPr lvl="1"/>
            <a:r>
              <a:rPr lang="en-US" dirty="0" smtClean="0"/>
              <a:t>Execution time limited by the slowest thread</a:t>
            </a:r>
          </a:p>
          <a:p>
            <a:r>
              <a:rPr lang="en-US" dirty="0" smtClean="0"/>
              <a:t>Batch mode</a:t>
            </a:r>
          </a:p>
          <a:p>
            <a:pPr lvl="1"/>
            <a:r>
              <a:rPr lang="en-US" dirty="0" smtClean="0"/>
              <a:t>Eliminates some exchange iterators</a:t>
            </a:r>
          </a:p>
          <a:p>
            <a:pPr lvl="1"/>
            <a:r>
              <a:rPr lang="en-US" dirty="0" smtClean="0"/>
              <a:t>Better load balancing between threads</a:t>
            </a:r>
          </a:p>
          <a:p>
            <a:pPr lvl="1"/>
            <a:r>
              <a:rPr lang="en-US" dirty="0" smtClean="0"/>
              <a:t>Result is improved parallelism and faster performance</a:t>
            </a:r>
            <a:endParaRPr lang="en-US" dirty="0"/>
          </a:p>
        </p:txBody>
      </p:sp>
    </p:spTree>
    <p:extLst>
      <p:ext uri="{BB962C8B-B14F-4D97-AF65-F5344CB8AC3E}">
        <p14:creationId xmlns:p14="http://schemas.microsoft.com/office/powerpoint/2010/main" val="3549684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Batch </a:t>
            </a:r>
            <a:r>
              <a:rPr lang="en-US" dirty="0" smtClean="0"/>
              <a:t>Operations</a:t>
            </a:r>
            <a:endParaRPr lang="en-US" dirty="0"/>
          </a:p>
        </p:txBody>
      </p:sp>
      <p:sp>
        <p:nvSpPr>
          <p:cNvPr id="3" name="Content Placeholder 2"/>
          <p:cNvSpPr>
            <a:spLocks noGrp="1"/>
          </p:cNvSpPr>
          <p:nvPr>
            <p:ph sz="quarter" idx="1"/>
          </p:nvPr>
        </p:nvSpPr>
        <p:spPr/>
        <p:txBody>
          <a:bodyPr/>
          <a:lstStyle/>
          <a:p>
            <a:r>
              <a:rPr lang="en-US" dirty="0" smtClean="0"/>
              <a:t>In Denali, only some operations can be executed in batch mode</a:t>
            </a:r>
          </a:p>
          <a:p>
            <a:pPr lvl="1"/>
            <a:r>
              <a:rPr lang="en-US" dirty="0" smtClean="0"/>
              <a:t>Inner join</a:t>
            </a:r>
          </a:p>
          <a:p>
            <a:pPr lvl="1"/>
            <a:r>
              <a:rPr lang="en-US" dirty="0" smtClean="0"/>
              <a:t>Local aggregation</a:t>
            </a:r>
          </a:p>
          <a:p>
            <a:pPr lvl="1"/>
            <a:r>
              <a:rPr lang="en-US" dirty="0" smtClean="0"/>
              <a:t>Project</a:t>
            </a:r>
          </a:p>
          <a:p>
            <a:pPr lvl="1"/>
            <a:r>
              <a:rPr lang="en-US" dirty="0" smtClean="0"/>
              <a:t>Filter</a:t>
            </a:r>
          </a:p>
          <a:p>
            <a:r>
              <a:rPr lang="en-US" dirty="0" smtClean="0"/>
              <a:t>No direct insert/update/delete but can use “SWITCH PARTITION” instead</a:t>
            </a:r>
            <a:endParaRPr lang="en-US" dirty="0"/>
          </a:p>
        </p:txBody>
      </p:sp>
    </p:spTree>
    <p:extLst>
      <p:ext uri="{BB962C8B-B14F-4D97-AF65-F5344CB8AC3E}">
        <p14:creationId xmlns:p14="http://schemas.microsoft.com/office/powerpoint/2010/main" val="16193510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Batch Processing is Used</a:t>
            </a:r>
          </a:p>
        </p:txBody>
      </p:sp>
      <p:sp>
        <p:nvSpPr>
          <p:cNvPr id="3" name="Content Placeholder 2"/>
          <p:cNvSpPr>
            <a:spLocks noGrp="1"/>
          </p:cNvSpPr>
          <p:nvPr>
            <p:ph sz="quarter" idx="1"/>
          </p:nvPr>
        </p:nvSpPr>
        <p:spPr/>
        <p:txBody>
          <a:bodyPr/>
          <a:lstStyle/>
          <a:p>
            <a:r>
              <a:rPr lang="en-US" dirty="0" smtClean="0"/>
              <a:t>Batch </a:t>
            </a:r>
            <a:r>
              <a:rPr lang="en-US" dirty="0"/>
              <a:t>processing occurs only when a columnstore index is being used</a:t>
            </a:r>
          </a:p>
          <a:p>
            <a:r>
              <a:rPr lang="en-US" dirty="0"/>
              <a:t>A columnstore index can be used without batch processing</a:t>
            </a:r>
          </a:p>
          <a:p>
            <a:r>
              <a:rPr lang="en-US" dirty="0"/>
              <a:t>Batch processing occurs only when the query plan is parallel</a:t>
            </a:r>
          </a:p>
          <a:p>
            <a:r>
              <a:rPr lang="en-US" dirty="0"/>
              <a:t>Not all parallel plans use batch </a:t>
            </a:r>
            <a:r>
              <a:rPr lang="en-US" dirty="0" smtClean="0"/>
              <a:t>processing</a:t>
            </a:r>
            <a:endParaRPr lang="en-US" dirty="0"/>
          </a:p>
        </p:txBody>
      </p:sp>
    </p:spTree>
    <p:extLst>
      <p:ext uri="{BB962C8B-B14F-4D97-AF65-F5344CB8AC3E}">
        <p14:creationId xmlns:p14="http://schemas.microsoft.com/office/powerpoint/2010/main" val="4251030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t>
            </a:r>
            <a:r>
              <a:rPr lang="en-US" dirty="0" smtClean="0"/>
              <a:t>Requirements</a:t>
            </a:r>
            <a:endParaRPr lang="en-US" dirty="0"/>
          </a:p>
        </p:txBody>
      </p:sp>
      <p:sp>
        <p:nvSpPr>
          <p:cNvPr id="3" name="Content Placeholder 2"/>
          <p:cNvSpPr>
            <a:spLocks noGrp="1"/>
          </p:cNvSpPr>
          <p:nvPr>
            <p:ph sz="quarter" idx="1"/>
          </p:nvPr>
        </p:nvSpPr>
        <p:spPr/>
        <p:txBody>
          <a:bodyPr/>
          <a:lstStyle/>
          <a:p>
            <a:r>
              <a:rPr lang="en-US" dirty="0" smtClean="0"/>
              <a:t>Batch hash join requires </a:t>
            </a:r>
            <a:r>
              <a:rPr lang="en-US" dirty="0" smtClean="0"/>
              <a:t>a </a:t>
            </a:r>
            <a:r>
              <a:rPr lang="en-US" dirty="0" smtClean="0"/>
              <a:t>hash </a:t>
            </a:r>
            <a:r>
              <a:rPr lang="en-US" dirty="0" smtClean="0"/>
              <a:t>table </a:t>
            </a:r>
            <a:r>
              <a:rPr lang="en-US" dirty="0" smtClean="0"/>
              <a:t>to fit into memory</a:t>
            </a:r>
          </a:p>
          <a:p>
            <a:pPr lvl="1"/>
            <a:r>
              <a:rPr lang="en-US" dirty="0" smtClean="0"/>
              <a:t>If memory is insufficient, fall back to row-at-a-time processing</a:t>
            </a:r>
          </a:p>
          <a:p>
            <a:pPr lvl="1"/>
            <a:r>
              <a:rPr lang="en-US" dirty="0" smtClean="0"/>
              <a:t>Row mode hash tables can spill to disk</a:t>
            </a:r>
          </a:p>
          <a:p>
            <a:pPr lvl="1"/>
            <a:r>
              <a:rPr lang="en-US" dirty="0" smtClean="0"/>
              <a:t>Performance is slower</a:t>
            </a:r>
          </a:p>
          <a:p>
            <a:pPr lvl="2"/>
            <a:r>
              <a:rPr lang="en-US" dirty="0" smtClean="0"/>
              <a:t>Can still use data from </a:t>
            </a:r>
            <a:r>
              <a:rPr lang="en-US" dirty="0" err="1" smtClean="0"/>
              <a:t>columnstore</a:t>
            </a:r>
            <a:r>
              <a:rPr lang="en-US" dirty="0" smtClean="0"/>
              <a:t> </a:t>
            </a:r>
            <a:r>
              <a:rPr lang="en-US" dirty="0" smtClean="0"/>
              <a:t>index</a:t>
            </a:r>
            <a:endParaRPr lang="en-US" dirty="0" smtClean="0"/>
          </a:p>
        </p:txBody>
      </p:sp>
    </p:spTree>
    <p:extLst>
      <p:ext uri="{BB962C8B-B14F-4D97-AF65-F5344CB8AC3E}">
        <p14:creationId xmlns:p14="http://schemas.microsoft.com/office/powerpoint/2010/main" val="650856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Craig </a:t>
            </a:r>
            <a:r>
              <a:rPr lang="en-US" dirty="0"/>
              <a:t>Freedman’s blogs at </a:t>
            </a:r>
            <a:r>
              <a:rPr lang="en-US" dirty="0">
                <a:hlinkClick r:id="rId2"/>
              </a:rPr>
              <a:t>http://blogs.msdn.com/b/craigfr</a:t>
            </a:r>
            <a:r>
              <a:rPr lang="en-US" dirty="0" smtClean="0">
                <a:hlinkClick r:id="rId2"/>
              </a:rPr>
              <a:t>/</a:t>
            </a:r>
            <a:endParaRPr lang="en-US" dirty="0" smtClean="0"/>
          </a:p>
          <a:p>
            <a:r>
              <a:rPr lang="en-US" dirty="0"/>
              <a:t>Sunil </a:t>
            </a:r>
            <a:r>
              <a:rPr lang="en-US" dirty="0" smtClean="0"/>
              <a:t>Agarwal &amp; all </a:t>
            </a:r>
            <a:r>
              <a:rPr lang="en-US" b="1" dirty="0"/>
              <a:t>Data Warehouse Query Performance</a:t>
            </a:r>
            <a:r>
              <a:rPr lang="en-US" dirty="0"/>
              <a:t> at </a:t>
            </a:r>
            <a:r>
              <a:rPr lang="en-US" dirty="0">
                <a:hlinkClick r:id="rId3"/>
              </a:rPr>
              <a:t>http://</a:t>
            </a:r>
            <a:r>
              <a:rPr lang="en-US" dirty="0" smtClean="0">
                <a:hlinkClick r:id="rId3"/>
              </a:rPr>
              <a:t>technet.microsoft.com/en-us/magazine/2008.04.dwperformance.aspx</a:t>
            </a:r>
            <a:endParaRPr lang="en-US" dirty="0" smtClean="0"/>
          </a:p>
          <a:p>
            <a:r>
              <a:rPr lang="en-US" dirty="0" err="1"/>
              <a:t>Itzik</a:t>
            </a:r>
            <a:r>
              <a:rPr lang="en-US" dirty="0"/>
              <a:t> Ben-</a:t>
            </a:r>
            <a:r>
              <a:rPr lang="en-US" dirty="0" err="1"/>
              <a:t>Gan</a:t>
            </a:r>
            <a:r>
              <a:rPr lang="en-US" dirty="0"/>
              <a:t> “</a:t>
            </a:r>
            <a:r>
              <a:rPr lang="en-US" b="1" dirty="0"/>
              <a:t>Parallelism Enhancements in SQL Server </a:t>
            </a:r>
            <a:r>
              <a:rPr lang="en-US" b="1" dirty="0" smtClean="0"/>
              <a:t>2008</a:t>
            </a:r>
            <a:r>
              <a:rPr lang="en-US" dirty="0" smtClean="0"/>
              <a:t>” in SQL Server Magazine</a:t>
            </a:r>
          </a:p>
          <a:p>
            <a:r>
              <a:rPr lang="en-US" dirty="0" smtClean="0"/>
              <a:t>Eric Hanson: “</a:t>
            </a:r>
            <a:r>
              <a:rPr lang="en-US" b="1" dirty="0" err="1" smtClean="0"/>
              <a:t>Columnstore</a:t>
            </a:r>
            <a:r>
              <a:rPr lang="en-US" b="1" dirty="0" smtClean="0"/>
              <a:t> </a:t>
            </a:r>
            <a:r>
              <a:rPr lang="en-US" b="1" dirty="0"/>
              <a:t>Indexes for Fast Data Warehouse Query Processing in SQL Server </a:t>
            </a:r>
            <a:r>
              <a:rPr lang="en-US" b="1" dirty="0" smtClean="0"/>
              <a:t>11.0</a:t>
            </a:r>
            <a:r>
              <a:rPr lang="en-US" dirty="0" smtClean="0"/>
              <a:t>”</a:t>
            </a:r>
            <a:endParaRPr lang="en-US" dirty="0"/>
          </a:p>
          <a:p>
            <a:r>
              <a:rPr lang="en-US" dirty="0"/>
              <a:t> Per-</a:t>
            </a:r>
            <a:r>
              <a:rPr lang="en-US" dirty="0" err="1"/>
              <a:t>Åke</a:t>
            </a:r>
            <a:r>
              <a:rPr lang="en-US" dirty="0"/>
              <a:t> </a:t>
            </a:r>
            <a:r>
              <a:rPr lang="en-US" dirty="0" smtClean="0"/>
              <a:t>Larson</a:t>
            </a:r>
            <a:r>
              <a:rPr lang="en-US" dirty="0"/>
              <a:t> </a:t>
            </a:r>
            <a:r>
              <a:rPr lang="en-US" dirty="0" smtClean="0"/>
              <a:t>&amp; all “</a:t>
            </a:r>
            <a:r>
              <a:rPr lang="en-US" b="1" dirty="0" smtClean="0"/>
              <a:t>SQL </a:t>
            </a:r>
            <a:r>
              <a:rPr lang="en-US" b="1" dirty="0"/>
              <a:t>Server Column Store </a:t>
            </a:r>
            <a:r>
              <a:rPr lang="en-US" b="1" dirty="0" smtClean="0"/>
              <a:t>Indexes</a:t>
            </a:r>
            <a:r>
              <a:rPr lang="en-US" dirty="0" smtClean="0"/>
              <a:t>”, SIGMOD 2011</a:t>
            </a:r>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927303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How Parallel Query works?</a:t>
            </a:r>
          </a:p>
        </p:txBody>
      </p:sp>
      <p:sp>
        <p:nvSpPr>
          <p:cNvPr id="3" name="Content Placeholder 2"/>
          <p:cNvSpPr>
            <a:spLocks noGrp="1"/>
          </p:cNvSpPr>
          <p:nvPr>
            <p:ph idx="1"/>
          </p:nvPr>
        </p:nvSpPr>
        <p:spPr/>
        <p:txBody>
          <a:bodyPr>
            <a:normAutofit lnSpcReduction="10000"/>
          </a:bodyPr>
          <a:lstStyle/>
          <a:p>
            <a:r>
              <a:rPr lang="en-US" dirty="0" smtClean="0"/>
              <a:t>Goal: Use more CPUs and cores to execute single query to obtain the result faster</a:t>
            </a:r>
          </a:p>
          <a:p>
            <a:r>
              <a:rPr lang="en-US" dirty="0" smtClean="0"/>
              <a:t>Need more data streams; 3 ways to get more streams in SQL Server (up to 2008):</a:t>
            </a:r>
          </a:p>
          <a:p>
            <a:pPr marL="971550" lvl="1" indent="-514350">
              <a:buFont typeface="+mj-lt"/>
              <a:buAutoNum type="arabicPeriod"/>
            </a:pPr>
            <a:r>
              <a:rPr lang="en-US" dirty="0" smtClean="0"/>
              <a:t>Using Parallel Page Supplier</a:t>
            </a:r>
          </a:p>
          <a:p>
            <a:pPr marL="971550" lvl="1" indent="-514350">
              <a:buFont typeface="+mj-lt"/>
              <a:buAutoNum type="arabicPeriod"/>
            </a:pPr>
            <a:r>
              <a:rPr lang="en-US" dirty="0" smtClean="0"/>
              <a:t>Read individual partitions by separate threads</a:t>
            </a:r>
          </a:p>
          <a:p>
            <a:pPr marL="971550" lvl="1" indent="-514350">
              <a:buFont typeface="+mj-lt"/>
              <a:buAutoNum type="arabicPeriod"/>
            </a:pPr>
            <a:r>
              <a:rPr lang="en-US" dirty="0" smtClean="0"/>
              <a:t>Use special “redistribute exchange”</a:t>
            </a:r>
          </a:p>
          <a:p>
            <a:r>
              <a:rPr lang="en-US" dirty="0" smtClean="0"/>
              <a:t>Optimizer decides what and how to make parallel in query plans</a:t>
            </a:r>
          </a:p>
          <a:p>
            <a:endParaRPr lang="en-US" dirty="0"/>
          </a:p>
        </p:txBody>
      </p:sp>
    </p:spTree>
    <p:extLst>
      <p:ext uri="{BB962C8B-B14F-4D97-AF65-F5344CB8AC3E}">
        <p14:creationId xmlns:p14="http://schemas.microsoft.com/office/powerpoint/2010/main" val="1028380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Query Plan - Exchanges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Parallel Query Plan must contain at least one Exchange Operator of the following types</a:t>
            </a:r>
          </a:p>
          <a:p>
            <a:pPr lvl="1"/>
            <a:r>
              <a:rPr lang="en-US" dirty="0"/>
              <a:t>Distribute Streams</a:t>
            </a:r>
          </a:p>
          <a:p>
            <a:pPr lvl="1"/>
            <a:endParaRPr lang="en-US" dirty="0" smtClean="0"/>
          </a:p>
          <a:p>
            <a:pPr lvl="1"/>
            <a:r>
              <a:rPr lang="en-US" dirty="0" smtClean="0"/>
              <a:t>Repartition </a:t>
            </a:r>
            <a:r>
              <a:rPr lang="en-US" dirty="0"/>
              <a:t>Streams</a:t>
            </a:r>
          </a:p>
          <a:p>
            <a:pPr lvl="1"/>
            <a:endParaRPr lang="en-US" dirty="0" smtClean="0"/>
          </a:p>
          <a:p>
            <a:pPr lvl="1"/>
            <a:r>
              <a:rPr lang="en-US" dirty="0" smtClean="0"/>
              <a:t>Gather </a:t>
            </a:r>
            <a:r>
              <a:rPr lang="en-US" dirty="0"/>
              <a:t>Streams</a:t>
            </a:r>
          </a:p>
          <a:p>
            <a:endParaRPr lang="en-US" dirty="0" smtClean="0"/>
          </a:p>
          <a:p>
            <a:r>
              <a:rPr lang="en-US" dirty="0" smtClean="0"/>
              <a:t>Gather and Repartition Streams may be order-preserving</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9150" y="2514600"/>
            <a:ext cx="13144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5671" y="3465739"/>
            <a:ext cx="141922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2024" y="4332514"/>
            <a:ext cx="111442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444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 Query Plan – Partition and Redistribute types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7693487"/>
              </p:ext>
            </p:extLst>
          </p:nvPr>
        </p:nvGraphicFramePr>
        <p:xfrm>
          <a:off x="685800" y="1447800"/>
          <a:ext cx="7848600" cy="5074663"/>
        </p:xfrm>
        <a:graphic>
          <a:graphicData uri="http://schemas.openxmlformats.org/drawingml/2006/table">
            <a:tbl>
              <a:tblPr/>
              <a:tblGrid>
                <a:gridCol w="1676400"/>
                <a:gridCol w="6172200"/>
              </a:tblGrid>
              <a:tr h="274301">
                <a:tc>
                  <a:txBody>
                    <a:bodyPr/>
                    <a:lstStyle/>
                    <a:p>
                      <a:r>
                        <a:rPr lang="en-US" sz="1800" b="1" dirty="0"/>
                        <a:t>Partitioning Type</a:t>
                      </a:r>
                    </a:p>
                  </a:txBody>
                  <a:tcPr marL="68575" marR="68575" marT="34288" marB="34288" anchor="ctr">
                    <a:lnL>
                      <a:noFill/>
                    </a:lnL>
                    <a:lnR>
                      <a:noFill/>
                    </a:lnR>
                    <a:lnT>
                      <a:noFill/>
                    </a:lnT>
                    <a:lnB>
                      <a:noFill/>
                    </a:lnB>
                  </a:tcPr>
                </a:tc>
                <a:tc>
                  <a:txBody>
                    <a:bodyPr/>
                    <a:lstStyle/>
                    <a:p>
                      <a:r>
                        <a:rPr lang="en-US" sz="1800" b="1" dirty="0"/>
                        <a:t>Description</a:t>
                      </a:r>
                    </a:p>
                  </a:txBody>
                  <a:tcPr marL="68575" marR="68575" marT="34288" marB="34288" anchor="ctr">
                    <a:lnL>
                      <a:noFill/>
                    </a:lnL>
                    <a:lnR>
                      <a:noFill/>
                    </a:lnR>
                    <a:lnT>
                      <a:noFill/>
                    </a:lnT>
                    <a:lnB>
                      <a:noFill/>
                    </a:lnB>
                  </a:tcPr>
                </a:tc>
              </a:tr>
              <a:tr h="274301">
                <a:tc>
                  <a:txBody>
                    <a:bodyPr/>
                    <a:lstStyle/>
                    <a:p>
                      <a:r>
                        <a:rPr lang="en-US" sz="1800"/>
                        <a:t>Broadcast</a:t>
                      </a:r>
                    </a:p>
                  </a:txBody>
                  <a:tcPr marL="68575" marR="68575" marT="34288" marB="34288" anchor="ctr">
                    <a:lnL>
                      <a:noFill/>
                    </a:lnL>
                    <a:lnR>
                      <a:noFill/>
                    </a:lnR>
                    <a:lnT>
                      <a:noFill/>
                    </a:lnT>
                    <a:lnB>
                      <a:noFill/>
                    </a:lnB>
                  </a:tcPr>
                </a:tc>
                <a:tc>
                  <a:txBody>
                    <a:bodyPr/>
                    <a:lstStyle/>
                    <a:p>
                      <a:r>
                        <a:rPr lang="en-US" sz="1800" dirty="0"/>
                        <a:t>Send all rows to all consumer threads.</a:t>
                      </a:r>
                    </a:p>
                  </a:txBody>
                  <a:tcPr marL="68575" marR="68575" marT="34288" marB="34288" anchor="ctr">
                    <a:lnL>
                      <a:noFill/>
                    </a:lnL>
                    <a:lnR>
                      <a:noFill/>
                    </a:lnR>
                    <a:lnT>
                      <a:noFill/>
                    </a:lnT>
                    <a:lnB>
                      <a:noFill/>
                    </a:lnB>
                  </a:tcPr>
                </a:tc>
              </a:tr>
              <a:tr h="480026">
                <a:tc>
                  <a:txBody>
                    <a:bodyPr/>
                    <a:lstStyle/>
                    <a:p>
                      <a:r>
                        <a:rPr lang="en-US" sz="1800"/>
                        <a:t>Round Robin</a:t>
                      </a:r>
                    </a:p>
                  </a:txBody>
                  <a:tcPr marL="68575" marR="68575" marT="34288" marB="34288" anchor="ctr">
                    <a:lnL>
                      <a:noFill/>
                    </a:lnL>
                    <a:lnR>
                      <a:noFill/>
                    </a:lnR>
                    <a:lnT>
                      <a:noFill/>
                    </a:lnT>
                    <a:lnB>
                      <a:noFill/>
                    </a:lnB>
                  </a:tcPr>
                </a:tc>
                <a:tc>
                  <a:txBody>
                    <a:bodyPr/>
                    <a:lstStyle/>
                    <a:p>
                      <a:r>
                        <a:rPr lang="en-US" sz="1800" dirty="0"/>
                        <a:t>Send each packet of rows to the next consumer thread in sequence.</a:t>
                      </a:r>
                    </a:p>
                  </a:txBody>
                  <a:tcPr marL="68575" marR="68575" marT="34288" marB="34288" anchor="ctr">
                    <a:lnL>
                      <a:noFill/>
                    </a:lnL>
                    <a:lnR>
                      <a:noFill/>
                    </a:lnR>
                    <a:lnT>
                      <a:noFill/>
                    </a:lnT>
                    <a:lnB>
                      <a:noFill/>
                    </a:lnB>
                  </a:tcPr>
                </a:tc>
              </a:tr>
              <a:tr h="685752">
                <a:tc>
                  <a:txBody>
                    <a:bodyPr/>
                    <a:lstStyle/>
                    <a:p>
                      <a:r>
                        <a:rPr lang="en-US" sz="1800"/>
                        <a:t>Hash</a:t>
                      </a:r>
                    </a:p>
                  </a:txBody>
                  <a:tcPr marL="68575" marR="68575" marT="34288" marB="34288" anchor="ctr">
                    <a:lnL>
                      <a:noFill/>
                    </a:lnL>
                    <a:lnR>
                      <a:noFill/>
                    </a:lnR>
                    <a:lnT>
                      <a:noFill/>
                    </a:lnT>
                    <a:lnB>
                      <a:noFill/>
                    </a:lnB>
                  </a:tcPr>
                </a:tc>
                <a:tc>
                  <a:txBody>
                    <a:bodyPr/>
                    <a:lstStyle/>
                    <a:p>
                      <a:r>
                        <a:rPr lang="en-US" sz="1800" dirty="0"/>
                        <a:t>Determine where to send each row by evaluating a hash function on one or more columns in the row.</a:t>
                      </a:r>
                    </a:p>
                  </a:txBody>
                  <a:tcPr marL="68575" marR="68575" marT="34288" marB="34288" anchor="ctr">
                    <a:lnL>
                      <a:noFill/>
                    </a:lnL>
                    <a:lnR>
                      <a:noFill/>
                    </a:lnR>
                    <a:lnT>
                      <a:noFill/>
                    </a:lnT>
                    <a:lnB>
                      <a:noFill/>
                    </a:lnB>
                  </a:tcPr>
                </a:tc>
              </a:tr>
              <a:tr h="1508654">
                <a:tc>
                  <a:txBody>
                    <a:bodyPr/>
                    <a:lstStyle/>
                    <a:p>
                      <a:r>
                        <a:rPr lang="en-US" sz="1800" strike="sngStrike" dirty="0"/>
                        <a:t>Range</a:t>
                      </a:r>
                    </a:p>
                  </a:txBody>
                  <a:tcPr marL="68575" marR="68575" marT="34288" marB="34288" anchor="ctr">
                    <a:lnL>
                      <a:noFill/>
                    </a:lnL>
                    <a:lnR>
                      <a:noFill/>
                    </a:lnR>
                    <a:lnT>
                      <a:noFill/>
                    </a:lnT>
                    <a:lnB>
                      <a:noFill/>
                    </a:lnB>
                  </a:tcPr>
                </a:tc>
                <a:tc>
                  <a:txBody>
                    <a:bodyPr/>
                    <a:lstStyle/>
                    <a:p>
                      <a:r>
                        <a:rPr lang="en-US" sz="1800" strike="sngStrike" dirty="0"/>
                        <a:t>Determine where to send each row by evaluating a range function on one column in the row.  (A range function splits the total possible set of values into a set of </a:t>
                      </a:r>
                      <a:r>
                        <a:rPr lang="en-US" sz="1800" strike="sngStrike" dirty="0" smtClean="0"/>
                        <a:t>contiguous </a:t>
                      </a:r>
                      <a:r>
                        <a:rPr lang="en-US" sz="1800" strike="sngStrike" dirty="0"/>
                        <a:t>ranges.  This partition type is rare and is used only by certain parallel index build plans.)</a:t>
                      </a:r>
                    </a:p>
                  </a:txBody>
                  <a:tcPr marL="68575" marR="68575" marT="34288" marB="34288" anchor="ctr">
                    <a:lnL>
                      <a:noFill/>
                    </a:lnL>
                    <a:lnR>
                      <a:noFill/>
                    </a:lnR>
                    <a:lnT>
                      <a:noFill/>
                    </a:lnT>
                    <a:lnB>
                      <a:noFill/>
                    </a:lnB>
                  </a:tcPr>
                </a:tc>
              </a:tr>
              <a:tr h="1302929">
                <a:tc>
                  <a:txBody>
                    <a:bodyPr/>
                    <a:lstStyle/>
                    <a:p>
                      <a:r>
                        <a:rPr lang="en-US" sz="1800"/>
                        <a:t>Demand</a:t>
                      </a:r>
                    </a:p>
                  </a:txBody>
                  <a:tcPr marL="68575" marR="68575" marT="34288" marB="34288" anchor="ctr">
                    <a:lnL>
                      <a:noFill/>
                    </a:lnL>
                    <a:lnR>
                      <a:noFill/>
                    </a:lnR>
                    <a:lnT>
                      <a:noFill/>
                    </a:lnT>
                    <a:lnB>
                      <a:noFill/>
                    </a:lnB>
                  </a:tcPr>
                </a:tc>
                <a:tc>
                  <a:txBody>
                    <a:bodyPr/>
                    <a:lstStyle/>
                    <a:p>
                      <a:r>
                        <a:rPr lang="en-US" sz="1800" dirty="0"/>
                        <a:t>Send the next row to the next consumer that asks.  This partition type is the only type of exchange that uses a pull rather a push model for data flow and is used only in query plans with partitioned tables.</a:t>
                      </a:r>
                    </a:p>
                  </a:txBody>
                  <a:tcPr marL="68575" marR="68575" marT="34288" marB="34288" anchor="ctr">
                    <a:lnL>
                      <a:noFill/>
                    </a:lnL>
                    <a:lnR>
                      <a:noFill/>
                    </a:lnR>
                    <a:lnT>
                      <a:noFill/>
                    </a:lnT>
                    <a:lnB>
                      <a:noFill/>
                    </a:lnB>
                  </a:tcPr>
                </a:tc>
              </a:tr>
            </a:tbl>
          </a:graphicData>
        </a:graphic>
      </p:graphicFrame>
      <p:sp>
        <p:nvSpPr>
          <p:cNvPr id="5" name="TextBox 4"/>
          <p:cNvSpPr txBox="1"/>
          <p:nvPr/>
        </p:nvSpPr>
        <p:spPr>
          <a:xfrm>
            <a:off x="6324600" y="6308271"/>
            <a:ext cx="2667000" cy="307777"/>
          </a:xfrm>
          <a:prstGeom prst="rect">
            <a:avLst/>
          </a:prstGeom>
          <a:noFill/>
          <a:ln>
            <a:solidFill>
              <a:schemeClr val="tx1"/>
            </a:solidFill>
          </a:ln>
        </p:spPr>
        <p:txBody>
          <a:bodyPr wrap="square" rtlCol="0">
            <a:spAutoFit/>
          </a:bodyPr>
          <a:lstStyle/>
          <a:p>
            <a:r>
              <a:rPr lang="en-US" sz="1400" dirty="0" smtClean="0"/>
              <a:t>Reference: Craig Freedman’s blog</a:t>
            </a:r>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8330" y="1432832"/>
            <a:ext cx="779416" cy="487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8898" y="1432832"/>
            <a:ext cx="725702" cy="50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3708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 Query Plan</a:t>
            </a:r>
            <a:endParaRPr lang="en-US" dirty="0"/>
          </a:p>
        </p:txBody>
      </p:sp>
      <p:sp>
        <p:nvSpPr>
          <p:cNvPr id="3" name="Content Placeholder 2"/>
          <p:cNvSpPr>
            <a:spLocks noGrp="1"/>
          </p:cNvSpPr>
          <p:nvPr>
            <p:ph idx="1"/>
          </p:nvPr>
        </p:nvSpPr>
        <p:spPr/>
        <p:txBody>
          <a:bodyPr/>
          <a:lstStyle/>
          <a:p>
            <a:r>
              <a:rPr lang="en-US" dirty="0"/>
              <a:t>Plan contains all 3 kinds of Exchange operators</a:t>
            </a:r>
          </a:p>
          <a:p>
            <a:pPr lvl="1"/>
            <a:r>
              <a:rPr lang="en-US" dirty="0"/>
              <a:t>Distribute Streams</a:t>
            </a:r>
          </a:p>
          <a:p>
            <a:pPr lvl="1"/>
            <a:r>
              <a:rPr lang="en-US" dirty="0"/>
              <a:t>Repartition Streams</a:t>
            </a:r>
          </a:p>
          <a:p>
            <a:pPr lvl="1"/>
            <a:r>
              <a:rPr lang="en-US" dirty="0"/>
              <a:t>Gather Streams</a:t>
            </a:r>
          </a:p>
          <a:p>
            <a:r>
              <a:rPr lang="en-US" dirty="0"/>
              <a:t>You can find out number of rows processed in each stream</a:t>
            </a:r>
          </a:p>
          <a:p>
            <a:r>
              <a:rPr lang="en-US" dirty="0"/>
              <a:t>Distribute Exchange is of “Broadcast” type</a:t>
            </a:r>
          </a:p>
          <a:p>
            <a:endParaRPr lang="en-US" dirty="0"/>
          </a:p>
        </p:txBody>
      </p:sp>
    </p:spTree>
    <p:extLst>
      <p:ext uri="{BB962C8B-B14F-4D97-AF65-F5344CB8AC3E}">
        <p14:creationId xmlns:p14="http://schemas.microsoft.com/office/powerpoint/2010/main" val="572839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Degree of Parallelism</a:t>
            </a:r>
            <a:endParaRPr lang="en-US" dirty="0"/>
          </a:p>
        </p:txBody>
      </p:sp>
      <p:sp>
        <p:nvSpPr>
          <p:cNvPr id="3" name="Content Placeholder 2"/>
          <p:cNvSpPr>
            <a:spLocks noGrp="1"/>
          </p:cNvSpPr>
          <p:nvPr>
            <p:ph idx="1"/>
          </p:nvPr>
        </p:nvSpPr>
        <p:spPr>
          <a:xfrm>
            <a:off x="457200" y="1295400"/>
            <a:ext cx="8229600" cy="2209800"/>
          </a:xfrm>
        </p:spPr>
        <p:txBody>
          <a:bodyPr>
            <a:normAutofit fontScale="77500" lnSpcReduction="20000"/>
          </a:bodyPr>
          <a:lstStyle/>
          <a:p>
            <a:r>
              <a:rPr lang="en-US" dirty="0" smtClean="0"/>
              <a:t>DOP is number of cores executing query</a:t>
            </a:r>
          </a:p>
          <a:p>
            <a:pPr lvl="1"/>
            <a:r>
              <a:rPr lang="en-US" dirty="0" smtClean="0"/>
              <a:t>Number of cores for SQL </a:t>
            </a:r>
            <a:r>
              <a:rPr lang="en-US" smtClean="0"/>
              <a:t>Server (</a:t>
            </a:r>
            <a:r>
              <a:rPr lang="en-US" dirty="0" smtClean="0"/>
              <a:t>watch </a:t>
            </a:r>
            <a:r>
              <a:rPr lang="en-US" dirty="0"/>
              <a:t>affinity </a:t>
            </a:r>
            <a:r>
              <a:rPr lang="en-US" dirty="0" smtClean="0"/>
              <a:t>mask) </a:t>
            </a:r>
          </a:p>
          <a:p>
            <a:pPr lvl="1"/>
            <a:r>
              <a:rPr lang="en-US" dirty="0" err="1" smtClean="0"/>
              <a:t>sp_configure</a:t>
            </a:r>
            <a:r>
              <a:rPr lang="en-US" dirty="0" smtClean="0"/>
              <a:t> </a:t>
            </a:r>
            <a:r>
              <a:rPr lang="en-US" dirty="0"/>
              <a:t>on Server level</a:t>
            </a:r>
          </a:p>
          <a:p>
            <a:pPr lvl="1"/>
            <a:r>
              <a:rPr lang="en-US" dirty="0"/>
              <a:t>MAXDOP hint on query level</a:t>
            </a:r>
          </a:p>
          <a:p>
            <a:pPr lvl="1"/>
            <a:r>
              <a:rPr lang="en-US" dirty="0"/>
              <a:t>Resource </a:t>
            </a:r>
            <a:r>
              <a:rPr lang="en-US" dirty="0" smtClean="0"/>
              <a:t>Governor</a:t>
            </a:r>
          </a:p>
          <a:p>
            <a:r>
              <a:rPr lang="en-US" dirty="0" smtClean="0"/>
              <a:t>MAX DOP depends also on Edition:</a:t>
            </a:r>
            <a:endParaRPr lang="en-US" dirty="0"/>
          </a:p>
          <a:p>
            <a:pPr marL="0" indent="0">
              <a:buNone/>
            </a:pPr>
            <a:endParaRPr lang="en-US" dirty="0" smtClean="0"/>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38703890"/>
              </p:ext>
            </p:extLst>
          </p:nvPr>
        </p:nvGraphicFramePr>
        <p:xfrm>
          <a:off x="838200" y="3352800"/>
          <a:ext cx="6934200" cy="3103880"/>
        </p:xfrm>
        <a:graphic>
          <a:graphicData uri="http://schemas.openxmlformats.org/drawingml/2006/table">
            <a:tbl>
              <a:tblPr>
                <a:tableStyleId>{775DCB02-9BB8-47FD-8907-85C794F793BA}</a:tableStyleId>
              </a:tblPr>
              <a:tblGrid>
                <a:gridCol w="3467100"/>
                <a:gridCol w="3467100"/>
              </a:tblGrid>
              <a:tr h="254000">
                <a:tc>
                  <a:txBody>
                    <a:bodyPr/>
                    <a:lstStyle/>
                    <a:p>
                      <a:r>
                        <a:rPr lang="en-US" dirty="0" smtClean="0"/>
                        <a:t>Max</a:t>
                      </a:r>
                      <a:r>
                        <a:rPr lang="en-US" baseline="0" dirty="0" smtClean="0"/>
                        <a:t> DOP value</a:t>
                      </a:r>
                      <a:endParaRPr lang="en-US" b="1" dirty="0"/>
                    </a:p>
                  </a:txBody>
                  <a:tcPr anchor="ctr"/>
                </a:tc>
                <a:tc>
                  <a:txBody>
                    <a:bodyPr/>
                    <a:lstStyle/>
                    <a:p>
                      <a:r>
                        <a:rPr lang="en-US" dirty="0"/>
                        <a:t>Edition of SQL Server</a:t>
                      </a:r>
                      <a:endParaRPr lang="en-US" b="1" dirty="0"/>
                    </a:p>
                  </a:txBody>
                  <a:tcPr anchor="ctr"/>
                </a:tc>
              </a:tr>
              <a:tr h="254000">
                <a:tc>
                  <a:txBody>
                    <a:bodyPr/>
                    <a:lstStyle/>
                    <a:p>
                      <a:r>
                        <a:rPr lang="en-US" dirty="0"/>
                        <a:t>1</a:t>
                      </a:r>
                    </a:p>
                  </a:txBody>
                  <a:tcPr anchor="ctr"/>
                </a:tc>
                <a:tc>
                  <a:txBody>
                    <a:bodyPr/>
                    <a:lstStyle/>
                    <a:p>
                      <a:r>
                        <a:rPr lang="en-US" dirty="0"/>
                        <a:t>SQL Server Express</a:t>
                      </a:r>
                    </a:p>
                  </a:txBody>
                  <a:tcPr anchor="ctr"/>
                </a:tc>
              </a:tr>
              <a:tr h="254000">
                <a:tc>
                  <a:txBody>
                    <a:bodyPr/>
                    <a:lstStyle/>
                    <a:p>
                      <a:r>
                        <a:rPr lang="en-US" dirty="0"/>
                        <a:t>2</a:t>
                      </a:r>
                    </a:p>
                  </a:txBody>
                  <a:tcPr anchor="ctr"/>
                </a:tc>
                <a:tc>
                  <a:txBody>
                    <a:bodyPr/>
                    <a:lstStyle/>
                    <a:p>
                      <a:r>
                        <a:rPr lang="en-US" dirty="0"/>
                        <a:t>SQL Server Workgroup</a:t>
                      </a:r>
                    </a:p>
                  </a:txBody>
                  <a:tcPr anchor="ctr"/>
                </a:tc>
              </a:tr>
              <a:tr h="254000">
                <a:tc>
                  <a:txBody>
                    <a:bodyPr/>
                    <a:lstStyle/>
                    <a:p>
                      <a:r>
                        <a:rPr lang="en-US"/>
                        <a:t>4</a:t>
                      </a:r>
                    </a:p>
                  </a:txBody>
                  <a:tcPr anchor="ctr"/>
                </a:tc>
                <a:tc>
                  <a:txBody>
                    <a:bodyPr/>
                    <a:lstStyle/>
                    <a:p>
                      <a:r>
                        <a:rPr lang="en-US" dirty="0"/>
                        <a:t>SQL Server 2008 Web</a:t>
                      </a:r>
                    </a:p>
                  </a:txBody>
                  <a:tcPr anchor="ctr"/>
                </a:tc>
              </a:tr>
              <a:tr h="254000">
                <a:tc>
                  <a:txBody>
                    <a:bodyPr/>
                    <a:lstStyle/>
                    <a:p>
                      <a:r>
                        <a:rPr lang="en-US" dirty="0"/>
                        <a:t>4</a:t>
                      </a:r>
                    </a:p>
                  </a:txBody>
                  <a:tcPr anchor="ctr"/>
                </a:tc>
                <a:tc>
                  <a:txBody>
                    <a:bodyPr/>
                    <a:lstStyle/>
                    <a:p>
                      <a:r>
                        <a:rPr lang="en-US" dirty="0"/>
                        <a:t>SQL Server 2008 Standard</a:t>
                      </a:r>
                    </a:p>
                  </a:txBody>
                  <a:tcPr anchor="ctr"/>
                </a:tc>
              </a:tr>
              <a:tr h="635000">
                <a:tc>
                  <a:txBody>
                    <a:bodyPr/>
                    <a:lstStyle/>
                    <a:p>
                      <a:r>
                        <a:rPr lang="en-US" dirty="0"/>
                        <a:t>32</a:t>
                      </a:r>
                    </a:p>
                  </a:txBody>
                  <a:tcPr anchor="ctr"/>
                </a:tc>
                <a:tc>
                  <a:txBody>
                    <a:bodyPr/>
                    <a:lstStyle/>
                    <a:p>
                      <a:r>
                        <a:rPr lang="en-US" dirty="0"/>
                        <a:t>SQL Server 2008 Enterprise running on x86 operating systems.</a:t>
                      </a:r>
                    </a:p>
                  </a:txBody>
                  <a:tcPr anchor="ctr"/>
                </a:tc>
              </a:tr>
              <a:tr h="635000">
                <a:tc>
                  <a:txBody>
                    <a:bodyPr/>
                    <a:lstStyle/>
                    <a:p>
                      <a:r>
                        <a:rPr lang="en-US" dirty="0" smtClean="0"/>
                        <a:t>64</a:t>
                      </a:r>
                      <a:endParaRPr lang="en-US" dirty="0"/>
                    </a:p>
                  </a:txBody>
                  <a:tcPr anchor="ctr"/>
                </a:tc>
                <a:tc>
                  <a:txBody>
                    <a:bodyPr/>
                    <a:lstStyle/>
                    <a:p>
                      <a:r>
                        <a:rPr lang="en-US" dirty="0" smtClean="0"/>
                        <a:t>All other editions</a:t>
                      </a:r>
                      <a:endParaRPr lang="en-US" dirty="0"/>
                    </a:p>
                  </a:txBody>
                  <a:tcPr anchor="ctr"/>
                </a:tc>
              </a:tr>
            </a:tbl>
          </a:graphicData>
        </a:graphic>
      </p:graphicFrame>
      <p:sp>
        <p:nvSpPr>
          <p:cNvPr id="5" name="Content Placeholder 2"/>
          <p:cNvSpPr txBox="1">
            <a:spLocks/>
          </p:cNvSpPr>
          <p:nvPr/>
        </p:nvSpPr>
        <p:spPr>
          <a:xfrm>
            <a:off x="461962" y="5067300"/>
            <a:ext cx="8229600" cy="3581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a:p>
        </p:txBody>
      </p:sp>
    </p:spTree>
    <p:extLst>
      <p:ext uri="{BB962C8B-B14F-4D97-AF65-F5344CB8AC3E}">
        <p14:creationId xmlns:p14="http://schemas.microsoft.com/office/powerpoint/2010/main" val="2254856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7.0 (1998)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First Release 1998 - SQL Server 7.0</a:t>
            </a:r>
          </a:p>
          <a:p>
            <a:pPr lvl="1"/>
            <a:r>
              <a:rPr lang="en-US" dirty="0" smtClean="0"/>
              <a:t>Parallelism from “inside” through “partitioning on the flight” (most of competing products required data partitioning to exploit query parallelism)</a:t>
            </a:r>
          </a:p>
          <a:p>
            <a:pPr lvl="1"/>
            <a:r>
              <a:rPr lang="en-US" dirty="0" smtClean="0"/>
              <a:t>Introduce parallelism operators (3 types of Exchanges)</a:t>
            </a:r>
          </a:p>
          <a:p>
            <a:pPr lvl="1"/>
            <a:r>
              <a:rPr lang="en-US" dirty="0" smtClean="0"/>
              <a:t>Parallel Page Supplier</a:t>
            </a:r>
          </a:p>
          <a:p>
            <a:r>
              <a:rPr lang="en-US" dirty="0" smtClean="0"/>
              <a:t>Exchange operators added into the query plan at the end of the optimization </a:t>
            </a:r>
          </a:p>
          <a:p>
            <a:pPr lvl="1"/>
            <a:r>
              <a:rPr lang="en-US" dirty="0" smtClean="0"/>
              <a:t>Costing challenge: parallel plans seem to be always more expensive</a:t>
            </a:r>
          </a:p>
          <a:p>
            <a:pPr lvl="1"/>
            <a:endParaRPr lang="en-US" dirty="0"/>
          </a:p>
        </p:txBody>
      </p:sp>
    </p:spTree>
    <p:extLst>
      <p:ext uri="{BB962C8B-B14F-4D97-AF65-F5344CB8AC3E}">
        <p14:creationId xmlns:p14="http://schemas.microsoft.com/office/powerpoint/2010/main" val="1869034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Server 7.0 </a:t>
            </a:r>
            <a:r>
              <a:rPr lang="en-US" dirty="0" smtClean="0"/>
              <a:t>(contd.)</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We </a:t>
            </a:r>
            <a:r>
              <a:rPr lang="en-US" dirty="0"/>
              <a:t>had only  very few machines with multiple processors (no multicore yet!) </a:t>
            </a:r>
            <a:endParaRPr lang="en-US" dirty="0" smtClean="0"/>
          </a:p>
          <a:p>
            <a:pPr marL="742950" lvl="2" indent="-342900"/>
            <a:r>
              <a:rPr lang="en-US" dirty="0" smtClean="0"/>
              <a:t>Consequence #1: How should I test parallelism?</a:t>
            </a:r>
          </a:p>
          <a:p>
            <a:pPr marL="742950" lvl="2" indent="-342900"/>
            <a:r>
              <a:rPr lang="en-US" dirty="0" smtClean="0"/>
              <a:t>Consequence #2: Not much testing…</a:t>
            </a:r>
          </a:p>
          <a:p>
            <a:pPr marL="0" indent="-400050" algn="just"/>
            <a:r>
              <a:rPr lang="en-US" dirty="0" smtClean="0"/>
              <a:t>Release decision point: ON by default or not?</a:t>
            </a:r>
          </a:p>
          <a:p>
            <a:pPr marL="857250" lvl="2" indent="-457200" algn="just"/>
            <a:r>
              <a:rPr lang="en-US" dirty="0" smtClean="0"/>
              <a:t>Cool new feature (+)</a:t>
            </a:r>
          </a:p>
          <a:p>
            <a:pPr marL="857250" lvl="2" indent="-457200" algn="just"/>
            <a:r>
              <a:rPr lang="en-US" dirty="0" smtClean="0"/>
              <a:t>Better performance (+)</a:t>
            </a:r>
          </a:p>
          <a:p>
            <a:pPr marL="857250" lvl="2" indent="-457200" algn="just"/>
            <a:r>
              <a:rPr lang="en-US" dirty="0" smtClean="0"/>
              <a:t>New set of problems hard to debug (-)</a:t>
            </a:r>
          </a:p>
          <a:p>
            <a:pPr marL="857250" lvl="2" indent="-457200" algn="just"/>
            <a:r>
              <a:rPr lang="en-US" dirty="0" smtClean="0"/>
              <a:t>Customer calls, service cost (-)</a:t>
            </a:r>
          </a:p>
          <a:p>
            <a:pPr marL="857250" lvl="2" indent="-457200" algn="just"/>
            <a:endParaRPr lang="en-US" dirty="0" smtClean="0"/>
          </a:p>
          <a:p>
            <a:pPr marL="342900" lvl="1" indent="-342900"/>
            <a:endParaRPr lang="en-US" dirty="0" smtClean="0"/>
          </a:p>
          <a:p>
            <a:pPr marL="0" lvl="1" indent="0">
              <a:buNone/>
            </a:pPr>
            <a:endParaRPr lang="en-US" dirty="0"/>
          </a:p>
          <a:p>
            <a:endParaRPr lang="en-US" dirty="0"/>
          </a:p>
        </p:txBody>
      </p:sp>
    </p:spTree>
    <p:extLst>
      <p:ext uri="{BB962C8B-B14F-4D97-AF65-F5344CB8AC3E}">
        <p14:creationId xmlns:p14="http://schemas.microsoft.com/office/powerpoint/2010/main" val="2697684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2637</TotalTime>
  <Words>1591</Words>
  <Application>Microsoft Office PowerPoint</Application>
  <PresentationFormat>On-screen Show (4:3)</PresentationFormat>
  <Paragraphs>235</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Parallel Query Processing  in SQL Server</vt:lpstr>
      <vt:lpstr>Agenda</vt:lpstr>
      <vt:lpstr>How Parallel Query works?</vt:lpstr>
      <vt:lpstr>Parallel Query Plan - Exchanges</vt:lpstr>
      <vt:lpstr>Parallel Query Plan – Partition and Redistribute types</vt:lpstr>
      <vt:lpstr>Demo – Query Plan</vt:lpstr>
      <vt:lpstr>Controlling Degree of Parallelism</vt:lpstr>
      <vt:lpstr>SQL Server 7.0 (1998)</vt:lpstr>
      <vt:lpstr>SQL Server 7.0 (contd.)</vt:lpstr>
      <vt:lpstr>SQL Server 2000</vt:lpstr>
      <vt:lpstr>SQL Server 2005</vt:lpstr>
      <vt:lpstr>SQL Server 2008</vt:lpstr>
      <vt:lpstr>What is Apollo in SQL 11?</vt:lpstr>
      <vt:lpstr>Batch Mode: Performance Gains</vt:lpstr>
      <vt:lpstr>Outline of the next slides</vt:lpstr>
      <vt:lpstr>Encoding and Compression</vt:lpstr>
      <vt:lpstr>New Iterator Model</vt:lpstr>
      <vt:lpstr>Batch Segments </vt:lpstr>
      <vt:lpstr>Efficient Processing</vt:lpstr>
      <vt:lpstr>Better Parallelism</vt:lpstr>
      <vt:lpstr>Batch Operations</vt:lpstr>
      <vt:lpstr>When Batch Processing is Used</vt:lpstr>
      <vt:lpstr>Memory Requirements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Query Processing  in SQL Server</dc:title>
  <dc:creator>Lubor Kollar</dc:creator>
  <cp:lastModifiedBy>lubork</cp:lastModifiedBy>
  <cp:revision>43</cp:revision>
  <cp:lastPrinted>2011-03-26T00:31:16Z</cp:lastPrinted>
  <dcterms:created xsi:type="dcterms:W3CDTF">2006-08-16T00:00:00Z</dcterms:created>
  <dcterms:modified xsi:type="dcterms:W3CDTF">2011-04-09T08:09:54Z</dcterms:modified>
</cp:coreProperties>
</file>