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80" r:id="rId10"/>
    <p:sldId id="264" r:id="rId11"/>
    <p:sldId id="265" r:id="rId12"/>
    <p:sldId id="274" r:id="rId13"/>
    <p:sldId id="266" r:id="rId14"/>
    <p:sldId id="268" r:id="rId15"/>
    <p:sldId id="267" r:id="rId16"/>
    <p:sldId id="271" r:id="rId17"/>
    <p:sldId id="269" r:id="rId18"/>
    <p:sldId id="270" r:id="rId19"/>
    <p:sldId id="272" r:id="rId20"/>
    <p:sldId id="273" r:id="rId21"/>
    <p:sldId id="275" r:id="rId22"/>
    <p:sldId id="278" r:id="rId23"/>
    <p:sldId id="279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ijsschreijer.n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7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Home Automation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Thijs Schreijer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7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Interoperability</a:t>
            </a: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2656114" y="3352800"/>
            <a:ext cx="4038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Communications</a:t>
            </a:r>
            <a:endParaRPr lang="nl-NL" dirty="0"/>
          </a:p>
        </p:txBody>
      </p:sp>
      <p:sp>
        <p:nvSpPr>
          <p:cNvPr id="5" name="Oval 4"/>
          <p:cNvSpPr/>
          <p:nvPr/>
        </p:nvSpPr>
        <p:spPr>
          <a:xfrm>
            <a:off x="1219200" y="5334000"/>
            <a:ext cx="1828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Actor</a:t>
            </a:r>
            <a:endParaRPr lang="nl-NL" dirty="0"/>
          </a:p>
        </p:txBody>
      </p:sp>
      <p:sp>
        <p:nvSpPr>
          <p:cNvPr id="6" name="Oval 5"/>
          <p:cNvSpPr/>
          <p:nvPr/>
        </p:nvSpPr>
        <p:spPr>
          <a:xfrm>
            <a:off x="6248400" y="5334000"/>
            <a:ext cx="1828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Sensor</a:t>
            </a:r>
            <a:endParaRPr lang="nl-NL" dirty="0"/>
          </a:p>
        </p:txBody>
      </p:sp>
      <p:sp>
        <p:nvSpPr>
          <p:cNvPr id="7" name="Oval 6"/>
          <p:cNvSpPr/>
          <p:nvPr/>
        </p:nvSpPr>
        <p:spPr>
          <a:xfrm>
            <a:off x="990600" y="1866900"/>
            <a:ext cx="2286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Logic Engine</a:t>
            </a:r>
            <a:endParaRPr lang="nl-NL" dirty="0"/>
          </a:p>
        </p:txBody>
      </p:sp>
      <p:sp>
        <p:nvSpPr>
          <p:cNvPr id="8" name="Oval 7"/>
          <p:cNvSpPr/>
          <p:nvPr/>
        </p:nvSpPr>
        <p:spPr>
          <a:xfrm>
            <a:off x="6172200" y="1828800"/>
            <a:ext cx="2286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User interface</a:t>
            </a:r>
            <a:endParaRPr lang="nl-NL" dirty="0"/>
          </a:p>
        </p:txBody>
      </p:sp>
      <p:sp>
        <p:nvSpPr>
          <p:cNvPr id="9" name="Left-Right Arrow 8"/>
          <p:cNvSpPr/>
          <p:nvPr/>
        </p:nvSpPr>
        <p:spPr>
          <a:xfrm rot="2466638">
            <a:off x="2582746" y="2919337"/>
            <a:ext cx="930507" cy="4953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Left-Right Arrow 9"/>
          <p:cNvSpPr/>
          <p:nvPr/>
        </p:nvSpPr>
        <p:spPr>
          <a:xfrm rot="2466638">
            <a:off x="5783146" y="4740651"/>
            <a:ext cx="930507" cy="4953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Left-Right Arrow 10"/>
          <p:cNvSpPr/>
          <p:nvPr/>
        </p:nvSpPr>
        <p:spPr>
          <a:xfrm rot="19133362" flipV="1">
            <a:off x="5839320" y="2919337"/>
            <a:ext cx="930507" cy="4953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Left-Right Arrow 11"/>
          <p:cNvSpPr/>
          <p:nvPr/>
        </p:nvSpPr>
        <p:spPr>
          <a:xfrm rot="19133362" flipV="1">
            <a:off x="2540947" y="4740650"/>
            <a:ext cx="930507" cy="4953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0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Sad state of </a:t>
            </a:r>
            <a:r>
              <a:rPr lang="nl-NL" dirty="0" err="1" smtClean="0"/>
              <a:t>affairs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1905000" y="3276600"/>
            <a:ext cx="5943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HA server</a:t>
            </a:r>
          </a:p>
          <a:p>
            <a:pPr algn="ctr"/>
            <a:r>
              <a:rPr lang="nl-NL" dirty="0" smtClean="0"/>
              <a:t>(logic engine + </a:t>
            </a:r>
            <a:r>
              <a:rPr lang="nl-NL" dirty="0" err="1" smtClean="0"/>
              <a:t>comms</a:t>
            </a:r>
            <a:r>
              <a:rPr lang="nl-NL" dirty="0" smtClean="0"/>
              <a:t> + UI)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1894114" y="4267200"/>
            <a:ext cx="12192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Driver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4267200"/>
            <a:ext cx="12192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Driver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4267200"/>
            <a:ext cx="12192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Driver</a:t>
            </a:r>
          </a:p>
        </p:txBody>
      </p:sp>
      <p:sp>
        <p:nvSpPr>
          <p:cNvPr id="8" name="Oval 7"/>
          <p:cNvSpPr/>
          <p:nvPr/>
        </p:nvSpPr>
        <p:spPr>
          <a:xfrm>
            <a:off x="1915886" y="5317671"/>
            <a:ext cx="1524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HW 1</a:t>
            </a:r>
            <a:endParaRPr lang="nl-NL" dirty="0"/>
          </a:p>
        </p:txBody>
      </p:sp>
      <p:sp>
        <p:nvSpPr>
          <p:cNvPr id="9" name="Oval 8"/>
          <p:cNvSpPr/>
          <p:nvPr/>
        </p:nvSpPr>
        <p:spPr>
          <a:xfrm>
            <a:off x="6324600" y="5328557"/>
            <a:ext cx="1524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HW 3</a:t>
            </a:r>
            <a:endParaRPr lang="nl-NL" dirty="0"/>
          </a:p>
        </p:txBody>
      </p:sp>
      <p:sp>
        <p:nvSpPr>
          <p:cNvPr id="10" name="Oval 9"/>
          <p:cNvSpPr/>
          <p:nvPr/>
        </p:nvSpPr>
        <p:spPr>
          <a:xfrm>
            <a:off x="4114800" y="5317671"/>
            <a:ext cx="1524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HW 2</a:t>
            </a:r>
            <a:endParaRPr lang="nl-NL" dirty="0"/>
          </a:p>
        </p:txBody>
      </p: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2503714" y="4572000"/>
            <a:ext cx="174172" cy="745671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 flipH="1">
            <a:off x="7086600" y="4572000"/>
            <a:ext cx="152400" cy="75655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10" idx="0"/>
          </p:cNvCxnSpPr>
          <p:nvPr/>
        </p:nvCxnSpPr>
        <p:spPr>
          <a:xfrm>
            <a:off x="4876800" y="4572000"/>
            <a:ext cx="0" cy="745671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05000" y="3276600"/>
            <a:ext cx="12192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Driver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29400" y="3276600"/>
            <a:ext cx="12192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Web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67200" y="3276600"/>
            <a:ext cx="12192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Apps</a:t>
            </a:r>
            <a:endParaRPr lang="nl-NL" dirty="0" smtClean="0"/>
          </a:p>
        </p:txBody>
      </p:sp>
      <p:sp>
        <p:nvSpPr>
          <p:cNvPr id="23" name="Oval 22"/>
          <p:cNvSpPr/>
          <p:nvPr/>
        </p:nvSpPr>
        <p:spPr>
          <a:xfrm>
            <a:off x="1905000" y="2079171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UI</a:t>
            </a:r>
            <a:endParaRPr lang="nl-NL" dirty="0"/>
          </a:p>
        </p:txBody>
      </p:sp>
      <p:sp>
        <p:nvSpPr>
          <p:cNvPr id="24" name="Oval 23"/>
          <p:cNvSpPr/>
          <p:nvPr/>
        </p:nvSpPr>
        <p:spPr>
          <a:xfrm>
            <a:off x="4267200" y="1981200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TabletPhone</a:t>
            </a:r>
            <a:endParaRPr lang="nl-NL" dirty="0"/>
          </a:p>
        </p:txBody>
      </p:sp>
      <p:sp>
        <p:nvSpPr>
          <p:cNvPr id="25" name="Oval 24"/>
          <p:cNvSpPr/>
          <p:nvPr/>
        </p:nvSpPr>
        <p:spPr>
          <a:xfrm>
            <a:off x="6629399" y="2079171"/>
            <a:ext cx="1197429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Browser</a:t>
            </a:r>
            <a:endParaRPr lang="nl-NL" dirty="0"/>
          </a:p>
        </p:txBody>
      </p:sp>
      <p:cxnSp>
        <p:nvCxnSpPr>
          <p:cNvPr id="26" name="Straight Arrow Connector 25"/>
          <p:cNvCxnSpPr>
            <a:stCxn id="23" idx="4"/>
            <a:endCxn id="19" idx="0"/>
          </p:cNvCxnSpPr>
          <p:nvPr/>
        </p:nvCxnSpPr>
        <p:spPr>
          <a:xfrm>
            <a:off x="2514600" y="2688771"/>
            <a:ext cx="0" cy="58782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4"/>
            <a:endCxn id="21" idx="0"/>
          </p:cNvCxnSpPr>
          <p:nvPr/>
        </p:nvCxnSpPr>
        <p:spPr>
          <a:xfrm>
            <a:off x="4876800" y="2590800"/>
            <a:ext cx="0" cy="6858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4"/>
            <a:endCxn id="20" idx="0"/>
          </p:cNvCxnSpPr>
          <p:nvPr/>
        </p:nvCxnSpPr>
        <p:spPr>
          <a:xfrm>
            <a:off x="7228114" y="2688771"/>
            <a:ext cx="10886" cy="58782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we </a:t>
            </a:r>
            <a:r>
              <a:rPr lang="nl-NL" dirty="0" err="1" smtClean="0"/>
              <a:t>need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Protocol</a:t>
            </a:r>
          </a:p>
          <a:p>
            <a:r>
              <a:rPr lang="nl-NL" dirty="0" err="1" smtClean="0"/>
              <a:t>Profiles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59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xPL</a:t>
            </a:r>
            <a:r>
              <a:rPr lang="en-US" dirty="0"/>
              <a:t> is an open protocol intended to permit the control and monitoring of home automation </a:t>
            </a:r>
            <a:r>
              <a:rPr lang="en-US" dirty="0" smtClean="0"/>
              <a:t>devices</a:t>
            </a:r>
          </a:p>
          <a:p>
            <a:r>
              <a:rPr lang="en-US" dirty="0" smtClean="0"/>
              <a:t>The </a:t>
            </a:r>
            <a:r>
              <a:rPr lang="en-US" dirty="0"/>
              <a:t>primary design goal of </a:t>
            </a:r>
            <a:r>
              <a:rPr lang="en-US" dirty="0" err="1"/>
              <a:t>xPL</a:t>
            </a:r>
            <a:r>
              <a:rPr lang="en-US" dirty="0"/>
              <a:t> is to provide a rich set of features and functionality, whilst maintaining an elegant, uncomplicated message </a:t>
            </a:r>
            <a:r>
              <a:rPr lang="en-US" dirty="0" smtClean="0"/>
              <a:t>structure</a:t>
            </a:r>
          </a:p>
          <a:p>
            <a:r>
              <a:rPr lang="en-US" dirty="0" smtClean="0"/>
              <a:t>The </a:t>
            </a:r>
            <a:r>
              <a:rPr lang="en-US" dirty="0"/>
              <a:t>protocol includes complete discovery and auto-configuration capabilities which support a fully “plug-n-play” architecture – essential to ensure a good end-user experience.</a:t>
            </a:r>
          </a:p>
          <a:p>
            <a:r>
              <a:rPr lang="en-US" dirty="0" err="1"/>
              <a:t>xPL</a:t>
            </a:r>
            <a:r>
              <a:rPr lang="en-US" dirty="0"/>
              <a:t> benefits from a strongly-specified message structure, required to ensure that </a:t>
            </a:r>
            <a:r>
              <a:rPr lang="en-US" dirty="0" err="1"/>
              <a:t>xPL</a:t>
            </a:r>
            <a:r>
              <a:rPr lang="en-US" dirty="0"/>
              <a:t>-enabled devices from different vendors are able to communicate without the risk of incompatibilities.</a:t>
            </a:r>
          </a:p>
          <a:p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990600" cy="83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5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xpl-cmnd</a:t>
            </a:r>
            <a:endParaRPr lang="nl-NL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hop=1</a:t>
            </a:r>
          </a:p>
          <a:p>
            <a:pPr marL="0" indent="0"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source=</a:t>
            </a: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xpl-xplhal.myhouse</a:t>
            </a:r>
            <a:endParaRPr lang="nl-NL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target=acme-cm12.server</a:t>
            </a:r>
          </a:p>
          <a:p>
            <a:pPr marL="0" indent="0"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x10.basic</a:t>
            </a:r>
          </a:p>
          <a:p>
            <a:pPr marL="0" indent="0"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0" indent="0">
              <a:buNone/>
            </a:pP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command</a:t>
            </a: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=dim</a:t>
            </a:r>
          </a:p>
          <a:p>
            <a:pPr marL="0" indent="0"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device=a1</a:t>
            </a:r>
          </a:p>
          <a:p>
            <a:pPr marL="0" indent="0"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level=75</a:t>
            </a:r>
          </a:p>
          <a:p>
            <a:pPr marL="0" indent="0"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nl-NL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Java</a:t>
            </a:r>
          </a:p>
          <a:p>
            <a:r>
              <a:rPr lang="nl-NL" dirty="0" err="1" smtClean="0"/>
              <a:t>Perl</a:t>
            </a:r>
            <a:endParaRPr lang="nl-NL" dirty="0" smtClean="0"/>
          </a:p>
          <a:p>
            <a:r>
              <a:rPr lang="nl-NL" dirty="0" smtClean="0"/>
              <a:t>.NET</a:t>
            </a:r>
          </a:p>
          <a:p>
            <a:r>
              <a:rPr lang="nl-NL" dirty="0" smtClean="0"/>
              <a:t>Lua</a:t>
            </a:r>
          </a:p>
          <a:p>
            <a:r>
              <a:rPr lang="nl-NL" dirty="0" smtClean="0"/>
              <a:t>C</a:t>
            </a:r>
          </a:p>
          <a:p>
            <a:r>
              <a:rPr lang="nl-NL" dirty="0" smtClean="0"/>
              <a:t>C++</a:t>
            </a:r>
          </a:p>
          <a:p>
            <a:r>
              <a:rPr lang="nl-NL" dirty="0" smtClean="0"/>
              <a:t>Python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9937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1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xPL</a:t>
            </a:r>
            <a:r>
              <a:rPr lang="nl-NL" dirty="0" smtClean="0"/>
              <a:t> demo video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DD-WRT router</a:t>
            </a:r>
          </a:p>
          <a:p>
            <a:r>
              <a:rPr lang="nl-NL" dirty="0" err="1" smtClean="0"/>
              <a:t>LuaxPL</a:t>
            </a:r>
            <a:r>
              <a:rPr lang="nl-NL" dirty="0" smtClean="0"/>
              <a:t> (</a:t>
            </a:r>
            <a:r>
              <a:rPr lang="nl-NL" dirty="0" err="1" smtClean="0"/>
              <a:t>netpresence.lua</a:t>
            </a:r>
            <a:r>
              <a:rPr lang="nl-NL" dirty="0" smtClean="0"/>
              <a:t> </a:t>
            </a:r>
            <a:r>
              <a:rPr lang="nl-NL" dirty="0" err="1" smtClean="0"/>
              <a:t>utility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xPL</a:t>
            </a:r>
            <a:endParaRPr lang="nl-NL" dirty="0" smtClean="0"/>
          </a:p>
          <a:p>
            <a:r>
              <a:rPr lang="nl-NL" dirty="0" err="1" smtClean="0"/>
              <a:t>Girder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4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http://www.chromebook-linux.com/wp-content/uploads/2011/12/upn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600200"/>
            <a:ext cx="7028458" cy="43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dirty="0" smtClean="0"/>
              <a:t>Audio/Video; ABI Research </a:t>
            </a:r>
            <a:r>
              <a:rPr lang="en-US" dirty="0"/>
              <a:t>reports </a:t>
            </a:r>
            <a:endParaRPr lang="en-US" dirty="0" smtClean="0"/>
          </a:p>
          <a:p>
            <a:pPr lvl="1"/>
            <a:r>
              <a:rPr lang="en-US" dirty="0" smtClean="0"/>
              <a:t>DLNA </a:t>
            </a:r>
            <a:r>
              <a:rPr lang="en-US" dirty="0"/>
              <a:t>deployed </a:t>
            </a:r>
            <a:r>
              <a:rPr lang="en-US" b="1" dirty="0"/>
              <a:t>250 million devices </a:t>
            </a:r>
            <a:r>
              <a:rPr lang="en-US" dirty="0"/>
              <a:t>in </a:t>
            </a:r>
            <a:r>
              <a:rPr lang="en-US" dirty="0" smtClean="0"/>
              <a:t>2009</a:t>
            </a:r>
          </a:p>
          <a:p>
            <a:pPr lvl="1"/>
            <a:r>
              <a:rPr lang="en-US" dirty="0" smtClean="0"/>
              <a:t>projects </a:t>
            </a:r>
            <a:r>
              <a:rPr lang="en-US" dirty="0"/>
              <a:t>the deployment </a:t>
            </a:r>
            <a:r>
              <a:rPr lang="en-US" dirty="0" smtClean="0"/>
              <a:t>of approximately </a:t>
            </a:r>
            <a:r>
              <a:rPr lang="en-US" b="1" dirty="0"/>
              <a:t>1 billion </a:t>
            </a:r>
            <a:r>
              <a:rPr lang="en-US" dirty="0"/>
              <a:t>more in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additional </a:t>
            </a:r>
            <a:r>
              <a:rPr lang="en-US" b="1" dirty="0"/>
              <a:t>2 billion </a:t>
            </a:r>
            <a:r>
              <a:rPr lang="en-US" dirty="0"/>
              <a:t>in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Several billion routers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41244"/>
            <a:ext cx="3295650" cy="11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3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characteristics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Controlpoints</a:t>
            </a:r>
            <a:endParaRPr lang="nl-NL" dirty="0" smtClean="0"/>
          </a:p>
          <a:p>
            <a:r>
              <a:rPr lang="nl-NL" dirty="0" err="1" smtClean="0"/>
              <a:t>Devices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Distributed, auto-</a:t>
            </a:r>
            <a:r>
              <a:rPr lang="nl-NL" dirty="0" err="1" smtClean="0"/>
              <a:t>discovery</a:t>
            </a:r>
            <a:endParaRPr lang="nl-NL" dirty="0" smtClean="0"/>
          </a:p>
          <a:p>
            <a:r>
              <a:rPr lang="nl-NL" dirty="0" smtClean="0"/>
              <a:t>Carry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description</a:t>
            </a:r>
            <a:endParaRPr lang="nl-NL" dirty="0" smtClean="0"/>
          </a:p>
          <a:p>
            <a:r>
              <a:rPr lang="nl-NL" dirty="0" err="1" smtClean="0"/>
              <a:t>Wrapper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smtClean="0"/>
              <a:t>on; </a:t>
            </a:r>
            <a:r>
              <a:rPr lang="nl-NL" dirty="0" err="1" smtClean="0"/>
              <a:t>ssdp</a:t>
            </a:r>
            <a:r>
              <a:rPr lang="nl-NL" dirty="0" smtClean="0"/>
              <a:t>, http, </a:t>
            </a:r>
            <a:r>
              <a:rPr lang="nl-NL" dirty="0" err="1" smtClean="0"/>
              <a:t>xml</a:t>
            </a:r>
            <a:r>
              <a:rPr lang="nl-NL" dirty="0" smtClean="0"/>
              <a:t>, </a:t>
            </a:r>
            <a:r>
              <a:rPr lang="nl-NL" dirty="0" smtClean="0"/>
              <a:t>soap, … </a:t>
            </a:r>
            <a:r>
              <a:rPr lang="nl-NL" dirty="0" err="1" smtClean="0"/>
              <a:t>standards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99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Thijs Schreijer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management </a:t>
            </a:r>
            <a:r>
              <a:rPr lang="nl-NL" dirty="0"/>
              <a:t>consultant </a:t>
            </a:r>
            <a:r>
              <a:rPr lang="nl-NL" dirty="0" smtClean="0"/>
              <a:t>@ Logica Consulting</a:t>
            </a:r>
          </a:p>
          <a:p>
            <a:endParaRPr lang="nl-NL" dirty="0" smtClean="0"/>
          </a:p>
          <a:p>
            <a:r>
              <a:rPr lang="nl-NL" dirty="0" smtClean="0"/>
              <a:t>dagelijks </a:t>
            </a:r>
            <a:r>
              <a:rPr lang="nl-NL" dirty="0"/>
              <a:t>leven eenvoudiger en </a:t>
            </a:r>
            <a:r>
              <a:rPr lang="nl-NL" dirty="0" err="1"/>
              <a:t>efficienter</a:t>
            </a:r>
            <a:r>
              <a:rPr lang="nl-NL" dirty="0"/>
              <a:t> </a:t>
            </a:r>
            <a:r>
              <a:rPr lang="nl-NL" dirty="0" smtClean="0"/>
              <a:t>maken</a:t>
            </a:r>
          </a:p>
          <a:p>
            <a:r>
              <a:rPr lang="nl-NL" dirty="0" smtClean="0"/>
              <a:t>‘</a:t>
            </a:r>
            <a:r>
              <a:rPr lang="nl-NL" dirty="0"/>
              <a:t>targets</a:t>
            </a:r>
            <a:r>
              <a:rPr lang="nl-NL" dirty="0" smtClean="0"/>
              <a:t>’; Microsoft </a:t>
            </a:r>
            <a:r>
              <a:rPr lang="nl-NL" dirty="0"/>
              <a:t>Office en </a:t>
            </a:r>
            <a:r>
              <a:rPr lang="nl-NL" dirty="0" smtClean="0"/>
              <a:t>Home Automation</a:t>
            </a:r>
          </a:p>
          <a:p>
            <a:r>
              <a:rPr lang="nl-NL" dirty="0" smtClean="0"/>
              <a:t>Reis belangrijker/leuker dan het doel</a:t>
            </a:r>
          </a:p>
          <a:p>
            <a:r>
              <a:rPr lang="nl-NL" dirty="0" err="1" smtClean="0"/>
              <a:t>Admin</a:t>
            </a:r>
            <a:r>
              <a:rPr lang="nl-NL" dirty="0" smtClean="0"/>
              <a:t> </a:t>
            </a:r>
            <a:r>
              <a:rPr lang="nl-NL" dirty="0"/>
              <a:t>van het </a:t>
            </a:r>
            <a:r>
              <a:rPr lang="nl-NL" dirty="0" err="1" smtClean="0"/>
              <a:t>xPL</a:t>
            </a:r>
            <a:r>
              <a:rPr lang="nl-NL" dirty="0" smtClean="0"/>
              <a:t> project</a:t>
            </a:r>
          </a:p>
          <a:p>
            <a:r>
              <a:rPr lang="nl-NL" dirty="0" smtClean="0"/>
              <a:t>Member of ‘HEMS’ </a:t>
            </a:r>
            <a:r>
              <a:rPr lang="nl-NL" dirty="0" err="1" smtClean="0"/>
              <a:t>and</a:t>
            </a:r>
            <a:r>
              <a:rPr lang="nl-NL" dirty="0" smtClean="0"/>
              <a:t> ‘</a:t>
            </a:r>
            <a:r>
              <a:rPr lang="nl-NL" dirty="0" err="1" smtClean="0"/>
              <a:t>FriendlyDevice</a:t>
            </a:r>
            <a:r>
              <a:rPr lang="nl-NL" dirty="0" smtClean="0"/>
              <a:t>’ </a:t>
            </a:r>
            <a:r>
              <a:rPr lang="nl-NL" dirty="0" err="1" smtClean="0"/>
              <a:t>workingcommittees</a:t>
            </a:r>
            <a:r>
              <a:rPr lang="nl-NL" dirty="0" smtClean="0"/>
              <a:t> @ </a:t>
            </a:r>
            <a:r>
              <a:rPr lang="nl-NL" dirty="0"/>
              <a:t>UPnP </a:t>
            </a:r>
            <a:r>
              <a:rPr lang="nl-NL" dirty="0" smtClean="0"/>
              <a:t>forum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dirty="0" smtClean="0"/>
              <a:t>e </a:t>
            </a:r>
            <a:r>
              <a:rPr lang="nl-NL" dirty="0"/>
              <a:t>vinden op </a:t>
            </a: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www.thijsschreijer.nl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2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structure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Device</a:t>
            </a:r>
          </a:p>
          <a:p>
            <a:pPr lvl="1"/>
            <a:r>
              <a:rPr lang="nl-NL" dirty="0" smtClean="0"/>
              <a:t>Services</a:t>
            </a:r>
          </a:p>
          <a:p>
            <a:pPr lvl="2"/>
            <a:r>
              <a:rPr lang="nl-NL" dirty="0" smtClean="0"/>
              <a:t>(</a:t>
            </a:r>
            <a:r>
              <a:rPr lang="nl-NL" dirty="0" err="1" smtClean="0"/>
              <a:t>evented</a:t>
            </a:r>
            <a:r>
              <a:rPr lang="nl-NL" dirty="0" smtClean="0"/>
              <a:t>) </a:t>
            </a:r>
            <a:r>
              <a:rPr lang="nl-NL" dirty="0" err="1" smtClean="0"/>
              <a:t>statevariables</a:t>
            </a:r>
            <a:endParaRPr lang="nl-NL" dirty="0" smtClean="0"/>
          </a:p>
          <a:p>
            <a:pPr lvl="2"/>
            <a:r>
              <a:rPr lang="nl-NL" dirty="0" smtClean="0"/>
              <a:t>actions</a:t>
            </a:r>
          </a:p>
          <a:p>
            <a:pPr lvl="1"/>
            <a:r>
              <a:rPr lang="nl-NL" dirty="0" smtClean="0"/>
              <a:t>(</a:t>
            </a:r>
            <a:r>
              <a:rPr lang="nl-NL" dirty="0" err="1" smtClean="0"/>
              <a:t>embedded</a:t>
            </a:r>
            <a:r>
              <a:rPr lang="nl-NL" dirty="0" smtClean="0"/>
              <a:t>) </a:t>
            </a:r>
            <a:r>
              <a:rPr lang="nl-NL" dirty="0" err="1" smtClean="0"/>
              <a:t>devices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7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tools.homeip.net/_/rsrc/1259533503870/WebLogo-UPnPTools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20194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762000" y="53456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u="sng" dirty="0"/>
              <a:t>http://opentools.homeip.net/dev-tools-for-upnp</a:t>
            </a:r>
          </a:p>
        </p:txBody>
      </p:sp>
    </p:spTree>
    <p:extLst>
      <p:ext uri="{BB962C8B-B14F-4D97-AF65-F5344CB8AC3E}">
        <p14:creationId xmlns:p14="http://schemas.microsoft.com/office/powerpoint/2010/main" val="621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UPnP – </a:t>
            </a:r>
            <a:r>
              <a:rPr lang="nl-NL" dirty="0" err="1" smtClean="0"/>
              <a:t>Girder</a:t>
            </a:r>
            <a:r>
              <a:rPr lang="nl-NL" dirty="0" smtClean="0"/>
              <a:t> demo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MediaPlayer</a:t>
            </a:r>
            <a:endParaRPr lang="nl-NL" dirty="0" smtClean="0"/>
          </a:p>
          <a:p>
            <a:r>
              <a:rPr lang="nl-NL" dirty="0" smtClean="0"/>
              <a:t>UPnP</a:t>
            </a:r>
            <a:endParaRPr lang="nl-NL" dirty="0" smtClean="0"/>
          </a:p>
          <a:p>
            <a:r>
              <a:rPr lang="nl-NL" dirty="0" smtClean="0"/>
              <a:t>UPnP-2-xPL gateway</a:t>
            </a:r>
            <a:endParaRPr lang="nl-NL" dirty="0" smtClean="0"/>
          </a:p>
          <a:p>
            <a:r>
              <a:rPr lang="nl-NL" dirty="0" err="1" smtClean="0"/>
              <a:t>xPL</a:t>
            </a:r>
            <a:endParaRPr lang="nl-NL" dirty="0" smtClean="0"/>
          </a:p>
          <a:p>
            <a:r>
              <a:rPr lang="nl-NL" dirty="0" err="1" smtClean="0"/>
              <a:t>Girder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2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UPnP gateway/</a:t>
            </a:r>
            <a:r>
              <a:rPr lang="nl-NL" dirty="0" err="1" smtClean="0"/>
              <a:t>middleware</a:t>
            </a:r>
            <a:endParaRPr lang="nl-NL" dirty="0"/>
          </a:p>
        </p:txBody>
      </p:sp>
      <p:pic>
        <p:nvPicPr>
          <p:cNvPr id="5" name="Picture 2" descr="http://www.connectedhomes.eu/product_images/uploaded_images/SubCategory/z-wave-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62" y="5322195"/>
            <a:ext cx="914400" cy="5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2.gstatic.com/images?q=tbn:ANd9GcSF-DqnBWnSxugJnOz5BTCYOKJRQqaI1V0-gpE824WgHt8BLhygJ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05" y="5343105"/>
            <a:ext cx="549389" cy="60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energiemarkt.groenlinks.nl/files/imageupload/normal_image_9/plugwi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48942"/>
            <a:ext cx="123825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malltimer.net/dlormand/x10_logo_tiltsha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96" y="5148942"/>
            <a:ext cx="771298" cy="76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xplmonkey.com/logos/rfxc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75942"/>
            <a:ext cx="12192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/>
          <p:cNvSpPr/>
          <p:nvPr/>
        </p:nvSpPr>
        <p:spPr>
          <a:xfrm>
            <a:off x="3369415" y="1506433"/>
            <a:ext cx="2163706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World…</a:t>
            </a:r>
            <a:endParaRPr lang="nl-NL" dirty="0"/>
          </a:p>
        </p:txBody>
      </p:sp>
      <p:pic>
        <p:nvPicPr>
          <p:cNvPr id="12" name="Picture 2" descr="http://www.chromebook-linux.com/wp-content/uploads/2011/12/upn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698" y="2496525"/>
            <a:ext cx="749141" cy="46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stCxn id="4" idx="0"/>
            <a:endCxn id="12" idx="2"/>
          </p:cNvCxnSpPr>
          <p:nvPr/>
        </p:nvCxnSpPr>
        <p:spPr>
          <a:xfrm flipH="1" flipV="1">
            <a:off x="4451269" y="2960160"/>
            <a:ext cx="6430" cy="2899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  <a:endCxn id="12" idx="0"/>
          </p:cNvCxnSpPr>
          <p:nvPr/>
        </p:nvCxnSpPr>
        <p:spPr>
          <a:xfrm>
            <a:off x="4451268" y="2191503"/>
            <a:ext cx="1" cy="305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8" idx="2"/>
          </p:cNvCxnSpPr>
          <p:nvPr/>
        </p:nvCxnSpPr>
        <p:spPr>
          <a:xfrm flipH="1">
            <a:off x="2438400" y="4539343"/>
            <a:ext cx="489856" cy="7365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9" idx="2"/>
          </p:cNvCxnSpPr>
          <p:nvPr/>
        </p:nvCxnSpPr>
        <p:spPr>
          <a:xfrm>
            <a:off x="4452256" y="4539343"/>
            <a:ext cx="5444" cy="803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3" idx="2"/>
          </p:cNvCxnSpPr>
          <p:nvPr/>
        </p:nvCxnSpPr>
        <p:spPr>
          <a:xfrm flipH="1">
            <a:off x="3314699" y="4539343"/>
            <a:ext cx="375557" cy="7365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0" idx="2"/>
            <a:endCxn id="8" idx="0"/>
          </p:cNvCxnSpPr>
          <p:nvPr/>
        </p:nvCxnSpPr>
        <p:spPr>
          <a:xfrm>
            <a:off x="5225142" y="4539343"/>
            <a:ext cx="295503" cy="6095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1" idx="2"/>
            <a:endCxn id="9" idx="0"/>
          </p:cNvCxnSpPr>
          <p:nvPr/>
        </p:nvCxnSpPr>
        <p:spPr>
          <a:xfrm>
            <a:off x="5987142" y="4539343"/>
            <a:ext cx="794658" cy="7365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541813" y="3250104"/>
            <a:ext cx="3831772" cy="1289239"/>
            <a:chOff x="2166256" y="3250104"/>
            <a:chExt cx="3831772" cy="1289239"/>
          </a:xfrm>
        </p:grpSpPr>
        <p:sp>
          <p:nvSpPr>
            <p:cNvPr id="4" name="Rectangle 3"/>
            <p:cNvSpPr/>
            <p:nvPr/>
          </p:nvSpPr>
          <p:spPr>
            <a:xfrm>
              <a:off x="2166256" y="3250104"/>
              <a:ext cx="3831772" cy="11459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Gateway</a:t>
              </a:r>
              <a:endParaRPr lang="nl-NL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66256" y="4234543"/>
              <a:ext cx="772886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Driver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90256" y="4234543"/>
              <a:ext cx="772886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Driver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63142" y="4234543"/>
              <a:ext cx="772886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Driver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25142" y="4234543"/>
              <a:ext cx="772886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Driver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28256" y="4234543"/>
              <a:ext cx="772886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Driver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69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Vergrijzing</a:t>
            </a:r>
          </a:p>
          <a:p>
            <a:r>
              <a:rPr lang="nl-NL" dirty="0" err="1" smtClean="0"/>
              <a:t>SmartGrid</a:t>
            </a:r>
            <a:endParaRPr lang="nl-NL" dirty="0" smtClean="0"/>
          </a:p>
          <a:p>
            <a:r>
              <a:rPr lang="nl-NL" dirty="0" err="1" smtClean="0"/>
              <a:t>HomeManagement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hijs\Desktop\Smartgrid_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8044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3" y="685799"/>
            <a:ext cx="1579855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3" y="304800"/>
            <a:ext cx="1866220" cy="186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1" y="2305049"/>
            <a:ext cx="1482725" cy="11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https://encrypted-tbn3.gstatic.com/images?q=tbn:ANd9GcRPpWrxsRM9ltiAc2SOWd-K5tgLVaVauuxD9esjmi_O8JdfzbAZy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49462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93" y="2305049"/>
            <a:ext cx="26352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352550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2" y="3481907"/>
            <a:ext cx="1433513" cy="126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4974748"/>
            <a:ext cx="914400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28" y="4918142"/>
            <a:ext cx="1014367" cy="104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Hardware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 smtClean="0"/>
              <a:t>Wired</a:t>
            </a:r>
            <a:endParaRPr lang="nl-NL" dirty="0"/>
          </a:p>
          <a:p>
            <a:pPr lvl="1"/>
            <a:r>
              <a:rPr lang="nl-NL" dirty="0" err="1" smtClean="0"/>
              <a:t>Dedicated</a:t>
            </a:r>
            <a:endParaRPr lang="nl-NL" dirty="0" smtClean="0"/>
          </a:p>
          <a:p>
            <a:pPr lvl="2"/>
            <a:r>
              <a:rPr lang="nl-NL" dirty="0" smtClean="0"/>
              <a:t>KNX-EIB</a:t>
            </a:r>
          </a:p>
          <a:p>
            <a:pPr lvl="1"/>
            <a:r>
              <a:rPr lang="nl-NL" dirty="0" smtClean="0"/>
              <a:t>PLC</a:t>
            </a:r>
          </a:p>
          <a:p>
            <a:pPr lvl="2"/>
            <a:r>
              <a:rPr lang="nl-NL" dirty="0" smtClean="0"/>
              <a:t>KNX-EIB</a:t>
            </a:r>
          </a:p>
          <a:p>
            <a:pPr lvl="2"/>
            <a:r>
              <a:rPr lang="nl-NL" dirty="0" smtClean="0"/>
              <a:t>X10</a:t>
            </a:r>
          </a:p>
          <a:p>
            <a:pPr lvl="2"/>
            <a:r>
              <a:rPr lang="nl-NL" dirty="0" err="1" smtClean="0"/>
              <a:t>Insteon</a:t>
            </a:r>
            <a:endParaRPr lang="nl-NL" dirty="0" smtClean="0"/>
          </a:p>
          <a:p>
            <a:pPr lvl="2"/>
            <a:r>
              <a:rPr lang="nl-NL" dirty="0" err="1" smtClean="0"/>
              <a:t>PowerBus</a:t>
            </a:r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Wireless</a:t>
            </a:r>
          </a:p>
          <a:p>
            <a:pPr lvl="1"/>
            <a:r>
              <a:rPr lang="nl-NL" dirty="0" err="1" smtClean="0"/>
              <a:t>Networked</a:t>
            </a:r>
            <a:endParaRPr lang="nl-NL" dirty="0" smtClean="0"/>
          </a:p>
          <a:p>
            <a:pPr lvl="2"/>
            <a:r>
              <a:rPr lang="nl-NL" dirty="0" err="1" smtClean="0"/>
              <a:t>Zwave</a:t>
            </a:r>
            <a:endParaRPr lang="nl-NL" dirty="0" smtClean="0"/>
          </a:p>
          <a:p>
            <a:pPr lvl="2"/>
            <a:r>
              <a:rPr lang="nl-NL" dirty="0" err="1" smtClean="0"/>
              <a:t>Zigbee</a:t>
            </a:r>
            <a:endParaRPr lang="nl-NL" dirty="0"/>
          </a:p>
          <a:p>
            <a:pPr lvl="1"/>
            <a:r>
              <a:rPr lang="nl-NL" dirty="0" err="1" smtClean="0"/>
              <a:t>One</a:t>
            </a:r>
            <a:r>
              <a:rPr lang="nl-NL" dirty="0" smtClean="0"/>
              <a:t>-way</a:t>
            </a:r>
          </a:p>
          <a:p>
            <a:pPr lvl="2"/>
            <a:r>
              <a:rPr lang="nl-NL" dirty="0" smtClean="0"/>
              <a:t>Klik-aan-klik-uit</a:t>
            </a:r>
          </a:p>
          <a:p>
            <a:pPr lvl="2"/>
            <a:r>
              <a:rPr lang="nl-NL" dirty="0" err="1" smtClean="0"/>
              <a:t>HomeEasy</a:t>
            </a:r>
            <a:endParaRPr lang="nl-NL" dirty="0"/>
          </a:p>
          <a:p>
            <a:pPr lvl="2"/>
            <a:r>
              <a:rPr lang="nl-NL" dirty="0" smtClean="0"/>
              <a:t>X10 – RF</a:t>
            </a:r>
          </a:p>
          <a:p>
            <a:pPr lvl="2"/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more…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43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supro.com/uploads/posts/2011-06/1307749701_system-knx-eib-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341841" cy="54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pulseworx.com/images/UPB_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45" y="1207308"/>
            <a:ext cx="2535057" cy="10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malltimer.net/dlormand/x10_logo_tiltsh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02" y="762000"/>
            <a:ext cx="1999796" cy="19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whomedigital.com.au/images/marmitek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02" y="4550228"/>
            <a:ext cx="2785881" cy="11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hMQDxUUEBQVDxAQFRUSFRQUFBEUDxAQFRQVGBQQFBUYHCYeFxkjGRQVHy8gIycpLCwuFR4xNTAqNSYrLCkBCQoKDgwOFw8PFiwdFxw1NDQqKSkyNSkvKSkxLDUpKSk1KSkqKTAsLzUpKSwsKSwpLiksKSkpNSkzLCksKSwpLP/AABEIAOoA1wMBIgACEQEDEQH/xAAcAAEAAwADAQEAAAAAAAAAAAAABQYHAQMEAgj/xABQEAABAwICBQYGDgcHAwUAAAABAAIDBBEFIQYSMUFhBxMUIlFxMlKBkaGxFTNCU2JjcnOCk6KywdEXJDRDkqPSFiMldMLD8Ag18SZEZKSz/8QAGgEBAAMBAQEAAAAAAAAAAAAAAAEDBAUCBv/EACcRAQACAgECBAcBAAAAAAAAAAABAgMREgQhIjJBURMUMTNScfAV/9oADAMBAAIRAxEAPwDcUREBERAREQEREBERBwSqBpRp5NHU8zS82wMAc+SUFwu4kNY0A8NvHdvv0ngnuWF6QC9ZUDt5v7xK9Vjdoj3ebzxrM+yyf2zxD32n+pf+af2zxD32n+pf+az4l/jO/icuNZ/jO/id+a6XyFfycn/Rt+MNC/tniHvtP9S/81IYBprVGpjZUGGWOZ/NXja5j43kEtOZsQSLHvWW6z/Gd/E781bsByqqYf8AyYj61Rn6aMVdxLT03V2zW4zDZkXAXKxN4iIgIiICIiAiIgIiICIiAiIgIiICIiAi65Jw3avM+sJ2C3eg9UvgnuWI4ozWxGYdur/rK1Sr0hiikbFJNGyWU6rIy5vOvJ2AM2+Wyyytd/iknG33JCvePzQ8ZPJb9Ik06cwps4YuPYtdr4kPmeEoXmFYsNFq+lHxsR+0V5/YtdrX6mKU3AxO/mFZOqturodBWYvO2zBcqApdJYnymISxiYZ80Xt50t3ODL3I25jsUqys7clzXZepF8teDsX0gIiICIiAiIgIiICIiAiIgIi+JJABmg+nOsvDNWk5M8+4LolqDIcsmfe7lkvKNyyiAupsNIdILtfUCxZGd7YtznfC2DdfaAu+lun1Jhjf1h+vMRdsLLOmd2G2xjeJtwusV0p5aK6rJbCehQnLViJ55w+FLt/h1QqJUVL5HufI5z3vOs5ziXOc47SScyV1ILLyfzE4vSuJLnGYEkkkk55k71pVUf8AFHf8/dSrMeT7/utL8638VptT/wB0P/P3MymO0wi30le24XkFz7FcFKMGQ7gvqy18pczhCJ9iuCp2Mt1MVgHxbD/OctHsqBpdFq4zTj4hh/8AsOVeS24X4KxFmUcotUXV5O9rWjiLFy9+i/K/X0RDXP6XCMubmJc4D4EnhN8txwURp5+3P7h+Krqztr9S6F8p1JiVmxOMNRvgkIDz282dkg7s+0BXeGpB25FfiWOQtILSQWkEEEggjYQdxWycnXLUbtp8TdcGzWVR2t7BP2j4e3tvtAb6i8dLV3AzuDmCDcEHYbr2AoCIiAiIgIiICIiAiIg+XOsFEVE5ldYeANp7T4oXZitWcmM8J2XcN58yoHKjph0CmFPTOtVVDT1h4UMWYdLwe43A+kdwQVflb5UDd9DQus0XZPK3fudTxkbBuce8DK98aLSpQUa56GgitQpqFSvQ06Gg9fJ83/FaX51v4rSq02xMnj/tTKv8nWg9TJURVQj1KaF4fzj+qJALi0Y2v27dnFTmLv1cQcewj/8AOUL1WN2iHi86rMtPZXCw7gvrpwVObi+W1c+zHFb/AITj/HhcOnBUjS6XWxmnPxDB/Peu/wBmOKjcZk1sVgPxbB/Ocqc1ONdtPS5OV9Mr07b+vP7h+Kr2oVoWlmidQ90lU2Mvga4sc5tiYy2xJe3aG9YdbYql0NZHSRWoU1SpXoadDQX7kn5UDSubSVrr0ziGxSOP7M47GOPvR+z3XX6DpZ9xX47fRLbeRrTgzx9CqHXmgbeFxOckDfcHtcz0t+SUGxIumnl1hxXcgIiICIiAiIgLpqZtVpJXcoPSCoNgxvhPIaPLkg8YrGsZLUymzGNcb9kbMyRxJFvIFgeM1j62pkqJfCldcDcxgyZGOAbYenetV5Ta3Up46WPLnSHO+ajtYHvdY/QKzxtCgg+hp0NTvQlw6jsggXUtlo2hHJoxrBVYi0BoGsyF/g6u58o38GefsX1ye6JtmkNTOAYYT1AfBfK3MvPwW+vuK0GOmNU8E3ETT1R4x8c8ezsQKaqdPkxupCBYXHWcBsy9yOCybSjKsl4FnqeFu8dKGMsBuWE6Wj9aqOBj9bl6p5oV5fJb9PgVC56Qo4TJzy+g4vmEj0hSYbr4lT8ebb/MKrfPK1YS39fpj8bEPtFY+srqjd0H3VhhxR9BI5r2a9O9xcS32xhIALh4wsBl/wCFB6Y8nMVRH0rDgDrDWdEzwJBvdEPcu7Wb9wByOm4tgrZmm4zVIglfhs5vc00h67c+r8a0do39o8i5Lusd6HwXPQ1qOn+irbirgALJLc4G+DrO8GYcHXz4kHeqX0JBAmiXXTvkpZ2TQnVkicHtO643HgRcEdhKsXQl01OH3CDeNHcaZVU8U8fgTNDrb2u2OYeLXAjyKeBWP8j2KlpmpXHL2+P0NkaPsHzrW6WS7e5B3IiICIiAiIg4cclWXv5ys4RNc7ynqj1nzKxVLrNKrODOvJO87nNb5ACT60FI0qdz9dIdojtE36HhfaLlG9DUrGNYlx2vJce9xJ/FffNhBD9DXS+hMj2xs8ORwYO9xtfu3qddGF6dD6USVxduhYXfSd1R6C5BbYsObHHHTRZMa0A8Wjt4uNyfKrDTU4Y0ALxYdFdznHtsO4ZKTQfMngnuWD6Txa1ZOy7WOeGFuudVp1XG+dit5IVYxnQKCpfrOGZUxOp2iY3ExPqxT2Lk98p/rT/SnsXJ75T/AFp/pWtfoqp+z0BP0VU/Z6AtPzmX3ZfksPsyX2Lk98p/rT/Srbo6/Xq6VoLXSc8xxEbtcNYwEucTYWHf2q2/oqp+z0BTeAaIQ0ZvGBrHfYXXjJ1F8kassx9NjxzyrHdO2UJpFhAljOWanF8yMuLKheoejEgcyWjm6waDqg74XZOb9En7Q7FT6zCTFI+N21ji2/aNx8osfKrhisXR66KQZAvDHfJf1T6wfIuvS2lAna+3tjbH5TTb1EIKb0NcOolM82E5oIK9gsnRcRgk2N1wx3yJOo70Ov5FuFI6xssXx2AatxtGzvWuYXU85HE/3xjH/wATQfxQTKLgLlAREQEREHlxF1oz3Kr4S+1NO74Up80Y/JWbFPaz3Kr4ML0s4+FKPPGPzQVSAdUdy7F8RbAvtB8SnJS3J23Oodxjb5g8/ioifwSpXk4f+0t360bvOHj8EGgYcyzAvUuij8ALvQEREBERAREQEREFO05h/uyd4z8y6NL84onb9Y/abf8ABSGmg/uiO3JR+mBtFC34X3WW/FBXEREEdi7bsWh6JyXoaY/FMHmy/BZ9ivgFaBomy1BTD4tnpzUC0t2LlcN2LlSCIiAiIg8uINvGe5VbRo9aojPjg+RzSD91W+obdpVKoHc1iDmnZMxw+k06w9Gsgq4fq3adrSWnvBsueeXxpQzmayUbA484O5+fr1vMovpahKVklyXdoHWhle5h/fRkDi9h1h6NZQhq1HvxF0E8czPCieHjjY5t8ouPKg36idlbsXpUThOIMlYySM60crQ5p4EXHlUspQIiICIiAiIgIi6qiXVaSgr2ODnZ42bQXAn5LesfV6VXtM6y9QxnvbNY97z+TR51YYJADJPIdVjQbE7mNze70ehZjV4uZ5nynLnHEgeK3Y1vkaAFCUpzyc8ojpadLQd2MVHUK1PDafm4YY/EZG3+FgB9SyTD4+k1kEW0PkaXfIb1n/ZaVssIvIOAv50Em1coEUoEREBERBwQqNpZGYZWTNGcbg7vAOY8ouPKr0oTSTD+ciPcgpXKZSa0UVTHm0WY4jfG/rRu89x9MLPemrU8Ea2ppJaOb3ALOPNO8B44td6mrGMTifTTvhlykicWu7DbY4cCLEcCoEp0xdFTNrBRHTU6YpGjclmmIjf0Od1mvJMDjsDzth8pzHG43hbFTT3FjtX5Onl3jIj19q1nk75VWzBtPXPDJxZscziAybsa8+5k47Hd+0NgReWGq3O2r0hyDlERARF1yTBu1B9udZQ9fMZXajcmjwjw7BxXdPUOfkOq3t3nuWd6ecpkdIHU9E4PqdjnizmU/bnsdJw3b88kHVyk6VtH6lAdlueI2NAzbB37CfIO1UhtXYKAbV5kkkkkkkm5JO0k7yvrpqCe6YuHVqgumrmOV0r2xxgvkkcGNaNrnuNgPOUGnck+HGSaWpd4MY5lnF7rF5Hc3VH01qGGtuS7tOXcNigsDwYUVHFTszcBZzh7qR2cknnJt5FaKWLVaAg7kREBERAREQF1zR6wIXYiDO8cgdR1LZ4xfVNnDx2Hwm/83gKA5V9FhV0za+kGu+Nl5A0Zy04z17eMzO47L+KtQxrDBKwiypWEYgaGYwzZU8juq47Innf8k7+w59qD889NTpivvK1yYmlc6ro2/qjzeRjf/bOJ2ge9EnLxSbbLLLiUEp0xdb5rqPul0Gi6IcsFVQgRy/rlO3INe60sbexkmeXB1x2WWt6PcrWH1QAbOKaQ/u57Rm/YHE6h8jl+X7pdB+04a7WF2kPad7cweNxkvrphX4xpcQliN4pHxH4DnN9RUgNMa61umVVuzpE9vvIP11NVkC7iGNG85AeU5KoY9yoYdSX16hs8g/dwWlffsuOo3yuC/MtViUsvtsj5flve/wC8V57oNM0t5ZqmsBjpx0OA5HVdeokHY6QeCODbd5VFbU2UbdLoJTpidMUXdLoJTpq17kZ0ONun1AsCCKcHxdj6jyi7W8NY9ip/JbyaOxGQT1ALaGN2e0GoeP3TPg+M7yDPZvmqJHCKIARss11sm2bkI2gbhb0WQevDY+cfzh8HY35Pb5dqmQuqCENbYLtQEREBERAREQEREHBCrukmj4mYcs1Y1w5t0Gc4VjRpj0esGtAeo17hcNacubkB2stlw2HLZQOUbkadHrVOGtMkJ6z6dvWfGNutD47Pg7RuuNmzY9o42ZpyzVTpayfDnapBmp/E91GO2M7vknLuQfmkhcL9G6Rcn2H40100DhT1W10jGi5d8fFlc/CFjxKxzSnk1rsPJMsRkhH76K74bdrsrs+kAgqqLlcICIiAiIgIisejGgFbiJHR4Tzd7GZ/Ugb9M+F3NueCCugLT+Tnkekqy2euDoaXJzYzds1QN3FjD27Tu7VeNFOSejwwCarcKqoGYc8f3LHfFR56zuJuewBW7nZao2aDFCdvvjxx8UcPSg+muFmwUrQyOMBl2ABjGjLm47ev8VPYdQCJoATD8NbE0ADYvagIiICIiAiIgIiICIiAiIg4IXhr8KZKMwveiDPsU0PdG/nICY3jY5pIcPKF10+lNRB1amPnm7NdlmyW4t8F3oWhuYDtXiqsHY/aAgzyv0awXEjd8bIJnb2/q0usd5GTHnyFVvEv+nljs6Wrc0bhLGHD+NhH3VpFfoRG+9goo6Gyxe0yPj+Q9zR5gUGV1PIFiDfAkppRwke0+ZzAPSvH+g3FL21Iu/n47LYhR17Nk7z8oMd62r6Hsh74Pqov6UGS0/IHiLj1n08Y4yPcfssKsGG/9O421NXcb2wxf63n/Sr6KOvdtmcPktjb6mrsZolJJ7dJJJwc9xHmJsghcN0FwbDyDqNnlbvlPSJLj4A6gP0Qp/2all6tNFzbdgc8C4HwWDIeU+RSNDolHHuHmU1BRNZsAQV+g0bLna8zjI/tcb24Abh3KxQUwYLALtAXKAiIgIiICIiAiIgIiICIiAiIgIiICIiAuNVcog+TGOxcc0OxfaIPkMC5suUQEREBERAREQEREBERAREQRGj+lNPXCQ0zi8Qu1H3Y5tnZ5DWGexS6zHkR8Gt/zA9TlpyAo7BNIIKxhfTv12sc5jsiHNe02Ic05jt4hSKwbQ8VVMKivpLytp53R1FP77T+EXji25PDbmLghs+P6Qw0MPO1LiyPWDLhrnHWN7ZNF9xXvgmD2Nc3NrwHDuIuFmfKhjkVbgbJoHa0b5o/lNcGvuxw3OC0PB/2aH5qP7gQexRmO6R09DHzlTIImk2G0ue7xWtGZPcpNZzypYNO6ekq4ojVx0jiZIQNYluux19XMkENINgbZZWQSlHysUMkjI7zMdK4NYXwyBr3ONm2tfaSFclU8C5QqGuLWB3Nz3FoZ2hrxINgaT1S6+yxvwVrCDlVrGuUSio5zDO9zZWhpIEcjhZwuMwLbCrKuC0diCmfpew331/1M39KlNH9OqSvlMdM9z3tbrkGORg1QQL3cO1wVSwFo/tXW/M/6KVaYGhByvl77Ak7ALnuC+l1Vftbvku9RQVAcr+Gn96/6mb+le/BOUOirJxDA9zpXBxAMcjRZoucyLbFnfJbpnFRUb45IKmYulL9aGHnGAGOMWJuM+rs4hatgGNMrIedZHJCNZzdWaPm5Lt36t9iCTRF01lRzcb37dRrnd9gTZB8yVzGvawuAe/Y33RyJvw2HavFhmLgxRc65oklDrbg4hxGW7sXg0Yw0PHSZevK9xIJ9zY2JHG4PcAEp8GbUULLi0jWu1HbwdZxse0FXTWsdp/vqp5WnvEf3ZZEUPotXOlpxr5uYSwk7SAAQT5DbyKYVVo4zpZWeUbdVTUCNjnuya0Fx35DguaeobI0OYdZrhcEbCF5Me/ZZvm3epVzBqp9LGx7ruppr63bE/WI1u42/wCHb7rTlXfq8Wvxtr0WWvxeOAtEhIL72sCdlr7O9FX9MHhzoCDcEPII2EdXNFdjw1tWJlTkzWraYhXeRA9St/zA9Tlp66aejjjvzbGx6xudVrW3PabbV3LK1izbkXzirP8ANH7q0ldVPSMjvzbGx6xudVrW3PabbSgxvlQ0KfSRyy0lxRTOEk8I8GGVt9WUDcw6xGWy9tlra7g/7ND81H9wL0zRBzS1wDmu6pBALXNORBB2ghfTGAAAAAAWAGQAGwAIOVCaQaZUtA+NtU/mzNrap1XOADbXLtUEgZgbFNrpqaOOVurKxsjex7Wub5igyLlMxihr2xMobVNe6QaroWO19Sxu1zrDWztYZ2tfJa1hzHiGMSnWkDGB523eGjWPnuvmjwqGH2mKOG+3m42Mv36oC9aAiIgzLAT/AOq635n/AG6VaaultHGHl4Y0SOyLw1oeRlkXbTsHmXcgLqq/a3fJd6iu1cEIMe5JdNKOionx1M7YnumLwCHm7THGL9UEbWnzLQ8J07oauYRU87ZZXAkNDZASGi5ObQNikfYKm94h+qj/ACXZBhcMbtaOKNjhvaxjXZ7cwEHqXVUwB7HNOx7S09xFl2ogquDYr0W8FT1NUktdYlpBN9269yDxXrxTSiMMIhPOyOFm6oJAJ3nt7gvfjVO18R1mtdbZcA2z3X2Lw6OUrBrODGhwtY6ouPKr91nxTDPq0eCJ7PVo5hxgpw13huJc4dhNrDzAKURFTM7ncr6xqNQ8GPfss3zbvUvNo9CH0TGuAc1wcCDsI13KWe0EWIuDtB2FGMDRYAADcBYKeXh088fFtRMaw18D2tJLoQXGMnPV1trDxy/HtRXmaJrhZwDh2EAj0otFc+o7wzXwd+0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4" descr="data:image/jpeg;base64,/9j/4AAQSkZJRgABAQAAAQABAAD/2wCEAAkGBhMQDxUUEBQVDxAQFRUSFRQUFBEUDxAQFRQVGBQQFBUYHCYeFxkjGRQVHy8gIycpLCwuFR4xNTAqNSYrLCkBCQoKDgwOFw8PFiwdFxw1NDQqKSkyNSkvKSkxLDUpKSk1KSkqKTAsLzUpKSwsKSwpLiksKSkpNSkzLCksKSwpLP/AABEIAOoA1wMBIgACEQEDEQH/xAAcAAEAAwADAQEAAAAAAAAAAAAABQYHAQMEAgj/xABQEAABAwICBQYGDgcHAwUAAAABAAIDBBEFIQYSMUFhBxMUIlFxMlKBkaGxFTNCU2JjcnOCk6KywdEXJDRDkqPSFiMldMLD8Ag18SZEZKSz/8QAGgEBAAMBAQEAAAAAAAAAAAAAAAEDBAUCBv/EACcRAQACAgECBAcBAAAAAAAAAAABAgMREgQhIjJBURMUMTNScfAV/9oADAMBAAIRAxEAPwDcUREBERAREQEREBERBwSqBpRp5NHU8zS82wMAc+SUFwu4kNY0A8NvHdvv0ngnuWF6QC9ZUDt5v7xK9Vjdoj3ebzxrM+yyf2zxD32n+pf+af2zxD32n+pf+az4l/jO/icuNZ/jO/id+a6XyFfycn/Rt+MNC/tniHvtP9S/81IYBprVGpjZUGGWOZ/NXja5j43kEtOZsQSLHvWW6z/Gd/E781bsByqqYf8AyYj61Rn6aMVdxLT03V2zW4zDZkXAXKxN4iIgIiICIiAiIgIiICIiAiIgIiICIiAi65Jw3avM+sJ2C3eg9UvgnuWI4ozWxGYdur/rK1Sr0hiikbFJNGyWU6rIy5vOvJ2AM2+Wyyytd/iknG33JCvePzQ8ZPJb9Ik06cwps4YuPYtdr4kPmeEoXmFYsNFq+lHxsR+0V5/YtdrX6mKU3AxO/mFZOqturodBWYvO2zBcqApdJYnymISxiYZ80Xt50t3ODL3I25jsUqys7clzXZepF8teDsX0gIiICIiAiIgIiICIiAiIgIi+JJABmg+nOsvDNWk5M8+4LolqDIcsmfe7lkvKNyyiAupsNIdILtfUCxZGd7YtznfC2DdfaAu+lun1Jhjf1h+vMRdsLLOmd2G2xjeJtwusV0p5aK6rJbCehQnLViJ55w+FLt/h1QqJUVL5HufI5z3vOs5ziXOc47SScyV1ILLyfzE4vSuJLnGYEkkkk55k71pVUf8AFHf8/dSrMeT7/utL8638VptT/wB0P/P3MymO0wi30le24XkFz7FcFKMGQ7gvqy18pczhCJ9iuCp2Mt1MVgHxbD/OctHsqBpdFq4zTj4hh/8AsOVeS24X4KxFmUcotUXV5O9rWjiLFy9+i/K/X0RDXP6XCMubmJc4D4EnhN8txwURp5+3P7h+Krqztr9S6F8p1JiVmxOMNRvgkIDz282dkg7s+0BXeGpB25FfiWOQtILSQWkEEEggjYQdxWycnXLUbtp8TdcGzWVR2t7BP2j4e3tvtAb6i8dLV3AzuDmCDcEHYbr2AoCIiAiIgIiICIiAiIg+XOsFEVE5ldYeANp7T4oXZitWcmM8J2XcN58yoHKjph0CmFPTOtVVDT1h4UMWYdLwe43A+kdwQVflb5UDd9DQus0XZPK3fudTxkbBuce8DK98aLSpQUa56GgitQpqFSvQ06Gg9fJ83/FaX51v4rSq02xMnj/tTKv8nWg9TJURVQj1KaF4fzj+qJALi0Y2v27dnFTmLv1cQcewj/8AOUL1WN2iHi86rMtPZXCw7gvrpwVObi+W1c+zHFb/AITj/HhcOnBUjS6XWxmnPxDB/Peu/wBmOKjcZk1sVgPxbB/Ocqc1ONdtPS5OV9Mr07b+vP7h+Kr2oVoWlmidQ90lU2Mvga4sc5tiYy2xJe3aG9YdbYql0NZHSRWoU1SpXoadDQX7kn5UDSubSVrr0ziGxSOP7M47GOPvR+z3XX6DpZ9xX47fRLbeRrTgzx9CqHXmgbeFxOckDfcHtcz0t+SUGxIumnl1hxXcgIiICIiAiIgLpqZtVpJXcoPSCoNgxvhPIaPLkg8YrGsZLUymzGNcb9kbMyRxJFvIFgeM1j62pkqJfCldcDcxgyZGOAbYenetV5Ta3Up46WPLnSHO+ajtYHvdY/QKzxtCgg+hp0NTvQlw6jsggXUtlo2hHJoxrBVYi0BoGsyF/g6u58o38GefsX1ye6JtmkNTOAYYT1AfBfK3MvPwW+vuK0GOmNU8E3ETT1R4x8c8ezsQKaqdPkxupCBYXHWcBsy9yOCybSjKsl4FnqeFu8dKGMsBuWE6Wj9aqOBj9bl6p5oV5fJb9PgVC56Qo4TJzy+g4vmEj0hSYbr4lT8ebb/MKrfPK1YS39fpj8bEPtFY+srqjd0H3VhhxR9BI5r2a9O9xcS32xhIALh4wsBl/wCFB6Y8nMVRH0rDgDrDWdEzwJBvdEPcu7Wb9wByOm4tgrZmm4zVIglfhs5vc00h67c+r8a0do39o8i5Lusd6HwXPQ1qOn+irbirgALJLc4G+DrO8GYcHXz4kHeqX0JBAmiXXTvkpZ2TQnVkicHtO643HgRcEdhKsXQl01OH3CDeNHcaZVU8U8fgTNDrb2u2OYeLXAjyKeBWP8j2KlpmpXHL2+P0NkaPsHzrW6WS7e5B3IiICIiAiIg4cclWXv5ys4RNc7ynqj1nzKxVLrNKrODOvJO87nNb5ACT60FI0qdz9dIdojtE36HhfaLlG9DUrGNYlx2vJce9xJ/FffNhBD9DXS+hMj2xs8ORwYO9xtfu3qddGF6dD6USVxduhYXfSd1R6C5BbYsObHHHTRZMa0A8Wjt4uNyfKrDTU4Y0ALxYdFdznHtsO4ZKTQfMngnuWD6Txa1ZOy7WOeGFuudVp1XG+dit5IVYxnQKCpfrOGZUxOp2iY3ExPqxT2Lk98p/rT/SnsXJ75T/AFp/pWtfoqp+z0BP0VU/Z6AtPzmX3ZfksPsyX2Lk98p/rT/Srbo6/Xq6VoLXSc8xxEbtcNYwEucTYWHf2q2/oqp+z0BTeAaIQ0ZvGBrHfYXXjJ1F8kassx9NjxzyrHdO2UJpFhAljOWanF8yMuLKheoejEgcyWjm6waDqg74XZOb9En7Q7FT6zCTFI+N21ji2/aNx8osfKrhisXR66KQZAvDHfJf1T6wfIuvS2lAna+3tjbH5TTb1EIKb0NcOolM82E5oIK9gsnRcRgk2N1wx3yJOo70Ov5FuFI6xssXx2AatxtGzvWuYXU85HE/3xjH/wATQfxQTKLgLlAREQEREHlxF1oz3Kr4S+1NO74Up80Y/JWbFPaz3Kr4ML0s4+FKPPGPzQVSAdUdy7F8RbAvtB8SnJS3J23Oodxjb5g8/ioifwSpXk4f+0t360bvOHj8EGgYcyzAvUuij8ALvQEREBERAREQEREFO05h/uyd4z8y6NL84onb9Y/abf8ABSGmg/uiO3JR+mBtFC34X3WW/FBXEREEdi7bsWh6JyXoaY/FMHmy/BZ9ivgFaBomy1BTD4tnpzUC0t2LlcN2LlSCIiAiIg8uINvGe5VbRo9aojPjg+RzSD91W+obdpVKoHc1iDmnZMxw+k06w9Gsgq4fq3adrSWnvBsueeXxpQzmayUbA484O5+fr1vMovpahKVklyXdoHWhle5h/fRkDi9h1h6NZQhq1HvxF0E8czPCieHjjY5t8ouPKg36idlbsXpUThOIMlYySM60crQ5p4EXHlUspQIiICIiAiIgIi6qiXVaSgr2ODnZ42bQXAn5LesfV6VXtM6y9QxnvbNY97z+TR51YYJADJPIdVjQbE7mNze70ehZjV4uZ5nynLnHEgeK3Y1vkaAFCUpzyc8ojpadLQd2MVHUK1PDafm4YY/EZG3+FgB9SyTD4+k1kEW0PkaXfIb1n/ZaVssIvIOAv50Em1coEUoEREBERBwQqNpZGYZWTNGcbg7vAOY8ouPKr0oTSTD+ciPcgpXKZSa0UVTHm0WY4jfG/rRu89x9MLPemrU8Ea2ppJaOb3ALOPNO8B44td6mrGMTifTTvhlykicWu7DbY4cCLEcCoEp0xdFTNrBRHTU6YpGjclmmIjf0Od1mvJMDjsDzth8pzHG43hbFTT3FjtX5Onl3jIj19q1nk75VWzBtPXPDJxZscziAybsa8+5k47Hd+0NgReWGq3O2r0hyDlERARF1yTBu1B9udZQ9fMZXajcmjwjw7BxXdPUOfkOq3t3nuWd6ecpkdIHU9E4PqdjnizmU/bnsdJw3b88kHVyk6VtH6lAdlueI2NAzbB37CfIO1UhtXYKAbV5kkkkkkkm5JO0k7yvrpqCe6YuHVqgumrmOV0r2xxgvkkcGNaNrnuNgPOUGnck+HGSaWpd4MY5lnF7rF5Hc3VH01qGGtuS7tOXcNigsDwYUVHFTszcBZzh7qR2cknnJt5FaKWLVaAg7kREBERAREQF1zR6wIXYiDO8cgdR1LZ4xfVNnDx2Hwm/83gKA5V9FhV0za+kGu+Nl5A0Zy04z17eMzO47L+KtQxrDBKwiypWEYgaGYwzZU8juq47Innf8k7+w59qD889NTpivvK1yYmlc6ro2/qjzeRjf/bOJ2ge9EnLxSbbLLLiUEp0xdb5rqPul0Gi6IcsFVQgRy/rlO3INe60sbexkmeXB1x2WWt6PcrWH1QAbOKaQ/u57Rm/YHE6h8jl+X7pdB+04a7WF2kPad7cweNxkvrphX4xpcQliN4pHxH4DnN9RUgNMa61umVVuzpE9vvIP11NVkC7iGNG85AeU5KoY9yoYdSX16hs8g/dwWlffsuOo3yuC/MtViUsvtsj5flve/wC8V57oNM0t5ZqmsBjpx0OA5HVdeokHY6QeCODbd5VFbU2UbdLoJTpidMUXdLoJTpq17kZ0ONun1AsCCKcHxdj6jyi7W8NY9ip/JbyaOxGQT1ALaGN2e0GoeP3TPg+M7yDPZvmqJHCKIARss11sm2bkI2gbhb0WQevDY+cfzh8HY35Pb5dqmQuqCENbYLtQEREBERAREQEREHBCrukmj4mYcs1Y1w5t0Gc4VjRpj0esGtAeo17hcNacubkB2stlw2HLZQOUbkadHrVOGtMkJ6z6dvWfGNutD47Pg7RuuNmzY9o42ZpyzVTpayfDnapBmp/E91GO2M7vknLuQfmkhcL9G6Rcn2H40100DhT1W10jGi5d8fFlc/CFjxKxzSnk1rsPJMsRkhH76K74bdrsrs+kAgqqLlcICIiAiIgIisejGgFbiJHR4Tzd7GZ/Ugb9M+F3NueCCugLT+Tnkekqy2euDoaXJzYzds1QN3FjD27Tu7VeNFOSejwwCarcKqoGYc8f3LHfFR56zuJuewBW7nZao2aDFCdvvjxx8UcPSg+muFmwUrQyOMBl2ABjGjLm47ev8VPYdQCJoATD8NbE0ADYvagIiICIiAiIgIiICIiAiIg4IXhr8KZKMwveiDPsU0PdG/nICY3jY5pIcPKF10+lNRB1amPnm7NdlmyW4t8F3oWhuYDtXiqsHY/aAgzyv0awXEjd8bIJnb2/q0usd5GTHnyFVvEv+nljs6Wrc0bhLGHD+NhH3VpFfoRG+9goo6Gyxe0yPj+Q9zR5gUGV1PIFiDfAkppRwke0+ZzAPSvH+g3FL21Iu/n47LYhR17Nk7z8oMd62r6Hsh74Pqov6UGS0/IHiLj1n08Y4yPcfssKsGG/9O421NXcb2wxf63n/Sr6KOvdtmcPktjb6mrsZolJJ7dJJJwc9xHmJsghcN0FwbDyDqNnlbvlPSJLj4A6gP0Qp/2all6tNFzbdgc8C4HwWDIeU+RSNDolHHuHmU1BRNZsAQV+g0bLna8zjI/tcb24Abh3KxQUwYLALtAXKAiIgIiICIiAiIgIiICIiAiIgIiICIiAuNVcog+TGOxcc0OxfaIPkMC5suUQEREBERAREQEREBERAREQRGj+lNPXCQ0zi8Qu1H3Y5tnZ5DWGexS6zHkR8Gt/zA9TlpyAo7BNIIKxhfTv12sc5jsiHNe02Ic05jt4hSKwbQ8VVMKivpLytp53R1FP77T+EXji25PDbmLghs+P6Qw0MPO1LiyPWDLhrnHWN7ZNF9xXvgmD2Nc3NrwHDuIuFmfKhjkVbgbJoHa0b5o/lNcGvuxw3OC0PB/2aH5qP7gQexRmO6R09DHzlTIImk2G0ue7xWtGZPcpNZzypYNO6ekq4ojVx0jiZIQNYluux19XMkENINgbZZWQSlHysUMkjI7zMdK4NYXwyBr3ONm2tfaSFclU8C5QqGuLWB3Nz3FoZ2hrxINgaT1S6+yxvwVrCDlVrGuUSio5zDO9zZWhpIEcjhZwuMwLbCrKuC0diCmfpew331/1M39KlNH9OqSvlMdM9z3tbrkGORg1QQL3cO1wVSwFo/tXW/M/6KVaYGhByvl77Ak7ALnuC+l1Vftbvku9RQVAcr+Gn96/6mb+le/BOUOirJxDA9zpXBxAMcjRZoucyLbFnfJbpnFRUb45IKmYulL9aGHnGAGOMWJuM+rs4hatgGNMrIedZHJCNZzdWaPm5Lt36t9iCTRF01lRzcb37dRrnd9gTZB8yVzGvawuAe/Y33RyJvw2HavFhmLgxRc65oklDrbg4hxGW7sXg0Yw0PHSZevK9xIJ9zY2JHG4PcAEp8GbUULLi0jWu1HbwdZxse0FXTWsdp/vqp5WnvEf3ZZEUPotXOlpxr5uYSwk7SAAQT5DbyKYVVo4zpZWeUbdVTUCNjnuya0Fx35DguaeobI0OYdZrhcEbCF5Me/ZZvm3epVzBqp9LGx7ruppr63bE/WI1u42/wCHb7rTlXfq8Wvxtr0WWvxeOAtEhIL72sCdlr7O9FX9MHhzoCDcEPII2EdXNFdjw1tWJlTkzWraYhXeRA9St/zA9Tlp66aejjjvzbGx6xudVrW3PabbV3LK1izbkXzirP8ANH7q0ldVPSMjvzbGx6xudVrW3PabbSgxvlQ0KfSRyy0lxRTOEk8I8GGVt9WUDcw6xGWy9tlra7g/7ND81H9wL0zRBzS1wDmu6pBALXNORBB2ghfTGAAAAAAWAGQAGwAIOVCaQaZUtA+NtU/mzNrap1XOADbXLtUEgZgbFNrpqaOOVurKxsjex7Wub5igyLlMxihr2xMobVNe6QaroWO19Sxu1zrDWztYZ2tfJa1hzHiGMSnWkDGB523eGjWPnuvmjwqGH2mKOG+3m42Mv36oC9aAiIgzLAT/AOq635n/AG6VaaultHGHl4Y0SOyLw1oeRlkXbTsHmXcgLqq/a3fJd6iu1cEIMe5JdNKOionx1M7YnumLwCHm7THGL9UEbWnzLQ8J07oauYRU87ZZXAkNDZASGi5ObQNikfYKm94h+qj/ACXZBhcMbtaOKNjhvaxjXZ7cwEHqXVUwB7HNOx7S09xFl2ogquDYr0W8FT1NUktdYlpBN9269yDxXrxTSiMMIhPOyOFm6oJAJ3nt7gvfjVO18R1mtdbZcA2z3X2Lw6OUrBrODGhwtY6ouPKr91nxTDPq0eCJ7PVo5hxgpw13huJc4dhNrDzAKURFTM7ncr6xqNQ8GPfss3zbvUvNo9CH0TGuAc1wcCDsI13KWe0EWIuDtB2FGMDRYAADcBYKeXh088fFtRMaw18D2tJLoQXGMnPV1trDxy/HtRXmaJrhZwDh2EAj0otFc+o7wzXwd+0v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6" descr="data:image/jpeg;base64,/9j/4AAQSkZJRgABAQAAAQABAAD/2wCEAAkGBhMQDxUUEBQVDxAQFRUSFRQUFBEUDxAQFRQVGBQQFBUYHCYeFxkjGRQVHy8gIycpLCwuFR4xNTAqNSYrLCkBCQoKDgwOFw8PFiwdFxw1NDQqKSkyNSkvKSkxLDUpKSk1KSkqKTAsLzUpKSwsKSwpLiksKSkpNSkzLCksKSwpLP/AABEIAOoA1wMBIgACEQEDEQH/xAAcAAEAAwADAQEAAAAAAAAAAAAABQYHAQMEAgj/xABQEAABAwICBQYGDgcHAwUAAAABAAIDBBEFIQYSMUFhBxMUIlFxMlKBkaGxFTNCU2JjcnOCk6KywdEXJDRDkqPSFiMldMLD8Ag18SZEZKSz/8QAGgEBAAMBAQEAAAAAAAAAAAAAAAEDBAUCBv/EACcRAQACAgECBAcBAAAAAAAAAAABAgMREgQhIjJBURMUMTNScfAV/9oADAMBAAIRAxEAPwDcUREBERAREQEREBERBwSqBpRp5NHU8zS82wMAc+SUFwu4kNY0A8NvHdvv0ngnuWF6QC9ZUDt5v7xK9Vjdoj3ebzxrM+yyf2zxD32n+pf+af2zxD32n+pf+az4l/jO/icuNZ/jO/id+a6XyFfycn/Rt+MNC/tniHvtP9S/81IYBprVGpjZUGGWOZ/NXja5j43kEtOZsQSLHvWW6z/Gd/E781bsByqqYf8AyYj61Rn6aMVdxLT03V2zW4zDZkXAXKxN4iIgIiICIiAiIgIiICIiAiIgIiICIiAi65Jw3avM+sJ2C3eg9UvgnuWI4ozWxGYdur/rK1Sr0hiikbFJNGyWU6rIy5vOvJ2AM2+Wyyytd/iknG33JCvePzQ8ZPJb9Ik06cwps4YuPYtdr4kPmeEoXmFYsNFq+lHxsR+0V5/YtdrX6mKU3AxO/mFZOqturodBWYvO2zBcqApdJYnymISxiYZ80Xt50t3ODL3I25jsUqys7clzXZepF8teDsX0gIiICIiAiIgIiICIiAiIgIi+JJABmg+nOsvDNWk5M8+4LolqDIcsmfe7lkvKNyyiAupsNIdILtfUCxZGd7YtznfC2DdfaAu+lun1Jhjf1h+vMRdsLLOmd2G2xjeJtwusV0p5aK6rJbCehQnLViJ55w+FLt/h1QqJUVL5HufI5z3vOs5ziXOc47SScyV1ILLyfzE4vSuJLnGYEkkkk55k71pVUf8AFHf8/dSrMeT7/utL8638VptT/wB0P/P3MymO0wi30le24XkFz7FcFKMGQ7gvqy18pczhCJ9iuCp2Mt1MVgHxbD/OctHsqBpdFq4zTj4hh/8AsOVeS24X4KxFmUcotUXV5O9rWjiLFy9+i/K/X0RDXP6XCMubmJc4D4EnhN8txwURp5+3P7h+Krqztr9S6F8p1JiVmxOMNRvgkIDz282dkg7s+0BXeGpB25FfiWOQtILSQWkEEEggjYQdxWycnXLUbtp8TdcGzWVR2t7BP2j4e3tvtAb6i8dLV3AzuDmCDcEHYbr2AoCIiAiIgIiICIiAiIg+XOsFEVE5ldYeANp7T4oXZitWcmM8J2XcN58yoHKjph0CmFPTOtVVDT1h4UMWYdLwe43A+kdwQVflb5UDd9DQus0XZPK3fudTxkbBuce8DK98aLSpQUa56GgitQpqFSvQ06Gg9fJ83/FaX51v4rSq02xMnj/tTKv8nWg9TJURVQj1KaF4fzj+qJALi0Y2v27dnFTmLv1cQcewj/8AOUL1WN2iHi86rMtPZXCw7gvrpwVObi+W1c+zHFb/AITj/HhcOnBUjS6XWxmnPxDB/Peu/wBmOKjcZk1sVgPxbB/Ocqc1ONdtPS5OV9Mr07b+vP7h+Kr2oVoWlmidQ90lU2Mvga4sc5tiYy2xJe3aG9YdbYql0NZHSRWoU1SpXoadDQX7kn5UDSubSVrr0ziGxSOP7M47GOPvR+z3XX6DpZ9xX47fRLbeRrTgzx9CqHXmgbeFxOckDfcHtcz0t+SUGxIumnl1hxXcgIiICIiAiIgLpqZtVpJXcoPSCoNgxvhPIaPLkg8YrGsZLUymzGNcb9kbMyRxJFvIFgeM1j62pkqJfCldcDcxgyZGOAbYenetV5Ta3Up46WPLnSHO+ajtYHvdY/QKzxtCgg+hp0NTvQlw6jsggXUtlo2hHJoxrBVYi0BoGsyF/g6u58o38GefsX1ye6JtmkNTOAYYT1AfBfK3MvPwW+vuK0GOmNU8E3ETT1R4x8c8ezsQKaqdPkxupCBYXHWcBsy9yOCybSjKsl4FnqeFu8dKGMsBuWE6Wj9aqOBj9bl6p5oV5fJb9PgVC56Qo4TJzy+g4vmEj0hSYbr4lT8ebb/MKrfPK1YS39fpj8bEPtFY+srqjd0H3VhhxR9BI5r2a9O9xcS32xhIALh4wsBl/wCFB6Y8nMVRH0rDgDrDWdEzwJBvdEPcu7Wb9wByOm4tgrZmm4zVIglfhs5vc00h67c+r8a0do39o8i5Lusd6HwXPQ1qOn+irbirgALJLc4G+DrO8GYcHXz4kHeqX0JBAmiXXTvkpZ2TQnVkicHtO643HgRcEdhKsXQl01OH3CDeNHcaZVU8U8fgTNDrb2u2OYeLXAjyKeBWP8j2KlpmpXHL2+P0NkaPsHzrW6WS7e5B3IiICIiAiIg4cclWXv5ys4RNc7ynqj1nzKxVLrNKrODOvJO87nNb5ACT60FI0qdz9dIdojtE36HhfaLlG9DUrGNYlx2vJce9xJ/FffNhBD9DXS+hMj2xs8ORwYO9xtfu3qddGF6dD6USVxduhYXfSd1R6C5BbYsObHHHTRZMa0A8Wjt4uNyfKrDTU4Y0ALxYdFdznHtsO4ZKTQfMngnuWD6Txa1ZOy7WOeGFuudVp1XG+dit5IVYxnQKCpfrOGZUxOp2iY3ExPqxT2Lk98p/rT/SnsXJ75T/AFp/pWtfoqp+z0BP0VU/Z6AtPzmX3ZfksPsyX2Lk98p/rT/Srbo6/Xq6VoLXSc8xxEbtcNYwEucTYWHf2q2/oqp+z0BTeAaIQ0ZvGBrHfYXXjJ1F8kassx9NjxzyrHdO2UJpFhAljOWanF8yMuLKheoejEgcyWjm6waDqg74XZOb9En7Q7FT6zCTFI+N21ji2/aNx8osfKrhisXR66KQZAvDHfJf1T6wfIuvS2lAna+3tjbH5TTb1EIKb0NcOolM82E5oIK9gsnRcRgk2N1wx3yJOo70Ov5FuFI6xssXx2AatxtGzvWuYXU85HE/3xjH/wATQfxQTKLgLlAREQEREHlxF1oz3Kr4S+1NO74Up80Y/JWbFPaz3Kr4ML0s4+FKPPGPzQVSAdUdy7F8RbAvtB8SnJS3J23Oodxjb5g8/ioifwSpXk4f+0t360bvOHj8EGgYcyzAvUuij8ALvQEREBERAREQEREFO05h/uyd4z8y6NL84onb9Y/abf8ABSGmg/uiO3JR+mBtFC34X3WW/FBXEREEdi7bsWh6JyXoaY/FMHmy/BZ9ivgFaBomy1BTD4tnpzUC0t2LlcN2LlSCIiAiIg8uINvGe5VbRo9aojPjg+RzSD91W+obdpVKoHc1iDmnZMxw+k06w9Gsgq4fq3adrSWnvBsueeXxpQzmayUbA484O5+fr1vMovpahKVklyXdoHWhle5h/fRkDi9h1h6NZQhq1HvxF0E8czPCieHjjY5t8ouPKg36idlbsXpUThOIMlYySM60crQ5p4EXHlUspQIiICIiAiIgIi6qiXVaSgr2ODnZ42bQXAn5LesfV6VXtM6y9QxnvbNY97z+TR51YYJADJPIdVjQbE7mNze70ehZjV4uZ5nynLnHEgeK3Y1vkaAFCUpzyc8ojpadLQd2MVHUK1PDafm4YY/EZG3+FgB9SyTD4+k1kEW0PkaXfIb1n/ZaVssIvIOAv50Em1coEUoEREBERBwQqNpZGYZWTNGcbg7vAOY8ouPKr0oTSTD+ciPcgpXKZSa0UVTHm0WY4jfG/rRu89x9MLPemrU8Ea2ppJaOb3ALOPNO8B44td6mrGMTifTTvhlykicWu7DbY4cCLEcCoEp0xdFTNrBRHTU6YpGjclmmIjf0Od1mvJMDjsDzth8pzHG43hbFTT3FjtX5Onl3jIj19q1nk75VWzBtPXPDJxZscziAybsa8+5k47Hd+0NgReWGq3O2r0hyDlERARF1yTBu1B9udZQ9fMZXajcmjwjw7BxXdPUOfkOq3t3nuWd6ecpkdIHU9E4PqdjnizmU/bnsdJw3b88kHVyk6VtH6lAdlueI2NAzbB37CfIO1UhtXYKAbV5kkkkkkkm5JO0k7yvrpqCe6YuHVqgumrmOV0r2xxgvkkcGNaNrnuNgPOUGnck+HGSaWpd4MY5lnF7rF5Hc3VH01qGGtuS7tOXcNigsDwYUVHFTszcBZzh7qR2cknnJt5FaKWLVaAg7kREBERAREQF1zR6wIXYiDO8cgdR1LZ4xfVNnDx2Hwm/83gKA5V9FhV0za+kGu+Nl5A0Zy04z17eMzO47L+KtQxrDBKwiypWEYgaGYwzZU8juq47Innf8k7+w59qD889NTpivvK1yYmlc6ro2/qjzeRjf/bOJ2ge9EnLxSbbLLLiUEp0xdb5rqPul0Gi6IcsFVQgRy/rlO3INe60sbexkmeXB1x2WWt6PcrWH1QAbOKaQ/u57Rm/YHE6h8jl+X7pdB+04a7WF2kPad7cweNxkvrphX4xpcQliN4pHxH4DnN9RUgNMa61umVVuzpE9vvIP11NVkC7iGNG85AeU5KoY9yoYdSX16hs8g/dwWlffsuOo3yuC/MtViUsvtsj5flve/wC8V57oNM0t5ZqmsBjpx0OA5HVdeokHY6QeCODbd5VFbU2UbdLoJTpidMUXdLoJTpq17kZ0ONun1AsCCKcHxdj6jyi7W8NY9ip/JbyaOxGQT1ALaGN2e0GoeP3TPg+M7yDPZvmqJHCKIARss11sm2bkI2gbhb0WQevDY+cfzh8HY35Pb5dqmQuqCENbYLtQEREBERAREQEREHBCrukmj4mYcs1Y1w5t0Gc4VjRpj0esGtAeo17hcNacubkB2stlw2HLZQOUbkadHrVOGtMkJ6z6dvWfGNutD47Pg7RuuNmzY9o42ZpyzVTpayfDnapBmp/E91GO2M7vknLuQfmkhcL9G6Rcn2H40100DhT1W10jGi5d8fFlc/CFjxKxzSnk1rsPJMsRkhH76K74bdrsrs+kAgqqLlcICIiAiIgIisejGgFbiJHR4Tzd7GZ/Ugb9M+F3NueCCugLT+Tnkekqy2euDoaXJzYzds1QN3FjD27Tu7VeNFOSejwwCarcKqoGYc8f3LHfFR56zuJuewBW7nZao2aDFCdvvjxx8UcPSg+muFmwUrQyOMBl2ABjGjLm47ev8VPYdQCJoATD8NbE0ADYvagIiICIiAiIgIiICIiAiIg4IXhr8KZKMwveiDPsU0PdG/nICY3jY5pIcPKF10+lNRB1amPnm7NdlmyW4t8F3oWhuYDtXiqsHY/aAgzyv0awXEjd8bIJnb2/q0usd5GTHnyFVvEv+nljs6Wrc0bhLGHD+NhH3VpFfoRG+9goo6Gyxe0yPj+Q9zR5gUGV1PIFiDfAkppRwke0+ZzAPSvH+g3FL21Iu/n47LYhR17Nk7z8oMd62r6Hsh74Pqov6UGS0/IHiLj1n08Y4yPcfssKsGG/9O421NXcb2wxf63n/Sr6KOvdtmcPktjb6mrsZolJJ7dJJJwc9xHmJsghcN0FwbDyDqNnlbvlPSJLj4A6gP0Qp/2all6tNFzbdgc8C4HwWDIeU+RSNDolHHuHmU1BRNZsAQV+g0bLna8zjI/tcb24Abh3KxQUwYLALtAXKAiIgIiICIiAiIgIiICIiAiIgIiICIiAuNVcog+TGOxcc0OxfaIPkMC5suUQEREBERAREQEREBERAREQRGj+lNPXCQ0zi8Qu1H3Y5tnZ5DWGexS6zHkR8Gt/zA9TlpyAo7BNIIKxhfTv12sc5jsiHNe02Ic05jt4hSKwbQ8VVMKivpLytp53R1FP77T+EXji25PDbmLghs+P6Qw0MPO1LiyPWDLhrnHWN7ZNF9xXvgmD2Nc3NrwHDuIuFmfKhjkVbgbJoHa0b5o/lNcGvuxw3OC0PB/2aH5qP7gQexRmO6R09DHzlTIImk2G0ue7xWtGZPcpNZzypYNO6ekq4ojVx0jiZIQNYluux19XMkENINgbZZWQSlHysUMkjI7zMdK4NYXwyBr3ONm2tfaSFclU8C5QqGuLWB3Nz3FoZ2hrxINgaT1S6+yxvwVrCDlVrGuUSio5zDO9zZWhpIEcjhZwuMwLbCrKuC0diCmfpew331/1M39KlNH9OqSvlMdM9z3tbrkGORg1QQL3cO1wVSwFo/tXW/M/6KVaYGhByvl77Ak7ALnuC+l1Vftbvku9RQVAcr+Gn96/6mb+le/BOUOirJxDA9zpXBxAMcjRZoucyLbFnfJbpnFRUb45IKmYulL9aGHnGAGOMWJuM+rs4hatgGNMrIedZHJCNZzdWaPm5Lt36t9iCTRF01lRzcb37dRrnd9gTZB8yVzGvawuAe/Y33RyJvw2HavFhmLgxRc65oklDrbg4hxGW7sXg0Yw0PHSZevK9xIJ9zY2JHG4PcAEp8GbUULLi0jWu1HbwdZxse0FXTWsdp/vqp5WnvEf3ZZEUPotXOlpxr5uYSwk7SAAQT5DbyKYVVo4zpZWeUbdVTUCNjnuya0Fx35DguaeobI0OYdZrhcEbCF5Me/ZZvm3epVzBqp9LGx7ruppr63bE/WI1u42/wCHb7rTlXfq8Wvxtr0WWvxeOAtEhIL72sCdlr7O9FX9MHhzoCDcEPII2EdXNFdjw1tWJlTkzWraYhXeRA9St/zA9Tlp66aejjjvzbGx6xudVrW3PabbV3LK1izbkXzirP8ANH7q0ldVPSMjvzbGx6xudVrW3PabbSgxvlQ0KfSRyy0lxRTOEk8I8GGVt9WUDcw6xGWy9tlra7g/7ND81H9wL0zRBzS1wDmu6pBALXNORBB2ghfTGAAAAAAWAGQAGwAIOVCaQaZUtA+NtU/mzNrap1XOADbXLtUEgZgbFNrpqaOOVurKxsjex7Wub5igyLlMxihr2xMobVNe6QaroWO19Sxu1zrDWztYZ2tfJa1hzHiGMSnWkDGB523eGjWPnuvmjwqGH2mKOG+3m42Mv36oC9aAiIgzLAT/AOq635n/AG6VaaultHGHl4Y0SOyLw1oeRlkXbTsHmXcgLqq/a3fJd6iu1cEIMe5JdNKOionx1M7YnumLwCHm7THGL9UEbWnzLQ8J07oauYRU87ZZXAkNDZASGi5ObQNikfYKm94h+qj/ACXZBhcMbtaOKNjhvaxjXZ7cwEHqXVUwB7HNOx7S09xFl2ogquDYr0W8FT1NUktdYlpBN9269yDxXrxTSiMMIhPOyOFm6oJAJ3nt7gvfjVO18R1mtdbZcA2z3X2Lw6OUrBrODGhwtY6ouPKr91nxTDPq0eCJ7PVo5hxgpw13huJc4dhNrDzAKURFTM7ncr6xqNQ8GPfss3zbvUvNo9CH0TGuAc1wcCDsI13KWe0EWIuDtB2FGMDRYAADcBYKeXh088fFtRMaw18D2tJLoQXGMnPV1trDxy/HtRXmaJrhZwDh2EAj0otFc+o7wzXwd+0v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581400"/>
            <a:ext cx="2047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5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nnectedhomes.eu/product_images/uploaded_images/SubCategory/z-wave-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340847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SF-DqnBWnSxugJnOz5BTCYOKJRQqaI1V0-gpE824WgHt8BLhyg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lectronicproducts.com/images2/facnCEL1_jun200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819400" cy="24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nergiemarkt.groenlinks.nl/files/imageupload/normal_image_9/plugwi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6106885"/>
            <a:ext cx="123825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xplmonkey.com/logos/rfxc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44196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394049"/>
            <a:ext cx="177684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47046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data:image/jpeg;base64,/9j/4AAQSkZJRgABAQAAAQABAAD/2wCEAAkGBhQSEBIUExQVFBQVGRcYFhgYGBcXFBcYFRgbGhUZFhYXHichFxkjGhcVIC8gJCcpLCwsGCAxNTAqNSYsLCkBCQoKDgwOGg8PGiwkHyQwLCwsLCksLDQsKSwsLCksKiwsLCksLCwsLCwsLCwsLCksKSwsLCwsKSwsLCwsLCksKf/AABEIAHEBvQMBIgACEQEDEQH/xAAcAAEAAwEBAQEBAAAAAAAAAAAABQYHCAQDAgH/xABQEAACAQMCAwMGBhADBwMFAQABAgMABBEFEgYHIRMxQSJRYXGBkRQycnOhoggXIzVCUlNUYoKSk7Gys9IVJIMWGDOUo8HhNEPRZHTT4/Al/8QAGQEAAwEBAQAAAAAAAAAAAAAAAAIDAQQF/8QALBEAAwACAQMEAQMDBQAAAAAAAAECAxESITEyBBNBUSJhcZFCgaEjM1Kx0f/aAAwDAQACEQMRAD8AmOX3Luyu7BJ543aRnmBIllUeTKyjorAdwFWT7T+m/kX/AH8399f3lH96ovnJ/wCs9XKrXdKn1JzK0uhTPtP6b+Rf9/N/fT7T+m/kX/fzf31cyaqmt80dPtSQ04kcfgxDtD6iV8kH1kUqq32bNaldzz/af038i/7+b++qvxZyRLyIbBkhjC4ZZJJmJbJ6g4bpjFfq8+yChB+5Wkjjzu6x/QoevGPshWz/AOiGPnzn+lVpWZdSTrE+hXr3kxqafFEcvyJev/UC1VNW0C7tf/UQzRellYKfU/xT7DWu2HP+2Y/dbaaP0qySD6dpq5aLx3YXvkRTozN07N/Ic58NjgbvZmn9zJPkhfbivFnL3anzn3mnanzn3muhuKOTlndAtEvwWXzxj7mT+lF3fs7TWGcT8Ny2Ny0ExQsoByjbgVb4p86n0EA+wgmsZZvsSvHUkjy3kP8Ai1l1P/FHifxWrp+uX+W332sfnR/K1dQVzep8kdGDxFKUrmLihpQ0Acy8a69crqV6q3E6qJ5QAJZAAA5wAA2AKhf9pLr85uP30v8AdXs47++l9/8AcS/zmoE16kpaR5zp77nWPCZJsLMsSzGCEkkkkkxqSST1JzXr1XUUt4JZpOiRIzt6lGcD0nur56DHttbdfNFEPcgFZ9z24h7K0jtVPlTtuf5uMg/S+39k158zyvR3N8Z2ZBe8W3ckjyG4nUuzMQssgUbjnCgNgAZwBXo0O9vbq5hgjubjdK4UHtpegPxmPldwGT7KgK1zkNw1uea9cdE+5RfKIBkYepdq/rNXfbUTs443Va2eHnFrskN3BbQTSosECA7ZHBLMT1cg5ZtoTqfOaoX+0l1+c3H76X+6tW4v5P3d7fXFwJoAJG8kHtMhVUKoOFxnCiohOQN1kZnt8Z647TOPHHkd+KnFwpSbHqbddDVuArZ0020EjM7mNXYsSzZk8vBLdem7Hsqfr8xxhQABgAAAeYDur9Vwt7ezrXRClKVhopSlAClKUAKUpQApSlAClKUAKUpQBk3PfiCSIWkMUjxsxkkbYzIcLhVyVI6ZZ/dWSf7SXX5zcfvpf7q2bmLywutRvBMksKIsaoqtv3dCzMThSOpY1VvtBXf5e2/6n9ld2O4mUmzkyTbroX/k6kn+FpJK7yNK8jguzOQoOwAFicDyCfbV4qO4d0n4LaW8HQ9lGiEjuLAeUR62yfbUjXHT3TZ0ytLQpSlKMKUpQApSlAClKUAKUpQApSlAFN5R/eqL5yf+s9XFycHGM+Gegz4ZPhVO5R/eqL5yf+s9XKnyeTFnxRzTx1xtf3M0sNwxhVGKmBMqgIOMN4yes5B7wBmv7w/yov7sBhEIYz3NMSmR6EwXPux6a6Bfhi2N18LMKG42he0IyRt7iAegbHTd34AGcCqzxRzgs7QsiE3Mo6FYyNgPmaU9P2dxroWVtahEHjW92yt2P2PqYHbXbE+IjjCj9pyc+4VIHkDZ46T3OfPmLHu2VUdS58Xrk9lHBCvh0aRv2mIH1ajBzl1POe2T1dlFj+Wm45n8mcsS+C1aj9j6cEwXYJ8Fljx9dCf5aofEfL29sgWmhJjH/uR+XH6yR1T9YCrbpfPy5Ujt4IpV8Sm6J/pLA+4VpHDHMuyvvJSTs5MHMcuFbAHXac7XHf3HOO8Cs5ZY79Q4477GO8Kc27yzGxj8JixgJITuXp02yd4Hd0ORjux31UNR1B55ZJZW3SSMWY+cn+A8APAACpbjnU7ee+me1iWKHOF2jAfHfJt7l3HrgAdMdM5qBromV30QpvtssvLb77WPzo/lauoK5f5bffax+dH8rV1BXJ6nyR04PEUpSuY6BQ0oaAOWOPR//qX3z8v8xqAIqf4+++l98/J/MahLdMuo85A95xXqz4o82vI69tkwiDzKo9wrmfmVxD8M1Kdwcxoeyj82yPIyPQzb2/Wrd+Y3EXwLTp5AcSMOzi8++TIBHyRub9WuYK5vTz3o6M9f0n7t4Gd1RAWZiFUDvLMcKB6yQK6g0+xXS9K2jBFtC7sfxnVS7n2vn3ish5JcNfCL4zsMx2w3DzGV8iP3Dc3rC1pPOPUuy0mYdxlZIh+s25vqI1GZ8qUBiXGXRjH2zdT/ADyX6n9tWzldxbf3mpRRy3MjxKrvIp24IVcDOF/HZKyytd+x+03y7yc+CpEp+US7/wAsdVyqZhvQmOqdLqaNxpxxBpsIeXLO2eziU4ZyO/r+Co6Zb0+J6VhnEHNa/umP3YwJ4JCSmB6XHlt78egVGcbcSNfX00xJKlisQ/FjUkIB5sjyj6WNfDhTRPhl7b25baJXwW8QoBZsZ8dqnHpxS48UwtsLyOnpEfLeyMcs7sfOWYn3k1JaRxheWrAw3Mq4/B3FkPrRsqfdW365ys06Oxn2wBGSJ2Em5y4KISGJLdeo7u70VzuG9VPFzkXYWpqH3Ok+WvMAalCwcBLiLHaAfFYN8V1B7gcEEeB9Yqw8Q8QQ2Vu887bUXuA6szH4qoPFj/8AJOACaxTkLn/Epcd3wd937yPH018edXEpnvzAp+5Ww248DIwBkb1jIX0bT565niTycV2OhZGo2z4cTc4b25YiJzaxeCxn7pj9KXvz8naKplxqMshy8sjnzs7MfeTXwVcnA6k91bno/Im2+DKLh5TOy+UUYBUY+CrjygO7JznHhXS3GJEEryGMWOt3EJzFPLGf0JHX+B61sXKvmlJdSi0uyGkIJilwAX2jJRwOm7AJBGM4OevfilzDsd1znaxXI7jtOMj3VM8Bk/4pY7e/t4vduG76M0ZIVSZFuWdD8wNaa0025mRtrhdqHxDyMEUjPiC2fZWBfbN1L88l+p/bWm8/NS22VvCO+WXcfkxL1+s6e6sLqeCFx20UzW1WkaVw7zcuILa4eeVrmZyqQI+NqYBMkj7QDjykAGepB7sEik6zxRdXbl555HPgNxCL8lB5Kj1CrPwDyqk1GJpml7GIMVU7d7OV+NgZACjOM9euenSqxxRoJsrya2Zg5iYDcBjcCoZTjwOGHSqTw5NLuTrnxTfY9fDvHN3ZOrRTOVB6xuxaJh5ipPT1jB9NdMaJqy3NtDOvRZUVwD3ruGSCfODkeyuSM10lOf8AD+HvM0VoB/qOmP6j1H1ErpruVw0+uzHdU5pX7TzNHdSLGXcoo2YVCx2AeT4LivbwlxxqVzfWsJu5SskqBh5HxAcv+D+KGqhVoXI7Te01PtD3QxO36z4jH0M/uq1zMy3onNVVLqbhxFxDDZW7zznCL3AdWZj8VFHix/8AknABNYHxNzcvrpiI5DbReCRHDY/SlHlE+rA9FSHO/iMzXwtwfudsACPAyOAzH2KVX0Ybz1nNTw4kltjZcj3pH3mvpHOWkdj52ZifeTXpsOIbmA5iuJoz+jIwHtGcH21sWh8i7b4KvwlpTcOoLFWCrGxHxVXHlbe7J78eFYhNHtZlznBIz4HBxmqzc3tInU1PVm6cquZ73jm1usGYKWjkAC9oF+MrKOgcDrkYBAPQY63LXdWlE0VrbbO3lVnZ3BZIYlIDSFQQXYswVVyMnJJwDWAcrc/4xZbe/e3u7N930Zrc9SuBbanHPKQsNxCLfefipLHIzxqzfghxI4B86AeIrlywpvodOOm56kDZ6zcMsEiXN4vblRE9zDaNaSMwJRWW3+6RBsYByPb3G58Pa18Jh3lezkRmjljzns5Yzh1z+EO4g+IYHxqmaVw61pDp09x2rRxKO3jlmPZ2z7fInVS2zCHKkdcBwV6r1snBSs0dxcFSq3U7zRqQQ3Z7EjjZge4ssQfH6QpL1roPO/ksVKUqJQUpSgBSlKAKbyj+9UXzk/8AWerlVN5R/eqL5yf+s9XKnyeTFnxR/HQEEEAg9CD1BB7wR4isR1HkXM1/IsLJHaHDK7Hcyhu+MIDlivnJAxjrnIrb6/Lk4OMZx0z0GfDJ8BRFuOxlQq7lC0nknp8QHaLJcN4l3Krn0JHtGPXmpduWOmkY+BxfWB94Oaxni/mNqbzyxSytbFGKtHETGFI87jym9ecHvA61WV126XyhcXA/S7WQfTurp9q31dEPchdEjbNb5GWcoJt2kt38Opkj9qud3uYVjPFPDMlhctBKyMwAYFG3Aq3xSR3qencRnu8CCbJw7zkvrY4kYXKeaX449Ug8r9rPsqm6lqMk80k0rbpJGLMfOT/AeAHgABVcc2n+T6E8lQ10XU81KUqxEsvLb77WPzo/lauoK5f5bffax+dH8rV1BXD6nyR2YPEUpSuY6BQ0oaAOWOPvvpffPyfzGo3RYt1zbr+NLEPe6ipLj776X3z8n8xrwaBcrHd2zv0RJYnb5KOGb6Aa9ReJ5z8jQufHEPaXUVqp8mAb3+ckHQH1Jj9s1l1evV9Ta5uJZ3+NK7OfRuOcD0AYA9Aqxcr+GvhmoxKwzFF91k8xCEbVPyn2jHmzWSljg1vnRt3LThr4Fp0SMMSyfdZfPvcDyT8lQq+w1R/sgtT6WcAP5SVh6sIn8ZK2Kucucupdrq0q5yIVjiHsXe31nI9lcmH8sm2dWX8Y0ij10Hyh0crovTo1wZnz6/uafQgPtrnyutOHdN+D2dvD+TijQ+tVAb6c1b1D0kiOBdWzk2SEoSrAhlJVge8EdCD6QRX6trlo3V0Yq6EMrA4ZSDkEHwOa27mVyjNy7XVngTN1kiJAWQ/jIx6K58Qeh78g5zit/p8kEhjmjaNx3q4Kt7j4emqxatdCdw5ZqnDHPUgCO/i3juMsYGSP04j0Pp24+TWo6Nd2d3GJLfsZU86quQfMykZU+ggGuUqluGOJprC4WaFiCMb1/BkXxRh4g+fwPUVO8CfWehSMzXkdULBHGGYKiADLEKB0HU5xXJeqX5nnmmPfK7yH9di3/eukONdfUaLPcIeksA2Hx/zACr7fugPsrmWl9Mu7GzvsiwcAaZ8I1OzjxkdqrN8mL7o30Ia6U4i1L4PaXE35KKRx61UlfpxWLch9M338spHSGI49DSsAPqiSr9zq1LstKdfGZ44x6s72+iMj20uX8sikbF+MNnO1Xjk1pva6tE2MiFZJT7F2L9Z1Psqj1sf2P2mf+snI/JxKfe7/AMY66Mr1DIYlukQ3PjU9+oRRA9IYhn0NISx+qI6zWp/j3U/hGp3kmcgysq/Jj+5r9CCorSbAz3EMI75ZEjH67Bf+9bC4yjLfKmdMcu9N7DS7NO4mNXb5Uv3Q/S+PZXOXFWp/CL66m7xJK5X5O4hPqha6Y4p1AWun3Mg6dnC+z17cRj9oqK5SqHp+rdFs/RJElwzpvwi9tofCSWNT8ksN/wBXNbZz01Ls9NWIHrNKox+igLn6wT31n3JPTe11VX8IY5JPaQI1/qE+ypbn9qW66toB3Rxs59crY/hGPfW1+WVL6FnpjbMsrbeQOnbbe7nP4brGD6Il3H2Zk+isSre9G/yPCxfuZoHcH9K5JEZ+unups/jr7Mw99/RiWu6j8Iup5vysjv7GYkfQQK9nBemfCNRtIsZDSpuH6Knc/wBVWqFrReRem9pqTSEdIYnI+U5CD6pf3VS3xliSuVG/SqSpAOCQcHzE9xrHf93o/nw/cH/8ta5fajFCu6WRIlzjc7Ki5PcMsQM9DXg/2vsvzy1/fxf3V58VU+J21M13KfwVyfFheLcNcdtsVwq9lswXG3Od7fglumPGtDubZZEZHVXRhhlYBlIPgQehFfKx1OKdS0Mscqg4JjdXAOM4JUnBwR09Nemlqqp7ZsyktIgYOBLFGVhbJ5Jyobc6KfAqjkqpHoHSp6lKxtvuakkKUpWGilKUAKUpQBTeUf3qi+cn/rPVyqm8o/vVF85P/WerlT5PJiz4oUpSkGIqbhe1a5Ny8EbTYC72UEgL3EA9A2Om7GcADOBX8XiSzkYxC5t3bqCnaxseneNualXQEEEZB6EEZBB7wR4iuZ+ZnCI0++KJ/wAGQdpEPFVJIKH5JBAPmx45q2Oeb02TuuC2keLjrU7ee+le1iSKEeSuwbQ+3vk29w3HuAA6AeOagKUr0EtLRwN7exSlK0wsvLb77WPzo/lauoK5f5bffax+dH8rV1BXD6nyR2YPEUpSuY6BQ0oaAOWOPvvpffPyfzGoGp7j776X3z8n8xqBr1Z7I82u7FdCcleGvg9h2zDElyQ/pEYyIh7cs364rE+EeHze3sFuM4dvLI8I16yH9kHHpIrqqGIKqqoAVQAAO4ADAA9AFc/qL6cS+Cf6j9McDr3VyTrmo/CLqeY/+7I7+xmJH0EV0zx5qfwfTbyTOCImVflSeQn1mFcsVnpl3ZvqH2RNcFaZ8I1G0ixkNKhYfood7/VU1tfHXNgaddCAW/bHYrk9pswWLALjY2eig59NZ/yL03tNSaQjpDExHynIQfVL+6v1z10xk1FJSDsliXafDdGSGHrAKH9amtKsnFizuce0TZ+yF/8Aov8Ar/8A6q0u60eC/to/hMCOHRW2nqULKCQjjBBGcZGK5SrQ9L53XkNskPZwuUUIsjB92FGF3KGAYgY69M1mTD24Gxm/5lf5g8Nx2N/LBExZAEZdxyyh1ztJ8cfwIquV6dT1KS4meaZi8kh3Mx8T6h3ADAAHcABVy5U8CPe3KzSL/loWDMT3SOvVY18/XBb0dPEVffCd0R1yroWjmlIbbQ9OtT0dhEHHzMQ3D9tl91Y5W38/9Ndra1mAysTur+jtQu0n0ZTHrYeesQpMHWNj5vI3XkFp22yuJvGSXb+rEox9Z3qH+yB1TL2luD8UPKw+UQifyye+qNwzzCvLCNo4HUIx3bXQMAxABK+IyAPR0qG1bVpbmZ5p3Mkj97HHh0AAHQADuA6VixP3OTNeRcOKPJXQXLiP4DoBnYYJSa5OfHodnvVE99Y7wRwfJqN0sSgiMYMz+CJ49fxj1AHn69wNbTzdulttGeNBtDmKBAO4LnJA9GyNhS5ntqDcS0nRzuzEnJ6k9/r8aufKDTe21aA4yIg8p/VXC/XZKpda/wDY+6b5d5OR3BIlPrJd/wCEdVyvUMTGt0iy88NS7PS+zB6zSonsXMh+lFHtrnutY+yA1LM9pAPwEeQ+uRtq/RG3vrJ6XAtQbme6Np+x+03EV3OR8ZkiU/IBZv5091Z9zO1Lt9Wu28Ffsx6ogEP1lY+2tl5Y24tNEikfplJLh/USWB/dqtc7XFwXdnbqzks3rY5P0mkx9clUNk6QkLW2Mjoi/GdlVfWxwPpNbnzruBb6VBbJ0DvGgH6EKk/xEdZlyu03t9WtF8EYyn/SUuPrBR7a0fn9p7Na20oGVjkZW9HaKNpPoymPWRW5H/qSghfg2YdW3/Y/6fi2upvF5Fj9kabv4y/RWIVYeF+PbvT1dbd1COdxVlDLuxjcM9xwAPYPNVMsup0ieOlNbZov2QGsjZa2wPUlpnHmABSPPrLSfs1jNevVtWluZnmncySP3sceHcAB0AA7gOlTHAnBz6jdLGAREpDTP4Knmz+M3UAe3uBolLHHUKfOuhuXKbR/g+lQZGGlzM3+p8T/AKYSrhX5jjCgKAAAAAB3ADoAK/VebT29nelpaFKUrDRSlKAFKUoAUpSgClRcprVRhJbxBknC3DqoycnAHTvNfv7Vlv8Al77/AJqSrlSn519i8UU37Vlv+Xvv+akp9qy3/L33/NSVcqUc6+w4opv2rLf8vff81JXmueTVlIQZHunI6AvOzEDzAsO6r3Sj3K+w4oz77R2neaf97/4p9o7TvNP+9/8AFaDSt9y/szhP0Z99o7TvNP8Avf8AxT7R2neaf97/AOK0GlHuX9hwn6KVo/KOxtp454xLvjbcuZMjOMdRjr31daUpHTruMkl2FKUrDRSlKAM61rknb3NxNO086tK7OQBHgFjnAyucV4v93+1/Obj3R/21qVKp7t/Yntz9FP4K5ZwabLJLG8kjuoTL7fJXOWC7QO8hf2auFKUjp09sZJLoiG4t4ZW/tjbvI8asysSm3J2HIHlAjGcH2VRv93+1/Obj3R/21qVKaclStJmOJfdFX4I5fw6Z23ZSPIZdmS+3ICbsAbQPxjUrxDw5BewmG4Teh6jwZW8GRh8U9T/A5FSdKx029m6SWjGNU+x+fJNvdKV8FlQgj1umQf2RXgj5A3efKntwPOO0J9xQfxrdqVT37J+zBmGg8h7aJg1zK9wR+AB2UftwSx94rSrW0SJFSNVRFGFVQAoHmAHdX1pU6uq7seZU9j43tkk0bxyKHRwVZWGQQfA1lWucgo2Yta3BjB7kkXeB6A4IOPWCfTWt0rZup7BUqu5g/wBoK8z/AMe2x65f4bKmtI+x/UEG5uSw8UiXbn9dien6orXqU7z2/kRYYR4NF0OG0iEVvGsaDrgd5PnZj1ZvSTmorjbghNSjijklkjWNi3kbepIwM7ge4Z99WSlSVNPZTS1oy3/d/tfzm490f9tXTg3hCPTrdoYmZwzlyz43EkKPwQBgBRU9SmrJVLTZiiV1SKLxXymhv7priSeZWIVQq7NoCjHTKk9+T7ah/wDd/tfzm490f9talStWW0tJmOJfXRE3nDqvYmzDMkZiEO5cbggUL0yMZKjHtqh/aAtfzm490f8AbWpUrJyVPZmuE+6KXwbyug06dpo5ZZGKFMPswAxUkjaB18kD31bL+wjnieKVA8bjDKe4g/8A93+FeilY6be2akktIyDWuQALFrW52g9ySqWx6BIvXHrXPpNQ68grzPWe2x65T9Gyt3pVFntfJN4YZkWkfY/oCDc3JceKRLsz+uxJx6gK0/RtEhtIhFbxrGg8B4nxLE9Wb0kk17qUlZKrux5iZ7ClKUgwpSlAClKUAKUpQApSlAClKUAKUpQApSlAClKUAKUpQApSlAClKUAKUqO4jv8AsLO5l/JxSOPWqEj6cVq6gY2ebeqTTTLaxrKis20JA0jBNxCbtp82OtTXCnGmsz3sEU8BSJm+6MbaRAFALHym6AnGPbVO5Zcew6Z8IMkUkjS9mAUKjATdnO4jvLfRWu8NcyYby2urjs5IorYZcttOcKWO3ae8AD3iurIuPaTmh8u9FvpWHaWuq66808dybWFG2ooeREDYyEAj6sQCMufP08wsfKLi25llubK7YySwZKsxy42vskVm/CwxXBPXqfRUaxaXfsVWTbNOpWCDiTU7vU72GymlO9pVQFyI4olkA3jPRDgAZHXyzjqRWscAaNcW1kI7qQyTb3ZiZGk6FsLhm642gHHpNF4+K6s2b5dkWOlVXmNqF5HaAWEbvNI20si7jGmCWYA9Nx6AesnwrM+J9F1LTLeG7fUZWkZlDRl5DtZgWx5bFZQMYIKgUTj5fIVfH4N2pXg0C+ae0tpnADSxRuwHcC6Bjj0ZNVzmtxRLY2G+A7ZJJFiDYzsyrMWAPTOEwM+fPhSKW3o10ktlypWF2+iaobWC9s9Qlu5HKl4kdm7MkZw4dyrYPklSo76t/MXj2e1s7VI12Xl0q5XGTF5K7wB1y+9go7/HzU7xddJiq+m2jRaVhetaVq+lRR3r3rOSyiSMySSKC3cHD+S46bTjuz089XHjfmWYNLtp4AFmu0Ux58rsxtDSNg/GK5CjPiQeuMUPE+mnsPc77NDpWF33DutW1sl98LmeQlS0QeWR1DkY3Icq2MjK4wPTirTxtxjONBhnG+3uJmiQ43RurAkyYz1UHs29hoeLtphz+0aXSqJHqssHDfbySO0xti4kZiX3zf8ADO49cgyLj1CobhXXrhOHby6mmkeQ9t2bu5Zl6CJNpPdiTJ9dZ7b/AM6N5mqUrn/h9da1K2KwzydkjNukeZkZ2IHkh/jEKAOnxcsc9T0n+ItbvdQ1E6bYStFHbjbLIGZSxjwsjO6+VgMQoUd56nv6M8OnrYvudN6NhpWPcOare6Zq8Vhdzm4inC7SzM+N+RGyl/KXy1Klc46581bDSXPEea2KVlk2t3CcVJAZpewcAiLeez62xPxe744z66g73jq4l4gjWOeVbYXMcARWIjYIyo+QOhySx9RFOsTf8bFeRL+dG30rKdZ1u4vOII7O3nljgg29t2bsoOzy5c7fWsfoNevjG21S91EW1uZbW0UDM67lVjt3MSykM3U7QoIGQSfRnt9tv9Tef0jS6VjfDN5eWGuR2El211FIPK3MzYzGzqQHLGNgV6gHqD6ekjout3CcTXFtJNK0J7QpGzEoNyLKu1T0GBkCh4v1+NmK/wDw1OlZUmt3F/xE0MM8qWtr/wAQI7Kr9ifK3AHrulOz5IrVaSp46GmtilY9xPxJe6nqb6fYSmGKIsJHVipJTpIzOvlbQx2hR3nv7+nx0HVr7S9XhsrqdriKfYAWZnH3QlY3Qv5SEOMFe7v9BqntPXfr9C+4tl/5i8YHTrIyoqtK7COMN8XcQSSwBBICqTjz4rwctdT1K4WSS+VViZY2gwqKW35JOFOQMbfjAfGrPuc1lcHUIkacuk5Bhhy22L4sY6Hplm3Hp6a1jgjQZ7S2MVxObh95IYliFTaqqg3dwG0n21rSnGvtmJt3+xJ63qHYW0835KOR+vd5Clh/CqZy94vvLzT7u4lCvJGXWFUTG5kiDYxk5JZgKkObV92WkXXXBcJGP13UN9XdVPsrt7HhQSRs0cspyrKcMDLPjII8ezWsidz+7Cq1X9i6cB6rfSW80mooImVyFGzs/IVAWYjJyMk/smqdw5x9qmo3oNtGi2iyoJPJQlImbruZ2yz7AT5Pur56l8MfhqGc3cisO0kmLM5eVJHZI492fikMvQ9O6vnyg0OaCD4e9wUtAJmeEbsMYwVLsO442n9kVTikm+n0LttpGy0rEdP/AMU12SaeK4a1t0bbGoeRVBxkLiPq7AFSzH8bp5h7uCuZ8lt8IttRZpHgfYr5y/QsrqzH4wBUYJ69fVU3ifx3HWRGwUpSolBSlKAFKUoAUpSgBSlKAFKUoAUpSgBVM5v33Z6RcdesnZxj9Z13fVDVc6heLOE4tQhWGZpAiuH8ghSSAwGSVPTyjTQ0qTYtJtNIqPKPhW3bS4pJoIZHkaRsvGjtgOUUZYE4wmfbUvzC0pItGvlt4kjBTcwjRUBAZd5IUDPkA+wVZNG0lLW3igjzsiUKuTliB4kgDJPfXrliDKVYBlYEEEZBB6EEHvBFM73WzFP46Mz5T8TWsGj5klRDC0plBID9WJXC97ZXaBjvIx4VCcpZGabVNScYTbIfRudjM4z+iFX9oVYrnkRYtLvV50UnPZqyFR6FZlLAesn11cF4VgWyezjUxQsjIQh8rDjDHc2cscnqc1Srnrr5EU1038GdfY/2OY7ycjqzpHnx8kF395dfdWuVDcK8Kw6fAYYC5UuXJcgtuYAHqAOmFHhUzUslcqbHhcZ0ZRzP4jnfUbbTopzbRydmZJFO1iZWK9WBB2gDuBGSetUvmTwrBaSwQRTy3FxJntDIytt3YEYwB0LEsepPQDz1sPGfLi21JkeUukiDaHQjJXOdrBgQQCSR49TUXa8lbGMwspmDxMG3b1y7BgwLjZjwAwMdPfVoyTKROobbLxZ2wjjSNe5FVR6lAA/hVO5ka7YqIrO+jkZLjBV12hYyrBd5csCpXdnIB6ZznOKu9QfFfB1vqMSx3CnySSjqdroT37TgjBwMggjoPMKjLSrbK0nroYtxdw82h3NvNZ3RbtNxUdN+Ex0facSI2cdw8elTHOO3V9VsO3ZooXjjV2H4A7Zu0IyO9Qynuq36ByXsraZZSZZmQgqJCuwEdQSqKNxHp6eirHxXwdb6hEI51PknKOpxIhPftJBGD0yCCDgeYVf3Vtf9kvbemZBxJwhpFn2Ya7upmk6hYTBIQPAnoAASenn619uaumLato8Z3mCKPb5WN2EeMuG29N23GcVeeHOTllaTLNmSZ0O5O0K7FYdzbVUZI8M58+M1Y+KOFINQh7K4UkA7lZTh0buyp6+HTBBB81Z7qTXXYe29MheL+aFtZRxMhW5aU9EjkXITGd5Iz0zgAeOT5jVO58ai7W+nqymMydpIyE52sEQbSfEjtGFWfh3k3ZWkyzZkmdDlBIV2Kw7m2qo3EenI9FTnGPBMGpRIk25ShJR0IDLkYYdQQQcDIx4ClmomloZqqT2UTmrxVbLpUVpbypIZBEMIwbbFFggtjuyVQAH0+avhxP8A5bhW0i7jN2Of9Qm4b+FWBOR1gIezJnJ3bjJuQOehAX4mAvUnAHU95OBif4l4Dt76CGCUyrHDjYEZV7l2DOVOcD+NbzlaS+9mcae2/o/HLXT+x0qzXGCYxIfXKTIc/tVjfDPC9vd6hfRXlw1vIruVwyLvYSMJATIDkjocevzV0La2yxxoi9FRVVfUowPoFU/irlLaX0xmYyRSNjeYyuHx0yyspG7GOox6c1kZNN7+TajaX6FJ4T4a0w6tHHbzXk0sDdpvxCbc9lgklx1K7sLkDqT06da2uq9wjwLbacrCAMWfG+RyGkYDuGQAAvoAHtqw0mSuTGidIxHmpqJs9chuVHlC3DL8rE0an2HafZURqWn/AOH2ehzsuXMsly48TloHQH9RE9pNa5xZy5ttRljlnMoZF2AIyqCu4t1yp8SfGvvxZwJb6gkSTGRRETs7MqvxgBg5U9MKKrOWUkv5JvG3v/BU+SmjN2NxfzdZLl2wT37FYlyPlSbv2BVc4cMuu3F09zeyW8MWCsMbhQFYtjoTjChRliCST4VtGmaclvDHDGMJGqoo8cKMDPnPiT56o17yQsZLgy5mVWYsYlZRHknJAJXcq+gH1YrFkTbb/sa4ekkUvlZpkJ16UwFnhgWYxuxBZh0iDEgDO7ex7u416eY+pHT9fS6UZJg3D5ZjlhXPoBCE+ir/AKRwXaaT8Kuou0x2bs6llKhEzJhBtBGMYGSazLWNTXiHVbWOGJ44lXEhbG8Rht0jHaSFGPJXr3t6cU81yrl8aEa4zr52Xvkxw4YLHt3z2t0e0JPf2Yz2efXln/XFaBX5iiCqFUAKoAAHcAOgA9GK/Vc1VyezolaWjE+T9/HBqOoJcMscrZALkLkpK3ajJ8c7Tj9E+av7e3i6nxPbmAh4rcp5Y6qVtyZGYH8XtG2g+PTz1dOKeUdnezGYmSGRvjmMrtc+dlZSN3pGM+OTUxwnwPbacjCBSWbG+RzukbHcCQAAPQABV3knyXciors+xnfFP+Z4qs4u8Q9jn/TDXB/iK2Oq5b8B26ai9/ulM7Z6FlMY3KE6Ltz8UY76sdSuk9JFJWt7Mt5/3+2zt4vF5S3siQ/95FqM5uf5fSNNte4jZkfMw7T9aQVoXFfAdvqDwtO0v3HdtCMoU7ipO4FTn4oFfzirgK31CSF52l+452hGUKdxBO4FTnO0Cnm5XH9BKhvZUeaH+V4ftrfuJ+DxH/TTe30xj317/wDDWj4WMa/G+BlyPHyx2j/QzVY+L+CYNSSNJ2lCxlmHZsq5LDHXKnw/iam4rZVQIB5IUKB4bQMY91LzXFfvsbj1ZgPBnBun3Nk09xePC8ZftEDxDaB1UhWUscrjuzk5AqZ4I5f6dfrM8L3u1CqkyiFQWIJwu0HJAxn1irJe8irF5S6vPEpOezVk2j0KWUlR6MmrvomhQ2kCwwIEjXw7ySe9mJ6sx89UvL9NiTj+0j30pSuYuKUpQApSlAClKUAKUpQApSlAClKUAKUpQApSlAClKUAKUpQApSlAClKUAKUpQApSlAClKUAKUpQApSlAClKUAKUpQApSlAERxh97r35ib+m1Z9yG+JdetP8AvSlXn/bZJ+aNYpSlQKilKUAKUpQApSlAClKUAKU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3" y="1351671"/>
            <a:ext cx="2719474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513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0" descr="data:image/jpeg;base64,/9j/4AAQSkZJRgABAQAAAQABAAD/2wCEAAkGBhAPEA8PEBASDQ8QFRYUEBUUFxgQFA8VFBQVFRgUFRUYHCgeGBkjGRUUIC8hJCcpLCwtFR4xNTAsNSYsLCkBCQoKDgwOGg8PGiwkHyIpLDIsLCwpLCwsLCkqLCksLCwtLCkpKSwpLCkpLCwsLykpLCwpKSkpLCkqKSwpLCwpKf/AABEIAOkAxAMBIgACEQEDEQH/xAAcAAEAAQUBAQAAAAAAAAAAAAAABQEEBgcIAwL/xABKEAACAgEBBAQGDwQJBAMAAAABAgADEQQFEiExBhNBUQcUIjRhkhcyNUJSVHFzdIGRsrPR0lOCobEWIyRDYmNyg5MVM8HCJUTi/8QAGgEBAAMBAQEAAAAAAAAAAAAAAAECBQMEBv/EACYRAQEAAgEDBAICAwAAAAAAAAABAhEDBCExEhQzUTJBInETI5H/2gAMAwEAAhEDEQA/AN4xEQEREBERAREQNAeFbVOu1dQFd1G7VwDMB/2x2AzEfHrf2tnrt+c3/t/wY6LXXvqbjd1jhQd191fJGBgY7hIjXeB/ZtVVtn9oYojsAbPgqT3eiSzOTpuS5Wxpfx639rZ67fnHj1v7Wz12/OeAiHi3Xv49b+1s9dvzjx639rZ67fnPCJKN17+PW/tbPXb848dt/a2eu35zLPBl0U0+0rr69Rv7tdYZdxtw5LAfymw/YV2b36j/AJP/AMyHpw4M856o+vAzYzbNJZix66ziSWPve0zOxIro10ap2dT4vRvmveL+Wd45bGeOOXCSshqceNxxkqsREOhERAREQEREBERAREQERKZgVifKtn0z6gWWv2xRpwDdclWeQZgC3yLzP1CRt+3qdTRrErL7yUMxDo1RKuj7rKGAJXKkZ9E89h6KtNbtAdWnW76Wq+AXKW1jhk8QAyPLbp5b4tWdYF3gK7NPd2f1dy+S37tgX6mMOVyurXO4iVEpLMOkREIbL8BpxqtWTwxSv4gmy9P000bhS1jUB+KNajVI4JwCtjDdIPZxmmfBxqj1mp0yMyXaytaayozug2A2NnsxXvnPyTftelRUFQUdWqhQuMjdAwBj5JDW6W24SR6V2BgCpDA8iDkH5DPuY/0L06Lp3etBWl911iqBgKpsKrgDgAQoP1yfzIerG7m1YnyHByAckc/R8srCysREBERAREQEREBESmYAzHK7btfZcm+2k01FjVOqnF9zLjm392hBBGOJBHETI5BbSPiupTVcqb92nU9ytnFVp+s7hPcy90KZPCuhdmWKFBXQXELgkkaW08A2Sc7jnGe5uPbJzXbRqoTrLrFqTlliFye4d59An3qdMtqNW6h0cFWB4hgeBEjtm9GKKCH8u+1RhbLmNzoOxVJ9qAO7EGrO0Wezbmv1x1NdNiadtP1bWWL1RsZbN6vdRvKxhrOJA5iXvSqlX0OsVhkGi3+FbEfxAkriR3STzPV/MW/htBZqVy6IgRLMEiIhDP8AwKUq20XJGSlDlfQSyDI+on7ZuzaC2Gq0VAG0o3V5OBv7p3cns44mlvAj7oW/R2+/XN5SrX6T42N7E2zTp6qNJcH0dlaLWouG6thVQPIsyUfPy548pJ7Z2r1CLuL1t9p3KK/2jkdvcoHEnsAl3qNKlqslirYjDDKwDKw7iDzkds3ovp9Na1tYfJG6gZ2daVJyRUGJ3ATjIHcIejWU7LKjokEHWrc9eubyrb1/vWPY9Z8lqxyCnkAMGX2wNqWXi1bEUPRYamdDmu0qBkpniME4IPIgjJlekGveqoLVg6i89XQDxAdvfkfBUZY/JLrZezl09NdKZKouMnmx7WPeSck+kwiTV7LqVlMxDorERAREQEREC02ntJNNW1tmd0cAAMs7HgqKO1icACQ6bN1xzquu3NQ3/wBdjvada+yo44h++wdvYRJPbOyF1KKpJR62FlLj21Vi5w47DzII7QTPDZW1mZjptQBXqqxkge1uXl1tWea945qeB7yUvnupp+k1JWzr/wCyW0jNtdhAKj4Snk6nsK/z4S1TSWbQw96mrR5BroPBr8HIe/uXkQn29wl9Zsum41tbUlrVNvVllBKN3g9kusQat8gErEQuSN6S+Z6v5i38NpJSN6S+Z6v5i38NoRl4rl0RAiWfPkREIbC8CPuhb9Hb79c3lNG+BH3Qt+jt9+ubylWv0nxkREPWsNq7JTUKuS1diHeqsQ7r1N8JT/MHge2WWj2y1LdRrSldgBNdvtKtQq8SRngjgc1z6Rwk3ieGs0NVy7ltaXJkNuuAwypyDg9oMK2fSGOsu13DTltNpffXkYsuHdQp9qv+YfqHbGjsfQ2JprWazTWHGmtclmrb9hax5596x58jxxmdutVFZmIRVGWJ4BQOZJ7BICiltoMt1gKaJCGorPA6lgcrdYOxAeKr28z2CFbP+siErKCVh0IiIFJ8dcu9ubw38Z3cjOO/HPErZYFBZiAAMknkAOZmNbJ2LVrEbWaisNZqG36jxV6aRwqVXU5XK+UcY4vCtv6jJ5j+pTxzWVqvCvQvvPYOBa0rwpVu4Agt35Ud8+n2TrKQRptX1q4wE1S9Zu8MDFq4b0+VvSS2RsxdPSlSneI4ux52Oxyzn0kkmEeey9iUlYXIiICRvSXzPV/MW/htJKRvSXzPV/MW/htCMvFcuiIESz58iIhDYXgR90Lfo7ffrm8po3wI+6Fv0dvv1zeUq1+k+MiIh6yIiBG7f2T41Q9Od1iVZDzG+hDLvD3y5AyO0Suxdp+MV5ZertrJruTn1di819I5EHtBEkZCa/Y1/Xm/S3JpzaoTUbyG0Nu+0dRvAb4BIycjGOBxClmruJiywKCzEKo5knAHykylN62KHRldGGVZSGBHeCOciE6K1MQ2pazXPz/rjvIPkqGEH2Tz2MBptRfo/a1t/X6YcgFY4srX/S+DjsFgg3f2n4iIXed1KurI4DIwIYHiGB4EGQY2VqNIP7I/XUry09zHyQOyq3iV+Rsj5JPzz1FyojO3BUBZvQAMn+AhWyeVrsray6hXwr1vW25ajjDI2AccOB4EHIJ5y/kN0ToI0qWMMWagm+zsIa47+CPQpUfVJmE4+O5ERCSIiAkb0l8z1fzFv4bSSkb0k8z1nzFv4bQjLw5dEQIlnz5ERCGwvAj7oW/R2+/XN5TRvgR90Lfo7ffrm8ZVr9J8asSkrD1kREBKSsoYEC+2L9S9tOkQIKnNdt9vtUcAErXWOLniOJwPll3s7YNdL9cxbUagjDW2HebHwVHJF9CgfXLbT/1O0La+SaqoXKP8yoiuz7Vao/UZOQpjN96rEpELsY0Wlt1dmqt8c1OnVL3qrWs1hAtYVScNW3Nt7tnrq+jF9qPU+0dQ1dgKupSjylPAjeFYIyOHDvlNHotfpA6otGsrayywZZqLM2WM+CSGU43sZ4cpdafpEetqpv012me0lUJ3bK2YKWKh0Y4OFPMDlDjNftLogAAAwBwHoAn3KSsOxERAREQMO6QeE/R6DUPprkuNiBSSigr5QyMEtITavhi2fdRfUE1ANlboPIUYLIV+F6ZhPhZU/wDVtRwPtauz/LEw/cPcfsMlmcnUckysj5ifW4e4/YY3D3H7DJeLT5ifW4e4/YY3D3H7DCNMo8HXSinZuqe+8OyNUyDcAYgllI4Ejh5JmyPZt2d+z1PqL+qaP3D3H7DG4e4/YZDvhz54TUdN9GektO0afGKA6oGZPLAU5XGeAJ75LzAfAuMbNPZ/X2f+sz0SGtx5XLGWqxEQ6ERECM2vsbxg1Ot1mnspLFXr3c4dd1lIdSCDw7OwS2/oyx9vrta/+6tf4aLJHam0V01NlzhmWsZIUZY8QMAE88mRzbQ19meq0ldA7Gvt4+pUG/nCl1tY7K2mNK2p09t1lnVXEIbCXfcauuwAseJxvmJ46voTffY91uqVbHIyKqsKMKFHtnJJ4c4hy/n+oy+Qm3POtmDs66w/Zp7Z51be1N+8dLpQUV3TrLrBWN6tihwihmxvKe6fSbI1Vt2nu1N9WKGLrXVWQCzIyZNjMSRhjwAEOlvqnZOysoJWHQiJh/hS2zfo9B12nsNNnWou8ADwOcjiCIVyy9M3WX5jM5z9kvavx1/Vr/THsl7V+Ov6tf6ZOnk95h9V0Q9CtxKqx9IBlPFa/gJ6onPHsl7V+Ov6tf6Y9kvavx1/Vr/TGj3nH9Oh/Fa/gL6ojxWv4C+qJzx7Je1fjr+rX+mPZL2r8df1a/0xpHu+P6dD+K1/AX1RHitfwF9UTnj2S9q/HX9Wv9MeyXtX46/q1/pjR7vj+nQ/itfwF9UR4rX8BfsE549kvavx1/Vr/THsl7V+Ov6tf6Y0n3nH9OilQDgAAPRwn1mc5+yXtX46/q1/pj2S9q/HX9Wv9MaPeYfVdGZlZoHYPhE2nZqtLW+rdke6pXBVPKVrFBHBe4mb+Eh34uWcngiIh2Q/S7zLU/6P/YSXEtNr7OGppsoZmQWDG8uMrxBBGQR2SP6jaNftbdPqhnlYjUNju3kLDP7ohS9rtNxMQ1XT40O9V2ksW1CN7cdbF4qGBDcOwjmJWEf5MXrs3bNOks1mnudg3jD2IAjvlLQr5G6p4bxYfVLq7ptpkVnKancUZZvFrlVQOZLMgAHpk9ieWr0y21vW3FbFZWHoYEH+BhOrPD1VgRkcQeXpn1IjorqS+lqDnNtOabc89+k7hJ+Xdz9cl4Wl3NkwLw0e5n+/X/5mezAvDR7mf79f/mHPm+OtERESzDZZ0Z8Guu14WxVFFDcRZZw3h3oo4t/ASW6R+B6/SUWaiu9NQtSlrF3TW26OJI4kHHGbo2bQqU1Io3VVFAA7AFAlr0o8x1vzFv4bSNtT2uExcwSkCJLLIiIQlOjnR67aGoXTU4DsCSze1RRzY+j85nWu8BuoVC1WqrtsHvWU1g/I2TI/wK+6TfMP95JvWQ0en4MM8N1yztbY9+ksNOoramwccHtHYQRwI4cxLKbb8OulXd0NuPL3rEz3rhW/mP4malh5ObD0Z3FJdGfPdF9Io/FSdQzl7oz57ovpFH4qTqGK9vReKREpmQ96P2ttpNMalKWWvaSqJUu+x3RvMcZHAAfylm3Sypfb0axPl01x/iqkRWeu2hY3NdJSK/R1l5Dtw7wiJ65k5iFO98MR2bsxNa+q1LJYgsvIr31NZKJXWgbdYZAJU85WZbiIV/xQJkJb0j6xjVoq/GnBwz53dPUf8VnviPgrk/JJi+lXVkYbysCrDvBGCPskH0d1Saeh9Nay1HRHqiWIQGvGanz6Ux9YMLZXuvNibKegXNZZ1tt79ZZuqERW3QuEXiQMKOJJJ5yUkC/SgOD4pRbrTx8pR1VORn+9fAPL3oaSezNoLqKkuTO645HgVI4FWHYQQQR6IMbPEXcwnwu6K27Z25TW9z9dWd1FLnAzk4A5TNZWE54+rGxy/wD0W13xPU/8T/lH9Ftd8T1P/E/5TqCJO3i9lj9vHSjCIDw8lf5CWPSnzHW/R7vw2kpIvpT5jrfmLvw2kPbl+NcviIESzAIiIQz7wK+6TfMP95JvWaK8Cvuk3zD/AHkm9ZVr9J8bW3hp2bdfVoxTTZeVssLbil90FBzwOE1T/RbXfE9T/wAT/lOoMRCeTppyZeq1zh0d6Na1dZo2bSahVW+ksTU4AAtUkkkYAwDOjxEQvw8M4pZKShlTIbaO27EvFFFB1TKvWXYda+qUnCgFuBdiDhSRwUnPKHa3TxfZ2p01ltumI1KXObLabDuNvEAE1W8uQHksMekS92bt2q8msZquUZeqwbliend7R6RkemeGm6U6dmFdhbSWn+7vHUsfkJ8luY9qTPHZYGp1d2rwClIOm07fCwQ1zg928FX9w98Kb79k/ERDopLHU7D09tovsprstUboZgGIAORwPDn2y/iEWPkCQFjeJane5aXWOAf8nUNwBA+DZjB7mHpMl9o7Qr09bW2HdVfrLE8lUDiWJwAJGbP2fZfYur1Q3WXzenmNMD75uw2kcz73kO0krl9ROSs+HsC4yQMnAycZJ5AemfWYXViIgJF9KfMdb8xd+G0lJF9KfMdb8xd+G0K5fjXL4iBEswCIiEM+8Cvuk3zD/eSb1mivAr7pN8w/3km9ZVr9J8asREPWRE87r1QbzsqLwGWIUZJwOJ7zwgWm29rLpaHuYb2MKijhvu5CouezLEDPZPPYezWpRjYQ+ouPWXsORc+9X/Cowo9A9MvdTpktRq7FDo4IZTxDA9hkJpdS+hdaL2Nmlc7unuY5NZPKm4/wVzz5HjzKXtd1N6jSpapSxFsQ81YBgfqPCU0mjrpRaqkWutBhVUYVR6BPYSsLaIiISREQLHa+zF1NZrYlSCGrdfbVOvFXX0gyJr6TWV/2e2lrNevAIgwlw7Lg54LX354g5HHhnI4xCtn0x/8AouNRmzXkai0jyFXK1ab5kc9//MPHuxyn1p9o2aNhTq236iQtOp5Bs8kv+C/+Lk3oMnpBdIT4w9egHEXDf1P+HTqeI/fbCD97uhWzXeJ0GJ84Cj4IH1AASw2Z0g02qJFNy2MM5HJsA43gDxK+kcDC+/0kpF9KfMdb8xd+G0lJF9KfMdb9Hu/DaEZfjXL4iBEswCIiENgeBT3Rf5h/vpN5zRngU90X+Yf76Tecq1+k+NWJ8swAJJAA4kngBI/Q9INNfY1VVosdRvcM7rAHBKNjDYOAcZxkQ9W3ttPatemTfsJ4nCqBvPYx5KijixkVVsd9W3Xa5Bucep0xwyVAjG9Z2PZg/IvZ3y76Q6BrK1sqH9o07dbR6WA4ofQy5X65ebN16aiqu5Pa2KCM8CO9SOwg5BHeIV83VRBqv0HGsPq9GPee3v0w/wABPG1B8E+UOzPKfNGdoutjAjQ1NmpWBB1TrydlP92p5A8yMnkJkUQn0glZQSsLEREBERAREQBmNb76LUai+9DdTqGB65AWOnVRha7K+JCDid5e1jkCZLKYhFm2O63WDaD+K0OG0+A2rtQ5BU8qEYe+b3xHJfSRJPXbEovVUsrGEGKyvkNVjgNx1wy/URLrTaOuoEVotYJLEKAoLHmSB2nvnriFZj9se0pvo1lOm69tTTZXZYRaAbKghRRiwY3slwPKGeB4y96U+Y636Pb+G0ttBaLNoaxs56iumkDhwLb1rHv47yD92WHhJ1bjRWUV/wDc1CuDj3tVaF7G+wAfvQpbrCueBERLMQiIhDPvAtYBtJgSAWocL6TvIcD6gfsm79Y7Cuw1gFwrFAeRYA4B9GcTnnwe02eNNfUCX0lZvwPfqjKHTh3ozD5cToii9XVXU7ysAykdoIyD9kitXpL/AA0xzZGyBraKNTq7X1fWolnVnyKELANjql4Ng8PLLcpKbX2P1qIaiKb6DvadgMBGxjdIHvGHAju+SWnQ+1eptpVt4ae+6oHIPDfLry7ldR9UnsSHqxksY/V0vrKAFGOryVbTIN+1XXmCOQXtDnAwQZc9HtnW1C5rdxOvsNoqTyloLDygH98SfKPADJOJJrpkDM4VQ7Y3mAAZscsnmcT0xBJf2rERC5ERAREQEREBERAREQERECM1/R3TXtvvUBb+0Qmq0f7iEN/GRO1ej600a683XahvFbkTrmFnVLuMzBTgHiQuc5PkiXO1unWz9JaaNRqBVaoBKlWOAwyOIGOUhtu+EjZdul1NaapWd6bVUbr8S1bAD2veRDjllx996aEEQIlmIREQhsPwI+f3fR2/Erm0NP0MoCit7L9RUuQlb2EVovHCbiYDKAceVmag8FW3tPotZbbqbBTW1LICQTli6HHAHsBm1fZQ2T8cX1X/AEyGp02WE4/5Vkmk0VdKhKq1qQe9UBR9gnvLPZW1adXUt9D9ZU+d1sEZwcHgRnmJeSHtmtdiIiEkREBERAREQEREBERAREQEREDn3wvMP+rX8f7ur7gmG7w7xNwdPPPrP9KfcmPSWLzT/Zf7YBvDvEbw7xM/iHHTAN4d4jeHeJn8QaYBvDvEb3pmfxCdNjeCg/8AxOl/3PxGmXSA6C+Y0/K/3zJ+Q2+P8J/SsREOhERAREQERE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67" y="2411328"/>
            <a:ext cx="1162050" cy="138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498558"/>
            <a:ext cx="89296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4" descr="data:image/jpeg;base64,/9j/4AAQSkZJRgABAQAAAQABAAD/2wCEAAkGBhQSDhEPEREVDxERDxwRERATEhYXEBMQFBUVFR8SHhoXHSkgFxkjGRUSIC8gIyc1LCwsFx4xNTAqNSYrLCkBCQoKDgwOGA8PGioiHCQ1MS01NTUsNSk1MCk1NSwpLCwsLCo1Kik2LCwwLywpLCwsKSk0KTYsKS0pLDUpMCkpKf/AABEIAGgAmAMBIgACEQEDEQH/xAAcAAEAAQUBAQAAAAAAAAAAAAAABwECBAUGCAP/xAA1EAACAQMBBgIIBQUBAAAAAAAAAQIDBBESBQYTITFRB5EUFUFhZHGT0SJCUoHSJDJTscEj/8QAGQEBAAMBAQAAAAAAAAAAAAAAAAECAwQF/8QAJBEAAwACAQQCAgMAAAAAAAAAAAECAxEEEiGB8DFhsdETIkH/2gAMAwEAAhEDEQA/AJxAAAAAAAAAAAAAAAAAAAAAAAAAAAAAAAAAAAAAAAAAAAAAAAAAAAAAAAAAAAAAyMgADJTIBUHnrbW/N9G5rxjd1IxjWkkk1hJPoTdundSqbPtqlSTnOdCMpSfVyaXM6s3FrDKpv5MceZW2kbcHN+IV3Vp7Mrzt5SjVWNLhzmvxLpj3Ec7jbev6l6o16teVPg1HicXp1KDa6rrkjHxnkh2muwvKppTomoHn7Zu8m03cUVKtc6XWipZjLGlyWV06YPQEXyXyGfjvDrbT2TjyrJvSKgZBzGoAGQAAAACOfFnaV3Sdt6JOrHOrXwk3ntnCNPuPti+nC94860tNGLhri045k9TjldcHXPFdY/5Nr3sYPMlXToluNaLbipJtdVnmgRxQjKFVzg2k5v0ZxeZVXrSS+WnLeeoKVg18Mssn0RdV3lulJ/1dfr/mn9zcW9htepCNSDu5QnHVGSqyw4v2/wBxrqu5t45P+nl19x94bA2ikko10lySVRpJdup71ONf1cnmrq/3ZneqNs/GfVl/IeqNs/GfVl/IwvUW0v01/qv7j1FtL9Nf6r+5Xf3Hvknwzn7uElOaqZ1qTU9X92r25950+8+161P0OFOvUpx9X0nphUlGOcPnhM109z715bt5tvq21lvubvenda6m7XRQlLTY04SxjlJJ5Rerh1O2iqmkn2Z3fg5ezq2NaVWpKq1cNJzk5PGFy5nfaV7jznbbv7RprTThWppvLUZ4We/Jn29VbU+I+q/uefl4k3bpWls6ozuZScs9DaV2RBHiTtqvDa1xCFxVhFacRjUkor8K9iZgeqtqfEfVf3MStupfTk5ToVJyfWUmm3++TTjceMVdTpMrlyu1pJo2W1Nt3C2VYTVxVUpVKqlJVZapJOOMvPM6Pwh27J1LuVzcScIUoyzVqNxjz6/ifI0m091rl7MsaaoSc4VKrlHllJuODUWu419OSpxoSWt45ySj+5rU47xuW0u7/Jmnc0np+okDenxmhDVSso8SXTjTX/mvel+Yje83lvZvjTua64j5NTlGDx2SwvIlDdbwdo0sVLuXpFTrw1ypR/7Iw/Fzd2pUdpG2o5jTjJaYJKMc49hjhyceLWOF5ZpkjLU9VPwY3hBt6Wq8nc3EnThCL1VajcY9f1My96fGaMdVOxjxH0481+BfJPr+5wNpuNfTmqcaEo6n7ZJQ+bJK3W8HaNHFS7fpFTrw1yoxf+5DNPHm3kt7+kMbyueme32cRtveO6ls2zrSuKqqVK1VykpuOpJ8unsXsOi8GNp1atxcqrWqVUqUcKc3JLnLuZfi7u/Uqq0jbUdUaepOMEkor5Hy8HdhV6Fe5lWpOmpU4qOcc3mRF3FcZtaTf7JmaWZL34JMpbNpRlrjShGT/MopPzBkg8fezvLeGuy8hw12XkXAgFvDXZeQ4a7LyLgAW8Ndl5BwXZeRcAC3hrsvIcNdl5FwALeGuy8hw12XkXAAt0LsvIKC7LyLgACjjnqslQAUUF2XkVAAKOOeqyFFLosFQ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28" y="2193758"/>
            <a:ext cx="144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3448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 descr="https://encrypted-tbn0.gstatic.com/images?q=tbn:ANd9GcQ7l_twWDx59MJjzd0bnuIF0psMtwItZoOcXdRSHgWzmiJFwyT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1" y="3295876"/>
            <a:ext cx="2109107" cy="87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control </a:t>
            </a:r>
            <a:r>
              <a:rPr lang="nl-NL" dirty="0" err="1" smtClean="0"/>
              <a:t>it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utoShape 2" descr="data:image/jpeg;base64,/9j/4AAQSkZJRgABAQAAAQABAAD/2wCEAAkGBhASEBUQEBIVEhUUEBQQDw8PEBAUDw8PFBYWFBUQFBIXGyYeFxkjGhQUHy8gIycpLCwsFR4xNTAqNSYrLCkBCQoKDgwOGg8PGCwkHhwpKSwpKSkpLCksKSkpKSksKSwpKSwsKSwpLCksKSkpKSksKSwsKSwpKSksLCksKSkpKf/AABEIAOEA4QMBIgACEQEDEQH/xAAcAAEAAQUBAQAAAAAAAAAAAAAABwEDBAUGAgj/xABMEAABAgIGBAgJCgQFBQEAAAABAAIDEQQFBiExURJBYXETUnKRkrGy0QcVIjIzYnOh0hYXNUJTgZOiwfAjQ+HxFIOjs+IlNGOCwiT/xAAaAQEAAwEBAQAAAAAAAAAAAAAAAQIDBAUG/8QAJxEBAAICAAYBBAMBAAAAAAAAAAECAxEEEiExMjMFE1FScRRBYUL/2gAMAwEAAhEDEQA/AJwkiqrbooGKD0SrUWltbifeFhVjW7GNN+A7lHNo7duBLWHt5uGopvXdMRMzqEleN4eY6QWRCpbXYEc6gX5ZR54npRPiXS2dtu8uDXnXm862jWVXnrPZrfBkp1mqW2lelrqrpwiNBzHetgFZiqiIgIiICIiAiIgIiICIiAiIgIiICIiAiIgIiILNIiSaTsXE2itIWO0G+UchozxI1hdhWTpQ3ck9SimlRS6sA03jRiGRvHnnUq3ty1myY6zENRXtZ1hEBDYDzMSuELIbFzMKC8EmK0tdM3OkD7ts1MVo7R0ahaJjQwQ4keRBY4+SATiRxgourit4VIjl8ESEjc9ob9YnAE6nBef9e+Su9PZ+Nx1jN11t4gUZzr14iQiwh2sEd/6LKodLDRLdPLXgrVMi6TgGjEjVnd+qrSZm0Po+Jis455/sk/wf1gXsbPIZZP2Lv2rgPB/QyyGJjEDqdsXftXqPgpFVUVUBFRJoKoqaQzXkxBmPcg9Kq8cKM1UPCD0qJNVQEREBERAREQEREBERAREQYNaj+Gdx6lE0b6THIidsqWq19GeSepRLG+khyInbKzy+uy1fKGX4T6KIjoDTriRB+Vi5xlhnFuky7A3NGU9b9y663fpqP7V/ZYuss7RWuhC4YDUOK1YcL1xRtpe01ybjuh42ZpE5SP5PiXSWesQ7TDnmeF2iM2nU5Sj4nZOchzDuWTCojW4Acw7l0RSsdoXycVmyV5bW6MSqqvENoAy27dq2U1SSqSruYK8PigC9YtNrJrBeZbyM964S0FuWtubMnVo6J1bHoO1pldMbr6+5aCm22Y2Y0uvZ6qjuPT6TSDMXA33iINuqeapCqS+b3OJ1yeZe8KYhG3U0nwjNncffv9RYTvCPt/N/wWvh1dCbqJ3yP6K5wLOKOiFPKbZjPCOf24fAs+jeEUEi/wC7S/4LSCEw/VHRC8RKBDNxEh6sgfuuTlRt3lAtpDcZT95z5K39Frdj9fX3KF4lSOBnCfLlPd+gV6j1vSKP53lD1Q92zWQo0nacA8HBelwdn7atfcTK/wCtojXyl2VEpoeJzGGqWW9QlkqqoqoCIiAiIgIiICIiDCrX0Z5J6lEsb6SHIidsqWq19GeSepRLG+khyInbKzy+uy1fKG2t36ej+1f2WLs7L+iG4dlq4y3np6P7V/ZYu0sv6Ibh2WrHhPVC+XybxVVEXUyC7WtTXFbiE0nYc8ictivVnWIhtmf0zGe9RPaavnR38EzXITEjiC3UdqD1aG10SLELIZmZm7SlgZ6wsKi1SBfF8s+sO4q/QKEITb73EA+6RxWSrxCsyo0yEm3DYgRJf21qyAhVkVSWwpco6hNAgKro7Dv1KQVHNDhItnvSarJQNfGq0g6cEyIvk2Qw2k5rf2Vtc4O4KITMTGJPmgDUNiwDPHn3LBrGg6Xlw7iMccZzNwUTC20zUGmB7QQZ8+ZWYozsZaWcmPMjPA6IN5ccJqRqPHDgDs/RUSvIiICIiAiIgIiIMKtfRnknqUSxvpIciJ2yparX0Z5J6lEsb6SHIidsrPL67LV8oba3np6P7V/ZYu0sv6Ibh2Wri7eemo/tX9li7Oy/ohuHZaseE9UL5fJvlapEXRaT+8FcK0loqfoQ3X4NJ1cV3cupk463doy0Fjcb5XuGDmlczVlA0fLiXuOBMjfMEXqzEiGkUkv1NLvzNzG5bTYrRCsyq736lQFEkPuF81dCslhUmtGtcWATcNh1iYvVmlUl8V3BQgSBcZAOwOzYuws3YoNkXAz/APca3KkytEOThUKlxr2ktHqxB+p2rMbZSkn+a/b5bO9SrRKoY0Ye92xZYojf2So2IcjWXpTRMRHH/Mb3rCfFpEE/xLwMSXz9wO0Kb3UJp/uVq6ws6x4N3vdmE2IuoVYNi3DHcd2tZJmLirtobHuhnThgmV9wecATr3LWwqcWt0YjHXSGoYK0ShmXoP7rD8bw+KecJ43h8U84U7hGlqkTgRWxWXNc64C7zQBgN6lCy1bcJDbPijPit71Gj6Y2I0tDTeJYrtbGUcsAuIu1jMMVJW27sFVXlmC9KEiIiAiIgIiIMKtfRnknqUSxvpIciJ2yparb0buSepRLGP8A1IcmJ2ys8vrstXyhtreemo/tX9li7Oy/ohuHZauLt+6Uajk/av7LF1tmKY3gheMB2WrHhPVC+XydG4qPbe1iQwtBxBGJ1teF3EenMAN4UT23p7XRA0OF7miW8vC6oZNfUUGUPSOL9Eg7prPaF5o7JMY3JsgvYWkKSoCsOs6TotDG+c6becXXrNWBRIPC0wawDDI9yiZTDq7FWcGiIjgCXAOvDT5zWk6lIUCAGiQHuCwajoujDbyRnxQsqkUsMB2BUWZIRaCkWphtuLxzjuVn5XwuOOcdyDpQklzXyvhccc47k+V8LjjnHcg3dKoLHgggG7IZLRUux8J1+g3ow+5eha+FxxzjuT5YQuOOcdyDB+QsLiN6MP4U+QsLiN6MP4Vm/LCFxxzjuQ2yhccc47kFij2MhNPmt6MPuW9oNWNZKQAkJXAbMhsWm+W8Hjt5x8KyKPa6C43PHPr5k2OhCqsGDWkNw84c6vf45mYQZCLH/wAczjBBTWcYIMhF4bFBwK9oCIiDCrX0buSepRNH+khyInbKl2msmwjYepRnXVDMKlcNozkHNlMCc3G+c/0WeSN0mFonrDz4SaM+IYRhtJLXvNwdrazIbFoaBWdNhtkGOy82NkBnsXVRPCAycnQcNXDG78ip84UP7L/WPwLgxXy468vK2mKTO9uffaKmSloO6EfvXNUqHS4kdjnMIAewmbYuAdPXsKkR3hDhiZ4L/WPwLCpfhMo7hwZYAXeSDwrzLSm0GWhtW1c2WZiJqpNK67sUYA+5AqNfO/HIqq9GJ3DnVYrNjm6VImc2dpX4ax7JO0aQGnNnvcosmEw0MSYOSOoLjLbVq6HDMjK46zk3btXY0R84YPqjqCjfwjeYdx7LFRZzzqK+KA8xHCcjdEIxv/VefE5+0ifiHuWXQvRN5LeyFeWkQq13ic/aP/EPcnic/aP/ABD3LYzRNQba7xOftH/iHuTxOftH/iHuWyVE1BtrfEx+0f8AiHuXl1SOP8x/4h7ltJKsk1BtpXWcOPCxPxf6LzHqqNCbOHEe4zwMRzrtwGwLeSVPHDKLKK8TEw3RmRjfOYByVLdK7iCOstbQK9pzWyLHdGPt2rO+UVM4juhG71uIXhNgvwhg/wCa678iu/OHD+y/1j8C8/6+b8XRyU+7RC0VM4juhH71do1pKZO9juhGz3rbP8I8Ifypf5rvgW1qe0TKU1+iNGTC7zicLshmoniclY3avRMY6TPd6s5aExPJdcRccReBPWV2kJ0wojqakHxhHacBHiAbpFSzRfNH39a7q25qxLGY1K8iIrIeC2YWvptUNiYjq7lskUDmHWPhE4dXwqnyOhZdXwrqEUjlYljYUsOr4VHVr7NthPDwMHNPNpHi7FN5XC25q7SY4+qTqx0X7UHI0ONpQ2kS81XFrqiiHQcw/V0RuxWyAWkKaAVrOFMKmNfqLoY5pblsisWs6Lps0vrNm4bwLr1EwQlOoacHwRI4tadXFG1cj4QaIXMJGRzyYsKxloy3+G43jyZX4BoGoLsqfQmR2ESnMEYfdrlkqro4oMRoYA5wBDQL3AYADWrpjM47Om1ban2F0nXXfc3M+ssL5v3Z+5nxKYlXTG4ZnHZ02pwzOOzptWR8gHZ+5nxJ8gHZ+5nxKeY5WNw7OO3ptVeHZx29Jqw61swYTS4HAE4N1AnPYtBQ4L3vLBeQSNWoTTmOV100kqTCrNSqotXaCGXtbDu9Iw9YW1Aw2rDhtEWlNYBOTb9ha+/HekrQ6izVj4ZYCR1Zu9Vb/wCRsLLq+FbWpKPosu/d7ls1msjS1NlGMYSB1cZo4qwPByyXCj/xP7TV2drz5H74zVx3g9xjX/yn9pq5eK9ctMfkxKoP/UaR7eL1OUvUXzR9/Wohqn6Rj+3i9TlL1E80ff1rfH4R+lbd5XkRFdUREQEREFCtXXlDD4ZGYI/K7vW0K8RocxJBCFY0c0alYeSS4m46hIXnes8i6WeveuhtvZ/TaXNF+o+SMXN1rjappZM4b/OEzO8m8yF6tEolsJKv7kqFvuVZ5K6nZrqwq0k8JDMiMRfrMzcFtagto5hDYoIM7yQ1ovJOs7Qrf7ksak0CG/UGuzAE+dVmq0Skeg2mgvA8pvSh5DbtWyFawcx0md6hgUGkwzOG9xHLA/XYFdbT6eMzvjf1VeWU7S/EriCNY6TO9aGtrXwWAgEdKHmNqjx9Jp79ZG6N/VeIdURXmcV7jmC4H96k1JtdrevIlKfoMBAumdG6R8k3ieav1dQBCE8Xa79cpG5XoFEhsHkgTzlIq71q0QgBVJKoxQZlShZpccMYTrI8kXYjYtpYipy55iOGJOeB0DktFRYBpUYBvmtIMthGR3KVrPVWIbBd9UahjJvcqTK0NxAhyElcQBFCXMWx8w/v6zVx/g9xjeyf2mrrbZRZMP7+s1ch4O3TMb2T+21cvF+uWmPyYlUfSVI9vF6nKX6J5o+/rUQVS6VZR/bxepyl+ieaPv61vj8I/Slu8ryIiugREQEREBFRVQYdOoem0jdnmFGNrLMuY7hYYMxI4OPmgnXuUslYFY1c2I03DA6hkRkgiCg07TGi+5wuvkMBfcsuWaz7SWQc0l8LyTM4FrcTsGS5+i1kW+TGF51gE47TsV4srpsZDJURhmJg3fvUisqIiKAVVRVRJcqTQXq3HpLWedf901AuXSngAJknAhYEaK+M7goIN1xMtIEg7Ni9Q2RaS7RYNFplORLTI3G5d1ZiybWNBcBO6ZkwmZaNclEyldspZoQ2iYlv0uM7vXYQ4YAkF5gwg0Sl7grqqsoFi06lhjSSdU9WRP6LKK5K2dOLIZlkc+K9BxNvLWzJYy8gkXaB+s0rWeD+0DIAicNdpMc0TLW4uada5+lxS+I57r79d+O9eoNGLtm5cXEZOaOV9DwXxlb157z3Z9Fr1orGM8eY6NFcDNspEGV6nKpacHsEjnrGa+eKTRC3yhjnr51LtgqwLmCZ1nPjlb4bRNdfZ5vHcJPD3/bvdJFj8Ii2cDJREQEREBERASSIgsR6K12I95XJ15Y5kUG7V6+UuMuzmvJYCghin2UpEFxMKYE9TAdZGs5SWK2lRmXRIbnet5IB+4Dcpoj1ex2ocw7lqaXZaE7UOZnwqdo1tFUS0EJvnjR3u/otlVQ/xDC+D5QEtItv0ZkgT5irttLKQ2sJA15N9f1Vf8F8LRo0QS1Q5z5cRYZ800ruFqU3Omh+UNH0i3TbMTBGkZzBllmrja2aR5LC/c7H3LCs3Z5sSPEJE5xomOibuEGbdqk6rrGQg0HR1ZM2+qt4mZjaJjUo/wCDpUa5jXNBukWtds/VbqqLDudfFEzySNWxykCi2fht1e5vctjDozW4D3BQNVVlQsh4CX3uznmtwyGAJL2iAiIgoVxlt6IXQ3Xaj2XrsytfWlBERhByOWR2bUJ6PniND0Xlrs7ln0GlABdJaWx7tMuYNZ3YjJq5jxJSAZaI/P3LiyYbb6Pp+D+Ux1pFb94eaxjB2GP9VJdgKCWtExr/APsrk6hsfEe4GIM9Zy2tUsVPVwhjDqznkt8OOaR1eX8jxccTeOXtDO4NFkSRbPMVREQERWosUATJQXJpNaCn2lhsxcOduz1tqwGW1hF0tJvSZny0HXTVVqqDXcN+Dh0m7dq2IjNzHOEFxUXnhRmOcKvCDMc4QVkklThBmOcKhijMc4QcZbyfBn98daPwd/8AbxN0PtPW5t28cEb/AHj11pfB2P8A88TdD7T1ycX4NMXdh2I9O/2sT/cYpao/mjcolsT6d/ton+4xS1R/NG5dMdoU/uV1ERWQKklVEBERBQoWqqIMaNQWOxHX3rD8QQsu13raogw4NXtbh+vessNVUQEREBERB5cVyVrK8MJpkev1tmxdXGNxUUeESM6d2Exq2xE2mI6xDjKxrmLGcTpEAYXznMDZsWF5eIiGe4KsPUtpBoYLZledfNO9vscPx2GtIia7ljVfa+PAcAXEi/F0tRyG1dZRPCUZXn8zvhWls7SIUGlsMYtDfLm55aGjyHDF20hSAK5oBwiwfxYPerfypj/nbweN4OuHJqJ00J8JG38zvhVfnI2/md8K33jWgfawvxYXenjag/awvxYXen8u34S4vox92h+cjb+Z3wqnzj7fzO+Fb/xtQftYX4sLvVW1tQb/AOLC/Fhd6fy7fhJ9H/XBV7a90YSnMco+tmNq6Xwdj+BE3Q+09bjxpQD/ADYX4sLvXtteUXR0WxYZwloxIec81jlz2yV1yytWnL125ixHpn+2if7jFLUDzRuUaWKq4h7nSuMV5Bv1uaVJdHbJo3L069oc8911ERWQIiICIiAiIgIiICIiAiIgIiIPETAhcDbeptNpI36vXUgLFptDDx/fb3oPnGJD0DoHVh1rIbTiBKeG9SlXNiBEJMj/AKmzuWngeDkB0y04/wDkz3rltw8TPd7uH5eaUiLV3Mf3tw1Gq11KeAPNvneMiRcdy7yrPB43RmQOaGurqSzAhSuP5sjnvXSwoQAW9axWNQ8nPntmvN7I++byHxR0Yar83kLijow1IaSVtMEefN5C4o6MNU+byFkOjDUiSSSCPPm8h8UdGGrsCwUNt+iLvVYu+kqqRqKsqZsIDRaBruAGWW5bVq9ImwREQEREBERAREQEREBERAREQEREFChREGNSFYGKIoQy4OCulEUpFV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2764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62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344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Home Automation</vt:lpstr>
      <vt:lpstr>Thijs Schreijer</vt:lpstr>
      <vt:lpstr>PowerPoint Presentation</vt:lpstr>
      <vt:lpstr>Hardware</vt:lpstr>
      <vt:lpstr>PowerPoint Presentation</vt:lpstr>
      <vt:lpstr>PowerPoint Presentation</vt:lpstr>
      <vt:lpstr>PowerPoint Presentation</vt:lpstr>
      <vt:lpstr>PowerPoint Presentation</vt:lpstr>
      <vt:lpstr>How to control it?</vt:lpstr>
      <vt:lpstr>Interoperability</vt:lpstr>
      <vt:lpstr>Sad state of affairs</vt:lpstr>
      <vt:lpstr>What we need</vt:lpstr>
      <vt:lpstr>PowerPoint Presentation</vt:lpstr>
      <vt:lpstr>PowerPoint Presentation</vt:lpstr>
      <vt:lpstr>PowerPoint Presentation</vt:lpstr>
      <vt:lpstr>xPL demo video</vt:lpstr>
      <vt:lpstr>PowerPoint Presentation</vt:lpstr>
      <vt:lpstr>PowerPoint Presentation</vt:lpstr>
      <vt:lpstr>characteristics</vt:lpstr>
      <vt:lpstr>structure</vt:lpstr>
      <vt:lpstr>PowerPoint Presentation</vt:lpstr>
      <vt:lpstr>UPnP – Girder demo</vt:lpstr>
      <vt:lpstr>UPnP gateway/middleware</vt:lpstr>
      <vt:lpstr>Future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Automation</dc:title>
  <dc:creator>Thijs</dc:creator>
  <cp:lastModifiedBy>Thijs</cp:lastModifiedBy>
  <cp:revision>20</cp:revision>
  <dcterms:created xsi:type="dcterms:W3CDTF">2006-08-16T00:00:00Z</dcterms:created>
  <dcterms:modified xsi:type="dcterms:W3CDTF">2012-11-29T14:23:59Z</dcterms:modified>
</cp:coreProperties>
</file>