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7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2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7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0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9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5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2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0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2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9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B6E4-FD0E-4E89-96C0-25D940FF77CB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1AD1-86C1-4F4D-AFCE-A04058DD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3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dirty="0">
                <a:latin typeface="Algerian" panose="04020705040A02060702" pitchFamily="82" charset="0"/>
              </a:rPr>
              <a:t>VOICE CONTROLLED SMART HOME AUTOMATION SYSTEM BASED ON ZIGBEE NETWORK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Blackadder ITC" panose="04020505051007020D02" pitchFamily="82" charset="0"/>
              </a:rPr>
              <a:t>Engr. Elechi, Promise</a:t>
            </a:r>
          </a:p>
          <a:p>
            <a:pPr algn="l"/>
            <a:r>
              <a:rPr lang="en-US" sz="2800" dirty="0" smtClean="0">
                <a:latin typeface="Blackadder ITC" panose="04020505051007020D02" pitchFamily="82" charset="0"/>
              </a:rPr>
              <a:t>And</a:t>
            </a:r>
          </a:p>
          <a:p>
            <a:pPr algn="l"/>
            <a:r>
              <a:rPr lang="en-US" sz="2800" dirty="0" err="1" smtClean="0">
                <a:latin typeface="Blackadder ITC" panose="04020505051007020D02" pitchFamily="82" charset="0"/>
              </a:rPr>
              <a:t>Onwuka</a:t>
            </a:r>
            <a:r>
              <a:rPr lang="en-US" sz="2800" dirty="0" smtClean="0">
                <a:latin typeface="Blackadder ITC" panose="04020505051007020D02" pitchFamily="82" charset="0"/>
              </a:rPr>
              <a:t>, Charles </a:t>
            </a:r>
            <a:r>
              <a:rPr lang="en-US" sz="2800" dirty="0" err="1" smtClean="0">
                <a:latin typeface="Blackadder ITC" panose="04020505051007020D02" pitchFamily="82" charset="0"/>
              </a:rPr>
              <a:t>Chukwuma</a:t>
            </a:r>
            <a:endParaRPr lang="en-US" sz="28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Results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8224" y="1790700"/>
            <a:ext cx="6587776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3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Conclusion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Voice control smart home with ZigBee network can help to minimize wiring complications involved with wired automation and prevents unnecessary movements required to switch ON/OFF appliances.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provides a much higher operating range when compared to Bluetooth, Wi-Fi and other wireless network protocols.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with the use of ZigBee Home Automation system, considerable amount of power saving is possible, </a:t>
            </a:r>
            <a:r>
              <a:rPr lang="en-US" dirty="0" smtClean="0"/>
              <a:t>and </a:t>
            </a:r>
            <a:r>
              <a:rPr lang="en-US" dirty="0"/>
              <a:t>compatible with future </a:t>
            </a:r>
            <a:r>
              <a:rPr lang="en-US" dirty="0" smtClean="0"/>
              <a:t>technologies.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t is flexible and can </a:t>
            </a:r>
            <a:r>
              <a:rPr lang="en-US" dirty="0"/>
              <a:t>be customized for individual requirements. </a:t>
            </a:r>
          </a:p>
        </p:txBody>
      </p:sp>
    </p:spTree>
    <p:extLst>
      <p:ext uri="{BB962C8B-B14F-4D97-AF65-F5344CB8AC3E}">
        <p14:creationId xmlns:p14="http://schemas.microsoft.com/office/powerpoint/2010/main" val="72800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lgerian" panose="04020705040A02060702" pitchFamily="82" charset="0"/>
              </a:rPr>
              <a:t>Introduction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Wireless Home Automation System is an integrated, easy-to-use home automation system that can be fully operated based on speech </a:t>
            </a:r>
            <a:r>
              <a:rPr lang="en-GB" dirty="0" smtClean="0"/>
              <a:t>commands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It helps </a:t>
            </a:r>
            <a:r>
              <a:rPr lang="en-GB" dirty="0"/>
              <a:t>one to control household appliances from a centralized control </a:t>
            </a:r>
            <a:r>
              <a:rPr lang="en-GB" dirty="0" smtClean="0"/>
              <a:t>unit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Its a </a:t>
            </a:r>
            <a:r>
              <a:rPr lang="en-GB" dirty="0"/>
              <a:t>system that can be integrated as a single portable </a:t>
            </a:r>
            <a:r>
              <a:rPr lang="en-GB" dirty="0" smtClean="0"/>
              <a:t>device for controlling household appliances such as lighting, fan, </a:t>
            </a:r>
            <a:r>
              <a:rPr lang="en-GB" dirty="0"/>
              <a:t>air </a:t>
            </a:r>
            <a:r>
              <a:rPr lang="en-GB" dirty="0" smtClean="0"/>
              <a:t>conditioner, television, </a:t>
            </a:r>
            <a:r>
              <a:rPr lang="en-GB" dirty="0"/>
              <a:t>security </a:t>
            </a:r>
            <a:r>
              <a:rPr lang="en-GB" dirty="0" smtClean="0"/>
              <a:t>camera,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6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Review of Related Work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The concept of home automation has been around since the late 1900s </a:t>
            </a:r>
            <a:r>
              <a:rPr lang="en-GB" dirty="0" smtClean="0"/>
              <a:t>[Wikipedia Report]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Sriskanthan</a:t>
            </a:r>
            <a:r>
              <a:rPr lang="en-GB" dirty="0"/>
              <a:t>, </a:t>
            </a:r>
            <a:r>
              <a:rPr lang="en-GB" i="1" dirty="0"/>
              <a:t>et al</a:t>
            </a:r>
            <a:r>
              <a:rPr lang="en-GB" dirty="0"/>
              <a:t>. [2002] and </a:t>
            </a:r>
            <a:r>
              <a:rPr lang="en-GB" dirty="0" err="1"/>
              <a:t>Kanma,</a:t>
            </a:r>
            <a:r>
              <a:rPr lang="en-GB" i="1" dirty="0" err="1"/>
              <a:t>et</a:t>
            </a:r>
            <a:r>
              <a:rPr lang="en-GB" i="1" dirty="0"/>
              <a:t> al</a:t>
            </a:r>
            <a:r>
              <a:rPr lang="en-GB" dirty="0"/>
              <a:t>. [2003] </a:t>
            </a:r>
            <a:r>
              <a:rPr lang="en-GB" dirty="0" smtClean="0"/>
              <a:t>implemented </a:t>
            </a:r>
            <a:r>
              <a:rPr lang="en-GB" dirty="0"/>
              <a:t>a home automation system using Bluetooth that can be accessed remotely through GPRS</a:t>
            </a:r>
            <a:r>
              <a:rPr lang="en-GB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Alheraish</a:t>
            </a:r>
            <a:r>
              <a:rPr lang="en-GB" dirty="0"/>
              <a:t>, [2004] </a:t>
            </a:r>
            <a:r>
              <a:rPr lang="en-GB" dirty="0" smtClean="0"/>
              <a:t>implemented </a:t>
            </a:r>
            <a:r>
              <a:rPr lang="en-GB" dirty="0"/>
              <a:t>a home automation system using SMS</a:t>
            </a:r>
            <a:r>
              <a:rPr lang="en-GB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Alkar</a:t>
            </a:r>
            <a:r>
              <a:rPr lang="en-GB" dirty="0"/>
              <a:t> and </a:t>
            </a:r>
            <a:r>
              <a:rPr lang="en-GB" dirty="0" err="1"/>
              <a:t>Buhur</a:t>
            </a:r>
            <a:r>
              <a:rPr lang="en-GB" dirty="0"/>
              <a:t> [2005] implemented a home automation system using Internet for enabling remote home access and infrared technology for device communication within the home.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Atukorala</a:t>
            </a:r>
            <a:r>
              <a:rPr lang="en-GB" dirty="0"/>
              <a:t>, </a:t>
            </a:r>
            <a:r>
              <a:rPr lang="en-GB" i="1" dirty="0"/>
              <a:t>et al</a:t>
            </a:r>
            <a:r>
              <a:rPr lang="en-GB" dirty="0"/>
              <a:t>. [2009] </a:t>
            </a:r>
            <a:r>
              <a:rPr lang="en-GB" dirty="0" smtClean="0"/>
              <a:t>also implemented a </a:t>
            </a:r>
            <a:r>
              <a:rPr lang="en-GB" dirty="0"/>
              <a:t>home automation Security System called Smart-Eye using General Packet </a:t>
            </a:r>
            <a:r>
              <a:rPr lang="en-GB" dirty="0" smtClean="0"/>
              <a:t>Radio Service (GPRS</a:t>
            </a:r>
            <a:r>
              <a:rPr lang="en-GB" dirty="0"/>
              <a:t>).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Muhury</a:t>
            </a:r>
            <a:r>
              <a:rPr lang="en-GB" dirty="0"/>
              <a:t> and Habib [2012] i</a:t>
            </a:r>
            <a:r>
              <a:rPr lang="en-GB" dirty="0" smtClean="0"/>
              <a:t>mplemented </a:t>
            </a:r>
            <a:r>
              <a:rPr lang="en-GB" dirty="0"/>
              <a:t>a DTMF-based home automation system in which the user calls a SIM number assigned to the home and presses the digits on their phone’s keypad to control the home’s devices by generating a DTMF tone.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5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Materials and Method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50" name="Content Placeholder 4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600" y="1803274"/>
            <a:ext cx="5334000" cy="410673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245" y="4349720"/>
            <a:ext cx="6003710" cy="156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Materials and Method</a:t>
            </a:r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989138" y="1968500"/>
            <a:ext cx="8616951" cy="4127500"/>
            <a:chOff x="1253" y="1240"/>
            <a:chExt cx="5428" cy="260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54" y="1240"/>
              <a:ext cx="5427" cy="2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323" y="124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529" y="124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83" y="124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260" y="124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323" y="1673"/>
              <a:ext cx="9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323" y="2102"/>
              <a:ext cx="9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323" y="2530"/>
              <a:ext cx="9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323" y="2960"/>
              <a:ext cx="9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323" y="3389"/>
              <a:ext cx="9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1253" y="2726"/>
              <a:ext cx="577" cy="441"/>
              <a:chOff x="1253" y="2726"/>
              <a:chExt cx="577" cy="441"/>
            </a:xfrm>
          </p:grpSpPr>
          <p:sp>
            <p:nvSpPr>
              <p:cNvPr id="74" name="Oval 14"/>
              <p:cNvSpPr>
                <a:spLocks noChangeArrowheads="1"/>
              </p:cNvSpPr>
              <p:nvPr/>
            </p:nvSpPr>
            <p:spPr bwMode="auto">
              <a:xfrm>
                <a:off x="1253" y="2726"/>
                <a:ext cx="577" cy="441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Oval 15"/>
              <p:cNvSpPr>
                <a:spLocks noChangeArrowheads="1"/>
              </p:cNvSpPr>
              <p:nvPr/>
            </p:nvSpPr>
            <p:spPr bwMode="auto">
              <a:xfrm>
                <a:off x="1253" y="2726"/>
                <a:ext cx="577" cy="441"/>
              </a:xfrm>
              <a:prstGeom prst="ellips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400" y="2832"/>
              <a:ext cx="32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MIC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660" y="2832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9" name="Group 21"/>
            <p:cNvGrpSpPr>
              <a:grpSpLocks/>
            </p:cNvGrpSpPr>
            <p:nvPr/>
          </p:nvGrpSpPr>
          <p:grpSpPr bwMode="auto">
            <a:xfrm>
              <a:off x="2002" y="2565"/>
              <a:ext cx="1144" cy="797"/>
              <a:chOff x="2002" y="2565"/>
              <a:chExt cx="1144" cy="797"/>
            </a:xfrm>
          </p:grpSpPr>
          <p:sp>
            <p:nvSpPr>
              <p:cNvPr id="72" name="Rectangle 19"/>
              <p:cNvSpPr>
                <a:spLocks noChangeArrowheads="1"/>
              </p:cNvSpPr>
              <p:nvPr/>
            </p:nvSpPr>
            <p:spPr bwMode="auto">
              <a:xfrm>
                <a:off x="2002" y="2565"/>
                <a:ext cx="1144" cy="79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20"/>
              <p:cNvSpPr>
                <a:spLocks noChangeArrowheads="1"/>
              </p:cNvSpPr>
              <p:nvPr/>
            </p:nvSpPr>
            <p:spPr bwMode="auto">
              <a:xfrm>
                <a:off x="2002" y="2565"/>
                <a:ext cx="1144" cy="797"/>
              </a:xfrm>
              <a:prstGeom prst="rect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2192" y="2623"/>
              <a:ext cx="73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SPEECH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2018" y="2827"/>
              <a:ext cx="11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RECOGNITION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2036" y="3030"/>
              <a:ext cx="119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UNIT (HM 2007)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3041" y="3030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" name="Group 28"/>
            <p:cNvGrpSpPr>
              <a:grpSpLocks/>
            </p:cNvGrpSpPr>
            <p:nvPr/>
          </p:nvGrpSpPr>
          <p:grpSpPr bwMode="auto">
            <a:xfrm>
              <a:off x="3491" y="2591"/>
              <a:ext cx="903" cy="1248"/>
              <a:chOff x="3491" y="2591"/>
              <a:chExt cx="903" cy="1248"/>
            </a:xfrm>
          </p:grpSpPr>
          <p:sp>
            <p:nvSpPr>
              <p:cNvPr id="70" name="Rectangle 26"/>
              <p:cNvSpPr>
                <a:spLocks noChangeArrowheads="1"/>
              </p:cNvSpPr>
              <p:nvPr/>
            </p:nvSpPr>
            <p:spPr bwMode="auto">
              <a:xfrm>
                <a:off x="3491" y="2591"/>
                <a:ext cx="903" cy="124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27"/>
              <p:cNvSpPr>
                <a:spLocks noChangeArrowheads="1"/>
              </p:cNvSpPr>
              <p:nvPr/>
            </p:nvSpPr>
            <p:spPr bwMode="auto">
              <a:xfrm>
                <a:off x="3491" y="2591"/>
                <a:ext cx="903" cy="1248"/>
              </a:xfrm>
              <a:prstGeom prst="rect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3578" y="2646"/>
              <a:ext cx="98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3578" y="3002"/>
              <a:ext cx="98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3816" y="3366"/>
              <a:ext cx="3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8051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4068" y="3366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9" name="Group 35"/>
            <p:cNvGrpSpPr>
              <a:grpSpLocks/>
            </p:cNvGrpSpPr>
            <p:nvPr/>
          </p:nvGrpSpPr>
          <p:grpSpPr bwMode="auto">
            <a:xfrm>
              <a:off x="4110" y="2590"/>
              <a:ext cx="284" cy="1049"/>
              <a:chOff x="4110" y="2590"/>
              <a:chExt cx="284" cy="1049"/>
            </a:xfrm>
          </p:grpSpPr>
          <p:sp>
            <p:nvSpPr>
              <p:cNvPr id="68" name="Rectangle 33"/>
              <p:cNvSpPr>
                <a:spLocks noChangeArrowheads="1"/>
              </p:cNvSpPr>
              <p:nvPr/>
            </p:nvSpPr>
            <p:spPr bwMode="auto">
              <a:xfrm>
                <a:off x="4110" y="2590"/>
                <a:ext cx="284" cy="1049"/>
              </a:xfrm>
              <a:prstGeom prst="rect">
                <a:avLst/>
              </a:prstGeom>
              <a:solidFill>
                <a:srgbClr val="D5D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34"/>
              <p:cNvSpPr>
                <a:spLocks noChangeArrowheads="1"/>
              </p:cNvSpPr>
              <p:nvPr/>
            </p:nvSpPr>
            <p:spPr bwMode="auto">
              <a:xfrm>
                <a:off x="4110" y="2590"/>
                <a:ext cx="284" cy="1049"/>
              </a:xfrm>
              <a:prstGeom prst="rect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4198" y="2648"/>
              <a:ext cx="14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4289" y="2648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4198" y="2853"/>
              <a:ext cx="14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4289" y="2853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4198" y="3056"/>
              <a:ext cx="14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4289" y="3056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4198" y="3264"/>
              <a:ext cx="142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4282" y="3264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8" name="Group 46"/>
            <p:cNvGrpSpPr>
              <a:grpSpLocks/>
            </p:cNvGrpSpPr>
            <p:nvPr/>
          </p:nvGrpSpPr>
          <p:grpSpPr bwMode="auto">
            <a:xfrm>
              <a:off x="4756" y="2565"/>
              <a:ext cx="1170" cy="514"/>
              <a:chOff x="4756" y="2565"/>
              <a:chExt cx="1170" cy="514"/>
            </a:xfrm>
          </p:grpSpPr>
          <p:sp>
            <p:nvSpPr>
              <p:cNvPr id="66" name="Rectangle 44"/>
              <p:cNvSpPr>
                <a:spLocks noChangeArrowheads="1"/>
              </p:cNvSpPr>
              <p:nvPr/>
            </p:nvSpPr>
            <p:spPr bwMode="auto">
              <a:xfrm>
                <a:off x="4756" y="2565"/>
                <a:ext cx="1170" cy="5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45"/>
              <p:cNvSpPr>
                <a:spLocks noChangeArrowheads="1"/>
              </p:cNvSpPr>
              <p:nvPr/>
            </p:nvSpPr>
            <p:spPr bwMode="auto">
              <a:xfrm>
                <a:off x="4756" y="2565"/>
                <a:ext cx="1170" cy="514"/>
              </a:xfrm>
              <a:prstGeom prst="rect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" name="Rectangle 47"/>
            <p:cNvSpPr>
              <a:spLocks noChangeArrowheads="1"/>
            </p:cNvSpPr>
            <p:nvPr/>
          </p:nvSpPr>
          <p:spPr bwMode="auto">
            <a:xfrm>
              <a:off x="5100" y="2623"/>
              <a:ext cx="5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ZIGBEE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8"/>
            <p:cNvSpPr>
              <a:spLocks noChangeArrowheads="1"/>
            </p:cNvSpPr>
            <p:nvPr/>
          </p:nvSpPr>
          <p:spPr bwMode="auto">
            <a:xfrm>
              <a:off x="4828" y="2827"/>
              <a:ext cx="113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TRANSCEIVER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9"/>
            <p:cNvSpPr>
              <a:spLocks noChangeArrowheads="1"/>
            </p:cNvSpPr>
            <p:nvPr/>
          </p:nvSpPr>
          <p:spPr bwMode="auto">
            <a:xfrm>
              <a:off x="5800" y="2827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2" name="Group 52"/>
            <p:cNvGrpSpPr>
              <a:grpSpLocks/>
            </p:cNvGrpSpPr>
            <p:nvPr/>
          </p:nvGrpSpPr>
          <p:grpSpPr bwMode="auto">
            <a:xfrm>
              <a:off x="4756" y="3385"/>
              <a:ext cx="1170" cy="304"/>
              <a:chOff x="4756" y="3385"/>
              <a:chExt cx="1170" cy="304"/>
            </a:xfrm>
          </p:grpSpPr>
          <p:sp>
            <p:nvSpPr>
              <p:cNvPr id="64" name="Rectangle 50"/>
              <p:cNvSpPr>
                <a:spLocks noChangeArrowheads="1"/>
              </p:cNvSpPr>
              <p:nvPr/>
            </p:nvSpPr>
            <p:spPr bwMode="auto">
              <a:xfrm>
                <a:off x="4756" y="3385"/>
                <a:ext cx="1170" cy="3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51"/>
              <p:cNvSpPr>
                <a:spLocks noChangeArrowheads="1"/>
              </p:cNvSpPr>
              <p:nvPr/>
            </p:nvSpPr>
            <p:spPr bwMode="auto">
              <a:xfrm>
                <a:off x="4756" y="3385"/>
                <a:ext cx="1170" cy="304"/>
              </a:xfrm>
              <a:prstGeom prst="rect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Rectangle 53"/>
            <p:cNvSpPr>
              <a:spLocks noChangeArrowheads="1"/>
            </p:cNvSpPr>
            <p:nvPr/>
          </p:nvSpPr>
          <p:spPr bwMode="auto">
            <a:xfrm>
              <a:off x="4915" y="3443"/>
              <a:ext cx="93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LCD DISPLAY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5767" y="3443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5" name="Group 57"/>
            <p:cNvGrpSpPr>
              <a:grpSpLocks/>
            </p:cNvGrpSpPr>
            <p:nvPr/>
          </p:nvGrpSpPr>
          <p:grpSpPr bwMode="auto">
            <a:xfrm>
              <a:off x="3356" y="1497"/>
              <a:ext cx="1171" cy="514"/>
              <a:chOff x="3356" y="1497"/>
              <a:chExt cx="1171" cy="514"/>
            </a:xfrm>
          </p:grpSpPr>
          <p:sp>
            <p:nvSpPr>
              <p:cNvPr id="62" name="Rectangle 55"/>
              <p:cNvSpPr>
                <a:spLocks noChangeArrowheads="1"/>
              </p:cNvSpPr>
              <p:nvPr/>
            </p:nvSpPr>
            <p:spPr bwMode="auto">
              <a:xfrm>
                <a:off x="3356" y="1497"/>
                <a:ext cx="1171" cy="5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56"/>
              <p:cNvSpPr>
                <a:spLocks noChangeArrowheads="1"/>
              </p:cNvSpPr>
              <p:nvPr/>
            </p:nvSpPr>
            <p:spPr bwMode="auto">
              <a:xfrm>
                <a:off x="3356" y="1497"/>
                <a:ext cx="1171" cy="514"/>
              </a:xfrm>
              <a:prstGeom prst="rect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" name="Rectangle 58"/>
            <p:cNvSpPr>
              <a:spLocks noChangeArrowheads="1"/>
            </p:cNvSpPr>
            <p:nvPr/>
          </p:nvSpPr>
          <p:spPr bwMode="auto">
            <a:xfrm>
              <a:off x="3575" y="1555"/>
              <a:ext cx="847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+5V POWER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59"/>
            <p:cNvSpPr>
              <a:spLocks noChangeArrowheads="1"/>
            </p:cNvSpPr>
            <p:nvPr/>
          </p:nvSpPr>
          <p:spPr bwMode="auto">
            <a:xfrm>
              <a:off x="3697" y="1758"/>
              <a:ext cx="56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SUPPLY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60"/>
            <p:cNvSpPr>
              <a:spLocks noChangeArrowheads="1"/>
            </p:cNvSpPr>
            <p:nvPr/>
          </p:nvSpPr>
          <p:spPr bwMode="auto">
            <a:xfrm>
              <a:off x="4188" y="1758"/>
              <a:ext cx="8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9" name="Group 63"/>
            <p:cNvGrpSpPr>
              <a:grpSpLocks/>
            </p:cNvGrpSpPr>
            <p:nvPr/>
          </p:nvGrpSpPr>
          <p:grpSpPr bwMode="auto">
            <a:xfrm>
              <a:off x="6158" y="2198"/>
              <a:ext cx="215" cy="230"/>
              <a:chOff x="6158" y="2198"/>
              <a:chExt cx="215" cy="230"/>
            </a:xfrm>
          </p:grpSpPr>
          <p:sp>
            <p:nvSpPr>
              <p:cNvPr id="60" name="Freeform 61"/>
              <p:cNvSpPr>
                <a:spLocks/>
              </p:cNvSpPr>
              <p:nvPr/>
            </p:nvSpPr>
            <p:spPr bwMode="auto">
              <a:xfrm>
                <a:off x="6158" y="2198"/>
                <a:ext cx="215" cy="230"/>
              </a:xfrm>
              <a:custGeom>
                <a:avLst/>
                <a:gdLst>
                  <a:gd name="T0" fmla="*/ 108 w 215"/>
                  <a:gd name="T1" fmla="*/ 230 h 230"/>
                  <a:gd name="T2" fmla="*/ 215 w 215"/>
                  <a:gd name="T3" fmla="*/ 0 h 230"/>
                  <a:gd name="T4" fmla="*/ 0 w 215"/>
                  <a:gd name="T5" fmla="*/ 0 h 230"/>
                  <a:gd name="T6" fmla="*/ 108 w 215"/>
                  <a:gd name="T7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5" h="230">
                    <a:moveTo>
                      <a:pt x="108" y="230"/>
                    </a:moveTo>
                    <a:lnTo>
                      <a:pt x="215" y="0"/>
                    </a:lnTo>
                    <a:lnTo>
                      <a:pt x="0" y="0"/>
                    </a:lnTo>
                    <a:lnTo>
                      <a:pt x="108" y="2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62"/>
              <p:cNvSpPr>
                <a:spLocks/>
              </p:cNvSpPr>
              <p:nvPr/>
            </p:nvSpPr>
            <p:spPr bwMode="auto">
              <a:xfrm>
                <a:off x="6158" y="2198"/>
                <a:ext cx="215" cy="230"/>
              </a:xfrm>
              <a:custGeom>
                <a:avLst/>
                <a:gdLst>
                  <a:gd name="T0" fmla="*/ 108 w 215"/>
                  <a:gd name="T1" fmla="*/ 230 h 230"/>
                  <a:gd name="T2" fmla="*/ 215 w 215"/>
                  <a:gd name="T3" fmla="*/ 0 h 230"/>
                  <a:gd name="T4" fmla="*/ 0 w 215"/>
                  <a:gd name="T5" fmla="*/ 0 h 230"/>
                  <a:gd name="T6" fmla="*/ 108 w 215"/>
                  <a:gd name="T7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5" h="230">
                    <a:moveTo>
                      <a:pt x="108" y="230"/>
                    </a:moveTo>
                    <a:lnTo>
                      <a:pt x="215" y="0"/>
                    </a:lnTo>
                    <a:lnTo>
                      <a:pt x="0" y="0"/>
                    </a:lnTo>
                    <a:lnTo>
                      <a:pt x="108" y="230"/>
                    </a:lnTo>
                    <a:close/>
                  </a:path>
                </a:pathLst>
              </a:custGeom>
              <a:noFill/>
              <a:ln w="14288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" name="Freeform 64"/>
            <p:cNvSpPr>
              <a:spLocks/>
            </p:cNvSpPr>
            <p:nvPr/>
          </p:nvSpPr>
          <p:spPr bwMode="auto">
            <a:xfrm>
              <a:off x="6373" y="2120"/>
              <a:ext cx="83" cy="126"/>
            </a:xfrm>
            <a:custGeom>
              <a:avLst/>
              <a:gdLst>
                <a:gd name="T0" fmla="*/ 0 w 83"/>
                <a:gd name="T1" fmla="*/ 0 h 126"/>
                <a:gd name="T2" fmla="*/ 83 w 83"/>
                <a:gd name="T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3" h="126">
                  <a:moveTo>
                    <a:pt x="0" y="0"/>
                  </a:moveTo>
                  <a:cubicBezTo>
                    <a:pt x="46" y="0"/>
                    <a:pt x="83" y="57"/>
                    <a:pt x="83" y="126"/>
                  </a:cubicBez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5"/>
            <p:cNvSpPr>
              <a:spLocks/>
            </p:cNvSpPr>
            <p:nvPr/>
          </p:nvSpPr>
          <p:spPr bwMode="auto">
            <a:xfrm>
              <a:off x="6373" y="2005"/>
              <a:ext cx="155" cy="241"/>
            </a:xfrm>
            <a:custGeom>
              <a:avLst/>
              <a:gdLst>
                <a:gd name="T0" fmla="*/ 0 w 155"/>
                <a:gd name="T1" fmla="*/ 0 h 241"/>
                <a:gd name="T2" fmla="*/ 155 w 155"/>
                <a:gd name="T3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" h="241">
                  <a:moveTo>
                    <a:pt x="0" y="0"/>
                  </a:moveTo>
                  <a:cubicBezTo>
                    <a:pt x="86" y="0"/>
                    <a:pt x="155" y="108"/>
                    <a:pt x="155" y="241"/>
                  </a:cubicBez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6"/>
            <p:cNvSpPr>
              <a:spLocks/>
            </p:cNvSpPr>
            <p:nvPr/>
          </p:nvSpPr>
          <p:spPr bwMode="auto">
            <a:xfrm>
              <a:off x="6373" y="1889"/>
              <a:ext cx="250" cy="367"/>
            </a:xfrm>
            <a:custGeom>
              <a:avLst/>
              <a:gdLst>
                <a:gd name="T0" fmla="*/ 0 w 250"/>
                <a:gd name="T1" fmla="*/ 0 h 367"/>
                <a:gd name="T2" fmla="*/ 250 w 250"/>
                <a:gd name="T3" fmla="*/ 367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67">
                  <a:moveTo>
                    <a:pt x="0" y="0"/>
                  </a:moveTo>
                  <a:cubicBezTo>
                    <a:pt x="138" y="0"/>
                    <a:pt x="250" y="165"/>
                    <a:pt x="250" y="367"/>
                  </a:cubicBez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7"/>
            <p:cNvSpPr>
              <a:spLocks noEditPoints="1"/>
            </p:cNvSpPr>
            <p:nvPr/>
          </p:nvSpPr>
          <p:spPr bwMode="auto">
            <a:xfrm>
              <a:off x="3912" y="2025"/>
              <a:ext cx="69" cy="566"/>
            </a:xfrm>
            <a:custGeom>
              <a:avLst/>
              <a:gdLst>
                <a:gd name="T0" fmla="*/ 41 w 69"/>
                <a:gd name="T1" fmla="*/ 0 h 566"/>
                <a:gd name="T2" fmla="*/ 41 w 69"/>
                <a:gd name="T3" fmla="*/ 290 h 566"/>
                <a:gd name="T4" fmla="*/ 35 w 69"/>
                <a:gd name="T5" fmla="*/ 290 h 566"/>
                <a:gd name="T6" fmla="*/ 41 w 69"/>
                <a:gd name="T7" fmla="*/ 283 h 566"/>
                <a:gd name="T8" fmla="*/ 41 w 69"/>
                <a:gd name="T9" fmla="*/ 497 h 566"/>
                <a:gd name="T10" fmla="*/ 29 w 69"/>
                <a:gd name="T11" fmla="*/ 497 h 566"/>
                <a:gd name="T12" fmla="*/ 29 w 69"/>
                <a:gd name="T13" fmla="*/ 276 h 566"/>
                <a:gd name="T14" fmla="*/ 35 w 69"/>
                <a:gd name="T15" fmla="*/ 276 h 566"/>
                <a:gd name="T16" fmla="*/ 30 w 69"/>
                <a:gd name="T17" fmla="*/ 283 h 566"/>
                <a:gd name="T18" fmla="*/ 30 w 69"/>
                <a:gd name="T19" fmla="*/ 0 h 566"/>
                <a:gd name="T20" fmla="*/ 41 w 69"/>
                <a:gd name="T21" fmla="*/ 0 h 566"/>
                <a:gd name="T22" fmla="*/ 69 w 69"/>
                <a:gd name="T23" fmla="*/ 483 h 566"/>
                <a:gd name="T24" fmla="*/ 35 w 69"/>
                <a:gd name="T25" fmla="*/ 566 h 566"/>
                <a:gd name="T26" fmla="*/ 0 w 69"/>
                <a:gd name="T27" fmla="*/ 483 h 566"/>
                <a:gd name="T28" fmla="*/ 69 w 69"/>
                <a:gd name="T29" fmla="*/ 483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" h="566">
                  <a:moveTo>
                    <a:pt x="41" y="0"/>
                  </a:moveTo>
                  <a:lnTo>
                    <a:pt x="41" y="290"/>
                  </a:lnTo>
                  <a:lnTo>
                    <a:pt x="35" y="290"/>
                  </a:lnTo>
                  <a:lnTo>
                    <a:pt x="41" y="283"/>
                  </a:lnTo>
                  <a:lnTo>
                    <a:pt x="41" y="497"/>
                  </a:lnTo>
                  <a:lnTo>
                    <a:pt x="29" y="497"/>
                  </a:lnTo>
                  <a:lnTo>
                    <a:pt x="29" y="276"/>
                  </a:lnTo>
                  <a:lnTo>
                    <a:pt x="35" y="276"/>
                  </a:lnTo>
                  <a:lnTo>
                    <a:pt x="30" y="283"/>
                  </a:lnTo>
                  <a:lnTo>
                    <a:pt x="30" y="0"/>
                  </a:lnTo>
                  <a:lnTo>
                    <a:pt x="41" y="0"/>
                  </a:lnTo>
                  <a:close/>
                  <a:moveTo>
                    <a:pt x="69" y="483"/>
                  </a:moveTo>
                  <a:lnTo>
                    <a:pt x="35" y="566"/>
                  </a:lnTo>
                  <a:lnTo>
                    <a:pt x="0" y="483"/>
                  </a:lnTo>
                  <a:lnTo>
                    <a:pt x="69" y="483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8"/>
            <p:cNvSpPr>
              <a:spLocks noEditPoints="1"/>
            </p:cNvSpPr>
            <p:nvPr/>
          </p:nvSpPr>
          <p:spPr bwMode="auto">
            <a:xfrm>
              <a:off x="1830" y="2905"/>
              <a:ext cx="172" cy="84"/>
            </a:xfrm>
            <a:custGeom>
              <a:avLst/>
              <a:gdLst>
                <a:gd name="T0" fmla="*/ 0 w 172"/>
                <a:gd name="T1" fmla="*/ 35 h 84"/>
                <a:gd name="T2" fmla="*/ 115 w 172"/>
                <a:gd name="T3" fmla="*/ 35 h 84"/>
                <a:gd name="T4" fmla="*/ 115 w 172"/>
                <a:gd name="T5" fmla="*/ 49 h 84"/>
                <a:gd name="T6" fmla="*/ 0 w 172"/>
                <a:gd name="T7" fmla="*/ 49 h 84"/>
                <a:gd name="T8" fmla="*/ 0 w 172"/>
                <a:gd name="T9" fmla="*/ 35 h 84"/>
                <a:gd name="T10" fmla="*/ 103 w 172"/>
                <a:gd name="T11" fmla="*/ 0 h 84"/>
                <a:gd name="T12" fmla="*/ 172 w 172"/>
                <a:gd name="T13" fmla="*/ 42 h 84"/>
                <a:gd name="T14" fmla="*/ 103 w 172"/>
                <a:gd name="T15" fmla="*/ 84 h 84"/>
                <a:gd name="T16" fmla="*/ 103 w 172"/>
                <a:gd name="T1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2" h="84">
                  <a:moveTo>
                    <a:pt x="0" y="35"/>
                  </a:moveTo>
                  <a:lnTo>
                    <a:pt x="115" y="35"/>
                  </a:lnTo>
                  <a:lnTo>
                    <a:pt x="115" y="49"/>
                  </a:lnTo>
                  <a:lnTo>
                    <a:pt x="0" y="49"/>
                  </a:lnTo>
                  <a:lnTo>
                    <a:pt x="0" y="35"/>
                  </a:lnTo>
                  <a:close/>
                  <a:moveTo>
                    <a:pt x="103" y="0"/>
                  </a:moveTo>
                  <a:lnTo>
                    <a:pt x="172" y="42"/>
                  </a:lnTo>
                  <a:lnTo>
                    <a:pt x="103" y="8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9"/>
            <p:cNvSpPr>
              <a:spLocks noEditPoints="1"/>
            </p:cNvSpPr>
            <p:nvPr/>
          </p:nvSpPr>
          <p:spPr bwMode="auto">
            <a:xfrm>
              <a:off x="3146" y="2905"/>
              <a:ext cx="345" cy="84"/>
            </a:xfrm>
            <a:custGeom>
              <a:avLst/>
              <a:gdLst>
                <a:gd name="T0" fmla="*/ 0 w 345"/>
                <a:gd name="T1" fmla="*/ 35 h 84"/>
                <a:gd name="T2" fmla="*/ 287 w 345"/>
                <a:gd name="T3" fmla="*/ 35 h 84"/>
                <a:gd name="T4" fmla="*/ 287 w 345"/>
                <a:gd name="T5" fmla="*/ 49 h 84"/>
                <a:gd name="T6" fmla="*/ 0 w 345"/>
                <a:gd name="T7" fmla="*/ 49 h 84"/>
                <a:gd name="T8" fmla="*/ 0 w 345"/>
                <a:gd name="T9" fmla="*/ 35 h 84"/>
                <a:gd name="T10" fmla="*/ 276 w 345"/>
                <a:gd name="T11" fmla="*/ 0 h 84"/>
                <a:gd name="T12" fmla="*/ 345 w 345"/>
                <a:gd name="T13" fmla="*/ 42 h 84"/>
                <a:gd name="T14" fmla="*/ 276 w 345"/>
                <a:gd name="T15" fmla="*/ 84 h 84"/>
                <a:gd name="T16" fmla="*/ 276 w 345"/>
                <a:gd name="T1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84">
                  <a:moveTo>
                    <a:pt x="0" y="35"/>
                  </a:moveTo>
                  <a:lnTo>
                    <a:pt x="287" y="35"/>
                  </a:lnTo>
                  <a:lnTo>
                    <a:pt x="287" y="49"/>
                  </a:lnTo>
                  <a:lnTo>
                    <a:pt x="0" y="49"/>
                  </a:lnTo>
                  <a:lnTo>
                    <a:pt x="0" y="35"/>
                  </a:lnTo>
                  <a:close/>
                  <a:moveTo>
                    <a:pt x="276" y="0"/>
                  </a:moveTo>
                  <a:lnTo>
                    <a:pt x="345" y="42"/>
                  </a:lnTo>
                  <a:lnTo>
                    <a:pt x="276" y="84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0"/>
            <p:cNvSpPr>
              <a:spLocks noEditPoints="1"/>
            </p:cNvSpPr>
            <p:nvPr/>
          </p:nvSpPr>
          <p:spPr bwMode="auto">
            <a:xfrm>
              <a:off x="4394" y="2674"/>
              <a:ext cx="362" cy="84"/>
            </a:xfrm>
            <a:custGeom>
              <a:avLst/>
              <a:gdLst>
                <a:gd name="T0" fmla="*/ 0 w 362"/>
                <a:gd name="T1" fmla="*/ 35 h 84"/>
                <a:gd name="T2" fmla="*/ 304 w 362"/>
                <a:gd name="T3" fmla="*/ 35 h 84"/>
                <a:gd name="T4" fmla="*/ 304 w 362"/>
                <a:gd name="T5" fmla="*/ 49 h 84"/>
                <a:gd name="T6" fmla="*/ 0 w 362"/>
                <a:gd name="T7" fmla="*/ 49 h 84"/>
                <a:gd name="T8" fmla="*/ 0 w 362"/>
                <a:gd name="T9" fmla="*/ 35 h 84"/>
                <a:gd name="T10" fmla="*/ 293 w 362"/>
                <a:gd name="T11" fmla="*/ 0 h 84"/>
                <a:gd name="T12" fmla="*/ 362 w 362"/>
                <a:gd name="T13" fmla="*/ 42 h 84"/>
                <a:gd name="T14" fmla="*/ 293 w 362"/>
                <a:gd name="T15" fmla="*/ 84 h 84"/>
                <a:gd name="T16" fmla="*/ 293 w 362"/>
                <a:gd name="T1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2" h="84">
                  <a:moveTo>
                    <a:pt x="0" y="35"/>
                  </a:moveTo>
                  <a:lnTo>
                    <a:pt x="304" y="35"/>
                  </a:lnTo>
                  <a:lnTo>
                    <a:pt x="304" y="49"/>
                  </a:lnTo>
                  <a:lnTo>
                    <a:pt x="0" y="49"/>
                  </a:lnTo>
                  <a:lnTo>
                    <a:pt x="0" y="35"/>
                  </a:lnTo>
                  <a:close/>
                  <a:moveTo>
                    <a:pt x="293" y="0"/>
                  </a:moveTo>
                  <a:lnTo>
                    <a:pt x="362" y="42"/>
                  </a:lnTo>
                  <a:lnTo>
                    <a:pt x="293" y="84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1"/>
            <p:cNvSpPr>
              <a:spLocks noEditPoints="1"/>
            </p:cNvSpPr>
            <p:nvPr/>
          </p:nvSpPr>
          <p:spPr bwMode="auto">
            <a:xfrm>
              <a:off x="4394" y="3500"/>
              <a:ext cx="362" cy="84"/>
            </a:xfrm>
            <a:custGeom>
              <a:avLst/>
              <a:gdLst>
                <a:gd name="T0" fmla="*/ 0 w 362"/>
                <a:gd name="T1" fmla="*/ 35 h 84"/>
                <a:gd name="T2" fmla="*/ 304 w 362"/>
                <a:gd name="T3" fmla="*/ 35 h 84"/>
                <a:gd name="T4" fmla="*/ 304 w 362"/>
                <a:gd name="T5" fmla="*/ 49 h 84"/>
                <a:gd name="T6" fmla="*/ 0 w 362"/>
                <a:gd name="T7" fmla="*/ 49 h 84"/>
                <a:gd name="T8" fmla="*/ 0 w 362"/>
                <a:gd name="T9" fmla="*/ 35 h 84"/>
                <a:gd name="T10" fmla="*/ 293 w 362"/>
                <a:gd name="T11" fmla="*/ 0 h 84"/>
                <a:gd name="T12" fmla="*/ 362 w 362"/>
                <a:gd name="T13" fmla="*/ 42 h 84"/>
                <a:gd name="T14" fmla="*/ 293 w 362"/>
                <a:gd name="T15" fmla="*/ 84 h 84"/>
                <a:gd name="T16" fmla="*/ 293 w 362"/>
                <a:gd name="T1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2" h="84">
                  <a:moveTo>
                    <a:pt x="0" y="35"/>
                  </a:moveTo>
                  <a:lnTo>
                    <a:pt x="304" y="35"/>
                  </a:lnTo>
                  <a:lnTo>
                    <a:pt x="304" y="49"/>
                  </a:lnTo>
                  <a:lnTo>
                    <a:pt x="0" y="49"/>
                  </a:lnTo>
                  <a:lnTo>
                    <a:pt x="0" y="35"/>
                  </a:lnTo>
                  <a:close/>
                  <a:moveTo>
                    <a:pt x="293" y="0"/>
                  </a:moveTo>
                  <a:lnTo>
                    <a:pt x="362" y="42"/>
                  </a:lnTo>
                  <a:lnTo>
                    <a:pt x="293" y="84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2"/>
            <p:cNvSpPr>
              <a:spLocks noEditPoints="1"/>
            </p:cNvSpPr>
            <p:nvPr/>
          </p:nvSpPr>
          <p:spPr bwMode="auto">
            <a:xfrm>
              <a:off x="4394" y="2905"/>
              <a:ext cx="362" cy="84"/>
            </a:xfrm>
            <a:custGeom>
              <a:avLst/>
              <a:gdLst>
                <a:gd name="T0" fmla="*/ 362 w 362"/>
                <a:gd name="T1" fmla="*/ 49 h 84"/>
                <a:gd name="T2" fmla="*/ 58 w 362"/>
                <a:gd name="T3" fmla="*/ 49 h 84"/>
                <a:gd name="T4" fmla="*/ 58 w 362"/>
                <a:gd name="T5" fmla="*/ 35 h 84"/>
                <a:gd name="T6" fmla="*/ 362 w 362"/>
                <a:gd name="T7" fmla="*/ 35 h 84"/>
                <a:gd name="T8" fmla="*/ 362 w 362"/>
                <a:gd name="T9" fmla="*/ 49 h 84"/>
                <a:gd name="T10" fmla="*/ 69 w 362"/>
                <a:gd name="T11" fmla="*/ 84 h 84"/>
                <a:gd name="T12" fmla="*/ 0 w 362"/>
                <a:gd name="T13" fmla="*/ 42 h 84"/>
                <a:gd name="T14" fmla="*/ 69 w 362"/>
                <a:gd name="T15" fmla="*/ 0 h 84"/>
                <a:gd name="T16" fmla="*/ 69 w 362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2" h="84">
                  <a:moveTo>
                    <a:pt x="362" y="49"/>
                  </a:moveTo>
                  <a:lnTo>
                    <a:pt x="58" y="49"/>
                  </a:lnTo>
                  <a:lnTo>
                    <a:pt x="58" y="35"/>
                  </a:lnTo>
                  <a:lnTo>
                    <a:pt x="362" y="35"/>
                  </a:lnTo>
                  <a:lnTo>
                    <a:pt x="362" y="49"/>
                  </a:lnTo>
                  <a:close/>
                  <a:moveTo>
                    <a:pt x="69" y="84"/>
                  </a:moveTo>
                  <a:lnTo>
                    <a:pt x="0" y="42"/>
                  </a:lnTo>
                  <a:lnTo>
                    <a:pt x="69" y="0"/>
                  </a:lnTo>
                  <a:lnTo>
                    <a:pt x="69" y="8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3"/>
            <p:cNvSpPr>
              <a:spLocks noEditPoints="1"/>
            </p:cNvSpPr>
            <p:nvPr/>
          </p:nvSpPr>
          <p:spPr bwMode="auto">
            <a:xfrm>
              <a:off x="5926" y="2432"/>
              <a:ext cx="344" cy="437"/>
            </a:xfrm>
            <a:custGeom>
              <a:avLst/>
              <a:gdLst>
                <a:gd name="T0" fmla="*/ 344 w 344"/>
                <a:gd name="T1" fmla="*/ 14 h 437"/>
                <a:gd name="T2" fmla="*/ 336 w 344"/>
                <a:gd name="T3" fmla="*/ 14 h 437"/>
                <a:gd name="T4" fmla="*/ 341 w 344"/>
                <a:gd name="T5" fmla="*/ 7 h 437"/>
                <a:gd name="T6" fmla="*/ 341 w 344"/>
                <a:gd name="T7" fmla="*/ 402 h 437"/>
                <a:gd name="T8" fmla="*/ 57 w 344"/>
                <a:gd name="T9" fmla="*/ 402 h 437"/>
                <a:gd name="T10" fmla="*/ 57 w 344"/>
                <a:gd name="T11" fmla="*/ 388 h 437"/>
                <a:gd name="T12" fmla="*/ 336 w 344"/>
                <a:gd name="T13" fmla="*/ 388 h 437"/>
                <a:gd name="T14" fmla="*/ 330 w 344"/>
                <a:gd name="T15" fmla="*/ 395 h 437"/>
                <a:gd name="T16" fmla="*/ 330 w 344"/>
                <a:gd name="T17" fmla="*/ 0 h 437"/>
                <a:gd name="T18" fmla="*/ 344 w 344"/>
                <a:gd name="T19" fmla="*/ 0 h 437"/>
                <a:gd name="T20" fmla="*/ 344 w 344"/>
                <a:gd name="T21" fmla="*/ 14 h 437"/>
                <a:gd name="T22" fmla="*/ 69 w 344"/>
                <a:gd name="T23" fmla="*/ 437 h 437"/>
                <a:gd name="T24" fmla="*/ 0 w 344"/>
                <a:gd name="T25" fmla="*/ 395 h 437"/>
                <a:gd name="T26" fmla="*/ 69 w 344"/>
                <a:gd name="T27" fmla="*/ 353 h 437"/>
                <a:gd name="T28" fmla="*/ 69 w 344"/>
                <a:gd name="T29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4" h="437">
                  <a:moveTo>
                    <a:pt x="344" y="14"/>
                  </a:moveTo>
                  <a:lnTo>
                    <a:pt x="336" y="14"/>
                  </a:lnTo>
                  <a:lnTo>
                    <a:pt x="341" y="7"/>
                  </a:lnTo>
                  <a:lnTo>
                    <a:pt x="341" y="402"/>
                  </a:lnTo>
                  <a:lnTo>
                    <a:pt x="57" y="402"/>
                  </a:lnTo>
                  <a:lnTo>
                    <a:pt x="57" y="388"/>
                  </a:lnTo>
                  <a:lnTo>
                    <a:pt x="336" y="388"/>
                  </a:lnTo>
                  <a:lnTo>
                    <a:pt x="330" y="395"/>
                  </a:lnTo>
                  <a:lnTo>
                    <a:pt x="330" y="0"/>
                  </a:lnTo>
                  <a:lnTo>
                    <a:pt x="344" y="0"/>
                  </a:lnTo>
                  <a:lnTo>
                    <a:pt x="344" y="14"/>
                  </a:lnTo>
                  <a:close/>
                  <a:moveTo>
                    <a:pt x="69" y="437"/>
                  </a:moveTo>
                  <a:lnTo>
                    <a:pt x="0" y="395"/>
                  </a:lnTo>
                  <a:lnTo>
                    <a:pt x="69" y="353"/>
                  </a:lnTo>
                  <a:lnTo>
                    <a:pt x="69" y="437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87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Materials and Method</a:t>
            </a:r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2233613" y="1690688"/>
            <a:ext cx="7354888" cy="4375150"/>
            <a:chOff x="1407" y="1065"/>
            <a:chExt cx="4633" cy="275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08" y="1065"/>
              <a:ext cx="4632" cy="2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02" y="1068"/>
              <a:ext cx="3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677" y="106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668" y="1068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502" y="1293"/>
              <a:ext cx="79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502" y="1628"/>
              <a:ext cx="79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502" y="1964"/>
              <a:ext cx="79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02" y="2300"/>
              <a:ext cx="79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02" y="2635"/>
              <a:ext cx="79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502" y="2971"/>
              <a:ext cx="79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502" y="3305"/>
              <a:ext cx="79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2937" y="1325"/>
              <a:ext cx="846" cy="1704"/>
              <a:chOff x="2937" y="1325"/>
              <a:chExt cx="846" cy="1704"/>
            </a:xfrm>
          </p:grpSpPr>
          <p:sp>
            <p:nvSpPr>
              <p:cNvPr id="88" name="Rectangle 15"/>
              <p:cNvSpPr>
                <a:spLocks noChangeArrowheads="1"/>
              </p:cNvSpPr>
              <p:nvPr/>
            </p:nvSpPr>
            <p:spPr bwMode="auto">
              <a:xfrm>
                <a:off x="2937" y="1325"/>
                <a:ext cx="846" cy="17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16"/>
              <p:cNvSpPr>
                <a:spLocks noChangeArrowheads="1"/>
              </p:cNvSpPr>
              <p:nvPr/>
            </p:nvSpPr>
            <p:spPr bwMode="auto">
              <a:xfrm>
                <a:off x="2937" y="1325"/>
                <a:ext cx="846" cy="1704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012" y="1368"/>
              <a:ext cx="8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012" y="1646"/>
              <a:ext cx="8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012" y="1924"/>
              <a:ext cx="8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361" y="2206"/>
              <a:ext cx="9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244" y="2522"/>
              <a:ext cx="29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8051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478" y="2522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" name="Group 26"/>
            <p:cNvGrpSpPr>
              <a:grpSpLocks/>
            </p:cNvGrpSpPr>
            <p:nvPr/>
          </p:nvGrpSpPr>
          <p:grpSpPr bwMode="auto">
            <a:xfrm>
              <a:off x="1509" y="1417"/>
              <a:ext cx="1157" cy="397"/>
              <a:chOff x="1509" y="1417"/>
              <a:chExt cx="1157" cy="397"/>
            </a:xfrm>
          </p:grpSpPr>
          <p:sp>
            <p:nvSpPr>
              <p:cNvPr id="86" name="Rectangle 24"/>
              <p:cNvSpPr>
                <a:spLocks noChangeArrowheads="1"/>
              </p:cNvSpPr>
              <p:nvPr/>
            </p:nvSpPr>
            <p:spPr bwMode="auto">
              <a:xfrm>
                <a:off x="1509" y="1417"/>
                <a:ext cx="1157" cy="39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25"/>
              <p:cNvSpPr>
                <a:spLocks noChangeArrowheads="1"/>
              </p:cNvSpPr>
              <p:nvPr/>
            </p:nvSpPr>
            <p:spPr bwMode="auto">
              <a:xfrm>
                <a:off x="1509" y="1417"/>
                <a:ext cx="1157" cy="397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1584" y="1464"/>
              <a:ext cx="7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+5V POWER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1584" y="1637"/>
              <a:ext cx="52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SUPPLY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2036" y="1637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8" name="Group 32"/>
            <p:cNvGrpSpPr>
              <a:grpSpLocks/>
            </p:cNvGrpSpPr>
            <p:nvPr/>
          </p:nvGrpSpPr>
          <p:grpSpPr bwMode="auto">
            <a:xfrm>
              <a:off x="1508" y="2312"/>
              <a:ext cx="1157" cy="299"/>
              <a:chOff x="1508" y="2312"/>
              <a:chExt cx="1157" cy="299"/>
            </a:xfrm>
          </p:grpSpPr>
          <p:sp>
            <p:nvSpPr>
              <p:cNvPr id="84" name="Rectangle 30"/>
              <p:cNvSpPr>
                <a:spLocks noChangeArrowheads="1"/>
              </p:cNvSpPr>
              <p:nvPr/>
            </p:nvSpPr>
            <p:spPr bwMode="auto">
              <a:xfrm>
                <a:off x="1508" y="2312"/>
                <a:ext cx="1157" cy="2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31"/>
              <p:cNvSpPr>
                <a:spLocks noChangeArrowheads="1"/>
              </p:cNvSpPr>
              <p:nvPr/>
            </p:nvSpPr>
            <p:spPr bwMode="auto">
              <a:xfrm>
                <a:off x="1508" y="2312"/>
                <a:ext cx="1157" cy="299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1583" y="2359"/>
              <a:ext cx="86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LCD DISPLAY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2369" y="2359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1" name="Group 37"/>
            <p:cNvGrpSpPr>
              <a:grpSpLocks/>
            </p:cNvGrpSpPr>
            <p:nvPr/>
          </p:nvGrpSpPr>
          <p:grpSpPr bwMode="auto">
            <a:xfrm>
              <a:off x="4049" y="1692"/>
              <a:ext cx="1157" cy="520"/>
              <a:chOff x="4049" y="1692"/>
              <a:chExt cx="1157" cy="520"/>
            </a:xfrm>
          </p:grpSpPr>
          <p:sp>
            <p:nvSpPr>
              <p:cNvPr id="82" name="Rectangle 35"/>
              <p:cNvSpPr>
                <a:spLocks noChangeArrowheads="1"/>
              </p:cNvSpPr>
              <p:nvPr/>
            </p:nvSpPr>
            <p:spPr bwMode="auto">
              <a:xfrm>
                <a:off x="4049" y="1692"/>
                <a:ext cx="1157" cy="5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36"/>
              <p:cNvSpPr>
                <a:spLocks noChangeArrowheads="1"/>
              </p:cNvSpPr>
              <p:nvPr/>
            </p:nvSpPr>
            <p:spPr bwMode="auto">
              <a:xfrm>
                <a:off x="4049" y="1692"/>
                <a:ext cx="1157" cy="520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4123" y="1739"/>
              <a:ext cx="54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ZIGBEE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4123" y="1912"/>
              <a:ext cx="93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TRANSCEIVER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4972" y="1912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5" name="Group 43"/>
            <p:cNvGrpSpPr>
              <a:grpSpLocks/>
            </p:cNvGrpSpPr>
            <p:nvPr/>
          </p:nvGrpSpPr>
          <p:grpSpPr bwMode="auto">
            <a:xfrm>
              <a:off x="1407" y="2990"/>
              <a:ext cx="1157" cy="311"/>
              <a:chOff x="1407" y="2990"/>
              <a:chExt cx="1157" cy="311"/>
            </a:xfrm>
          </p:grpSpPr>
          <p:sp>
            <p:nvSpPr>
              <p:cNvPr id="80" name="Rectangle 41"/>
              <p:cNvSpPr>
                <a:spLocks noChangeArrowheads="1"/>
              </p:cNvSpPr>
              <p:nvPr/>
            </p:nvSpPr>
            <p:spPr bwMode="auto">
              <a:xfrm>
                <a:off x="1407" y="2990"/>
                <a:ext cx="1157" cy="3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42"/>
              <p:cNvSpPr>
                <a:spLocks noChangeArrowheads="1"/>
              </p:cNvSpPr>
              <p:nvPr/>
            </p:nvSpPr>
            <p:spPr bwMode="auto">
              <a:xfrm>
                <a:off x="1407" y="2990"/>
                <a:ext cx="1157" cy="311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1481" y="3037"/>
              <a:ext cx="9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LIVING ROOM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2313" y="3037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8" name="Group 48"/>
            <p:cNvGrpSpPr>
              <a:grpSpLocks/>
            </p:cNvGrpSpPr>
            <p:nvPr/>
          </p:nvGrpSpPr>
          <p:grpSpPr bwMode="auto">
            <a:xfrm>
              <a:off x="5405" y="1259"/>
              <a:ext cx="175" cy="219"/>
              <a:chOff x="5405" y="1259"/>
              <a:chExt cx="175" cy="219"/>
            </a:xfrm>
          </p:grpSpPr>
          <p:sp>
            <p:nvSpPr>
              <p:cNvPr id="78" name="Freeform 46"/>
              <p:cNvSpPr>
                <a:spLocks/>
              </p:cNvSpPr>
              <p:nvPr/>
            </p:nvSpPr>
            <p:spPr bwMode="auto">
              <a:xfrm>
                <a:off x="5405" y="1259"/>
                <a:ext cx="175" cy="219"/>
              </a:xfrm>
              <a:custGeom>
                <a:avLst/>
                <a:gdLst>
                  <a:gd name="T0" fmla="*/ 87 w 175"/>
                  <a:gd name="T1" fmla="*/ 219 h 219"/>
                  <a:gd name="T2" fmla="*/ 175 w 175"/>
                  <a:gd name="T3" fmla="*/ 0 h 219"/>
                  <a:gd name="T4" fmla="*/ 0 w 175"/>
                  <a:gd name="T5" fmla="*/ 0 h 219"/>
                  <a:gd name="T6" fmla="*/ 87 w 175"/>
                  <a:gd name="T7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" h="219">
                    <a:moveTo>
                      <a:pt x="87" y="219"/>
                    </a:moveTo>
                    <a:lnTo>
                      <a:pt x="175" y="0"/>
                    </a:lnTo>
                    <a:lnTo>
                      <a:pt x="0" y="0"/>
                    </a:lnTo>
                    <a:lnTo>
                      <a:pt x="87" y="2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47"/>
              <p:cNvSpPr>
                <a:spLocks/>
              </p:cNvSpPr>
              <p:nvPr/>
            </p:nvSpPr>
            <p:spPr bwMode="auto">
              <a:xfrm>
                <a:off x="5405" y="1259"/>
                <a:ext cx="175" cy="219"/>
              </a:xfrm>
              <a:custGeom>
                <a:avLst/>
                <a:gdLst>
                  <a:gd name="T0" fmla="*/ 87 w 175"/>
                  <a:gd name="T1" fmla="*/ 219 h 219"/>
                  <a:gd name="T2" fmla="*/ 175 w 175"/>
                  <a:gd name="T3" fmla="*/ 0 h 219"/>
                  <a:gd name="T4" fmla="*/ 0 w 175"/>
                  <a:gd name="T5" fmla="*/ 0 h 219"/>
                  <a:gd name="T6" fmla="*/ 87 w 175"/>
                  <a:gd name="T7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" h="219">
                    <a:moveTo>
                      <a:pt x="87" y="219"/>
                    </a:moveTo>
                    <a:lnTo>
                      <a:pt x="175" y="0"/>
                    </a:lnTo>
                    <a:lnTo>
                      <a:pt x="0" y="0"/>
                    </a:lnTo>
                    <a:lnTo>
                      <a:pt x="87" y="21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" name="Freeform 49"/>
            <p:cNvSpPr>
              <a:spLocks/>
            </p:cNvSpPr>
            <p:nvPr/>
          </p:nvSpPr>
          <p:spPr bwMode="auto">
            <a:xfrm>
              <a:off x="5591" y="1190"/>
              <a:ext cx="69" cy="98"/>
            </a:xfrm>
            <a:custGeom>
              <a:avLst/>
              <a:gdLst>
                <a:gd name="T0" fmla="*/ 0 w 69"/>
                <a:gd name="T1" fmla="*/ 0 h 98"/>
                <a:gd name="T2" fmla="*/ 69 w 69"/>
                <a:gd name="T3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9" h="98">
                  <a:moveTo>
                    <a:pt x="0" y="0"/>
                  </a:moveTo>
                  <a:cubicBezTo>
                    <a:pt x="38" y="0"/>
                    <a:pt x="69" y="44"/>
                    <a:pt x="69" y="98"/>
                  </a:cubicBezTo>
                </a:path>
              </a:pathLst>
            </a:cu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0" name="Group 52"/>
            <p:cNvGrpSpPr>
              <a:grpSpLocks/>
            </p:cNvGrpSpPr>
            <p:nvPr/>
          </p:nvGrpSpPr>
          <p:grpSpPr bwMode="auto">
            <a:xfrm>
              <a:off x="2611" y="3308"/>
              <a:ext cx="1695" cy="512"/>
              <a:chOff x="2611" y="3308"/>
              <a:chExt cx="1695" cy="512"/>
            </a:xfrm>
          </p:grpSpPr>
          <p:sp>
            <p:nvSpPr>
              <p:cNvPr id="76" name="Rectangle 50"/>
              <p:cNvSpPr>
                <a:spLocks noChangeArrowheads="1"/>
              </p:cNvSpPr>
              <p:nvPr/>
            </p:nvSpPr>
            <p:spPr bwMode="auto">
              <a:xfrm>
                <a:off x="2611" y="3308"/>
                <a:ext cx="1695" cy="5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51"/>
              <p:cNvSpPr>
                <a:spLocks noChangeArrowheads="1"/>
              </p:cNvSpPr>
              <p:nvPr/>
            </p:nvSpPr>
            <p:spPr bwMode="auto">
              <a:xfrm>
                <a:off x="2611" y="3308"/>
                <a:ext cx="1695" cy="512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" name="Rectangle 53"/>
            <p:cNvSpPr>
              <a:spLocks noChangeArrowheads="1"/>
            </p:cNvSpPr>
            <p:nvPr/>
          </p:nvSpPr>
          <p:spPr bwMode="auto">
            <a:xfrm>
              <a:off x="2686" y="3356"/>
              <a:ext cx="151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SECURITY SYSTEM FOR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54"/>
            <p:cNvSpPr>
              <a:spLocks noChangeArrowheads="1"/>
            </p:cNvSpPr>
            <p:nvPr/>
          </p:nvSpPr>
          <p:spPr bwMode="auto">
            <a:xfrm>
              <a:off x="2686" y="3529"/>
              <a:ext cx="77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MAIN DOOR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55"/>
            <p:cNvSpPr>
              <a:spLocks noChangeArrowheads="1"/>
            </p:cNvSpPr>
            <p:nvPr/>
          </p:nvSpPr>
          <p:spPr bwMode="auto">
            <a:xfrm>
              <a:off x="3388" y="3529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4" name="Group 58"/>
            <p:cNvGrpSpPr>
              <a:grpSpLocks/>
            </p:cNvGrpSpPr>
            <p:nvPr/>
          </p:nvGrpSpPr>
          <p:grpSpPr bwMode="auto">
            <a:xfrm>
              <a:off x="4497" y="2990"/>
              <a:ext cx="867" cy="311"/>
              <a:chOff x="4497" y="2990"/>
              <a:chExt cx="867" cy="311"/>
            </a:xfrm>
          </p:grpSpPr>
          <p:sp>
            <p:nvSpPr>
              <p:cNvPr id="74" name="Rectangle 56"/>
              <p:cNvSpPr>
                <a:spLocks noChangeArrowheads="1"/>
              </p:cNvSpPr>
              <p:nvPr/>
            </p:nvSpPr>
            <p:spPr bwMode="auto">
              <a:xfrm>
                <a:off x="4497" y="2990"/>
                <a:ext cx="867" cy="3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57"/>
              <p:cNvSpPr>
                <a:spLocks noChangeArrowheads="1"/>
              </p:cNvSpPr>
              <p:nvPr/>
            </p:nvSpPr>
            <p:spPr bwMode="auto">
              <a:xfrm>
                <a:off x="4497" y="2990"/>
                <a:ext cx="867" cy="311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" name="Rectangle 59"/>
            <p:cNvSpPr>
              <a:spLocks noChangeArrowheads="1"/>
            </p:cNvSpPr>
            <p:nvPr/>
          </p:nvSpPr>
          <p:spPr bwMode="auto">
            <a:xfrm>
              <a:off x="4571" y="3037"/>
              <a:ext cx="71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BEDROOM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60"/>
            <p:cNvSpPr>
              <a:spLocks noChangeArrowheads="1"/>
            </p:cNvSpPr>
            <p:nvPr/>
          </p:nvSpPr>
          <p:spPr bwMode="auto">
            <a:xfrm>
              <a:off x="5187" y="3037"/>
              <a:ext cx="11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61"/>
            <p:cNvSpPr>
              <a:spLocks noChangeArrowheads="1"/>
            </p:cNvSpPr>
            <p:nvPr/>
          </p:nvSpPr>
          <p:spPr bwMode="auto">
            <a:xfrm>
              <a:off x="5252" y="3037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8" name="Group 64"/>
            <p:cNvGrpSpPr>
              <a:grpSpLocks/>
            </p:cNvGrpSpPr>
            <p:nvPr/>
          </p:nvGrpSpPr>
          <p:grpSpPr bwMode="auto">
            <a:xfrm>
              <a:off x="4613" y="2515"/>
              <a:ext cx="751" cy="262"/>
              <a:chOff x="4613" y="2515"/>
              <a:chExt cx="751" cy="262"/>
            </a:xfrm>
          </p:grpSpPr>
          <p:sp>
            <p:nvSpPr>
              <p:cNvPr id="72" name="Rectangle 62"/>
              <p:cNvSpPr>
                <a:spLocks noChangeArrowheads="1"/>
              </p:cNvSpPr>
              <p:nvPr/>
            </p:nvSpPr>
            <p:spPr bwMode="auto">
              <a:xfrm>
                <a:off x="4613" y="2515"/>
                <a:ext cx="751" cy="2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63"/>
              <p:cNvSpPr>
                <a:spLocks noChangeArrowheads="1"/>
              </p:cNvSpPr>
              <p:nvPr/>
            </p:nvSpPr>
            <p:spPr bwMode="auto">
              <a:xfrm>
                <a:off x="4613" y="2515"/>
                <a:ext cx="751" cy="262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Rectangle 65"/>
            <p:cNvSpPr>
              <a:spLocks noChangeArrowheads="1"/>
            </p:cNvSpPr>
            <p:nvPr/>
          </p:nvSpPr>
          <p:spPr bwMode="auto">
            <a:xfrm>
              <a:off x="4688" y="2563"/>
              <a:ext cx="62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KITCHEN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66"/>
            <p:cNvSpPr>
              <a:spLocks noChangeArrowheads="1"/>
            </p:cNvSpPr>
            <p:nvPr/>
          </p:nvSpPr>
          <p:spPr bwMode="auto">
            <a:xfrm>
              <a:off x="5238" y="2563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1" name="Group 69"/>
            <p:cNvGrpSpPr>
              <a:grpSpLocks/>
            </p:cNvGrpSpPr>
            <p:nvPr/>
          </p:nvGrpSpPr>
          <p:grpSpPr bwMode="auto">
            <a:xfrm>
              <a:off x="3499" y="1323"/>
              <a:ext cx="283" cy="1065"/>
              <a:chOff x="3499" y="1323"/>
              <a:chExt cx="283" cy="1065"/>
            </a:xfrm>
          </p:grpSpPr>
          <p:sp>
            <p:nvSpPr>
              <p:cNvPr id="70" name="Rectangle 67"/>
              <p:cNvSpPr>
                <a:spLocks noChangeArrowheads="1"/>
              </p:cNvSpPr>
              <p:nvPr/>
            </p:nvSpPr>
            <p:spPr bwMode="auto">
              <a:xfrm>
                <a:off x="3499" y="1323"/>
                <a:ext cx="283" cy="1064"/>
              </a:xfrm>
              <a:prstGeom prst="rect">
                <a:avLst/>
              </a:prstGeom>
              <a:solidFill>
                <a:srgbClr val="ACB9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68"/>
              <p:cNvSpPr>
                <a:spLocks noChangeArrowheads="1"/>
              </p:cNvSpPr>
              <p:nvPr/>
            </p:nvSpPr>
            <p:spPr bwMode="auto">
              <a:xfrm>
                <a:off x="3499" y="1323"/>
                <a:ext cx="283" cy="1065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2" name="Rectangle 70"/>
            <p:cNvSpPr>
              <a:spLocks noChangeArrowheads="1"/>
            </p:cNvSpPr>
            <p:nvPr/>
          </p:nvSpPr>
          <p:spPr bwMode="auto">
            <a:xfrm>
              <a:off x="3574" y="1371"/>
              <a:ext cx="13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71"/>
            <p:cNvSpPr>
              <a:spLocks noChangeArrowheads="1"/>
            </p:cNvSpPr>
            <p:nvPr/>
          </p:nvSpPr>
          <p:spPr bwMode="auto">
            <a:xfrm>
              <a:off x="3574" y="1596"/>
              <a:ext cx="13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72"/>
            <p:cNvSpPr>
              <a:spLocks noChangeArrowheads="1"/>
            </p:cNvSpPr>
            <p:nvPr/>
          </p:nvSpPr>
          <p:spPr bwMode="auto">
            <a:xfrm>
              <a:off x="3574" y="1823"/>
              <a:ext cx="13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73"/>
            <p:cNvSpPr>
              <a:spLocks noChangeArrowheads="1"/>
            </p:cNvSpPr>
            <p:nvPr/>
          </p:nvSpPr>
          <p:spPr bwMode="auto">
            <a:xfrm>
              <a:off x="3574" y="2049"/>
              <a:ext cx="1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74"/>
            <p:cNvSpPr>
              <a:spLocks noChangeArrowheads="1"/>
            </p:cNvSpPr>
            <p:nvPr/>
          </p:nvSpPr>
          <p:spPr bwMode="auto">
            <a:xfrm>
              <a:off x="3652" y="2049"/>
              <a:ext cx="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7" name="Group 77"/>
            <p:cNvGrpSpPr>
              <a:grpSpLocks/>
            </p:cNvGrpSpPr>
            <p:nvPr/>
          </p:nvGrpSpPr>
          <p:grpSpPr bwMode="auto">
            <a:xfrm>
              <a:off x="2665" y="2344"/>
              <a:ext cx="270" cy="172"/>
              <a:chOff x="2665" y="2344"/>
              <a:chExt cx="270" cy="172"/>
            </a:xfrm>
          </p:grpSpPr>
          <p:sp>
            <p:nvSpPr>
              <p:cNvPr id="68" name="Freeform 75"/>
              <p:cNvSpPr>
                <a:spLocks/>
              </p:cNvSpPr>
              <p:nvPr/>
            </p:nvSpPr>
            <p:spPr bwMode="auto">
              <a:xfrm>
                <a:off x="2665" y="2344"/>
                <a:ext cx="270" cy="172"/>
              </a:xfrm>
              <a:custGeom>
                <a:avLst/>
                <a:gdLst>
                  <a:gd name="T0" fmla="*/ 68 w 270"/>
                  <a:gd name="T1" fmla="*/ 0 h 172"/>
                  <a:gd name="T2" fmla="*/ 68 w 270"/>
                  <a:gd name="T3" fmla="*/ 43 h 172"/>
                  <a:gd name="T4" fmla="*/ 270 w 270"/>
                  <a:gd name="T5" fmla="*/ 43 h 172"/>
                  <a:gd name="T6" fmla="*/ 270 w 270"/>
                  <a:gd name="T7" fmla="*/ 129 h 172"/>
                  <a:gd name="T8" fmla="*/ 68 w 270"/>
                  <a:gd name="T9" fmla="*/ 129 h 172"/>
                  <a:gd name="T10" fmla="*/ 68 w 270"/>
                  <a:gd name="T11" fmla="*/ 172 h 172"/>
                  <a:gd name="T12" fmla="*/ 0 w 270"/>
                  <a:gd name="T13" fmla="*/ 86 h 172"/>
                  <a:gd name="T14" fmla="*/ 68 w 270"/>
                  <a:gd name="T1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0" h="172">
                    <a:moveTo>
                      <a:pt x="68" y="0"/>
                    </a:moveTo>
                    <a:lnTo>
                      <a:pt x="68" y="43"/>
                    </a:lnTo>
                    <a:lnTo>
                      <a:pt x="270" y="43"/>
                    </a:lnTo>
                    <a:lnTo>
                      <a:pt x="270" y="129"/>
                    </a:lnTo>
                    <a:lnTo>
                      <a:pt x="68" y="129"/>
                    </a:lnTo>
                    <a:lnTo>
                      <a:pt x="68" y="172"/>
                    </a:lnTo>
                    <a:lnTo>
                      <a:pt x="0" y="86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6"/>
              <p:cNvSpPr>
                <a:spLocks/>
              </p:cNvSpPr>
              <p:nvPr/>
            </p:nvSpPr>
            <p:spPr bwMode="auto">
              <a:xfrm>
                <a:off x="2665" y="2344"/>
                <a:ext cx="270" cy="172"/>
              </a:xfrm>
              <a:custGeom>
                <a:avLst/>
                <a:gdLst>
                  <a:gd name="T0" fmla="*/ 68 w 270"/>
                  <a:gd name="T1" fmla="*/ 0 h 172"/>
                  <a:gd name="T2" fmla="*/ 68 w 270"/>
                  <a:gd name="T3" fmla="*/ 43 h 172"/>
                  <a:gd name="T4" fmla="*/ 270 w 270"/>
                  <a:gd name="T5" fmla="*/ 43 h 172"/>
                  <a:gd name="T6" fmla="*/ 270 w 270"/>
                  <a:gd name="T7" fmla="*/ 129 h 172"/>
                  <a:gd name="T8" fmla="*/ 68 w 270"/>
                  <a:gd name="T9" fmla="*/ 129 h 172"/>
                  <a:gd name="T10" fmla="*/ 68 w 270"/>
                  <a:gd name="T11" fmla="*/ 172 h 172"/>
                  <a:gd name="T12" fmla="*/ 0 w 270"/>
                  <a:gd name="T13" fmla="*/ 86 h 172"/>
                  <a:gd name="T14" fmla="*/ 68 w 270"/>
                  <a:gd name="T1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0" h="172">
                    <a:moveTo>
                      <a:pt x="68" y="0"/>
                    </a:moveTo>
                    <a:lnTo>
                      <a:pt x="68" y="43"/>
                    </a:lnTo>
                    <a:lnTo>
                      <a:pt x="270" y="43"/>
                    </a:lnTo>
                    <a:lnTo>
                      <a:pt x="270" y="129"/>
                    </a:lnTo>
                    <a:lnTo>
                      <a:pt x="68" y="129"/>
                    </a:lnTo>
                    <a:lnTo>
                      <a:pt x="68" y="172"/>
                    </a:lnTo>
                    <a:lnTo>
                      <a:pt x="0" y="86"/>
                    </a:lnTo>
                    <a:lnTo>
                      <a:pt x="68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8" name="Group 80"/>
            <p:cNvGrpSpPr>
              <a:grpSpLocks/>
            </p:cNvGrpSpPr>
            <p:nvPr/>
          </p:nvGrpSpPr>
          <p:grpSpPr bwMode="auto">
            <a:xfrm>
              <a:off x="2665" y="1540"/>
              <a:ext cx="270" cy="184"/>
              <a:chOff x="2665" y="1540"/>
              <a:chExt cx="270" cy="184"/>
            </a:xfrm>
          </p:grpSpPr>
          <p:sp>
            <p:nvSpPr>
              <p:cNvPr id="66" name="Freeform 78"/>
              <p:cNvSpPr>
                <a:spLocks/>
              </p:cNvSpPr>
              <p:nvPr/>
            </p:nvSpPr>
            <p:spPr bwMode="auto">
              <a:xfrm>
                <a:off x="2665" y="1540"/>
                <a:ext cx="270" cy="184"/>
              </a:xfrm>
              <a:custGeom>
                <a:avLst/>
                <a:gdLst>
                  <a:gd name="T0" fmla="*/ 202 w 270"/>
                  <a:gd name="T1" fmla="*/ 0 h 184"/>
                  <a:gd name="T2" fmla="*/ 202 w 270"/>
                  <a:gd name="T3" fmla="*/ 46 h 184"/>
                  <a:gd name="T4" fmla="*/ 0 w 270"/>
                  <a:gd name="T5" fmla="*/ 46 h 184"/>
                  <a:gd name="T6" fmla="*/ 0 w 270"/>
                  <a:gd name="T7" fmla="*/ 138 h 184"/>
                  <a:gd name="T8" fmla="*/ 202 w 270"/>
                  <a:gd name="T9" fmla="*/ 138 h 184"/>
                  <a:gd name="T10" fmla="*/ 202 w 270"/>
                  <a:gd name="T11" fmla="*/ 184 h 184"/>
                  <a:gd name="T12" fmla="*/ 270 w 270"/>
                  <a:gd name="T13" fmla="*/ 92 h 184"/>
                  <a:gd name="T14" fmla="*/ 202 w 270"/>
                  <a:gd name="T1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0" h="184">
                    <a:moveTo>
                      <a:pt x="202" y="0"/>
                    </a:moveTo>
                    <a:lnTo>
                      <a:pt x="202" y="46"/>
                    </a:lnTo>
                    <a:lnTo>
                      <a:pt x="0" y="46"/>
                    </a:lnTo>
                    <a:lnTo>
                      <a:pt x="0" y="138"/>
                    </a:lnTo>
                    <a:lnTo>
                      <a:pt x="202" y="138"/>
                    </a:lnTo>
                    <a:lnTo>
                      <a:pt x="202" y="184"/>
                    </a:lnTo>
                    <a:lnTo>
                      <a:pt x="270" y="92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9"/>
              <p:cNvSpPr>
                <a:spLocks/>
              </p:cNvSpPr>
              <p:nvPr/>
            </p:nvSpPr>
            <p:spPr bwMode="auto">
              <a:xfrm>
                <a:off x="2665" y="1540"/>
                <a:ext cx="270" cy="184"/>
              </a:xfrm>
              <a:custGeom>
                <a:avLst/>
                <a:gdLst>
                  <a:gd name="T0" fmla="*/ 202 w 270"/>
                  <a:gd name="T1" fmla="*/ 0 h 184"/>
                  <a:gd name="T2" fmla="*/ 202 w 270"/>
                  <a:gd name="T3" fmla="*/ 46 h 184"/>
                  <a:gd name="T4" fmla="*/ 0 w 270"/>
                  <a:gd name="T5" fmla="*/ 46 h 184"/>
                  <a:gd name="T6" fmla="*/ 0 w 270"/>
                  <a:gd name="T7" fmla="*/ 138 h 184"/>
                  <a:gd name="T8" fmla="*/ 202 w 270"/>
                  <a:gd name="T9" fmla="*/ 138 h 184"/>
                  <a:gd name="T10" fmla="*/ 202 w 270"/>
                  <a:gd name="T11" fmla="*/ 184 h 184"/>
                  <a:gd name="T12" fmla="*/ 270 w 270"/>
                  <a:gd name="T13" fmla="*/ 92 h 184"/>
                  <a:gd name="T14" fmla="*/ 202 w 270"/>
                  <a:gd name="T1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0" h="184">
                    <a:moveTo>
                      <a:pt x="202" y="0"/>
                    </a:moveTo>
                    <a:lnTo>
                      <a:pt x="202" y="46"/>
                    </a:lnTo>
                    <a:lnTo>
                      <a:pt x="0" y="46"/>
                    </a:lnTo>
                    <a:lnTo>
                      <a:pt x="0" y="138"/>
                    </a:lnTo>
                    <a:lnTo>
                      <a:pt x="202" y="138"/>
                    </a:lnTo>
                    <a:lnTo>
                      <a:pt x="202" y="184"/>
                    </a:lnTo>
                    <a:lnTo>
                      <a:pt x="270" y="92"/>
                    </a:lnTo>
                    <a:lnTo>
                      <a:pt x="20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81"/>
            <p:cNvSpPr>
              <a:spLocks noEditPoints="1"/>
            </p:cNvSpPr>
            <p:nvPr/>
          </p:nvSpPr>
          <p:spPr bwMode="auto">
            <a:xfrm>
              <a:off x="3779" y="1740"/>
              <a:ext cx="264" cy="65"/>
            </a:xfrm>
            <a:custGeom>
              <a:avLst/>
              <a:gdLst>
                <a:gd name="T0" fmla="*/ 0 w 264"/>
                <a:gd name="T1" fmla="*/ 27 h 65"/>
                <a:gd name="T2" fmla="*/ 215 w 264"/>
                <a:gd name="T3" fmla="*/ 27 h 65"/>
                <a:gd name="T4" fmla="*/ 215 w 264"/>
                <a:gd name="T5" fmla="*/ 38 h 65"/>
                <a:gd name="T6" fmla="*/ 0 w 264"/>
                <a:gd name="T7" fmla="*/ 38 h 65"/>
                <a:gd name="T8" fmla="*/ 0 w 264"/>
                <a:gd name="T9" fmla="*/ 27 h 65"/>
                <a:gd name="T10" fmla="*/ 206 w 264"/>
                <a:gd name="T11" fmla="*/ 0 h 65"/>
                <a:gd name="T12" fmla="*/ 264 w 264"/>
                <a:gd name="T13" fmla="*/ 32 h 65"/>
                <a:gd name="T14" fmla="*/ 206 w 264"/>
                <a:gd name="T15" fmla="*/ 65 h 65"/>
                <a:gd name="T16" fmla="*/ 206 w 264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" h="65">
                  <a:moveTo>
                    <a:pt x="0" y="27"/>
                  </a:moveTo>
                  <a:lnTo>
                    <a:pt x="215" y="27"/>
                  </a:lnTo>
                  <a:lnTo>
                    <a:pt x="215" y="38"/>
                  </a:lnTo>
                  <a:lnTo>
                    <a:pt x="0" y="38"/>
                  </a:lnTo>
                  <a:lnTo>
                    <a:pt x="0" y="27"/>
                  </a:lnTo>
                  <a:close/>
                  <a:moveTo>
                    <a:pt x="206" y="0"/>
                  </a:moveTo>
                  <a:lnTo>
                    <a:pt x="264" y="32"/>
                  </a:lnTo>
                  <a:lnTo>
                    <a:pt x="206" y="6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2"/>
            <p:cNvSpPr>
              <a:spLocks noEditPoints="1"/>
            </p:cNvSpPr>
            <p:nvPr/>
          </p:nvSpPr>
          <p:spPr bwMode="auto">
            <a:xfrm>
              <a:off x="3781" y="1890"/>
              <a:ext cx="264" cy="66"/>
            </a:xfrm>
            <a:custGeom>
              <a:avLst/>
              <a:gdLst>
                <a:gd name="T0" fmla="*/ 264 w 264"/>
                <a:gd name="T1" fmla="*/ 39 h 66"/>
                <a:gd name="T2" fmla="*/ 48 w 264"/>
                <a:gd name="T3" fmla="*/ 39 h 66"/>
                <a:gd name="T4" fmla="*/ 48 w 264"/>
                <a:gd name="T5" fmla="*/ 28 h 66"/>
                <a:gd name="T6" fmla="*/ 264 w 264"/>
                <a:gd name="T7" fmla="*/ 28 h 66"/>
                <a:gd name="T8" fmla="*/ 264 w 264"/>
                <a:gd name="T9" fmla="*/ 39 h 66"/>
                <a:gd name="T10" fmla="*/ 58 w 264"/>
                <a:gd name="T11" fmla="*/ 66 h 66"/>
                <a:gd name="T12" fmla="*/ 0 w 264"/>
                <a:gd name="T13" fmla="*/ 33 h 66"/>
                <a:gd name="T14" fmla="*/ 58 w 264"/>
                <a:gd name="T15" fmla="*/ 0 h 66"/>
                <a:gd name="T16" fmla="*/ 58 w 264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" h="66">
                  <a:moveTo>
                    <a:pt x="264" y="39"/>
                  </a:moveTo>
                  <a:lnTo>
                    <a:pt x="48" y="39"/>
                  </a:lnTo>
                  <a:lnTo>
                    <a:pt x="48" y="28"/>
                  </a:lnTo>
                  <a:lnTo>
                    <a:pt x="264" y="28"/>
                  </a:lnTo>
                  <a:lnTo>
                    <a:pt x="264" y="39"/>
                  </a:lnTo>
                  <a:close/>
                  <a:moveTo>
                    <a:pt x="58" y="66"/>
                  </a:moveTo>
                  <a:lnTo>
                    <a:pt x="0" y="33"/>
                  </a:lnTo>
                  <a:lnTo>
                    <a:pt x="58" y="0"/>
                  </a:lnTo>
                  <a:lnTo>
                    <a:pt x="58" y="66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3"/>
            <p:cNvSpPr>
              <a:spLocks noEditPoints="1"/>
            </p:cNvSpPr>
            <p:nvPr/>
          </p:nvSpPr>
          <p:spPr bwMode="auto">
            <a:xfrm>
              <a:off x="2567" y="2917"/>
              <a:ext cx="371" cy="283"/>
            </a:xfrm>
            <a:custGeom>
              <a:avLst/>
              <a:gdLst>
                <a:gd name="T0" fmla="*/ 371 w 371"/>
                <a:gd name="T1" fmla="*/ 9 h 283"/>
                <a:gd name="T2" fmla="*/ 43 w 371"/>
                <a:gd name="T3" fmla="*/ 257 h 283"/>
                <a:gd name="T4" fmla="*/ 38 w 371"/>
                <a:gd name="T5" fmla="*/ 248 h 283"/>
                <a:gd name="T6" fmla="*/ 365 w 371"/>
                <a:gd name="T7" fmla="*/ 0 h 283"/>
                <a:gd name="T8" fmla="*/ 371 w 371"/>
                <a:gd name="T9" fmla="*/ 9 h 283"/>
                <a:gd name="T10" fmla="*/ 65 w 371"/>
                <a:gd name="T11" fmla="*/ 273 h 283"/>
                <a:gd name="T12" fmla="*/ 0 w 371"/>
                <a:gd name="T13" fmla="*/ 283 h 283"/>
                <a:gd name="T14" fmla="*/ 32 w 371"/>
                <a:gd name="T15" fmla="*/ 219 h 283"/>
                <a:gd name="T16" fmla="*/ 65 w 371"/>
                <a:gd name="T17" fmla="*/ 27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1" h="283">
                  <a:moveTo>
                    <a:pt x="371" y="9"/>
                  </a:moveTo>
                  <a:lnTo>
                    <a:pt x="43" y="257"/>
                  </a:lnTo>
                  <a:lnTo>
                    <a:pt x="38" y="248"/>
                  </a:lnTo>
                  <a:lnTo>
                    <a:pt x="365" y="0"/>
                  </a:lnTo>
                  <a:lnTo>
                    <a:pt x="371" y="9"/>
                  </a:lnTo>
                  <a:close/>
                  <a:moveTo>
                    <a:pt x="65" y="273"/>
                  </a:moveTo>
                  <a:lnTo>
                    <a:pt x="0" y="283"/>
                  </a:lnTo>
                  <a:lnTo>
                    <a:pt x="32" y="219"/>
                  </a:lnTo>
                  <a:lnTo>
                    <a:pt x="65" y="273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4"/>
            <p:cNvSpPr>
              <a:spLocks noEditPoints="1"/>
            </p:cNvSpPr>
            <p:nvPr/>
          </p:nvSpPr>
          <p:spPr bwMode="auto">
            <a:xfrm>
              <a:off x="3291" y="3030"/>
              <a:ext cx="58" cy="278"/>
            </a:xfrm>
            <a:custGeom>
              <a:avLst/>
              <a:gdLst>
                <a:gd name="T0" fmla="*/ 23 w 58"/>
                <a:gd name="T1" fmla="*/ 0 h 278"/>
                <a:gd name="T2" fmla="*/ 34 w 58"/>
                <a:gd name="T3" fmla="*/ 223 h 278"/>
                <a:gd name="T4" fmla="*/ 25 w 58"/>
                <a:gd name="T5" fmla="*/ 224 h 278"/>
                <a:gd name="T6" fmla="*/ 13 w 58"/>
                <a:gd name="T7" fmla="*/ 1 h 278"/>
                <a:gd name="T8" fmla="*/ 23 w 58"/>
                <a:gd name="T9" fmla="*/ 0 h 278"/>
                <a:gd name="T10" fmla="*/ 58 w 58"/>
                <a:gd name="T11" fmla="*/ 211 h 278"/>
                <a:gd name="T12" fmla="*/ 33 w 58"/>
                <a:gd name="T13" fmla="*/ 278 h 278"/>
                <a:gd name="T14" fmla="*/ 0 w 58"/>
                <a:gd name="T15" fmla="*/ 214 h 278"/>
                <a:gd name="T16" fmla="*/ 58 w 58"/>
                <a:gd name="T17" fmla="*/ 211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78">
                  <a:moveTo>
                    <a:pt x="23" y="0"/>
                  </a:moveTo>
                  <a:lnTo>
                    <a:pt x="34" y="223"/>
                  </a:lnTo>
                  <a:lnTo>
                    <a:pt x="25" y="224"/>
                  </a:lnTo>
                  <a:lnTo>
                    <a:pt x="13" y="1"/>
                  </a:lnTo>
                  <a:lnTo>
                    <a:pt x="23" y="0"/>
                  </a:lnTo>
                  <a:close/>
                  <a:moveTo>
                    <a:pt x="58" y="211"/>
                  </a:moveTo>
                  <a:lnTo>
                    <a:pt x="33" y="278"/>
                  </a:lnTo>
                  <a:lnTo>
                    <a:pt x="0" y="214"/>
                  </a:lnTo>
                  <a:lnTo>
                    <a:pt x="58" y="211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5"/>
            <p:cNvSpPr>
              <a:spLocks noEditPoints="1"/>
            </p:cNvSpPr>
            <p:nvPr/>
          </p:nvSpPr>
          <p:spPr bwMode="auto">
            <a:xfrm>
              <a:off x="3779" y="2755"/>
              <a:ext cx="716" cy="446"/>
            </a:xfrm>
            <a:custGeom>
              <a:avLst/>
              <a:gdLst>
                <a:gd name="T0" fmla="*/ 4 w 716"/>
                <a:gd name="T1" fmla="*/ 0 h 446"/>
                <a:gd name="T2" fmla="*/ 676 w 716"/>
                <a:gd name="T3" fmla="*/ 415 h 446"/>
                <a:gd name="T4" fmla="*/ 671 w 716"/>
                <a:gd name="T5" fmla="*/ 425 h 446"/>
                <a:gd name="T6" fmla="*/ 0 w 716"/>
                <a:gd name="T7" fmla="*/ 10 h 446"/>
                <a:gd name="T8" fmla="*/ 4 w 716"/>
                <a:gd name="T9" fmla="*/ 0 h 446"/>
                <a:gd name="T10" fmla="*/ 679 w 716"/>
                <a:gd name="T11" fmla="*/ 386 h 446"/>
                <a:gd name="T12" fmla="*/ 716 w 716"/>
                <a:gd name="T13" fmla="*/ 446 h 446"/>
                <a:gd name="T14" fmla="*/ 651 w 716"/>
                <a:gd name="T15" fmla="*/ 444 h 446"/>
                <a:gd name="T16" fmla="*/ 679 w 716"/>
                <a:gd name="T17" fmla="*/ 386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6" h="446">
                  <a:moveTo>
                    <a:pt x="4" y="0"/>
                  </a:moveTo>
                  <a:lnTo>
                    <a:pt x="676" y="415"/>
                  </a:lnTo>
                  <a:lnTo>
                    <a:pt x="671" y="425"/>
                  </a:lnTo>
                  <a:lnTo>
                    <a:pt x="0" y="10"/>
                  </a:lnTo>
                  <a:lnTo>
                    <a:pt x="4" y="0"/>
                  </a:lnTo>
                  <a:close/>
                  <a:moveTo>
                    <a:pt x="679" y="386"/>
                  </a:moveTo>
                  <a:lnTo>
                    <a:pt x="716" y="446"/>
                  </a:lnTo>
                  <a:lnTo>
                    <a:pt x="651" y="444"/>
                  </a:lnTo>
                  <a:lnTo>
                    <a:pt x="679" y="386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6"/>
            <p:cNvSpPr>
              <a:spLocks noEditPoints="1"/>
            </p:cNvSpPr>
            <p:nvPr/>
          </p:nvSpPr>
          <p:spPr bwMode="auto">
            <a:xfrm>
              <a:off x="3777" y="2572"/>
              <a:ext cx="829" cy="129"/>
            </a:xfrm>
            <a:custGeom>
              <a:avLst/>
              <a:gdLst>
                <a:gd name="T0" fmla="*/ 1 w 829"/>
                <a:gd name="T1" fmla="*/ 0 h 129"/>
                <a:gd name="T2" fmla="*/ 782 w 829"/>
                <a:gd name="T3" fmla="*/ 92 h 129"/>
                <a:gd name="T4" fmla="*/ 781 w 829"/>
                <a:gd name="T5" fmla="*/ 103 h 129"/>
                <a:gd name="T6" fmla="*/ 0 w 829"/>
                <a:gd name="T7" fmla="*/ 11 h 129"/>
                <a:gd name="T8" fmla="*/ 1 w 829"/>
                <a:gd name="T9" fmla="*/ 0 h 129"/>
                <a:gd name="T10" fmla="*/ 775 w 829"/>
                <a:gd name="T11" fmla="*/ 64 h 129"/>
                <a:gd name="T12" fmla="*/ 829 w 829"/>
                <a:gd name="T13" fmla="*/ 103 h 129"/>
                <a:gd name="T14" fmla="*/ 769 w 829"/>
                <a:gd name="T15" fmla="*/ 129 h 129"/>
                <a:gd name="T16" fmla="*/ 775 w 829"/>
                <a:gd name="T17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9" h="129">
                  <a:moveTo>
                    <a:pt x="1" y="0"/>
                  </a:moveTo>
                  <a:lnTo>
                    <a:pt x="782" y="92"/>
                  </a:lnTo>
                  <a:lnTo>
                    <a:pt x="781" y="103"/>
                  </a:lnTo>
                  <a:lnTo>
                    <a:pt x="0" y="11"/>
                  </a:lnTo>
                  <a:lnTo>
                    <a:pt x="1" y="0"/>
                  </a:lnTo>
                  <a:close/>
                  <a:moveTo>
                    <a:pt x="775" y="64"/>
                  </a:moveTo>
                  <a:lnTo>
                    <a:pt x="829" y="103"/>
                  </a:lnTo>
                  <a:lnTo>
                    <a:pt x="769" y="129"/>
                  </a:lnTo>
                  <a:lnTo>
                    <a:pt x="775" y="6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7"/>
            <p:cNvSpPr>
              <a:spLocks/>
            </p:cNvSpPr>
            <p:nvPr/>
          </p:nvSpPr>
          <p:spPr bwMode="auto">
            <a:xfrm>
              <a:off x="5237" y="1475"/>
              <a:ext cx="249" cy="630"/>
            </a:xfrm>
            <a:custGeom>
              <a:avLst/>
              <a:gdLst>
                <a:gd name="T0" fmla="*/ 249 w 249"/>
                <a:gd name="T1" fmla="*/ 0 h 630"/>
                <a:gd name="T2" fmla="*/ 249 w 249"/>
                <a:gd name="T3" fmla="*/ 627 h 630"/>
                <a:gd name="T4" fmla="*/ 0 w 249"/>
                <a:gd name="T5" fmla="*/ 627 h 630"/>
                <a:gd name="T6" fmla="*/ 0 w 249"/>
                <a:gd name="T7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" h="630">
                  <a:moveTo>
                    <a:pt x="249" y="0"/>
                  </a:moveTo>
                  <a:lnTo>
                    <a:pt x="249" y="627"/>
                  </a:lnTo>
                  <a:lnTo>
                    <a:pt x="0" y="627"/>
                  </a:lnTo>
                  <a:lnTo>
                    <a:pt x="0" y="630"/>
                  </a:lnTo>
                </a:path>
              </a:pathLst>
            </a:cu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25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Materials and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/>
              <a:t>Training Words for Recognition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Press </a:t>
            </a:r>
            <a:r>
              <a:rPr lang="en-US" dirty="0"/>
              <a:t>“1” (display will show “01” and the LED will turn OFF) on the keypad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Press </a:t>
            </a:r>
            <a:r>
              <a:rPr lang="en-US" dirty="0"/>
              <a:t>the TRAIN key (the LED will turn ON) to place circuit in training mode, for word one.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Say </a:t>
            </a:r>
            <a:r>
              <a:rPr lang="en-US" dirty="0"/>
              <a:t>the target word into the onboard microphone (near LED) clearly.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Ensure </a:t>
            </a:r>
            <a:r>
              <a:rPr lang="en-US" dirty="0"/>
              <a:t>the circuit signals acceptance of the voice input by blinking the LED OFF then ON. The word (or utterance) is now identified as the “01” word.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the LED did not flash, start over by pressing “1” and then “TRAIN” key.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Materials and Method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2082" y="1825625"/>
            <a:ext cx="5164537" cy="40798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circuit was designed using the simulation Proteus software.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program was written and compiled using </a:t>
            </a:r>
            <a:r>
              <a:rPr lang="en-GB" dirty="0" err="1" smtClean="0"/>
              <a:t>Keil</a:t>
            </a:r>
            <a:r>
              <a:rPr lang="en-GB" dirty="0" smtClean="0"/>
              <a:t> IDE and the HEX file was obtained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Using the Proteus 8 software, the hex file was loaded into the microcontroller.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simulation was started using the “Start” button at the bottom corner of the program interface.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4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Materials and Method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133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Launch </a:t>
            </a:r>
            <a:r>
              <a:rPr lang="en-GB" dirty="0"/>
              <a:t>the VSPD and note the names of the available virtual ports on the software.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Open </a:t>
            </a:r>
            <a:r>
              <a:rPr lang="en-GB" dirty="0"/>
              <a:t>the Proteus simulation of the transmitter circuit, double click on the </a:t>
            </a:r>
            <a:r>
              <a:rPr lang="en-GB" dirty="0" err="1"/>
              <a:t>Xbee</a:t>
            </a:r>
            <a:r>
              <a:rPr lang="en-GB" dirty="0"/>
              <a:t> module, click on “properties”, and select any available port. E.g. “COM2”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Repeat </a:t>
            </a:r>
            <a:r>
              <a:rPr lang="en-GB" dirty="0"/>
              <a:t>step 2 for the receiver circuit but in this case, change the port of the </a:t>
            </a:r>
            <a:r>
              <a:rPr lang="en-GB" dirty="0" err="1"/>
              <a:t>Xbee</a:t>
            </a:r>
            <a:r>
              <a:rPr lang="en-GB" dirty="0"/>
              <a:t> module to “COM3” (any available port will also work).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Re-launch </a:t>
            </a:r>
            <a:r>
              <a:rPr lang="en-GB" dirty="0"/>
              <a:t>the VSPD and click on “manage ports”. Under “first port” option, select “COM2” and under the “second port” option, select “COM3”.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Click </a:t>
            </a:r>
            <a:r>
              <a:rPr lang="en-GB" dirty="0"/>
              <a:t>“Add Pair” and close the software.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8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726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Algerian</vt:lpstr>
      <vt:lpstr>Arial</vt:lpstr>
      <vt:lpstr>Blackadder ITC</vt:lpstr>
      <vt:lpstr>Calibri</vt:lpstr>
      <vt:lpstr>Calibri Light</vt:lpstr>
      <vt:lpstr>Times New Roman</vt:lpstr>
      <vt:lpstr>Wingdings</vt:lpstr>
      <vt:lpstr>Office Theme</vt:lpstr>
      <vt:lpstr>VOICE CONTROLLED SMART HOME AUTOMATION SYSTEM BASED ON ZIGBEE NETWORK </vt:lpstr>
      <vt:lpstr>Introduction</vt:lpstr>
      <vt:lpstr>Review of Related Work</vt:lpstr>
      <vt:lpstr>Materials and Method</vt:lpstr>
      <vt:lpstr>Materials and Method</vt:lpstr>
      <vt:lpstr>Materials and Method</vt:lpstr>
      <vt:lpstr>Materials and Method</vt:lpstr>
      <vt:lpstr>Materials and Method</vt:lpstr>
      <vt:lpstr>Materials and Method</vt:lpstr>
      <vt:lpstr>Results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CONTROLLED SMART HOME AUTOMATION SYSTEM BASED ON ZIGBEE NETWORK</dc:title>
  <dc:creator>Promise Elechi</dc:creator>
  <cp:lastModifiedBy>Promise Elechi</cp:lastModifiedBy>
  <cp:revision>10</cp:revision>
  <dcterms:created xsi:type="dcterms:W3CDTF">2016-11-21T20:58:57Z</dcterms:created>
  <dcterms:modified xsi:type="dcterms:W3CDTF">2016-11-22T06:24:07Z</dcterms:modified>
</cp:coreProperties>
</file>