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60" r:id="rId4"/>
    <p:sldId id="262" r:id="rId5"/>
    <p:sldId id="263" r:id="rId6"/>
    <p:sldId id="264" r:id="rId7"/>
    <p:sldId id="265" r:id="rId8"/>
    <p:sldId id="261" r:id="rId9"/>
    <p:sldId id="267" r:id="rId10"/>
    <p:sldId id="268" r:id="rId11"/>
    <p:sldId id="270" r:id="rId12"/>
    <p:sldId id="271" r:id="rId13"/>
    <p:sldId id="275" r:id="rId14"/>
    <p:sldId id="276"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4A311F-A342-4313-8EC6-3F0654F03FD2}" type="datetimeFigureOut">
              <a:rPr lang="fr-FR" smtClean="0"/>
              <a:t>14/10/2016</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BCE711-3ED7-4340-B798-FDC50E11EAEA}" type="slidenum">
              <a:rPr lang="fr-FR" smtClean="0"/>
              <a:t>‹#›</a:t>
            </a:fld>
            <a:endParaRPr lang="fr-FR"/>
          </a:p>
        </p:txBody>
      </p:sp>
    </p:spTree>
    <p:extLst>
      <p:ext uri="{BB962C8B-B14F-4D97-AF65-F5344CB8AC3E}">
        <p14:creationId xmlns:p14="http://schemas.microsoft.com/office/powerpoint/2010/main" val="1774475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which legal regime governs the device collecting the data, and which governs the storage and use of the collected data? This scenario also raises normative questions. Can these laws be modified to reduce the degree of Internet fragmentation they cause while still protecting the rights of users? Should a jurisdiction with more-restrictive data protection laws for handling and transmission of certain </a:t>
            </a:r>
            <a:r>
              <a:rPr lang="en-US" sz="1200" b="0" i="0" u="none" strike="noStrike" kern="1200" baseline="0" dirty="0" err="1" smtClean="0">
                <a:solidFill>
                  <a:schemeClr val="tx1"/>
                </a:solidFill>
                <a:latin typeface="+mn-lt"/>
                <a:ea typeface="+mn-ea"/>
                <a:cs typeface="+mn-cs"/>
              </a:rPr>
              <a:t>IoT</a:t>
            </a:r>
            <a:r>
              <a:rPr lang="en-US" sz="1200" b="0" i="0" u="none" strike="noStrike" kern="1200" baseline="0" dirty="0" smtClean="0">
                <a:solidFill>
                  <a:schemeClr val="tx1"/>
                </a:solidFill>
                <a:latin typeface="+mn-lt"/>
                <a:ea typeface="+mn-ea"/>
                <a:cs typeface="+mn-cs"/>
              </a:rPr>
              <a:t>-enabled data be able to project those legal requirements onto other </a:t>
            </a:r>
            <a:r>
              <a:rPr lang="fr-FR" sz="1200" b="0" i="0" u="none" strike="noStrike" kern="1200" baseline="0" dirty="0" err="1" smtClean="0">
                <a:solidFill>
                  <a:schemeClr val="tx1"/>
                </a:solidFill>
                <a:latin typeface="+mn-lt"/>
                <a:ea typeface="+mn-ea"/>
                <a:cs typeface="+mn-cs"/>
              </a:rPr>
              <a:t>jurisdictions</a:t>
            </a:r>
            <a:r>
              <a:rPr lang="fr-FR" sz="1200" b="0" i="0" u="none" strike="noStrike" kern="1200" baseline="0" dirty="0" smtClean="0">
                <a:solidFill>
                  <a:schemeClr val="tx1"/>
                </a:solidFill>
                <a:latin typeface="+mn-lt"/>
                <a:ea typeface="+mn-ea"/>
                <a:cs typeface="+mn-cs"/>
              </a:rPr>
              <a:t>?</a:t>
            </a:r>
            <a:endParaRPr lang="fr-FR" dirty="0"/>
          </a:p>
        </p:txBody>
      </p:sp>
      <p:sp>
        <p:nvSpPr>
          <p:cNvPr id="4" name="Slide Number Placeholder 3"/>
          <p:cNvSpPr>
            <a:spLocks noGrp="1"/>
          </p:cNvSpPr>
          <p:nvPr>
            <p:ph type="sldNum" sz="quarter" idx="10"/>
          </p:nvPr>
        </p:nvSpPr>
        <p:spPr/>
        <p:txBody>
          <a:bodyPr/>
          <a:lstStyle/>
          <a:p>
            <a:fld id="{BFBCE711-3ED7-4340-B798-FDC50E11EAEA}" type="slidenum">
              <a:rPr lang="fr-FR" smtClean="0"/>
              <a:t>11</a:t>
            </a:fld>
            <a:endParaRPr lang="fr-FR"/>
          </a:p>
        </p:txBody>
      </p:sp>
    </p:spTree>
    <p:extLst>
      <p:ext uri="{BB962C8B-B14F-4D97-AF65-F5344CB8AC3E}">
        <p14:creationId xmlns:p14="http://schemas.microsoft.com/office/powerpoint/2010/main" val="168266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For example, the application of sensor networks to environmental challenges, including water quality and use, sanitation, disease, and health, climate change, and natural resource monitoring, could have significant impact beyond resource management. The data derived from such applications also could be used in research contexts, assisting local scientists and universities in making unique contributions to the broader body of global scientific knowledge and providing an incentive for local academic talent to stay in country to conduct research</a:t>
            </a:r>
            <a:endParaRPr lang="fr-FR" dirty="0"/>
          </a:p>
        </p:txBody>
      </p:sp>
      <p:sp>
        <p:nvSpPr>
          <p:cNvPr id="4" name="Slide Number Placeholder 3"/>
          <p:cNvSpPr>
            <a:spLocks noGrp="1"/>
          </p:cNvSpPr>
          <p:nvPr>
            <p:ph type="sldNum" sz="quarter" idx="10"/>
          </p:nvPr>
        </p:nvSpPr>
        <p:spPr/>
        <p:txBody>
          <a:bodyPr/>
          <a:lstStyle/>
          <a:p>
            <a:fld id="{BFBCE711-3ED7-4340-B798-FDC50E11EAEA}" type="slidenum">
              <a:rPr lang="fr-FR" smtClean="0"/>
              <a:t>12</a:t>
            </a:fld>
            <a:endParaRPr lang="fr-FR"/>
          </a:p>
        </p:txBody>
      </p:sp>
    </p:spTree>
    <p:extLst>
      <p:ext uri="{BB962C8B-B14F-4D97-AF65-F5344CB8AC3E}">
        <p14:creationId xmlns:p14="http://schemas.microsoft.com/office/powerpoint/2010/main" val="1859276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7614829-268B-4EC1-9031-F9D2DBD71229}" type="datetimeFigureOut">
              <a:rPr lang="fr-FR" smtClean="0"/>
              <a:t>11/10/2016</a:t>
            </a:fld>
            <a:endParaRPr lang="fr-FR"/>
          </a:p>
        </p:txBody>
      </p:sp>
      <p:sp>
        <p:nvSpPr>
          <p:cNvPr id="17" name="Footer Placeholder 16"/>
          <p:cNvSpPr>
            <a:spLocks noGrp="1"/>
          </p:cNvSpPr>
          <p:nvPr>
            <p:ph type="ftr" sz="quarter" idx="11"/>
          </p:nvPr>
        </p:nvSpPr>
        <p:spPr/>
        <p:txBody>
          <a:bodyPr/>
          <a:lstStyle/>
          <a:p>
            <a:endParaRPr lang="fr-F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C60B022-F2B9-497A-8918-45EFFC1F1D88}" type="slidenum">
              <a:rPr lang="fr-FR" smtClean="0"/>
              <a:t>‹#›</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614829-268B-4EC1-9031-F9D2DBD71229}" type="datetimeFigureOut">
              <a:rPr lang="fr-FR" smtClean="0"/>
              <a:t>11/10/2016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C60B022-F2B9-497A-8918-45EFFC1F1D88}"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614829-268B-4EC1-9031-F9D2DBD71229}" type="datetimeFigureOut">
              <a:rPr lang="fr-FR" smtClean="0"/>
              <a:t>11/10/2016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C60B022-F2B9-497A-8918-45EFFC1F1D88}"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7614829-268B-4EC1-9031-F9D2DBD71229}" type="datetimeFigureOut">
              <a:rPr lang="fr-FR" smtClean="0"/>
              <a:t>11/10/2016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C60B022-F2B9-497A-8918-45EFFC1F1D88}" type="slidenum">
              <a:rPr lang="fr-FR" smtClean="0"/>
              <a:t>‹#›</a:t>
            </a:fld>
            <a:endParaRPr lang="fr-FR"/>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7614829-268B-4EC1-9031-F9D2DBD71229}" type="datetimeFigureOut">
              <a:rPr lang="fr-FR" smtClean="0"/>
              <a:t>11/10/2016</a:t>
            </a:fld>
            <a:endParaRPr lang="fr-FR"/>
          </a:p>
        </p:txBody>
      </p:sp>
      <p:sp>
        <p:nvSpPr>
          <p:cNvPr id="5" name="Footer Placeholder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C60B022-F2B9-497A-8918-45EFFC1F1D88}" type="slidenum">
              <a:rPr lang="fr-FR" smtClean="0"/>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614829-268B-4EC1-9031-F9D2DBD71229}" type="datetimeFigureOut">
              <a:rPr lang="fr-FR" smtClean="0"/>
              <a:t>11/10/2016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C60B022-F2B9-497A-8918-45EFFC1F1D88}" type="slidenum">
              <a:rPr lang="fr-FR" smtClean="0"/>
              <a:t>‹#›</a:t>
            </a:fld>
            <a:endParaRPr lang="fr-FR"/>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7614829-268B-4EC1-9031-F9D2DBD71229}" type="datetimeFigureOut">
              <a:rPr lang="fr-FR" smtClean="0"/>
              <a:t>11/10/2016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C60B022-F2B9-497A-8918-45EFFC1F1D88}" type="slidenum">
              <a:rPr lang="fr-FR" smtClean="0"/>
              <a:t>‹#›</a:t>
            </a:fld>
            <a:endParaRPr lang="fr-FR"/>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614829-268B-4EC1-9031-F9D2DBD71229}" type="datetimeFigureOut">
              <a:rPr lang="fr-FR" smtClean="0"/>
              <a:t>11/10/2016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C60B022-F2B9-497A-8918-45EFFC1F1D88}"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614829-268B-4EC1-9031-F9D2DBD71229}" type="datetimeFigureOut">
              <a:rPr lang="fr-FR" smtClean="0"/>
              <a:t>11/10/2016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C60B022-F2B9-497A-8918-45EFFC1F1D88}"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7614829-268B-4EC1-9031-F9D2DBD71229}" type="datetimeFigureOut">
              <a:rPr lang="fr-FR" smtClean="0"/>
              <a:t>11/10/2016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C60B022-F2B9-497A-8918-45EFFC1F1D88}" type="slidenum">
              <a:rPr lang="fr-FR" smtClean="0"/>
              <a:t>‹#›</a:t>
            </a:fld>
            <a:endParaRPr lang="fr-F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7614829-268B-4EC1-9031-F9D2DBD71229}" type="datetimeFigureOut">
              <a:rPr lang="fr-FR" smtClean="0"/>
              <a:t>11/10/2016</a:t>
            </a:fld>
            <a:endParaRPr lang="fr-FR"/>
          </a:p>
        </p:txBody>
      </p:sp>
      <p:sp>
        <p:nvSpPr>
          <p:cNvPr id="6" name="Footer Placeholder 5"/>
          <p:cNvSpPr>
            <a:spLocks noGrp="1"/>
          </p:cNvSpPr>
          <p:nvPr>
            <p:ph type="ftr" sz="quarter" idx="11"/>
          </p:nvPr>
        </p:nvSpPr>
        <p:spPr>
          <a:xfrm>
            <a:off x="914400" y="6172200"/>
            <a:ext cx="3886200" cy="457200"/>
          </a:xfrm>
        </p:spPr>
        <p:txBody>
          <a:bodyPr/>
          <a:lstStyle/>
          <a:p>
            <a:endParaRPr lang="fr-FR"/>
          </a:p>
        </p:txBody>
      </p:sp>
      <p:sp>
        <p:nvSpPr>
          <p:cNvPr id="7" name="Slide Number Placeholder 6"/>
          <p:cNvSpPr>
            <a:spLocks noGrp="1"/>
          </p:cNvSpPr>
          <p:nvPr>
            <p:ph type="sldNum" sz="quarter" idx="12"/>
          </p:nvPr>
        </p:nvSpPr>
        <p:spPr>
          <a:xfrm>
            <a:off x="146304" y="6208776"/>
            <a:ext cx="457200" cy="457200"/>
          </a:xfrm>
        </p:spPr>
        <p:txBody>
          <a:bodyPr/>
          <a:lstStyle/>
          <a:p>
            <a:fld id="{7C60B022-F2B9-497A-8918-45EFFC1F1D88}" type="slidenum">
              <a:rPr lang="fr-FR" smtClean="0"/>
              <a:t>‹#›</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7614829-268B-4EC1-9031-F9D2DBD71229}" type="datetimeFigureOut">
              <a:rPr lang="fr-FR" smtClean="0"/>
              <a:t>11/10/2016</a:t>
            </a:fld>
            <a:endParaRPr lang="fr-F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C60B022-F2B9-497A-8918-45EFFC1F1D88}"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Remarks by </a:t>
            </a:r>
            <a:r>
              <a:rPr lang="en-US" dirty="0" err="1" smtClean="0"/>
              <a:t>Dr</a:t>
            </a:r>
            <a:r>
              <a:rPr lang="en-US" dirty="0" smtClean="0"/>
              <a:t> Mawaki Chango</a:t>
            </a:r>
          </a:p>
          <a:p>
            <a:r>
              <a:rPr lang="en-US" dirty="0" smtClean="0"/>
              <a:t>Kara University</a:t>
            </a:r>
            <a:br>
              <a:rPr lang="en-US" dirty="0" smtClean="0"/>
            </a:br>
            <a:r>
              <a:rPr lang="en-US" dirty="0" err="1" smtClean="0"/>
              <a:t>DigiLexis</a:t>
            </a:r>
            <a:r>
              <a:rPr lang="en-US" dirty="0" smtClean="0"/>
              <a:t> Consulting</a:t>
            </a:r>
            <a:endParaRPr lang="fr-FR" dirty="0"/>
          </a:p>
        </p:txBody>
      </p:sp>
      <p:sp>
        <p:nvSpPr>
          <p:cNvPr id="2" name="Title 1"/>
          <p:cNvSpPr>
            <a:spLocks noGrp="1"/>
          </p:cNvSpPr>
          <p:nvPr>
            <p:ph type="ctrTitle"/>
          </p:nvPr>
        </p:nvSpPr>
        <p:spPr/>
        <p:txBody>
          <a:bodyPr/>
          <a:lstStyle/>
          <a:p>
            <a:r>
              <a:rPr lang="en-US" dirty="0" smtClean="0"/>
              <a:t>The Internet of Things</a:t>
            </a:r>
            <a:endParaRPr lang="fr-FR" dirty="0"/>
          </a:p>
        </p:txBody>
      </p:sp>
    </p:spTree>
    <p:extLst>
      <p:ext uri="{BB962C8B-B14F-4D97-AF65-F5344CB8AC3E}">
        <p14:creationId xmlns:p14="http://schemas.microsoft.com/office/powerpoint/2010/main" val="3559478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a:t>
            </a:r>
            <a:endParaRPr lang="fr-FR" dirty="0"/>
          </a:p>
        </p:txBody>
      </p:sp>
      <p:sp>
        <p:nvSpPr>
          <p:cNvPr id="3" name="Content Placeholder 2"/>
          <p:cNvSpPr>
            <a:spLocks noGrp="1"/>
          </p:cNvSpPr>
          <p:nvPr>
            <p:ph sz="quarter" idx="1"/>
          </p:nvPr>
        </p:nvSpPr>
        <p:spPr/>
        <p:txBody>
          <a:bodyPr/>
          <a:lstStyle/>
          <a:p>
            <a:r>
              <a:rPr lang="en-US" dirty="0"/>
              <a:t> </a:t>
            </a:r>
            <a:r>
              <a:rPr lang="en-US" dirty="0" err="1" smtClean="0"/>
              <a:t>IoT</a:t>
            </a:r>
            <a:r>
              <a:rPr lang="en-US" dirty="0" smtClean="0"/>
              <a:t> may challenge traditional expectations of privacy</a:t>
            </a:r>
          </a:p>
          <a:p>
            <a:r>
              <a:rPr lang="en-US" dirty="0" smtClean="0"/>
              <a:t>User’s privacy expectations vs. Scope and use of the data by data collector</a:t>
            </a:r>
          </a:p>
          <a:p>
            <a:r>
              <a:rPr lang="en-US" dirty="0" smtClean="0"/>
              <a:t>Multiple devices = Multiple data sourcing points = Multiple data streams</a:t>
            </a:r>
          </a:p>
          <a:p>
            <a:r>
              <a:rPr lang="en-US" dirty="0" smtClean="0"/>
              <a:t>Combining different data streams may give invasive insights about the user</a:t>
            </a:r>
          </a:p>
          <a:p>
            <a:r>
              <a:rPr lang="en-US" dirty="0" smtClean="0"/>
              <a:t>Increasingly consumer devices record sounds and pictures from their environment </a:t>
            </a:r>
            <a:endParaRPr lang="fr-FR" dirty="0"/>
          </a:p>
        </p:txBody>
      </p:sp>
    </p:spTree>
    <p:extLst>
      <p:ext uri="{BB962C8B-B14F-4D97-AF65-F5344CB8AC3E}">
        <p14:creationId xmlns:p14="http://schemas.microsoft.com/office/powerpoint/2010/main" val="3568171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Regulatory and Rights</a:t>
            </a:r>
            <a:endParaRPr lang="fr-FR" dirty="0"/>
          </a:p>
        </p:txBody>
      </p:sp>
      <p:sp>
        <p:nvSpPr>
          <p:cNvPr id="3" name="Content Placeholder 2"/>
          <p:cNvSpPr>
            <a:spLocks noGrp="1"/>
          </p:cNvSpPr>
          <p:nvPr>
            <p:ph sz="quarter" idx="1"/>
          </p:nvPr>
        </p:nvSpPr>
        <p:spPr/>
        <p:txBody>
          <a:bodyPr>
            <a:normAutofit/>
          </a:bodyPr>
          <a:lstStyle/>
          <a:p>
            <a:r>
              <a:rPr lang="en-US" dirty="0" smtClean="0"/>
              <a:t>Data protection and crossborder data flows</a:t>
            </a:r>
          </a:p>
          <a:p>
            <a:endParaRPr lang="en-US" dirty="0" smtClean="0"/>
          </a:p>
          <a:p>
            <a:r>
              <a:rPr lang="en-US" dirty="0" smtClean="0"/>
              <a:t>Collected data may be beneficial as well as detrimental to the user (when it is used in a discriminatory way)</a:t>
            </a:r>
          </a:p>
          <a:p>
            <a:endParaRPr lang="en-US" dirty="0" smtClean="0"/>
          </a:p>
          <a:p>
            <a:r>
              <a:rPr lang="en-US" dirty="0" smtClean="0"/>
              <a:t>Increasing use of </a:t>
            </a:r>
            <a:r>
              <a:rPr lang="en-US" dirty="0" err="1" smtClean="0"/>
              <a:t>IoT</a:t>
            </a:r>
            <a:r>
              <a:rPr lang="en-US" dirty="0" smtClean="0"/>
              <a:t> devices in legal actions: What are the implications for legal evidence, the manufacturers and for the society?</a:t>
            </a:r>
          </a:p>
        </p:txBody>
      </p:sp>
    </p:spTree>
    <p:extLst>
      <p:ext uri="{BB962C8B-B14F-4D97-AF65-F5344CB8AC3E}">
        <p14:creationId xmlns:p14="http://schemas.microsoft.com/office/powerpoint/2010/main" val="17932669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economy - Development</a:t>
            </a:r>
            <a:endParaRPr lang="fr-FR" dirty="0"/>
          </a:p>
        </p:txBody>
      </p:sp>
      <p:sp>
        <p:nvSpPr>
          <p:cNvPr id="3" name="Content Placeholder 2"/>
          <p:cNvSpPr>
            <a:spLocks noGrp="1"/>
          </p:cNvSpPr>
          <p:nvPr>
            <p:ph sz="quarter" idx="1"/>
          </p:nvPr>
        </p:nvSpPr>
        <p:spPr/>
        <p:txBody>
          <a:bodyPr/>
          <a:lstStyle/>
          <a:p>
            <a:r>
              <a:rPr lang="en-US" dirty="0" smtClean="0"/>
              <a:t>Needs will shape opportunities, meaning the </a:t>
            </a:r>
            <a:r>
              <a:rPr lang="en-US" dirty="0" err="1" smtClean="0"/>
              <a:t>IoT</a:t>
            </a:r>
            <a:r>
              <a:rPr lang="en-US" dirty="0" smtClean="0"/>
              <a:t> potential is significant for developing economies </a:t>
            </a:r>
          </a:p>
          <a:p>
            <a:pPr lvl="1"/>
            <a:r>
              <a:rPr lang="en-US" dirty="0" smtClean="0"/>
              <a:t>Water quality and use; waste management; disease and health; natural resource monitoring; climate change; food security; etc.</a:t>
            </a:r>
            <a:endParaRPr lang="en-US" dirty="0"/>
          </a:p>
          <a:p>
            <a:endParaRPr lang="en-US" dirty="0" smtClean="0"/>
          </a:p>
          <a:p>
            <a:r>
              <a:rPr lang="en-US" dirty="0" smtClean="0"/>
              <a:t>Particularly: </a:t>
            </a:r>
            <a:r>
              <a:rPr lang="en-US" dirty="0" err="1" smtClean="0"/>
              <a:t>IoT</a:t>
            </a:r>
            <a:r>
              <a:rPr lang="en-US" dirty="0" smtClean="0"/>
              <a:t>-enabled </a:t>
            </a:r>
            <a:r>
              <a:rPr lang="en-US" dirty="0"/>
              <a:t>“</a:t>
            </a:r>
            <a:r>
              <a:rPr lang="en-US" dirty="0" smtClean="0"/>
              <a:t>smart agriculture</a:t>
            </a:r>
            <a:r>
              <a:rPr lang="en-US" dirty="0"/>
              <a:t>” techniques are envisioned across the entire value chain to improve the sustainability </a:t>
            </a:r>
            <a:r>
              <a:rPr lang="en-US" dirty="0" smtClean="0"/>
              <a:t>and productivity </a:t>
            </a:r>
            <a:r>
              <a:rPr lang="en-US" dirty="0"/>
              <a:t>of the food supply.</a:t>
            </a:r>
            <a:endParaRPr lang="fr-FR" dirty="0"/>
          </a:p>
        </p:txBody>
      </p:sp>
    </p:spTree>
    <p:extLst>
      <p:ext uri="{BB962C8B-B14F-4D97-AF65-F5344CB8AC3E}">
        <p14:creationId xmlns:p14="http://schemas.microsoft.com/office/powerpoint/2010/main" val="192210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fr-FR" dirty="0"/>
          </a:p>
        </p:txBody>
      </p:sp>
      <p:sp>
        <p:nvSpPr>
          <p:cNvPr id="3" name="Content Placeholder 2"/>
          <p:cNvSpPr>
            <a:spLocks noGrp="1"/>
          </p:cNvSpPr>
          <p:nvPr>
            <p:ph sz="quarter" idx="1"/>
          </p:nvPr>
        </p:nvSpPr>
        <p:spPr/>
        <p:txBody>
          <a:bodyPr/>
          <a:lstStyle/>
          <a:p>
            <a:endParaRPr lang="en-US" dirty="0" smtClean="0"/>
          </a:p>
          <a:p>
            <a:r>
              <a:rPr lang="en-US" dirty="0" smtClean="0"/>
              <a:t>Definition</a:t>
            </a:r>
          </a:p>
          <a:p>
            <a:r>
              <a:rPr lang="en-US" dirty="0" smtClean="0"/>
              <a:t>Connectivity models</a:t>
            </a:r>
          </a:p>
          <a:p>
            <a:r>
              <a:rPr lang="en-US" dirty="0" smtClean="0"/>
              <a:t>Issue areas</a:t>
            </a:r>
          </a:p>
          <a:p>
            <a:endParaRPr lang="en-US" dirty="0" smtClean="0"/>
          </a:p>
          <a:p>
            <a:pPr marL="0" indent="0">
              <a:buNone/>
            </a:pPr>
            <a:r>
              <a:rPr lang="en-US" dirty="0" smtClean="0"/>
              <a:t>Source: </a:t>
            </a:r>
            <a:r>
              <a:rPr lang="en-US" i="1" dirty="0" smtClean="0"/>
              <a:t>The Internet of Things: An overview. Understanding the issues and challenges of a more connected world</a:t>
            </a:r>
            <a:r>
              <a:rPr lang="en-US" dirty="0" smtClean="0"/>
              <a:t>. ISOC, October 2015</a:t>
            </a:r>
            <a:endParaRPr lang="fr-FR" dirty="0"/>
          </a:p>
        </p:txBody>
      </p:sp>
    </p:spTree>
    <p:extLst>
      <p:ext uri="{BB962C8B-B14F-4D97-AF65-F5344CB8AC3E}">
        <p14:creationId xmlns:p14="http://schemas.microsoft.com/office/powerpoint/2010/main" val="32098938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your attention!</a:t>
            </a:r>
            <a:endParaRPr lang="fr-FR" dirty="0"/>
          </a:p>
        </p:txBody>
      </p:sp>
      <p:sp>
        <p:nvSpPr>
          <p:cNvPr id="3" name="Text Placeholder 2"/>
          <p:cNvSpPr>
            <a:spLocks noGrp="1"/>
          </p:cNvSpPr>
          <p:nvPr>
            <p:ph type="body" idx="1"/>
          </p:nvPr>
        </p:nvSpPr>
        <p:spPr>
          <a:xfrm>
            <a:off x="722313" y="2547938"/>
            <a:ext cx="7772400" cy="1947862"/>
          </a:xfrm>
        </p:spPr>
        <p:txBody>
          <a:bodyPr>
            <a:normAutofit/>
          </a:bodyPr>
          <a:lstStyle/>
          <a:p>
            <a:r>
              <a:rPr lang="en-US" dirty="0" smtClean="0"/>
              <a:t>Dr. Mawaki Chango</a:t>
            </a:r>
          </a:p>
          <a:p>
            <a:r>
              <a:rPr lang="en-US" dirty="0" smtClean="0"/>
              <a:t>Kara University</a:t>
            </a:r>
          </a:p>
          <a:p>
            <a:r>
              <a:rPr lang="en-US" dirty="0" smtClean="0"/>
              <a:t>DigiLexis Consulting</a:t>
            </a:r>
          </a:p>
          <a:p>
            <a:r>
              <a:rPr lang="en-US" dirty="0" smtClean="0"/>
              <a:t>@mawakichango</a:t>
            </a:r>
            <a:endParaRPr lang="fr-FR" dirty="0"/>
          </a:p>
        </p:txBody>
      </p:sp>
    </p:spTree>
    <p:extLst>
      <p:ext uri="{BB962C8B-B14F-4D97-AF65-F5344CB8AC3E}">
        <p14:creationId xmlns:p14="http://schemas.microsoft.com/office/powerpoint/2010/main" val="1080944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fr-FR" dirty="0"/>
          </a:p>
        </p:txBody>
      </p:sp>
      <p:sp>
        <p:nvSpPr>
          <p:cNvPr id="3" name="Content Placeholder 2"/>
          <p:cNvSpPr>
            <a:spLocks noGrp="1"/>
          </p:cNvSpPr>
          <p:nvPr>
            <p:ph sz="quarter" idx="1"/>
          </p:nvPr>
        </p:nvSpPr>
        <p:spPr/>
        <p:txBody>
          <a:bodyPr>
            <a:normAutofit fontScale="92500" lnSpcReduction="10000"/>
          </a:bodyPr>
          <a:lstStyle/>
          <a:p>
            <a:r>
              <a:rPr lang="en-US" dirty="0" smtClean="0"/>
              <a:t>“Internet of Things”: Coined in 1999 by Kevin Ashton a British technology pioneer  </a:t>
            </a:r>
          </a:p>
          <a:p>
            <a:pPr lvl="1"/>
            <a:r>
              <a:rPr lang="en-US" dirty="0" smtClean="0"/>
              <a:t>Context of RFID ( Radio-Frequency Identification tags)</a:t>
            </a:r>
          </a:p>
          <a:p>
            <a:r>
              <a:rPr lang="en-US" dirty="0" smtClean="0"/>
              <a:t>Connecting objects, including everyday items, to the Internet using sensors.</a:t>
            </a:r>
          </a:p>
          <a:p>
            <a:r>
              <a:rPr lang="en-US" dirty="0" smtClean="0"/>
              <a:t>Definition: </a:t>
            </a:r>
          </a:p>
          <a:p>
            <a:pPr lvl="1"/>
            <a:r>
              <a:rPr lang="en-US" dirty="0" smtClean="0"/>
              <a:t>Network connectivity</a:t>
            </a:r>
          </a:p>
          <a:p>
            <a:pPr lvl="1"/>
            <a:r>
              <a:rPr lang="en-US" dirty="0" smtClean="0"/>
              <a:t>Computing capability</a:t>
            </a:r>
          </a:p>
          <a:p>
            <a:pPr lvl="1"/>
            <a:r>
              <a:rPr lang="en-US" dirty="0" smtClean="0"/>
              <a:t>Objects including sensors and items not generally considered computers</a:t>
            </a:r>
          </a:p>
          <a:p>
            <a:pPr lvl="1"/>
            <a:r>
              <a:rPr lang="en-US" dirty="0" smtClean="0"/>
              <a:t>Generating, exchanging and consuming enormous data with minimal human intervention </a:t>
            </a:r>
            <a:endParaRPr lang="en-US" dirty="0"/>
          </a:p>
          <a:p>
            <a:endParaRPr lang="fr-FR" dirty="0"/>
          </a:p>
        </p:txBody>
      </p:sp>
    </p:spTree>
    <p:extLst>
      <p:ext uri="{BB962C8B-B14F-4D97-AF65-F5344CB8AC3E}">
        <p14:creationId xmlns:p14="http://schemas.microsoft.com/office/powerpoint/2010/main" val="3100344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Connectivity models</a:t>
            </a:r>
            <a:endParaRPr lang="fr-FR" dirty="0"/>
          </a:p>
        </p:txBody>
      </p:sp>
      <p:sp>
        <p:nvSpPr>
          <p:cNvPr id="3" name="Content Placeholder 2"/>
          <p:cNvSpPr>
            <a:spLocks noGrp="1"/>
          </p:cNvSpPr>
          <p:nvPr>
            <p:ph sz="quarter" idx="1"/>
          </p:nvPr>
        </p:nvSpPr>
        <p:spPr/>
        <p:txBody>
          <a:bodyPr/>
          <a:lstStyle/>
          <a:p>
            <a:endParaRPr lang="en-US" dirty="0" smtClean="0"/>
          </a:p>
          <a:p>
            <a:r>
              <a:rPr lang="en-US" dirty="0" smtClean="0"/>
              <a:t>March 2015: IAB released architectural guideline (RFC 7452) for networking of smart objects</a:t>
            </a:r>
          </a:p>
          <a:p>
            <a:pPr marL="0" indent="0">
              <a:buNone/>
            </a:pPr>
            <a:r>
              <a:rPr lang="en-US" dirty="0" smtClean="0"/>
              <a:t> </a:t>
            </a:r>
          </a:p>
          <a:p>
            <a:pPr lvl="1"/>
            <a:r>
              <a:rPr lang="en-US" dirty="0" smtClean="0"/>
              <a:t>Device-to-Device</a:t>
            </a:r>
          </a:p>
          <a:p>
            <a:pPr lvl="1"/>
            <a:r>
              <a:rPr lang="en-US" dirty="0" smtClean="0"/>
              <a:t>Device-to-Cloud</a:t>
            </a:r>
          </a:p>
          <a:p>
            <a:pPr lvl="1"/>
            <a:r>
              <a:rPr lang="en-US" dirty="0" smtClean="0"/>
              <a:t>Device-to-Gateway</a:t>
            </a:r>
          </a:p>
          <a:p>
            <a:pPr lvl="1"/>
            <a:r>
              <a:rPr lang="en-US" dirty="0" smtClean="0"/>
              <a:t>Back-End Data-Sharing</a:t>
            </a:r>
          </a:p>
          <a:p>
            <a:endParaRPr lang="fr-FR" dirty="0"/>
          </a:p>
        </p:txBody>
      </p:sp>
    </p:spTree>
    <p:extLst>
      <p:ext uri="{BB962C8B-B14F-4D97-AF65-F5344CB8AC3E}">
        <p14:creationId xmlns:p14="http://schemas.microsoft.com/office/powerpoint/2010/main" val="2533132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Device-to-Device</a:t>
            </a:r>
            <a:endParaRPr lang="fr-FR" dirty="0"/>
          </a:p>
        </p:txBody>
      </p:sp>
      <p:sp>
        <p:nvSpPr>
          <p:cNvPr id="3" name="Content Placeholder 2"/>
          <p:cNvSpPr>
            <a:spLocks noGrp="1"/>
          </p:cNvSpPr>
          <p:nvPr>
            <p:ph sz="quarter" idx="1"/>
          </p:nvPr>
        </p:nvSpPr>
        <p:spPr/>
        <p:txBody>
          <a:bodyPr/>
          <a:lstStyle/>
          <a:p>
            <a:r>
              <a:rPr lang="en-US" dirty="0" smtClean="0"/>
              <a:t>Home automation scenario</a:t>
            </a:r>
          </a:p>
          <a:p>
            <a:pPr lvl="1"/>
            <a:r>
              <a:rPr lang="en-US" dirty="0" smtClean="0"/>
              <a:t>Light switch / Light bulb</a:t>
            </a:r>
          </a:p>
          <a:p>
            <a:pPr lvl="1"/>
            <a:r>
              <a:rPr lang="en-US" dirty="0" smtClean="0"/>
              <a:t>Thermostats</a:t>
            </a:r>
          </a:p>
          <a:p>
            <a:pPr lvl="1"/>
            <a:r>
              <a:rPr lang="en-US" dirty="0" smtClean="0"/>
              <a:t>Door locks</a:t>
            </a:r>
          </a:p>
          <a:p>
            <a:r>
              <a:rPr lang="en-US" dirty="0" smtClean="0"/>
              <a:t>Direct communication over various networks, incl.</a:t>
            </a:r>
          </a:p>
          <a:p>
            <a:pPr lvl="1"/>
            <a:r>
              <a:rPr lang="en-US" dirty="0" smtClean="0"/>
              <a:t>IP networks</a:t>
            </a:r>
          </a:p>
          <a:p>
            <a:pPr lvl="1"/>
            <a:r>
              <a:rPr lang="en-US" dirty="0" smtClean="0"/>
              <a:t>Bluetooth</a:t>
            </a:r>
          </a:p>
          <a:p>
            <a:pPr lvl="1"/>
            <a:r>
              <a:rPr lang="en-US" dirty="0" smtClean="0"/>
              <a:t>Z-Wave</a:t>
            </a:r>
          </a:p>
          <a:p>
            <a:pPr lvl="1"/>
            <a:r>
              <a:rPr lang="en-US" dirty="0" smtClean="0"/>
              <a:t>ZigBee</a:t>
            </a:r>
          </a:p>
        </p:txBody>
      </p:sp>
    </p:spTree>
    <p:extLst>
      <p:ext uri="{BB962C8B-B14F-4D97-AF65-F5344CB8AC3E}">
        <p14:creationId xmlns:p14="http://schemas.microsoft.com/office/powerpoint/2010/main" val="4035938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Device-to-Cloud</a:t>
            </a:r>
            <a:endParaRPr lang="fr-FR" dirty="0"/>
          </a:p>
        </p:txBody>
      </p:sp>
      <p:sp>
        <p:nvSpPr>
          <p:cNvPr id="3" name="Content Placeholder 2"/>
          <p:cNvSpPr>
            <a:spLocks noGrp="1"/>
          </p:cNvSpPr>
          <p:nvPr>
            <p:ph sz="quarter" idx="1"/>
          </p:nvPr>
        </p:nvSpPr>
        <p:spPr/>
        <p:txBody>
          <a:bodyPr/>
          <a:lstStyle/>
          <a:p>
            <a:endParaRPr lang="en-US" dirty="0" smtClean="0"/>
          </a:p>
          <a:p>
            <a:r>
              <a:rPr lang="en-US" dirty="0" smtClean="0"/>
              <a:t>Device connects directly to and can exchange data through </a:t>
            </a:r>
            <a:r>
              <a:rPr lang="en-US" dirty="0"/>
              <a:t>the </a:t>
            </a:r>
            <a:r>
              <a:rPr lang="en-US" dirty="0" smtClean="0"/>
              <a:t>cloud</a:t>
            </a:r>
          </a:p>
          <a:p>
            <a:endParaRPr lang="en-US" dirty="0" smtClean="0"/>
          </a:p>
          <a:p>
            <a:r>
              <a:rPr lang="en-US" dirty="0" smtClean="0"/>
              <a:t>Wired Ethernet or Wi-Fi to connect the device to the IP network and ultimately to the cloud service</a:t>
            </a:r>
          </a:p>
          <a:p>
            <a:endParaRPr lang="fr-FR" dirty="0"/>
          </a:p>
        </p:txBody>
      </p:sp>
    </p:spTree>
    <p:extLst>
      <p:ext uri="{BB962C8B-B14F-4D97-AF65-F5344CB8AC3E}">
        <p14:creationId xmlns:p14="http://schemas.microsoft.com/office/powerpoint/2010/main" val="1935922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Device-to-Gateway</a:t>
            </a:r>
            <a:endParaRPr lang="fr-FR" dirty="0"/>
          </a:p>
        </p:txBody>
      </p:sp>
      <p:sp>
        <p:nvSpPr>
          <p:cNvPr id="3" name="Content Placeholder 2"/>
          <p:cNvSpPr>
            <a:spLocks noGrp="1"/>
          </p:cNvSpPr>
          <p:nvPr>
            <p:ph sz="quarter" idx="1"/>
          </p:nvPr>
        </p:nvSpPr>
        <p:spPr/>
        <p:txBody>
          <a:bodyPr>
            <a:normAutofit/>
          </a:bodyPr>
          <a:lstStyle/>
          <a:p>
            <a:r>
              <a:rPr lang="en-US" dirty="0" smtClean="0"/>
              <a:t>Device-to-application-layer gateway (ALG) model</a:t>
            </a:r>
          </a:p>
          <a:p>
            <a:pPr lvl="1"/>
            <a:r>
              <a:rPr lang="en-US" dirty="0" err="1" smtClean="0"/>
              <a:t>IoT</a:t>
            </a:r>
            <a:r>
              <a:rPr lang="en-US" dirty="0" smtClean="0"/>
              <a:t> device connects through an ALG service as a conduit to reach a cloud service</a:t>
            </a:r>
          </a:p>
          <a:p>
            <a:endParaRPr lang="en-US" dirty="0" smtClean="0"/>
          </a:p>
          <a:p>
            <a:r>
              <a:rPr lang="en-US" dirty="0" smtClean="0"/>
              <a:t>Consumer devices </a:t>
            </a:r>
          </a:p>
          <a:p>
            <a:pPr lvl="1"/>
            <a:r>
              <a:rPr lang="en-US" dirty="0" smtClean="0"/>
              <a:t>Smart phone running an app</a:t>
            </a:r>
          </a:p>
          <a:p>
            <a:pPr lvl="1"/>
            <a:r>
              <a:rPr lang="en-US" dirty="0" smtClean="0"/>
              <a:t>Communicating with a device (e.g., personal fitness tracker)</a:t>
            </a:r>
          </a:p>
          <a:p>
            <a:pPr lvl="1"/>
            <a:r>
              <a:rPr lang="en-US" dirty="0" smtClean="0"/>
              <a:t>Relaying data to a cloud service</a:t>
            </a:r>
          </a:p>
          <a:p>
            <a:pPr lvl="1"/>
            <a:endParaRPr lang="en-US" dirty="0"/>
          </a:p>
          <a:p>
            <a:endParaRPr lang="fr-FR" dirty="0"/>
          </a:p>
        </p:txBody>
      </p:sp>
    </p:spTree>
    <p:extLst>
      <p:ext uri="{BB962C8B-B14F-4D97-AF65-F5344CB8AC3E}">
        <p14:creationId xmlns:p14="http://schemas.microsoft.com/office/powerpoint/2010/main" val="2677978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Back-End Data-Sharing</a:t>
            </a:r>
            <a:endParaRPr lang="fr-FR" dirty="0"/>
          </a:p>
        </p:txBody>
      </p:sp>
      <p:sp>
        <p:nvSpPr>
          <p:cNvPr id="3" name="Content Placeholder 2"/>
          <p:cNvSpPr>
            <a:spLocks noGrp="1"/>
          </p:cNvSpPr>
          <p:nvPr>
            <p:ph sz="quarter" idx="1"/>
          </p:nvPr>
        </p:nvSpPr>
        <p:spPr/>
        <p:txBody>
          <a:bodyPr/>
          <a:lstStyle/>
          <a:p>
            <a:r>
              <a:rPr lang="en-US" dirty="0" smtClean="0"/>
              <a:t>Enables users to export and analyze smart object data from a cloud service in combination with data from other sources</a:t>
            </a:r>
          </a:p>
          <a:p>
            <a:endParaRPr lang="en-US" dirty="0" smtClean="0"/>
          </a:p>
          <a:p>
            <a:r>
              <a:rPr lang="en-US" dirty="0" smtClean="0"/>
              <a:t>Supports granting access to the uploaded sensor data to third parties</a:t>
            </a:r>
          </a:p>
          <a:p>
            <a:endParaRPr lang="en-US" dirty="0" smtClean="0"/>
          </a:p>
          <a:p>
            <a:r>
              <a:rPr lang="en-US" dirty="0" smtClean="0"/>
              <a:t>Extends the single device-to-cloud communication model and helps avoid data silos (</a:t>
            </a:r>
            <a:r>
              <a:rPr lang="en-US" dirty="0" err="1" smtClean="0"/>
              <a:t>IoT</a:t>
            </a:r>
            <a:r>
              <a:rPr lang="en-US" dirty="0" smtClean="0"/>
              <a:t> device uploading data only to a single application service provider.)  </a:t>
            </a:r>
            <a:endParaRPr lang="fr-FR" dirty="0"/>
          </a:p>
        </p:txBody>
      </p:sp>
    </p:spTree>
    <p:extLst>
      <p:ext uri="{BB962C8B-B14F-4D97-AF65-F5344CB8AC3E}">
        <p14:creationId xmlns:p14="http://schemas.microsoft.com/office/powerpoint/2010/main" val="41249690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IoT</a:t>
            </a:r>
            <a:r>
              <a:rPr lang="en-US" dirty="0" smtClean="0"/>
              <a:t> Issue Areas</a:t>
            </a:r>
            <a:endParaRPr lang="fr-FR" dirty="0"/>
          </a:p>
        </p:txBody>
      </p:sp>
      <p:sp>
        <p:nvSpPr>
          <p:cNvPr id="3" name="Content Placeholder 2"/>
          <p:cNvSpPr>
            <a:spLocks noGrp="1"/>
          </p:cNvSpPr>
          <p:nvPr>
            <p:ph sz="quarter" idx="1"/>
          </p:nvPr>
        </p:nvSpPr>
        <p:spPr/>
        <p:txBody>
          <a:bodyPr/>
          <a:lstStyle/>
          <a:p>
            <a:r>
              <a:rPr lang="en-US" dirty="0" smtClean="0"/>
              <a:t>Security</a:t>
            </a:r>
          </a:p>
          <a:p>
            <a:r>
              <a:rPr lang="en-US" dirty="0" smtClean="0"/>
              <a:t>Privacy</a:t>
            </a:r>
          </a:p>
          <a:p>
            <a:r>
              <a:rPr lang="en-US" dirty="0" smtClean="0"/>
              <a:t>Interoperability/ Standards</a:t>
            </a:r>
          </a:p>
          <a:p>
            <a:r>
              <a:rPr lang="en-US" dirty="0" smtClean="0"/>
              <a:t>Legal, Regulatory and Rights</a:t>
            </a:r>
          </a:p>
          <a:p>
            <a:r>
              <a:rPr lang="en-US" dirty="0" smtClean="0"/>
              <a:t>Emerging Economy and Development Issues</a:t>
            </a:r>
            <a:endParaRPr lang="fr-FR" dirty="0"/>
          </a:p>
        </p:txBody>
      </p:sp>
    </p:spTree>
    <p:extLst>
      <p:ext uri="{BB962C8B-B14F-4D97-AF65-F5344CB8AC3E}">
        <p14:creationId xmlns:p14="http://schemas.microsoft.com/office/powerpoint/2010/main" val="201783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a:t>
            </a:r>
            <a:endParaRPr lang="fr-FR" dirty="0"/>
          </a:p>
        </p:txBody>
      </p:sp>
      <p:sp>
        <p:nvSpPr>
          <p:cNvPr id="3" name="Content Placeholder 2"/>
          <p:cNvSpPr>
            <a:spLocks noGrp="1"/>
          </p:cNvSpPr>
          <p:nvPr>
            <p:ph sz="quarter" idx="1"/>
          </p:nvPr>
        </p:nvSpPr>
        <p:spPr/>
        <p:txBody>
          <a:bodyPr>
            <a:normAutofit lnSpcReduction="10000"/>
          </a:bodyPr>
          <a:lstStyle/>
          <a:p>
            <a:r>
              <a:rPr lang="en-US" dirty="0" smtClean="0"/>
              <a:t>The more devices are interconnected, greater the vulnerability</a:t>
            </a:r>
          </a:p>
          <a:p>
            <a:r>
              <a:rPr lang="en-US" dirty="0" smtClean="0"/>
              <a:t>Network security threats also have network power – local risks (security vulnerability) may quickly go global</a:t>
            </a:r>
            <a:endParaRPr lang="en-US" dirty="0"/>
          </a:p>
          <a:p>
            <a:pPr lvl="1"/>
            <a:r>
              <a:rPr lang="en-US" dirty="0" smtClean="0"/>
              <a:t>Smart utility power meter</a:t>
            </a:r>
          </a:p>
          <a:p>
            <a:pPr lvl="1"/>
            <a:r>
              <a:rPr lang="en-US" dirty="0" smtClean="0"/>
              <a:t>Implanted pacemaker</a:t>
            </a:r>
          </a:p>
          <a:p>
            <a:r>
              <a:rPr lang="en-US" dirty="0" smtClean="0"/>
              <a:t>Network (negative) externalities</a:t>
            </a:r>
          </a:p>
          <a:p>
            <a:r>
              <a:rPr lang="en-US" dirty="0" smtClean="0"/>
              <a:t>Security is function of risk level, potential threats.</a:t>
            </a:r>
          </a:p>
          <a:p>
            <a:r>
              <a:rPr lang="en-US" dirty="0" smtClean="0"/>
              <a:t>How can regulation help minimize the risks related to commercialization of devices with known or unknown security flaws?  </a:t>
            </a:r>
            <a:endParaRPr lang="fr-FR" dirty="0"/>
          </a:p>
        </p:txBody>
      </p:sp>
    </p:spTree>
    <p:extLst>
      <p:ext uri="{BB962C8B-B14F-4D97-AF65-F5344CB8AC3E}">
        <p14:creationId xmlns:p14="http://schemas.microsoft.com/office/powerpoint/2010/main" val="23352227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7016</TotalTime>
  <Words>736</Words>
  <Application>Microsoft Office PowerPoint</Application>
  <PresentationFormat>On-screen Show (4:3)</PresentationFormat>
  <Paragraphs>96</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The Internet of Things</vt:lpstr>
      <vt:lpstr>Definition</vt:lpstr>
      <vt:lpstr>Connectivity models</vt:lpstr>
      <vt:lpstr>Device-to-Device</vt:lpstr>
      <vt:lpstr>Device-to-Cloud</vt:lpstr>
      <vt:lpstr>Device-to-Gateway</vt:lpstr>
      <vt:lpstr>Back-End Data-Sharing</vt:lpstr>
      <vt:lpstr>IoT Issue Areas</vt:lpstr>
      <vt:lpstr>Security</vt:lpstr>
      <vt:lpstr>Privacy</vt:lpstr>
      <vt:lpstr>Legal, Regulatory and Rights</vt:lpstr>
      <vt:lpstr>Emerging economy - Development</vt:lpstr>
      <vt:lpstr>Recap</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Internet of Things</dc:title>
  <dc:creator>Mawaki</dc:creator>
  <cp:lastModifiedBy>Mawaki</cp:lastModifiedBy>
  <cp:revision>29</cp:revision>
  <dcterms:created xsi:type="dcterms:W3CDTF">2016-10-11T09:18:02Z</dcterms:created>
  <dcterms:modified xsi:type="dcterms:W3CDTF">2016-10-16T06:14:05Z</dcterms:modified>
</cp:coreProperties>
</file>