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sldIdLst>
    <p:sldId id="265" r:id="rId2"/>
    <p:sldId id="266" r:id="rId3"/>
    <p:sldId id="267" r:id="rId4"/>
    <p:sldId id="268" r:id="rId5"/>
    <p:sldId id="269" r:id="rId6"/>
    <p:sldId id="270" r:id="rId7"/>
    <p:sldId id="271" r:id="rId8"/>
    <p:sldId id="272" r:id="rId9"/>
    <p:sldId id="273" r:id="rId10"/>
    <p:sldId id="277" r:id="rId11"/>
    <p:sldId id="276" r:id="rId12"/>
    <p:sldId id="278" r:id="rId13"/>
    <p:sldId id="312" r:id="rId14"/>
    <p:sldId id="283" r:id="rId15"/>
    <p:sldId id="285" r:id="rId16"/>
    <p:sldId id="305" r:id="rId17"/>
    <p:sldId id="313" r:id="rId18"/>
    <p:sldId id="314" r:id="rId19"/>
    <p:sldId id="324" r:id="rId20"/>
    <p:sldId id="325" r:id="rId21"/>
    <p:sldId id="328" r:id="rId22"/>
    <p:sldId id="329" r:id="rId23"/>
    <p:sldId id="333" r:id="rId24"/>
    <p:sldId id="33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47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400C6-FDCE-4730-8AB1-D2A5E1DA5401}" type="datetimeFigureOut">
              <a:rPr lang="en-US" smtClean="0"/>
              <a:pPr/>
              <a:t>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55DCD-A446-44CB-AACF-AC5BF727D8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fld id="{51ABE090-5FB8-42BC-BD84-232956B57FDA}" type="datetime1">
              <a:rPr lang="en-US"/>
              <a:pPr/>
              <a:t>11/2/2014</a:t>
            </a:fld>
            <a:endParaRPr lang="en-US"/>
          </a:p>
        </p:txBody>
      </p:sp>
      <p:sp>
        <p:nvSpPr>
          <p:cNvPr id="54275" name="Rectangle 7"/>
          <p:cNvSpPr>
            <a:spLocks noGrp="1" noChangeArrowheads="1"/>
          </p:cNvSpPr>
          <p:nvPr>
            <p:ph type="sldNum" sz="quarter" idx="5"/>
          </p:nvPr>
        </p:nvSpPr>
        <p:spPr>
          <a:noFill/>
        </p:spPr>
        <p:txBody>
          <a:bodyPr/>
          <a:lstStyle/>
          <a:p>
            <a:fld id="{B5FFAD70-1861-436A-85B7-A5C3CF59DF6A}" type="slidenum">
              <a:rPr lang="en-US"/>
              <a:pPr/>
              <a:t>17</a:t>
            </a:fld>
            <a:endParaRPr lang="en-US"/>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156BA-3D27-44D3-84AE-932497D2D151}" type="datetime1">
              <a:rPr lang="en-US" smtClean="0"/>
              <a:pPr/>
              <a:t>11/2/2014</a:t>
            </a:fld>
            <a:endParaRPr lang="en-US"/>
          </a:p>
        </p:txBody>
      </p:sp>
      <p:sp>
        <p:nvSpPr>
          <p:cNvPr id="5" name="Footer Placeholder 4"/>
          <p:cNvSpPr>
            <a:spLocks noGrp="1"/>
          </p:cNvSpPr>
          <p:nvPr>
            <p:ph type="ftr" sz="quarter" idx="11"/>
          </p:nvPr>
        </p:nvSpPr>
        <p:spPr/>
        <p:txBody>
          <a:bodyPr/>
          <a:lstStyle/>
          <a:p>
            <a:r>
              <a:rPr lang="en-US" smtClean="0"/>
              <a:t>Dr. Mohamed Osman Hegazi</a:t>
            </a:r>
            <a:endParaRPr lang="en-US"/>
          </a:p>
        </p:txBody>
      </p:sp>
      <p:sp>
        <p:nvSpPr>
          <p:cNvPr id="6" name="Slide Number Placeholder 5"/>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046107-9C61-4CBF-8B94-98D9EA6BD951}" type="datetime1">
              <a:rPr lang="en-US" smtClean="0"/>
              <a:pPr/>
              <a:t>11/2/2014</a:t>
            </a:fld>
            <a:endParaRPr lang="en-US"/>
          </a:p>
        </p:txBody>
      </p:sp>
      <p:sp>
        <p:nvSpPr>
          <p:cNvPr id="5" name="Footer Placeholder 4"/>
          <p:cNvSpPr>
            <a:spLocks noGrp="1"/>
          </p:cNvSpPr>
          <p:nvPr>
            <p:ph type="ftr" sz="quarter" idx="11"/>
          </p:nvPr>
        </p:nvSpPr>
        <p:spPr/>
        <p:txBody>
          <a:bodyPr/>
          <a:lstStyle/>
          <a:p>
            <a:r>
              <a:rPr lang="en-US" smtClean="0"/>
              <a:t>Dr. Mohamed Osman Hegazi</a:t>
            </a:r>
            <a:endParaRPr lang="en-US"/>
          </a:p>
        </p:txBody>
      </p:sp>
      <p:sp>
        <p:nvSpPr>
          <p:cNvPr id="6" name="Slide Number Placeholder 5"/>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46D92-4E3B-4243-84FE-2DEB1A195C22}" type="datetime1">
              <a:rPr lang="en-US" smtClean="0"/>
              <a:pPr/>
              <a:t>11/2/2014</a:t>
            </a:fld>
            <a:endParaRPr lang="en-US"/>
          </a:p>
        </p:txBody>
      </p:sp>
      <p:sp>
        <p:nvSpPr>
          <p:cNvPr id="5" name="Footer Placeholder 4"/>
          <p:cNvSpPr>
            <a:spLocks noGrp="1"/>
          </p:cNvSpPr>
          <p:nvPr>
            <p:ph type="ftr" sz="quarter" idx="11"/>
          </p:nvPr>
        </p:nvSpPr>
        <p:spPr/>
        <p:txBody>
          <a:bodyPr/>
          <a:lstStyle/>
          <a:p>
            <a:r>
              <a:rPr lang="en-US" smtClean="0"/>
              <a:t>Dr. Mohamed Osman Hegazi</a:t>
            </a:r>
            <a:endParaRPr lang="en-US"/>
          </a:p>
        </p:txBody>
      </p:sp>
      <p:sp>
        <p:nvSpPr>
          <p:cNvPr id="6" name="Slide Number Placeholder 5"/>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288" y="609600"/>
            <a:ext cx="71739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a:t>Chapter 19-</a:t>
            </a:r>
            <a:fld id="{0CA09D92-1D5C-407F-9C96-4842209688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A414FD-EE29-4E54-B8E7-DDE23DBD3A82}" type="datetime1">
              <a:rPr lang="en-US" smtClean="0"/>
              <a:pPr/>
              <a:t>11/2/2014</a:t>
            </a:fld>
            <a:endParaRPr lang="en-US"/>
          </a:p>
        </p:txBody>
      </p:sp>
      <p:sp>
        <p:nvSpPr>
          <p:cNvPr id="5" name="Footer Placeholder 4"/>
          <p:cNvSpPr>
            <a:spLocks noGrp="1"/>
          </p:cNvSpPr>
          <p:nvPr>
            <p:ph type="ftr" sz="quarter" idx="11"/>
          </p:nvPr>
        </p:nvSpPr>
        <p:spPr/>
        <p:txBody>
          <a:bodyPr/>
          <a:lstStyle/>
          <a:p>
            <a:r>
              <a:rPr lang="en-US" smtClean="0"/>
              <a:t>Dr. Mohamed Osman Hegazi</a:t>
            </a:r>
            <a:endParaRPr lang="en-US"/>
          </a:p>
        </p:txBody>
      </p:sp>
      <p:sp>
        <p:nvSpPr>
          <p:cNvPr id="6" name="Slide Number Placeholder 5"/>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8BAA4-DEA4-4035-9241-F2FACDB8052F}" type="datetime1">
              <a:rPr lang="en-US" smtClean="0"/>
              <a:pPr/>
              <a:t>11/2/2014</a:t>
            </a:fld>
            <a:endParaRPr lang="en-US"/>
          </a:p>
        </p:txBody>
      </p:sp>
      <p:sp>
        <p:nvSpPr>
          <p:cNvPr id="5" name="Footer Placeholder 4"/>
          <p:cNvSpPr>
            <a:spLocks noGrp="1"/>
          </p:cNvSpPr>
          <p:nvPr>
            <p:ph type="ftr" sz="quarter" idx="11"/>
          </p:nvPr>
        </p:nvSpPr>
        <p:spPr/>
        <p:txBody>
          <a:bodyPr/>
          <a:lstStyle/>
          <a:p>
            <a:r>
              <a:rPr lang="en-US" smtClean="0"/>
              <a:t>Dr. Mohamed Osman Hegazi</a:t>
            </a:r>
            <a:endParaRPr lang="en-US"/>
          </a:p>
        </p:txBody>
      </p:sp>
      <p:sp>
        <p:nvSpPr>
          <p:cNvPr id="6" name="Slide Number Placeholder 5"/>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718D2-0F7E-4EE7-BD62-48E4327FBC50}" type="datetime1">
              <a:rPr lang="en-US" smtClean="0"/>
              <a:pPr/>
              <a:t>11/2/2014</a:t>
            </a:fld>
            <a:endParaRPr lang="en-US"/>
          </a:p>
        </p:txBody>
      </p:sp>
      <p:sp>
        <p:nvSpPr>
          <p:cNvPr id="6" name="Footer Placeholder 5"/>
          <p:cNvSpPr>
            <a:spLocks noGrp="1"/>
          </p:cNvSpPr>
          <p:nvPr>
            <p:ph type="ftr" sz="quarter" idx="11"/>
          </p:nvPr>
        </p:nvSpPr>
        <p:spPr/>
        <p:txBody>
          <a:bodyPr/>
          <a:lstStyle/>
          <a:p>
            <a:r>
              <a:rPr lang="en-US" smtClean="0"/>
              <a:t>Dr. Mohamed Osman Hegazi</a:t>
            </a:r>
            <a:endParaRPr lang="en-US"/>
          </a:p>
        </p:txBody>
      </p:sp>
      <p:sp>
        <p:nvSpPr>
          <p:cNvPr id="7" name="Slide Number Placeholder 6"/>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2B5B74-A39A-4D99-9C3F-C7BFC075091D}" type="datetime1">
              <a:rPr lang="en-US" smtClean="0"/>
              <a:pPr/>
              <a:t>11/2/2014</a:t>
            </a:fld>
            <a:endParaRPr lang="en-US"/>
          </a:p>
        </p:txBody>
      </p:sp>
      <p:sp>
        <p:nvSpPr>
          <p:cNvPr id="8" name="Footer Placeholder 7"/>
          <p:cNvSpPr>
            <a:spLocks noGrp="1"/>
          </p:cNvSpPr>
          <p:nvPr>
            <p:ph type="ftr" sz="quarter" idx="11"/>
          </p:nvPr>
        </p:nvSpPr>
        <p:spPr/>
        <p:txBody>
          <a:bodyPr/>
          <a:lstStyle/>
          <a:p>
            <a:r>
              <a:rPr lang="en-US" smtClean="0"/>
              <a:t>Dr. Mohamed Osman Hegazi</a:t>
            </a:r>
            <a:endParaRPr lang="en-US"/>
          </a:p>
        </p:txBody>
      </p:sp>
      <p:sp>
        <p:nvSpPr>
          <p:cNvPr id="9" name="Slide Number Placeholder 8"/>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128CBB-771F-4DCB-BC62-1B41EF323635}" type="datetime1">
              <a:rPr lang="en-US" smtClean="0"/>
              <a:pPr/>
              <a:t>11/2/2014</a:t>
            </a:fld>
            <a:endParaRPr lang="en-US"/>
          </a:p>
        </p:txBody>
      </p:sp>
      <p:sp>
        <p:nvSpPr>
          <p:cNvPr id="4" name="Footer Placeholder 3"/>
          <p:cNvSpPr>
            <a:spLocks noGrp="1"/>
          </p:cNvSpPr>
          <p:nvPr>
            <p:ph type="ftr" sz="quarter" idx="11"/>
          </p:nvPr>
        </p:nvSpPr>
        <p:spPr/>
        <p:txBody>
          <a:bodyPr/>
          <a:lstStyle/>
          <a:p>
            <a:r>
              <a:rPr lang="en-US" smtClean="0"/>
              <a:t>Dr. Mohamed Osman Hegazi</a:t>
            </a:r>
            <a:endParaRPr lang="en-US"/>
          </a:p>
        </p:txBody>
      </p:sp>
      <p:sp>
        <p:nvSpPr>
          <p:cNvPr id="5" name="Slide Number Placeholder 4"/>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68D71-C61E-4953-94F2-E41E26E6B375}" type="datetime1">
              <a:rPr lang="en-US" smtClean="0"/>
              <a:pPr/>
              <a:t>11/2/2014</a:t>
            </a:fld>
            <a:endParaRPr lang="en-US"/>
          </a:p>
        </p:txBody>
      </p:sp>
      <p:sp>
        <p:nvSpPr>
          <p:cNvPr id="3" name="Footer Placeholder 2"/>
          <p:cNvSpPr>
            <a:spLocks noGrp="1"/>
          </p:cNvSpPr>
          <p:nvPr>
            <p:ph type="ftr" sz="quarter" idx="11"/>
          </p:nvPr>
        </p:nvSpPr>
        <p:spPr/>
        <p:txBody>
          <a:bodyPr/>
          <a:lstStyle/>
          <a:p>
            <a:r>
              <a:rPr lang="en-US" smtClean="0"/>
              <a:t>Dr. Mohamed Osman Hegazi</a:t>
            </a:r>
            <a:endParaRPr lang="en-US"/>
          </a:p>
        </p:txBody>
      </p:sp>
      <p:sp>
        <p:nvSpPr>
          <p:cNvPr id="4" name="Slide Number Placeholder 3"/>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C9F53-50A8-441A-A08A-DC532C009404}" type="datetime1">
              <a:rPr lang="en-US" smtClean="0"/>
              <a:pPr/>
              <a:t>11/2/2014</a:t>
            </a:fld>
            <a:endParaRPr lang="en-US"/>
          </a:p>
        </p:txBody>
      </p:sp>
      <p:sp>
        <p:nvSpPr>
          <p:cNvPr id="6" name="Footer Placeholder 5"/>
          <p:cNvSpPr>
            <a:spLocks noGrp="1"/>
          </p:cNvSpPr>
          <p:nvPr>
            <p:ph type="ftr" sz="quarter" idx="11"/>
          </p:nvPr>
        </p:nvSpPr>
        <p:spPr/>
        <p:txBody>
          <a:bodyPr/>
          <a:lstStyle/>
          <a:p>
            <a:r>
              <a:rPr lang="en-US" smtClean="0"/>
              <a:t>Dr. Mohamed Osman Hegazi</a:t>
            </a:r>
            <a:endParaRPr lang="en-US"/>
          </a:p>
        </p:txBody>
      </p:sp>
      <p:sp>
        <p:nvSpPr>
          <p:cNvPr id="7" name="Slide Number Placeholder 6"/>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68F5E-BF54-4D20-BF58-37782C63A76A}" type="datetime1">
              <a:rPr lang="en-US" smtClean="0"/>
              <a:pPr/>
              <a:t>11/2/2014</a:t>
            </a:fld>
            <a:endParaRPr lang="en-US"/>
          </a:p>
        </p:txBody>
      </p:sp>
      <p:sp>
        <p:nvSpPr>
          <p:cNvPr id="6" name="Footer Placeholder 5"/>
          <p:cNvSpPr>
            <a:spLocks noGrp="1"/>
          </p:cNvSpPr>
          <p:nvPr>
            <p:ph type="ftr" sz="quarter" idx="11"/>
          </p:nvPr>
        </p:nvSpPr>
        <p:spPr/>
        <p:txBody>
          <a:bodyPr/>
          <a:lstStyle/>
          <a:p>
            <a:r>
              <a:rPr lang="en-US" smtClean="0"/>
              <a:t>Dr. Mohamed Osman Hegazi</a:t>
            </a:r>
            <a:endParaRPr lang="en-US"/>
          </a:p>
        </p:txBody>
      </p:sp>
      <p:sp>
        <p:nvSpPr>
          <p:cNvPr id="7" name="Slide Number Placeholder 6"/>
          <p:cNvSpPr>
            <a:spLocks noGrp="1"/>
          </p:cNvSpPr>
          <p:nvPr>
            <p:ph type="sldNum" sz="quarter" idx="12"/>
          </p:nvPr>
        </p:nvSpPr>
        <p:spPr/>
        <p:txBody>
          <a:bodyPr/>
          <a:lstStyle/>
          <a:p>
            <a:fld id="{E7812321-3DE9-4438-AD44-FABD1A1107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12650-83C6-472F-A60B-921FFBF819E2}" type="datetime1">
              <a:rPr lang="en-US" smtClean="0"/>
              <a:pPr/>
              <a:t>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Mohamed Osman Hegazi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12321-3DE9-4438-AD44-FABD1A1107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457200"/>
            <a:ext cx="7759700" cy="623455"/>
          </a:xfrm>
        </p:spPr>
        <p:txBody>
          <a:bodyPr/>
          <a:lstStyle/>
          <a:p>
            <a:pPr eaLnBrk="1" hangingPunct="1"/>
            <a:r>
              <a:rPr lang="en-US" sz="3200" b="1" dirty="0" smtClean="0">
                <a:solidFill>
                  <a:schemeClr val="tx2"/>
                </a:solidFill>
                <a:cs typeface="Times New Roman" pitchFamily="18" charset="0"/>
              </a:rPr>
              <a:t>The Concept of Transaction Processing</a:t>
            </a:r>
          </a:p>
        </p:txBody>
      </p:sp>
      <p:sp>
        <p:nvSpPr>
          <p:cNvPr id="4100" name="Rectangle 3"/>
          <p:cNvSpPr>
            <a:spLocks noGrp="1" noChangeArrowheads="1"/>
          </p:cNvSpPr>
          <p:nvPr>
            <p:ph idx="1"/>
          </p:nvPr>
        </p:nvSpPr>
        <p:spPr>
          <a:xfrm>
            <a:off x="332509" y="1295400"/>
            <a:ext cx="8534399" cy="4572000"/>
          </a:xfrm>
        </p:spPr>
        <p:txBody>
          <a:bodyPr>
            <a:noAutofit/>
          </a:bodyPr>
          <a:lstStyle/>
          <a:p>
            <a:pPr eaLnBrk="1" hangingPunct="1">
              <a:lnSpc>
                <a:spcPct val="90000"/>
              </a:lnSpc>
            </a:pPr>
            <a:r>
              <a:rPr lang="en-US" b="1" dirty="0" smtClean="0">
                <a:cs typeface="Times New Roman" pitchFamily="18" charset="0"/>
              </a:rPr>
              <a:t>A Transaction: </a:t>
            </a:r>
            <a:r>
              <a:rPr lang="en-US" sz="2800" dirty="0" smtClean="0">
                <a:cs typeface="Times New Roman" pitchFamily="18" charset="0"/>
              </a:rPr>
              <a:t>logical unit of database processing that includes one or more access operations (read -retrieval, write - insert or update, delete).</a:t>
            </a:r>
          </a:p>
          <a:p>
            <a:pPr eaLnBrk="1" hangingPunct="1">
              <a:lnSpc>
                <a:spcPct val="90000"/>
              </a:lnSpc>
            </a:pPr>
            <a:r>
              <a:rPr lang="en-US" b="1" dirty="0" smtClean="0">
                <a:cs typeface="Times New Roman" pitchFamily="18" charset="0"/>
              </a:rPr>
              <a:t>A transaction (set of operations) </a:t>
            </a:r>
            <a:r>
              <a:rPr lang="en-US" sz="2800" dirty="0" smtClean="0">
                <a:cs typeface="Times New Roman" pitchFamily="18" charset="0"/>
              </a:rPr>
              <a:t>may be stand-alone specified in a high level language like SQL, or may be embedded within a program.</a:t>
            </a:r>
          </a:p>
          <a:p>
            <a:pPr eaLnBrk="1" hangingPunct="1">
              <a:lnSpc>
                <a:spcPct val="90000"/>
              </a:lnSpc>
            </a:pPr>
            <a:r>
              <a:rPr lang="en-US" b="1" dirty="0" smtClean="0">
                <a:cs typeface="Times New Roman" pitchFamily="18" charset="0"/>
              </a:rPr>
              <a:t>Transaction boundaries</a:t>
            </a:r>
            <a:r>
              <a:rPr lang="en-US" dirty="0" smtClean="0">
                <a:cs typeface="Times New Roman" pitchFamily="18" charset="0"/>
              </a:rPr>
              <a:t>: </a:t>
            </a:r>
            <a:r>
              <a:rPr lang="en-US" sz="2800" dirty="0" smtClean="0">
                <a:cs typeface="Times New Roman" pitchFamily="18" charset="0"/>
              </a:rPr>
              <a:t>Begin and End transaction.</a:t>
            </a:r>
          </a:p>
          <a:p>
            <a:pPr eaLnBrk="1" hangingPunct="1">
              <a:lnSpc>
                <a:spcPct val="90000"/>
              </a:lnSpc>
            </a:pPr>
            <a:r>
              <a:rPr lang="en-US" dirty="0" smtClean="0">
                <a:cs typeface="Times New Roman" pitchFamily="18" charset="0"/>
              </a:rPr>
              <a:t>An </a:t>
            </a:r>
            <a:r>
              <a:rPr lang="en-US" b="1" dirty="0" smtClean="0">
                <a:cs typeface="Times New Roman" pitchFamily="18" charset="0"/>
              </a:rPr>
              <a:t>application program</a:t>
            </a:r>
            <a:r>
              <a:rPr lang="en-US" dirty="0" smtClean="0">
                <a:cs typeface="Times New Roman" pitchFamily="18" charset="0"/>
              </a:rPr>
              <a:t> </a:t>
            </a:r>
            <a:r>
              <a:rPr lang="en-US" sz="2800" dirty="0" smtClean="0">
                <a:cs typeface="Times New Roman" pitchFamily="18" charset="0"/>
              </a:rPr>
              <a:t>may contain several transactions separated by the Begin and End transaction boundaries.</a:t>
            </a:r>
            <a:r>
              <a:rPr lang="en-US" sz="2800" dirty="0" smtClean="0"/>
              <a:t> </a:t>
            </a:r>
            <a:endParaRPr lang="en-US" dirty="0" smtClean="0"/>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274638"/>
            <a:ext cx="8229600" cy="639762"/>
          </a:xfrm>
        </p:spPr>
        <p:txBody>
          <a:bodyPr>
            <a:normAutofit/>
          </a:bodyPr>
          <a:lstStyle/>
          <a:p>
            <a:r>
              <a:rPr lang="en-US" sz="2400" b="1" dirty="0" smtClean="0">
                <a:latin typeface="Palatino" charset="0"/>
                <a:cs typeface="Times New Roman" pitchFamily="18" charset="0"/>
              </a:rPr>
              <a:t>Transaction states</a:t>
            </a:r>
            <a:r>
              <a:rPr lang="en-US" sz="2400" dirty="0" smtClean="0">
                <a:sym typeface="Symbol" pitchFamily="18" charset="2"/>
              </a:rPr>
              <a:t>.</a:t>
            </a:r>
            <a:endParaRPr lang="en-US" b="1" dirty="0" smtClean="0"/>
          </a:p>
        </p:txBody>
      </p:sp>
      <p:pic>
        <p:nvPicPr>
          <p:cNvPr id="16388" name="Picture 3" descr="31755_FIG1904.gif                                              0001035BEeyore                         B91DCF3B:"/>
          <p:cNvPicPr>
            <a:picLocks noGrp="1" noChangeAspect="1" noChangeArrowheads="1"/>
          </p:cNvPicPr>
          <p:nvPr>
            <p:ph idx="1"/>
          </p:nvPr>
        </p:nvPicPr>
        <p:blipFill>
          <a:blip r:embed="rId2" cstate="print"/>
          <a:stretch>
            <a:fillRect/>
          </a:stretch>
        </p:blipFill>
        <p:spPr>
          <a:xfrm>
            <a:off x="228600" y="1066800"/>
            <a:ext cx="8610600" cy="4724399"/>
          </a:xfrm>
        </p:spPr>
      </p:pic>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22037" y="0"/>
            <a:ext cx="7442200" cy="609600"/>
          </a:xfrm>
        </p:spPr>
        <p:txBody>
          <a:bodyPr/>
          <a:lstStyle/>
          <a:p>
            <a:pPr eaLnBrk="1" hangingPunct="1"/>
            <a:r>
              <a:rPr lang="en-US" sz="3200" b="1" dirty="0" smtClean="0">
                <a:cs typeface="Times New Roman" pitchFamily="18" charset="0"/>
              </a:rPr>
              <a:t>Transaction and System Concepts</a:t>
            </a:r>
          </a:p>
        </p:txBody>
      </p:sp>
      <p:sp>
        <p:nvSpPr>
          <p:cNvPr id="13316" name="Rectangle 3"/>
          <p:cNvSpPr>
            <a:spLocks noGrp="1" noChangeArrowheads="1"/>
          </p:cNvSpPr>
          <p:nvPr>
            <p:ph idx="1"/>
          </p:nvPr>
        </p:nvSpPr>
        <p:spPr>
          <a:xfrm>
            <a:off x="235527" y="512615"/>
            <a:ext cx="8908473" cy="6248400"/>
          </a:xfrm>
        </p:spPr>
        <p:txBody>
          <a:bodyPr>
            <a:noAutofit/>
          </a:bodyPr>
          <a:lstStyle/>
          <a:p>
            <a:pPr eaLnBrk="1" hangingPunct="1">
              <a:lnSpc>
                <a:spcPct val="90000"/>
              </a:lnSpc>
              <a:buFont typeface="Wingdings" pitchFamily="2" charset="2"/>
              <a:buNone/>
            </a:pPr>
            <a:r>
              <a:rPr lang="en-US" sz="2200" dirty="0" smtClean="0">
                <a:latin typeface="Palatino" charset="0"/>
                <a:cs typeface="Times New Roman" pitchFamily="18" charset="0"/>
              </a:rPr>
              <a:t>Recovery manager keeps track of the following operations:</a:t>
            </a:r>
          </a:p>
          <a:p>
            <a:pPr marL="234950" indent="-234950" eaLnBrk="1" hangingPunct="1">
              <a:lnSpc>
                <a:spcPct val="90000"/>
              </a:lnSpc>
            </a:pPr>
            <a:r>
              <a:rPr lang="en-US" sz="2200" b="1" dirty="0" err="1" smtClean="0">
                <a:latin typeface="Palatino" charset="0"/>
                <a:cs typeface="Times New Roman" pitchFamily="18" charset="0"/>
              </a:rPr>
              <a:t>begin_transaction:</a:t>
            </a:r>
            <a:r>
              <a:rPr lang="en-US" sz="2200" dirty="0" err="1" smtClean="0">
                <a:latin typeface="Palatino" charset="0"/>
                <a:cs typeface="Times New Roman" pitchFamily="18" charset="0"/>
              </a:rPr>
              <a:t>This</a:t>
            </a:r>
            <a:r>
              <a:rPr lang="en-US" sz="2200" dirty="0" smtClean="0">
                <a:latin typeface="Palatino" charset="0"/>
                <a:cs typeface="Times New Roman" pitchFamily="18" charset="0"/>
              </a:rPr>
              <a:t> marks the beginning of transaction execution.</a:t>
            </a:r>
          </a:p>
          <a:p>
            <a:pPr marL="234950" indent="-234950" eaLnBrk="1" hangingPunct="1">
              <a:lnSpc>
                <a:spcPct val="90000"/>
              </a:lnSpc>
            </a:pPr>
            <a:r>
              <a:rPr lang="en-US" sz="2200" b="1" dirty="0" smtClean="0">
                <a:latin typeface="Palatino" charset="0"/>
                <a:cs typeface="Times New Roman" pitchFamily="18" charset="0"/>
              </a:rPr>
              <a:t>read or write:</a:t>
            </a:r>
            <a:r>
              <a:rPr lang="en-US" sz="2200" dirty="0" smtClean="0">
                <a:latin typeface="Palatino" charset="0"/>
                <a:cs typeface="Times New Roman" pitchFamily="18" charset="0"/>
              </a:rPr>
              <a:t> These specify read or write operations on the database items that are executed as part of a transaction.</a:t>
            </a:r>
          </a:p>
          <a:p>
            <a:pPr marL="234950" indent="-234950" eaLnBrk="1" hangingPunct="1">
              <a:lnSpc>
                <a:spcPct val="90000"/>
              </a:lnSpc>
            </a:pPr>
            <a:r>
              <a:rPr lang="en-US" sz="2200" b="1" dirty="0" err="1" smtClean="0">
                <a:latin typeface="Palatino" charset="0"/>
                <a:cs typeface="Times New Roman" pitchFamily="18" charset="0"/>
              </a:rPr>
              <a:t>end_transaction</a:t>
            </a:r>
            <a:r>
              <a:rPr lang="en-US" sz="2200" b="1" dirty="0" smtClean="0">
                <a:latin typeface="Palatino" charset="0"/>
                <a:cs typeface="Times New Roman" pitchFamily="18" charset="0"/>
              </a:rPr>
              <a:t>:</a:t>
            </a:r>
            <a:r>
              <a:rPr lang="en-US" sz="2200" dirty="0" smtClean="0">
                <a:latin typeface="Palatino" charset="0"/>
                <a:cs typeface="Times New Roman" pitchFamily="18" charset="0"/>
              </a:rPr>
              <a:t> This specifies that read and write transaction operations have ended and marks the end limit of transaction execution. At this point it may be necessary to check whether the changes introduced by the transaction can be permanently applied to the database or whether the transaction has to be aborted because it violates concurrency control or for some other reason.</a:t>
            </a:r>
          </a:p>
          <a:p>
            <a:pPr marL="234950" indent="-234950"/>
            <a:r>
              <a:rPr lang="en-US" sz="2200" b="1" dirty="0" err="1" smtClean="0">
                <a:latin typeface="Palatino" charset="0"/>
                <a:cs typeface="Times New Roman" pitchFamily="18" charset="0"/>
              </a:rPr>
              <a:t>commit_transaction</a:t>
            </a:r>
            <a:r>
              <a:rPr lang="en-US" sz="2200" b="1" dirty="0" smtClean="0">
                <a:latin typeface="Palatino" charset="0"/>
                <a:cs typeface="Times New Roman" pitchFamily="18" charset="0"/>
              </a:rPr>
              <a:t>:</a:t>
            </a:r>
            <a:r>
              <a:rPr lang="en-US" sz="2200" dirty="0" smtClean="0">
                <a:latin typeface="Palatino" charset="0"/>
                <a:cs typeface="Times New Roman" pitchFamily="18" charset="0"/>
              </a:rPr>
              <a:t> This signals a </a:t>
            </a:r>
            <a:r>
              <a:rPr lang="en-US" sz="2200" i="1" dirty="0" smtClean="0">
                <a:latin typeface="Palatino" charset="0"/>
                <a:cs typeface="Times New Roman" pitchFamily="18" charset="0"/>
              </a:rPr>
              <a:t>successful end</a:t>
            </a:r>
            <a:r>
              <a:rPr lang="en-US" sz="2200" dirty="0" smtClean="0">
                <a:latin typeface="Palatino" charset="0"/>
                <a:cs typeface="Times New Roman" pitchFamily="18" charset="0"/>
              </a:rPr>
              <a:t> of the transaction so that any changes (updates) executed by the transaction can be safely </a:t>
            </a:r>
            <a:r>
              <a:rPr lang="en-US" sz="2200" b="1" dirty="0" smtClean="0">
                <a:latin typeface="Palatino" charset="0"/>
                <a:cs typeface="Times New Roman" pitchFamily="18" charset="0"/>
              </a:rPr>
              <a:t>committed</a:t>
            </a:r>
            <a:r>
              <a:rPr lang="en-US" sz="2200" dirty="0" smtClean="0">
                <a:latin typeface="Palatino" charset="0"/>
                <a:cs typeface="Times New Roman" pitchFamily="18" charset="0"/>
              </a:rPr>
              <a:t> to the database and will not be undone.</a:t>
            </a:r>
          </a:p>
          <a:p>
            <a:pPr marL="234950" indent="-234950"/>
            <a:r>
              <a:rPr lang="en-US" sz="2200" b="1" dirty="0" smtClean="0">
                <a:latin typeface="Palatino" charset="0"/>
                <a:cs typeface="Times New Roman" pitchFamily="18" charset="0"/>
              </a:rPr>
              <a:t>rollback (or abort): </a:t>
            </a:r>
            <a:r>
              <a:rPr lang="en-US" sz="2200" dirty="0" smtClean="0">
                <a:latin typeface="Palatino" charset="0"/>
                <a:cs typeface="Times New Roman" pitchFamily="18" charset="0"/>
              </a:rPr>
              <a:t>This signals that the transaction has </a:t>
            </a:r>
            <a:r>
              <a:rPr lang="en-US" sz="2200" i="1" dirty="0" smtClean="0">
                <a:latin typeface="Palatino" charset="0"/>
                <a:cs typeface="Times New Roman" pitchFamily="18" charset="0"/>
              </a:rPr>
              <a:t>ended unsuccessfully,</a:t>
            </a:r>
            <a:r>
              <a:rPr lang="en-US" sz="2200" dirty="0" smtClean="0">
                <a:latin typeface="Palatino" charset="0"/>
                <a:cs typeface="Times New Roman" pitchFamily="18" charset="0"/>
              </a:rPr>
              <a:t> so that any changes or effects that the transaction may have applied to the database must be </a:t>
            </a:r>
            <a:r>
              <a:rPr lang="en-US" sz="2200" i="1" dirty="0" smtClean="0">
                <a:latin typeface="Palatino" charset="0"/>
                <a:cs typeface="Times New Roman" pitchFamily="18" charset="0"/>
              </a:rPr>
              <a:t>undone.</a:t>
            </a:r>
            <a:r>
              <a:rPr lang="en-US" sz="2200" dirty="0" smtClean="0">
                <a:latin typeface="Palatino" charset="0"/>
                <a:cs typeface="Times New Roman" pitchFamily="18" charset="0"/>
              </a:rPr>
              <a:t>  </a:t>
            </a: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533400" y="1371600"/>
            <a:ext cx="8166100" cy="4114800"/>
          </a:xfrm>
        </p:spPr>
        <p:txBody>
          <a:bodyPr/>
          <a:lstStyle/>
          <a:p>
            <a:pPr eaLnBrk="1" hangingPunct="1">
              <a:buFont typeface="Wingdings" pitchFamily="2" charset="2"/>
              <a:buNone/>
            </a:pPr>
            <a:r>
              <a:rPr lang="en-US" sz="2800" dirty="0" smtClean="0">
                <a:cs typeface="Times New Roman" pitchFamily="18" charset="0"/>
              </a:rPr>
              <a:t>Recovery techniques use the following operators</a:t>
            </a:r>
            <a:r>
              <a:rPr lang="en-US" sz="2800" dirty="0" smtClean="0">
                <a:latin typeface="Palatino" charset="0"/>
                <a:cs typeface="Times New Roman" pitchFamily="18" charset="0"/>
              </a:rPr>
              <a:t>:</a:t>
            </a:r>
            <a:endParaRPr lang="en-US" sz="2800" b="1" dirty="0" smtClean="0">
              <a:latin typeface="Palatino" charset="0"/>
              <a:cs typeface="Times New Roman" pitchFamily="18" charset="0"/>
            </a:endParaRPr>
          </a:p>
          <a:p>
            <a:pPr eaLnBrk="1" hangingPunct="1"/>
            <a:r>
              <a:rPr lang="en-US" sz="2800" b="1" dirty="0" smtClean="0">
                <a:latin typeface="Palatino" charset="0"/>
                <a:cs typeface="Times New Roman" pitchFamily="18" charset="0"/>
              </a:rPr>
              <a:t>undo:</a:t>
            </a:r>
            <a:r>
              <a:rPr lang="en-US" sz="2800" dirty="0" smtClean="0">
                <a:latin typeface="Palatino" charset="0"/>
                <a:cs typeface="Times New Roman" pitchFamily="18" charset="0"/>
              </a:rPr>
              <a:t> Similar to rollback except that it applies to a single operation rather than to a whole transaction.</a:t>
            </a:r>
          </a:p>
          <a:p>
            <a:pPr eaLnBrk="1" hangingPunct="1"/>
            <a:r>
              <a:rPr lang="en-US" sz="2800" b="1" dirty="0" smtClean="0">
                <a:latin typeface="Palatino" charset="0"/>
                <a:cs typeface="Times New Roman" pitchFamily="18" charset="0"/>
              </a:rPr>
              <a:t>redo:</a:t>
            </a:r>
            <a:r>
              <a:rPr lang="en-US" sz="2800" dirty="0" smtClean="0">
                <a:latin typeface="Palatino" charset="0"/>
                <a:cs typeface="Times New Roman" pitchFamily="18" charset="0"/>
              </a:rPr>
              <a:t> This specifies that certain </a:t>
            </a:r>
            <a:r>
              <a:rPr lang="en-US" sz="2800" i="1" dirty="0" smtClean="0">
                <a:latin typeface="Palatino" charset="0"/>
                <a:cs typeface="Times New Roman" pitchFamily="18" charset="0"/>
              </a:rPr>
              <a:t>transaction operations</a:t>
            </a:r>
            <a:r>
              <a:rPr lang="en-US" sz="2800" dirty="0" smtClean="0">
                <a:latin typeface="Palatino" charset="0"/>
                <a:cs typeface="Times New Roman" pitchFamily="18" charset="0"/>
              </a:rPr>
              <a:t> must be </a:t>
            </a:r>
            <a:r>
              <a:rPr lang="en-US" sz="2800" i="1" dirty="0" smtClean="0">
                <a:latin typeface="Palatino" charset="0"/>
                <a:cs typeface="Times New Roman" pitchFamily="18" charset="0"/>
              </a:rPr>
              <a:t>redone</a:t>
            </a:r>
            <a:r>
              <a:rPr lang="en-US" sz="2800" dirty="0" smtClean="0">
                <a:latin typeface="Palatino" charset="0"/>
                <a:cs typeface="Times New Roman" pitchFamily="18" charset="0"/>
              </a:rPr>
              <a:t> to ensure that all the operations of a committed transaction have been applied successfully to the database. </a:t>
            </a:r>
          </a:p>
        </p:txBody>
      </p:sp>
      <p:sp>
        <p:nvSpPr>
          <p:cNvPr id="5" name="Title 4"/>
          <p:cNvSpPr>
            <a:spLocks noGrp="1"/>
          </p:cNvSpPr>
          <p:nvPr>
            <p:ph type="title"/>
          </p:nvPr>
        </p:nvSpPr>
        <p:spPr>
          <a:xfrm>
            <a:off x="457200" y="274638"/>
            <a:ext cx="8229600" cy="861435"/>
          </a:xfrm>
        </p:spPr>
        <p:txBody>
          <a:bodyPr>
            <a:normAutofit/>
          </a:bodyPr>
          <a:lstStyle/>
          <a:p>
            <a:r>
              <a:rPr lang="en-US" sz="4000" b="1" dirty="0" smtClean="0">
                <a:solidFill>
                  <a:schemeClr val="tx2"/>
                </a:solidFill>
                <a:cs typeface="Times New Roman" pitchFamily="18" charset="0"/>
              </a:rPr>
              <a:t>Recovery techniques</a:t>
            </a:r>
            <a:endParaRPr lang="en-US" sz="4000" b="1" dirty="0">
              <a:solidFill>
                <a:schemeClr val="tx2"/>
              </a:solidFill>
            </a:endParaRP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3"/>
          <p:cNvSpPr>
            <a:spLocks noGrp="1" noChangeArrowheads="1"/>
          </p:cNvSpPr>
          <p:nvPr>
            <p:ph type="body" sz="half" idx="1"/>
          </p:nvPr>
        </p:nvSpPr>
        <p:spPr>
          <a:xfrm>
            <a:off x="0" y="304800"/>
            <a:ext cx="8839200" cy="3276600"/>
          </a:xfrm>
        </p:spPr>
        <p:txBody>
          <a:bodyPr>
            <a:noAutofit/>
          </a:bodyPr>
          <a:lstStyle/>
          <a:p>
            <a:pPr marL="571500" indent="-571500">
              <a:lnSpc>
                <a:spcPct val="90000"/>
              </a:lnSpc>
              <a:buNone/>
              <a:tabLst>
                <a:tab pos="571500" algn="l"/>
              </a:tabLst>
            </a:pPr>
            <a:r>
              <a:rPr lang="en-US" sz="2200" b="1" dirty="0" smtClean="0">
                <a:latin typeface="Arial" pitchFamily="34" charset="0"/>
                <a:cs typeface="Arial" pitchFamily="34" charset="0"/>
              </a:rPr>
              <a:t>The System Log:</a:t>
            </a:r>
          </a:p>
          <a:p>
            <a:pPr marL="165100" indent="0">
              <a:lnSpc>
                <a:spcPct val="90000"/>
              </a:lnSpc>
              <a:buNone/>
              <a:tabLst>
                <a:tab pos="165100" algn="l"/>
              </a:tabLst>
            </a:pPr>
            <a:r>
              <a:rPr lang="en-US" sz="2200" dirty="0" smtClean="0">
                <a:latin typeface="Arial" pitchFamily="34" charset="0"/>
                <a:cs typeface="Arial" pitchFamily="34" charset="0"/>
              </a:rPr>
              <a:t>The log is kept on disk, so it is not affected by any type of failure except for disk or catastrophic failure. In addition, the log is periodically backed up to archival storage (tape) to guard against such catastrophic failures</a:t>
            </a:r>
            <a:endParaRPr lang="en-US" sz="2200" b="1" dirty="0" smtClean="0">
              <a:latin typeface="Arial" pitchFamily="34" charset="0"/>
              <a:cs typeface="Arial" pitchFamily="34" charset="0"/>
            </a:endParaRPr>
          </a:p>
          <a:p>
            <a:pPr marL="571500" indent="-571500">
              <a:lnSpc>
                <a:spcPct val="90000"/>
              </a:lnSpc>
              <a:buNone/>
              <a:tabLst>
                <a:tab pos="571500" algn="l"/>
              </a:tabLst>
            </a:pPr>
            <a:r>
              <a:rPr lang="en-US" sz="2200" b="1" dirty="0" smtClean="0">
                <a:latin typeface="Arial" pitchFamily="34" charset="0"/>
                <a:cs typeface="Arial" pitchFamily="34" charset="0"/>
              </a:rPr>
              <a:t>Transaction Log</a:t>
            </a:r>
          </a:p>
          <a:p>
            <a:pPr marL="225425" lvl="1" indent="0" algn="just" eaLnBrk="1" hangingPunct="1">
              <a:lnSpc>
                <a:spcPct val="90000"/>
              </a:lnSpc>
              <a:buFontTx/>
              <a:buNone/>
              <a:tabLst>
                <a:tab pos="225425" algn="l"/>
              </a:tabLst>
            </a:pPr>
            <a:r>
              <a:rPr lang="en-US" sz="2200" dirty="0" smtClean="0">
                <a:latin typeface="Arial" pitchFamily="34" charset="0"/>
                <a:cs typeface="Arial" pitchFamily="34" charset="0"/>
              </a:rPr>
              <a:t>For recovery from any type of failure data values prior to modification (BFIM - </a:t>
            </a:r>
            <a:r>
              <a:rPr lang="en-US" sz="2200" dirty="0" err="1" smtClean="0">
                <a:latin typeface="Arial" pitchFamily="34" charset="0"/>
                <a:cs typeface="Arial" pitchFamily="34" charset="0"/>
              </a:rPr>
              <a:t>BeFore</a:t>
            </a:r>
            <a:r>
              <a:rPr lang="en-US" sz="2200" dirty="0" smtClean="0">
                <a:latin typeface="Arial" pitchFamily="34" charset="0"/>
                <a:cs typeface="Arial" pitchFamily="34" charset="0"/>
              </a:rPr>
              <a:t> Image) and the new value after modification (AFIM – </a:t>
            </a:r>
            <a:r>
              <a:rPr lang="en-US" sz="2200" dirty="0" err="1" smtClean="0">
                <a:latin typeface="Arial" pitchFamily="34" charset="0"/>
                <a:cs typeface="Arial" pitchFamily="34" charset="0"/>
              </a:rPr>
              <a:t>AFter</a:t>
            </a:r>
            <a:r>
              <a:rPr lang="en-US" sz="2200" dirty="0" smtClean="0">
                <a:latin typeface="Arial" pitchFamily="34" charset="0"/>
                <a:cs typeface="Arial" pitchFamily="34" charset="0"/>
              </a:rPr>
              <a:t> Image) are required.  These values and other information is stored in a sequential file called Transaction log.  </a:t>
            </a:r>
          </a:p>
        </p:txBody>
      </p:sp>
      <p:graphicFrame>
        <p:nvGraphicFramePr>
          <p:cNvPr id="1026" name="Object 10"/>
          <p:cNvGraphicFramePr>
            <a:graphicFrameLocks noChangeAspect="1"/>
          </p:cNvGraphicFramePr>
          <p:nvPr>
            <p:ph sz="half" idx="2"/>
          </p:nvPr>
        </p:nvGraphicFramePr>
        <p:xfrm>
          <a:off x="533400" y="3810000"/>
          <a:ext cx="7848600" cy="2755900"/>
        </p:xfrm>
        <a:graphic>
          <a:graphicData uri="http://schemas.openxmlformats.org/presentationml/2006/ole">
            <p:oleObj spid="_x0000_s1026" name="VISIO" r:id="rId3" imgW="4511880" imgH="146196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idx="1"/>
          </p:nvPr>
        </p:nvSpPr>
        <p:spPr>
          <a:xfrm>
            <a:off x="0" y="0"/>
            <a:ext cx="9144000" cy="6858000"/>
          </a:xfrm>
        </p:spPr>
        <p:txBody>
          <a:bodyPr>
            <a:noAutofit/>
          </a:bodyPr>
          <a:lstStyle/>
          <a:p>
            <a:pPr marL="533400" indent="-533400" eaLnBrk="1" hangingPunct="1">
              <a:lnSpc>
                <a:spcPct val="90000"/>
              </a:lnSpc>
              <a:buFont typeface="Wingdings" pitchFamily="2" charset="2"/>
              <a:buNone/>
            </a:pPr>
            <a:r>
              <a:rPr lang="en-US" sz="2800" b="1" dirty="0" smtClean="0">
                <a:latin typeface="Times New Roman" pitchFamily="18" charset="0"/>
                <a:cs typeface="Times New Roman" pitchFamily="18" charset="0"/>
              </a:rPr>
              <a:t>Commit Point of a Transaction:</a:t>
            </a:r>
            <a:endParaRPr lang="en-US" sz="2800" dirty="0" smtClean="0">
              <a:latin typeface="Times New Roman" pitchFamily="18" charset="0"/>
              <a:cs typeface="Times New Roman" pitchFamily="18" charset="0"/>
            </a:endParaRPr>
          </a:p>
          <a:p>
            <a:pPr marL="533400" indent="-533400" eaLnBrk="1" hangingPunct="1">
              <a:lnSpc>
                <a:spcPct val="90000"/>
              </a:lnSpc>
            </a:pPr>
            <a:r>
              <a:rPr lang="en-US" sz="2400" b="1" dirty="0" smtClean="0">
                <a:latin typeface="Times New Roman" pitchFamily="18" charset="0"/>
                <a:cs typeface="Times New Roman" pitchFamily="18" charset="0"/>
              </a:rPr>
              <a:t>Definition: </a:t>
            </a:r>
            <a:r>
              <a:rPr lang="en-US" sz="2400" dirty="0" smtClean="0">
                <a:latin typeface="Times New Roman" pitchFamily="18" charset="0"/>
                <a:cs typeface="Times New Roman" pitchFamily="18" charset="0"/>
              </a:rPr>
              <a:t>A transaction T reaches its </a:t>
            </a:r>
            <a:r>
              <a:rPr lang="en-US" sz="2400" b="1" dirty="0" smtClean="0">
                <a:latin typeface="Times New Roman" pitchFamily="18" charset="0"/>
                <a:cs typeface="Times New Roman" pitchFamily="18" charset="0"/>
              </a:rPr>
              <a:t>commit point</a:t>
            </a:r>
            <a:r>
              <a:rPr lang="en-US" sz="2400" dirty="0" smtClean="0">
                <a:latin typeface="Times New Roman" pitchFamily="18" charset="0"/>
                <a:cs typeface="Times New Roman" pitchFamily="18" charset="0"/>
              </a:rPr>
              <a:t> when all its operations that access the database have been executed successfully </a:t>
            </a:r>
            <a:r>
              <a:rPr lang="en-US" sz="2400" i="1" dirty="0" smtClean="0">
                <a:latin typeface="Times New Roman" pitchFamily="18" charset="0"/>
                <a:cs typeface="Times New Roman" pitchFamily="18" charset="0"/>
              </a:rPr>
              <a:t>and</a:t>
            </a:r>
            <a:r>
              <a:rPr lang="en-US" sz="2400" dirty="0" smtClean="0">
                <a:latin typeface="Times New Roman" pitchFamily="18" charset="0"/>
                <a:cs typeface="Times New Roman" pitchFamily="18" charset="0"/>
              </a:rPr>
              <a:t> the effect of all the transaction operations on the database has been recorded in the log. Beyond the commit point, the transaction is said to be </a:t>
            </a:r>
            <a:r>
              <a:rPr lang="en-US" sz="2400" b="1" dirty="0" smtClean="0">
                <a:latin typeface="Times New Roman" pitchFamily="18" charset="0"/>
                <a:cs typeface="Times New Roman" pitchFamily="18" charset="0"/>
              </a:rPr>
              <a:t>committed,</a:t>
            </a:r>
            <a:r>
              <a:rPr lang="en-US" sz="2400" dirty="0" smtClean="0">
                <a:latin typeface="Times New Roman" pitchFamily="18" charset="0"/>
                <a:cs typeface="Times New Roman" pitchFamily="18" charset="0"/>
              </a:rPr>
              <a:t> and its effect is assumed to be </a:t>
            </a:r>
            <a:r>
              <a:rPr lang="en-US" sz="2400" i="1" dirty="0" smtClean="0">
                <a:latin typeface="Times New Roman" pitchFamily="18" charset="0"/>
                <a:cs typeface="Times New Roman" pitchFamily="18" charset="0"/>
              </a:rPr>
              <a:t>permanently recorded</a:t>
            </a:r>
            <a:r>
              <a:rPr lang="en-US" sz="2400" dirty="0" smtClean="0">
                <a:latin typeface="Times New Roman" pitchFamily="18" charset="0"/>
                <a:cs typeface="Times New Roman" pitchFamily="18" charset="0"/>
              </a:rPr>
              <a:t> in the database.  The transaction then writes an entry [</a:t>
            </a:r>
            <a:r>
              <a:rPr lang="en-US" sz="2400" dirty="0" err="1" smtClean="0">
                <a:latin typeface="Times New Roman" pitchFamily="18" charset="0"/>
                <a:cs typeface="Times New Roman" pitchFamily="18" charset="0"/>
              </a:rPr>
              <a:t>commit,T</a:t>
            </a:r>
            <a:r>
              <a:rPr lang="en-US" sz="2400" dirty="0" smtClean="0">
                <a:latin typeface="Times New Roman" pitchFamily="18" charset="0"/>
                <a:cs typeface="Times New Roman" pitchFamily="18" charset="0"/>
              </a:rPr>
              <a:t>] into the log.</a:t>
            </a:r>
            <a:r>
              <a:rPr lang="en-US" sz="2800" dirty="0" smtClean="0">
                <a:latin typeface="Times New Roman" pitchFamily="18" charset="0"/>
                <a:cs typeface="Times New Roman" pitchFamily="18" charset="0"/>
              </a:rPr>
              <a:t> </a:t>
            </a:r>
          </a:p>
          <a:p>
            <a:pPr marL="533400" indent="-533400" eaLnBrk="1" hangingPunct="1">
              <a:lnSpc>
                <a:spcPct val="90000"/>
              </a:lnSpc>
            </a:pPr>
            <a:r>
              <a:rPr lang="en-US" sz="2400" b="1" dirty="0" smtClean="0">
                <a:latin typeface="Times New Roman" pitchFamily="18" charset="0"/>
                <a:cs typeface="Times New Roman" pitchFamily="18" charset="0"/>
              </a:rPr>
              <a:t>Roll Back of transactions: </a:t>
            </a:r>
            <a:r>
              <a:rPr lang="en-US" sz="2400" dirty="0" smtClean="0">
                <a:latin typeface="Times New Roman" pitchFamily="18" charset="0"/>
                <a:cs typeface="Times New Roman" pitchFamily="18" charset="0"/>
              </a:rPr>
              <a:t> Needed for transactions that have a [</a:t>
            </a:r>
            <a:r>
              <a:rPr lang="en-US" sz="2400" dirty="0" err="1" smtClean="0">
                <a:latin typeface="Times New Roman" pitchFamily="18" charset="0"/>
                <a:cs typeface="Times New Roman" pitchFamily="18" charset="0"/>
              </a:rPr>
              <a:t>start_transaction,T</a:t>
            </a:r>
            <a:r>
              <a:rPr lang="en-US" sz="2400" dirty="0" smtClean="0">
                <a:latin typeface="Times New Roman" pitchFamily="18" charset="0"/>
                <a:cs typeface="Times New Roman" pitchFamily="18" charset="0"/>
              </a:rPr>
              <a:t>] entry into the log but no commit entry [</a:t>
            </a:r>
            <a:r>
              <a:rPr lang="en-US" sz="2400" dirty="0" err="1" smtClean="0">
                <a:latin typeface="Times New Roman" pitchFamily="18" charset="0"/>
                <a:cs typeface="Times New Roman" pitchFamily="18" charset="0"/>
              </a:rPr>
              <a:t>commit,T</a:t>
            </a:r>
            <a:r>
              <a:rPr lang="en-US" sz="2400" dirty="0" smtClean="0">
                <a:latin typeface="Times New Roman" pitchFamily="18" charset="0"/>
                <a:cs typeface="Times New Roman" pitchFamily="18" charset="0"/>
              </a:rPr>
              <a:t>] into the log. </a:t>
            </a:r>
          </a:p>
          <a:p>
            <a:pPr marL="533400" indent="-533400">
              <a:lnSpc>
                <a:spcPct val="90000"/>
              </a:lnSpc>
            </a:pPr>
            <a:r>
              <a:rPr lang="en-US" sz="2400" b="1" dirty="0" smtClean="0">
                <a:latin typeface="Times New Roman" pitchFamily="18" charset="0"/>
                <a:cs typeface="Times New Roman" pitchFamily="18" charset="0"/>
              </a:rPr>
              <a:t>Redoing transactions:</a:t>
            </a:r>
            <a:r>
              <a:rPr lang="en-US" sz="2400" dirty="0" smtClean="0">
                <a:latin typeface="Times New Roman" pitchFamily="18" charset="0"/>
                <a:cs typeface="Times New Roman" pitchFamily="18" charset="0"/>
              </a:rPr>
              <a:t> Transactions that have written their commit entry in the log must also have recorded all their write operations in the log; otherwise they would not be committed, so their effect on the database can be </a:t>
            </a:r>
            <a:r>
              <a:rPr lang="en-US" sz="2400" i="1" dirty="0" smtClean="0">
                <a:latin typeface="Times New Roman" pitchFamily="18" charset="0"/>
                <a:cs typeface="Times New Roman" pitchFamily="18" charset="0"/>
              </a:rPr>
              <a:t>redone</a:t>
            </a:r>
            <a:r>
              <a:rPr lang="en-US" sz="2400" dirty="0" smtClean="0">
                <a:latin typeface="Times New Roman" pitchFamily="18" charset="0"/>
                <a:cs typeface="Times New Roman" pitchFamily="18" charset="0"/>
              </a:rPr>
              <a:t> from the log entries. </a:t>
            </a:r>
          </a:p>
          <a:p>
            <a:pPr marL="533400" indent="-533400">
              <a:lnSpc>
                <a:spcPct val="90000"/>
              </a:lnSpc>
            </a:pPr>
            <a:r>
              <a:rPr lang="en-US" sz="2400" b="1" dirty="0" smtClean="0">
                <a:latin typeface="Times New Roman" pitchFamily="18" charset="0"/>
                <a:cs typeface="Times New Roman" pitchFamily="18" charset="0"/>
              </a:rPr>
              <a:t>Force writing a log: </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before</a:t>
            </a:r>
            <a:r>
              <a:rPr lang="en-US" sz="2400" dirty="0" smtClean="0">
                <a:latin typeface="Times New Roman" pitchFamily="18" charset="0"/>
                <a:cs typeface="Times New Roman" pitchFamily="18" charset="0"/>
              </a:rPr>
              <a:t> a transaction reaches its commit point, any portion of the log that has not been written to the disk yet must now be written to the disk. This process is called force-writing the log file before committing a transaction. </a:t>
            </a:r>
          </a:p>
        </p:txBody>
      </p:sp>
      <p:sp>
        <p:nvSpPr>
          <p:cNvPr id="3" name="Footer Placeholder 2"/>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304800"/>
            <a:ext cx="8458200" cy="685800"/>
          </a:xfrm>
        </p:spPr>
        <p:txBody>
          <a:bodyPr>
            <a:noAutofit/>
          </a:bodyPr>
          <a:lstStyle/>
          <a:p>
            <a:r>
              <a:rPr lang="en-US" sz="3200" b="1" dirty="0" smtClean="0">
                <a:latin typeface="Arial" pitchFamily="34" charset="0"/>
                <a:cs typeface="Arial" pitchFamily="34" charset="0"/>
              </a:rPr>
              <a:t>Transaction Schedules based on Recovery  &amp; </a:t>
            </a:r>
            <a:r>
              <a:rPr lang="en-US" sz="3200" b="1" dirty="0" err="1" smtClean="0">
                <a:latin typeface="Arial" pitchFamily="34" charset="0"/>
                <a:cs typeface="Arial" pitchFamily="34" charset="0"/>
              </a:rPr>
              <a:t>Serializability</a:t>
            </a:r>
            <a:endParaRPr lang="en-US" sz="3200" b="1" dirty="0" smtClean="0">
              <a:latin typeface="Arial" pitchFamily="34" charset="0"/>
              <a:cs typeface="Arial" pitchFamily="34" charset="0"/>
            </a:endParaRPr>
          </a:p>
        </p:txBody>
      </p:sp>
      <p:sp>
        <p:nvSpPr>
          <p:cNvPr id="25604" name="Rectangle 3"/>
          <p:cNvSpPr>
            <a:spLocks noGrp="1" noChangeArrowheads="1"/>
          </p:cNvSpPr>
          <p:nvPr>
            <p:ph idx="1"/>
          </p:nvPr>
        </p:nvSpPr>
        <p:spPr>
          <a:xfrm>
            <a:off x="228600" y="1295400"/>
            <a:ext cx="8470900" cy="5334000"/>
          </a:xfrm>
        </p:spPr>
        <p:txBody>
          <a:bodyPr>
            <a:noAutofit/>
          </a:bodyPr>
          <a:lstStyle/>
          <a:p>
            <a:pPr eaLnBrk="1" hangingPunct="1">
              <a:lnSpc>
                <a:spcPct val="90000"/>
              </a:lnSpc>
            </a:pPr>
            <a:r>
              <a:rPr lang="en-US" sz="2000" b="1" dirty="0" smtClean="0">
                <a:cs typeface="Times New Roman" pitchFamily="18" charset="0"/>
              </a:rPr>
              <a:t>Transaction schedule or history: </a:t>
            </a:r>
            <a:r>
              <a:rPr lang="en-US" sz="2000" dirty="0" smtClean="0">
                <a:cs typeface="Times New Roman" pitchFamily="18" charset="0"/>
              </a:rPr>
              <a:t>Is the order of execution of operations from the various transactions</a:t>
            </a:r>
          </a:p>
          <a:p>
            <a:pPr eaLnBrk="1" hangingPunct="1">
              <a:lnSpc>
                <a:spcPct val="90000"/>
              </a:lnSpc>
            </a:pPr>
            <a:r>
              <a:rPr lang="en-US" sz="2000" dirty="0" smtClean="0">
                <a:cs typeface="Times New Roman" pitchFamily="18" charset="0"/>
              </a:rPr>
              <a:t>A </a:t>
            </a:r>
            <a:r>
              <a:rPr lang="en-US" sz="2000" b="1" dirty="0" smtClean="0">
                <a:cs typeface="Times New Roman" pitchFamily="18" charset="0"/>
              </a:rPr>
              <a:t>schedule</a:t>
            </a:r>
            <a:r>
              <a:rPr lang="en-US" sz="2000" dirty="0" smtClean="0">
                <a:cs typeface="Times New Roman" pitchFamily="18" charset="0"/>
              </a:rPr>
              <a:t> (or </a:t>
            </a:r>
            <a:r>
              <a:rPr lang="en-US" sz="2000" b="1" dirty="0" smtClean="0">
                <a:cs typeface="Times New Roman" pitchFamily="18" charset="0"/>
              </a:rPr>
              <a:t>history</a:t>
            </a:r>
            <a:r>
              <a:rPr lang="en-US" sz="2000" dirty="0" smtClean="0">
                <a:cs typeface="Times New Roman" pitchFamily="18" charset="0"/>
              </a:rPr>
              <a:t>) S of n transactions T1, T2, ..., </a:t>
            </a:r>
            <a:r>
              <a:rPr lang="en-US" sz="2000" dirty="0" err="1" smtClean="0">
                <a:cs typeface="Times New Roman" pitchFamily="18" charset="0"/>
              </a:rPr>
              <a:t>Tn</a:t>
            </a:r>
            <a:r>
              <a:rPr lang="en-US" sz="2000" dirty="0" smtClean="0">
                <a:cs typeface="Times New Roman" pitchFamily="18" charset="0"/>
              </a:rPr>
              <a:t> :</a:t>
            </a:r>
          </a:p>
          <a:p>
            <a:pPr eaLnBrk="1" hangingPunct="1">
              <a:lnSpc>
                <a:spcPct val="90000"/>
              </a:lnSpc>
              <a:buFont typeface="Wingdings" pitchFamily="2" charset="2"/>
              <a:buNone/>
            </a:pPr>
            <a:r>
              <a:rPr lang="en-US" sz="2000" dirty="0" smtClean="0">
                <a:cs typeface="Times New Roman" pitchFamily="18" charset="0"/>
              </a:rPr>
              <a:t>	It is an ordering of the operations of the transactions subject to the constraint that, for each transaction Ti that participates in S, the operations of T1 in S must appear in the same order in which they occur in T1</a:t>
            </a:r>
          </a:p>
          <a:p>
            <a:pPr>
              <a:lnSpc>
                <a:spcPct val="90000"/>
              </a:lnSpc>
            </a:pPr>
            <a:r>
              <a:rPr lang="en-US" sz="2400" b="1" dirty="0" smtClean="0">
                <a:cs typeface="Times New Roman" pitchFamily="18" charset="0"/>
              </a:rPr>
              <a:t>Recoverable schedule: </a:t>
            </a:r>
            <a:r>
              <a:rPr lang="en-US" sz="2400" dirty="0" smtClean="0">
                <a:cs typeface="Times New Roman" pitchFamily="18" charset="0"/>
              </a:rPr>
              <a:t>A schedule S is </a:t>
            </a:r>
            <a:r>
              <a:rPr lang="en-US" sz="2400" b="1" dirty="0" smtClean="0">
                <a:cs typeface="Times New Roman" pitchFamily="18" charset="0"/>
              </a:rPr>
              <a:t>recoverable</a:t>
            </a:r>
            <a:r>
              <a:rPr lang="en-US" sz="2400" dirty="0" smtClean="0">
                <a:cs typeface="Times New Roman" pitchFamily="18" charset="0"/>
              </a:rPr>
              <a:t> if no transaction T in S commits until all transactions T’ that have written an item that T reads have committed.</a:t>
            </a:r>
          </a:p>
          <a:p>
            <a:r>
              <a:rPr lang="en-US" sz="2400" b="1" dirty="0" smtClean="0">
                <a:cs typeface="Times New Roman" pitchFamily="18" charset="0"/>
              </a:rPr>
              <a:t>Serial schedule</a:t>
            </a:r>
            <a:r>
              <a:rPr lang="en-US" sz="2400" dirty="0" smtClean="0">
                <a:cs typeface="Times New Roman" pitchFamily="18" charset="0"/>
              </a:rPr>
              <a:t>: A schedule S is </a:t>
            </a:r>
            <a:r>
              <a:rPr lang="en-US" sz="2400" b="1" dirty="0" smtClean="0">
                <a:cs typeface="Times New Roman" pitchFamily="18" charset="0"/>
              </a:rPr>
              <a:t>serial</a:t>
            </a:r>
            <a:r>
              <a:rPr lang="en-US" sz="2400" dirty="0" smtClean="0">
                <a:cs typeface="Times New Roman" pitchFamily="18" charset="0"/>
              </a:rPr>
              <a:t> if, for every transaction T participating in the schedule, all the operations of T are executed consecutively in the schedule. Otherwise, the schedule is called </a:t>
            </a:r>
            <a:r>
              <a:rPr lang="en-US" sz="2400" b="1" dirty="0" err="1" smtClean="0">
                <a:cs typeface="Times New Roman" pitchFamily="18" charset="0"/>
              </a:rPr>
              <a:t>nonserial</a:t>
            </a:r>
            <a:r>
              <a:rPr lang="en-US" sz="2400" b="1" dirty="0" smtClean="0">
                <a:cs typeface="Times New Roman" pitchFamily="18" charset="0"/>
              </a:rPr>
              <a:t> schedule.</a:t>
            </a:r>
          </a:p>
          <a:p>
            <a:r>
              <a:rPr lang="en-US" sz="2400" b="1" dirty="0" err="1" smtClean="0">
                <a:cs typeface="Times New Roman" pitchFamily="18" charset="0"/>
              </a:rPr>
              <a:t>Serializable</a:t>
            </a:r>
            <a:r>
              <a:rPr lang="en-US" sz="2400" b="1" dirty="0" smtClean="0">
                <a:cs typeface="Times New Roman" pitchFamily="18" charset="0"/>
              </a:rPr>
              <a:t> schedule</a:t>
            </a:r>
            <a:r>
              <a:rPr lang="en-US" sz="2400" dirty="0" smtClean="0">
                <a:cs typeface="Times New Roman" pitchFamily="18" charset="0"/>
              </a:rPr>
              <a:t>: A schedule S is </a:t>
            </a:r>
            <a:r>
              <a:rPr lang="en-US" sz="2400" b="1" dirty="0" err="1" smtClean="0">
                <a:cs typeface="Times New Roman" pitchFamily="18" charset="0"/>
              </a:rPr>
              <a:t>serializable</a:t>
            </a:r>
            <a:r>
              <a:rPr lang="en-US" sz="2400" dirty="0" smtClean="0">
                <a:cs typeface="Times New Roman" pitchFamily="18" charset="0"/>
              </a:rPr>
              <a:t> if it is equivalent to some serial schedule of the same n transactions.</a:t>
            </a:r>
            <a:endParaRPr lang="en-US" sz="2400" dirty="0" smtClean="0"/>
          </a:p>
          <a:p>
            <a:pPr>
              <a:lnSpc>
                <a:spcPct val="90000"/>
              </a:lnSpc>
            </a:pPr>
            <a:endParaRPr lang="en-US" sz="2400" dirty="0" smtClean="0">
              <a:cs typeface="Times New Roman" pitchFamily="18" charset="0"/>
            </a:endParaRP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pPr eaLnBrk="1" hangingPunct="1"/>
            <a:r>
              <a:rPr lang="en-US" sz="3200" b="1" dirty="0" smtClean="0">
                <a:latin typeface="Palatino" charset="0"/>
                <a:cs typeface="Times New Roman" pitchFamily="18" charset="0"/>
              </a:rPr>
              <a:t>Transaction Support in SQL</a:t>
            </a:r>
            <a:endParaRPr lang="en-US" sz="3200" b="1" dirty="0" smtClean="0"/>
          </a:p>
        </p:txBody>
      </p:sp>
      <p:sp>
        <p:nvSpPr>
          <p:cNvPr id="46084" name="Rectangle 3"/>
          <p:cNvSpPr>
            <a:spLocks noGrp="1" noChangeArrowheads="1"/>
          </p:cNvSpPr>
          <p:nvPr>
            <p:ph idx="1"/>
          </p:nvPr>
        </p:nvSpPr>
        <p:spPr/>
        <p:txBody>
          <a:bodyPr/>
          <a:lstStyle/>
          <a:p>
            <a:pPr eaLnBrk="1" hangingPunct="1">
              <a:lnSpc>
                <a:spcPct val="90000"/>
              </a:lnSpc>
            </a:pPr>
            <a:r>
              <a:rPr lang="en-US" sz="2800" smtClean="0">
                <a:cs typeface="Times New Roman" pitchFamily="18" charset="0"/>
              </a:rPr>
              <a:t>A single SQL statement is </a:t>
            </a:r>
            <a:r>
              <a:rPr lang="en-US" sz="2800" u="sng" smtClean="0">
                <a:cs typeface="Times New Roman" pitchFamily="18" charset="0"/>
              </a:rPr>
              <a:t>always considered to  be atomic</a:t>
            </a:r>
            <a:r>
              <a:rPr lang="en-US" sz="2800" smtClean="0">
                <a:cs typeface="Times New Roman" pitchFamily="18" charset="0"/>
              </a:rPr>
              <a:t>.  Either the statement completes execution without error or it fails and leaves the database unchanged.  </a:t>
            </a:r>
          </a:p>
          <a:p>
            <a:pPr eaLnBrk="1" hangingPunct="1">
              <a:lnSpc>
                <a:spcPct val="90000"/>
              </a:lnSpc>
            </a:pPr>
            <a:r>
              <a:rPr lang="en-US" sz="2800" smtClean="0">
                <a:cs typeface="Times New Roman" pitchFamily="18" charset="0"/>
              </a:rPr>
              <a:t>With SQL, there is </a:t>
            </a:r>
            <a:r>
              <a:rPr lang="en-US" sz="2800" u="sng" smtClean="0">
                <a:cs typeface="Times New Roman" pitchFamily="18" charset="0"/>
              </a:rPr>
              <a:t>no explicit Begin Transaction </a:t>
            </a:r>
            <a:r>
              <a:rPr lang="en-US" sz="2800" smtClean="0">
                <a:cs typeface="Times New Roman" pitchFamily="18" charset="0"/>
              </a:rPr>
              <a:t>statement. Transaction   initiation is done implicitly when particular SQL statements are   encountered.</a:t>
            </a:r>
          </a:p>
          <a:p>
            <a:pPr eaLnBrk="1" hangingPunct="1">
              <a:lnSpc>
                <a:spcPct val="90000"/>
              </a:lnSpc>
            </a:pPr>
            <a:r>
              <a:rPr lang="en-US" sz="2800" smtClean="0">
                <a:cs typeface="Times New Roman" pitchFamily="18" charset="0"/>
              </a:rPr>
              <a:t>Every transaction </a:t>
            </a:r>
            <a:r>
              <a:rPr lang="en-US" sz="2800" u="sng" smtClean="0">
                <a:cs typeface="Times New Roman" pitchFamily="18" charset="0"/>
              </a:rPr>
              <a:t>must have an explicit end</a:t>
            </a:r>
            <a:r>
              <a:rPr lang="en-US" sz="2800" smtClean="0">
                <a:cs typeface="Times New Roman" pitchFamily="18" charset="0"/>
              </a:rPr>
              <a:t> statement,  which is either a COMMIT or ROLLBACK. </a:t>
            </a: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0"/>
            <a:ext cx="8229600" cy="1143000"/>
          </a:xfrm>
        </p:spPr>
        <p:txBody>
          <a:bodyPr/>
          <a:lstStyle/>
          <a:p>
            <a:pPr eaLnBrk="1" hangingPunct="1"/>
            <a:r>
              <a:rPr lang="en-US" sz="3600" b="1" dirty="0" smtClean="0"/>
              <a:t>Database Concurrency Control</a:t>
            </a:r>
          </a:p>
        </p:txBody>
      </p:sp>
      <p:sp>
        <p:nvSpPr>
          <p:cNvPr id="11268" name="Rectangle 3"/>
          <p:cNvSpPr>
            <a:spLocks noGrp="1" noChangeArrowheads="1"/>
          </p:cNvSpPr>
          <p:nvPr>
            <p:ph type="body" idx="1"/>
          </p:nvPr>
        </p:nvSpPr>
        <p:spPr>
          <a:xfrm>
            <a:off x="457200" y="1981200"/>
            <a:ext cx="7988300" cy="4368800"/>
          </a:xfrm>
        </p:spPr>
        <p:style>
          <a:lnRef idx="1">
            <a:schemeClr val="accent4"/>
          </a:lnRef>
          <a:fillRef idx="2">
            <a:schemeClr val="accent4"/>
          </a:fillRef>
          <a:effectRef idx="1">
            <a:schemeClr val="accent4"/>
          </a:effectRef>
          <a:fontRef idx="minor">
            <a:schemeClr val="dk1"/>
          </a:fontRef>
        </p:style>
        <p:txBody>
          <a:bodyPr>
            <a:normAutofit/>
          </a:bodyPr>
          <a:lstStyle/>
          <a:p>
            <a:pPr marL="0" indent="0" eaLnBrk="1" hangingPunct="1">
              <a:lnSpc>
                <a:spcPct val="90000"/>
              </a:lnSpc>
              <a:spcBef>
                <a:spcPct val="60000"/>
              </a:spcBef>
              <a:spcAft>
                <a:spcPct val="60000"/>
              </a:spcAft>
              <a:buFont typeface="Wingdings" pitchFamily="2" charset="2"/>
              <a:buNone/>
              <a:tabLst>
                <a:tab pos="571500" algn="l"/>
              </a:tabLst>
            </a:pPr>
            <a:r>
              <a:rPr lang="en-US" sz="2400" b="1" dirty="0" smtClean="0">
                <a:cs typeface="Times New Roman" pitchFamily="18" charset="0"/>
              </a:rPr>
              <a:t>1   Purpose of Concurrency Control</a:t>
            </a:r>
          </a:p>
          <a:p>
            <a:pPr marL="914400" lvl="2" indent="-342900" algn="just" eaLnBrk="1" hangingPunct="1">
              <a:lnSpc>
                <a:spcPct val="90000"/>
              </a:lnSpc>
              <a:buFontTx/>
              <a:buChar char="•"/>
              <a:tabLst>
                <a:tab pos="571500" algn="l"/>
              </a:tabLst>
            </a:pPr>
            <a:r>
              <a:rPr lang="en-US" dirty="0" smtClean="0">
                <a:cs typeface="Times New Roman" pitchFamily="18" charset="0"/>
              </a:rPr>
              <a:t>To enforce Isolation (through mutual exclusion) among conflicting transactions. </a:t>
            </a:r>
          </a:p>
          <a:p>
            <a:pPr marL="914400" lvl="2" indent="-342900" algn="just" eaLnBrk="1" hangingPunct="1">
              <a:lnSpc>
                <a:spcPct val="90000"/>
              </a:lnSpc>
              <a:buFontTx/>
              <a:buChar char="•"/>
              <a:tabLst>
                <a:tab pos="571500" algn="l"/>
              </a:tabLst>
            </a:pPr>
            <a:r>
              <a:rPr lang="en-US" dirty="0" smtClean="0">
                <a:cs typeface="Times New Roman" pitchFamily="18" charset="0"/>
              </a:rPr>
              <a:t>To preserve database consistency through consistency preserving execution of transactions.</a:t>
            </a:r>
          </a:p>
          <a:p>
            <a:pPr marL="914400" lvl="2" indent="-342900" algn="just" eaLnBrk="1" hangingPunct="1">
              <a:lnSpc>
                <a:spcPct val="90000"/>
              </a:lnSpc>
              <a:buFontTx/>
              <a:buChar char="•"/>
              <a:tabLst>
                <a:tab pos="571500" algn="l"/>
              </a:tabLst>
            </a:pPr>
            <a:r>
              <a:rPr lang="en-US" dirty="0" smtClean="0">
                <a:cs typeface="Times New Roman" pitchFamily="18" charset="0"/>
              </a:rPr>
              <a:t>To resolve read-write and write-write conflicts.</a:t>
            </a:r>
          </a:p>
          <a:p>
            <a:pPr>
              <a:buNone/>
              <a:defRPr/>
            </a:pPr>
            <a:endParaRPr lang="en-US" sz="2000" dirty="0" smtClean="0">
              <a:effectLst>
                <a:outerShdw blurRad="38100" dist="38100" dir="2700000" algn="tl">
                  <a:srgbClr val="000000">
                    <a:alpha val="43137"/>
                  </a:srgbClr>
                </a:outerShdw>
              </a:effectLst>
            </a:endParaRPr>
          </a:p>
          <a:p>
            <a:pPr marL="457200" lvl="1" indent="0" algn="just" eaLnBrk="1" hangingPunct="1">
              <a:lnSpc>
                <a:spcPct val="90000"/>
              </a:lnSpc>
              <a:buFontTx/>
              <a:buNone/>
              <a:tabLst>
                <a:tab pos="571500" algn="l"/>
              </a:tabLst>
            </a:pPr>
            <a:r>
              <a:rPr lang="en-US" sz="2400" dirty="0" smtClean="0">
                <a:cs typeface="Times New Roman" pitchFamily="18" charset="0"/>
              </a:rPr>
              <a:t>Example</a:t>
            </a:r>
            <a:r>
              <a:rPr lang="en-US" sz="2400" dirty="0" smtClean="0">
                <a:cs typeface="Times New Roman" pitchFamily="18" charset="0"/>
              </a:rPr>
              <a:t>:  In concurrent execution environment if T1 conflicts with T2 over a data item A, then the existing concurrency control decides if T1 or T2 should get the A and if the other transaction is rolled-back or waits.  </a:t>
            </a:r>
          </a:p>
        </p:txBody>
      </p:sp>
      <p:sp>
        <p:nvSpPr>
          <p:cNvPr id="4" name="Footer Placeholder 3"/>
          <p:cNvSpPr>
            <a:spLocks noGrp="1"/>
          </p:cNvSpPr>
          <p:nvPr>
            <p:ph type="ftr" sz="quarter" idx="11"/>
          </p:nvPr>
        </p:nvSpPr>
        <p:spPr/>
        <p:txBody>
          <a:bodyPr/>
          <a:lstStyle/>
          <a:p>
            <a:r>
              <a:rPr lang="en-US" smtClean="0"/>
              <a:t>Dr. Mohamed Osman Hegazi</a:t>
            </a:r>
            <a:endParaRPr lang="en-US"/>
          </a:p>
        </p:txBody>
      </p:sp>
      <p:sp>
        <p:nvSpPr>
          <p:cNvPr id="6" name="مربع نص 5"/>
          <p:cNvSpPr txBox="1"/>
          <p:nvPr/>
        </p:nvSpPr>
        <p:spPr>
          <a:xfrm>
            <a:off x="1295400" y="990600"/>
            <a:ext cx="6629400" cy="877163"/>
          </a:xfrm>
          <a:prstGeom prst="rect">
            <a:avLst/>
          </a:prstGeom>
          <a:noFill/>
        </p:spPr>
        <p:txBody>
          <a:bodyPr wrap="square" rtlCol="1">
            <a:spAutoFit/>
          </a:bodyPr>
          <a:lstStyle/>
          <a:p>
            <a:pPr marL="179388" lvl="4">
              <a:buNone/>
              <a:defRPr/>
            </a:pPr>
            <a:r>
              <a:rPr lang="en-US" sz="1700" dirty="0" smtClean="0">
                <a:latin typeface="Palatino" charset="0"/>
                <a:cs typeface="Times New Roman" pitchFamily="18" charset="0"/>
              </a:rPr>
              <a:t>The Lost Update Problem.</a:t>
            </a:r>
            <a:r>
              <a:rPr lang="en-US" sz="1700" dirty="0" smtClean="0"/>
              <a:t> </a:t>
            </a:r>
          </a:p>
          <a:p>
            <a:pPr marL="179388" lvl="4">
              <a:buNone/>
              <a:defRPr/>
            </a:pPr>
            <a:r>
              <a:rPr lang="en-US" sz="1700" dirty="0" smtClean="0">
                <a:latin typeface="Palatino" charset="0"/>
                <a:cs typeface="Times New Roman" pitchFamily="18" charset="0"/>
              </a:rPr>
              <a:t>The Temporary Update (or Dirty Read) Problem.</a:t>
            </a:r>
            <a:r>
              <a:rPr lang="en-US" sz="1700" dirty="0" smtClean="0"/>
              <a:t> </a:t>
            </a:r>
          </a:p>
          <a:p>
            <a:pPr marL="179388" lvl="4">
              <a:buNone/>
              <a:defRPr/>
            </a:pPr>
            <a:r>
              <a:rPr lang="en-US" sz="1700" dirty="0" smtClean="0">
                <a:latin typeface="Palatino" charset="0"/>
                <a:cs typeface="Times New Roman" pitchFamily="18" charset="0"/>
              </a:rPr>
              <a:t>The Incorrect Summary Problem </a:t>
            </a:r>
            <a:r>
              <a:rPr lang="en-US" sz="1700" b="1" dirty="0" smtClean="0">
                <a:effectLst>
                  <a:outerShdw blurRad="38100" dist="38100" dir="2700000" algn="tl">
                    <a:srgbClr val="000000">
                      <a:alpha val="43137"/>
                    </a:srgbClr>
                  </a:outerShdw>
                </a:effectLst>
                <a:latin typeface="Palatino" charset="0"/>
                <a:cs typeface="Times New Roman" pitchFamily="18" charset="0"/>
              </a:rPr>
              <a:t>.</a:t>
            </a:r>
            <a:r>
              <a:rPr lang="en-US" sz="1700" dirty="0" smtClean="0">
                <a:effectLst>
                  <a:outerShdw blurRad="38100" dist="38100" dir="2700000" algn="tl">
                    <a:srgbClr val="000000">
                      <a:alpha val="43137"/>
                    </a:srgbClr>
                  </a:outerShdw>
                </a:effectLst>
              </a:rPr>
              <a:t> </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258763"/>
            <a:ext cx="7772400" cy="766762"/>
          </a:xfrm>
        </p:spPr>
        <p:txBody>
          <a:bodyPr/>
          <a:lstStyle/>
          <a:p>
            <a:pPr eaLnBrk="1" hangingPunct="1"/>
            <a:r>
              <a:rPr lang="en-US" sz="3600" b="1" smtClean="0"/>
              <a:t>Database Concurrency Control</a:t>
            </a:r>
          </a:p>
        </p:txBody>
      </p:sp>
      <p:sp>
        <p:nvSpPr>
          <p:cNvPr id="12292" name="Rectangle 3"/>
          <p:cNvSpPr>
            <a:spLocks noGrp="1" noChangeArrowheads="1"/>
          </p:cNvSpPr>
          <p:nvPr>
            <p:ph type="body" idx="1"/>
          </p:nvPr>
        </p:nvSpPr>
        <p:spPr>
          <a:xfrm>
            <a:off x="685800" y="1638300"/>
            <a:ext cx="8105775" cy="4114800"/>
          </a:xfrm>
        </p:spPr>
        <p:txBody>
          <a:bodyPr/>
          <a:lstStyle/>
          <a:p>
            <a:pPr marL="0" indent="0" eaLnBrk="1" hangingPunct="1">
              <a:buFont typeface="Wingdings" pitchFamily="2" charset="2"/>
              <a:buNone/>
            </a:pPr>
            <a:r>
              <a:rPr lang="en-US" sz="2400" b="1" dirty="0" smtClean="0">
                <a:cs typeface="Times New Roman" pitchFamily="18" charset="0"/>
              </a:rPr>
              <a:t>Two-Phase Locking Techniques</a:t>
            </a:r>
          </a:p>
          <a:p>
            <a:pPr marL="457200" lvl="1" indent="0" algn="just" eaLnBrk="1" hangingPunct="1">
              <a:buFontTx/>
              <a:buNone/>
            </a:pPr>
            <a:r>
              <a:rPr lang="en-US" sz="2400" dirty="0" smtClean="0">
                <a:cs typeface="Times New Roman" pitchFamily="18" charset="0"/>
              </a:rPr>
              <a:t>Locking is an operation which secures (a) permission to Read or (b) permission to Write a data item for a transaction.</a:t>
            </a:r>
            <a:r>
              <a:rPr lang="en-US" dirty="0" smtClean="0">
                <a:cs typeface="Times New Roman" pitchFamily="18" charset="0"/>
              </a:rPr>
              <a:t>  </a:t>
            </a:r>
            <a:r>
              <a:rPr lang="en-US" sz="2400" dirty="0" smtClean="0">
                <a:cs typeface="Times New Roman" pitchFamily="18" charset="0"/>
              </a:rPr>
              <a:t>Example: Lock (X).  Data item X is locked in behalf of the requesting transaction.  </a:t>
            </a:r>
            <a:endParaRPr lang="en-US" dirty="0" smtClean="0">
              <a:cs typeface="Times New Roman" pitchFamily="18" charset="0"/>
            </a:endParaRPr>
          </a:p>
          <a:p>
            <a:pPr marL="457200" lvl="1" indent="0" algn="just" eaLnBrk="1" hangingPunct="1">
              <a:buFontTx/>
              <a:buNone/>
            </a:pPr>
            <a:r>
              <a:rPr lang="en-US" sz="2400" dirty="0" smtClean="0">
                <a:cs typeface="Times New Roman" pitchFamily="18" charset="0"/>
              </a:rPr>
              <a:t>Unlocking is an operation which removes these permissions from the data item.  Example: Unlock (X).  Data item X is made available to all other transactions.</a:t>
            </a:r>
          </a:p>
          <a:p>
            <a:pPr marL="457200" lvl="1" indent="0" algn="just" eaLnBrk="1" hangingPunct="1">
              <a:buFontTx/>
              <a:buNone/>
            </a:pPr>
            <a:r>
              <a:rPr lang="en-US" sz="2400" dirty="0" smtClean="0"/>
              <a:t>Lock and Unlock are Atomic operations.</a:t>
            </a: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295400" y="0"/>
            <a:ext cx="7173912" cy="914400"/>
          </a:xfrm>
        </p:spPr>
        <p:txBody>
          <a:bodyPr/>
          <a:lstStyle/>
          <a:p>
            <a:pPr eaLnBrk="1" hangingPunct="1"/>
            <a:r>
              <a:rPr lang="en-US" sz="3600" b="1" dirty="0" smtClean="0"/>
              <a:t>Database Concurrency Control</a:t>
            </a:r>
          </a:p>
        </p:txBody>
      </p:sp>
      <p:sp>
        <p:nvSpPr>
          <p:cNvPr id="21508" name="Rectangle 3"/>
          <p:cNvSpPr>
            <a:spLocks noGrp="1" noChangeArrowheads="1"/>
          </p:cNvSpPr>
          <p:nvPr>
            <p:ph type="body" sz="half" idx="1"/>
          </p:nvPr>
        </p:nvSpPr>
        <p:spPr>
          <a:xfrm>
            <a:off x="381000" y="1752600"/>
            <a:ext cx="8521700" cy="3771900"/>
          </a:xfrm>
        </p:spPr>
        <p:txBody>
          <a:bodyPr/>
          <a:lstStyle/>
          <a:p>
            <a:pPr marL="0" indent="0" eaLnBrk="1" hangingPunct="1">
              <a:buFont typeface="Wingdings" pitchFamily="2" charset="2"/>
              <a:buNone/>
              <a:tabLst>
                <a:tab pos="685800" algn="l"/>
              </a:tabLst>
            </a:pPr>
            <a:endParaRPr lang="en-US" sz="2400" b="1" dirty="0" smtClean="0">
              <a:cs typeface="Times New Roman" pitchFamily="18" charset="0"/>
            </a:endParaRPr>
          </a:p>
          <a:p>
            <a:pPr marL="685800" lvl="1" indent="0" algn="just" eaLnBrk="1" hangingPunct="1">
              <a:buFontTx/>
              <a:buNone/>
              <a:tabLst>
                <a:tab pos="685800" algn="l"/>
              </a:tabLst>
            </a:pPr>
            <a:endParaRPr lang="en-US" sz="2400" dirty="0" smtClean="0">
              <a:cs typeface="Times New Roman" pitchFamily="18" charset="0"/>
            </a:endParaRPr>
          </a:p>
          <a:p>
            <a:pPr marL="685800" lvl="1" indent="0" algn="just" eaLnBrk="1" hangingPunct="1">
              <a:buFontTx/>
              <a:buNone/>
              <a:tabLst>
                <a:tab pos="685800" algn="l"/>
              </a:tabLst>
            </a:pPr>
            <a:endParaRPr lang="en-US" sz="2400" dirty="0" smtClean="0">
              <a:cs typeface="Times New Roman" pitchFamily="18" charset="0"/>
            </a:endParaRPr>
          </a:p>
          <a:p>
            <a:pPr marL="685800" lvl="1" indent="0" eaLnBrk="1" hangingPunct="1">
              <a:buFontTx/>
              <a:buChar char="•"/>
              <a:tabLst>
                <a:tab pos="685800" algn="l"/>
              </a:tabLst>
            </a:pPr>
            <a:endParaRPr lang="en-US" dirty="0" smtClean="0"/>
          </a:p>
        </p:txBody>
      </p:sp>
      <p:sp>
        <p:nvSpPr>
          <p:cNvPr id="21509" name="Rectangle 4"/>
          <p:cNvSpPr>
            <a:spLocks noChangeArrowheads="1"/>
          </p:cNvSpPr>
          <p:nvPr/>
        </p:nvSpPr>
        <p:spPr bwMode="auto">
          <a:xfrm>
            <a:off x="0" y="990600"/>
            <a:ext cx="9144000" cy="5410200"/>
          </a:xfrm>
          <a:prstGeom prst="rect">
            <a:avLst/>
          </a:prstGeom>
          <a:noFill/>
          <a:ln w="9525">
            <a:noFill/>
            <a:miter lim="800000"/>
            <a:headEnd/>
            <a:tailEnd/>
          </a:ln>
        </p:spPr>
        <p:txBody>
          <a:bodyPr/>
          <a:lstStyle/>
          <a:p>
            <a:pPr marL="457200" indent="-457200">
              <a:spcBef>
                <a:spcPct val="20000"/>
              </a:spcBef>
              <a:buClr>
                <a:srgbClr val="FF0000"/>
              </a:buClr>
              <a:buFont typeface="Wingdings" pitchFamily="2" charset="2"/>
              <a:buNone/>
            </a:pPr>
            <a:r>
              <a:rPr lang="en-US" sz="2400" dirty="0">
                <a:cs typeface="Times New Roman" pitchFamily="18" charset="0"/>
              </a:rPr>
              <a:t>Two-Phase Locking Techniques: The algorithm</a:t>
            </a:r>
            <a:endParaRPr lang="en-US" sz="2400" b="0" dirty="0">
              <a:cs typeface="Times New Roman" pitchFamily="18" charset="0"/>
            </a:endParaRPr>
          </a:p>
          <a:p>
            <a:pPr marL="457200" indent="-457200">
              <a:spcBef>
                <a:spcPct val="50000"/>
              </a:spcBef>
              <a:buClr>
                <a:srgbClr val="FF0000"/>
              </a:buClr>
              <a:buFont typeface="Wingdings" pitchFamily="2" charset="2"/>
              <a:buNone/>
            </a:pPr>
            <a:r>
              <a:rPr lang="en-US" sz="2400" b="0" dirty="0">
                <a:cs typeface="Times New Roman" pitchFamily="18" charset="0"/>
              </a:rPr>
              <a:t>	</a:t>
            </a:r>
            <a:r>
              <a:rPr lang="en-US" sz="2400" dirty="0">
                <a:cs typeface="Times New Roman" pitchFamily="18" charset="0"/>
              </a:rPr>
              <a:t>	</a:t>
            </a:r>
            <a:r>
              <a:rPr lang="en-US" sz="2400" u="sng" dirty="0">
                <a:cs typeface="Times New Roman" pitchFamily="18" charset="0"/>
              </a:rPr>
              <a:t>T1</a:t>
            </a:r>
            <a:r>
              <a:rPr lang="en-US" sz="2400" dirty="0">
                <a:cs typeface="Times New Roman" pitchFamily="18" charset="0"/>
              </a:rPr>
              <a:t>		</a:t>
            </a:r>
            <a:r>
              <a:rPr lang="en-US" sz="2400" dirty="0" smtClean="0">
                <a:cs typeface="Times New Roman" pitchFamily="18" charset="0"/>
              </a:rPr>
              <a:t> </a:t>
            </a:r>
            <a:r>
              <a:rPr lang="en-US" sz="2400" u="sng" dirty="0" smtClean="0">
                <a:cs typeface="Times New Roman" pitchFamily="18" charset="0"/>
              </a:rPr>
              <a:t>T2</a:t>
            </a:r>
            <a:r>
              <a:rPr lang="en-US" sz="2400" dirty="0">
                <a:cs typeface="Times New Roman" pitchFamily="18" charset="0"/>
              </a:rPr>
              <a:t>		 </a:t>
            </a:r>
            <a:r>
              <a:rPr lang="en-US" sz="2400" dirty="0" smtClean="0">
                <a:cs typeface="Times New Roman" pitchFamily="18" charset="0"/>
              </a:rPr>
              <a:t>	   </a:t>
            </a:r>
            <a:r>
              <a:rPr lang="en-US" sz="2400" u="sng" dirty="0">
                <a:cs typeface="Times New Roman" pitchFamily="18" charset="0"/>
              </a:rPr>
              <a:t>Result</a:t>
            </a:r>
          </a:p>
          <a:p>
            <a:pPr marL="457200" indent="-457200">
              <a:spcBef>
                <a:spcPct val="50000"/>
              </a:spcBef>
              <a:buClr>
                <a:srgbClr val="FF0000"/>
              </a:buClr>
              <a:buFont typeface="Wingdings" pitchFamily="2" charset="2"/>
              <a:buNone/>
            </a:pPr>
            <a:r>
              <a:rPr lang="en-US" sz="2400" b="0" dirty="0">
                <a:cs typeface="Times New Roman" pitchFamily="18" charset="0"/>
              </a:rPr>
              <a:t>	</a:t>
            </a:r>
            <a:r>
              <a:rPr lang="en-US" sz="2400" b="0" dirty="0" err="1">
                <a:cs typeface="Times New Roman" pitchFamily="18" charset="0"/>
              </a:rPr>
              <a:t>read_lock</a:t>
            </a:r>
            <a:r>
              <a:rPr lang="en-US" sz="2400" b="0" dirty="0">
                <a:cs typeface="Times New Roman" pitchFamily="18" charset="0"/>
              </a:rPr>
              <a:t> (Y);	</a:t>
            </a:r>
            <a:r>
              <a:rPr lang="en-US" sz="2400" b="0" dirty="0" err="1" smtClean="0">
                <a:cs typeface="Times New Roman" pitchFamily="18" charset="0"/>
              </a:rPr>
              <a:t>read_lock</a:t>
            </a:r>
            <a:r>
              <a:rPr lang="en-US" sz="2400" b="0" dirty="0" smtClean="0">
                <a:cs typeface="Times New Roman" pitchFamily="18" charset="0"/>
              </a:rPr>
              <a:t> </a:t>
            </a:r>
            <a:r>
              <a:rPr lang="en-US" sz="2400" b="0" dirty="0">
                <a:cs typeface="Times New Roman" pitchFamily="18" charset="0"/>
              </a:rPr>
              <a:t>(X);	   </a:t>
            </a:r>
            <a:r>
              <a:rPr lang="en-US" sz="2400" b="0" dirty="0" smtClean="0">
                <a:cs typeface="Times New Roman" pitchFamily="18" charset="0"/>
              </a:rPr>
              <a:t>	 </a:t>
            </a:r>
            <a:r>
              <a:rPr lang="en-US" sz="2400" b="0" dirty="0">
                <a:cs typeface="Times New Roman" pitchFamily="18" charset="0"/>
              </a:rPr>
              <a:t>Initial values: X=20; Y=30</a:t>
            </a:r>
          </a:p>
          <a:p>
            <a:pPr marL="457200" indent="-457200">
              <a:buClr>
                <a:srgbClr val="FF0000"/>
              </a:buClr>
              <a:buFont typeface="Wingdings" pitchFamily="2" charset="2"/>
              <a:buNone/>
            </a:pPr>
            <a:r>
              <a:rPr lang="en-US" sz="2400" b="0" dirty="0">
                <a:cs typeface="Times New Roman" pitchFamily="18" charset="0"/>
              </a:rPr>
              <a:t>	</a:t>
            </a:r>
            <a:r>
              <a:rPr lang="en-US" sz="2400" b="0" dirty="0" err="1">
                <a:cs typeface="Times New Roman" pitchFamily="18" charset="0"/>
              </a:rPr>
              <a:t>read_item</a:t>
            </a:r>
            <a:r>
              <a:rPr lang="en-US" sz="2400" b="0" dirty="0">
                <a:cs typeface="Times New Roman" pitchFamily="18" charset="0"/>
              </a:rPr>
              <a:t> (Y);	</a:t>
            </a:r>
            <a:r>
              <a:rPr lang="en-US" sz="2400" b="0" dirty="0" err="1" smtClean="0">
                <a:cs typeface="Times New Roman" pitchFamily="18" charset="0"/>
              </a:rPr>
              <a:t>read_item</a:t>
            </a:r>
            <a:r>
              <a:rPr lang="en-US" sz="2400" b="0" dirty="0" smtClean="0">
                <a:cs typeface="Times New Roman" pitchFamily="18" charset="0"/>
              </a:rPr>
              <a:t> </a:t>
            </a:r>
            <a:r>
              <a:rPr lang="en-US" sz="2400" b="0" dirty="0">
                <a:cs typeface="Times New Roman" pitchFamily="18" charset="0"/>
              </a:rPr>
              <a:t>(X);	    </a:t>
            </a:r>
            <a:r>
              <a:rPr lang="en-US" sz="2400" b="0" dirty="0" smtClean="0">
                <a:cs typeface="Times New Roman" pitchFamily="18" charset="0"/>
              </a:rPr>
              <a:t>	Result </a:t>
            </a:r>
            <a:r>
              <a:rPr lang="en-US" sz="2400" b="0" dirty="0">
                <a:cs typeface="Times New Roman" pitchFamily="18" charset="0"/>
              </a:rPr>
              <a:t>of serial execution</a:t>
            </a:r>
          </a:p>
          <a:p>
            <a:pPr marL="457200" indent="-457200">
              <a:buClr>
                <a:srgbClr val="FF0000"/>
              </a:buClr>
              <a:buFont typeface="Wingdings" pitchFamily="2" charset="2"/>
              <a:buNone/>
            </a:pPr>
            <a:r>
              <a:rPr lang="en-US" sz="2400" b="0" dirty="0">
                <a:cs typeface="Times New Roman" pitchFamily="18" charset="0"/>
              </a:rPr>
              <a:t>	unlock (Y);	</a:t>
            </a:r>
            <a:r>
              <a:rPr lang="en-US" sz="2400" dirty="0" smtClean="0">
                <a:cs typeface="Times New Roman" pitchFamily="18" charset="0"/>
              </a:rPr>
              <a:t>	</a:t>
            </a:r>
            <a:r>
              <a:rPr lang="en-US" sz="2400" b="0" dirty="0" smtClean="0">
                <a:cs typeface="Times New Roman" pitchFamily="18" charset="0"/>
              </a:rPr>
              <a:t>unlock </a:t>
            </a:r>
            <a:r>
              <a:rPr lang="en-US" sz="2400" b="0" dirty="0">
                <a:cs typeface="Times New Roman" pitchFamily="18" charset="0"/>
              </a:rPr>
              <a:t>(X);	    </a:t>
            </a:r>
            <a:r>
              <a:rPr lang="en-US" sz="2400" b="0" dirty="0" smtClean="0">
                <a:cs typeface="Times New Roman" pitchFamily="18" charset="0"/>
              </a:rPr>
              <a:t>	T1 </a:t>
            </a:r>
            <a:r>
              <a:rPr lang="en-US" sz="2400" b="0" dirty="0">
                <a:cs typeface="Times New Roman" pitchFamily="18" charset="0"/>
              </a:rPr>
              <a:t>followed by T2 </a:t>
            </a:r>
          </a:p>
          <a:p>
            <a:pPr marL="457200" indent="-457200">
              <a:buClr>
                <a:srgbClr val="FF0000"/>
              </a:buClr>
              <a:buFont typeface="Wingdings" pitchFamily="2" charset="2"/>
              <a:buNone/>
            </a:pPr>
            <a:r>
              <a:rPr lang="en-US" sz="2400" b="0" dirty="0">
                <a:cs typeface="Times New Roman" pitchFamily="18" charset="0"/>
              </a:rPr>
              <a:t>	</a:t>
            </a:r>
            <a:r>
              <a:rPr lang="en-US" sz="2400" b="0" dirty="0" err="1">
                <a:cs typeface="Times New Roman" pitchFamily="18" charset="0"/>
              </a:rPr>
              <a:t>write_lock</a:t>
            </a:r>
            <a:r>
              <a:rPr lang="en-US" sz="2400" b="0" dirty="0">
                <a:cs typeface="Times New Roman" pitchFamily="18" charset="0"/>
              </a:rPr>
              <a:t> (X);	</a:t>
            </a:r>
            <a:r>
              <a:rPr lang="en-US" sz="2400" b="0" dirty="0" err="1" smtClean="0">
                <a:cs typeface="Times New Roman" pitchFamily="18" charset="0"/>
              </a:rPr>
              <a:t>Write_lock</a:t>
            </a:r>
            <a:r>
              <a:rPr lang="en-US" sz="2400" b="0" dirty="0" smtClean="0">
                <a:cs typeface="Times New Roman" pitchFamily="18" charset="0"/>
              </a:rPr>
              <a:t> </a:t>
            </a:r>
            <a:r>
              <a:rPr lang="en-US" sz="2400" b="0" dirty="0">
                <a:cs typeface="Times New Roman" pitchFamily="18" charset="0"/>
              </a:rPr>
              <a:t>(Y);	   </a:t>
            </a:r>
            <a:r>
              <a:rPr lang="en-US" sz="2400" b="0" dirty="0" smtClean="0">
                <a:cs typeface="Times New Roman" pitchFamily="18" charset="0"/>
              </a:rPr>
              <a:t>	 </a:t>
            </a:r>
            <a:r>
              <a:rPr lang="en-US" sz="2400" b="0" dirty="0">
                <a:cs typeface="Times New Roman" pitchFamily="18" charset="0"/>
              </a:rPr>
              <a:t>X=50, Y=80.</a:t>
            </a:r>
          </a:p>
          <a:p>
            <a:pPr marL="457200" indent="-457200">
              <a:buClr>
                <a:srgbClr val="FF0000"/>
              </a:buClr>
              <a:buFont typeface="Wingdings" pitchFamily="2" charset="2"/>
              <a:buNone/>
            </a:pPr>
            <a:r>
              <a:rPr lang="en-US" sz="2400" b="0" dirty="0">
                <a:cs typeface="Times New Roman" pitchFamily="18" charset="0"/>
              </a:rPr>
              <a:t>	</a:t>
            </a:r>
            <a:r>
              <a:rPr lang="en-US" sz="2400" b="0" dirty="0" err="1">
                <a:cs typeface="Times New Roman" pitchFamily="18" charset="0"/>
              </a:rPr>
              <a:t>read_item</a:t>
            </a:r>
            <a:r>
              <a:rPr lang="en-US" sz="2400" b="0" dirty="0">
                <a:cs typeface="Times New Roman" pitchFamily="18" charset="0"/>
              </a:rPr>
              <a:t> (X);	</a:t>
            </a:r>
            <a:r>
              <a:rPr lang="en-US" sz="2400" b="0" dirty="0" err="1" smtClean="0">
                <a:cs typeface="Times New Roman" pitchFamily="18" charset="0"/>
              </a:rPr>
              <a:t>read_item</a:t>
            </a:r>
            <a:r>
              <a:rPr lang="en-US" sz="2400" b="0" dirty="0" smtClean="0">
                <a:cs typeface="Times New Roman" pitchFamily="18" charset="0"/>
              </a:rPr>
              <a:t> </a:t>
            </a:r>
            <a:r>
              <a:rPr lang="en-US" sz="2400" b="0" dirty="0">
                <a:cs typeface="Times New Roman" pitchFamily="18" charset="0"/>
              </a:rPr>
              <a:t>(Y);	   </a:t>
            </a:r>
            <a:r>
              <a:rPr lang="en-US" sz="2400" b="0" dirty="0" smtClean="0">
                <a:cs typeface="Times New Roman" pitchFamily="18" charset="0"/>
              </a:rPr>
              <a:t>	 </a:t>
            </a:r>
            <a:r>
              <a:rPr lang="en-US" sz="2400" b="0" dirty="0">
                <a:cs typeface="Times New Roman" pitchFamily="18" charset="0"/>
              </a:rPr>
              <a:t>Result of serial execution</a:t>
            </a:r>
          </a:p>
          <a:p>
            <a:pPr marL="457200" indent="-457200">
              <a:buClr>
                <a:srgbClr val="FF0000"/>
              </a:buClr>
              <a:buFont typeface="Wingdings" pitchFamily="2" charset="2"/>
              <a:buNone/>
            </a:pPr>
            <a:r>
              <a:rPr lang="en-US" sz="2400" b="0" dirty="0">
                <a:cs typeface="Times New Roman" pitchFamily="18" charset="0"/>
              </a:rPr>
              <a:t>	X:=X+Y;		Y:=X+Y;		    </a:t>
            </a:r>
            <a:r>
              <a:rPr lang="en-US" sz="2400" b="0" dirty="0" smtClean="0">
                <a:cs typeface="Times New Roman" pitchFamily="18" charset="0"/>
              </a:rPr>
              <a:t>	T2 </a:t>
            </a:r>
            <a:r>
              <a:rPr lang="en-US" sz="2400" b="0" dirty="0">
                <a:cs typeface="Times New Roman" pitchFamily="18" charset="0"/>
              </a:rPr>
              <a:t>followed by T1 </a:t>
            </a:r>
          </a:p>
          <a:p>
            <a:pPr marL="457200" indent="-457200">
              <a:buClr>
                <a:srgbClr val="FF0000"/>
              </a:buClr>
              <a:buFont typeface="Wingdings" pitchFamily="2" charset="2"/>
              <a:buNone/>
            </a:pPr>
            <a:r>
              <a:rPr lang="en-US" sz="2400" b="0" dirty="0">
                <a:cs typeface="Times New Roman" pitchFamily="18" charset="0"/>
              </a:rPr>
              <a:t>	</a:t>
            </a:r>
            <a:r>
              <a:rPr lang="en-US" sz="2400" b="0" dirty="0" err="1">
                <a:cs typeface="Times New Roman" pitchFamily="18" charset="0"/>
              </a:rPr>
              <a:t>write_item</a:t>
            </a:r>
            <a:r>
              <a:rPr lang="en-US" sz="2400" b="0" dirty="0">
                <a:cs typeface="Times New Roman" pitchFamily="18" charset="0"/>
              </a:rPr>
              <a:t> (X);	</a:t>
            </a:r>
            <a:r>
              <a:rPr lang="en-US" sz="2400" b="0" dirty="0" err="1">
                <a:cs typeface="Times New Roman" pitchFamily="18" charset="0"/>
              </a:rPr>
              <a:t>write_item</a:t>
            </a:r>
            <a:r>
              <a:rPr lang="en-US" sz="2400" b="0" dirty="0">
                <a:cs typeface="Times New Roman" pitchFamily="18" charset="0"/>
              </a:rPr>
              <a:t> (Y);	</a:t>
            </a:r>
            <a:r>
              <a:rPr lang="en-US" sz="2400" b="0" dirty="0" smtClean="0">
                <a:cs typeface="Times New Roman" pitchFamily="18" charset="0"/>
              </a:rPr>
              <a:t> </a:t>
            </a:r>
            <a:r>
              <a:rPr lang="en-US" sz="2400" b="0" dirty="0">
                <a:cs typeface="Times New Roman" pitchFamily="18" charset="0"/>
              </a:rPr>
              <a:t>X=70, Y=50</a:t>
            </a:r>
          </a:p>
          <a:p>
            <a:pPr marL="457200" indent="-457200">
              <a:buClr>
                <a:srgbClr val="FF0000"/>
              </a:buClr>
              <a:buFont typeface="Wingdings" pitchFamily="2" charset="2"/>
              <a:buNone/>
            </a:pPr>
            <a:r>
              <a:rPr lang="en-US" sz="2400" b="0" dirty="0">
                <a:cs typeface="Times New Roman" pitchFamily="18" charset="0"/>
              </a:rPr>
              <a:t>	unlock (X);		unlock (Y);</a:t>
            </a:r>
            <a:endParaRPr lang="en-US" sz="2800" b="0" dirty="0">
              <a:cs typeface="Times New Roman" pitchFamily="18" charset="0"/>
              <a:sym typeface="Symbol" pitchFamily="18" charset="2"/>
            </a:endParaRPr>
          </a:p>
          <a:p>
            <a:pPr marL="7581900" lvl="1" algn="just">
              <a:lnSpc>
                <a:spcPct val="95000"/>
              </a:lnSpc>
              <a:spcBef>
                <a:spcPct val="10000"/>
              </a:spcBef>
              <a:buClr>
                <a:srgbClr val="FF0000"/>
              </a:buClr>
            </a:pPr>
            <a:r>
              <a:rPr lang="en-US" sz="2400" b="0" dirty="0">
                <a:cs typeface="Times New Roman" pitchFamily="18" charset="0"/>
                <a:sym typeface="Symbol" pitchFamily="18" charset="2"/>
              </a:rPr>
              <a:t>    </a:t>
            </a:r>
            <a:endParaRPr lang="en-US" sz="2400" dirty="0">
              <a:cs typeface="Times New Roman" pitchFamily="18" charset="0"/>
              <a:sym typeface="Symbol" pitchFamily="18" charset="2"/>
            </a:endParaRPr>
          </a:p>
          <a:p>
            <a:pPr marL="7581900" lvl="1" algn="just">
              <a:lnSpc>
                <a:spcPct val="95000"/>
              </a:lnSpc>
              <a:spcBef>
                <a:spcPct val="10000"/>
              </a:spcBef>
              <a:buClr>
                <a:srgbClr val="FF0000"/>
              </a:buClr>
            </a:pPr>
            <a:r>
              <a:rPr lang="en-US" sz="2400" b="0" dirty="0">
                <a:cs typeface="Times New Roman" pitchFamily="18" charset="0"/>
                <a:sym typeface="Symbol" pitchFamily="18" charset="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533400"/>
            <a:ext cx="7975600" cy="443345"/>
          </a:xfrm>
        </p:spPr>
        <p:txBody>
          <a:bodyPr>
            <a:normAutofit fontScale="90000"/>
          </a:bodyPr>
          <a:lstStyle/>
          <a:p>
            <a:pPr eaLnBrk="1" hangingPunct="1"/>
            <a:r>
              <a:rPr lang="en-US" sz="3200" b="1" dirty="0" smtClean="0">
                <a:solidFill>
                  <a:schemeClr val="tx2"/>
                </a:solidFill>
                <a:cs typeface="Times New Roman" pitchFamily="18" charset="0"/>
              </a:rPr>
              <a:t>Properties of Transactions</a:t>
            </a:r>
          </a:p>
        </p:txBody>
      </p:sp>
      <p:sp>
        <p:nvSpPr>
          <p:cNvPr id="23556" name="Rectangle 3"/>
          <p:cNvSpPr>
            <a:spLocks noGrp="1" noChangeArrowheads="1"/>
          </p:cNvSpPr>
          <p:nvPr>
            <p:ph idx="1"/>
          </p:nvPr>
        </p:nvSpPr>
        <p:spPr>
          <a:xfrm>
            <a:off x="304800" y="1295400"/>
            <a:ext cx="8470900" cy="4765964"/>
          </a:xfrm>
        </p:spPr>
        <p:txBody>
          <a:bodyPr>
            <a:noAutofit/>
          </a:bodyPr>
          <a:lstStyle/>
          <a:p>
            <a:pPr eaLnBrk="1" hangingPunct="1">
              <a:buFont typeface="Wingdings" pitchFamily="2" charset="2"/>
              <a:buNone/>
            </a:pPr>
            <a:r>
              <a:rPr lang="en-US" sz="2400" b="1" dirty="0" smtClean="0">
                <a:latin typeface="Palatino" charset="0"/>
                <a:cs typeface="Times New Roman" pitchFamily="18" charset="0"/>
              </a:rPr>
              <a:t>ACID properties:</a:t>
            </a:r>
          </a:p>
          <a:p>
            <a:pPr eaLnBrk="1" hangingPunct="1"/>
            <a:r>
              <a:rPr lang="en-US" sz="2400" b="1" dirty="0" smtClean="0">
                <a:latin typeface="Palatino" charset="0"/>
                <a:cs typeface="Times New Roman" pitchFamily="18" charset="0"/>
              </a:rPr>
              <a:t>Atomicity</a:t>
            </a:r>
            <a:r>
              <a:rPr lang="en-US" sz="2400" dirty="0" smtClean="0">
                <a:latin typeface="Palatino" charset="0"/>
                <a:cs typeface="Times New Roman" pitchFamily="18" charset="0"/>
              </a:rPr>
              <a:t>: A transaction is an atomic unit of processing; it is either performed in its entirety or not performed at all.</a:t>
            </a:r>
          </a:p>
          <a:p>
            <a:pPr eaLnBrk="1" hangingPunct="1"/>
            <a:r>
              <a:rPr lang="en-US" sz="2400" b="1" dirty="0" smtClean="0">
                <a:latin typeface="Palatino" charset="0"/>
                <a:cs typeface="Times New Roman" pitchFamily="18" charset="0"/>
              </a:rPr>
              <a:t>Consistency preservation</a:t>
            </a:r>
            <a:r>
              <a:rPr lang="en-US" sz="2400" dirty="0" smtClean="0">
                <a:latin typeface="Palatino" charset="0"/>
                <a:cs typeface="Times New Roman" pitchFamily="18" charset="0"/>
              </a:rPr>
              <a:t>: A correct execution of the transaction must take the database from one consistent state to another.</a:t>
            </a:r>
          </a:p>
          <a:p>
            <a:r>
              <a:rPr lang="en-US" sz="2400" b="1" dirty="0" smtClean="0">
                <a:latin typeface="Palatino" charset="0"/>
                <a:cs typeface="Times New Roman" pitchFamily="18" charset="0"/>
              </a:rPr>
              <a:t>Isolation</a:t>
            </a:r>
            <a:r>
              <a:rPr lang="en-US" sz="2400" dirty="0" smtClean="0">
                <a:latin typeface="Palatino" charset="0"/>
                <a:cs typeface="Times New Roman" pitchFamily="18" charset="0"/>
              </a:rPr>
              <a:t>: A transaction should not make its updates visible to other transactions until it is committed.</a:t>
            </a:r>
          </a:p>
          <a:p>
            <a:r>
              <a:rPr lang="en-US" sz="2400" b="1" dirty="0" smtClean="0">
                <a:latin typeface="Palatino" charset="0"/>
                <a:cs typeface="Times New Roman" pitchFamily="18" charset="0"/>
              </a:rPr>
              <a:t>Durability or permanency</a:t>
            </a:r>
            <a:r>
              <a:rPr lang="en-US" sz="2400" dirty="0" smtClean="0">
                <a:latin typeface="Palatino" charset="0"/>
                <a:cs typeface="Times New Roman" pitchFamily="18" charset="0"/>
              </a:rPr>
              <a:t>: Once a transaction changes the database and the changes are committed, these changes must never be lost because of subsequent failure.</a:t>
            </a:r>
            <a:endParaRPr lang="en-US" sz="2400" b="1" dirty="0" smtClean="0">
              <a:latin typeface="Palatino"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1295400" y="0"/>
            <a:ext cx="7173912" cy="914400"/>
          </a:xfrm>
        </p:spPr>
        <p:txBody>
          <a:bodyPr/>
          <a:lstStyle/>
          <a:p>
            <a:pPr eaLnBrk="1" hangingPunct="1"/>
            <a:r>
              <a:rPr lang="en-US" sz="3600" b="1" dirty="0" smtClean="0"/>
              <a:t>Database Concurrency Control</a:t>
            </a:r>
          </a:p>
        </p:txBody>
      </p:sp>
      <p:sp>
        <p:nvSpPr>
          <p:cNvPr id="22532" name="Rectangle 3"/>
          <p:cNvSpPr>
            <a:spLocks noGrp="1" noChangeArrowheads="1"/>
          </p:cNvSpPr>
          <p:nvPr>
            <p:ph type="body" sz="half" idx="1"/>
          </p:nvPr>
        </p:nvSpPr>
        <p:spPr>
          <a:xfrm>
            <a:off x="381000" y="1752600"/>
            <a:ext cx="8521700" cy="3771900"/>
          </a:xfrm>
        </p:spPr>
        <p:txBody>
          <a:bodyPr/>
          <a:lstStyle/>
          <a:p>
            <a:pPr marL="0" indent="0" eaLnBrk="1" hangingPunct="1">
              <a:buFont typeface="Wingdings" pitchFamily="2" charset="2"/>
              <a:buNone/>
              <a:tabLst>
                <a:tab pos="685800" algn="l"/>
              </a:tabLst>
            </a:pPr>
            <a:endParaRPr lang="en-US" sz="2400" b="1"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eaLnBrk="1" hangingPunct="1">
              <a:buFontTx/>
              <a:buChar char="•"/>
              <a:tabLst>
                <a:tab pos="685800" algn="l"/>
              </a:tabLst>
            </a:pPr>
            <a:endParaRPr lang="en-US" smtClean="0"/>
          </a:p>
        </p:txBody>
      </p:sp>
      <p:sp>
        <p:nvSpPr>
          <p:cNvPr id="22533" name="Rectangle 4"/>
          <p:cNvSpPr>
            <a:spLocks noChangeArrowheads="1"/>
          </p:cNvSpPr>
          <p:nvPr/>
        </p:nvSpPr>
        <p:spPr bwMode="auto">
          <a:xfrm>
            <a:off x="685800" y="1020763"/>
            <a:ext cx="7772400" cy="4953000"/>
          </a:xfrm>
          <a:prstGeom prst="rect">
            <a:avLst/>
          </a:prstGeom>
          <a:noFill/>
          <a:ln w="9525">
            <a:noFill/>
            <a:miter lim="800000"/>
            <a:headEnd/>
            <a:tailEnd/>
          </a:ln>
        </p:spPr>
        <p:txBody>
          <a:bodyPr/>
          <a:lstStyle/>
          <a:p>
            <a:pPr marL="457200" indent="-457200">
              <a:spcBef>
                <a:spcPct val="20000"/>
              </a:spcBef>
              <a:buClr>
                <a:srgbClr val="FF0000"/>
              </a:buClr>
              <a:buFont typeface="Wingdings" pitchFamily="2" charset="2"/>
              <a:buNone/>
            </a:pPr>
            <a:r>
              <a:rPr lang="en-US" dirty="0">
                <a:cs typeface="Times New Roman" pitchFamily="18" charset="0"/>
              </a:rPr>
              <a:t>Two-Phase Locking Techniques: The algorithm</a:t>
            </a:r>
            <a:endParaRPr lang="en-US" sz="1800" b="0" dirty="0">
              <a:cs typeface="Times New Roman" pitchFamily="18" charset="0"/>
            </a:endParaRPr>
          </a:p>
          <a:p>
            <a:pPr marL="457200" indent="-457200">
              <a:spcBef>
                <a:spcPct val="50000"/>
              </a:spcBef>
              <a:buClr>
                <a:srgbClr val="FF0000"/>
              </a:buClr>
              <a:buFont typeface="Wingdings" pitchFamily="2" charset="2"/>
              <a:buNone/>
            </a:pPr>
            <a:r>
              <a:rPr lang="en-US" sz="1800" dirty="0">
                <a:cs typeface="Times New Roman" pitchFamily="18" charset="0"/>
              </a:rPr>
              <a:t>	T1			T2		    </a:t>
            </a:r>
            <a:r>
              <a:rPr lang="en-US" sz="1800" u="sng" dirty="0">
                <a:cs typeface="Times New Roman" pitchFamily="18" charset="0"/>
              </a:rPr>
              <a:t>Result</a:t>
            </a:r>
          </a:p>
          <a:p>
            <a:pPr marL="457200" indent="-457200">
              <a:spcBef>
                <a:spcPct val="50000"/>
              </a:spcBef>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read_lock</a:t>
            </a:r>
            <a:r>
              <a:rPr lang="en-US" sz="1800" b="0" dirty="0">
                <a:cs typeface="Times New Roman" pitchFamily="18" charset="0"/>
              </a:rPr>
              <a:t> (Y);				    X=50; Y=50</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read_item</a:t>
            </a:r>
            <a:r>
              <a:rPr lang="en-US" sz="1800" b="0" dirty="0">
                <a:cs typeface="Times New Roman" pitchFamily="18" charset="0"/>
              </a:rPr>
              <a:t> (Y);				    </a:t>
            </a:r>
            <a:r>
              <a:rPr lang="en-US" sz="1800" b="0" dirty="0" err="1">
                <a:cs typeface="Times New Roman" pitchFamily="18" charset="0"/>
              </a:rPr>
              <a:t>Nonserializable</a:t>
            </a:r>
            <a:r>
              <a:rPr lang="en-US" sz="1800" b="0" dirty="0">
                <a:cs typeface="Times New Roman" pitchFamily="18" charset="0"/>
              </a:rPr>
              <a:t> because it.</a:t>
            </a:r>
          </a:p>
          <a:p>
            <a:pPr marL="457200" indent="-457200">
              <a:buClr>
                <a:srgbClr val="FF0000"/>
              </a:buClr>
              <a:buFont typeface="Wingdings" pitchFamily="2" charset="2"/>
              <a:buNone/>
            </a:pPr>
            <a:r>
              <a:rPr lang="en-US" sz="1800" b="0" dirty="0">
                <a:cs typeface="Times New Roman" pitchFamily="18" charset="0"/>
              </a:rPr>
              <a:t>	</a:t>
            </a:r>
            <a:r>
              <a:rPr lang="en-US" sz="1800" dirty="0">
                <a:cs typeface="Times New Roman" pitchFamily="18" charset="0"/>
              </a:rPr>
              <a:t>unlock (Y);</a:t>
            </a:r>
            <a:r>
              <a:rPr lang="en-US" sz="1800" b="0" dirty="0">
                <a:cs typeface="Times New Roman" pitchFamily="18" charset="0"/>
              </a:rPr>
              <a:t>				    violated two-phase policy.</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read_lock</a:t>
            </a:r>
            <a:r>
              <a:rPr lang="en-US" sz="1800" b="0" dirty="0">
                <a:cs typeface="Times New Roman" pitchFamily="18" charset="0"/>
              </a:rPr>
              <a:t> (X); 	</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read_item</a:t>
            </a:r>
            <a:r>
              <a:rPr lang="en-US" sz="1800" b="0" dirty="0">
                <a:cs typeface="Times New Roman" pitchFamily="18" charset="0"/>
              </a:rPr>
              <a:t> (X);	    </a:t>
            </a:r>
          </a:p>
          <a:p>
            <a:pPr marL="457200" indent="-457200">
              <a:buClr>
                <a:srgbClr val="FF0000"/>
              </a:buClr>
              <a:buFont typeface="Wingdings" pitchFamily="2" charset="2"/>
              <a:buNone/>
            </a:pPr>
            <a:r>
              <a:rPr lang="en-US" sz="1800" b="0" dirty="0">
                <a:cs typeface="Times New Roman" pitchFamily="18" charset="0"/>
              </a:rPr>
              <a:t>				</a:t>
            </a:r>
            <a:r>
              <a:rPr lang="en-US" sz="1800" dirty="0">
                <a:cs typeface="Times New Roman" pitchFamily="18" charset="0"/>
              </a:rPr>
              <a:t>unlock (X); 	</a:t>
            </a:r>
          </a:p>
          <a:p>
            <a:pPr marL="457200" indent="-457200">
              <a:buClr>
                <a:srgbClr val="FF0000"/>
              </a:buClr>
              <a:buFont typeface="Wingdings" pitchFamily="2" charset="2"/>
              <a:buNone/>
            </a:pPr>
            <a:r>
              <a:rPr lang="en-US" sz="1800" dirty="0">
                <a:cs typeface="Times New Roman" pitchFamily="18" charset="0"/>
              </a:rPr>
              <a:t>				</a:t>
            </a:r>
            <a:r>
              <a:rPr lang="en-US" sz="1800" dirty="0" err="1">
                <a:cs typeface="Times New Roman" pitchFamily="18" charset="0"/>
              </a:rPr>
              <a:t>write_lock</a:t>
            </a:r>
            <a:r>
              <a:rPr lang="en-US" sz="1800" dirty="0">
                <a:cs typeface="Times New Roman" pitchFamily="18" charset="0"/>
              </a:rPr>
              <a:t> (Y);</a:t>
            </a:r>
            <a:r>
              <a:rPr lang="en-US" sz="1800" b="0" dirty="0">
                <a:cs typeface="Times New Roman" pitchFamily="18" charset="0"/>
              </a:rPr>
              <a:t>	</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read_item</a:t>
            </a:r>
            <a:r>
              <a:rPr lang="en-US" sz="1800" b="0" dirty="0">
                <a:cs typeface="Times New Roman" pitchFamily="18" charset="0"/>
              </a:rPr>
              <a:t> (Y);</a:t>
            </a:r>
          </a:p>
          <a:p>
            <a:pPr marL="457200" indent="-457200">
              <a:buClr>
                <a:srgbClr val="FF0000"/>
              </a:buClr>
              <a:buFont typeface="Wingdings" pitchFamily="2" charset="2"/>
              <a:buNone/>
            </a:pPr>
            <a:r>
              <a:rPr lang="en-US" sz="1800" b="0" dirty="0">
                <a:cs typeface="Times New Roman" pitchFamily="18" charset="0"/>
              </a:rPr>
              <a:t>				Y:=X+Y;</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write_item</a:t>
            </a:r>
            <a:r>
              <a:rPr lang="en-US" sz="1800" b="0" dirty="0">
                <a:cs typeface="Times New Roman" pitchFamily="18" charset="0"/>
              </a:rPr>
              <a:t> (Y);</a:t>
            </a:r>
          </a:p>
          <a:p>
            <a:pPr marL="457200" indent="-457200">
              <a:buClr>
                <a:srgbClr val="FF0000"/>
              </a:buClr>
              <a:buFont typeface="Wingdings" pitchFamily="2" charset="2"/>
              <a:buNone/>
            </a:pPr>
            <a:r>
              <a:rPr lang="en-US" sz="1800" b="0" dirty="0">
                <a:cs typeface="Times New Roman" pitchFamily="18" charset="0"/>
              </a:rPr>
              <a:t>				unlock (Y);</a:t>
            </a:r>
          </a:p>
          <a:p>
            <a:pPr marL="457200" indent="-457200">
              <a:buClr>
                <a:srgbClr val="FF0000"/>
              </a:buClr>
              <a:buFont typeface="Wingdings" pitchFamily="2" charset="2"/>
              <a:buNone/>
            </a:pPr>
            <a:r>
              <a:rPr lang="en-US" sz="1800" b="0" dirty="0">
                <a:cs typeface="Times New Roman" pitchFamily="18" charset="0"/>
              </a:rPr>
              <a:t>	</a:t>
            </a:r>
            <a:r>
              <a:rPr lang="en-US" sz="1800" dirty="0" err="1">
                <a:cs typeface="Times New Roman" pitchFamily="18" charset="0"/>
              </a:rPr>
              <a:t>write_lock</a:t>
            </a:r>
            <a:r>
              <a:rPr lang="en-US" sz="1800" dirty="0">
                <a:cs typeface="Times New Roman" pitchFamily="18" charset="0"/>
              </a:rPr>
              <a:t> (X);</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read_item</a:t>
            </a:r>
            <a:r>
              <a:rPr lang="en-US" sz="1800" b="0" dirty="0">
                <a:cs typeface="Times New Roman" pitchFamily="18" charset="0"/>
              </a:rPr>
              <a:t> (X);	</a:t>
            </a:r>
          </a:p>
          <a:p>
            <a:pPr marL="457200" indent="-457200">
              <a:buClr>
                <a:srgbClr val="FF0000"/>
              </a:buClr>
              <a:buFont typeface="Wingdings" pitchFamily="2" charset="2"/>
              <a:buNone/>
            </a:pPr>
            <a:r>
              <a:rPr lang="en-US" sz="1800" b="0" dirty="0">
                <a:cs typeface="Times New Roman" pitchFamily="18" charset="0"/>
              </a:rPr>
              <a:t>	X:=X+Y;</a:t>
            </a:r>
          </a:p>
          <a:p>
            <a:pPr marL="457200" indent="-457200">
              <a:buClr>
                <a:srgbClr val="FF0000"/>
              </a:buClr>
              <a:buFont typeface="Wingdings" pitchFamily="2" charset="2"/>
              <a:buNone/>
            </a:pPr>
            <a:r>
              <a:rPr lang="en-US" sz="1800" b="0" dirty="0">
                <a:cs typeface="Times New Roman" pitchFamily="18" charset="0"/>
              </a:rPr>
              <a:t>	</a:t>
            </a:r>
            <a:r>
              <a:rPr lang="en-US" sz="1800" b="0" dirty="0" err="1">
                <a:cs typeface="Times New Roman" pitchFamily="18" charset="0"/>
              </a:rPr>
              <a:t>write_item</a:t>
            </a:r>
            <a:r>
              <a:rPr lang="en-US" sz="1800" b="0" dirty="0">
                <a:cs typeface="Times New Roman" pitchFamily="18" charset="0"/>
              </a:rPr>
              <a:t> (X);</a:t>
            </a:r>
          </a:p>
          <a:p>
            <a:pPr marL="457200" indent="-457200">
              <a:buClr>
                <a:srgbClr val="FF0000"/>
              </a:buClr>
              <a:buFont typeface="Wingdings" pitchFamily="2" charset="2"/>
              <a:buNone/>
            </a:pPr>
            <a:r>
              <a:rPr lang="en-US" sz="1800" b="0" dirty="0">
                <a:cs typeface="Times New Roman" pitchFamily="18" charset="0"/>
              </a:rPr>
              <a:t>	unlock (X);</a:t>
            </a:r>
            <a:endParaRPr lang="en-US" sz="1800" b="0" dirty="0">
              <a:cs typeface="Times New Roman" pitchFamily="18" charset="0"/>
              <a:sym typeface="Symbol" pitchFamily="18" charset="2"/>
            </a:endParaRPr>
          </a:p>
          <a:p>
            <a:pPr marL="7581900" lvl="1" algn="just">
              <a:lnSpc>
                <a:spcPct val="95000"/>
              </a:lnSpc>
              <a:spcBef>
                <a:spcPct val="10000"/>
              </a:spcBef>
              <a:buClr>
                <a:srgbClr val="FF0000"/>
              </a:buClr>
            </a:pPr>
            <a:r>
              <a:rPr lang="en-US" sz="1800" b="0" dirty="0">
                <a:cs typeface="Times New Roman" pitchFamily="18" charset="0"/>
                <a:sym typeface="Symbol" pitchFamily="18" charset="2"/>
              </a:rPr>
              <a:t>    </a:t>
            </a:r>
            <a:endParaRPr lang="en-US" dirty="0">
              <a:cs typeface="Times New Roman" pitchFamily="18" charset="0"/>
              <a:sym typeface="Symbol" pitchFamily="18" charset="2"/>
            </a:endParaRPr>
          </a:p>
          <a:p>
            <a:pPr marL="7581900" lvl="1" algn="just">
              <a:lnSpc>
                <a:spcPct val="95000"/>
              </a:lnSpc>
              <a:spcBef>
                <a:spcPct val="10000"/>
              </a:spcBef>
              <a:buClr>
                <a:srgbClr val="FF0000"/>
              </a:buClr>
            </a:pPr>
            <a:r>
              <a:rPr lang="en-US" sz="1800" b="0" dirty="0">
                <a:cs typeface="Times New Roman" pitchFamily="18" charset="0"/>
                <a:sym typeface="Symbol" pitchFamily="18" charset="2"/>
              </a:rPr>
              <a:t>	</a:t>
            </a:r>
          </a:p>
        </p:txBody>
      </p:sp>
      <p:sp>
        <p:nvSpPr>
          <p:cNvPr id="22534" name="Line 5"/>
          <p:cNvSpPr>
            <a:spLocks noChangeShapeType="1"/>
          </p:cNvSpPr>
          <p:nvPr/>
        </p:nvSpPr>
        <p:spPr bwMode="auto">
          <a:xfrm>
            <a:off x="885825" y="2800350"/>
            <a:ext cx="0" cy="1143000"/>
          </a:xfrm>
          <a:prstGeom prst="line">
            <a:avLst/>
          </a:prstGeom>
          <a:noFill/>
          <a:ln w="9525">
            <a:solidFill>
              <a:schemeClr val="tx1"/>
            </a:solidFill>
            <a:miter lim="800000"/>
            <a:headEnd/>
            <a:tailEnd/>
          </a:ln>
        </p:spPr>
        <p:txBody>
          <a:bodyPr wrap="none"/>
          <a:lstStyle/>
          <a:p>
            <a:endParaRPr lang="en-US"/>
          </a:p>
        </p:txBody>
      </p:sp>
      <p:sp>
        <p:nvSpPr>
          <p:cNvPr id="22535" name="Line 7"/>
          <p:cNvSpPr>
            <a:spLocks noChangeShapeType="1"/>
          </p:cNvSpPr>
          <p:nvPr/>
        </p:nvSpPr>
        <p:spPr bwMode="auto">
          <a:xfrm>
            <a:off x="1028700" y="2811463"/>
            <a:ext cx="0" cy="1371600"/>
          </a:xfrm>
          <a:prstGeom prst="line">
            <a:avLst/>
          </a:prstGeom>
          <a:noFill/>
          <a:ln w="12700">
            <a:solidFill>
              <a:schemeClr val="tx1"/>
            </a:solidFill>
            <a:miter lim="800000"/>
            <a:headEnd/>
            <a:tailEnd type="triangle" w="med" len="med"/>
          </a:ln>
        </p:spPr>
        <p:txBody>
          <a:bodyPr wrap="none"/>
          <a:lstStyle/>
          <a:p>
            <a:endParaRPr lang="en-US"/>
          </a:p>
        </p:txBody>
      </p:sp>
      <p:sp>
        <p:nvSpPr>
          <p:cNvPr id="22536" name="Rectangle 8"/>
          <p:cNvSpPr>
            <a:spLocks noChangeArrowheads="1"/>
          </p:cNvSpPr>
          <p:nvPr/>
        </p:nvSpPr>
        <p:spPr bwMode="auto">
          <a:xfrm>
            <a:off x="352425" y="3130550"/>
            <a:ext cx="666750" cy="366713"/>
          </a:xfrm>
          <a:prstGeom prst="rect">
            <a:avLst/>
          </a:prstGeom>
          <a:noFill/>
          <a:ln w="9525">
            <a:noFill/>
            <a:miter lim="800000"/>
            <a:headEnd/>
            <a:tailEnd/>
          </a:ln>
        </p:spPr>
        <p:txBody>
          <a:bodyPr wrap="none">
            <a:spAutoFit/>
          </a:bodyPr>
          <a:lstStyle/>
          <a:p>
            <a:r>
              <a:rPr lang="en-US" sz="1800" b="0" dirty="0"/>
              <a:t>Time</a:t>
            </a:r>
          </a:p>
        </p:txBody>
      </p:sp>
      <p:sp>
        <p:nvSpPr>
          <p:cNvPr id="22537" name="Line 10"/>
          <p:cNvSpPr>
            <a:spLocks noChangeShapeType="1"/>
          </p:cNvSpPr>
          <p:nvPr/>
        </p:nvSpPr>
        <p:spPr bwMode="auto">
          <a:xfrm>
            <a:off x="3143250" y="1609725"/>
            <a:ext cx="0" cy="4810125"/>
          </a:xfrm>
          <a:prstGeom prst="line">
            <a:avLst/>
          </a:prstGeom>
          <a:noFill/>
          <a:ln w="9525">
            <a:solidFill>
              <a:schemeClr val="tx1"/>
            </a:solidFill>
            <a:miter lim="800000"/>
            <a:headEnd/>
            <a:tailEnd/>
          </a:ln>
        </p:spPr>
        <p:txBody>
          <a:bodyPr wrap="none"/>
          <a:lstStyle/>
          <a:p>
            <a:endParaRPr lang="en-US"/>
          </a:p>
        </p:txBody>
      </p:sp>
      <p:sp>
        <p:nvSpPr>
          <p:cNvPr id="22538" name="Line 11"/>
          <p:cNvSpPr>
            <a:spLocks noChangeShapeType="1"/>
          </p:cNvSpPr>
          <p:nvPr/>
        </p:nvSpPr>
        <p:spPr bwMode="auto">
          <a:xfrm>
            <a:off x="1284288" y="1866900"/>
            <a:ext cx="3630612" cy="0"/>
          </a:xfrm>
          <a:prstGeom prst="line">
            <a:avLst/>
          </a:prstGeom>
          <a:noFill/>
          <a:ln w="9525">
            <a:solidFill>
              <a:schemeClr val="tx1"/>
            </a:solidFill>
            <a:miter lim="800000"/>
            <a:headEnd/>
            <a:tailEnd/>
          </a:ln>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1284288" y="190500"/>
            <a:ext cx="7173912" cy="914400"/>
          </a:xfrm>
        </p:spPr>
        <p:txBody>
          <a:bodyPr/>
          <a:lstStyle/>
          <a:p>
            <a:pPr eaLnBrk="1" hangingPunct="1"/>
            <a:r>
              <a:rPr lang="en-US" sz="3600" b="1" smtClean="0"/>
              <a:t>Database Concurrency Control</a:t>
            </a:r>
          </a:p>
        </p:txBody>
      </p:sp>
      <p:sp>
        <p:nvSpPr>
          <p:cNvPr id="25604" name="Rectangle 3"/>
          <p:cNvSpPr>
            <a:spLocks noGrp="1" noChangeArrowheads="1"/>
          </p:cNvSpPr>
          <p:nvPr>
            <p:ph type="body" sz="half" idx="1"/>
          </p:nvPr>
        </p:nvSpPr>
        <p:spPr>
          <a:xfrm>
            <a:off x="381000" y="1752600"/>
            <a:ext cx="8521700" cy="3771900"/>
          </a:xfrm>
        </p:spPr>
        <p:txBody>
          <a:bodyPr/>
          <a:lstStyle/>
          <a:p>
            <a:pPr marL="0" indent="0" eaLnBrk="1" hangingPunct="1">
              <a:buFont typeface="Wingdings" pitchFamily="2" charset="2"/>
              <a:buNone/>
              <a:tabLst>
                <a:tab pos="685800" algn="l"/>
              </a:tabLst>
            </a:pPr>
            <a:endParaRPr lang="en-US" sz="2400" b="1"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eaLnBrk="1" hangingPunct="1">
              <a:buFontTx/>
              <a:buChar char="•"/>
              <a:tabLst>
                <a:tab pos="685800" algn="l"/>
              </a:tabLst>
            </a:pPr>
            <a:endParaRPr lang="en-US" smtClean="0"/>
          </a:p>
        </p:txBody>
      </p:sp>
      <p:sp>
        <p:nvSpPr>
          <p:cNvPr id="25605" name="Rectangle 4"/>
          <p:cNvSpPr>
            <a:spLocks noChangeArrowheads="1"/>
          </p:cNvSpPr>
          <p:nvPr/>
        </p:nvSpPr>
        <p:spPr bwMode="auto">
          <a:xfrm>
            <a:off x="685800" y="1020763"/>
            <a:ext cx="7772400" cy="4953000"/>
          </a:xfrm>
          <a:prstGeom prst="rect">
            <a:avLst/>
          </a:prstGeom>
          <a:noFill/>
          <a:ln w="9525">
            <a:noFill/>
            <a:miter lim="800000"/>
            <a:headEnd/>
            <a:tailEnd/>
          </a:ln>
        </p:spPr>
        <p:txBody>
          <a:bodyPr/>
          <a:lstStyle/>
          <a:p>
            <a:pPr marL="457200" indent="-457200">
              <a:spcBef>
                <a:spcPct val="20000"/>
              </a:spcBef>
              <a:buClr>
                <a:srgbClr val="FF0000"/>
              </a:buClr>
              <a:buFont typeface="Wingdings" pitchFamily="2" charset="2"/>
              <a:buNone/>
            </a:pPr>
            <a:r>
              <a:rPr lang="en-US" sz="2000" dirty="0">
                <a:cs typeface="Times New Roman" pitchFamily="18" charset="0"/>
              </a:rPr>
              <a:t>Dealing with Deadlock </a:t>
            </a:r>
          </a:p>
          <a:p>
            <a:pPr marL="457200" indent="-457200">
              <a:spcBef>
                <a:spcPct val="20000"/>
              </a:spcBef>
              <a:buClr>
                <a:srgbClr val="FF0000"/>
              </a:buClr>
              <a:buFont typeface="Wingdings" pitchFamily="2" charset="2"/>
              <a:buNone/>
            </a:pPr>
            <a:r>
              <a:rPr lang="en-US" sz="2000" dirty="0">
                <a:cs typeface="Times New Roman" pitchFamily="18" charset="0"/>
              </a:rPr>
              <a:t>	</a:t>
            </a:r>
          </a:p>
          <a:p>
            <a:pPr marL="457200" indent="-457200">
              <a:spcBef>
                <a:spcPct val="20000"/>
              </a:spcBef>
              <a:buClr>
                <a:srgbClr val="FF0000"/>
              </a:buClr>
              <a:buFont typeface="Wingdings" pitchFamily="2" charset="2"/>
              <a:buNone/>
            </a:pPr>
            <a:r>
              <a:rPr lang="en-US" sz="2000" dirty="0">
                <a:cs typeface="Times New Roman" pitchFamily="18" charset="0"/>
              </a:rPr>
              <a:t>	Deadlock</a:t>
            </a:r>
          </a:p>
          <a:p>
            <a:pPr marL="457200" indent="-457200" algn="just">
              <a:spcBef>
                <a:spcPct val="50000"/>
              </a:spcBef>
              <a:buClr>
                <a:srgbClr val="FF0000"/>
              </a:buClr>
              <a:buFont typeface="Wingdings" pitchFamily="2" charset="2"/>
              <a:buNone/>
            </a:pPr>
            <a:r>
              <a:rPr lang="en-US" sz="2000" dirty="0">
                <a:cs typeface="Times New Roman" pitchFamily="18" charset="0"/>
              </a:rPr>
              <a:t>	</a:t>
            </a:r>
            <a:r>
              <a:rPr lang="en-US" sz="2000" u="sng" dirty="0">
                <a:cs typeface="Times New Roman" pitchFamily="18" charset="0"/>
              </a:rPr>
              <a:t>T’1</a:t>
            </a:r>
            <a:r>
              <a:rPr lang="en-US" sz="2000" dirty="0">
                <a:cs typeface="Times New Roman" pitchFamily="18" charset="0"/>
              </a:rPr>
              <a:t>			</a:t>
            </a:r>
            <a:r>
              <a:rPr lang="en-US" sz="2000" u="sng" dirty="0">
                <a:cs typeface="Times New Roman" pitchFamily="18" charset="0"/>
              </a:rPr>
              <a:t>T’2</a:t>
            </a:r>
            <a:r>
              <a:rPr lang="en-US" sz="2000" dirty="0">
                <a:cs typeface="Times New Roman" pitchFamily="18" charset="0"/>
              </a:rPr>
              <a:t>		</a:t>
            </a:r>
            <a:endParaRPr lang="en-US" sz="2000" u="sng" dirty="0">
              <a:cs typeface="Times New Roman" pitchFamily="18" charset="0"/>
            </a:endParaRPr>
          </a:p>
          <a:p>
            <a:pPr marL="457200" indent="-457200">
              <a:spcBef>
                <a:spcPct val="50000"/>
              </a:spcBef>
              <a:buClr>
                <a:srgbClr val="FF0000"/>
              </a:buClr>
              <a:buFont typeface="Wingdings" pitchFamily="2" charset="2"/>
              <a:buNone/>
            </a:pPr>
            <a:r>
              <a:rPr lang="en-US" sz="2000" b="0" dirty="0">
                <a:cs typeface="Times New Roman" pitchFamily="18" charset="0"/>
              </a:rPr>
              <a:t>	</a:t>
            </a:r>
            <a:r>
              <a:rPr lang="en-US" sz="2000" b="0" dirty="0" err="1">
                <a:cs typeface="Times New Roman" pitchFamily="18" charset="0"/>
              </a:rPr>
              <a:t>read_lock</a:t>
            </a:r>
            <a:r>
              <a:rPr lang="en-US" sz="2000" b="0" dirty="0">
                <a:cs typeface="Times New Roman" pitchFamily="18" charset="0"/>
              </a:rPr>
              <a:t> (Y);				T1 and T2 did follow two-phase</a:t>
            </a:r>
          </a:p>
          <a:p>
            <a:pPr marL="457200" indent="-457200">
              <a:buClr>
                <a:srgbClr val="FF0000"/>
              </a:buClr>
              <a:buFont typeface="Wingdings" pitchFamily="2" charset="2"/>
              <a:buNone/>
            </a:pPr>
            <a:r>
              <a:rPr lang="en-US" sz="2000" b="0" dirty="0">
                <a:cs typeface="Times New Roman" pitchFamily="18" charset="0"/>
              </a:rPr>
              <a:t>	</a:t>
            </a:r>
            <a:r>
              <a:rPr lang="en-US" sz="2000" b="0" dirty="0" err="1">
                <a:cs typeface="Times New Roman" pitchFamily="18" charset="0"/>
              </a:rPr>
              <a:t>read_item</a:t>
            </a:r>
            <a:r>
              <a:rPr lang="en-US" sz="2000" b="0" dirty="0">
                <a:cs typeface="Times New Roman" pitchFamily="18" charset="0"/>
              </a:rPr>
              <a:t> (Y);				policy but they are deadlock</a:t>
            </a:r>
          </a:p>
          <a:p>
            <a:pPr marL="457200" indent="-457200">
              <a:buClr>
                <a:srgbClr val="FF0000"/>
              </a:buClr>
              <a:buFont typeface="Wingdings" pitchFamily="2" charset="2"/>
              <a:buNone/>
            </a:pPr>
            <a:r>
              <a:rPr lang="en-US" sz="2000" b="0" dirty="0">
                <a:cs typeface="Times New Roman" pitchFamily="18" charset="0"/>
              </a:rPr>
              <a:t>				</a:t>
            </a:r>
            <a:r>
              <a:rPr lang="en-US" sz="2000" b="0" dirty="0" err="1">
                <a:cs typeface="Times New Roman" pitchFamily="18" charset="0"/>
              </a:rPr>
              <a:t>read_lock</a:t>
            </a:r>
            <a:r>
              <a:rPr lang="en-US" sz="2000" b="0" dirty="0">
                <a:cs typeface="Times New Roman" pitchFamily="18" charset="0"/>
              </a:rPr>
              <a:t> (X);	</a:t>
            </a:r>
          </a:p>
          <a:p>
            <a:pPr marL="457200" indent="-457200">
              <a:buClr>
                <a:srgbClr val="FF0000"/>
              </a:buClr>
              <a:buFont typeface="Wingdings" pitchFamily="2" charset="2"/>
              <a:buNone/>
            </a:pPr>
            <a:r>
              <a:rPr lang="en-US" sz="2000" b="0" dirty="0">
                <a:cs typeface="Times New Roman" pitchFamily="18" charset="0"/>
              </a:rPr>
              <a:t>				</a:t>
            </a:r>
            <a:r>
              <a:rPr lang="en-US" sz="2000" b="0" dirty="0" err="1">
                <a:cs typeface="Times New Roman" pitchFamily="18" charset="0"/>
              </a:rPr>
              <a:t>read_item</a:t>
            </a:r>
            <a:r>
              <a:rPr lang="en-US" sz="2000" b="0" dirty="0">
                <a:cs typeface="Times New Roman" pitchFamily="18" charset="0"/>
              </a:rPr>
              <a:t> (Y);			    </a:t>
            </a:r>
          </a:p>
          <a:p>
            <a:pPr marL="457200" indent="-457200">
              <a:buClr>
                <a:srgbClr val="FF0000"/>
              </a:buClr>
              <a:buFont typeface="Wingdings" pitchFamily="2" charset="2"/>
              <a:buNone/>
            </a:pPr>
            <a:r>
              <a:rPr lang="en-US" sz="2000" b="0" dirty="0">
                <a:cs typeface="Times New Roman" pitchFamily="18" charset="0"/>
              </a:rPr>
              <a:t>	</a:t>
            </a:r>
            <a:r>
              <a:rPr lang="en-US" sz="2000" b="0" dirty="0" err="1">
                <a:cs typeface="Times New Roman" pitchFamily="18" charset="0"/>
              </a:rPr>
              <a:t>write_lock</a:t>
            </a:r>
            <a:r>
              <a:rPr lang="en-US" sz="2000" b="0" dirty="0">
                <a:cs typeface="Times New Roman" pitchFamily="18" charset="0"/>
              </a:rPr>
              <a:t> (X);		</a:t>
            </a:r>
          </a:p>
          <a:p>
            <a:pPr marL="457200" indent="-457200">
              <a:buClr>
                <a:srgbClr val="FF0000"/>
              </a:buClr>
              <a:buFont typeface="Wingdings" pitchFamily="2" charset="2"/>
              <a:buNone/>
            </a:pPr>
            <a:r>
              <a:rPr lang="en-US" sz="2000" b="0" dirty="0">
                <a:cs typeface="Times New Roman" pitchFamily="18" charset="0"/>
              </a:rPr>
              <a:t>	(waits for X)		</a:t>
            </a:r>
            <a:r>
              <a:rPr lang="en-US" sz="2000" b="0" dirty="0" err="1">
                <a:cs typeface="Times New Roman" pitchFamily="18" charset="0"/>
              </a:rPr>
              <a:t>write_lock</a:t>
            </a:r>
            <a:r>
              <a:rPr lang="en-US" sz="2000" b="0" dirty="0">
                <a:cs typeface="Times New Roman" pitchFamily="18" charset="0"/>
              </a:rPr>
              <a:t> (Y);</a:t>
            </a:r>
          </a:p>
          <a:p>
            <a:pPr marL="457200" indent="-457200">
              <a:buClr>
                <a:srgbClr val="FF0000"/>
              </a:buClr>
              <a:buFont typeface="Wingdings" pitchFamily="2" charset="2"/>
              <a:buNone/>
            </a:pPr>
            <a:r>
              <a:rPr lang="en-US" sz="2000" b="0" dirty="0">
                <a:cs typeface="Times New Roman" pitchFamily="18" charset="0"/>
              </a:rPr>
              <a:t>				(waits for Y)</a:t>
            </a:r>
          </a:p>
          <a:p>
            <a:pPr marL="457200" indent="-457200">
              <a:buClr>
                <a:srgbClr val="FF0000"/>
              </a:buClr>
              <a:buFont typeface="Wingdings" pitchFamily="2" charset="2"/>
              <a:buNone/>
            </a:pPr>
            <a:r>
              <a:rPr lang="en-US" sz="2000" b="0" dirty="0">
                <a:cs typeface="Times New Roman" pitchFamily="18" charset="0"/>
              </a:rPr>
              <a:t>		</a:t>
            </a:r>
            <a:r>
              <a:rPr lang="en-US" sz="2000" dirty="0">
                <a:cs typeface="Times New Roman" pitchFamily="18" charset="0"/>
              </a:rPr>
              <a:t>Deadlock (T’1 and T’2)</a:t>
            </a:r>
            <a:endParaRPr lang="en-US" sz="3200" dirty="0">
              <a:cs typeface="Times New Roman" pitchFamily="18" charset="0"/>
              <a:sym typeface="Symbol" pitchFamily="18" charset="2"/>
            </a:endParaRPr>
          </a:p>
          <a:p>
            <a:pPr marL="7581900" lvl="1" algn="just">
              <a:lnSpc>
                <a:spcPct val="95000"/>
              </a:lnSpc>
              <a:spcBef>
                <a:spcPct val="10000"/>
              </a:spcBef>
              <a:buClr>
                <a:srgbClr val="FF0000"/>
              </a:buClr>
            </a:pPr>
            <a:r>
              <a:rPr lang="en-US" sz="1800" b="0" dirty="0">
                <a:cs typeface="Times New Roman" pitchFamily="18" charset="0"/>
                <a:sym typeface="Symbol" pitchFamily="18" charset="2"/>
              </a:rPr>
              <a:t>	</a:t>
            </a:r>
          </a:p>
        </p:txBody>
      </p:sp>
      <p:sp>
        <p:nvSpPr>
          <p:cNvPr id="25606" name="Line 5"/>
          <p:cNvSpPr>
            <a:spLocks noChangeShapeType="1"/>
          </p:cNvSpPr>
          <p:nvPr/>
        </p:nvSpPr>
        <p:spPr bwMode="auto">
          <a:xfrm>
            <a:off x="885825" y="2800350"/>
            <a:ext cx="0" cy="1143000"/>
          </a:xfrm>
          <a:prstGeom prst="line">
            <a:avLst/>
          </a:prstGeom>
          <a:noFill/>
          <a:ln w="9525">
            <a:solidFill>
              <a:schemeClr val="tx1"/>
            </a:solidFill>
            <a:miter lim="800000"/>
            <a:headEnd/>
            <a:tailEnd/>
          </a:ln>
        </p:spPr>
        <p:txBody>
          <a:bodyPr wrap="none"/>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0" y="457200"/>
            <a:ext cx="8610600" cy="914400"/>
          </a:xfrm>
        </p:spPr>
        <p:txBody>
          <a:bodyPr>
            <a:normAutofit fontScale="90000"/>
          </a:bodyPr>
          <a:lstStyle/>
          <a:p>
            <a:r>
              <a:rPr lang="en-US" sz="3600" b="1" dirty="0" smtClean="0"/>
              <a:t>Database Concurrency Control </a:t>
            </a:r>
            <a:br>
              <a:rPr lang="en-US" sz="3600" b="1" dirty="0" smtClean="0"/>
            </a:br>
            <a:r>
              <a:rPr lang="en-US" sz="3600" b="1" dirty="0" smtClean="0"/>
              <a:t>(</a:t>
            </a:r>
            <a:r>
              <a:rPr lang="en-US" sz="3600" b="1" dirty="0" smtClean="0">
                <a:latin typeface="Arial" pitchFamily="34" charset="0"/>
                <a:cs typeface="Arial" pitchFamily="34" charset="0"/>
              </a:rPr>
              <a:t>Dealing with Deadlock)</a:t>
            </a:r>
            <a:br>
              <a:rPr lang="en-US" sz="3600" b="1" dirty="0" smtClean="0">
                <a:latin typeface="Arial" pitchFamily="34" charset="0"/>
                <a:cs typeface="Arial" pitchFamily="34" charset="0"/>
              </a:rPr>
            </a:br>
            <a:endParaRPr lang="en-US" sz="3600" b="1" dirty="0" smtClean="0"/>
          </a:p>
        </p:txBody>
      </p:sp>
      <p:sp>
        <p:nvSpPr>
          <p:cNvPr id="26628" name="Rectangle 3"/>
          <p:cNvSpPr>
            <a:spLocks noGrp="1" noChangeArrowheads="1"/>
          </p:cNvSpPr>
          <p:nvPr>
            <p:ph type="body" sz="half" idx="1"/>
          </p:nvPr>
        </p:nvSpPr>
        <p:spPr>
          <a:xfrm>
            <a:off x="381000" y="1752600"/>
            <a:ext cx="8521700" cy="3771900"/>
          </a:xfrm>
        </p:spPr>
        <p:txBody>
          <a:bodyPr/>
          <a:lstStyle/>
          <a:p>
            <a:pPr marL="0" indent="0" eaLnBrk="1" hangingPunct="1">
              <a:buFont typeface="Wingdings" pitchFamily="2" charset="2"/>
              <a:buNone/>
              <a:tabLst>
                <a:tab pos="685800" algn="l"/>
              </a:tabLst>
            </a:pPr>
            <a:endParaRPr lang="en-US" sz="2400" b="1"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algn="just" eaLnBrk="1" hangingPunct="1">
              <a:buFontTx/>
              <a:buNone/>
              <a:tabLst>
                <a:tab pos="685800" algn="l"/>
              </a:tabLst>
            </a:pPr>
            <a:endParaRPr lang="en-US" sz="2400" smtClean="0">
              <a:cs typeface="Times New Roman" pitchFamily="18" charset="0"/>
            </a:endParaRPr>
          </a:p>
          <a:p>
            <a:pPr marL="685800" lvl="1" indent="0" eaLnBrk="1" hangingPunct="1">
              <a:buFontTx/>
              <a:buChar char="•"/>
              <a:tabLst>
                <a:tab pos="685800" algn="l"/>
              </a:tabLst>
            </a:pPr>
            <a:endParaRPr lang="en-US" smtClean="0"/>
          </a:p>
        </p:txBody>
      </p:sp>
      <p:sp>
        <p:nvSpPr>
          <p:cNvPr id="26629" name="Rectangle 4"/>
          <p:cNvSpPr>
            <a:spLocks noChangeArrowheads="1"/>
          </p:cNvSpPr>
          <p:nvPr/>
        </p:nvSpPr>
        <p:spPr bwMode="auto">
          <a:xfrm>
            <a:off x="0" y="1295400"/>
            <a:ext cx="8839200" cy="5562600"/>
          </a:xfrm>
          <a:prstGeom prst="rect">
            <a:avLst/>
          </a:prstGeom>
          <a:noFill/>
          <a:ln w="9525">
            <a:noFill/>
            <a:miter lim="800000"/>
            <a:headEnd/>
            <a:tailEnd/>
          </a:ln>
        </p:spPr>
        <p:txBody>
          <a:bodyPr/>
          <a:lstStyle/>
          <a:p>
            <a:pPr indent="-914400">
              <a:buClr>
                <a:srgbClr val="FF0000"/>
              </a:buClr>
              <a:buFont typeface="Wingdings" pitchFamily="2" charset="2"/>
              <a:buNone/>
            </a:pPr>
            <a:r>
              <a:rPr lang="en-US" sz="2400" b="1" dirty="0" smtClean="0">
                <a:latin typeface="Arial" pitchFamily="34" charset="0"/>
                <a:cs typeface="Arial" pitchFamily="34" charset="0"/>
              </a:rPr>
              <a:t>Deadlock </a:t>
            </a:r>
            <a:r>
              <a:rPr lang="en-US" sz="2400" b="1" dirty="0">
                <a:latin typeface="Arial" pitchFamily="34" charset="0"/>
                <a:cs typeface="Arial" pitchFamily="34" charset="0"/>
              </a:rPr>
              <a:t>prevention</a:t>
            </a:r>
          </a:p>
          <a:p>
            <a:pPr indent="-284163" algn="just">
              <a:buClr>
                <a:srgbClr val="FF0000"/>
              </a:buClr>
              <a:buFont typeface="Wingdings" pitchFamily="2" charset="2"/>
              <a:buNone/>
            </a:pPr>
            <a:r>
              <a:rPr lang="en-US" sz="2000" b="0" dirty="0" smtClean="0">
                <a:latin typeface="Arial" pitchFamily="34" charset="0"/>
                <a:cs typeface="Arial" pitchFamily="34" charset="0"/>
              </a:rPr>
              <a:t>A </a:t>
            </a:r>
            <a:r>
              <a:rPr lang="en-US" sz="2000" b="0" dirty="0">
                <a:latin typeface="Arial" pitchFamily="34" charset="0"/>
                <a:cs typeface="Arial" pitchFamily="34" charset="0"/>
              </a:rPr>
              <a:t>transaction locks all data items it refers to before it begins execution.  This way of locking prevents deadlock since a transaction never waits for a data item.  The conservative two-phase locking uses this approach</a:t>
            </a:r>
            <a:r>
              <a:rPr lang="en-US" sz="2000" b="0" dirty="0" smtClean="0">
                <a:latin typeface="Arial" pitchFamily="34" charset="0"/>
                <a:cs typeface="Arial" pitchFamily="34" charset="0"/>
              </a:rPr>
              <a:t>.</a:t>
            </a:r>
          </a:p>
          <a:p>
            <a:pPr indent="-914400">
              <a:buClr>
                <a:srgbClr val="FF0000"/>
              </a:buClr>
              <a:buFont typeface="Wingdings" pitchFamily="2" charset="2"/>
              <a:buNone/>
            </a:pPr>
            <a:r>
              <a:rPr lang="en-US" sz="2400" b="1" dirty="0" smtClean="0">
                <a:latin typeface="Arial" pitchFamily="34" charset="0"/>
                <a:cs typeface="Arial" pitchFamily="34" charset="0"/>
              </a:rPr>
              <a:t>Deadlock detection and resolution</a:t>
            </a:r>
          </a:p>
          <a:p>
            <a:pPr indent="-225425" algn="just">
              <a:buClr>
                <a:srgbClr val="FF0000"/>
              </a:buClr>
              <a:buFont typeface="Wingdings" pitchFamily="2" charset="2"/>
              <a:buNone/>
            </a:pPr>
            <a:r>
              <a:rPr lang="en-US" sz="2000" dirty="0" smtClean="0">
                <a:latin typeface="Arial" pitchFamily="34" charset="0"/>
                <a:cs typeface="Arial" pitchFamily="34" charset="0"/>
              </a:rPr>
              <a:t>The scheduler maintains a wait-for-graph for detecting cycle.  If a cycle exists, then one transaction involved in the cycle is selected (victim) and rolled-back. A wait-for-graph is created using the lock table.  As soon as a transaction is blocked, it is added to the graph.  </a:t>
            </a:r>
          </a:p>
          <a:p>
            <a:pPr indent="-914400">
              <a:buClr>
                <a:srgbClr val="FF0000"/>
              </a:buClr>
              <a:buFont typeface="Wingdings" pitchFamily="2" charset="2"/>
              <a:buNone/>
            </a:pPr>
            <a:r>
              <a:rPr lang="en-US" sz="2400" b="1" dirty="0" smtClean="0">
                <a:latin typeface="Arial" pitchFamily="34" charset="0"/>
                <a:cs typeface="Arial" pitchFamily="34" charset="0"/>
              </a:rPr>
              <a:t>Deadlock avoidance</a:t>
            </a:r>
          </a:p>
          <a:p>
            <a:pPr indent="-225425" algn="just">
              <a:buClr>
                <a:srgbClr val="FF0000"/>
              </a:buClr>
              <a:buFont typeface="Wingdings" pitchFamily="2" charset="2"/>
              <a:buNone/>
            </a:pPr>
            <a:r>
              <a:rPr lang="en-US" sz="2000" b="0" dirty="0" smtClean="0">
                <a:latin typeface="Arial" pitchFamily="34" charset="0"/>
                <a:cs typeface="Arial" pitchFamily="34" charset="0"/>
              </a:rPr>
              <a:t>There are many variations of two-phase locking algorithm.  Some avoid deadlock by not letting the cycle to complete.  That is as soon as the algorithm discovers that blocking a transaction is likely to create a cycle, it rolls back the transaction.  Wound-Wait and Wait-Die algorithms use timestamps to </a:t>
            </a:r>
            <a:r>
              <a:rPr lang="en-US" sz="2400" b="0" dirty="0" smtClean="0">
                <a:latin typeface="Arial" pitchFamily="34" charset="0"/>
                <a:cs typeface="Arial" pitchFamily="34" charset="0"/>
                <a:sym typeface="Symbol" pitchFamily="18" charset="2"/>
              </a:rPr>
              <a:t>avoid deadlocks by rolling-back victim.</a:t>
            </a:r>
          </a:p>
          <a:p>
            <a:pPr indent="-225425" algn="just">
              <a:buClr>
                <a:srgbClr val="FF0000"/>
              </a:buClr>
              <a:buFont typeface="Wingdings" pitchFamily="2" charset="2"/>
              <a:buNone/>
            </a:pPr>
            <a:endParaRPr lang="en-US" sz="2200" dirty="0" smtClean="0">
              <a:latin typeface="Arial" pitchFamily="34" charset="0"/>
              <a:cs typeface="Arial" pitchFamily="34" charset="0"/>
              <a:sym typeface="Symbol" pitchFamily="18" charset="2"/>
            </a:endParaRPr>
          </a:p>
          <a:p>
            <a:pPr indent="-914400" algn="just">
              <a:buClr>
                <a:srgbClr val="FF0000"/>
              </a:buClr>
              <a:buFont typeface="Wingdings" pitchFamily="2" charset="2"/>
              <a:buNone/>
            </a:pPr>
            <a:endParaRPr lang="en-US" sz="2400" b="0" dirty="0">
              <a:latin typeface="Arial" pitchFamily="34" charset="0"/>
              <a:cs typeface="Arial" pitchFamily="34" charset="0"/>
              <a:sym typeface="Symbol" pitchFamily="18" charset="2"/>
            </a:endParaRPr>
          </a:p>
          <a:p>
            <a:pPr marL="0" lvl="1" algn="just">
              <a:buClr>
                <a:srgbClr val="FF0000"/>
              </a:buClr>
            </a:pPr>
            <a:r>
              <a:rPr lang="en-US" sz="2400" b="0" dirty="0">
                <a:latin typeface="Arial" pitchFamily="34" charset="0"/>
                <a:cs typeface="Arial" pitchFamily="34" charset="0"/>
                <a:sym typeface="Symbol" pitchFamily="18" charset="2"/>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284288" y="190500"/>
            <a:ext cx="7173912" cy="914400"/>
          </a:xfrm>
        </p:spPr>
        <p:txBody>
          <a:bodyPr/>
          <a:lstStyle/>
          <a:p>
            <a:pPr eaLnBrk="1" hangingPunct="1"/>
            <a:r>
              <a:rPr lang="en-US" sz="3600" b="1" smtClean="0"/>
              <a:t>Database Concurrency Control</a:t>
            </a:r>
          </a:p>
        </p:txBody>
      </p:sp>
      <p:sp>
        <p:nvSpPr>
          <p:cNvPr id="30724" name="Rectangle 3"/>
          <p:cNvSpPr>
            <a:spLocks noGrp="1" noChangeArrowheads="1"/>
          </p:cNvSpPr>
          <p:nvPr>
            <p:ph type="body" sz="half" idx="1"/>
          </p:nvPr>
        </p:nvSpPr>
        <p:spPr>
          <a:xfrm>
            <a:off x="381000" y="1752600"/>
            <a:ext cx="8521700" cy="3771900"/>
          </a:xfrm>
        </p:spPr>
        <p:txBody>
          <a:bodyPr/>
          <a:lstStyle/>
          <a:p>
            <a:pPr marL="0" indent="0" eaLnBrk="1" hangingPunct="1">
              <a:buFont typeface="Wingdings" pitchFamily="2" charset="2"/>
              <a:buNone/>
              <a:tabLst>
                <a:tab pos="685800" algn="l"/>
              </a:tabLst>
            </a:pPr>
            <a:endParaRPr lang="en-US" sz="2400" b="1" dirty="0" smtClean="0">
              <a:cs typeface="Times New Roman" pitchFamily="18" charset="0"/>
            </a:endParaRPr>
          </a:p>
          <a:p>
            <a:pPr marL="685800" lvl="1" indent="0" algn="just" eaLnBrk="1" hangingPunct="1">
              <a:buFontTx/>
              <a:buNone/>
              <a:tabLst>
                <a:tab pos="685800" algn="l"/>
              </a:tabLst>
            </a:pPr>
            <a:endParaRPr lang="en-US" sz="2400" dirty="0" smtClean="0">
              <a:cs typeface="Times New Roman" pitchFamily="18" charset="0"/>
            </a:endParaRPr>
          </a:p>
          <a:p>
            <a:pPr marL="685800" lvl="1" indent="0" algn="just" eaLnBrk="1" hangingPunct="1">
              <a:buFontTx/>
              <a:buNone/>
              <a:tabLst>
                <a:tab pos="685800" algn="l"/>
              </a:tabLst>
            </a:pPr>
            <a:endParaRPr lang="en-US" sz="2400" dirty="0" smtClean="0">
              <a:cs typeface="Times New Roman" pitchFamily="18" charset="0"/>
            </a:endParaRPr>
          </a:p>
          <a:p>
            <a:pPr marL="685800" lvl="1" indent="0" eaLnBrk="1" hangingPunct="1">
              <a:buFontTx/>
              <a:buChar char="•"/>
              <a:tabLst>
                <a:tab pos="685800" algn="l"/>
              </a:tabLst>
            </a:pPr>
            <a:endParaRPr lang="en-US" dirty="0" smtClean="0"/>
          </a:p>
        </p:txBody>
      </p:sp>
      <p:sp>
        <p:nvSpPr>
          <p:cNvPr id="30725" name="Rectangle 4"/>
          <p:cNvSpPr>
            <a:spLocks noChangeArrowheads="1"/>
          </p:cNvSpPr>
          <p:nvPr/>
        </p:nvSpPr>
        <p:spPr bwMode="auto">
          <a:xfrm>
            <a:off x="381000" y="1020763"/>
            <a:ext cx="8077200" cy="4953000"/>
          </a:xfrm>
          <a:prstGeom prst="rect">
            <a:avLst/>
          </a:prstGeom>
          <a:noFill/>
          <a:ln w="9525">
            <a:noFill/>
            <a:miter lim="800000"/>
            <a:headEnd/>
            <a:tailEnd/>
          </a:ln>
        </p:spPr>
        <p:txBody>
          <a:bodyPr/>
          <a:lstStyle/>
          <a:p>
            <a:pPr marL="914400" indent="-914400">
              <a:spcBef>
                <a:spcPct val="20000"/>
              </a:spcBef>
              <a:buClr>
                <a:srgbClr val="FF0000"/>
              </a:buClr>
              <a:buFont typeface="Wingdings" pitchFamily="2" charset="2"/>
              <a:buNone/>
            </a:pPr>
            <a:r>
              <a:rPr lang="en-US" sz="2800" dirty="0">
                <a:cs typeface="Times New Roman" pitchFamily="18" charset="0"/>
              </a:rPr>
              <a:t>Timestamp based concurrency control algorithm</a:t>
            </a:r>
          </a:p>
          <a:p>
            <a:pPr marL="914400" indent="-914400">
              <a:spcBef>
                <a:spcPct val="20000"/>
              </a:spcBef>
              <a:buClr>
                <a:srgbClr val="FF0000"/>
              </a:buClr>
              <a:buFont typeface="Wingdings" pitchFamily="2" charset="2"/>
              <a:buNone/>
            </a:pPr>
            <a:r>
              <a:rPr lang="en-US" sz="2800" b="1" dirty="0" smtClean="0">
                <a:cs typeface="Times New Roman" pitchFamily="18" charset="0"/>
              </a:rPr>
              <a:t>     Timestamp</a:t>
            </a:r>
          </a:p>
          <a:p>
            <a:pPr marL="914400" indent="-914400" algn="just">
              <a:spcBef>
                <a:spcPct val="20000"/>
              </a:spcBef>
              <a:buClr>
                <a:srgbClr val="FF0000"/>
              </a:buClr>
              <a:buFont typeface="Wingdings" pitchFamily="2" charset="2"/>
              <a:buNone/>
            </a:pPr>
            <a:r>
              <a:rPr lang="en-US" sz="2800" dirty="0">
                <a:cs typeface="Times New Roman" pitchFamily="18" charset="0"/>
              </a:rPr>
              <a:t>	</a:t>
            </a:r>
            <a:r>
              <a:rPr lang="en-US" sz="2800" b="0" dirty="0">
                <a:cs typeface="Times New Roman" pitchFamily="18" charset="0"/>
              </a:rPr>
              <a:t>A monotonically increasing variable (integer) indicating the age of an operation or a transaction.  A larger timestamp value indicates a more recent event or operation.</a:t>
            </a:r>
            <a:endParaRPr lang="en-US" sz="2800" dirty="0">
              <a:cs typeface="Times New Roman" pitchFamily="18" charset="0"/>
            </a:endParaRPr>
          </a:p>
          <a:p>
            <a:pPr marL="914400" indent="-914400" algn="just">
              <a:spcBef>
                <a:spcPct val="50000"/>
              </a:spcBef>
              <a:buClr>
                <a:srgbClr val="FF0000"/>
              </a:buClr>
              <a:buFont typeface="Wingdings" pitchFamily="2" charset="2"/>
              <a:buNone/>
            </a:pPr>
            <a:r>
              <a:rPr lang="en-US" sz="2800" dirty="0">
                <a:cs typeface="Times New Roman" pitchFamily="18" charset="0"/>
              </a:rPr>
              <a:t>	</a:t>
            </a:r>
            <a:r>
              <a:rPr lang="en-US" sz="2800" b="0" dirty="0">
                <a:cs typeface="Times New Roman" pitchFamily="18" charset="0"/>
              </a:rPr>
              <a:t>Timestamp based algorithm uses timestamp to serialize the execution of concurrent transactions.</a:t>
            </a:r>
            <a:endParaRPr lang="en-US" sz="3200" b="0" dirty="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lstStyle/>
          <a:p>
            <a:r>
              <a:rPr lang="en-US" b="1" dirty="0" smtClean="0"/>
              <a:t>Assignment no. </a:t>
            </a:r>
            <a:r>
              <a:rPr lang="en-US" b="1" dirty="0"/>
              <a:t>5</a:t>
            </a:r>
          </a:p>
        </p:txBody>
      </p:sp>
      <p:sp>
        <p:nvSpPr>
          <p:cNvPr id="3" name="Content Placeholder 2"/>
          <p:cNvSpPr>
            <a:spLocks noGrp="1"/>
          </p:cNvSpPr>
          <p:nvPr>
            <p:ph idx="1"/>
          </p:nvPr>
        </p:nvSpPr>
        <p:spPr>
          <a:xfrm>
            <a:off x="457200" y="3048000"/>
            <a:ext cx="8229600" cy="3078163"/>
          </a:xfrm>
        </p:spPr>
        <p:txBody>
          <a:bodyPr>
            <a:normAutofit/>
          </a:bodyPr>
          <a:lstStyle/>
          <a:p>
            <a:pPr marL="0" lvl="0" indent="0" algn="ctr">
              <a:buNone/>
            </a:pPr>
            <a:r>
              <a:rPr lang="en-US" sz="3600" b="1" dirty="0"/>
              <a:t>Give a brief comparison between </a:t>
            </a:r>
            <a:r>
              <a:rPr lang="en-US" sz="3600" b="1" dirty="0" smtClean="0">
                <a:cs typeface="Times New Roman" pitchFamily="18" charset="0"/>
              </a:rPr>
              <a:t>Two-Phase Locking </a:t>
            </a:r>
            <a:r>
              <a:rPr lang="en-US" sz="3600" b="1" dirty="0" smtClean="0"/>
              <a:t> </a:t>
            </a:r>
            <a:r>
              <a:rPr lang="en-US" sz="3600" b="1" dirty="0"/>
              <a:t>and </a:t>
            </a:r>
            <a:r>
              <a:rPr lang="en-US" sz="3600" b="1" dirty="0" smtClean="0">
                <a:cs typeface="Times New Roman" pitchFamily="18" charset="0"/>
              </a:rPr>
              <a:t> Timestamp</a:t>
            </a:r>
            <a:endParaRPr lang="en-US" sz="3600" b="1" dirty="0"/>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idx="1"/>
          </p:nvPr>
        </p:nvSpPr>
        <p:spPr>
          <a:xfrm>
            <a:off x="484188" y="990600"/>
            <a:ext cx="8396287" cy="5730875"/>
          </a:xfrm>
        </p:spPr>
        <p:txBody>
          <a:bodyPr/>
          <a:lstStyle/>
          <a:p>
            <a:pPr>
              <a:lnSpc>
                <a:spcPct val="90000"/>
              </a:lnSpc>
              <a:buNone/>
              <a:defRPr/>
            </a:pPr>
            <a:r>
              <a:rPr lang="en-US" sz="2400" b="1" dirty="0" err="1" smtClean="0">
                <a:cs typeface="Times New Roman" pitchFamily="18" charset="0"/>
              </a:rPr>
              <a:t>read_item</a:t>
            </a:r>
            <a:r>
              <a:rPr lang="en-US" sz="2400" b="1" dirty="0" smtClean="0">
                <a:cs typeface="Times New Roman" pitchFamily="18" charset="0"/>
              </a:rPr>
              <a:t>(X)</a:t>
            </a:r>
            <a:r>
              <a:rPr lang="en-US" sz="2400" dirty="0" smtClean="0">
                <a:cs typeface="Times New Roman" pitchFamily="18" charset="0"/>
              </a:rPr>
              <a:t>: Reads a database item named X into a program variable x. </a:t>
            </a:r>
            <a:endParaRPr lang="en-US" sz="2400" i="1" dirty="0" smtClean="0">
              <a:cs typeface="Times New Roman" pitchFamily="18" charset="0"/>
            </a:endParaRPr>
          </a:p>
          <a:p>
            <a:pPr>
              <a:lnSpc>
                <a:spcPct val="90000"/>
              </a:lnSpc>
              <a:buNone/>
              <a:defRPr/>
            </a:pPr>
            <a:r>
              <a:rPr lang="en-US" sz="2400" b="1" dirty="0" err="1" smtClean="0">
                <a:cs typeface="Times New Roman" pitchFamily="18" charset="0"/>
              </a:rPr>
              <a:t>write_item</a:t>
            </a:r>
            <a:r>
              <a:rPr lang="en-US" sz="2400" b="1" dirty="0" smtClean="0">
                <a:cs typeface="Times New Roman" pitchFamily="18" charset="0"/>
              </a:rPr>
              <a:t>(X)</a:t>
            </a:r>
            <a:r>
              <a:rPr lang="en-US" sz="2400" dirty="0" smtClean="0">
                <a:cs typeface="Times New Roman" pitchFamily="18" charset="0"/>
              </a:rPr>
              <a:t>: Writes the value of program variable X into the database item named X.</a:t>
            </a:r>
          </a:p>
          <a:p>
            <a:pPr marL="533400" indent="-533400" eaLnBrk="1" hangingPunct="1">
              <a:lnSpc>
                <a:spcPct val="90000"/>
              </a:lnSpc>
              <a:defRPr/>
            </a:pPr>
            <a:r>
              <a:rPr lang="en-US" sz="2000" b="1" dirty="0" err="1" smtClean="0">
                <a:latin typeface="Palatino" charset="0"/>
                <a:cs typeface="Times New Roman" pitchFamily="18" charset="0"/>
              </a:rPr>
              <a:t>read_item</a:t>
            </a:r>
            <a:r>
              <a:rPr lang="en-US" sz="2000" b="1" dirty="0" smtClean="0">
                <a:latin typeface="Palatino" charset="0"/>
                <a:cs typeface="Times New Roman" pitchFamily="18" charset="0"/>
              </a:rPr>
              <a:t>(X) command includes the following steps:</a:t>
            </a:r>
          </a:p>
          <a:p>
            <a:pPr marL="533400" indent="-187325" eaLnBrk="1" hangingPunct="1">
              <a:lnSpc>
                <a:spcPct val="90000"/>
              </a:lnSpc>
              <a:buFont typeface="Wingdings" pitchFamily="2" charset="2"/>
              <a:buAutoNum type="arabicPeriod"/>
              <a:defRPr/>
            </a:pPr>
            <a:r>
              <a:rPr lang="en-US" sz="1800" dirty="0" smtClean="0">
                <a:latin typeface="Palatino" charset="0"/>
                <a:cs typeface="Times New Roman" pitchFamily="18" charset="0"/>
              </a:rPr>
              <a:t>Find the address of the disk block that contains item X.</a:t>
            </a:r>
          </a:p>
          <a:p>
            <a:pPr marL="533400" indent="-187325" eaLnBrk="1" hangingPunct="1">
              <a:lnSpc>
                <a:spcPct val="90000"/>
              </a:lnSpc>
              <a:buFont typeface="Wingdings" pitchFamily="2" charset="2"/>
              <a:buAutoNum type="arabicPeriod"/>
              <a:defRPr/>
            </a:pPr>
            <a:r>
              <a:rPr lang="en-US" sz="1800" dirty="0" smtClean="0">
                <a:latin typeface="Palatino" charset="0"/>
                <a:cs typeface="Times New Roman" pitchFamily="18" charset="0"/>
              </a:rPr>
              <a:t>Copy that disk block into a buffer in main memory (if that disk block is not already in some main memory buffer).</a:t>
            </a:r>
          </a:p>
          <a:p>
            <a:pPr marL="533400" indent="-187325" eaLnBrk="1" hangingPunct="1">
              <a:lnSpc>
                <a:spcPct val="90000"/>
              </a:lnSpc>
              <a:buFont typeface="Wingdings" pitchFamily="2" charset="2"/>
              <a:buAutoNum type="arabicPeriod"/>
              <a:defRPr/>
            </a:pPr>
            <a:r>
              <a:rPr lang="en-US" sz="1800" dirty="0" smtClean="0">
                <a:latin typeface="Palatino" charset="0"/>
                <a:cs typeface="Times New Roman" pitchFamily="18" charset="0"/>
              </a:rPr>
              <a:t>Copy item X from the buffer to the program variable named X.</a:t>
            </a:r>
          </a:p>
          <a:p>
            <a:pPr marL="609600" indent="-609600" algn="just" eaLnBrk="1" hangingPunct="1">
              <a:lnSpc>
                <a:spcPct val="90000"/>
              </a:lnSpc>
              <a:defRPr/>
            </a:pPr>
            <a:r>
              <a:rPr lang="en-US" sz="1800" b="1" dirty="0" err="1" smtClean="0">
                <a:latin typeface="Palatino" charset="0"/>
                <a:cs typeface="Times New Roman" pitchFamily="18" charset="0"/>
              </a:rPr>
              <a:t>write_item</a:t>
            </a:r>
            <a:r>
              <a:rPr lang="en-US" sz="1800" b="1" dirty="0" smtClean="0">
                <a:latin typeface="Palatino" charset="0"/>
                <a:cs typeface="Times New Roman" pitchFamily="18" charset="0"/>
              </a:rPr>
              <a:t>(X) command includes the following steps:</a:t>
            </a:r>
            <a:endParaRPr lang="en-US" sz="1800" dirty="0" smtClean="0">
              <a:latin typeface="Palatino" charset="0"/>
              <a:cs typeface="Times New Roman" pitchFamily="18" charset="0"/>
            </a:endParaRPr>
          </a:p>
          <a:p>
            <a:pPr marL="609600" indent="-263525" algn="just" eaLnBrk="1" hangingPunct="1">
              <a:lnSpc>
                <a:spcPct val="90000"/>
              </a:lnSpc>
              <a:buFont typeface="Wingdings" pitchFamily="2" charset="2"/>
              <a:buAutoNum type="arabicPeriod"/>
              <a:defRPr/>
            </a:pPr>
            <a:r>
              <a:rPr lang="en-US" sz="1800" dirty="0" smtClean="0">
                <a:latin typeface="Palatino" charset="0"/>
                <a:cs typeface="Times New Roman" pitchFamily="18" charset="0"/>
              </a:rPr>
              <a:t>Find the address of the disk block that contains item X.</a:t>
            </a:r>
          </a:p>
          <a:p>
            <a:pPr marL="609600" indent="-263525" algn="just" eaLnBrk="1" hangingPunct="1">
              <a:lnSpc>
                <a:spcPct val="90000"/>
              </a:lnSpc>
              <a:buFont typeface="Wingdings" pitchFamily="2" charset="2"/>
              <a:buAutoNum type="arabicPeriod"/>
              <a:defRPr/>
            </a:pPr>
            <a:r>
              <a:rPr lang="en-US" sz="1800" dirty="0" smtClean="0">
                <a:latin typeface="Palatino" charset="0"/>
                <a:cs typeface="Times New Roman" pitchFamily="18" charset="0"/>
              </a:rPr>
              <a:t>Copy that disk block into a buffer in main memory (if that disk block is not already in some main memory buffer).</a:t>
            </a:r>
          </a:p>
          <a:p>
            <a:pPr marL="609600" indent="-263525" algn="just" eaLnBrk="1" hangingPunct="1">
              <a:lnSpc>
                <a:spcPct val="90000"/>
              </a:lnSpc>
              <a:buFont typeface="Wingdings" pitchFamily="2" charset="2"/>
              <a:buAutoNum type="arabicPeriod"/>
              <a:defRPr/>
            </a:pPr>
            <a:r>
              <a:rPr lang="en-US" sz="1800" dirty="0" smtClean="0">
                <a:latin typeface="Palatino" charset="0"/>
                <a:cs typeface="Times New Roman" pitchFamily="18" charset="0"/>
              </a:rPr>
              <a:t>Copy item X from the program variable named X into its correct location in the buffer.</a:t>
            </a:r>
          </a:p>
          <a:p>
            <a:pPr marL="609600" indent="-263525" algn="just" eaLnBrk="1" hangingPunct="1">
              <a:lnSpc>
                <a:spcPct val="90000"/>
              </a:lnSpc>
              <a:buFont typeface="Wingdings" pitchFamily="2" charset="2"/>
              <a:buAutoNum type="arabicPeriod"/>
              <a:defRPr/>
            </a:pPr>
            <a:r>
              <a:rPr lang="en-US" sz="1800" dirty="0" smtClean="0">
                <a:latin typeface="Palatino" charset="0"/>
                <a:cs typeface="Times New Roman" pitchFamily="18" charset="0"/>
              </a:rPr>
              <a:t>Store the updated block from the buffer back to disk (either immediately or at some later point in time). </a:t>
            </a:r>
          </a:p>
          <a:p>
            <a:pPr marL="533400" indent="-533400" eaLnBrk="1" hangingPunct="1">
              <a:lnSpc>
                <a:spcPct val="90000"/>
              </a:lnSpc>
              <a:buFont typeface="Wingdings" pitchFamily="2" charset="2"/>
              <a:buAutoNum type="arabicPeriod"/>
              <a:defRPr/>
            </a:pPr>
            <a:endParaRPr lang="en-US" sz="1800" b="1" dirty="0" smtClean="0"/>
          </a:p>
        </p:txBody>
      </p:sp>
      <p:sp>
        <p:nvSpPr>
          <p:cNvPr id="5" name="Title 4"/>
          <p:cNvSpPr>
            <a:spLocks noGrp="1"/>
          </p:cNvSpPr>
          <p:nvPr>
            <p:ph type="title"/>
          </p:nvPr>
        </p:nvSpPr>
        <p:spPr>
          <a:xfrm>
            <a:off x="650875" y="84138"/>
            <a:ext cx="8229600" cy="844117"/>
          </a:xfrm>
        </p:spPr>
        <p:txBody>
          <a:bodyPr>
            <a:normAutofit fontScale="90000"/>
          </a:bodyPr>
          <a:lstStyle/>
          <a:p>
            <a:pPr>
              <a:lnSpc>
                <a:spcPct val="90000"/>
              </a:lnSpc>
              <a:defRPr/>
            </a:pPr>
            <a:r>
              <a:rPr lang="en-US" b="1" dirty="0">
                <a:solidFill>
                  <a:schemeClr val="tx2"/>
                </a:solidFill>
                <a:cs typeface="Times New Roman" pitchFamily="18" charset="0"/>
              </a:rPr>
              <a:t>Basic operations are read and write</a:t>
            </a: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idx="1"/>
          </p:nvPr>
        </p:nvSpPr>
        <p:spPr>
          <a:xfrm>
            <a:off x="506413" y="817418"/>
            <a:ext cx="7772400" cy="5140470"/>
          </a:xfrm>
        </p:spPr>
        <p:txBody>
          <a:bodyPr>
            <a:normAutofit/>
          </a:bodyPr>
          <a:lstStyle/>
          <a:p>
            <a:pPr eaLnBrk="1" hangingPunct="1"/>
            <a:r>
              <a:rPr lang="en-US" b="1" dirty="0" smtClean="0"/>
              <a:t>Single-User System:</a:t>
            </a:r>
            <a:r>
              <a:rPr lang="en-US" dirty="0" smtClean="0"/>
              <a:t> </a:t>
            </a:r>
            <a:r>
              <a:rPr lang="en-US" sz="2800" dirty="0" smtClean="0"/>
              <a:t>At most one user at a time can use the system.</a:t>
            </a:r>
            <a:r>
              <a:rPr lang="en-US" dirty="0" smtClean="0"/>
              <a:t> </a:t>
            </a:r>
          </a:p>
          <a:p>
            <a:pPr eaLnBrk="1" hangingPunct="1"/>
            <a:r>
              <a:rPr lang="en-US" b="1" dirty="0" smtClean="0"/>
              <a:t>Multiuser System</a:t>
            </a:r>
            <a:r>
              <a:rPr lang="en-US" dirty="0" smtClean="0"/>
              <a:t>: </a:t>
            </a:r>
            <a:r>
              <a:rPr lang="en-US" sz="2800" dirty="0" smtClean="0"/>
              <a:t>Many users can access the system concurrently.</a:t>
            </a:r>
          </a:p>
          <a:p>
            <a:pPr eaLnBrk="1" hangingPunct="1"/>
            <a:r>
              <a:rPr lang="en-US" b="1" dirty="0" smtClean="0"/>
              <a:t>Concurrency</a:t>
            </a:r>
          </a:p>
          <a:p>
            <a:pPr lvl="1" eaLnBrk="1" hangingPunct="1"/>
            <a:r>
              <a:rPr lang="en-US" b="1" dirty="0" smtClean="0"/>
              <a:t>Interleaved processing</a:t>
            </a:r>
            <a:r>
              <a:rPr lang="en-US" dirty="0" smtClean="0"/>
              <a:t>: concurrent execution of processes is interleaved in a single CPU</a:t>
            </a:r>
          </a:p>
          <a:p>
            <a:pPr lvl="1" eaLnBrk="1" hangingPunct="1"/>
            <a:r>
              <a:rPr lang="en-US" b="1" dirty="0" smtClean="0"/>
              <a:t>Parallel processing</a:t>
            </a:r>
            <a:r>
              <a:rPr lang="en-US" dirty="0" smtClean="0"/>
              <a:t>: processes are concurrently executed in multiple CPUs. </a:t>
            </a:r>
          </a:p>
        </p:txBody>
      </p:sp>
      <p:sp>
        <p:nvSpPr>
          <p:cNvPr id="6" name="Title 5"/>
          <p:cNvSpPr>
            <a:spLocks noGrp="1"/>
          </p:cNvSpPr>
          <p:nvPr>
            <p:ph type="title"/>
          </p:nvPr>
        </p:nvSpPr>
        <p:spPr>
          <a:xfrm>
            <a:off x="457200" y="217198"/>
            <a:ext cx="8229600" cy="600220"/>
          </a:xfrm>
        </p:spPr>
        <p:txBody>
          <a:bodyPr>
            <a:normAutofit/>
          </a:bodyPr>
          <a:lstStyle/>
          <a:p>
            <a:r>
              <a:rPr lang="en-US" sz="3200" b="1" dirty="0" smtClean="0">
                <a:solidFill>
                  <a:schemeClr val="tx2"/>
                </a:solidFill>
              </a:rPr>
              <a:t>Concurrency control</a:t>
            </a:r>
            <a:endParaRPr lang="en-US" sz="3200" b="1" dirty="0">
              <a:solidFill>
                <a:schemeClr val="tx2"/>
              </a:solidFill>
            </a:endParaRPr>
          </a:p>
        </p:txBody>
      </p:sp>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04800" y="228600"/>
            <a:ext cx="8839200" cy="6096000"/>
          </a:xfrm>
        </p:spPr>
        <p:txBody>
          <a:bodyPr>
            <a:noAutofit/>
          </a:bodyPr>
          <a:lstStyle/>
          <a:p>
            <a:pPr eaLnBrk="1" hangingPunct="1">
              <a:buFont typeface="Wingdings" pitchFamily="2" charset="2"/>
              <a:buNone/>
              <a:defRPr/>
            </a:pPr>
            <a:r>
              <a:rPr lang="en-US" sz="2400" b="1" dirty="0" smtClean="0">
                <a:effectLst>
                  <a:outerShdw blurRad="38100" dist="38100" dir="2700000" algn="tl">
                    <a:srgbClr val="000000">
                      <a:alpha val="43137"/>
                    </a:srgbClr>
                  </a:outerShdw>
                </a:effectLst>
              </a:rPr>
              <a:t>Why Concurrency Control is needed:</a:t>
            </a:r>
          </a:p>
          <a:p>
            <a:pPr marL="457200" indent="-457200" eaLnBrk="1" hangingPunct="1">
              <a:buFont typeface="+mj-lt"/>
              <a:buAutoNum type="alphaLcParenR"/>
              <a:defRPr/>
            </a:pPr>
            <a:r>
              <a:rPr lang="en-US" sz="2000" b="1" dirty="0" smtClean="0">
                <a:effectLst>
                  <a:outerShdw blurRad="38100" dist="38100" dir="2700000" algn="tl">
                    <a:srgbClr val="000000">
                      <a:alpha val="43137"/>
                    </a:srgbClr>
                  </a:outerShdw>
                </a:effectLst>
                <a:latin typeface="Palatino" charset="0"/>
                <a:cs typeface="Times New Roman" pitchFamily="18" charset="0"/>
              </a:rPr>
              <a:t>The Lost Update Problem.</a:t>
            </a:r>
            <a:r>
              <a:rPr lang="en-US" sz="2000" dirty="0" smtClean="0">
                <a:effectLst>
                  <a:outerShdw blurRad="38100" dist="38100" dir="2700000" algn="tl">
                    <a:srgbClr val="000000">
                      <a:alpha val="43137"/>
                    </a:srgbClr>
                  </a:outerShdw>
                </a:effectLst>
              </a:rPr>
              <a:t> </a:t>
            </a:r>
          </a:p>
          <a:p>
            <a:pPr marL="457200" indent="-457200" eaLnBrk="1" hangingPunct="1">
              <a:buFont typeface="Wingdings" pitchFamily="2" charset="2"/>
              <a:buNone/>
              <a:defRPr/>
            </a:pPr>
            <a:r>
              <a:rPr lang="en-US" sz="2000" dirty="0" smtClean="0">
                <a:effectLst>
                  <a:outerShdw blurRad="38100" dist="38100" dir="2700000" algn="tl">
                    <a:srgbClr val="000000">
                      <a:alpha val="43137"/>
                    </a:srgbClr>
                  </a:outerShdw>
                </a:effectLst>
                <a:latin typeface="Palatino" charset="0"/>
                <a:cs typeface="Times New Roman" pitchFamily="18" charset="0"/>
              </a:rPr>
              <a:t>	This occurs when two transactions that access the same database items have their operations interleaved in a way that makes the value of some database item incorrect.</a:t>
            </a:r>
          </a:p>
          <a:p>
            <a:pPr marL="457200" indent="-457200" eaLnBrk="1" hangingPunct="1">
              <a:buFont typeface="+mj-lt"/>
              <a:buAutoNum type="alphaLcParenR" startAt="2"/>
              <a:defRPr/>
            </a:pPr>
            <a:r>
              <a:rPr lang="en-US" sz="2000" b="1" dirty="0" smtClean="0">
                <a:effectLst>
                  <a:outerShdw blurRad="38100" dist="38100" dir="2700000" algn="tl">
                    <a:srgbClr val="000000">
                      <a:alpha val="43137"/>
                    </a:srgbClr>
                  </a:outerShdw>
                </a:effectLst>
                <a:latin typeface="Palatino" charset="0"/>
                <a:cs typeface="Times New Roman" pitchFamily="18" charset="0"/>
              </a:rPr>
              <a:t>The Temporary Update (or Dirty Read) Problem.</a:t>
            </a:r>
            <a:r>
              <a:rPr lang="en-US" sz="2000" dirty="0" smtClean="0">
                <a:effectLst>
                  <a:outerShdw blurRad="38100" dist="38100" dir="2700000" algn="tl">
                    <a:srgbClr val="000000">
                      <a:alpha val="43137"/>
                    </a:srgbClr>
                  </a:outerShdw>
                </a:effectLst>
              </a:rPr>
              <a:t> </a:t>
            </a:r>
          </a:p>
          <a:p>
            <a:pPr marL="457200" indent="-457200" eaLnBrk="1" hangingPunct="1">
              <a:buFont typeface="Wingdings" pitchFamily="2" charset="2"/>
              <a:buNone/>
              <a:defRPr/>
            </a:pPr>
            <a:r>
              <a:rPr lang="en-US" sz="2000" dirty="0" smtClean="0">
                <a:effectLst>
                  <a:outerShdw blurRad="38100" dist="38100" dir="2700000" algn="tl">
                    <a:srgbClr val="000000">
                      <a:alpha val="43137"/>
                    </a:srgbClr>
                  </a:outerShdw>
                </a:effectLst>
                <a:latin typeface="Palatino" charset="0"/>
                <a:cs typeface="Times New Roman" pitchFamily="18" charset="0"/>
              </a:rPr>
              <a:t>	This occurs when one transaction updates a database item and then the transaction fails for some reason. The updated item is accessed by another transaction before it is changed back to its original value.</a:t>
            </a:r>
            <a:r>
              <a:rPr lang="en-US" sz="2000" dirty="0" smtClean="0">
                <a:effectLst>
                  <a:outerShdw blurRad="38100" dist="38100" dir="2700000" algn="tl">
                    <a:srgbClr val="000000">
                      <a:alpha val="43137"/>
                    </a:srgbClr>
                  </a:outerShdw>
                </a:effectLst>
              </a:rPr>
              <a:t> </a:t>
            </a:r>
          </a:p>
          <a:p>
            <a:pPr marL="457200" indent="-457200" eaLnBrk="1" hangingPunct="1">
              <a:buFont typeface="+mj-lt"/>
              <a:buAutoNum type="alphaLcParenR" startAt="3"/>
              <a:defRPr/>
            </a:pPr>
            <a:r>
              <a:rPr lang="en-US" sz="2000" b="1" dirty="0" smtClean="0">
                <a:effectLst>
                  <a:outerShdw blurRad="38100" dist="38100" dir="2700000" algn="tl">
                    <a:srgbClr val="000000">
                      <a:alpha val="43137"/>
                    </a:srgbClr>
                  </a:outerShdw>
                </a:effectLst>
                <a:latin typeface="Palatino" charset="0"/>
                <a:cs typeface="Times New Roman" pitchFamily="18" charset="0"/>
              </a:rPr>
              <a:t>The Incorrect Summary Problem .</a:t>
            </a:r>
            <a:r>
              <a:rPr lang="en-US" sz="2000" dirty="0" smtClean="0">
                <a:effectLst>
                  <a:outerShdw blurRad="38100" dist="38100" dir="2700000" algn="tl">
                    <a:srgbClr val="000000">
                      <a:alpha val="43137"/>
                    </a:srgbClr>
                  </a:outerShdw>
                </a:effectLst>
              </a:rPr>
              <a:t> </a:t>
            </a:r>
          </a:p>
          <a:p>
            <a:pPr marL="457200" indent="-457200" eaLnBrk="1" hangingPunct="1">
              <a:buFont typeface="Wingdings" pitchFamily="2" charset="2"/>
              <a:buNone/>
              <a:defRPr/>
            </a:pPr>
            <a:r>
              <a:rPr lang="en-US" sz="2000" dirty="0" smtClean="0">
                <a:effectLst>
                  <a:outerShdw blurRad="38100" dist="38100" dir="2700000" algn="tl">
                    <a:srgbClr val="000000">
                      <a:alpha val="43137"/>
                    </a:srgbClr>
                  </a:outerShdw>
                </a:effectLst>
                <a:latin typeface="Palatino" charset="0"/>
                <a:cs typeface="Times New Roman" pitchFamily="18" charset="0"/>
              </a:rPr>
              <a:t>	If one transaction is calculating an aggregate summary function on a number of records while other transactions are updating some of these records, the aggregate function may </a:t>
            </a:r>
            <a:r>
              <a:rPr lang="en-US" sz="2000" u="sng" dirty="0" smtClean="0">
                <a:effectLst>
                  <a:outerShdw blurRad="38100" dist="38100" dir="2700000" algn="tl">
                    <a:srgbClr val="000000">
                      <a:alpha val="43137"/>
                    </a:srgbClr>
                  </a:outerShdw>
                </a:effectLst>
                <a:latin typeface="Palatino" charset="0"/>
                <a:cs typeface="Times New Roman" pitchFamily="18" charset="0"/>
              </a:rPr>
              <a:t>calculate some values before they are updated and others after they are updated</a:t>
            </a:r>
            <a:r>
              <a:rPr lang="en-US" sz="2000" dirty="0" smtClean="0">
                <a:effectLst>
                  <a:outerShdw blurRad="38100" dist="38100" dir="2700000" algn="tl">
                    <a:srgbClr val="000000">
                      <a:alpha val="43137"/>
                    </a:srgbClr>
                  </a:outerShdw>
                </a:effectLst>
                <a:latin typeface="Palatino" charset="0"/>
                <a:cs typeface="Times New Roman" pitchFamily="18" charset="0"/>
              </a:rPr>
              <a:t>. </a:t>
            </a:r>
          </a:p>
          <a:p>
            <a:pPr eaLnBrk="1" hangingPunct="1">
              <a:buFont typeface="Wingdings" pitchFamily="2" charset="2"/>
              <a:buNone/>
              <a:defRPr/>
            </a:pPr>
            <a:endParaRPr lang="en-US" sz="2000" dirty="0" smtClean="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Dr. Mohamed Osman Hegazi</a:t>
            </a:r>
            <a:endParaRPr lang="en-US"/>
          </a:p>
        </p:txBody>
      </p:sp>
      <p:sp>
        <p:nvSpPr>
          <p:cNvPr id="4" name="قوس كبير أيسر 3"/>
          <p:cNvSpPr/>
          <p:nvPr/>
        </p:nvSpPr>
        <p:spPr>
          <a:xfrm>
            <a:off x="12344400" y="0"/>
            <a:ext cx="76200" cy="304800"/>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68363" y="131763"/>
            <a:ext cx="7173912" cy="809625"/>
          </a:xfrm>
        </p:spPr>
        <p:txBody>
          <a:bodyPr/>
          <a:lstStyle/>
          <a:p>
            <a:pPr eaLnBrk="1" hangingPunct="1"/>
            <a:r>
              <a:rPr lang="en-US" sz="2400" smtClean="0"/>
              <a:t> (a) The lost update problem. </a:t>
            </a:r>
            <a:endParaRPr lang="en-US" b="1" smtClean="0"/>
          </a:p>
        </p:txBody>
      </p:sp>
      <p:pic>
        <p:nvPicPr>
          <p:cNvPr id="7172" name="Picture 3" descr="31755_FIG1903a.gif                                             0001035BEeyore                         B91DCF3B:"/>
          <p:cNvPicPr>
            <a:picLocks noGrp="1" noChangeAspect="1" noChangeArrowheads="1"/>
          </p:cNvPicPr>
          <p:nvPr>
            <p:ph idx="1"/>
          </p:nvPr>
        </p:nvPicPr>
        <p:blipFill>
          <a:blip r:embed="rId2" cstate="print"/>
          <a:srcRect/>
          <a:stretch>
            <a:fillRect/>
          </a:stretch>
        </p:blipFill>
        <p:spPr>
          <a:xfrm>
            <a:off x="685800" y="1122363"/>
            <a:ext cx="8083550" cy="4560887"/>
          </a:xfrm>
        </p:spPr>
      </p:pic>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076325" y="311150"/>
            <a:ext cx="7173913" cy="596900"/>
          </a:xfrm>
        </p:spPr>
        <p:txBody>
          <a:bodyPr>
            <a:normAutofit/>
          </a:bodyPr>
          <a:lstStyle/>
          <a:p>
            <a:pPr eaLnBrk="1" hangingPunct="1"/>
            <a:r>
              <a:rPr lang="en-US" sz="2400" smtClean="0"/>
              <a:t>(b) The temporary update problem </a:t>
            </a:r>
            <a:r>
              <a:rPr lang="en-US" sz="2400" smtClean="0">
                <a:latin typeface="Palatino" charset="0"/>
                <a:cs typeface="Times New Roman" pitchFamily="18" charset="0"/>
              </a:rPr>
              <a:t>(Dirty Read) </a:t>
            </a:r>
            <a:r>
              <a:rPr lang="en-US" sz="2400" smtClean="0"/>
              <a:t>.</a:t>
            </a:r>
            <a:endParaRPr lang="en-US" sz="2400" b="1" smtClean="0"/>
          </a:p>
        </p:txBody>
      </p:sp>
      <p:pic>
        <p:nvPicPr>
          <p:cNvPr id="8196" name="Picture 3" descr="31755_FIG1903b.gif                                             0001035BEeyore                         B91DCF3B:"/>
          <p:cNvPicPr>
            <a:picLocks noGrp="1" noChangeAspect="1" noChangeArrowheads="1"/>
          </p:cNvPicPr>
          <p:nvPr>
            <p:ph idx="1"/>
          </p:nvPr>
        </p:nvPicPr>
        <p:blipFill>
          <a:blip r:embed="rId2" cstate="print"/>
          <a:srcRect/>
          <a:stretch>
            <a:fillRect/>
          </a:stretch>
        </p:blipFill>
        <p:spPr>
          <a:xfrm>
            <a:off x="387350" y="1177925"/>
            <a:ext cx="8313738" cy="4819650"/>
          </a:xfrm>
        </p:spPr>
      </p:pic>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554038" y="0"/>
            <a:ext cx="8212137" cy="668338"/>
          </a:xfrm>
        </p:spPr>
        <p:txBody>
          <a:bodyPr/>
          <a:lstStyle/>
          <a:p>
            <a:pPr eaLnBrk="1" hangingPunct="1"/>
            <a:r>
              <a:rPr lang="en-US" sz="2400" smtClean="0"/>
              <a:t>(c) The incorrect summary problem.</a:t>
            </a:r>
            <a:endParaRPr lang="en-US" b="1" smtClean="0"/>
          </a:p>
        </p:txBody>
      </p:sp>
      <p:pic>
        <p:nvPicPr>
          <p:cNvPr id="9220" name="Picture 3" descr="31755_FIG1903c.gif                                             0001035BEeyore                         B91DCF3B:"/>
          <p:cNvPicPr>
            <a:picLocks noGrp="1" noChangeAspect="1" noChangeArrowheads="1"/>
          </p:cNvPicPr>
          <p:nvPr>
            <p:ph idx="1"/>
          </p:nvPr>
        </p:nvPicPr>
        <p:blipFill>
          <a:blip r:embed="rId2" cstate="print"/>
          <a:srcRect/>
          <a:stretch>
            <a:fillRect/>
          </a:stretch>
        </p:blipFill>
        <p:spPr>
          <a:xfrm>
            <a:off x="360363" y="668338"/>
            <a:ext cx="8405812" cy="5926137"/>
          </a:xfrm>
        </p:spPr>
      </p:pic>
      <p:sp>
        <p:nvSpPr>
          <p:cNvPr id="4" name="Footer Placeholder 3"/>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07818" y="381000"/>
            <a:ext cx="8936182" cy="6476999"/>
          </a:xfrm>
        </p:spPr>
        <p:txBody>
          <a:bodyPr>
            <a:noAutofit/>
          </a:bodyPr>
          <a:lstStyle/>
          <a:p>
            <a:pPr eaLnBrk="1" hangingPunct="1">
              <a:lnSpc>
                <a:spcPct val="90000"/>
              </a:lnSpc>
              <a:buFont typeface="Wingdings" pitchFamily="2" charset="2"/>
              <a:buNone/>
              <a:defRPr/>
            </a:pPr>
            <a:r>
              <a:rPr lang="en-US" sz="2800" b="1" dirty="0" smtClean="0"/>
              <a:t>Why recovery is needed:</a:t>
            </a:r>
            <a:r>
              <a:rPr lang="en-US" sz="2000" b="1" dirty="0" smtClean="0"/>
              <a:t> </a:t>
            </a:r>
            <a:r>
              <a:rPr lang="en-US" sz="2000" dirty="0" smtClean="0">
                <a:latin typeface="Palatino" charset="0"/>
                <a:cs typeface="Times New Roman" pitchFamily="18" charset="0"/>
              </a:rPr>
              <a:t>(What causes a Transaction to fail)</a:t>
            </a:r>
          </a:p>
          <a:p>
            <a:pPr marL="234950" indent="-234950" eaLnBrk="1" hangingPunct="1">
              <a:lnSpc>
                <a:spcPct val="90000"/>
              </a:lnSpc>
              <a:buFont typeface="+mj-lt"/>
              <a:buAutoNum type="arabicPeriod"/>
              <a:defRPr/>
            </a:pPr>
            <a:r>
              <a:rPr lang="en-US" sz="2000" b="1" dirty="0" smtClean="0">
                <a:latin typeface="Palatino" charset="0"/>
                <a:cs typeface="Times New Roman" pitchFamily="18" charset="0"/>
              </a:rPr>
              <a:t>A computer failure (system crash):</a:t>
            </a:r>
            <a:r>
              <a:rPr lang="en-US" sz="1800" dirty="0" smtClean="0">
                <a:latin typeface="Palatino" charset="0"/>
                <a:cs typeface="Times New Roman" pitchFamily="18" charset="0"/>
              </a:rPr>
              <a:t> </a:t>
            </a:r>
            <a:r>
              <a:rPr lang="en-US" sz="2000" dirty="0" smtClean="0">
                <a:latin typeface="Palatino" charset="0"/>
                <a:cs typeface="Times New Roman" pitchFamily="18" charset="0"/>
              </a:rPr>
              <a:t>A hardware or software error occurs in the computer system during transaction execution. </a:t>
            </a:r>
          </a:p>
          <a:p>
            <a:pPr marL="234950" indent="-234950" eaLnBrk="1" hangingPunct="1">
              <a:lnSpc>
                <a:spcPct val="90000"/>
              </a:lnSpc>
              <a:buFont typeface="Wingdings" pitchFamily="2" charset="2"/>
              <a:buAutoNum type="arabicPeriod" startAt="2"/>
              <a:defRPr/>
            </a:pPr>
            <a:r>
              <a:rPr lang="en-US" sz="2000" b="1" dirty="0" smtClean="0">
                <a:latin typeface="Palatino" charset="0"/>
                <a:cs typeface="Times New Roman" pitchFamily="18" charset="0"/>
              </a:rPr>
              <a:t>A transaction or system error :</a:t>
            </a:r>
            <a:r>
              <a:rPr lang="en-US" sz="1800" dirty="0" smtClean="0">
                <a:latin typeface="Palatino" charset="0"/>
                <a:cs typeface="Times New Roman" pitchFamily="18" charset="0"/>
              </a:rPr>
              <a:t> </a:t>
            </a:r>
            <a:r>
              <a:rPr lang="en-US" sz="2000" dirty="0" smtClean="0">
                <a:latin typeface="Palatino" charset="0"/>
                <a:cs typeface="Times New Roman" pitchFamily="18" charset="0"/>
              </a:rPr>
              <a:t>Some operation in the transaction may cause it to fail, such as integer overflow or division by zero. Transaction failure may also occur because of erroneous parameter values or because of a logical programming error. In addition, the user may interrupt the transaction during its execution.</a:t>
            </a:r>
          </a:p>
          <a:p>
            <a:pPr marL="234950" indent="-234950" eaLnBrk="1" hangingPunct="1">
              <a:lnSpc>
                <a:spcPct val="90000"/>
              </a:lnSpc>
              <a:buFont typeface="Wingdings" pitchFamily="2" charset="2"/>
              <a:buAutoNum type="arabicPeriod" startAt="2"/>
              <a:defRPr/>
            </a:pPr>
            <a:r>
              <a:rPr lang="en-US" sz="2000" b="1" dirty="0" smtClean="0">
                <a:latin typeface="Palatino" charset="0"/>
                <a:cs typeface="Times New Roman" pitchFamily="18" charset="0"/>
              </a:rPr>
              <a:t>Local errors or exception conditions</a:t>
            </a:r>
            <a:r>
              <a:rPr lang="en-US" sz="2000" dirty="0" smtClean="0">
                <a:latin typeface="Palatino" charset="0"/>
                <a:cs typeface="Times New Roman" pitchFamily="18" charset="0"/>
              </a:rPr>
              <a:t> detected by the transaction: </a:t>
            </a:r>
          </a:p>
          <a:p>
            <a:pPr marL="234950" indent="-234950" eaLnBrk="1" hangingPunct="1">
              <a:lnSpc>
                <a:spcPct val="90000"/>
              </a:lnSpc>
              <a:buFont typeface="Wingdings" pitchFamily="2" charset="2"/>
              <a:buNone/>
              <a:defRPr/>
            </a:pPr>
            <a:r>
              <a:rPr lang="en-US" sz="2000" dirty="0" smtClean="0">
                <a:latin typeface="Palatino" charset="0"/>
                <a:cs typeface="Times New Roman" pitchFamily="18" charset="0"/>
              </a:rPr>
              <a:t>	- certain conditions necessitate cancellation of the transaction. For example, data for the transaction may not be found. A condition, such as insufficient account balance in a banking database.</a:t>
            </a:r>
          </a:p>
          <a:p>
            <a:pPr marL="234950" indent="-234950" eaLnBrk="1" hangingPunct="1">
              <a:lnSpc>
                <a:spcPct val="90000"/>
              </a:lnSpc>
              <a:buFont typeface="Wingdings" pitchFamily="2" charset="2"/>
              <a:buNone/>
              <a:defRPr/>
            </a:pPr>
            <a:r>
              <a:rPr lang="en-US" sz="2000" dirty="0" smtClean="0">
                <a:latin typeface="Palatino" charset="0"/>
                <a:cs typeface="Times New Roman" pitchFamily="18" charset="0"/>
              </a:rPr>
              <a:t>	- a programmed abort in the transaction causes it to fail.</a:t>
            </a:r>
          </a:p>
          <a:p>
            <a:pPr marL="234950" indent="-234950">
              <a:lnSpc>
                <a:spcPct val="90000"/>
              </a:lnSpc>
              <a:buFont typeface="Wingdings" pitchFamily="2" charset="2"/>
              <a:buAutoNum type="arabicPeriod" startAt="4"/>
            </a:pPr>
            <a:r>
              <a:rPr lang="en-US" sz="2000" b="1" dirty="0" smtClean="0">
                <a:latin typeface="Palatino" charset="0"/>
                <a:cs typeface="Times New Roman" pitchFamily="18" charset="0"/>
              </a:rPr>
              <a:t>Concurrency control enforcement:</a:t>
            </a:r>
            <a:r>
              <a:rPr lang="en-US" sz="2000" dirty="0" smtClean="0">
                <a:latin typeface="Palatino" charset="0"/>
                <a:cs typeface="Times New Roman" pitchFamily="18" charset="0"/>
              </a:rPr>
              <a:t> The concurrency control method may decide to abort the transaction, to be restarted later, because it violates </a:t>
            </a:r>
            <a:r>
              <a:rPr lang="en-US" sz="2000" dirty="0" err="1" smtClean="0">
                <a:latin typeface="Palatino" charset="0"/>
                <a:cs typeface="Times New Roman" pitchFamily="18" charset="0"/>
              </a:rPr>
              <a:t>serializability</a:t>
            </a:r>
            <a:r>
              <a:rPr lang="en-US" sz="2000" dirty="0" smtClean="0">
                <a:latin typeface="Palatino" charset="0"/>
                <a:cs typeface="Times New Roman" pitchFamily="18" charset="0"/>
              </a:rPr>
              <a:t> or because several transactions are in a state of deadlock .</a:t>
            </a:r>
          </a:p>
          <a:p>
            <a:pPr marL="234950" indent="-234950">
              <a:lnSpc>
                <a:spcPct val="90000"/>
              </a:lnSpc>
              <a:buFont typeface="Wingdings" pitchFamily="2" charset="2"/>
              <a:buAutoNum type="arabicPeriod" startAt="4"/>
            </a:pPr>
            <a:r>
              <a:rPr lang="en-US" sz="2000" b="1" dirty="0" smtClean="0">
                <a:latin typeface="Palatino" charset="0"/>
                <a:cs typeface="Times New Roman" pitchFamily="18" charset="0"/>
              </a:rPr>
              <a:t>Disk failure:</a:t>
            </a:r>
            <a:r>
              <a:rPr lang="en-US" sz="2000" dirty="0" smtClean="0">
                <a:latin typeface="Palatino" charset="0"/>
                <a:cs typeface="Times New Roman" pitchFamily="18" charset="0"/>
              </a:rPr>
              <a:t> Some disk blocks may lose their data because of a read or write malfunction or because of a disk read/write head crash. </a:t>
            </a:r>
          </a:p>
          <a:p>
            <a:pPr marL="234950" indent="-234950">
              <a:lnSpc>
                <a:spcPct val="90000"/>
              </a:lnSpc>
              <a:buFont typeface="Wingdings" pitchFamily="2" charset="2"/>
              <a:buAutoNum type="arabicPeriod" startAt="4"/>
            </a:pPr>
            <a:r>
              <a:rPr lang="en-US" sz="2000" b="1" dirty="0" smtClean="0">
                <a:latin typeface="Palatino" charset="0"/>
                <a:cs typeface="Times New Roman" pitchFamily="18" charset="0"/>
              </a:rPr>
              <a:t>Physical problems :</a:t>
            </a:r>
            <a:r>
              <a:rPr lang="en-US" sz="2000" dirty="0" smtClean="0">
                <a:latin typeface="Palatino" charset="0"/>
                <a:cs typeface="Times New Roman" pitchFamily="18" charset="0"/>
              </a:rPr>
              <a:t> This refers to an endless list of problems that includes power or air-conditioning failure, fire, theft, sabotage, and overwriting disks by mistake.</a:t>
            </a:r>
          </a:p>
        </p:txBody>
      </p:sp>
      <p:sp>
        <p:nvSpPr>
          <p:cNvPr id="4" name="TextBox 3"/>
          <p:cNvSpPr txBox="1"/>
          <p:nvPr/>
        </p:nvSpPr>
        <p:spPr>
          <a:xfrm>
            <a:off x="3581400" y="0"/>
            <a:ext cx="2971800" cy="461665"/>
          </a:xfrm>
          <a:prstGeom prst="rect">
            <a:avLst/>
          </a:prstGeom>
          <a:noFill/>
        </p:spPr>
        <p:txBody>
          <a:bodyPr wrap="square" rtlCol="0">
            <a:spAutoFit/>
          </a:bodyPr>
          <a:lstStyle/>
          <a:p>
            <a:r>
              <a:rPr lang="en-US" sz="2400" b="1" dirty="0" smtClean="0">
                <a:solidFill>
                  <a:schemeClr val="tx2"/>
                </a:solidFill>
              </a:rPr>
              <a:t>Transaction Recovery </a:t>
            </a:r>
            <a:endParaRPr lang="en-US" sz="2400" dirty="0">
              <a:solidFill>
                <a:schemeClr val="tx2"/>
              </a:solidFill>
            </a:endParaRPr>
          </a:p>
        </p:txBody>
      </p:sp>
      <p:sp>
        <p:nvSpPr>
          <p:cNvPr id="5" name="Footer Placeholder 4"/>
          <p:cNvSpPr>
            <a:spLocks noGrp="1"/>
          </p:cNvSpPr>
          <p:nvPr>
            <p:ph type="ftr" sz="quarter" idx="11"/>
          </p:nvPr>
        </p:nvSpPr>
        <p:spPr/>
        <p:txBody>
          <a:bodyPr/>
          <a:lstStyle/>
          <a:p>
            <a:r>
              <a:rPr lang="en-US" smtClean="0"/>
              <a:t>Dr. Mohamed Osman Hegazi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1688</Words>
  <Application>Microsoft Office PowerPoint</Application>
  <PresentationFormat>عرض على الشاشة (3:4)‏</PresentationFormat>
  <Paragraphs>192</Paragraphs>
  <Slides>24</Slides>
  <Notes>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24</vt:i4>
      </vt:variant>
    </vt:vector>
  </HeadingPairs>
  <TitlesOfParts>
    <vt:vector size="26" baseType="lpstr">
      <vt:lpstr>Office Theme</vt:lpstr>
      <vt:lpstr>VISIO</vt:lpstr>
      <vt:lpstr>The Concept of Transaction Processing</vt:lpstr>
      <vt:lpstr>Properties of Transactions</vt:lpstr>
      <vt:lpstr>Basic operations are read and write</vt:lpstr>
      <vt:lpstr>Concurrency control</vt:lpstr>
      <vt:lpstr>الشريحة 5</vt:lpstr>
      <vt:lpstr> (a) The lost update problem. </vt:lpstr>
      <vt:lpstr>(b) The temporary update problem (Dirty Read) .</vt:lpstr>
      <vt:lpstr>(c) The incorrect summary problem.</vt:lpstr>
      <vt:lpstr>الشريحة 9</vt:lpstr>
      <vt:lpstr>Transaction states.</vt:lpstr>
      <vt:lpstr>Transaction and System Concepts</vt:lpstr>
      <vt:lpstr>Recovery techniques</vt:lpstr>
      <vt:lpstr>الشريحة 13</vt:lpstr>
      <vt:lpstr>الشريحة 14</vt:lpstr>
      <vt:lpstr>Transaction Schedules based on Recovery  &amp; Serializability</vt:lpstr>
      <vt:lpstr>Transaction Support in SQL</vt:lpstr>
      <vt:lpstr>Database Concurrency Control</vt:lpstr>
      <vt:lpstr>Database Concurrency Control</vt:lpstr>
      <vt:lpstr>Database Concurrency Control</vt:lpstr>
      <vt:lpstr>Database Concurrency Control</vt:lpstr>
      <vt:lpstr>Database Concurrency Control</vt:lpstr>
      <vt:lpstr>Database Concurrency Control  (Dealing with Deadlock) </vt:lpstr>
      <vt:lpstr>Database Concurrency Control</vt:lpstr>
      <vt:lpstr>Assignment no.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Transaction Processing</dc:title>
  <dc:creator>Hegazi</dc:creator>
  <cp:lastModifiedBy>User</cp:lastModifiedBy>
  <cp:revision>7</cp:revision>
  <dcterms:created xsi:type="dcterms:W3CDTF">2012-05-30T12:22:55Z</dcterms:created>
  <dcterms:modified xsi:type="dcterms:W3CDTF">2014-11-02T07:36:32Z</dcterms:modified>
</cp:coreProperties>
</file>