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5"/>
  </p:notesMasterIdLst>
  <p:sldIdLst>
    <p:sldId id="268" r:id="rId2"/>
    <p:sldId id="269" r:id="rId3"/>
    <p:sldId id="270" r:id="rId4"/>
    <p:sldId id="256" r:id="rId5"/>
    <p:sldId id="258" r:id="rId6"/>
    <p:sldId id="257" r:id="rId7"/>
    <p:sldId id="273" r:id="rId8"/>
    <p:sldId id="259" r:id="rId9"/>
    <p:sldId id="274" r:id="rId10"/>
    <p:sldId id="275" r:id="rId11"/>
    <p:sldId id="276" r:id="rId12"/>
    <p:sldId id="263" r:id="rId13"/>
    <p:sldId id="264" r:id="rId14"/>
    <p:sldId id="271" r:id="rId15"/>
    <p:sldId id="260" r:id="rId16"/>
    <p:sldId id="262" r:id="rId17"/>
    <p:sldId id="266" r:id="rId18"/>
    <p:sldId id="267" r:id="rId19"/>
    <p:sldId id="265" r:id="rId20"/>
    <p:sldId id="280" r:id="rId21"/>
    <p:sldId id="261" r:id="rId22"/>
    <p:sldId id="277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4658" autoAdjust="0"/>
  </p:normalViewPr>
  <p:slideViewPr>
    <p:cSldViewPr>
      <p:cViewPr varScale="1">
        <p:scale>
          <a:sx n="81" d="100"/>
          <a:sy n="81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4AF3D-612C-417A-9651-AFED2B113601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AFD60-4858-4F18-91D0-E7A1A57F4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FD60-4858-4F18-91D0-E7A1A57F48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3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users/misra/scannedPdf.dir/DrinkingPhi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Zope_Object_Database" TargetMode="External"/><Relationship Id="rId2" Type="http://schemas.openxmlformats.org/officeDocument/2006/relationships/hyperlink" Target="http://blogs.cs.st-andrews.ac.uk/angus/2009/0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ope.org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 And Concurrency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-</a:t>
            </a:r>
            <a:r>
              <a:rPr lang="en-US" i="1" dirty="0" err="1" smtClean="0"/>
              <a:t>Bhavya</a:t>
            </a:r>
            <a:r>
              <a:rPr lang="en-US" i="1" dirty="0" smtClean="0"/>
              <a:t> </a:t>
            </a:r>
            <a:r>
              <a:rPr lang="en-US" i="1" dirty="0" err="1" smtClean="0"/>
              <a:t>Kilari</a:t>
            </a:r>
            <a:endParaRPr lang="en-US" i="1" dirty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1295400" y="6049963"/>
            <a:ext cx="75819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Yanqing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Zhang,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CSc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8320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114018" cy="515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 </a:t>
            </a:r>
            <a:r>
              <a:rPr lang="en-US" smtClean="0"/>
              <a:t>Control Protocols[1]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Two-Phase Locking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Timestamp Ordering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Optimistic Concurrency </a:t>
            </a:r>
            <a:r>
              <a:rPr lang="en-US" b="1" dirty="0"/>
              <a:t>C</a:t>
            </a:r>
            <a:r>
              <a:rPr lang="en-US" b="1" dirty="0" smtClean="0"/>
              <a:t>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Problem[4]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“Common computing problem in concurrency” </a:t>
            </a:r>
            <a:endParaRPr lang="en-US" dirty="0"/>
          </a:p>
        </p:txBody>
      </p:sp>
      <p:pic>
        <p:nvPicPr>
          <p:cNvPr id="3074" name="Picture 2" descr="C:\Documents and Settings\Bhavya\Desktop\578px-Dining_philosoph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743200"/>
            <a:ext cx="5180804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Waiters Solution</a:t>
            </a:r>
          </a:p>
          <a:p>
            <a:r>
              <a:rPr lang="en-US" dirty="0" smtClean="0"/>
              <a:t>Resource hierarchy solution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276600"/>
            <a:ext cx="2743200" cy="25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Zope</a:t>
            </a:r>
            <a:r>
              <a:rPr lang="en-US" dirty="0" smtClean="0"/>
              <a:t> </a:t>
            </a:r>
            <a:r>
              <a:rPr lang="en-US" dirty="0"/>
              <a:t>Object </a:t>
            </a:r>
            <a:r>
              <a:rPr lang="en-US" dirty="0" smtClean="0"/>
              <a:t>Database(ZODB) [9,10]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bject-oriented </a:t>
            </a:r>
            <a:r>
              <a:rPr lang="en-US" dirty="0"/>
              <a:t>database for transparently and persistently </a:t>
            </a:r>
            <a:r>
              <a:rPr lang="en-US" dirty="0" smtClean="0"/>
              <a:t>storing objects</a:t>
            </a:r>
          </a:p>
          <a:p>
            <a:r>
              <a:rPr lang="en-US" dirty="0"/>
              <a:t>Features of the ZODB include: transactions, history/undo, transparently pluggable storage, built-in caching, </a:t>
            </a:r>
            <a:r>
              <a:rPr lang="en-US" dirty="0" err="1"/>
              <a:t>multiversion</a:t>
            </a:r>
            <a:r>
              <a:rPr lang="en-US" dirty="0"/>
              <a:t> concurrency control (MVCC), and scalability across a network (using ZEO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Speed , ease of use and administration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Multiversion</a:t>
            </a:r>
            <a:r>
              <a:rPr lang="en-US" sz="4000" dirty="0" smtClean="0"/>
              <a:t> Concurrency </a:t>
            </a:r>
            <a:r>
              <a:rPr lang="en-US" sz="4000" dirty="0"/>
              <a:t>C</a:t>
            </a:r>
            <a:r>
              <a:rPr lang="en-US" sz="4000" dirty="0" smtClean="0"/>
              <a:t>ontrol[2,3]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user connected to the database with a snapshot</a:t>
            </a:r>
          </a:p>
          <a:p>
            <a:r>
              <a:rPr lang="en-US" dirty="0" smtClean="0"/>
              <a:t>Changes seen by other users only after the transaction COMMITS</a:t>
            </a:r>
          </a:p>
          <a:p>
            <a:r>
              <a:rPr lang="en-US" dirty="0" smtClean="0"/>
              <a:t>MVCC uses timestamps or increasing transaction IDs to achieve serializability</a:t>
            </a:r>
          </a:p>
          <a:p>
            <a:r>
              <a:rPr lang="en-US" dirty="0" smtClean="0"/>
              <a:t>Microsoft SQL Server,MySQL,Oracle,Sybase SQL etc uses MVCC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 Control Mechanisms[3]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Degree of Concurrency provided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Potential for deadlocks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Level of Consistency guaranteed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Of Concurrency Control Mechanisms-RWC [6]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Read-write-certify (RWC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098" name="Picture 2" descr="C:\Documents and Settings\Bhavya\Desktop\2-comparis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373826" cy="1752600"/>
          </a:xfrm>
          <a:prstGeom prst="rect">
            <a:avLst/>
          </a:prstGeom>
          <a:noFill/>
        </p:spPr>
      </p:pic>
      <p:pic>
        <p:nvPicPr>
          <p:cNvPr id="5" name="Picture 2" descr="C:\Documents and Settings\Bhavya\Desktop\3-certif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6544491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IMPROVEMENT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3" descr="C:\Documents and Settings\Bhavya\Desktop\4-distribut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648200" cy="1502449"/>
          </a:xfrm>
          <a:prstGeom prst="rect">
            <a:avLst/>
          </a:prstGeom>
          <a:noFill/>
        </p:spPr>
      </p:pic>
      <p:pic>
        <p:nvPicPr>
          <p:cNvPr id="5124" name="Picture 4" descr="C:\Documents and Settings\Bhavya\Desktop\5-nonblockingre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733800"/>
            <a:ext cx="5875337" cy="177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Proposal[5]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switching between different types of concurrency control techniques to provide an adaptive access strategy[5]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SzPct val="50000"/>
            </a:pPr>
            <a:r>
              <a:rPr lang="en-US" b="1" dirty="0"/>
              <a:t>P</a:t>
            </a:r>
            <a:r>
              <a:rPr lang="en-US" sz="2400" b="1" dirty="0" smtClean="0"/>
              <a:t>ART</a:t>
            </a:r>
            <a:r>
              <a:rPr lang="en-US" b="1" dirty="0"/>
              <a:t> I</a:t>
            </a:r>
            <a:r>
              <a:rPr lang="en-US" sz="2400" b="1" dirty="0" smtClean="0"/>
              <a:t>: </a:t>
            </a:r>
            <a:r>
              <a:rPr lang="en-US" b="1" dirty="0"/>
              <a:t>I</a:t>
            </a:r>
            <a:r>
              <a:rPr lang="en-US" sz="2400" b="1" dirty="0" smtClean="0"/>
              <a:t>NTRODUCTION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Transaction Processing System [</a:t>
            </a:r>
            <a:r>
              <a:rPr lang="en-US" sz="2000" i="1" dirty="0" smtClean="0"/>
              <a:t>R. Chow &amp; T. Johnson, 1997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Serializability [M.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Duckett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1995]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Concurrency Control Protocols</a:t>
            </a:r>
          </a:p>
          <a:p>
            <a:pPr>
              <a:lnSpc>
                <a:spcPct val="80000"/>
              </a:lnSpc>
              <a:buSzPct val="50000"/>
            </a:pPr>
            <a:r>
              <a:rPr lang="en-US" b="1" dirty="0"/>
              <a:t>P</a:t>
            </a:r>
            <a:r>
              <a:rPr lang="en-US" sz="2400" b="1" dirty="0" smtClean="0"/>
              <a:t>ART</a:t>
            </a:r>
            <a:r>
              <a:rPr lang="en-US" b="1" dirty="0"/>
              <a:t> II</a:t>
            </a:r>
            <a:r>
              <a:rPr lang="en-US" sz="2400" b="1" dirty="0" smtClean="0"/>
              <a:t>: </a:t>
            </a:r>
            <a:r>
              <a:rPr lang="en-US" b="1" dirty="0"/>
              <a:t>C</a:t>
            </a:r>
            <a:r>
              <a:rPr lang="en-US" sz="2400" b="1" dirty="0" smtClean="0"/>
              <a:t>URRENT </a:t>
            </a:r>
            <a:r>
              <a:rPr lang="en-US" b="1" dirty="0"/>
              <a:t>R</a:t>
            </a:r>
            <a:r>
              <a:rPr lang="en-US" sz="2400" b="1" dirty="0" smtClean="0"/>
              <a:t>ESEARCH</a:t>
            </a:r>
          </a:p>
          <a:p>
            <a:pPr lvl="1">
              <a:lnSpc>
                <a:spcPct val="80000"/>
              </a:lnSpc>
              <a:buSzPct val="50000"/>
              <a:buFontTx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ZODB[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zope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cor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Wikipedia, 2009]</a:t>
            </a:r>
          </a:p>
          <a:p>
            <a:pPr lvl="1">
              <a:lnSpc>
                <a:spcPct val="80000"/>
              </a:lnSpc>
              <a:buSzPct val="50000"/>
              <a:buFontTx/>
              <a:buChar char="o"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Muntiversion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Concurrency Control (MVCC)</a:t>
            </a:r>
          </a:p>
          <a:p>
            <a:pPr>
              <a:lnSpc>
                <a:spcPct val="80000"/>
              </a:lnSpc>
              <a:buSzPct val="50000"/>
            </a:pPr>
            <a:r>
              <a:rPr lang="en-US" b="1" dirty="0"/>
              <a:t>P</a:t>
            </a:r>
            <a:r>
              <a:rPr lang="en-US" sz="2400" b="1" dirty="0" smtClean="0"/>
              <a:t>ART</a:t>
            </a:r>
            <a:r>
              <a:rPr lang="en-US" b="1" dirty="0"/>
              <a:t> III</a:t>
            </a:r>
            <a:r>
              <a:rPr lang="en-US" sz="2400" b="1" dirty="0" smtClean="0"/>
              <a:t>: </a:t>
            </a:r>
            <a:r>
              <a:rPr lang="en-US" b="1" dirty="0"/>
              <a:t>F</a:t>
            </a:r>
            <a:r>
              <a:rPr lang="en-US" sz="2400" b="1" dirty="0" smtClean="0"/>
              <a:t>UTURE </a:t>
            </a:r>
            <a:r>
              <a:rPr lang="en-US" b="1" dirty="0"/>
              <a:t>P</a:t>
            </a:r>
            <a:r>
              <a:rPr lang="en-US" sz="2400" b="1" dirty="0" smtClean="0"/>
              <a:t>OTENTIAL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RWC [Andrews,2009]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Dynamic Switching</a:t>
            </a:r>
          </a:p>
          <a:p>
            <a:pPr>
              <a:lnSpc>
                <a:spcPct val="80000"/>
              </a:lnSpc>
              <a:buSzPct val="50000"/>
            </a:pPr>
            <a:r>
              <a:rPr lang="en-US" b="1" dirty="0" smtClean="0"/>
              <a:t>R</a:t>
            </a:r>
            <a:r>
              <a:rPr lang="en-US" sz="2400" b="1" dirty="0" smtClean="0"/>
              <a:t>EFERENCES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TPS AND ITS COMPONENTS</a:t>
            </a:r>
          </a:p>
          <a:p>
            <a:endParaRPr lang="en-US" dirty="0" smtClean="0"/>
          </a:p>
          <a:p>
            <a:r>
              <a:rPr lang="en-US" dirty="0" smtClean="0"/>
              <a:t>SERIALIZABILITY</a:t>
            </a:r>
          </a:p>
          <a:p>
            <a:endParaRPr lang="en-US" dirty="0" smtClean="0"/>
          </a:p>
          <a:p>
            <a:r>
              <a:rPr lang="en-US" dirty="0" smtClean="0"/>
              <a:t>CONCURRENCY CONTROL</a:t>
            </a:r>
          </a:p>
          <a:p>
            <a:endParaRPr lang="en-US" dirty="0" smtClean="0"/>
          </a:p>
          <a:p>
            <a:r>
              <a:rPr lang="en-US" dirty="0" smtClean="0"/>
              <a:t>LATEST TECHNIQUES (</a:t>
            </a:r>
            <a:r>
              <a:rPr lang="en-US" dirty="0" err="1" smtClean="0"/>
              <a:t>Zope</a:t>
            </a:r>
            <a:r>
              <a:rPr lang="en-US" dirty="0" smtClean="0"/>
              <a:t> ODB, MVCC)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[1]Distributed Operating Systems and Algorithm Analysis, Andy Chow &amp; Theodore Johnson,1997</a:t>
            </a:r>
          </a:p>
          <a:p>
            <a:pPr>
              <a:buNone/>
            </a:pPr>
            <a:r>
              <a:rPr lang="en-US" dirty="0" smtClean="0"/>
              <a:t>[2]Wikipedia</a:t>
            </a:r>
          </a:p>
          <a:p>
            <a:pPr>
              <a:buNone/>
            </a:pPr>
            <a:r>
              <a:rPr lang="en-US" dirty="0" smtClean="0"/>
              <a:t>[3]Bernstein</a:t>
            </a:r>
            <a:r>
              <a:rPr lang="en-US" dirty="0"/>
              <a:t>, Philip A. and Goodman, Nathan (1981), </a:t>
            </a:r>
            <a:r>
              <a:rPr lang="en-US" i="1" dirty="0"/>
              <a:t>Concurrency Control in Distributed Database Systems</a:t>
            </a:r>
            <a:r>
              <a:rPr lang="en-US" dirty="0"/>
              <a:t>, ACM Computing </a:t>
            </a:r>
            <a:r>
              <a:rPr lang="en-US" dirty="0" smtClean="0"/>
              <a:t>Surveys</a:t>
            </a:r>
          </a:p>
          <a:p>
            <a:pPr>
              <a:buNone/>
            </a:pPr>
            <a:r>
              <a:rPr lang="en-US" dirty="0" smtClean="0"/>
              <a:t>[4]</a:t>
            </a:r>
            <a:r>
              <a:rPr lang="en-US" dirty="0" err="1" smtClean="0"/>
              <a:t>Chandy</a:t>
            </a:r>
            <a:r>
              <a:rPr lang="en-US" dirty="0" smtClean="0"/>
              <a:t>, K.M.; </a:t>
            </a:r>
            <a:r>
              <a:rPr lang="en-US" dirty="0" err="1" smtClean="0"/>
              <a:t>Misra</a:t>
            </a:r>
            <a:r>
              <a:rPr lang="en-US" dirty="0" smtClean="0"/>
              <a:t>, J. (1984). </a:t>
            </a:r>
            <a:r>
              <a:rPr lang="en-US" dirty="0" smtClean="0">
                <a:hlinkClick r:id="rId3"/>
              </a:rPr>
              <a:t>The Drinking Philosophers Problem</a:t>
            </a:r>
            <a:r>
              <a:rPr lang="en-US" dirty="0" smtClean="0"/>
              <a:t>. ACM Transactions on Programming Languages and Systems.</a:t>
            </a:r>
          </a:p>
          <a:p>
            <a:pPr>
              <a:buNone/>
            </a:pPr>
            <a:r>
              <a:rPr lang="en-US" dirty="0" smtClean="0"/>
              <a:t>[5]http://www.patentstorm.us/patents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[6]</a:t>
            </a:r>
            <a:r>
              <a:rPr lang="en-US" dirty="0" smtClean="0">
                <a:hlinkClick r:id="rId2"/>
              </a:rPr>
              <a:t>http://blogs.cs.st-andrews.ac.uk/angus/2009/09/</a:t>
            </a:r>
            <a:endParaRPr lang="en-US" dirty="0" smtClean="0"/>
          </a:p>
          <a:p>
            <a:pPr>
              <a:buNone/>
            </a:pPr>
            <a:r>
              <a:rPr lang="en-GB" dirty="0" smtClean="0">
                <a:latin typeface="+mn-lt"/>
              </a:rPr>
              <a:t>[7]A. S. </a:t>
            </a:r>
            <a:r>
              <a:rPr lang="en-GB" dirty="0" err="1" smtClean="0">
                <a:latin typeface="+mn-lt"/>
              </a:rPr>
              <a:t>Tanenbaum</a:t>
            </a:r>
            <a:r>
              <a:rPr lang="en-GB" dirty="0" smtClean="0">
                <a:latin typeface="+mn-lt"/>
              </a:rPr>
              <a:t>, “Distributed Operating     </a:t>
            </a:r>
            <a:r>
              <a:rPr lang="en-GB" dirty="0" err="1" smtClean="0">
                <a:latin typeface="+mn-lt"/>
              </a:rPr>
              <a:t>Systems”,Prentice</a:t>
            </a:r>
            <a:r>
              <a:rPr lang="en-GB" dirty="0" smtClean="0">
                <a:latin typeface="+mn-lt"/>
              </a:rPr>
              <a:t> Hall, pp.22-25,2001.</a:t>
            </a:r>
          </a:p>
          <a:p>
            <a:pPr>
              <a:buNone/>
            </a:pPr>
            <a:r>
              <a:rPr lang="en-US" dirty="0" smtClean="0"/>
              <a:t>[8] “The Two-Phase Commit Protocol”, Mike </a:t>
            </a:r>
            <a:r>
              <a:rPr lang="en-US" dirty="0" err="1" smtClean="0"/>
              <a:t>Duckett</a:t>
            </a:r>
            <a:r>
              <a:rPr lang="en-US" dirty="0" smtClean="0"/>
              <a:t>, http://ei.cs.vt.edu/~cs5204/ sp99/</a:t>
            </a:r>
            <a:r>
              <a:rPr lang="en-US" dirty="0" err="1" smtClean="0"/>
              <a:t>distributedDBMS</a:t>
            </a:r>
            <a:r>
              <a:rPr lang="en-US" dirty="0" smtClean="0"/>
              <a:t>/</a:t>
            </a:r>
            <a:r>
              <a:rPr lang="en-US" dirty="0" err="1" smtClean="0"/>
              <a:t>duckett</a:t>
            </a:r>
            <a:r>
              <a:rPr lang="en-US" dirty="0" smtClean="0"/>
              <a:t>/tpcp.html, 4-30-1995.</a:t>
            </a:r>
          </a:p>
          <a:p>
            <a:pPr>
              <a:buNone/>
            </a:pPr>
            <a:r>
              <a:rPr lang="en-US" dirty="0" smtClean="0"/>
              <a:t>[9]</a:t>
            </a:r>
            <a:r>
              <a:rPr lang="en-US" dirty="0" smtClean="0">
                <a:hlinkClick r:id="rId3"/>
              </a:rPr>
              <a:t>http://en.wikipedia.org/wiki/Zope_Object_Database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[10]</a:t>
            </a:r>
            <a:r>
              <a:rPr lang="en-US" dirty="0" smtClean="0">
                <a:hlinkClick r:id="rId4"/>
              </a:rPr>
              <a:t> http://www.zope.org/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QUERIES??</a:t>
            </a:r>
            <a:endParaRPr lang="en-US" dirty="0"/>
          </a:p>
        </p:txBody>
      </p:sp>
      <p:pic>
        <p:nvPicPr>
          <p:cNvPr id="5" name="Picture 6" descr="MCj044149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1336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Motivation : to make use of clean and powerful atomic transaction semantics (ACID Properties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Transaction Processing System[1]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All or None - Two-Phase Commit</a:t>
            </a:r>
          </a:p>
          <a:p>
            <a:r>
              <a:rPr lang="en-US" b="1" dirty="0" smtClean="0"/>
              <a:t>Indivisible – SCH Concurrency Control Protocol</a:t>
            </a:r>
          </a:p>
          <a:p>
            <a:r>
              <a:rPr lang="en-US" b="1" dirty="0" smtClean="0"/>
              <a:t>Atomic update – OM Replica Management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Processing System[1]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5029200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Client Process:</a:t>
            </a:r>
          </a:p>
          <a:p>
            <a:r>
              <a:rPr lang="en-US" dirty="0" smtClean="0"/>
              <a:t>Issue a begin transaction</a:t>
            </a:r>
          </a:p>
          <a:p>
            <a:r>
              <a:rPr lang="en-US" dirty="0" smtClean="0"/>
              <a:t>Is at liberty to abort </a:t>
            </a:r>
            <a:r>
              <a:rPr lang="en-US" dirty="0" err="1" smtClean="0"/>
              <a:t>Tr</a:t>
            </a:r>
            <a:r>
              <a:rPr lang="en-US" dirty="0" smtClean="0"/>
              <a:t> anytime</a:t>
            </a:r>
          </a:p>
          <a:p>
            <a:r>
              <a:rPr lang="en-US" dirty="0" smtClean="0"/>
              <a:t>Issues end transaction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Transaction Manager (TM)</a:t>
            </a:r>
          </a:p>
          <a:p>
            <a:r>
              <a:rPr lang="en-US" dirty="0" smtClean="0"/>
              <a:t>Creates TID and work space </a:t>
            </a:r>
          </a:p>
          <a:p>
            <a:r>
              <a:rPr lang="en-US" dirty="0" smtClean="0"/>
              <a:t>Access request to data object carries TID sent to scheduler </a:t>
            </a:r>
          </a:p>
          <a:p>
            <a:r>
              <a:rPr lang="en-US" dirty="0" smtClean="0"/>
              <a:t>Rejection causes TM to send abort to the client and other TMs</a:t>
            </a:r>
          </a:p>
          <a:p>
            <a:r>
              <a:rPr lang="en-US" dirty="0" smtClean="0"/>
              <a:t>COMMIT must be atomic: two phase commit protocol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Scheduler (SCH)</a:t>
            </a:r>
          </a:p>
          <a:p>
            <a:r>
              <a:rPr lang="en-US" dirty="0" smtClean="0"/>
              <a:t>Chooses a concurrency control protocol to ensure consistency</a:t>
            </a:r>
          </a:p>
          <a:p>
            <a:r>
              <a:rPr lang="en-US" dirty="0" smtClean="0"/>
              <a:t>Inconsistency can be prevented or avoided or consistency can be validated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Object Manager (OM)</a:t>
            </a:r>
          </a:p>
          <a:p>
            <a:r>
              <a:rPr lang="en-US" dirty="0" smtClean="0"/>
              <a:t>Interfacing with underlying file service</a:t>
            </a:r>
          </a:p>
          <a:p>
            <a:r>
              <a:rPr lang="en-US" dirty="0" smtClean="0"/>
              <a:t>Consistency of replicas using replica management protocol</a:t>
            </a:r>
          </a:p>
          <a:p>
            <a:r>
              <a:rPr lang="en-US" dirty="0" smtClean="0"/>
              <a:t>Cache management for efficiency and failure recover for durability.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Schedule: set of actions of transactions</a:t>
            </a:r>
          </a:p>
          <a:p>
            <a:endParaRPr lang="en-US" dirty="0" smtClean="0"/>
          </a:p>
          <a:p>
            <a:r>
              <a:rPr lang="en-US" dirty="0" smtClean="0"/>
              <a:t>Serial Schedule: serial execution of actions of set of transactions</a:t>
            </a:r>
          </a:p>
          <a:p>
            <a:endParaRPr lang="en-US" dirty="0" smtClean="0"/>
          </a:p>
          <a:p>
            <a:r>
              <a:rPr lang="en-US" dirty="0" smtClean="0"/>
              <a:t>Serializable  schedule:</a:t>
            </a:r>
          </a:p>
          <a:p>
            <a:endParaRPr lang="en-US" dirty="0" smtClean="0"/>
          </a:p>
          <a:p>
            <a:r>
              <a:rPr lang="en-US" dirty="0" smtClean="0"/>
              <a:t>Serializability ensures consistency </a:t>
            </a:r>
          </a:p>
          <a:p>
            <a:endParaRPr lang="en-US" dirty="0" smtClean="0"/>
          </a:p>
          <a:p>
            <a:r>
              <a:rPr lang="en-US" dirty="0" smtClean="0"/>
              <a:t>Conflicts: write-write, read-write or write-read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Serial schedule : {t1,t2}, {t2,t1}  t0 COMMITED</a:t>
            </a:r>
          </a:p>
          <a:p>
            <a:r>
              <a:rPr lang="en-US" dirty="0" smtClean="0"/>
              <a:t>Possible results {C,D} : {80,120}, {120,80}</a:t>
            </a:r>
          </a:p>
          <a:p>
            <a:r>
              <a:rPr lang="en-US" dirty="0" smtClean="0"/>
              <a:t>Operation pairs {1,3} &amp; {2,4} – write-write conflict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3400" y="46482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844</TotalTime>
  <Words>562</Words>
  <Application>Microsoft Office PowerPoint</Application>
  <PresentationFormat>On-screen Show (4:3)</PresentationFormat>
  <Paragraphs>117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Courier New</vt:lpstr>
      <vt:lpstr>Wingdings 2</vt:lpstr>
      <vt:lpstr>Flow</vt:lpstr>
      <vt:lpstr>Transaction And Concurrency Control</vt:lpstr>
      <vt:lpstr>PREVIEW</vt:lpstr>
      <vt:lpstr>Transaction Processing</vt:lpstr>
      <vt:lpstr>Distributed Transaction Processing System[1]</vt:lpstr>
      <vt:lpstr>Atomicity</vt:lpstr>
      <vt:lpstr>Transaction Processing System[1]</vt:lpstr>
      <vt:lpstr>PowerPoint Presentation</vt:lpstr>
      <vt:lpstr>Serializability</vt:lpstr>
      <vt:lpstr>Example</vt:lpstr>
      <vt:lpstr>PowerPoint Presentation</vt:lpstr>
      <vt:lpstr>Concurrency Control Protocols[1]</vt:lpstr>
      <vt:lpstr>Dining Philosophers Problem[4] </vt:lpstr>
      <vt:lpstr>Solutions</vt:lpstr>
      <vt:lpstr> Zope Object Database(ZODB) [9,10] </vt:lpstr>
      <vt:lpstr> Multiversion Concurrency Control[2,3] </vt:lpstr>
      <vt:lpstr>Concurrency Control Mechanisms[3]</vt:lpstr>
      <vt:lpstr>Design Of Concurrency Control Mechanisms-RWC [6]</vt:lpstr>
      <vt:lpstr>FURTHER IMPROVEMENT </vt:lpstr>
      <vt:lpstr>New Proposal[5]</vt:lpstr>
      <vt:lpstr>REVIEW</vt:lpstr>
      <vt:lpstr>REFERENCES</vt:lpstr>
      <vt:lpstr>PowerPoint Presentation</vt:lpstr>
      <vt:lpstr>QUERIES??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And Concurrency Control</dc:title>
  <dc:creator/>
  <cp:lastModifiedBy>8p</cp:lastModifiedBy>
  <cp:revision>86</cp:revision>
  <dcterms:created xsi:type="dcterms:W3CDTF">2006-08-16T00:00:00Z</dcterms:created>
  <dcterms:modified xsi:type="dcterms:W3CDTF">2017-04-19T03:32:15Z</dcterms:modified>
</cp:coreProperties>
</file>