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76" r:id="rId5"/>
    <p:sldId id="262" r:id="rId6"/>
    <p:sldId id="311" r:id="rId7"/>
    <p:sldId id="312" r:id="rId8"/>
    <p:sldId id="302" r:id="rId9"/>
    <p:sldId id="303" r:id="rId10"/>
    <p:sldId id="304" r:id="rId11"/>
    <p:sldId id="313" r:id="rId12"/>
    <p:sldId id="271" r:id="rId13"/>
    <p:sldId id="263" r:id="rId14"/>
    <p:sldId id="280" r:id="rId15"/>
    <p:sldId id="281" r:id="rId16"/>
    <p:sldId id="282" r:id="rId17"/>
    <p:sldId id="283" r:id="rId18"/>
    <p:sldId id="284" r:id="rId19"/>
    <p:sldId id="285" r:id="rId20"/>
    <p:sldId id="269" r:id="rId21"/>
    <p:sldId id="307" r:id="rId22"/>
    <p:sldId id="308" r:id="rId23"/>
    <p:sldId id="272" r:id="rId24"/>
    <p:sldId id="293" r:id="rId25"/>
    <p:sldId id="273" r:id="rId26"/>
    <p:sldId id="274" r:id="rId27"/>
    <p:sldId id="275" r:id="rId28"/>
    <p:sldId id="296" r:id="rId29"/>
    <p:sldId id="297" r:id="rId30"/>
    <p:sldId id="305" r:id="rId31"/>
    <p:sldId id="317" r:id="rId32"/>
    <p:sldId id="318" r:id="rId33"/>
    <p:sldId id="319" r:id="rId34"/>
    <p:sldId id="306" r:id="rId35"/>
    <p:sldId id="310" r:id="rId36"/>
    <p:sldId id="314" r:id="rId37"/>
    <p:sldId id="315" r:id="rId38"/>
    <p:sldId id="316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7085" autoAdjust="0"/>
    <p:restoredTop sz="86391" autoAdjust="0"/>
  </p:normalViewPr>
  <p:slideViewPr>
    <p:cSldViewPr>
      <p:cViewPr varScale="1">
        <p:scale>
          <a:sx n="94" d="100"/>
          <a:sy n="94" d="100"/>
        </p:scale>
        <p:origin x="-204" y="-108"/>
      </p:cViewPr>
      <p:guideLst>
        <p:guide orient="horz" pos="1104"/>
        <p:guide pos="4272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57AF4-C479-482F-93D8-76306E05168F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54879-CC9F-4413-BB8F-05C3D1584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731270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7AE9CF-57B1-4B33-B310-CC888C433AC4}" type="datetimeFigureOut">
              <a:rPr lang="en-US"/>
              <a:pPr/>
              <a:t>3/8/2011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434E93-4DC2-4438-ADCB-C4CD79092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347399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19C7CB-F4C7-4276-AE24-EA1CDFF32A11}" type="slidenum">
              <a:rPr lang="en-US"/>
              <a:pPr/>
              <a:t>1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34E93-4DC2-4438-ADCB-C4CD79092EA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in Additional inputs to entropy calculator</a:t>
            </a:r>
            <a:r>
              <a:rPr lang="en-US" baseline="0" dirty="0" smtClean="0"/>
              <a:t> and Huffman encoder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434E93-4DC2-4438-ADCB-C4CD79092EA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Any lower, you don’t</a:t>
            </a:r>
            <a:r>
              <a:rPr lang="en-US" baseline="0" dirty="0" smtClean="0"/>
              <a:t> want to compress image to that distortion; Any higher you don’t want to look at such high rates. Visual quality also  a measure of performance Baboon ‘s texture looks good at pretty low PSNR</a:t>
            </a:r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B5F5DE-C979-4CD4-B995-17A8B763F88F}" type="slidenum">
              <a:rPr lang="en-US"/>
              <a:pPr/>
              <a:t>12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Slope should</a:t>
            </a:r>
            <a:r>
              <a:rPr lang="en-US" baseline="0" dirty="0" smtClean="0"/>
              <a:t> be about 6 db: Lena &amp; Mandrill : Similar Blocks -&gt; Similar coefficients -&gt; smaller variances -&gt; Higher coding gain</a:t>
            </a:r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F1AF7C-DF16-48E5-A5B2-3F84BEFA8F2D}" type="slidenum">
              <a:rPr lang="en-US"/>
              <a:pPr/>
              <a:t>13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34E93-4DC2-4438-ADCB-C4CD79092EA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34E93-4DC2-4438-ADCB-C4CD79092EA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34E93-4DC2-4438-ADCB-C4CD79092EA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Blocking</a:t>
            </a:r>
            <a:r>
              <a:rPr lang="en-US" baseline="0" dirty="0" smtClean="0"/>
              <a:t> artifacts visual part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flat part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high </a:t>
            </a:r>
            <a:r>
              <a:rPr lang="en-US" baseline="0" dirty="0" err="1" smtClean="0"/>
              <a:t>snr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34E93-4DC2-4438-ADCB-C4CD79092EA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34E93-4DC2-4438-ADCB-C4CD79092EA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34E93-4DC2-4438-ADCB-C4CD79092EA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2EDEBE-93B6-4406-9D57-A2129AFA1C05}" type="slidenum">
              <a:rPr lang="en-US"/>
              <a:pPr/>
              <a:t>2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PCA : For</a:t>
            </a:r>
            <a:r>
              <a:rPr lang="en-US" baseline="0" dirty="0" smtClean="0"/>
              <a:t> each directional classes, few dominant components along which the energy is concentrated. Completely discard the coefficients associated with least dominant components. Investigate it. Use </a:t>
            </a:r>
            <a:r>
              <a:rPr lang="en-US" baseline="0" dirty="0" err="1" smtClean="0"/>
              <a:t>eigen</a:t>
            </a:r>
            <a:r>
              <a:rPr lang="en-US" baseline="0" dirty="0" smtClean="0"/>
              <a:t> values to decide which coefficients to keep to keep which percentage of energy</a:t>
            </a:r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B9EBC0-9583-477B-8857-84C7648F30BC}" type="slidenum">
              <a:rPr lang="en-US"/>
              <a:pPr/>
              <a:t>20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Exploits directionality a lot of good</a:t>
            </a:r>
            <a:r>
              <a:rPr lang="en-US" baseline="0" dirty="0" smtClean="0"/>
              <a:t> stuff came out of it</a:t>
            </a:r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F700F2-1D1D-41A9-BAAD-4FD6C580195E}" type="slidenum">
              <a:rPr lang="en-US"/>
              <a:pPr/>
              <a:t>21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B160A5-AC70-43BF-BBFD-7239FFB467E1}" type="slidenum">
              <a:rPr lang="en-US"/>
              <a:pPr/>
              <a:t>22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4D78D4-599F-4565-8004-33E134345778}" type="slidenum">
              <a:rPr lang="en-US"/>
              <a:pPr/>
              <a:t>23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34E93-4DC2-4438-ADCB-C4CD79092EA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E71D7B-8212-47C8-9C54-119428C51868}" type="slidenum">
              <a:rPr lang="en-US"/>
              <a:pPr/>
              <a:t>25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305CBF-387C-4A16-ABB4-1456136504DF}" type="slidenum">
              <a:rPr lang="en-US"/>
              <a:pPr/>
              <a:t>26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C9B80E-48CF-4FEE-B057-B0361EA50ED5}" type="slidenum">
              <a:rPr lang="en-US"/>
              <a:pPr/>
              <a:t>27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34E93-4DC2-4438-ADCB-C4CD79092EA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34E93-4DC2-4438-ADCB-C4CD79092EA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KLT calculation : </a:t>
            </a:r>
            <a:r>
              <a:rPr lang="en-US" dirty="0" err="1" smtClean="0"/>
              <a:t>eigen</a:t>
            </a:r>
            <a:r>
              <a:rPr lang="en-US" baseline="0" dirty="0" smtClean="0"/>
              <a:t> vectors of covariance matrix: Operates on blocks of images . Customizes the basis.</a:t>
            </a:r>
          </a:p>
          <a:p>
            <a:r>
              <a:rPr lang="en-US" baseline="0" dirty="0" smtClean="0"/>
              <a:t>Key idea : Perform compression in transform + </a:t>
            </a:r>
            <a:r>
              <a:rPr lang="en-US" baseline="0" dirty="0" err="1" smtClean="0"/>
              <a:t>quantised</a:t>
            </a:r>
            <a:r>
              <a:rPr lang="en-US" baseline="0" dirty="0" smtClean="0"/>
              <a:t> plane as opposed to image plane by exploiting statistics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548285-E9D4-4BA0-BBB4-38CC77FE9ABE}" type="slidenum">
              <a:rPr lang="en-US"/>
              <a:pPr/>
              <a:t>3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34E93-4DC2-4438-ADCB-C4CD79092EA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34E93-4DC2-4438-ADCB-C4CD79092EA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B160A5-AC70-43BF-BBFD-7239FFB467E1}" type="slidenum">
              <a:rPr lang="en-US"/>
              <a:pPr/>
              <a:t>35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EE4AF9-BA60-4D6E-AE50-CE298BFDF223}" type="slidenum">
              <a:rPr lang="en-US"/>
              <a:pPr/>
              <a:t>36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434E93-4DC2-4438-ADCB-C4CD79092EAA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434E93-4DC2-4438-ADCB-C4CD79092EAA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Update DDCT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7A7A1D-7CBD-4415-9BF0-48EF6D6697BD}" type="slidenum">
              <a:rPr lang="en-US"/>
              <a:pPr/>
              <a:t>4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9B3A10-45E6-4172-AC08-818D67D44BE8}" type="slidenum">
              <a:rPr lang="en-US"/>
              <a:pPr/>
              <a:t>5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434E93-4DC2-4438-ADCB-C4CD79092EA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434E93-4DC2-4438-ADCB-C4CD79092EA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2CDACF-CCB0-4AC1-8E19-9B90FA8D21D7}" type="slidenum">
              <a:rPr lang="en-US"/>
              <a:pPr/>
              <a:t>8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block sizes,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34E93-4DC2-4438-ADCB-C4CD79092EA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EE398A: Direction-Adaptive KLT for Image Compression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D73D1-BE99-4D01-937E-0FE1B98295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EE398A: Direction-Adaptive KLT for Image Compression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344EA-665C-4F00-B0C5-D291FA7FB0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EE398A: Direction-Adaptive KLT for Image Compression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DB4D1-0522-4AD0-A51B-D1866CE506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3/8/2011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EE398A: Direction-Adaptive KLT for Image Compression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349EC-0F14-4D82-A86D-628BF79CB47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EE398A: Direction-Adaptive KLT for Image Compression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B4D91-141E-446C-ACD2-2D4B4188B5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3/8/2011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EE398A: Direction-Adaptive KLT for Image Compression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4D09D-A143-4184-856F-F4B6C847B1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3/8/2011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EE398A: Direction-Adaptive KLT for Image Compression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70A38-21E8-4408-B21E-4949A5D9EC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3/8/2011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EE398A: Direction-Adaptive KLT for Image Compression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AB11A-A74A-4332-A822-97F5EB6540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3/8/2011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EE398A: Direction-Adaptive KLT for Image Compression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6E17E-532A-4C19-9149-7C3B2BA30B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3/8/2011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EE398A: Direction-Adaptive KLT for Image Compression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75BC4-618E-4191-8E88-896FDD8EDB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3/8/2011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EE398A: Direction-Adaptive KLT for Image Compression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5560D-1AE9-432F-AEDA-D00B3E8C95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 smtClean="0"/>
              <a:t>3/8/2011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 smtClean="0"/>
              <a:t>EE398A: Direction-Adaptive KLT for Image Compression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42C5D93-E541-46ED-924F-5C777E10A3E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Direction-Adaptive KLT for Image Compression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Vinay Raj Hampapur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Wendy Ni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 smtClean="0"/>
              <a:t>Stanford University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 smtClean="0"/>
              <a:t>March 8,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KLT Basis Functions</a:t>
            </a:r>
          </a:p>
        </p:txBody>
      </p:sp>
      <p:pic>
        <p:nvPicPr>
          <p:cNvPr id="1024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0325" y="1847850"/>
            <a:ext cx="39433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824288" y="5678488"/>
            <a:ext cx="1495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Textured class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B11A-A74A-4332-A822-97F5EB6540B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3/8/2011</a:t>
            </a:r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en-US" smtClean="0"/>
              <a:t>EE398A: Direction-Adaptive KLT for Image Compression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ular Callout 36"/>
          <p:cNvSpPr/>
          <p:nvPr/>
        </p:nvSpPr>
        <p:spPr>
          <a:xfrm>
            <a:off x="3886200" y="1219200"/>
            <a:ext cx="4892722" cy="5285588"/>
          </a:xfrm>
          <a:prstGeom prst="wedgeRoundRectCallout">
            <a:avLst>
              <a:gd name="adj1" fmla="val -65759"/>
              <a:gd name="adj2" fmla="val 4681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DA-KLT: Compression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3/8/2011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20492" y="6099962"/>
            <a:ext cx="2133600" cy="365125"/>
          </a:xfrm>
        </p:spPr>
        <p:txBody>
          <a:bodyPr/>
          <a:lstStyle/>
          <a:p>
            <a:fld id="{52E349EC-0F14-4D82-A86D-628BF79CB47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1386032" y="2057400"/>
            <a:ext cx="1714500" cy="9144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Training</a:t>
            </a:r>
            <a:endParaRPr lang="en-US" sz="2000" b="1" dirty="0"/>
          </a:p>
        </p:txBody>
      </p:sp>
      <p:sp>
        <p:nvSpPr>
          <p:cNvPr id="39" name="Rounded Rectangle 38"/>
          <p:cNvSpPr/>
          <p:nvPr/>
        </p:nvSpPr>
        <p:spPr>
          <a:xfrm>
            <a:off x="1386032" y="3663639"/>
            <a:ext cx="17145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Compression</a:t>
            </a:r>
            <a:endParaRPr lang="en-US" sz="2000" b="1" dirty="0"/>
          </a:p>
        </p:txBody>
      </p:sp>
      <p:cxnSp>
        <p:nvCxnSpPr>
          <p:cNvPr id="40" name="Straight Arrow Connector 39"/>
          <p:cNvCxnSpPr>
            <a:endCxn id="38" idx="1"/>
          </p:cNvCxnSpPr>
          <p:nvPr/>
        </p:nvCxnSpPr>
        <p:spPr>
          <a:xfrm>
            <a:off x="776432" y="2514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9" idx="1"/>
          </p:cNvCxnSpPr>
          <p:nvPr/>
        </p:nvCxnSpPr>
        <p:spPr>
          <a:xfrm>
            <a:off x="776432" y="4120839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8" idx="2"/>
            <a:endCxn id="39" idx="0"/>
          </p:cNvCxnSpPr>
          <p:nvPr/>
        </p:nvCxnSpPr>
        <p:spPr>
          <a:xfrm>
            <a:off x="2243282" y="2971800"/>
            <a:ext cx="0" cy="691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9" idx="2"/>
          </p:cNvCxnSpPr>
          <p:nvPr/>
        </p:nvCxnSpPr>
        <p:spPr>
          <a:xfrm>
            <a:off x="2243282" y="4578039"/>
            <a:ext cx="0" cy="1282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22158" y="1867108"/>
            <a:ext cx="1108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Training Image Set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22157" y="3469661"/>
            <a:ext cx="1108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Image Set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243282" y="2971800"/>
            <a:ext cx="1560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Basis, PMFs, Huffman table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237752" y="4660073"/>
            <a:ext cx="1560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Coefficients, rates, PSNR, reconstructed images</a:t>
            </a:r>
            <a:endParaRPr lang="en-US" dirty="0"/>
          </a:p>
        </p:txBody>
      </p:sp>
      <p:sp>
        <p:nvSpPr>
          <p:cNvPr id="5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en-US" dirty="0" smtClean="0"/>
              <a:t>EE398A: Direction-Adaptive KLT for Image Compression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5584749" y="1402666"/>
            <a:ext cx="17145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Classifier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5582292" y="2455202"/>
            <a:ext cx="17145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KLT</a:t>
            </a:r>
            <a:endParaRPr lang="en-US" dirty="0"/>
          </a:p>
        </p:txBody>
      </p:sp>
      <p:cxnSp>
        <p:nvCxnSpPr>
          <p:cNvPr id="31" name="Straight Arrow Connector 30"/>
          <p:cNvCxnSpPr>
            <a:endCxn id="28" idx="1"/>
          </p:cNvCxnSpPr>
          <p:nvPr/>
        </p:nvCxnSpPr>
        <p:spPr>
          <a:xfrm>
            <a:off x="4993566" y="1745566"/>
            <a:ext cx="59118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572000" y="1143000"/>
            <a:ext cx="1108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image set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28" idx="2"/>
            <a:endCxn id="30" idx="0"/>
          </p:cNvCxnSpPr>
          <p:nvPr/>
        </p:nvCxnSpPr>
        <p:spPr>
          <a:xfrm flipH="1">
            <a:off x="6439542" y="2088466"/>
            <a:ext cx="2457" cy="3667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498574" y="2085870"/>
            <a:ext cx="171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Classified blocks</a:t>
            </a:r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>
            <a:off x="5582292" y="3499879"/>
            <a:ext cx="17145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Quantizer</a:t>
            </a:r>
            <a:endParaRPr lang="en-US" dirty="0"/>
          </a:p>
        </p:txBody>
      </p:sp>
      <p:cxnSp>
        <p:nvCxnSpPr>
          <p:cNvPr id="58" name="Straight Arrow Connector 57"/>
          <p:cNvCxnSpPr>
            <a:stCxn id="30" idx="2"/>
            <a:endCxn id="54" idx="0"/>
          </p:cNvCxnSpPr>
          <p:nvPr/>
        </p:nvCxnSpPr>
        <p:spPr>
          <a:xfrm>
            <a:off x="6439542" y="3141002"/>
            <a:ext cx="0" cy="3588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476452" y="3133628"/>
            <a:ext cx="135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Coefficients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476452" y="4194751"/>
            <a:ext cx="197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Quant. coefficients</a:t>
            </a:r>
            <a:endParaRPr lang="en-US" dirty="0"/>
          </a:p>
        </p:txBody>
      </p:sp>
      <p:cxnSp>
        <p:nvCxnSpPr>
          <p:cNvPr id="63" name="Straight Arrow Connector 62"/>
          <p:cNvCxnSpPr>
            <a:endCxn id="30" idx="1"/>
          </p:cNvCxnSpPr>
          <p:nvPr/>
        </p:nvCxnSpPr>
        <p:spPr>
          <a:xfrm>
            <a:off x="4993565" y="2798102"/>
            <a:ext cx="58872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461455" y="2142077"/>
            <a:ext cx="1108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Trained KLT basis</a:t>
            </a:r>
            <a:endParaRPr lang="en-US" dirty="0"/>
          </a:p>
        </p:txBody>
      </p:sp>
      <p:sp>
        <p:nvSpPr>
          <p:cNvPr id="65" name="Rounded Rectangle 64"/>
          <p:cNvSpPr/>
          <p:nvPr/>
        </p:nvSpPr>
        <p:spPr>
          <a:xfrm>
            <a:off x="3810000" y="4849012"/>
            <a:ext cx="1691872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Image Reconstruction</a:t>
            </a:r>
            <a:endParaRPr lang="en-US" dirty="0"/>
          </a:p>
        </p:txBody>
      </p:sp>
      <p:sp>
        <p:nvSpPr>
          <p:cNvPr id="66" name="Rounded Rectangle 65"/>
          <p:cNvSpPr/>
          <p:nvPr/>
        </p:nvSpPr>
        <p:spPr>
          <a:xfrm>
            <a:off x="7388328" y="4835570"/>
            <a:ext cx="1193778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Huffman Encoder</a:t>
            </a:r>
            <a:endParaRPr lang="en-US" dirty="0"/>
          </a:p>
        </p:txBody>
      </p:sp>
      <p:sp>
        <p:nvSpPr>
          <p:cNvPr id="67" name="Rounded Rectangle 66"/>
          <p:cNvSpPr/>
          <p:nvPr/>
        </p:nvSpPr>
        <p:spPr>
          <a:xfrm>
            <a:off x="5582292" y="4849012"/>
            <a:ext cx="1691872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Entropy Calculator</a:t>
            </a:r>
            <a:endParaRPr lang="en-US" dirty="0"/>
          </a:p>
        </p:txBody>
      </p:sp>
      <p:cxnSp>
        <p:nvCxnSpPr>
          <p:cNvPr id="68" name="Straight Arrow Connector 67"/>
          <p:cNvCxnSpPr>
            <a:stCxn id="54" idx="2"/>
            <a:endCxn id="67" idx="0"/>
          </p:cNvCxnSpPr>
          <p:nvPr/>
        </p:nvCxnSpPr>
        <p:spPr>
          <a:xfrm flipH="1">
            <a:off x="6428228" y="4185679"/>
            <a:ext cx="11314" cy="663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65" idx="0"/>
            <a:endCxn id="66" idx="0"/>
          </p:cNvCxnSpPr>
          <p:nvPr/>
        </p:nvCxnSpPr>
        <p:spPr>
          <a:xfrm rot="5400000" flipH="1" flipV="1">
            <a:off x="6313855" y="3177651"/>
            <a:ext cx="13442" cy="3329281"/>
          </a:xfrm>
          <a:prstGeom prst="bentConnector3">
            <a:avLst>
              <a:gd name="adj1" fmla="val 1800640"/>
            </a:avLst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5" idx="2"/>
          </p:cNvCxnSpPr>
          <p:nvPr/>
        </p:nvCxnSpPr>
        <p:spPr>
          <a:xfrm>
            <a:off x="4655936" y="5534812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686942" y="5553670"/>
            <a:ext cx="1352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Recon. Images, PSNR</a:t>
            </a:r>
            <a:endParaRPr lang="en-US" dirty="0"/>
          </a:p>
        </p:txBody>
      </p:sp>
      <p:cxnSp>
        <p:nvCxnSpPr>
          <p:cNvPr id="71" name="Straight Arrow Connector 70"/>
          <p:cNvCxnSpPr>
            <a:stCxn id="67" idx="2"/>
          </p:cNvCxnSpPr>
          <p:nvPr/>
        </p:nvCxnSpPr>
        <p:spPr>
          <a:xfrm flipH="1">
            <a:off x="6427000" y="5534812"/>
            <a:ext cx="1228" cy="8300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470548" y="5545489"/>
            <a:ext cx="135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Entropy</a:t>
            </a:r>
            <a:endParaRPr lang="en-US" dirty="0"/>
          </a:p>
        </p:txBody>
      </p:sp>
      <p:cxnSp>
        <p:nvCxnSpPr>
          <p:cNvPr id="73" name="Straight Arrow Connector 72"/>
          <p:cNvCxnSpPr>
            <a:stCxn id="66" idx="2"/>
          </p:cNvCxnSpPr>
          <p:nvPr/>
        </p:nvCxnSpPr>
        <p:spPr>
          <a:xfrm>
            <a:off x="7985217" y="5521370"/>
            <a:ext cx="0" cy="8434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985217" y="5519757"/>
            <a:ext cx="135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Huffman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1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 of Performance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PSNR-rate curve</a:t>
            </a:r>
          </a:p>
          <a:p>
            <a:pPr lvl="1" eaLnBrk="1" hangingPunct="1"/>
            <a:r>
              <a:rPr lang="en-US" dirty="0" smtClean="0"/>
              <a:t>Region of interest: 30-40 dB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dirty="0" smtClean="0"/>
              <a:t>Visual quality of reconstructed images</a:t>
            </a:r>
          </a:p>
          <a:p>
            <a:pPr eaLnBrk="1" hangingPunct="1"/>
            <a:r>
              <a:rPr lang="en-US" dirty="0" smtClean="0"/>
              <a:t>Coding gain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49EC-0F14-4D82-A86D-628BF79CB47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EE398A: Direction-Adaptive KLT for Image Compression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3/8/2011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Performance: DA-KLT</a:t>
            </a:r>
          </a:p>
        </p:txBody>
      </p:sp>
      <p:pic>
        <p:nvPicPr>
          <p:cNvPr id="13315" name="Content Placeholder 1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5000" y="1863725"/>
            <a:ext cx="5334000" cy="3998913"/>
          </a:xfrm>
        </p:spPr>
      </p:pic>
      <p:pic>
        <p:nvPicPr>
          <p:cNvPr id="13316" name="Picture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7937" y="4140679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140679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2209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2209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49EC-0F14-4D82-A86D-628BF79CB47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EE398A: Direction-Adaptive KLT for Image Compression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3/8/2011</a:t>
            </a:r>
            <a:endParaRPr lang="en-US" dirty="0"/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2628900" y="5803490"/>
            <a:ext cx="388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Block </a:t>
            </a:r>
            <a:r>
              <a:rPr lang="en-US" dirty="0"/>
              <a:t>size = 8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400050" y="3429000"/>
            <a:ext cx="1638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Coding gain = </a:t>
            </a:r>
            <a:r>
              <a:rPr lang="en-US" dirty="0" smtClean="0"/>
              <a:t>4.79</a:t>
            </a:r>
            <a:endParaRPr lang="en-US" dirty="0"/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400050" y="5359879"/>
            <a:ext cx="1638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Coding gain </a:t>
            </a:r>
            <a:r>
              <a:rPr lang="en-US" dirty="0" smtClean="0"/>
              <a:t>= 54.35</a:t>
            </a:r>
            <a:endParaRPr lang="en-US" dirty="0"/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7105650" y="3425382"/>
            <a:ext cx="1638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Coding gain = </a:t>
            </a:r>
            <a:r>
              <a:rPr lang="en-US" dirty="0" smtClean="0"/>
              <a:t>52.35</a:t>
            </a:r>
            <a:endParaRPr lang="en-US" dirty="0"/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7133303" y="5347659"/>
            <a:ext cx="1638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Coding gain = </a:t>
            </a:r>
            <a:r>
              <a:rPr lang="en-US" dirty="0" smtClean="0"/>
              <a:t>27.32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Placeholder 11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887413"/>
            <a:ext cx="9144000" cy="5083175"/>
          </a:xfrm>
        </p:spPr>
      </p:pic>
      <p:sp>
        <p:nvSpPr>
          <p:cNvPr id="14339" name="TextBox 13"/>
          <p:cNvSpPr txBox="1">
            <a:spLocks noChangeArrowheads="1"/>
          </p:cNvSpPr>
          <p:nvPr/>
        </p:nvSpPr>
        <p:spPr bwMode="auto">
          <a:xfrm>
            <a:off x="2628900" y="5410200"/>
            <a:ext cx="388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Quantization step = 8; Block size = 8</a:t>
            </a:r>
          </a:p>
        </p:txBody>
      </p:sp>
      <p:sp>
        <p:nvSpPr>
          <p:cNvPr id="14340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DA-KLT: Changing Quantization Step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B11A-A74A-4332-A822-97F5EB6540B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3/8/2011</a:t>
            </a:r>
            <a:endParaRPr 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en-US" smtClean="0"/>
              <a:t>EE398A: Direction-Adaptive KLT for Image Compression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87413"/>
            <a:ext cx="9144000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7"/>
          <p:cNvSpPr txBox="1">
            <a:spLocks noChangeArrowheads="1"/>
          </p:cNvSpPr>
          <p:nvPr/>
        </p:nvSpPr>
        <p:spPr bwMode="auto">
          <a:xfrm>
            <a:off x="2628900" y="5410200"/>
            <a:ext cx="388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Quantization step = 16; Block size = 8</a:t>
            </a:r>
          </a:p>
        </p:txBody>
      </p:sp>
      <p:sp>
        <p:nvSpPr>
          <p:cNvPr id="15364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DA-KLT: Changing Quantization Step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B11A-A74A-4332-A822-97F5EB6540B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3/8/2011</a:t>
            </a:r>
            <a:endParaRPr 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en-US" smtClean="0"/>
              <a:t>EE398A: Direction-Adaptive KLT for Image Compression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87413"/>
            <a:ext cx="9144000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628900" y="5410200"/>
            <a:ext cx="388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Quantization step = 32; Block size = 8</a:t>
            </a:r>
          </a:p>
        </p:txBody>
      </p:sp>
      <p:sp>
        <p:nvSpPr>
          <p:cNvPr id="1638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DA-KLT: Changing Quantization Step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B11A-A74A-4332-A822-97F5EB6540B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3/8/2011</a:t>
            </a:r>
            <a:endParaRPr 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en-US" smtClean="0"/>
              <a:t>EE398A: Direction-Adaptive KLT for Image Compression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87413"/>
            <a:ext cx="9144000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2628900" y="5410200"/>
            <a:ext cx="388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Quantization step = 64; Block size = 8</a:t>
            </a:r>
          </a:p>
        </p:txBody>
      </p:sp>
      <p:sp>
        <p:nvSpPr>
          <p:cNvPr id="1741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DA-KLT: Changing Quantization Step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B11A-A74A-4332-A822-97F5EB6540B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3/8/2011</a:t>
            </a:r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en-US" smtClean="0"/>
              <a:t>EE398A: Direction-Adaptive KLT for Image Compression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87413"/>
            <a:ext cx="9144000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628900" y="5410200"/>
            <a:ext cx="388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Quantization step = 128; Block size = 8</a:t>
            </a:r>
          </a:p>
        </p:txBody>
      </p:sp>
      <p:sp>
        <p:nvSpPr>
          <p:cNvPr id="1843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DA-KLT: Changing Quantization Step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B11A-A74A-4332-A822-97F5EB6540B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3/8/2011</a:t>
            </a:r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en-US" smtClean="0"/>
              <a:t>EE398A: Direction-Adaptive KLT for Image Compression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87413"/>
            <a:ext cx="9144000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2628900" y="5410200"/>
            <a:ext cx="388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Quantization step = 256; Block size = 8</a:t>
            </a:r>
          </a:p>
        </p:txBody>
      </p:sp>
      <p:sp>
        <p:nvSpPr>
          <p:cNvPr id="1946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DA-KLT: Changing Quantization Step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B11A-A74A-4332-A822-97F5EB6540B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3/8/2011</a:t>
            </a:r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en-US" smtClean="0"/>
              <a:t>EE398A: Direction-Adaptive KLT for Image Compression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Motivation</a:t>
            </a:r>
          </a:p>
          <a:p>
            <a:pPr eaLnBrk="1" hangingPunct="1"/>
            <a:r>
              <a:rPr lang="en-US" dirty="0" smtClean="0"/>
              <a:t>Description of our method</a:t>
            </a:r>
          </a:p>
          <a:p>
            <a:pPr eaLnBrk="1" hangingPunct="1"/>
            <a:r>
              <a:rPr lang="en-US" dirty="0" smtClean="0"/>
              <a:t>Results and comparisons</a:t>
            </a:r>
          </a:p>
          <a:p>
            <a:pPr eaLnBrk="1" hangingPunct="1"/>
            <a:r>
              <a:rPr lang="en-US" dirty="0" smtClean="0"/>
              <a:t>Achievements</a:t>
            </a:r>
          </a:p>
          <a:p>
            <a:pPr eaLnBrk="1" hangingPunct="1"/>
            <a:r>
              <a:rPr lang="en-US" dirty="0" smtClean="0"/>
              <a:t>Future work</a:t>
            </a:r>
          </a:p>
          <a:p>
            <a:pPr eaLnBrk="1" hangingPunct="1"/>
            <a:r>
              <a:rPr lang="en-US" dirty="0" smtClean="0"/>
              <a:t>Acknowledgement</a:t>
            </a:r>
          </a:p>
          <a:p>
            <a:pPr eaLnBrk="1" hangingPunct="1"/>
            <a:r>
              <a:rPr lang="en-US" dirty="0" smtClean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49EC-0F14-4D82-A86D-628BF79CB47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EE398A: Direction-Adaptive KLT for Image Compression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3/8/2011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Performance: Principal Component Truncation</a:t>
            </a:r>
          </a:p>
        </p:txBody>
      </p:sp>
      <p:pic>
        <p:nvPicPr>
          <p:cNvPr id="27651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5000" y="1863725"/>
            <a:ext cx="5334000" cy="39989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49EC-0F14-4D82-A86D-628BF79CB47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EE398A: Direction-Adaptive KLT for Image Compression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3/8/2011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Performance: DA-KLT vs. KLT</a:t>
            </a:r>
          </a:p>
        </p:txBody>
      </p:sp>
      <p:pic>
        <p:nvPicPr>
          <p:cNvPr id="25603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5000" y="1863725"/>
            <a:ext cx="5334000" cy="3998913"/>
          </a:xfrm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169025" y="2624138"/>
            <a:ext cx="1725613" cy="598487"/>
            <a:chOff x="6169742" y="2624902"/>
            <a:chExt cx="1724518" cy="597932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6172915" y="2624902"/>
              <a:ext cx="0" cy="152259"/>
            </a:xfrm>
            <a:prstGeom prst="straightConnector1">
              <a:avLst/>
            </a:prstGeom>
            <a:ln w="158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6169742" y="2896112"/>
              <a:ext cx="0" cy="152259"/>
            </a:xfrm>
            <a:prstGeom prst="straightConnector1">
              <a:avLst/>
            </a:prstGeom>
            <a:ln w="158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15" name="TextBox 7"/>
            <p:cNvSpPr txBox="1">
              <a:spLocks noChangeArrowheads="1"/>
            </p:cNvSpPr>
            <p:nvPr/>
          </p:nvSpPr>
          <p:spPr bwMode="auto">
            <a:xfrm>
              <a:off x="6324600" y="2853502"/>
              <a:ext cx="15696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Mandrill: ~1dB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994150" y="2852738"/>
            <a:ext cx="1001713" cy="723900"/>
            <a:chOff x="6169742" y="2701102"/>
            <a:chExt cx="1001621" cy="722531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6172917" y="2701102"/>
              <a:ext cx="0" cy="15211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6169742" y="2918178"/>
              <a:ext cx="0" cy="15211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12" name="TextBox 14"/>
            <p:cNvSpPr txBox="1">
              <a:spLocks noChangeArrowheads="1"/>
            </p:cNvSpPr>
            <p:nvPr/>
          </p:nvSpPr>
          <p:spPr bwMode="auto">
            <a:xfrm>
              <a:off x="6169742" y="2777302"/>
              <a:ext cx="100162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Peppers:</a:t>
              </a:r>
            </a:p>
            <a:p>
              <a:r>
                <a:rPr lang="en-US">
                  <a:solidFill>
                    <a:srgbClr val="FF0000"/>
                  </a:solidFill>
                </a:rPr>
                <a:t>~0.85dB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422775" y="2214563"/>
            <a:ext cx="1589088" cy="638175"/>
            <a:chOff x="6169742" y="2429642"/>
            <a:chExt cx="1588825" cy="639719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6172916" y="2614238"/>
              <a:ext cx="0" cy="152769"/>
            </a:xfrm>
            <a:prstGeom prst="straightConnector1">
              <a:avLst/>
            </a:prstGeom>
            <a:ln w="15875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6169742" y="2916592"/>
              <a:ext cx="0" cy="152769"/>
            </a:xfrm>
            <a:prstGeom prst="straightConnector1">
              <a:avLst/>
            </a:prstGeom>
            <a:ln w="15875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09" name="TextBox 18"/>
            <p:cNvSpPr txBox="1">
              <a:spLocks noChangeArrowheads="1"/>
            </p:cNvSpPr>
            <p:nvPr/>
          </p:nvSpPr>
          <p:spPr bwMode="auto">
            <a:xfrm>
              <a:off x="6241805" y="2429642"/>
              <a:ext cx="15167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6600"/>
                  </a:solidFill>
                </a:rPr>
                <a:t>Lena: ~1.15dB</a:t>
              </a: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49EC-0F14-4D82-A86D-628BF79CB47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EE398A: Direction-Adaptive KLT for Image Compression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3/8/2011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Performance: DA-KLT vs. DDCT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49EC-0F14-4D82-A86D-628BF79CB47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EE398A: Direction-Adaptive KLT for Image Compression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3/8/2011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333" y="1863181"/>
            <a:ext cx="5333334" cy="40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Achievements I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Implemented DA-KLT and investigated various aspects affecting its performance</a:t>
            </a:r>
          </a:p>
          <a:p>
            <a:pPr lvl="1" eaLnBrk="1" hangingPunct="1"/>
            <a:r>
              <a:rPr lang="en-US" dirty="0" smtClean="0"/>
              <a:t>Quantization step and block size</a:t>
            </a:r>
          </a:p>
          <a:p>
            <a:pPr lvl="1" eaLnBrk="1" hangingPunct="1"/>
            <a:r>
              <a:rPr lang="en-US" dirty="0" smtClean="0"/>
              <a:t>Principal component truncation: “ceiling” effect due to limit on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49EC-0F14-4D82-A86D-628BF79CB47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EE398A: Direction-Adaptive KLT for Image Compression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3/8/2011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Achievements II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Compared against existing techniques</a:t>
            </a:r>
          </a:p>
          <a:p>
            <a:pPr lvl="1" eaLnBrk="1" hangingPunct="1"/>
            <a:r>
              <a:rPr lang="en-US" dirty="0" smtClean="0"/>
              <a:t>DA-KLT outperforms KLT</a:t>
            </a:r>
          </a:p>
          <a:p>
            <a:pPr lvl="1" eaLnBrk="1" hangingPunct="1"/>
            <a:r>
              <a:rPr lang="en-US" dirty="0" smtClean="0"/>
              <a:t>DA-KLT does not perform as well as DDCT</a:t>
            </a:r>
          </a:p>
          <a:p>
            <a:pPr lvl="2" eaLnBrk="1" hangingPunct="1"/>
            <a:r>
              <a:rPr lang="en-US" dirty="0" smtClean="0"/>
              <a:t>However, DA-KLT compression is faster as DDCT employs brute-force block classification</a:t>
            </a:r>
          </a:p>
          <a:p>
            <a:pPr eaLnBrk="1" hangingPunct="1"/>
            <a:r>
              <a:rPr lang="en-US" dirty="0" smtClean="0"/>
              <a:t>Conclusion:</a:t>
            </a:r>
          </a:p>
          <a:p>
            <a:pPr lvl="1" eaLnBrk="1" hangingPunct="1"/>
            <a:r>
              <a:rPr lang="en-US" dirty="0" smtClean="0"/>
              <a:t>DA-KLT is a feasible method for exploiting directionality in image using KLT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49EC-0F14-4D82-A86D-628BF79CB47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EE398A: Direction-Adaptive KLT for Image Compression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3/8/2011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Suggested Future Work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 more training images</a:t>
            </a:r>
          </a:p>
          <a:p>
            <a:pPr eaLnBrk="1" hangingPunct="1"/>
            <a:r>
              <a:rPr lang="en-US" dirty="0" smtClean="0"/>
              <a:t>Estimate source statistics better to improve performance of entropy coder</a:t>
            </a:r>
          </a:p>
          <a:p>
            <a:pPr eaLnBrk="1" hangingPunct="1"/>
            <a:r>
              <a:rPr lang="en-US" dirty="0" smtClean="0"/>
              <a:t>Check optimality of basis functions</a:t>
            </a:r>
          </a:p>
          <a:p>
            <a:pPr eaLnBrk="1" hangingPunct="1"/>
            <a:r>
              <a:rPr lang="en-US" dirty="0" smtClean="0"/>
              <a:t>Consider using adaptive block sizes </a:t>
            </a:r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49EC-0F14-4D82-A86D-628BF79CB47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EE398A: Direction-Adaptive KLT for Image Compression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3/8/2011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Acknowledgement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Prof. Bernd Girod </a:t>
            </a:r>
          </a:p>
          <a:p>
            <a:pPr eaLnBrk="1" hangingPunct="1"/>
            <a:r>
              <a:rPr lang="en-US" smtClean="0"/>
              <a:t>Mina Makar</a:t>
            </a:r>
          </a:p>
          <a:p>
            <a:pPr eaLnBrk="1" hangingPunct="1"/>
            <a:r>
              <a:rPr lang="en-US" smtClean="0"/>
              <a:t>DDCT code by Chuo-ling Chang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49EC-0F14-4D82-A86D-628BF79CB47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EE398A: Direction-Adaptive KLT for Image Compression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3/8/2011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References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[1] B. </a:t>
            </a:r>
            <a:r>
              <a:rPr lang="en-US" sz="2000" dirty="0" err="1" smtClean="0"/>
              <a:t>Zeng</a:t>
            </a:r>
            <a:r>
              <a:rPr lang="en-US" sz="2000" dirty="0" smtClean="0"/>
              <a:t> and J. Fu, “Directional Discrete Cosine Transforms—A New Framework for Image Coding”, IEEE Transactions on Circuits and Systems for Video Technology, vol. 18, no. 3, pp. 305-313, Mar. 2008.</a:t>
            </a:r>
            <a:br>
              <a:rPr lang="en-US" sz="2000" dirty="0" smtClean="0"/>
            </a:br>
            <a:r>
              <a:rPr lang="en-US" sz="2000" dirty="0" smtClean="0"/>
              <a:t>[2] C.-L. Chang and B. </a:t>
            </a:r>
            <a:r>
              <a:rPr lang="en-US" sz="2000" dirty="0" err="1" smtClean="0"/>
              <a:t>Girod</a:t>
            </a:r>
            <a:r>
              <a:rPr lang="en-US" sz="2000" dirty="0" smtClean="0"/>
              <a:t>, “Direction-Adaptive Partitioned Block Transform for Image Coding”, IEEE International Conference on Image Processing, San Diego, Oct. 2008, pp. 145-148. </a:t>
            </a:r>
          </a:p>
          <a:p>
            <a:r>
              <a:rPr lang="en-US" sz="2000" dirty="0" smtClean="0"/>
              <a:t>[3] J. Canny, “A computational approach to edge detection”, IEEE Transactions on Pattern Analysis and Machine Intelligence, vol. 8 no. 6, Nov. 1986 </a:t>
            </a:r>
          </a:p>
          <a:p>
            <a:r>
              <a:rPr lang="en-US" sz="2000" dirty="0" smtClean="0"/>
              <a:t>[4] D. S. </a:t>
            </a:r>
            <a:r>
              <a:rPr lang="en-US" sz="2000" dirty="0" err="1" smtClean="0"/>
              <a:t>Taubman</a:t>
            </a:r>
            <a:r>
              <a:rPr lang="en-US" sz="2000" dirty="0" smtClean="0"/>
              <a:t>, M. W. </a:t>
            </a:r>
            <a:r>
              <a:rPr lang="en-US" sz="2000" dirty="0" err="1" smtClean="0"/>
              <a:t>Marcellin</a:t>
            </a:r>
            <a:r>
              <a:rPr lang="en-US" sz="2000" dirty="0" smtClean="0"/>
              <a:t> and M. </a:t>
            </a:r>
            <a:r>
              <a:rPr lang="en-US" sz="2000" dirty="0" err="1" smtClean="0"/>
              <a:t>Rabbani</a:t>
            </a:r>
            <a:r>
              <a:rPr lang="en-US" sz="2000" dirty="0" smtClean="0"/>
              <a:t>, JPEG2000: Image Compression Fundamentals, Standards and Practice, 2002, </a:t>
            </a:r>
            <a:r>
              <a:rPr lang="en-US" sz="2000" dirty="0" err="1" smtClean="0"/>
              <a:t>Kluwer</a:t>
            </a:r>
            <a:r>
              <a:rPr lang="en-US" sz="2000" dirty="0" smtClean="0"/>
              <a:t> Academic Publishers, Norwell MA, pp. 151-155</a:t>
            </a:r>
          </a:p>
          <a:p>
            <a:pPr eaLnBrk="1" hangingPunct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49EC-0F14-4D82-A86D-628BF79CB47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EE398A: Direction-Adaptive KLT for Image Compression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3/8/2011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Extra Slides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DA-KLT: Coding Gain</a:t>
            </a:r>
          </a:p>
        </p:txBody>
      </p:sp>
      <p:pic>
        <p:nvPicPr>
          <p:cNvPr id="35843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5000" y="1863725"/>
            <a:ext cx="5334000" cy="3998913"/>
          </a:xfrm>
        </p:spPr>
      </p:pic>
      <p:pic>
        <p:nvPicPr>
          <p:cNvPr id="3584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8375" y="4495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1751013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3124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49EC-0F14-4D82-A86D-628BF79CB47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EE398A: Direction-Adaptive KLT for Image Compression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3/8/2011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Motivation - I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General transforms</a:t>
            </a:r>
          </a:p>
          <a:p>
            <a:pPr lvl="1" eaLnBrk="1" hangingPunct="1"/>
            <a:r>
              <a:rPr lang="en-US" dirty="0" smtClean="0"/>
              <a:t>Transform basis pre-defined and independent of image/block content</a:t>
            </a:r>
          </a:p>
          <a:p>
            <a:pPr lvl="1" eaLnBrk="1" hangingPunct="1"/>
            <a:r>
              <a:rPr lang="en-US" dirty="0" smtClean="0"/>
              <a:t>e.g. DCT, DWT</a:t>
            </a:r>
          </a:p>
          <a:p>
            <a:pPr eaLnBrk="1" hangingPunct="1"/>
            <a:r>
              <a:rPr lang="en-US" dirty="0" err="1" smtClean="0"/>
              <a:t>Karhunen-Loève</a:t>
            </a:r>
            <a:r>
              <a:rPr lang="en-US" dirty="0" smtClean="0"/>
              <a:t> Transform (KLT) </a:t>
            </a:r>
          </a:p>
          <a:p>
            <a:pPr lvl="1" eaLnBrk="1" hangingPunct="1"/>
            <a:r>
              <a:rPr lang="en-US" dirty="0" smtClean="0"/>
              <a:t>Pros : maximizes coding gain, de-correlates signal (assuming Gaussian statistics)</a:t>
            </a:r>
          </a:p>
          <a:p>
            <a:pPr lvl="1" eaLnBrk="1" hangingPunct="1"/>
            <a:r>
              <a:rPr lang="en-US" dirty="0" smtClean="0"/>
              <a:t>Cons : need image statistics </a:t>
            </a:r>
            <a:r>
              <a:rPr lang="en-US" i="1" dirty="0" smtClean="0"/>
              <a:t>a priori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49EC-0F14-4D82-A86D-628BF79CB47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EE398A: Direction-Adaptive KLT for Image Compression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3/8/2011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DA-KLT: Changing Block Size</a:t>
            </a:r>
          </a:p>
        </p:txBody>
      </p:sp>
      <p:pic>
        <p:nvPicPr>
          <p:cNvPr id="2048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5000" y="1863725"/>
            <a:ext cx="5334000" cy="39989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49EC-0F14-4D82-A86D-628BF79CB47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EE398A: Direction-Adaptive KLT for Image Compression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3/8/2011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DA-KLT: Changing Block Size</a:t>
            </a:r>
          </a:p>
        </p:txBody>
      </p:sp>
      <p:pic>
        <p:nvPicPr>
          <p:cNvPr id="2150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8225" y="1828800"/>
            <a:ext cx="7067550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2628900" y="5410200"/>
            <a:ext cx="388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Quantization step = 128; Block size = 4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2E349EC-0F14-4D82-A86D-628BF79CB47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en-US" smtClean="0"/>
              <a:t>EE398A: Direction-Adaptive KLT for Image Compression</a:t>
            </a:r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3/8/2011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DA-KLT: Changing Block Size</a:t>
            </a:r>
          </a:p>
        </p:txBody>
      </p:sp>
      <p:pic>
        <p:nvPicPr>
          <p:cNvPr id="2253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8225" y="1828800"/>
            <a:ext cx="7067550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2628900" y="5410200"/>
            <a:ext cx="388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Quantization step = 128; Block size = 8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2E349EC-0F14-4D82-A86D-628BF79CB47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en-US" smtClean="0"/>
              <a:t>EE398A: Direction-Adaptive KLT for Image Compression</a:t>
            </a:r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3/8/2011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DA-KLT: Changing Block Size</a:t>
            </a:r>
          </a:p>
        </p:txBody>
      </p:sp>
      <p:pic>
        <p:nvPicPr>
          <p:cNvPr id="2355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8225" y="1828800"/>
            <a:ext cx="7067550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2628900" y="5410200"/>
            <a:ext cx="388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Quantization step = 128; Block size = 16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2E349EC-0F14-4D82-A86D-628BF79CB47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en-US" smtClean="0"/>
              <a:t>EE398A: Direction-Adaptive KLT for Image Compression</a:t>
            </a:r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3/8/2011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Performance: Huffman Encoder</a:t>
            </a:r>
          </a:p>
        </p:txBody>
      </p:sp>
      <p:pic>
        <p:nvPicPr>
          <p:cNvPr id="24579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5000" y="1863725"/>
            <a:ext cx="5334000" cy="39989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49EC-0F14-4D82-A86D-628BF79CB47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EE398A: Direction-Adaptive KLT for Image Compression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3/8/2011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Performance: DA-KLT vs. DDCT</a:t>
            </a:r>
          </a:p>
        </p:txBody>
      </p:sp>
      <p:pic>
        <p:nvPicPr>
          <p:cNvPr id="26627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8388" y="4624388"/>
            <a:ext cx="12176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8388" y="2743200"/>
            <a:ext cx="12176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Content Placeholder 4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905000" y="1863725"/>
            <a:ext cx="5334000" cy="3998913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49EC-0F14-4D82-A86D-628BF79CB47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EE398A: Direction-Adaptive KLT for Image Compression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3/8/2011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020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Performance: DC Separation</a:t>
            </a:r>
          </a:p>
        </p:txBody>
      </p:sp>
      <p:pic>
        <p:nvPicPr>
          <p:cNvPr id="28675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5000" y="1863725"/>
            <a:ext cx="5334000" cy="39989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49EC-0F14-4D82-A86D-628BF79CB47A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EE398A: Direction-Adaptive KLT for Image Compression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3/8/2011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DDCT – I </a:t>
            </a:r>
            <a:endParaRPr lang="en-US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3400" y="1524000"/>
            <a:ext cx="792576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3/8/2011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EE398A: Direction-Adaptive KLT for Image Compression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D09D-A143-4184-856F-F4B6C847B14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0" y="5410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Six </a:t>
            </a:r>
            <a:r>
              <a:rPr lang="en-US" dirty="0" smtClean="0"/>
              <a:t>of eight </a:t>
            </a:r>
            <a:r>
              <a:rPr lang="en-US" dirty="0" smtClean="0"/>
              <a:t>directional </a:t>
            </a:r>
            <a:r>
              <a:rPr lang="en-US" dirty="0" smtClean="0"/>
              <a:t>modes defined in a similar way as was used in </a:t>
            </a:r>
            <a:r>
              <a:rPr lang="en-US" dirty="0" smtClean="0"/>
              <a:t>H.264, </a:t>
            </a:r>
            <a:r>
              <a:rPr lang="en-US" dirty="0" smtClean="0"/>
              <a:t>for </a:t>
            </a:r>
            <a:r>
              <a:rPr lang="en-US" dirty="0" smtClean="0"/>
              <a:t>block </a:t>
            </a:r>
            <a:r>
              <a:rPr lang="en-US" dirty="0" smtClean="0"/>
              <a:t>size 8x8. </a:t>
            </a:r>
            <a:r>
              <a:rPr lang="en-US" dirty="0" smtClean="0"/>
              <a:t> (</a:t>
            </a:r>
            <a:r>
              <a:rPr lang="en-US" dirty="0" err="1" smtClean="0"/>
              <a:t>Zeng</a:t>
            </a:r>
            <a:r>
              <a:rPr lang="en-US" dirty="0" smtClean="0"/>
              <a:t> &amp; Fu, 2008)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DDCT - II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3/8/2011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EE398A: Direction-Adaptive KLT for Image Compression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D09D-A143-4184-856F-F4B6C847B140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09800"/>
            <a:ext cx="8560688" cy="227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362200" y="51054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1D DCT </a:t>
            </a:r>
            <a:r>
              <a:rPr lang="en-US" dirty="0" smtClean="0"/>
              <a:t>along the vertical-right </a:t>
            </a:r>
            <a:r>
              <a:rPr lang="en-US" dirty="0" smtClean="0"/>
              <a:t>direction (mode 5) followed </a:t>
            </a:r>
            <a:r>
              <a:rPr lang="en-US" dirty="0" smtClean="0"/>
              <a:t>by </a:t>
            </a:r>
            <a:r>
              <a:rPr lang="en-US" dirty="0" smtClean="0"/>
              <a:t>1D DCT, and </a:t>
            </a:r>
            <a:r>
              <a:rPr lang="en-US" dirty="0" smtClean="0"/>
              <a:t>m</a:t>
            </a:r>
            <a:r>
              <a:rPr lang="en-US" dirty="0" smtClean="0"/>
              <a:t>odified </a:t>
            </a:r>
            <a:r>
              <a:rPr lang="en-US" dirty="0" smtClean="0"/>
              <a:t>zigzag </a:t>
            </a:r>
            <a:r>
              <a:rPr lang="en-US" dirty="0" smtClean="0"/>
              <a:t>scanning for encoding of coefficients. (</a:t>
            </a:r>
            <a:r>
              <a:rPr lang="en-US" dirty="0" err="1" smtClean="0"/>
              <a:t>Zeng</a:t>
            </a:r>
            <a:r>
              <a:rPr lang="en-US" dirty="0" smtClean="0"/>
              <a:t> &amp; Fu, 2008)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Motivation - II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Directional transforms</a:t>
            </a:r>
          </a:p>
          <a:p>
            <a:pPr lvl="1" eaLnBrk="1" hangingPunct="1"/>
            <a:r>
              <a:rPr lang="en-US" dirty="0" smtClean="0"/>
              <a:t>Directional Discrete Cosine Transform (DDCT) (</a:t>
            </a:r>
            <a:r>
              <a:rPr lang="en-US" dirty="0" err="1" smtClean="0"/>
              <a:t>Zeng</a:t>
            </a:r>
            <a:r>
              <a:rPr lang="en-US" dirty="0" smtClean="0"/>
              <a:t> </a:t>
            </a:r>
            <a:r>
              <a:rPr lang="en-US" dirty="0" smtClean="0"/>
              <a:t>&amp; Fu, 2008)</a:t>
            </a:r>
            <a:endParaRPr lang="en-US" dirty="0" smtClean="0"/>
          </a:p>
          <a:p>
            <a:pPr lvl="2" eaLnBrk="1" hangingPunct="1"/>
            <a:r>
              <a:rPr lang="en-US" dirty="0" smtClean="0"/>
              <a:t>Exploits directionality in image</a:t>
            </a:r>
          </a:p>
          <a:p>
            <a:pPr lvl="2" eaLnBrk="1" hangingPunct="1"/>
            <a:r>
              <a:rPr lang="en-US" dirty="0" smtClean="0"/>
              <a:t>Pre-defined basis applied to all images</a:t>
            </a:r>
          </a:p>
          <a:p>
            <a:pPr lvl="1" eaLnBrk="1" hangingPunct="1"/>
            <a:r>
              <a:rPr lang="en-US" dirty="0" smtClean="0"/>
              <a:t>Others, </a:t>
            </a:r>
            <a:r>
              <a:rPr lang="en-US" dirty="0" smtClean="0"/>
              <a:t>e.</a:t>
            </a:r>
            <a:r>
              <a:rPr lang="en-US" dirty="0" smtClean="0"/>
              <a:t>g</a:t>
            </a:r>
            <a:r>
              <a:rPr lang="en-US" dirty="0" smtClean="0"/>
              <a:t>. Direction Adaptive Partition Block Transform (DA-PBT) </a:t>
            </a:r>
            <a:r>
              <a:rPr lang="en-US" dirty="0" smtClean="0"/>
              <a:t>(Chang &amp; </a:t>
            </a:r>
            <a:r>
              <a:rPr lang="en-US" dirty="0" err="1" smtClean="0"/>
              <a:t>Girod</a:t>
            </a:r>
            <a:r>
              <a:rPr lang="en-US" dirty="0" smtClean="0"/>
              <a:t>, 2008)</a:t>
            </a:r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3/8/2011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EE398A: Direction-Adaptive KLT for Image Compression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49EC-0F14-4D82-A86D-628BF79CB47A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486400" y="3657601"/>
          <a:ext cx="2286000" cy="781050"/>
        </p:xfrm>
        <a:graphic>
          <a:graphicData uri="http://schemas.openxmlformats.org/drawingml/2006/table">
            <a:tbl>
              <a:tblPr/>
              <a:tblGrid>
                <a:gridCol w="228600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Overview of Our Method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Direction-adaptive KLT (DA-KLT): getting the best of both worlds</a:t>
            </a:r>
          </a:p>
          <a:p>
            <a:pPr lvl="1" eaLnBrk="1" hangingPunct="1"/>
            <a:r>
              <a:rPr lang="en-US" dirty="0" smtClean="0"/>
              <a:t>Exploit directionality and KLT</a:t>
            </a:r>
          </a:p>
          <a:p>
            <a:pPr eaLnBrk="1" hangingPunct="1"/>
            <a:r>
              <a:rPr lang="en-US" dirty="0" smtClean="0"/>
              <a:t>Training KLT</a:t>
            </a:r>
          </a:p>
          <a:p>
            <a:pPr lvl="1" eaLnBrk="1" hangingPunct="1"/>
            <a:r>
              <a:rPr lang="en-US" dirty="0" smtClean="0"/>
              <a:t>Partition training images into blocks</a:t>
            </a:r>
          </a:p>
          <a:p>
            <a:pPr lvl="1" eaLnBrk="1" hangingPunct="1"/>
            <a:r>
              <a:rPr lang="en-US" dirty="0" smtClean="0"/>
              <a:t>Classify blocks based on direction</a:t>
            </a:r>
          </a:p>
          <a:p>
            <a:pPr lvl="1" eaLnBrk="1" hangingPunct="1"/>
            <a:r>
              <a:rPr lang="en-US" dirty="0" smtClean="0"/>
              <a:t>Calculate transform basis </a:t>
            </a:r>
            <a:r>
              <a:rPr lang="en-US" i="1" dirty="0" smtClean="0"/>
              <a:t>for each class</a:t>
            </a:r>
            <a:endParaRPr lang="en-US" dirty="0" smtClean="0"/>
          </a:p>
          <a:p>
            <a:pPr eaLnBrk="1" hangingPunct="1"/>
            <a:r>
              <a:rPr lang="en-US" dirty="0" smtClean="0"/>
              <a:t>Benchmarking</a:t>
            </a:r>
          </a:p>
          <a:p>
            <a:pPr lvl="1" eaLnBrk="1" hangingPunct="1"/>
            <a:r>
              <a:rPr lang="en-US" dirty="0" smtClean="0"/>
              <a:t>Directional and non-directional methods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49EC-0F14-4D82-A86D-628BF79CB47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EE398A: Direction-Adaptive KLT for Image Compression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3/8/2011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ed Rectangular Callout 61"/>
          <p:cNvSpPr/>
          <p:nvPr/>
        </p:nvSpPr>
        <p:spPr>
          <a:xfrm>
            <a:off x="4343400" y="1447800"/>
            <a:ext cx="4435522" cy="4876800"/>
          </a:xfrm>
          <a:prstGeom prst="wedgeRoundRectCallout">
            <a:avLst>
              <a:gd name="adj1" fmla="val -75364"/>
              <a:gd name="adj2" fmla="val -2757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DA-KLT: Training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3/8/2011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49EC-0F14-4D82-A86D-628BF79CB47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468674" y="2057400"/>
            <a:ext cx="17145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Training</a:t>
            </a:r>
            <a:endParaRPr lang="en-US" sz="2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468674" y="3663639"/>
            <a:ext cx="17145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Compression</a:t>
            </a:r>
            <a:endParaRPr lang="en-US" sz="2000" b="1" dirty="0"/>
          </a:p>
        </p:txBody>
      </p:sp>
      <p:cxnSp>
        <p:nvCxnSpPr>
          <p:cNvPr id="13" name="Straight Arrow Connector 12"/>
          <p:cNvCxnSpPr>
            <a:endCxn id="8" idx="1"/>
          </p:cNvCxnSpPr>
          <p:nvPr/>
        </p:nvCxnSpPr>
        <p:spPr>
          <a:xfrm>
            <a:off x="859074" y="2514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1" idx="1"/>
          </p:cNvCxnSpPr>
          <p:nvPr/>
        </p:nvCxnSpPr>
        <p:spPr>
          <a:xfrm>
            <a:off x="859074" y="4120839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2"/>
            <a:endCxn id="11" idx="0"/>
          </p:cNvCxnSpPr>
          <p:nvPr/>
        </p:nvCxnSpPr>
        <p:spPr>
          <a:xfrm>
            <a:off x="2325924" y="2971800"/>
            <a:ext cx="0" cy="691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2"/>
          </p:cNvCxnSpPr>
          <p:nvPr/>
        </p:nvCxnSpPr>
        <p:spPr>
          <a:xfrm>
            <a:off x="2325924" y="4578039"/>
            <a:ext cx="0" cy="1282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4800" y="1867108"/>
            <a:ext cx="1108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Training Image Set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04799" y="3469661"/>
            <a:ext cx="1108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Image Set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325924" y="2971800"/>
            <a:ext cx="1560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Basis, PMFs, Huffman table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5909147" y="1831396"/>
            <a:ext cx="17145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Classifier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5906690" y="3213919"/>
            <a:ext cx="17145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 Statistics Calculator</a:t>
            </a:r>
            <a:endParaRPr lang="en-US" dirty="0"/>
          </a:p>
        </p:txBody>
      </p:sp>
      <p:cxnSp>
        <p:nvCxnSpPr>
          <p:cNvPr id="35" name="Straight Arrow Connector 34"/>
          <p:cNvCxnSpPr>
            <a:endCxn id="29" idx="1"/>
          </p:cNvCxnSpPr>
          <p:nvPr/>
        </p:nvCxnSpPr>
        <p:spPr>
          <a:xfrm>
            <a:off x="5317964" y="2174296"/>
            <a:ext cx="59118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763690" y="1543942"/>
            <a:ext cx="1108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Training image set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29" idx="2"/>
            <a:endCxn id="32" idx="0"/>
          </p:cNvCxnSpPr>
          <p:nvPr/>
        </p:nvCxnSpPr>
        <p:spPr>
          <a:xfrm flipH="1">
            <a:off x="6763940" y="2517196"/>
            <a:ext cx="2457" cy="6967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822972" y="2514600"/>
            <a:ext cx="1143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Classified blocks</a:t>
            </a:r>
            <a:endParaRPr lang="en-US" dirty="0"/>
          </a:p>
        </p:txBody>
      </p:sp>
      <p:sp>
        <p:nvSpPr>
          <p:cNvPr id="47" name="Rounded Rectangle 46"/>
          <p:cNvSpPr/>
          <p:nvPr/>
        </p:nvSpPr>
        <p:spPr>
          <a:xfrm>
            <a:off x="5906690" y="4617473"/>
            <a:ext cx="17145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KLT Basis Calculator</a:t>
            </a:r>
            <a:endParaRPr lang="en-US" dirty="0"/>
          </a:p>
        </p:txBody>
      </p:sp>
      <p:cxnSp>
        <p:nvCxnSpPr>
          <p:cNvPr id="48" name="Straight Arrow Connector 47"/>
          <p:cNvCxnSpPr>
            <a:stCxn id="32" idx="2"/>
            <a:endCxn id="47" idx="0"/>
          </p:cNvCxnSpPr>
          <p:nvPr/>
        </p:nvCxnSpPr>
        <p:spPr>
          <a:xfrm>
            <a:off x="6763940" y="3899719"/>
            <a:ext cx="0" cy="7177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800850" y="3892345"/>
            <a:ext cx="135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Covariance matrices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320394" y="4660073"/>
            <a:ext cx="1560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Coefficients, rates, PSNR, reconstructed images</a:t>
            </a:r>
            <a:endParaRPr lang="en-US" dirty="0"/>
          </a:p>
        </p:txBody>
      </p:sp>
      <p:cxnSp>
        <p:nvCxnSpPr>
          <p:cNvPr id="55" name="Straight Arrow Connector 54"/>
          <p:cNvCxnSpPr>
            <a:stCxn id="47" idx="2"/>
          </p:cNvCxnSpPr>
          <p:nvPr/>
        </p:nvCxnSpPr>
        <p:spPr>
          <a:xfrm>
            <a:off x="6763940" y="5303273"/>
            <a:ext cx="0" cy="6554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800850" y="5312345"/>
            <a:ext cx="135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KLT basis function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6592490" y="5879068"/>
            <a:ext cx="412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en-US" dirty="0" smtClean="0"/>
              <a:t>EE398A: Direction-Adaptive KLT for Image Compression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108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ular Callout 36"/>
          <p:cNvSpPr/>
          <p:nvPr/>
        </p:nvSpPr>
        <p:spPr>
          <a:xfrm>
            <a:off x="4343400" y="1447800"/>
            <a:ext cx="4435522" cy="4876800"/>
          </a:xfrm>
          <a:prstGeom prst="wedgeRoundRectCallout">
            <a:avLst>
              <a:gd name="adj1" fmla="val -75364"/>
              <a:gd name="adj2" fmla="val -2757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DA-KLT: Training II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3/8/2011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49EC-0F14-4D82-A86D-628BF79CB47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5562600" y="2112931"/>
            <a:ext cx="17145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KLT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5560143" y="3361801"/>
            <a:ext cx="17145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Quantizer</a:t>
            </a:r>
            <a:endParaRPr lang="en-US" dirty="0"/>
          </a:p>
        </p:txBody>
      </p:sp>
      <p:cxnSp>
        <p:nvCxnSpPr>
          <p:cNvPr id="35" name="Straight Arrow Connector 34"/>
          <p:cNvCxnSpPr>
            <a:endCxn id="29" idx="0"/>
          </p:cNvCxnSpPr>
          <p:nvPr/>
        </p:nvCxnSpPr>
        <p:spPr>
          <a:xfrm>
            <a:off x="6417393" y="1576935"/>
            <a:ext cx="2457" cy="5359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439515" y="1466600"/>
            <a:ext cx="211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KLT basis functions, classified blocks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29" idx="2"/>
            <a:endCxn id="32" idx="0"/>
          </p:cNvCxnSpPr>
          <p:nvPr/>
        </p:nvCxnSpPr>
        <p:spPr>
          <a:xfrm flipH="1">
            <a:off x="6417393" y="2798731"/>
            <a:ext cx="2457" cy="563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439515" y="2796135"/>
            <a:ext cx="1482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Training data coefficients</a:t>
            </a:r>
            <a:endParaRPr lang="en-US" dirty="0"/>
          </a:p>
        </p:txBody>
      </p:sp>
      <p:sp>
        <p:nvSpPr>
          <p:cNvPr id="47" name="Rounded Rectangle 46"/>
          <p:cNvSpPr/>
          <p:nvPr/>
        </p:nvSpPr>
        <p:spPr>
          <a:xfrm>
            <a:off x="5560143" y="4640755"/>
            <a:ext cx="17145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Coefficient Stats Calculator</a:t>
            </a:r>
            <a:endParaRPr lang="en-US" dirty="0"/>
          </a:p>
        </p:txBody>
      </p:sp>
      <p:cxnSp>
        <p:nvCxnSpPr>
          <p:cNvPr id="48" name="Straight Arrow Connector 47"/>
          <p:cNvCxnSpPr>
            <a:stCxn id="32" idx="2"/>
            <a:endCxn id="47" idx="0"/>
          </p:cNvCxnSpPr>
          <p:nvPr/>
        </p:nvCxnSpPr>
        <p:spPr>
          <a:xfrm>
            <a:off x="6417393" y="4047601"/>
            <a:ext cx="0" cy="5931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417393" y="4040227"/>
            <a:ext cx="135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Quantized coefficients</a:t>
            </a:r>
            <a:endParaRPr lang="en-US" dirty="0"/>
          </a:p>
        </p:txBody>
      </p:sp>
      <p:cxnSp>
        <p:nvCxnSpPr>
          <p:cNvPr id="55" name="Straight Arrow Connector 54"/>
          <p:cNvCxnSpPr>
            <a:stCxn id="47" idx="2"/>
          </p:cNvCxnSpPr>
          <p:nvPr/>
        </p:nvCxnSpPr>
        <p:spPr>
          <a:xfrm>
            <a:off x="6417393" y="5326555"/>
            <a:ext cx="0" cy="6554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417392" y="5335627"/>
            <a:ext cx="219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Training coefficient PMFs, Huffman table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1468674" y="2057400"/>
            <a:ext cx="17145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Training</a:t>
            </a:r>
            <a:endParaRPr lang="en-US" sz="2000" b="1" dirty="0"/>
          </a:p>
        </p:txBody>
      </p:sp>
      <p:sp>
        <p:nvSpPr>
          <p:cNvPr id="39" name="Rounded Rectangle 38"/>
          <p:cNvSpPr/>
          <p:nvPr/>
        </p:nvSpPr>
        <p:spPr>
          <a:xfrm>
            <a:off x="1468674" y="3663639"/>
            <a:ext cx="17145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Compression</a:t>
            </a:r>
            <a:endParaRPr lang="en-US" sz="2000" b="1" dirty="0"/>
          </a:p>
        </p:txBody>
      </p:sp>
      <p:cxnSp>
        <p:nvCxnSpPr>
          <p:cNvPr id="40" name="Straight Arrow Connector 39"/>
          <p:cNvCxnSpPr>
            <a:endCxn id="38" idx="1"/>
          </p:cNvCxnSpPr>
          <p:nvPr/>
        </p:nvCxnSpPr>
        <p:spPr>
          <a:xfrm>
            <a:off x="859074" y="2514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9" idx="1"/>
          </p:cNvCxnSpPr>
          <p:nvPr/>
        </p:nvCxnSpPr>
        <p:spPr>
          <a:xfrm>
            <a:off x="859074" y="4120839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8" idx="2"/>
            <a:endCxn id="39" idx="0"/>
          </p:cNvCxnSpPr>
          <p:nvPr/>
        </p:nvCxnSpPr>
        <p:spPr>
          <a:xfrm>
            <a:off x="2325924" y="2971800"/>
            <a:ext cx="0" cy="691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9" idx="2"/>
          </p:cNvCxnSpPr>
          <p:nvPr/>
        </p:nvCxnSpPr>
        <p:spPr>
          <a:xfrm>
            <a:off x="2325924" y="4578039"/>
            <a:ext cx="0" cy="1282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04800" y="1867108"/>
            <a:ext cx="1108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Training Image Set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04799" y="3469661"/>
            <a:ext cx="1108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Image Set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325924" y="2971800"/>
            <a:ext cx="1560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Basis, PMFs, Huffman table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320394" y="4660073"/>
            <a:ext cx="1560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Coefficients, rates, PSNR, reconstructed images</a:t>
            </a:r>
            <a:endParaRPr lang="en-US" dirty="0"/>
          </a:p>
        </p:txBody>
      </p:sp>
      <p:sp>
        <p:nvSpPr>
          <p:cNvPr id="5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en-US" dirty="0" smtClean="0"/>
              <a:t>EE398A: Direction-Adaptive KLT for Image Compression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664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Block Classification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classes</a:t>
            </a:r>
          </a:p>
          <a:p>
            <a:pPr lvl="1"/>
            <a:r>
              <a:rPr lang="en-US" dirty="0" smtClean="0"/>
              <a:t>8 directional classes: 0°, ±22.5°, ±45°, ±67.5° and 90°</a:t>
            </a:r>
          </a:p>
          <a:p>
            <a:pPr lvl="1"/>
            <a:r>
              <a:rPr lang="en-US" dirty="0" smtClean="0"/>
              <a:t>1 flat class and 1 textured class</a:t>
            </a:r>
          </a:p>
          <a:p>
            <a:pPr eaLnBrk="1" hangingPunct="1"/>
            <a:r>
              <a:rPr lang="en-US" dirty="0" smtClean="0"/>
              <a:t>Classification techniques</a:t>
            </a:r>
          </a:p>
          <a:p>
            <a:pPr lvl="1" eaLnBrk="1" hangingPunct="1"/>
            <a:r>
              <a:rPr lang="en-US" dirty="0" smtClean="0"/>
              <a:t>Directional classes: </a:t>
            </a:r>
            <a:r>
              <a:rPr lang="en-US" dirty="0" err="1" smtClean="0"/>
              <a:t>Canny’s</a:t>
            </a:r>
            <a:r>
              <a:rPr lang="en-US" dirty="0" smtClean="0"/>
              <a:t> edge detection </a:t>
            </a:r>
            <a:r>
              <a:rPr lang="en-US" dirty="0" smtClean="0"/>
              <a:t>using gradient (Canny, 1986)</a:t>
            </a:r>
            <a:endParaRPr lang="en-US" dirty="0" smtClean="0"/>
          </a:p>
          <a:p>
            <a:pPr lvl="1" eaLnBrk="1" hangingPunct="1"/>
            <a:r>
              <a:rPr lang="en-US" dirty="0" smtClean="0"/>
              <a:t>Flat class : compare variance to threshold</a:t>
            </a:r>
          </a:p>
          <a:p>
            <a:pPr lvl="1" eaLnBrk="1" hangingPunct="1"/>
            <a:r>
              <a:rPr lang="en-US" dirty="0" smtClean="0"/>
              <a:t>Textured class: all other blocks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49EC-0F14-4D82-A86D-628BF79CB47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EE398A: Direction-Adaptive KLT for Image Compression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3/8/2011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KLT Basis Functions</a:t>
            </a:r>
          </a:p>
        </p:txBody>
      </p:sp>
      <p:pic>
        <p:nvPicPr>
          <p:cNvPr id="9219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47850"/>
            <a:ext cx="39433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847850"/>
            <a:ext cx="39433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1304925" y="5715000"/>
            <a:ext cx="20603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90° </a:t>
            </a:r>
            <a:r>
              <a:rPr lang="en-US" dirty="0"/>
              <a:t>directional class</a:t>
            </a: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5859463" y="5715000"/>
            <a:ext cx="2130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45</a:t>
            </a:r>
            <a:r>
              <a:rPr lang="en-US" dirty="0"/>
              <a:t>° directional class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B11A-A74A-4332-A822-97F5EB6540B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3/8/2011</a:t>
            </a:r>
            <a:endParaRPr lang="en-US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/>
          <a:p>
            <a:r>
              <a:rPr lang="en-US" smtClean="0"/>
              <a:t>EE398A: Direction-Adaptive KLT for Image Compression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1375</Words>
  <Application>Microsoft Office PowerPoint</Application>
  <PresentationFormat>On-screen Show (4:3)</PresentationFormat>
  <Paragraphs>322</Paragraphs>
  <Slides>38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Direction-Adaptive KLT for Image Compression</vt:lpstr>
      <vt:lpstr>Outline</vt:lpstr>
      <vt:lpstr>Motivation - I</vt:lpstr>
      <vt:lpstr>Motivation - II</vt:lpstr>
      <vt:lpstr>Overview of Our Method</vt:lpstr>
      <vt:lpstr>DA-KLT: Training I</vt:lpstr>
      <vt:lpstr>DA-KLT: Training II</vt:lpstr>
      <vt:lpstr>Block Classification</vt:lpstr>
      <vt:lpstr>Some KLT Basis Functions</vt:lpstr>
      <vt:lpstr>Some KLT Basis Functions</vt:lpstr>
      <vt:lpstr>DA-KLT: Compression</vt:lpstr>
      <vt:lpstr>Measure of Performance</vt:lpstr>
      <vt:lpstr>Performance: DA-KLT</vt:lpstr>
      <vt:lpstr>DA-KLT: Changing Quantization Step</vt:lpstr>
      <vt:lpstr>DA-KLT: Changing Quantization Step</vt:lpstr>
      <vt:lpstr>DA-KLT: Changing Quantization Step</vt:lpstr>
      <vt:lpstr>DA-KLT: Changing Quantization Step</vt:lpstr>
      <vt:lpstr>DA-KLT: Changing Quantization Step</vt:lpstr>
      <vt:lpstr>DA-KLT: Changing Quantization Step</vt:lpstr>
      <vt:lpstr>Performance: Principal Component Truncation</vt:lpstr>
      <vt:lpstr>Performance: DA-KLT vs. KLT</vt:lpstr>
      <vt:lpstr>Performance: DA-KLT vs. DDCT</vt:lpstr>
      <vt:lpstr>Achievements I</vt:lpstr>
      <vt:lpstr>Achievements II</vt:lpstr>
      <vt:lpstr>Suggested Future Work</vt:lpstr>
      <vt:lpstr>Acknowledgement</vt:lpstr>
      <vt:lpstr>References</vt:lpstr>
      <vt:lpstr>Extra Slides</vt:lpstr>
      <vt:lpstr>DA-KLT: Coding Gain</vt:lpstr>
      <vt:lpstr>DA-KLT: Changing Block Size</vt:lpstr>
      <vt:lpstr>DA-KLT: Changing Block Size</vt:lpstr>
      <vt:lpstr>DA-KLT: Changing Block Size</vt:lpstr>
      <vt:lpstr>DA-KLT: Changing Block Size</vt:lpstr>
      <vt:lpstr>Performance: Huffman Encoder</vt:lpstr>
      <vt:lpstr>Performance: DA-KLT vs. DDCT</vt:lpstr>
      <vt:lpstr>Performance: DC Separation</vt:lpstr>
      <vt:lpstr>DDCT – I </vt:lpstr>
      <vt:lpstr>DDCT - II</vt:lpstr>
    </vt:vector>
  </TitlesOfParts>
  <Company>Stanford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EE398A: Direction-Adaptive KLT for Image Compression</dc:title>
  <dc:creator>Wendy Ni, Vinay Raj Hampapur</dc:creator>
  <cp:lastModifiedBy>wwni</cp:lastModifiedBy>
  <cp:revision>94</cp:revision>
  <dcterms:created xsi:type="dcterms:W3CDTF">2011-03-06T02:24:36Z</dcterms:created>
  <dcterms:modified xsi:type="dcterms:W3CDTF">2011-03-08T20:15:43Z</dcterms:modified>
</cp:coreProperties>
</file>