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6" r:id="rId2"/>
    <p:sldId id="266" r:id="rId3"/>
    <p:sldId id="267" r:id="rId4"/>
    <p:sldId id="288" r:id="rId5"/>
    <p:sldId id="289" r:id="rId6"/>
    <p:sldId id="268" r:id="rId7"/>
    <p:sldId id="290" r:id="rId8"/>
    <p:sldId id="292" r:id="rId9"/>
    <p:sldId id="295" r:id="rId10"/>
    <p:sldId id="298" r:id="rId11"/>
    <p:sldId id="30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63" d="100"/>
          <a:sy n="63" d="100"/>
        </p:scale>
        <p:origin x="-1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A9FB9D-C290-476B-9B8B-336D55A678A6}" type="datetimeFigureOut">
              <a:rPr lang="en-MY"/>
              <a:pPr>
                <a:defRPr/>
              </a:pPr>
              <a:t>31/12/2014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A3530F-A62E-4DE7-A43D-93D5EE3AC06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3030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658D8-1122-41A1-A23F-A6FBE03A7103}" type="slidenum">
              <a:rPr lang="en-MY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65E5-A4F1-4004-A12B-7C6606B34FF3}" type="datetimeFigureOut">
              <a:rPr lang="en-MY"/>
              <a:pPr>
                <a:defRPr/>
              </a:pPr>
              <a:t>31/12/2014</a:t>
            </a:fld>
            <a:endParaRPr lang="en-MY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978C-328C-41B3-B234-AF32FFE37D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7435-4A89-4A30-882B-4A5DFBB3AB06}" type="datetimeFigureOut">
              <a:rPr lang="en-MY"/>
              <a:pPr>
                <a:defRPr/>
              </a:pPr>
              <a:t>31/12/2014</a:t>
            </a:fld>
            <a:endParaRPr lang="en-MY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B466-9922-4998-ADA1-FED4F8A4011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5491-FCC6-40DE-96D1-F62411756772}" type="datetimeFigureOut">
              <a:rPr lang="en-MY"/>
              <a:pPr>
                <a:defRPr/>
              </a:pPr>
              <a:t>31/12/2014</a:t>
            </a:fld>
            <a:endParaRPr lang="en-MY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6D04-5123-4CFD-AC98-5D42428C214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FB7-8B59-4034-AE94-507A74A1BA6E}" type="datetimeFigureOut">
              <a:rPr lang="en-MY"/>
              <a:pPr>
                <a:defRPr/>
              </a:pPr>
              <a:t>31/12/2014</a:t>
            </a:fld>
            <a:endParaRPr lang="en-MY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F11C-998C-4EA6-8A5F-4E4BBE27473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B29F1-D3BF-41B8-9930-348C714AD0E3}" type="datetimeFigureOut">
              <a:rPr lang="en-MY"/>
              <a:pPr>
                <a:defRPr/>
              </a:pPr>
              <a:t>31/12/2014</a:t>
            </a:fld>
            <a:endParaRPr lang="en-MY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5077-58E7-479C-AACA-76DDE6D19D0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A175-C930-4631-9B2B-ECC564AFDF4F}" type="datetimeFigureOut">
              <a:rPr lang="en-MY"/>
              <a:pPr>
                <a:defRPr/>
              </a:pPr>
              <a:t>31/12/2014</a:t>
            </a:fld>
            <a:endParaRPr lang="en-MY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C2F6-BB78-417D-899C-8D48D545E02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67F6-2205-4E37-9788-C4C001FE8F6F}" type="datetimeFigureOut">
              <a:rPr lang="en-MY"/>
              <a:pPr>
                <a:defRPr/>
              </a:pPr>
              <a:t>31/12/2014</a:t>
            </a:fld>
            <a:endParaRPr lang="en-MY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54C9-3758-464B-B8B8-330BFCCDD32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EE0E-6443-4A28-87E4-C0E8473F03B5}" type="datetimeFigureOut">
              <a:rPr lang="en-MY"/>
              <a:pPr>
                <a:defRPr/>
              </a:pPr>
              <a:t>31/12/2014</a:t>
            </a:fld>
            <a:endParaRPr lang="en-MY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0F40-9892-4281-A660-A6DEAFF8551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7B0C5-4667-4C09-A461-666D396190F7}" type="datetimeFigureOut">
              <a:rPr lang="en-MY"/>
              <a:pPr>
                <a:defRPr/>
              </a:pPr>
              <a:t>31/12/2014</a:t>
            </a:fld>
            <a:endParaRPr lang="en-MY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4916-C549-428F-AA45-05D75333B88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1FBF-C0AF-4D25-84B8-A2DE3683A7DA}" type="datetimeFigureOut">
              <a:rPr lang="en-MY"/>
              <a:pPr>
                <a:defRPr/>
              </a:pPr>
              <a:t>31/12/2014</a:t>
            </a:fld>
            <a:endParaRPr lang="en-MY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0DDA-F8B5-4462-9ED4-053F43F8466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9B5841-5420-448A-8E5C-91D89D37E75F}" type="datetimeFigureOut">
              <a:rPr lang="en-MY"/>
              <a:pPr>
                <a:defRPr/>
              </a:pPr>
              <a:t>31/12/2014</a:t>
            </a:fld>
            <a:endParaRPr lang="en-MY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D34825-248A-42CD-907F-F655DF6AFD2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4" r:id="rId8"/>
    <p:sldLayoutId id="2147483921" r:id="rId9"/>
    <p:sldLayoutId id="214748392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1524000"/>
            <a:ext cx="6858000" cy="1066800"/>
          </a:xfrm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Personal Internet Banking Guide for non-UOB account holder</a:t>
            </a:r>
            <a:endParaRPr lang="en-MY" sz="4000" b="1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body" idx="4294967295"/>
          </p:nvPr>
        </p:nvSpPr>
        <p:spPr>
          <a:xfrm>
            <a:off x="1066800" y="2819400"/>
            <a:ext cx="6781800" cy="1143000"/>
          </a:xfrm>
        </p:spPr>
        <p:txBody>
          <a:bodyPr lIns="45720" rIns="45720"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2200" smtClean="0"/>
              <a:t>Guide to pays your children school fees using personal internet banking via Interbank GIRO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FF"/>
                </a:solidFill>
                <a:latin typeface="Calibri" pitchFamily="34" charset="0"/>
              </a:rPr>
              <a:t>Guide for Parent Paying by Physical Cheque</a:t>
            </a:r>
            <a:endParaRPr lang="en-MY" sz="32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55" name="Rounded Rectangular Callout 10"/>
          <p:cNvSpPr>
            <a:spLocks noChangeArrowheads="1"/>
          </p:cNvSpPr>
          <p:nvPr/>
        </p:nvSpPr>
        <p:spPr bwMode="auto">
          <a:xfrm>
            <a:off x="6477000" y="4648200"/>
            <a:ext cx="1981200" cy="838200"/>
          </a:xfrm>
          <a:prstGeom prst="wedgeRoundRectCallout">
            <a:avLst>
              <a:gd name="adj1" fmla="val -92949"/>
              <a:gd name="adj2" fmla="val -155301"/>
              <a:gd name="adj3" fmla="val 16667"/>
            </a:avLst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cs typeface="Arial" charset="0"/>
              </a:rPr>
              <a:t>Fill up necessary information and amount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229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FF"/>
                </a:solidFill>
                <a:latin typeface="Calibri" pitchFamily="34" charset="0"/>
              </a:rPr>
              <a:t>Guide for Parent Paying by Physical Cheque</a:t>
            </a:r>
            <a:endParaRPr lang="en-MY" sz="32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579" name="Rounded Rectangular Callout 10"/>
          <p:cNvSpPr>
            <a:spLocks noChangeArrowheads="1"/>
          </p:cNvSpPr>
          <p:nvPr/>
        </p:nvSpPr>
        <p:spPr bwMode="auto">
          <a:xfrm>
            <a:off x="6096000" y="2590800"/>
            <a:ext cx="2438400" cy="838200"/>
          </a:xfrm>
          <a:prstGeom prst="wedgeRoundRectCallout">
            <a:avLst>
              <a:gd name="adj1" fmla="val -60741"/>
              <a:gd name="adj2" fmla="val -89204"/>
              <a:gd name="adj3" fmla="val 16667"/>
            </a:avLst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cs typeface="Arial" charset="0"/>
              </a:rPr>
              <a:t>Fill up Catholic High School Current Account No, Name and Tel No.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3810000"/>
            <a:ext cx="2895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Mandatory fill for parent: </a:t>
            </a:r>
          </a:p>
          <a:p>
            <a:pPr>
              <a:defRPr/>
            </a:pP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Your Children IC No</a:t>
            </a:r>
          </a:p>
          <a:p>
            <a:pPr>
              <a:buFontTx/>
              <a:buAutoNum type="arabicPeriod"/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Your Children Name as per IC and class code </a:t>
            </a:r>
          </a:p>
          <a:p>
            <a:pPr algn="ctr">
              <a:defRPr/>
            </a:pPr>
            <a:endParaRPr lang="en-MY" b="1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14800" y="3733800"/>
            <a:ext cx="2895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Example: </a:t>
            </a:r>
          </a:p>
          <a:p>
            <a:pPr>
              <a:defRPr/>
            </a:pP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1. 900101-10-5734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2. John Tan Ming Hong 1A1</a:t>
            </a:r>
            <a:endParaRPr lang="en-MY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FF"/>
                </a:solidFill>
                <a:latin typeface="Calibri" pitchFamily="34" charset="0"/>
              </a:rPr>
              <a:t>How to perform GIRO via Personal Internet Banking – Example 1 (Non-UOB Account Holder )</a:t>
            </a:r>
            <a:endParaRPr lang="en-MY" sz="32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39" name="Rounded Rectangular Callout 6"/>
          <p:cNvSpPr>
            <a:spLocks noChangeArrowheads="1"/>
          </p:cNvSpPr>
          <p:nvPr/>
        </p:nvSpPr>
        <p:spPr bwMode="auto">
          <a:xfrm>
            <a:off x="3505200" y="1981200"/>
            <a:ext cx="1524000" cy="457200"/>
          </a:xfrm>
          <a:prstGeom prst="wedgeRoundRectCallout">
            <a:avLst>
              <a:gd name="adj1" fmla="val -91667"/>
              <a:gd name="adj2" fmla="val 164583"/>
              <a:gd name="adj3" fmla="val 16667"/>
            </a:avLst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cs typeface="Arial" charset="0"/>
              </a:rPr>
              <a:t>Click on Fund Transfer</a:t>
            </a:r>
            <a:endParaRPr lang="en-MY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05400" y="19812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FF"/>
                </a:solidFill>
                <a:latin typeface="Calibri" pitchFamily="34" charset="0"/>
              </a:rPr>
              <a:t>How to perform GIRO via Personal Internet Banking – Example 1 (Non-UOB Account Holder )</a:t>
            </a:r>
            <a:endParaRPr lang="en-MY" sz="32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2296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ounded Rectangular Callout 10"/>
          <p:cNvSpPr>
            <a:spLocks noChangeArrowheads="1"/>
          </p:cNvSpPr>
          <p:nvPr/>
        </p:nvSpPr>
        <p:spPr bwMode="auto">
          <a:xfrm>
            <a:off x="3810000" y="2819400"/>
            <a:ext cx="1752600" cy="533400"/>
          </a:xfrm>
          <a:prstGeom prst="wedgeRoundRectCallout">
            <a:avLst>
              <a:gd name="adj1" fmla="val -65491"/>
              <a:gd name="adj2" fmla="val 83931"/>
              <a:gd name="adj3" fmla="val 16667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cs typeface="Arial" charset="0"/>
              </a:rPr>
              <a:t>Click into other bank account</a:t>
            </a:r>
            <a:endParaRPr lang="en-MY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791200" y="29718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2296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810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bIns="0" anchor="b"/>
          <a:lstStyle/>
          <a:p>
            <a:pPr>
              <a:defRPr/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How to perform GIRO via Personal Internet Banking – Example 1 (Non-UOB Account Holder )</a:t>
            </a:r>
            <a:endParaRPr lang="en-MY" sz="3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1" name="Rounded Rectangular Callout 5"/>
          <p:cNvSpPr>
            <a:spLocks noChangeArrowheads="1"/>
          </p:cNvSpPr>
          <p:nvPr/>
        </p:nvSpPr>
        <p:spPr bwMode="auto">
          <a:xfrm>
            <a:off x="4191000" y="2590800"/>
            <a:ext cx="2209800" cy="685800"/>
          </a:xfrm>
          <a:prstGeom prst="wedgeRoundRectCallout">
            <a:avLst>
              <a:gd name="adj1" fmla="val -73778"/>
              <a:gd name="adj2" fmla="val 58796"/>
              <a:gd name="adj3" fmla="val 16667"/>
            </a:avLst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MY" sz="1400" b="1">
                <a:solidFill>
                  <a:srgbClr val="FFFFFF"/>
                </a:solidFill>
                <a:cs typeface="Arial" charset="0"/>
              </a:rPr>
              <a:t>Click on To Other Account or To Favourite Account</a:t>
            </a:r>
          </a:p>
        </p:txBody>
      </p:sp>
      <p:sp>
        <p:nvSpPr>
          <p:cNvPr id="2" name="Rectangle 1"/>
          <p:cNvSpPr/>
          <p:nvPr/>
        </p:nvSpPr>
        <p:spPr>
          <a:xfrm>
            <a:off x="6400800" y="48006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For Favourite Account: Pre-registered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Other Account – Non-registered</a:t>
            </a:r>
          </a:p>
        </p:txBody>
      </p:sp>
      <p:sp>
        <p:nvSpPr>
          <p:cNvPr id="7" name="Oval 6"/>
          <p:cNvSpPr/>
          <p:nvPr/>
        </p:nvSpPr>
        <p:spPr>
          <a:xfrm>
            <a:off x="6553200" y="2667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28813"/>
            <a:ext cx="8382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3058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bIns="0" anchor="b"/>
          <a:lstStyle/>
          <a:p>
            <a:pPr>
              <a:defRPr/>
            </a:pPr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How to perform GIRO via Personal Internet Banking – Example 1 (Non-UOB Account Holder )</a:t>
            </a:r>
            <a:endParaRPr lang="en-MY" sz="3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35" name="Rounded Rectangular Callout 7"/>
          <p:cNvSpPr>
            <a:spLocks noChangeArrowheads="1"/>
          </p:cNvSpPr>
          <p:nvPr/>
        </p:nvSpPr>
        <p:spPr bwMode="auto">
          <a:xfrm>
            <a:off x="152400" y="3810000"/>
            <a:ext cx="1828800" cy="1981200"/>
          </a:xfrm>
          <a:prstGeom prst="wedgeRoundRectCallout">
            <a:avLst>
              <a:gd name="adj1" fmla="val 91060"/>
              <a:gd name="adj2" fmla="val 5208"/>
              <a:gd name="adj3" fmla="val 16667"/>
            </a:avLst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cs typeface="Arial" charset="0"/>
              </a:rPr>
              <a:t>Key in beneficiary name, account no, beneficiary bank and amount to be transfer</a:t>
            </a:r>
          </a:p>
        </p:txBody>
      </p:sp>
      <p:sp>
        <p:nvSpPr>
          <p:cNvPr id="18436" name="Line Callout 1 (No Border) 14"/>
          <p:cNvSpPr>
            <a:spLocks/>
          </p:cNvSpPr>
          <p:nvPr/>
        </p:nvSpPr>
        <p:spPr bwMode="auto">
          <a:xfrm>
            <a:off x="6248400" y="5867400"/>
            <a:ext cx="2667000" cy="457200"/>
          </a:xfrm>
          <a:prstGeom prst="callout1">
            <a:avLst>
              <a:gd name="adj1" fmla="val 25000"/>
              <a:gd name="adj2" fmla="val -2856"/>
              <a:gd name="adj3" fmla="val 56597"/>
              <a:gd name="adj4" fmla="val -27023"/>
            </a:avLst>
          </a:prstGeom>
          <a:solidFill>
            <a:schemeClr val="accent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cs typeface="Arial" charset="0"/>
              </a:rPr>
              <a:t>* Key in your children IC No</a:t>
            </a:r>
            <a:endParaRPr lang="en-MY" sz="1400" b="1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FF"/>
                </a:solidFill>
                <a:latin typeface="Calibri" pitchFamily="34" charset="0"/>
              </a:rPr>
              <a:t>How to perform GIRO via Personal Internet Banking – Example 1 (Non-UOB Account Holder )</a:t>
            </a:r>
            <a:endParaRPr lang="en-MY" sz="32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89360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ounded Rectangular Callout 4"/>
          <p:cNvSpPr>
            <a:spLocks noChangeArrowheads="1"/>
          </p:cNvSpPr>
          <p:nvPr/>
        </p:nvSpPr>
        <p:spPr bwMode="auto">
          <a:xfrm>
            <a:off x="2667000" y="5334000"/>
            <a:ext cx="2590800" cy="703263"/>
          </a:xfrm>
          <a:prstGeom prst="wedgeRoundRectCallout">
            <a:avLst>
              <a:gd name="adj1" fmla="val -78310"/>
              <a:gd name="adj2" fmla="val 35551"/>
              <a:gd name="adj3" fmla="val 16667"/>
            </a:avLst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cs typeface="Arial" charset="0"/>
              </a:rPr>
              <a:t>Key in the necessary information and click “next”</a:t>
            </a:r>
          </a:p>
        </p:txBody>
      </p:sp>
      <p:sp>
        <p:nvSpPr>
          <p:cNvPr id="7" name="Oval 6"/>
          <p:cNvSpPr/>
          <p:nvPr/>
        </p:nvSpPr>
        <p:spPr>
          <a:xfrm>
            <a:off x="5410200" y="5715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461" name="Line Callout 1 (No Border) 7"/>
          <p:cNvSpPr>
            <a:spLocks/>
          </p:cNvSpPr>
          <p:nvPr/>
        </p:nvSpPr>
        <p:spPr bwMode="auto">
          <a:xfrm>
            <a:off x="5715000" y="4495800"/>
            <a:ext cx="2514600" cy="609600"/>
          </a:xfrm>
          <a:prstGeom prst="callout1">
            <a:avLst>
              <a:gd name="adj1" fmla="val 18750"/>
              <a:gd name="adj2" fmla="val -3032"/>
              <a:gd name="adj3" fmla="val 48699"/>
              <a:gd name="adj4" fmla="val -54736"/>
            </a:avLst>
          </a:prstGeom>
          <a:solidFill>
            <a:schemeClr val="accent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*Key in your children full name as per IC and class code</a:t>
            </a:r>
            <a:endParaRPr lang="en-MY" sz="14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1828800"/>
            <a:ext cx="82470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FF"/>
                </a:solidFill>
                <a:latin typeface="Calibri" pitchFamily="34" charset="0"/>
              </a:rPr>
              <a:t>How to perform GIRO via Personal Internet Banking – Example 1 (Non-UOB Account Holder )</a:t>
            </a:r>
            <a:endParaRPr lang="en-MY" sz="32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Rounded Rectangular Callout 4"/>
          <p:cNvSpPr>
            <a:spLocks noChangeArrowheads="1"/>
          </p:cNvSpPr>
          <p:nvPr/>
        </p:nvSpPr>
        <p:spPr bwMode="auto">
          <a:xfrm>
            <a:off x="1828800" y="4953000"/>
            <a:ext cx="1600200" cy="762000"/>
          </a:xfrm>
          <a:prstGeom prst="wedgeRoundRectCallout">
            <a:avLst>
              <a:gd name="adj1" fmla="val 2681"/>
              <a:gd name="adj2" fmla="val 121667"/>
              <a:gd name="adj3" fmla="val 16667"/>
            </a:avLst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MY" sz="1400" b="1">
                <a:solidFill>
                  <a:srgbClr val="FFFFFF"/>
                </a:solidFill>
                <a:cs typeface="Arial" charset="0"/>
              </a:rPr>
              <a:t>Click on "Request PAC Now" button</a:t>
            </a:r>
          </a:p>
        </p:txBody>
      </p:sp>
      <p:sp>
        <p:nvSpPr>
          <p:cNvPr id="7" name="Oval 6"/>
          <p:cNvSpPr/>
          <p:nvPr/>
        </p:nvSpPr>
        <p:spPr>
          <a:xfrm>
            <a:off x="3048000" y="5867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752600"/>
            <a:ext cx="821055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FF"/>
                </a:solidFill>
                <a:latin typeface="Calibri" pitchFamily="34" charset="0"/>
              </a:rPr>
              <a:t>How to perform GIRO via Personal Internet Banking – Example 1 (Non-UOB Account Holder )</a:t>
            </a:r>
            <a:endParaRPr lang="en-MY" sz="32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507" name="Rounded Rectangular Callout 5"/>
          <p:cNvSpPr>
            <a:spLocks noChangeArrowheads="1"/>
          </p:cNvSpPr>
          <p:nvPr/>
        </p:nvSpPr>
        <p:spPr bwMode="auto">
          <a:xfrm>
            <a:off x="4267200" y="1752600"/>
            <a:ext cx="1219200" cy="457200"/>
          </a:xfrm>
          <a:prstGeom prst="wedgeRoundRectCallout">
            <a:avLst>
              <a:gd name="adj1" fmla="val -61981"/>
              <a:gd name="adj2" fmla="val 96528"/>
              <a:gd name="adj3" fmla="val 16667"/>
            </a:avLst>
          </a:prstGeom>
          <a:solidFill>
            <a:srgbClr val="FF0000"/>
          </a:solidFill>
          <a:ln w="25400" algn="ctr">
            <a:solidFill>
              <a:srgbClr val="F2F2F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MY" sz="1400" b="1">
                <a:solidFill>
                  <a:srgbClr val="FFFFFF"/>
                </a:solidFill>
                <a:cs typeface="Arial" charset="0"/>
              </a:rPr>
              <a:t>Enter PAC</a:t>
            </a:r>
          </a:p>
        </p:txBody>
      </p:sp>
      <p:sp>
        <p:nvSpPr>
          <p:cNvPr id="9" name="Oval 8"/>
          <p:cNvSpPr/>
          <p:nvPr/>
        </p:nvSpPr>
        <p:spPr>
          <a:xfrm>
            <a:off x="5562600" y="1905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6477000" y="6172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510" name="Rounded Rectangular Callout 11"/>
          <p:cNvSpPr>
            <a:spLocks noChangeArrowheads="1"/>
          </p:cNvSpPr>
          <p:nvPr/>
        </p:nvSpPr>
        <p:spPr bwMode="auto">
          <a:xfrm>
            <a:off x="4267200" y="5943600"/>
            <a:ext cx="2133600" cy="685800"/>
          </a:xfrm>
          <a:prstGeom prst="wedgeRoundRectCallout">
            <a:avLst>
              <a:gd name="adj1" fmla="val -72694"/>
              <a:gd name="adj2" fmla="val 20370"/>
              <a:gd name="adj3" fmla="val 16667"/>
            </a:avLst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MY" sz="1400" b="1">
                <a:solidFill>
                  <a:srgbClr val="FFFFFF"/>
                </a:solidFill>
                <a:cs typeface="Arial" charset="0"/>
              </a:rPr>
              <a:t>Verify details entered and click on Confirm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FF"/>
                </a:solidFill>
                <a:latin typeface="Calibri" pitchFamily="34" charset="0"/>
              </a:rPr>
              <a:t>How to perform GIRO via Personal Internet Banking – Example 1 (Non-UOB Account Holder )</a:t>
            </a:r>
            <a:endParaRPr lang="en-MY" sz="32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531" name="Rounded Rectangular Callout 5"/>
          <p:cNvSpPr>
            <a:spLocks noChangeArrowheads="1"/>
          </p:cNvSpPr>
          <p:nvPr/>
        </p:nvSpPr>
        <p:spPr bwMode="auto">
          <a:xfrm>
            <a:off x="7086600" y="2286000"/>
            <a:ext cx="2057400" cy="838200"/>
          </a:xfrm>
          <a:prstGeom prst="wedgeRoundRectCallout">
            <a:avLst>
              <a:gd name="adj1" fmla="val -94986"/>
              <a:gd name="adj2" fmla="val -24051"/>
              <a:gd name="adj3" fmla="val 16667"/>
            </a:avLst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MY" sz="1400" b="1">
                <a:solidFill>
                  <a:srgbClr val="FFFFFF"/>
                </a:solidFill>
                <a:cs typeface="Arial" charset="0"/>
              </a:rPr>
              <a:t>Successful Transaction will be provided with reference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1206</TotalTime>
  <Words>319</Words>
  <Application>Microsoft Office PowerPoint</Application>
  <PresentationFormat>On-screen Show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Personal Internet Banking Guide for non-UOB account holder</vt:lpstr>
      <vt:lpstr>How to perform GIRO via Personal Internet Banking – Example 1 (Non-UOB Account Holder )</vt:lpstr>
      <vt:lpstr>How to perform GIRO via Personal Internet Banking – Example 1 (Non-UOB Account Holder )</vt:lpstr>
      <vt:lpstr>PowerPoint Presentation</vt:lpstr>
      <vt:lpstr>PowerPoint Presentation</vt:lpstr>
      <vt:lpstr>How to perform GIRO via Personal Internet Banking – Example 1 (Non-UOB Account Holder )</vt:lpstr>
      <vt:lpstr>How to perform GIRO via Personal Internet Banking – Example 1 (Non-UOB Account Holder )</vt:lpstr>
      <vt:lpstr>How to perform GIRO via Personal Internet Banking – Example 1 (Non-UOB Account Holder )</vt:lpstr>
      <vt:lpstr>How to perform GIRO via Personal Internet Banking – Example 1 (Non-UOB Account Holder )</vt:lpstr>
      <vt:lpstr>Guide for Parent Paying by Physical Cheque</vt:lpstr>
      <vt:lpstr>Guide for Parent Paying by Physical Cheque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UOB Personal Internet Banking</dc:title>
  <dc:creator>kshooi</dc:creator>
  <cp:lastModifiedBy>User</cp:lastModifiedBy>
  <cp:revision>47</cp:revision>
  <dcterms:created xsi:type="dcterms:W3CDTF">2014-12-20T15:23:26Z</dcterms:created>
  <dcterms:modified xsi:type="dcterms:W3CDTF">2014-12-31T01:22:13Z</dcterms:modified>
</cp:coreProperties>
</file>