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0" r:id="rId15"/>
    <p:sldId id="269" r:id="rId16"/>
    <p:sldId id="273" r:id="rId17"/>
    <p:sldId id="268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02" y="489397"/>
            <a:ext cx="8001000" cy="2073499"/>
          </a:xfrm>
        </p:spPr>
        <p:txBody>
          <a:bodyPr/>
          <a:lstStyle/>
          <a:p>
            <a:r>
              <a:rPr lang="en-US" dirty="0" smtClean="0"/>
              <a:t>Human computer interaction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274" y="3405985"/>
            <a:ext cx="6400800" cy="1947333"/>
          </a:xfrm>
        </p:spPr>
        <p:txBody>
          <a:bodyPr/>
          <a:lstStyle/>
          <a:p>
            <a:r>
              <a:rPr lang="en-US" dirty="0" smtClean="0"/>
              <a:t>Subject : Selected Topics </a:t>
            </a:r>
            <a:br>
              <a:rPr lang="en-US" dirty="0" smtClean="0"/>
            </a:br>
            <a:r>
              <a:rPr lang="en-US" dirty="0" smtClean="0"/>
              <a:t>Instructor : Abed Al-</a:t>
            </a:r>
            <a:r>
              <a:rPr lang="en-US" dirty="0" err="1" smtClean="0"/>
              <a:t>Ra’ouf</a:t>
            </a:r>
            <a:r>
              <a:rPr lang="en-US" dirty="0" smtClean="0"/>
              <a:t> Shtawi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02" y="4116705"/>
            <a:ext cx="3476476" cy="26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0877" y="0"/>
            <a:ext cx="8534400" cy="1507067"/>
          </a:xfrm>
        </p:spPr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938185"/>
              </p:ext>
            </p:extLst>
          </p:nvPr>
        </p:nvGraphicFramePr>
        <p:xfrm>
          <a:off x="400877" y="1648735"/>
          <a:ext cx="8781760" cy="485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880"/>
                <a:gridCol w="4390880"/>
              </a:tblGrid>
              <a:tr h="121377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type of user interface is easy to use, especially for a beginner.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GUIs take up a much larger amount of hard disk space than other interfaces.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do not have to learn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complicated commands.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need significantly more memory (RAM) to run than other interface types.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let you exchange data between different software applications.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can be slow for experienced programmers to use. These people often find CLI interfaces faster to use.</a:t>
                      </a:r>
                      <a:endParaRPr lang="en-US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 marT="95250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0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09" y="0"/>
            <a:ext cx="8534400" cy="1507067"/>
          </a:xfrm>
        </p:spPr>
        <p:txBody>
          <a:bodyPr/>
          <a:lstStyle/>
          <a:p>
            <a:r>
              <a:rPr lang="en-US" dirty="0" err="1" smtClean="0"/>
              <a:t>Gui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09" y="1249252"/>
            <a:ext cx="9103732" cy="55121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xamples </a:t>
            </a:r>
            <a:r>
              <a:rPr lang="en-US" b="1" dirty="0"/>
              <a:t>of a GUI operating system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Microsoft Windows.</a:t>
            </a:r>
          </a:p>
          <a:p>
            <a:r>
              <a:rPr lang="en-US" dirty="0">
                <a:solidFill>
                  <a:schemeClr val="tx1"/>
                </a:solidFill>
              </a:rPr>
              <a:t>Apple System 7 and Mac </a:t>
            </a:r>
            <a:r>
              <a:rPr lang="en-US" dirty="0" smtClean="0">
                <a:solidFill>
                  <a:schemeClr val="tx1"/>
                </a:solidFill>
              </a:rPr>
              <a:t>OS.</a:t>
            </a:r>
          </a:p>
          <a:p>
            <a:r>
              <a:rPr lang="en-US" dirty="0">
                <a:solidFill>
                  <a:schemeClr val="tx1"/>
                </a:solidFill>
              </a:rPr>
              <a:t>Chrome </a:t>
            </a:r>
            <a:r>
              <a:rPr lang="en-US" dirty="0" smtClean="0">
                <a:solidFill>
                  <a:schemeClr val="tx1"/>
                </a:solidFill>
              </a:rPr>
              <a:t>OS.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Linux.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xamples </a:t>
            </a:r>
            <a:r>
              <a:rPr lang="en-US" b="1" dirty="0"/>
              <a:t>of a GUI </a:t>
            </a:r>
            <a:r>
              <a:rPr lang="en-US" b="1" dirty="0" smtClean="0"/>
              <a:t>interface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GNOME.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Any </a:t>
            </a:r>
            <a:r>
              <a:rPr lang="en-US" dirty="0">
                <a:solidFill>
                  <a:schemeClr val="tx1"/>
                </a:solidFill>
              </a:rPr>
              <a:t>Microsoft </a:t>
            </a:r>
            <a:r>
              <a:rPr lang="en-US" dirty="0" smtClean="0">
                <a:solidFill>
                  <a:schemeClr val="tx1"/>
                </a:solidFill>
              </a:rPr>
              <a:t>program.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Internet </a:t>
            </a:r>
            <a:r>
              <a:rPr lang="en-US" dirty="0" smtClean="0">
                <a:solidFill>
                  <a:schemeClr val="tx1"/>
                </a:solidFill>
              </a:rPr>
              <a:t>browser.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6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33" y="0"/>
            <a:ext cx="10340103" cy="1288126"/>
          </a:xfrm>
        </p:spPr>
        <p:txBody>
          <a:bodyPr/>
          <a:lstStyle/>
          <a:p>
            <a:r>
              <a:rPr lang="en-US" dirty="0" smtClean="0"/>
              <a:t>Quick COMPARISON BETWEEN Cli/GUI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4" y="1017141"/>
            <a:ext cx="8730246" cy="5815124"/>
          </a:xfrm>
        </p:spPr>
      </p:pic>
    </p:spTree>
    <p:extLst>
      <p:ext uri="{BB962C8B-B14F-4D97-AF65-F5344CB8AC3E}">
        <p14:creationId xmlns:p14="http://schemas.microsoft.com/office/powerpoint/2010/main" val="378659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88" y="0"/>
            <a:ext cx="8534400" cy="1507067"/>
          </a:xfrm>
        </p:spPr>
        <p:txBody>
          <a:bodyPr/>
          <a:lstStyle/>
          <a:p>
            <a:r>
              <a:rPr lang="en-US" dirty="0" smtClean="0"/>
              <a:t>Natural user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8" y="1146459"/>
            <a:ext cx="8369636" cy="5447524"/>
          </a:xfrm>
        </p:spPr>
      </p:pic>
    </p:spTree>
    <p:extLst>
      <p:ext uri="{BB962C8B-B14F-4D97-AF65-F5344CB8AC3E}">
        <p14:creationId xmlns:p14="http://schemas.microsoft.com/office/powerpoint/2010/main" val="114453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8150" y="250182"/>
            <a:ext cx="8534400" cy="1507067"/>
          </a:xfrm>
        </p:spPr>
        <p:txBody>
          <a:bodyPr/>
          <a:lstStyle/>
          <a:p>
            <a:r>
              <a:rPr lang="en-US" dirty="0" smtClean="0"/>
              <a:t>NUI introduction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150" y="1757248"/>
            <a:ext cx="8534400" cy="4617793"/>
          </a:xfrm>
        </p:spPr>
        <p:txBody>
          <a:bodyPr>
            <a:normAutofit/>
          </a:bodyPr>
          <a:lstStyle/>
          <a:p>
            <a:r>
              <a:rPr lang="en-US" dirty="0"/>
              <a:t>Natural user </a:t>
            </a:r>
            <a:r>
              <a:rPr lang="en-US" dirty="0" smtClean="0"/>
              <a:t>Interface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 system for human-computer interaction that the user operates through intuitive actions related to natural, everyday </a:t>
            </a:r>
            <a:r>
              <a:rPr lang="en-US" dirty="0" smtClean="0">
                <a:solidFill>
                  <a:schemeClr val="tx1"/>
                </a:solidFill>
              </a:rPr>
              <a:t>human behavior</a:t>
            </a:r>
            <a:r>
              <a:rPr lang="en-US" dirty="0">
                <a:solidFill>
                  <a:schemeClr val="tx1"/>
                </a:solidFill>
              </a:rPr>
              <a:t>. </a:t>
            </a:r>
          </a:p>
          <a:p>
            <a:r>
              <a:rPr lang="en-US" dirty="0" smtClean="0"/>
              <a:t>How does NUI works?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NUI is powered by touch, by gestures, by sound, by senses.  It is our human nature and our inability to learn the delicate nature of human interactions it’s pitfall.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15" y="90152"/>
            <a:ext cx="8534400" cy="1507067"/>
          </a:xfrm>
        </p:spPr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86489"/>
              </p:ext>
            </p:extLst>
          </p:nvPr>
        </p:nvGraphicFramePr>
        <p:xfrm>
          <a:off x="349360" y="1597219"/>
          <a:ext cx="8781760" cy="485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880"/>
                <a:gridCol w="4390880"/>
              </a:tblGrid>
              <a:tr h="121377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user does not need to be trained in how to use the interface.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 remains an issue - the interface can only respond to commands that have been programmed.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flexibility than a dialogue interface.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Not widely available as other forms of interface are often </a:t>
                      </a:r>
                      <a:r>
                        <a:rPr lang="en-US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superior.</a:t>
                      </a:r>
                      <a:endParaRPr lang="en-US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 marT="95250" marB="95250"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physically handicapped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Highly complex to program and so only warrants this kind of interface where other types of interface are unsuitable.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4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178" y="224425"/>
            <a:ext cx="8534400" cy="10505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user Interface Examples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6178" y="862884"/>
            <a:ext cx="8534400" cy="476518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Microsoft’s </a:t>
            </a:r>
            <a:r>
              <a:rPr lang="en-US" sz="2400" dirty="0" smtClean="0">
                <a:solidFill>
                  <a:schemeClr val="tx1"/>
                </a:solidFill>
              </a:rPr>
              <a:t>Kinect.</a:t>
            </a:r>
          </a:p>
          <a:p>
            <a:pPr fontAlgn="base"/>
            <a:r>
              <a:rPr lang="en-US" sz="2400" dirty="0">
                <a:solidFill>
                  <a:schemeClr val="tx1"/>
                </a:solidFill>
              </a:rPr>
              <a:t>Google Project </a:t>
            </a:r>
            <a:r>
              <a:rPr lang="en-US" sz="2400" dirty="0" smtClean="0">
                <a:solidFill>
                  <a:schemeClr val="tx1"/>
                </a:solidFill>
              </a:rPr>
              <a:t>Glass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Leap </a:t>
            </a:r>
            <a:r>
              <a:rPr lang="en-US" sz="2400" dirty="0" smtClean="0">
                <a:solidFill>
                  <a:schemeClr val="tx1"/>
                </a:solidFill>
              </a:rPr>
              <a:t>Motion.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Corning Gorilla </a:t>
            </a:r>
            <a:r>
              <a:rPr lang="en-US" sz="2400" dirty="0" smtClean="0">
                <a:solidFill>
                  <a:schemeClr val="tx1"/>
                </a:solidFill>
              </a:rPr>
              <a:t>glass.</a:t>
            </a:r>
          </a:p>
        </p:txBody>
      </p:sp>
    </p:spTree>
    <p:extLst>
      <p:ext uri="{BB962C8B-B14F-4D97-AF65-F5344CB8AC3E}">
        <p14:creationId xmlns:p14="http://schemas.microsoft.com/office/powerpoint/2010/main" val="416594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58" y="0"/>
            <a:ext cx="9175708" cy="1020890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COMPARISON BETWEEN </a:t>
            </a:r>
            <a:r>
              <a:rPr lang="en-US" dirty="0" smtClean="0"/>
              <a:t>Cli/GUI/NUI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8" y="1020890"/>
            <a:ext cx="8699191" cy="5786364"/>
          </a:xfrm>
        </p:spPr>
      </p:pic>
    </p:spTree>
    <p:extLst>
      <p:ext uri="{BB962C8B-B14F-4D97-AF65-F5344CB8AC3E}">
        <p14:creationId xmlns:p14="http://schemas.microsoft.com/office/powerpoint/2010/main" val="305053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61" y="0"/>
            <a:ext cx="8534400" cy="1507067"/>
          </a:xfrm>
        </p:spPr>
        <p:txBody>
          <a:bodyPr/>
          <a:lstStyle/>
          <a:p>
            <a:r>
              <a:rPr lang="en-US" dirty="0" smtClean="0"/>
              <a:t>Worked on this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0" y="1793384"/>
            <a:ext cx="8534400" cy="3615267"/>
          </a:xfrm>
        </p:spPr>
        <p:txBody>
          <a:bodyPr/>
          <a:lstStyle/>
          <a:p>
            <a:r>
              <a:rPr lang="en-US" dirty="0" smtClean="0"/>
              <a:t>Ahmad Mohammad Al-Bader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201210459</a:t>
            </a:r>
          </a:p>
          <a:p>
            <a:r>
              <a:rPr lang="en-US" dirty="0" smtClean="0"/>
              <a:t>Khalil Mohamed Al-</a:t>
            </a:r>
            <a:r>
              <a:rPr lang="en-US" dirty="0" err="1"/>
              <a:t>S</a:t>
            </a:r>
            <a:r>
              <a:rPr lang="en-US" dirty="0" err="1" smtClean="0"/>
              <a:t>hekh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assan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201211121</a:t>
            </a:r>
          </a:p>
          <a:p>
            <a:r>
              <a:rPr lang="en-US" dirty="0" smtClean="0"/>
              <a:t>Malik Ragheb Banat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201210710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Sulieman</a:t>
            </a:r>
            <a:r>
              <a:rPr lang="en-US" dirty="0" smtClean="0"/>
              <a:t> Mohammad </a:t>
            </a:r>
            <a:r>
              <a:rPr lang="en-US" smtClean="0"/>
              <a:t>Habahbeh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201211524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9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09" y="1"/>
            <a:ext cx="8534400" cy="1326524"/>
          </a:xfrm>
        </p:spPr>
        <p:txBody>
          <a:bodyPr/>
          <a:lstStyle/>
          <a:p>
            <a:r>
              <a:rPr lang="en-US" dirty="0" smtClean="0"/>
              <a:t>References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09" y="1728989"/>
            <a:ext cx="8534400" cy="44528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IT-Tech</a:t>
            </a:r>
            <a:endParaRPr lang="en-US" dirty="0"/>
          </a:p>
          <a:p>
            <a:r>
              <a:rPr lang="en-US" dirty="0" smtClean="0"/>
              <a:t>Wikipedia</a:t>
            </a:r>
          </a:p>
          <a:p>
            <a:r>
              <a:rPr lang="en-US" dirty="0" smtClean="0"/>
              <a:t>Tech target</a:t>
            </a:r>
          </a:p>
          <a:p>
            <a:r>
              <a:rPr lang="en-US" dirty="0" smtClean="0"/>
              <a:t>How stuff works</a:t>
            </a:r>
          </a:p>
          <a:p>
            <a:r>
              <a:rPr lang="en-US" dirty="0" smtClean="0"/>
              <a:t>Software development</a:t>
            </a:r>
          </a:p>
          <a:p>
            <a:r>
              <a:rPr lang="en-US" dirty="0" smtClean="0"/>
              <a:t>L-info</a:t>
            </a:r>
          </a:p>
          <a:p>
            <a:r>
              <a:rPr lang="en-US" dirty="0" smtClean="0"/>
              <a:t>Computer hope</a:t>
            </a:r>
          </a:p>
          <a:p>
            <a:r>
              <a:rPr lang="en-US" dirty="0" smtClean="0"/>
              <a:t>ITC world</a:t>
            </a:r>
          </a:p>
          <a:p>
            <a:r>
              <a:rPr lang="en-US" dirty="0" smtClean="0"/>
              <a:t>Software quality </a:t>
            </a:r>
          </a:p>
          <a:p>
            <a:r>
              <a:rPr lang="en-US" dirty="0" smtClean="0"/>
              <a:t>Article about history written by Brad A.Myers School of Computer Science Carnegie Mellon University Pittsburgh, PA 15213-3891.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3" y="185788"/>
            <a:ext cx="9181005" cy="1874832"/>
          </a:xfrm>
        </p:spPr>
        <p:txBody>
          <a:bodyPr/>
          <a:lstStyle/>
          <a:p>
            <a:r>
              <a:rPr lang="en-US" dirty="0" smtClean="0"/>
              <a:t>History of hci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43" y="1571222"/>
            <a:ext cx="9799191" cy="404074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Computer-Human Interaction made discretionary hands-on use its focus.  CHI grew out of the development of new hardware and programming languages by experienced programmers.</a:t>
            </a:r>
          </a:p>
          <a:p>
            <a:r>
              <a:rPr lang="en-US" dirty="0">
                <a:solidFill>
                  <a:schemeClr val="tx1"/>
                </a:solidFill>
              </a:rPr>
              <a:t>In 1980, the Association for Computing Machinery (ACM) created a "Human Aspects" department for its communications.  </a:t>
            </a:r>
          </a:p>
          <a:p>
            <a:r>
              <a:rPr lang="en-US" dirty="0">
                <a:solidFill>
                  <a:schemeClr val="tx1"/>
                </a:solidFill>
              </a:rPr>
              <a:t>As personal computers appeared commercially, ACM formed the Special Interest Group on Computer-Human Interaction (SIGCHI).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5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62" y="115910"/>
            <a:ext cx="8534400" cy="1507067"/>
          </a:xfrm>
        </p:spPr>
        <p:txBody>
          <a:bodyPr/>
          <a:lstStyle/>
          <a:p>
            <a:r>
              <a:rPr lang="en-US" dirty="0"/>
              <a:t>Evolution of user interfaces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7" y="1352521"/>
            <a:ext cx="8521052" cy="4976294"/>
          </a:xfrm>
        </p:spPr>
      </p:pic>
    </p:spTree>
    <p:extLst>
      <p:ext uri="{BB962C8B-B14F-4D97-AF65-F5344CB8AC3E}">
        <p14:creationId xmlns:p14="http://schemas.microsoft.com/office/powerpoint/2010/main" val="236453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99" y="0"/>
            <a:ext cx="8534400" cy="1507067"/>
          </a:xfrm>
        </p:spPr>
        <p:txBody>
          <a:bodyPr/>
          <a:lstStyle/>
          <a:p>
            <a:r>
              <a:rPr lang="en-US" dirty="0" smtClean="0"/>
              <a:t>command </a:t>
            </a:r>
            <a:r>
              <a:rPr lang="en-US" dirty="0"/>
              <a:t>line interface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" y="1712890"/>
            <a:ext cx="8552133" cy="4662152"/>
          </a:xfrm>
        </p:spPr>
      </p:pic>
    </p:spTree>
    <p:extLst>
      <p:ext uri="{BB962C8B-B14F-4D97-AF65-F5344CB8AC3E}">
        <p14:creationId xmlns:p14="http://schemas.microsoft.com/office/powerpoint/2010/main" val="225039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61" y="172909"/>
            <a:ext cx="8534400" cy="1507067"/>
          </a:xfrm>
        </p:spPr>
        <p:txBody>
          <a:bodyPr/>
          <a:lstStyle/>
          <a:p>
            <a:r>
              <a:rPr lang="en-US" dirty="0" smtClean="0"/>
              <a:t>CLI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61" y="1780505"/>
            <a:ext cx="9245400" cy="48134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CLI gets its name from the fact that it is an interface which contains command lines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What is Command line interface ?</a:t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is a user interface to a computer's operating system or an application in which the user responds to a visual prompt by typing in a command on a specified line, receives a response back from the </a:t>
            </a:r>
            <a:r>
              <a:rPr lang="en-US" dirty="0" smtClean="0">
                <a:solidFill>
                  <a:schemeClr val="tx1"/>
                </a:solidFill>
              </a:rPr>
              <a:t>system.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1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" y="0"/>
            <a:ext cx="8534400" cy="1507067"/>
          </a:xfrm>
        </p:spPr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584934"/>
              </p:ext>
            </p:extLst>
          </p:nvPr>
        </p:nvGraphicFramePr>
        <p:xfrm>
          <a:off x="336481" y="1507067"/>
          <a:ext cx="8781760" cy="485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880"/>
                <a:gridCol w="4390880"/>
              </a:tblGrid>
              <a:tr h="121377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type of interface needs much less memory (RAM) in order to use compared to other types of user interfaces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Commands have to be typed precisely. If there is a spelling error the command will fail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type of interface does not use as much CPU processing time as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mis-type an instruction, it is often necessary to start from scratch again</a:t>
                      </a:r>
                      <a:endParaRPr lang="en-US" dirty="0"/>
                    </a:p>
                  </a:txBody>
                  <a:tcPr/>
                </a:tc>
              </a:tr>
              <a:tr h="12137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CLI does not require Windows to 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You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can't just guess what the instruction might be and you can't just 'have a go'.</a:t>
                      </a:r>
                    </a:p>
                  </a:txBody>
                  <a:tcPr marL="66675" marR="66675" marT="95250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0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78" y="22442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Command</a:t>
            </a:r>
            <a:r>
              <a:rPr lang="en-US" b="1" dirty="0"/>
              <a:t> Line Interface Applications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8" y="1133635"/>
            <a:ext cx="8534400" cy="475201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System </a:t>
            </a:r>
            <a:r>
              <a:rPr lang="en-US" sz="2400" dirty="0" smtClean="0">
                <a:solidFill>
                  <a:schemeClr val="tx1"/>
                </a:solidFill>
              </a:rPr>
              <a:t>administration.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Engineering </a:t>
            </a:r>
            <a:r>
              <a:rPr lang="en-US" sz="2400" dirty="0" smtClean="0">
                <a:solidFill>
                  <a:schemeClr val="tx1"/>
                </a:solidFill>
              </a:rPr>
              <a:t>applications.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Scientific </a:t>
            </a:r>
            <a:r>
              <a:rPr lang="en-US" sz="2400" dirty="0" smtClean="0">
                <a:solidFill>
                  <a:schemeClr val="tx1"/>
                </a:solidFill>
              </a:rPr>
              <a:t>applications.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Ideal for visually impaired users.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4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09" y="0"/>
            <a:ext cx="8534400" cy="1507067"/>
          </a:xfrm>
        </p:spPr>
        <p:txBody>
          <a:bodyPr/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0" y="1329743"/>
            <a:ext cx="8717366" cy="5315755"/>
          </a:xfrm>
        </p:spPr>
      </p:pic>
    </p:spTree>
    <p:extLst>
      <p:ext uri="{BB962C8B-B14F-4D97-AF65-F5344CB8AC3E}">
        <p14:creationId xmlns:p14="http://schemas.microsoft.com/office/powerpoint/2010/main" val="417852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50" y="250182"/>
            <a:ext cx="8534400" cy="1507067"/>
          </a:xfrm>
        </p:spPr>
        <p:txBody>
          <a:bodyPr/>
          <a:lstStyle/>
          <a:p>
            <a:r>
              <a:rPr lang="en-US" dirty="0" err="1" smtClean="0"/>
              <a:t>Gui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50" y="1757248"/>
            <a:ext cx="8534400" cy="46177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allows the use of </a:t>
            </a:r>
            <a:r>
              <a:rPr lang="it-IT" dirty="0">
                <a:solidFill>
                  <a:schemeClr val="tx1"/>
                </a:solidFill>
              </a:rPr>
              <a:t>icons</a:t>
            </a:r>
            <a:r>
              <a:rPr lang="en-US" dirty="0">
                <a:solidFill>
                  <a:schemeClr val="tx1"/>
                </a:solidFill>
              </a:rPr>
              <a:t> or other visual indicators to interact with electronic </a:t>
            </a:r>
            <a:r>
              <a:rPr lang="en-US" dirty="0" smtClean="0">
                <a:solidFill>
                  <a:schemeClr val="tx1"/>
                </a:solidFill>
              </a:rPr>
              <a:t>devices, </a:t>
            </a:r>
            <a:r>
              <a:rPr lang="en-US" dirty="0">
                <a:solidFill>
                  <a:schemeClr val="tx1"/>
                </a:solidFill>
              </a:rPr>
              <a:t>rather than using only text via the command </a:t>
            </a:r>
            <a:r>
              <a:rPr lang="en-US" dirty="0" smtClean="0">
                <a:solidFill>
                  <a:schemeClr val="tx1"/>
                </a:solidFill>
              </a:rPr>
              <a:t>line.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How does GUI works?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GUI uses windows, </a:t>
            </a:r>
            <a:r>
              <a:rPr lang="it-IT" dirty="0">
                <a:solidFill>
                  <a:schemeClr val="tx1"/>
                </a:solidFill>
              </a:rPr>
              <a:t>icons</a:t>
            </a:r>
            <a:r>
              <a:rPr lang="en-US" dirty="0">
                <a:solidFill>
                  <a:schemeClr val="tx1"/>
                </a:solidFill>
              </a:rPr>
              <a:t>, and menus to carry out commands, such as opening, deleting, and moving files. Although many GUI operating systems are through the use of a mouse, the keyboard can also be </a:t>
            </a:r>
            <a:r>
              <a:rPr lang="en-US" dirty="0" smtClean="0">
                <a:solidFill>
                  <a:schemeClr val="tx1"/>
                </a:solidFill>
              </a:rPr>
              <a:t>utilized </a:t>
            </a:r>
            <a:r>
              <a:rPr lang="en-US" dirty="0">
                <a:solidFill>
                  <a:schemeClr val="tx1"/>
                </a:solidFill>
              </a:rPr>
              <a:t>by using keyboard shortcuts or arrow keys.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859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472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Slice</vt:lpstr>
      <vt:lpstr>Human computer interaction </vt:lpstr>
      <vt:lpstr>History of hci</vt:lpstr>
      <vt:lpstr>Evolution of user interfaces</vt:lpstr>
      <vt:lpstr>command line interface </vt:lpstr>
      <vt:lpstr>CLI introduction</vt:lpstr>
      <vt:lpstr>Advantages and disadvantages</vt:lpstr>
      <vt:lpstr>Command Line Interface Applications </vt:lpstr>
      <vt:lpstr>Graphical user Interface</vt:lpstr>
      <vt:lpstr>Gui introduction</vt:lpstr>
      <vt:lpstr>Advantages and disadvantages</vt:lpstr>
      <vt:lpstr>Gui Examples</vt:lpstr>
      <vt:lpstr>Quick COMPARISON BETWEEN Cli/GUI</vt:lpstr>
      <vt:lpstr>Natural user Interface</vt:lpstr>
      <vt:lpstr>NUI introduction</vt:lpstr>
      <vt:lpstr>Advantages and disadvantages</vt:lpstr>
      <vt:lpstr>Natural user Interface Examples </vt:lpstr>
      <vt:lpstr>Quick COMPARISON BETWEEN Cli/GUI/NUI</vt:lpstr>
      <vt:lpstr>Worked on this Topic</vt:lpstr>
      <vt:lpstr>References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</dc:title>
  <dc:creator>Malik Banat</dc:creator>
  <cp:lastModifiedBy>Malik Banat</cp:lastModifiedBy>
  <cp:revision>28</cp:revision>
  <dcterms:created xsi:type="dcterms:W3CDTF">2016-01-10T11:22:52Z</dcterms:created>
  <dcterms:modified xsi:type="dcterms:W3CDTF">2016-01-10T13:40:36Z</dcterms:modified>
</cp:coreProperties>
</file>