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3" r:id="rId14"/>
    <p:sldId id="274" r:id="rId15"/>
    <p:sldId id="275" r:id="rId16"/>
    <p:sldId id="276" r:id="rId17"/>
    <p:sldId id="278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81" r:id="rId27"/>
    <p:sldId id="282" r:id="rId28"/>
    <p:sldId id="280" r:id="rId29"/>
    <p:sldId id="283" r:id="rId30"/>
    <p:sldId id="284" r:id="rId31"/>
    <p:sldId id="270" r:id="rId3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2829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11/4/2013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Image Processing</a:t>
            </a:r>
          </a:p>
          <a:p>
            <a:endParaRPr lang="en" sz="2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ECE 480 Technical Lecture</a:t>
            </a:r>
          </a:p>
          <a:p>
            <a:pPr algn="ctr"/>
            <a:endParaRPr lang="en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" sz="24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4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Bryan Blancke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Heller</a:t>
            </a:r>
            <a:br>
              <a:rPr lang="en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Jeremy Martin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Kim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endParaRPr lang="en" sz="2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sz="half" idx="4294967295"/>
          </p:nvPr>
        </p:nvSpPr>
        <p:spPr>
          <a:xfrm>
            <a:off x="4114800" y="1200150"/>
            <a:ext cx="5029200" cy="339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" sz="155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
</a:t>
            </a:r>
          </a:p>
          <a:p>
            <a:endParaRPr lang="en" sz="155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" sz="155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" sz="155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" sz="155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" sz="155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      </a:t>
            </a:r>
          </a:p>
          <a:p>
            <a:endParaRPr lang="en" sz="24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" sz="24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" sz="2400" b="0" i="0" u="none" strike="noStrike" cap="none" baseline="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en" sz="2400" b="0" i="0" u="none" strike="noStrike" cap="none" baseline="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	        	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01400" y="81674"/>
            <a:ext cx="8585399" cy="7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Example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01400" y="1063275"/>
            <a:ext cx="8941200" cy="39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1562275" y="1063275"/>
            <a:ext cx="5440000" cy="4080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5200" y="853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Example - Prewitt vs Sobel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5200" y="1003475"/>
            <a:ext cx="9013800" cy="40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
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pPr>
              <a:buNone/>
            </a:pPr>
            <a:r>
              <a:rPr lang="en" dirty="0"/>
              <a:t>         </a:t>
            </a:r>
            <a:endParaRPr lang="en" dirty="0" smtClean="0"/>
          </a:p>
          <a:p>
            <a:pPr>
              <a:buNone/>
            </a:pPr>
            <a:r>
              <a:rPr lang="en" dirty="0" smtClean="0"/>
              <a:t>	        Prewitt</a:t>
            </a:r>
            <a:r>
              <a:rPr lang="en" dirty="0"/>
              <a:t>					</a:t>
            </a:r>
            <a:r>
              <a:rPr lang="en" dirty="0" smtClean="0"/>
              <a:t>Sobel</a:t>
            </a:r>
            <a:endParaRPr lang="en" dirty="0"/>
          </a:p>
        </p:txBody>
      </p:sp>
      <p:sp>
        <p:nvSpPr>
          <p:cNvPr id="193" name="Shape 193"/>
          <p:cNvSpPr/>
          <p:nvPr/>
        </p:nvSpPr>
        <p:spPr>
          <a:xfrm>
            <a:off x="0" y="1047750"/>
            <a:ext cx="4506624" cy="3376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4" name="Shape 194"/>
          <p:cNvSpPr/>
          <p:nvPr/>
        </p:nvSpPr>
        <p:spPr>
          <a:xfrm>
            <a:off x="4533248" y="1047750"/>
            <a:ext cx="4506624" cy="3376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1950"/>
            <a:ext cx="8229600" cy="8001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Anisotropic diffusion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52550"/>
            <a:ext cx="8534400" cy="3578352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altLang="en-US" dirty="0" smtClean="0"/>
              <a:t> Used to remove noise from images without removing critical parts of the image</a:t>
            </a:r>
          </a:p>
          <a:p>
            <a:pPr algn="l" eaLnBrk="1" hangingPunct="1">
              <a:buFontTx/>
              <a:buChar char="•"/>
            </a:pPr>
            <a:r>
              <a:rPr lang="en-US" altLang="en-US" dirty="0" smtClean="0"/>
              <a:t> Noise exists in images and is created from outside signals such as radio waves and light exposure</a:t>
            </a:r>
          </a:p>
        </p:txBody>
      </p:sp>
      <p:pic>
        <p:nvPicPr>
          <p:cNvPr id="2052" name="Picture 4" descr="AnisotropicDiffusionLine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64850"/>
            <a:ext cx="4876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5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953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Diffused vs. Original Image</a:t>
            </a:r>
          </a:p>
        </p:txBody>
      </p:sp>
      <p:pic>
        <p:nvPicPr>
          <p:cNvPr id="3075" name="Picture 5" descr="Flower_at_100_ISO_for_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5850"/>
            <a:ext cx="3403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Flower_at_1600_ISO_for_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85850"/>
            <a:ext cx="3403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379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Pixelation</a:t>
            </a:r>
            <a:r>
              <a:rPr lang="en-US" altLang="en-US" dirty="0" smtClean="0"/>
              <a:t> and Antialiasing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12800"/>
            <a:ext cx="8802914" cy="411303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Pixelation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occurs when a section of a high-resolution is displayed and the single-colored square elements become visible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To solve this problem, antialiasing is used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100" name="Picture 5" descr="http://upload.wikimedia.org/wikipedia/commons/e/e3/Dithering_example_undithe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20637"/>
            <a:ext cx="3810000" cy="22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7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Antialiasing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796527"/>
            <a:ext cx="8715376" cy="4230291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Aliasing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is an effect that will cause signals to be indistinguishable (cannot be reconstructed). What does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antialiasing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mean?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Antialiasing is the minimization of distortion and a small-scale reconstruction of a part of an image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124" name="Picture 2" descr="http://www.svi.nl/wikiimg/StFargeaux_kasteel_buiten1_alia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0881"/>
            <a:ext cx="3657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35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57" y="1333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Pixel Interpolation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95350"/>
            <a:ext cx="88392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 type of antialiasing, pixel interpolation will occur when zoomed on a specific piece of an image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Pixel interpolation smoothly blends the color of one pixel into the next</a:t>
            </a:r>
          </a:p>
        </p:txBody>
      </p:sp>
      <p:pic>
        <p:nvPicPr>
          <p:cNvPr id="6148" name="Picture 4" descr="antial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52750"/>
            <a:ext cx="3352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0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 </a:t>
            </a:r>
            <a:r>
              <a:rPr lang="en-US" altLang="en-US" dirty="0" err="1" smtClean="0"/>
              <a:t>Pixelization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6324600" cy="3543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Occasionally,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pixelation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can be beneficial. The act of intentional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pixelation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is called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pixelization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Pixelization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will essentially reverse interpolate the pixels, and enlarge them to create a jagged image.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Useful for obscenities and anonymity</a:t>
            </a:r>
          </a:p>
        </p:txBody>
      </p:sp>
      <p:pic>
        <p:nvPicPr>
          <p:cNvPr id="7172" name="Picture 5" descr="http://www.cns.atr.jp/~kmtn/imageMatlab/Pix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2895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7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0" y="400050"/>
            <a:ext cx="8229600" cy="80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/>
              <a:t>Computer Vision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152400" y="1143000"/>
            <a:ext cx="8534400" cy="37879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Vision Systems and Image Processing</a:t>
            </a:r>
          </a:p>
          <a:p>
            <a:r>
              <a:rPr lang="en-US" dirty="0" smtClean="0"/>
              <a:t>Manufacturing Facilities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Increases Speed of Production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Automates Inspection of Products</a:t>
            </a:r>
          </a:p>
          <a:p>
            <a:endParaRPr lang="en-US" dirty="0" smtClean="0"/>
          </a:p>
        </p:txBody>
      </p:sp>
      <p:pic>
        <p:nvPicPr>
          <p:cNvPr id="4" name="Picture 2" descr="http://www.packagingdigest.com/photo/287/287693-Vision_inspection_systems_can_catch_flaws_like_a_misapplied_label_before_product_ships_and_tarnishes_the_brand_s_qua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28900"/>
            <a:ext cx="4724400" cy="2373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199793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52400" y="342900"/>
            <a:ext cx="8458200" cy="83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smtClean="0"/>
              <a:t>Methods </a:t>
            </a:r>
            <a:r>
              <a:rPr lang="en-US" dirty="0"/>
              <a:t>of Vision Systems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228600" y="1414177"/>
            <a:ext cx="8763000" cy="36150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Image Acquisition</a:t>
            </a:r>
          </a:p>
          <a:p>
            <a:r>
              <a:rPr lang="en-US" dirty="0"/>
              <a:t>Image Pre-processing</a:t>
            </a:r>
          </a:p>
          <a:p>
            <a:r>
              <a:rPr lang="en-US" dirty="0"/>
              <a:t>Feature Extraction</a:t>
            </a:r>
          </a:p>
          <a:p>
            <a:r>
              <a:rPr lang="en-US" dirty="0"/>
              <a:t>Detection/Segmentation</a:t>
            </a:r>
          </a:p>
          <a:p>
            <a:r>
              <a:rPr lang="en-US" dirty="0"/>
              <a:t>High-Level Processing</a:t>
            </a:r>
          </a:p>
          <a:p>
            <a:r>
              <a:rPr lang="en-US" dirty="0"/>
              <a:t>Decision Making</a:t>
            </a:r>
          </a:p>
        </p:txBody>
      </p:sp>
      <p:pic>
        <p:nvPicPr>
          <p:cNvPr id="15364" name="Picture 4" descr="http://www.evaluationengineering.com/features/2008_december/images/machi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543050"/>
            <a:ext cx="4152900" cy="2986088"/>
          </a:xfrm>
          <a:prstGeom prst="rect">
            <a:avLst/>
          </a:prstGeom>
          <a:noFill/>
        </p:spPr>
      </p:pic>
      <p:pic>
        <p:nvPicPr>
          <p:cNvPr id="15366" name="Picture 6" descr="http://www.ni.com/cms/images/devzone/tut/a/73effe696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54680"/>
            <a:ext cx="4419600" cy="198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65659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6200" y="217675"/>
            <a:ext cx="8756400" cy="67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Background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" y="819150"/>
            <a:ext cx="9006900" cy="43242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b="1" dirty="0" smtClean="0"/>
              <a:t>What </a:t>
            </a:r>
            <a:r>
              <a:rPr lang="en" b="1" dirty="0"/>
              <a:t>is digital image processing</a:t>
            </a:r>
            <a:r>
              <a:rPr lang="en" b="1" dirty="0" smtClean="0"/>
              <a:t>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Wingdings" pitchFamily="2" charset="2"/>
              <a:buChar char="Ø"/>
            </a:pPr>
            <a:r>
              <a:rPr lang="en" sz="2700" dirty="0" smtClean="0">
                <a:latin typeface="Times New Roman" pitchFamily="18" charset="0"/>
                <a:cs typeface="Times New Roman" pitchFamily="18" charset="0"/>
              </a:rPr>
              <a:t>Modification </a:t>
            </a:r>
            <a:r>
              <a:rPr lang="en" sz="2700" dirty="0">
                <a:latin typeface="Times New Roman" pitchFamily="18" charset="0"/>
                <a:cs typeface="Times New Roman" pitchFamily="18" charset="0"/>
              </a:rPr>
              <a:t>of digital data for improving the image qualities with the aid of </a:t>
            </a:r>
            <a:r>
              <a:rPr lang="en" sz="2700" dirty="0" smtClean="0">
                <a:latin typeface="Times New Roman" pitchFamily="18" charset="0"/>
                <a:cs typeface="Times New Roman" pitchFamily="18" charset="0"/>
              </a:rPr>
              <a:t>computer</a:t>
            </a:r>
            <a:endParaRPr lang="en" sz="27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Wingdings" pitchFamily="2" charset="2"/>
              <a:buChar char="Ø"/>
            </a:pPr>
            <a:r>
              <a:rPr lang="en" sz="2700" dirty="0" smtClean="0">
                <a:latin typeface="Times New Roman" pitchFamily="18" charset="0"/>
                <a:cs typeface="Times New Roman" pitchFamily="18" charset="0"/>
              </a:rPr>
              <a:t>Improvement </a:t>
            </a:r>
            <a:r>
              <a:rPr lang="en" sz="2700" dirty="0">
                <a:latin typeface="Times New Roman" pitchFamily="18" charset="0"/>
                <a:cs typeface="Times New Roman" pitchFamily="18" charset="0"/>
              </a:rPr>
              <a:t>of pictorial information for human </a:t>
            </a:r>
            <a:r>
              <a:rPr lang="en" sz="2700" dirty="0" smtClean="0">
                <a:latin typeface="Times New Roman" pitchFamily="18" charset="0"/>
                <a:cs typeface="Times New Roman" pitchFamily="18" charset="0"/>
              </a:rPr>
              <a:t>interpretation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Wingdings" pitchFamily="2" charset="2"/>
              <a:buChar char="Ø"/>
            </a:pPr>
            <a:r>
              <a:rPr lang="en" sz="2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" sz="2700" dirty="0">
                <a:latin typeface="Times New Roman" pitchFamily="18" charset="0"/>
                <a:cs typeface="Times New Roman" pitchFamily="18" charset="0"/>
              </a:rPr>
              <a:t>processing helps in maximising clarity, sharpness and details of features of interest towards information extraction and further analysis. i.e. edge detection, removal of noise.</a:t>
            </a:r>
          </a:p>
          <a:p>
            <a:endParaRPr lang="en" dirty="0">
              <a:latin typeface="Times New Roman" pitchFamily="18" charset="0"/>
              <a:cs typeface="Times New Roman" pitchFamily="18" charset="0"/>
            </a:endParaRPr>
          </a:p>
          <a:p>
            <a:endParaRPr lang="en" sz="2000" dirty="0"/>
          </a:p>
          <a:p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52400" y="342900"/>
            <a:ext cx="8458200" cy="83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smtClean="0"/>
              <a:t>Methods </a:t>
            </a:r>
            <a:r>
              <a:rPr lang="en-US" dirty="0"/>
              <a:t>of Vision Systems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228600" y="1414177"/>
            <a:ext cx="8763000" cy="36150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Image Acquisition</a:t>
            </a:r>
          </a:p>
          <a:p>
            <a:r>
              <a:rPr lang="en-US" dirty="0"/>
              <a:t>Image Pre-processing</a:t>
            </a:r>
          </a:p>
          <a:p>
            <a:r>
              <a:rPr lang="en-US" dirty="0"/>
              <a:t>Feature Extraction</a:t>
            </a:r>
          </a:p>
          <a:p>
            <a:r>
              <a:rPr lang="en-US" dirty="0"/>
              <a:t>Detection/Segmentation</a:t>
            </a:r>
          </a:p>
          <a:p>
            <a:r>
              <a:rPr lang="en-US" dirty="0"/>
              <a:t>High-Level Processing</a:t>
            </a:r>
          </a:p>
          <a:p>
            <a:r>
              <a:rPr lang="en-US" dirty="0"/>
              <a:t>Decision Making</a:t>
            </a:r>
          </a:p>
        </p:txBody>
      </p:sp>
      <p:pic>
        <p:nvPicPr>
          <p:cNvPr id="15364" name="Picture 4" descr="http://www.evaluationengineering.com/features/2008_december/images/machi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543050"/>
            <a:ext cx="4152900" cy="2986088"/>
          </a:xfrm>
          <a:prstGeom prst="rect">
            <a:avLst/>
          </a:prstGeom>
          <a:noFill/>
        </p:spPr>
      </p:pic>
      <p:pic>
        <p:nvPicPr>
          <p:cNvPr id="15366" name="Picture 6" descr="http://www.ni.com/cms/images/devzone/tut/a/73effe696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54680"/>
            <a:ext cx="4419600" cy="198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04264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52400" y="400050"/>
            <a:ext cx="8229600" cy="80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/>
              <a:t>Object Identification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idx="1"/>
          </p:nvPr>
        </p:nvSpPr>
        <p:spPr>
          <a:xfrm>
            <a:off x="228600" y="1143000"/>
            <a:ext cx="8458200" cy="37879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Differentiate Between Classes of Objects</a:t>
            </a:r>
          </a:p>
          <a:p>
            <a:r>
              <a:rPr lang="en-US" dirty="0" smtClean="0"/>
              <a:t>Sort Objects </a:t>
            </a:r>
            <a:endParaRPr dirty="0"/>
          </a:p>
        </p:txBody>
      </p:sp>
      <p:pic>
        <p:nvPicPr>
          <p:cNvPr id="4" name="Picture 3" descr="action_shot_shape_match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000250"/>
            <a:ext cx="509320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6557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514350"/>
            <a:ext cx="8229600" cy="80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/>
              <a:t>Fault Detection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Image Data Scanned for Pre-determined </a:t>
            </a:r>
            <a:r>
              <a:rPr lang="en-US" dirty="0" smtClean="0"/>
              <a:t>Conditions</a:t>
            </a:r>
            <a:endParaRPr lang="en-US" dirty="0"/>
          </a:p>
        </p:txBody>
      </p:sp>
      <p:pic>
        <p:nvPicPr>
          <p:cNvPr id="4" name="Picture 3" descr="screenshot_over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71650"/>
            <a:ext cx="7954344" cy="31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0994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229600" cy="80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/>
              <a:t>Object Tracking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Determine Relative Position of Objects</a:t>
            </a:r>
          </a:p>
          <a:p>
            <a:endParaRPr lang="en-US" dirty="0" smtClean="0"/>
          </a:p>
        </p:txBody>
      </p:sp>
      <p:pic>
        <p:nvPicPr>
          <p:cNvPr id="7170" name="Picture 2" descr="http://mrl.cs.vsb.cz/images/counting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57450"/>
            <a:ext cx="6705600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790014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229600" cy="80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/>
              <a:t>Optical Flow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idx="1"/>
          </p:nvPr>
        </p:nvSpPr>
        <p:spPr>
          <a:xfrm>
            <a:off x="228600" y="1257300"/>
            <a:ext cx="8458200" cy="36736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Assumes Stationary Camera System</a:t>
            </a:r>
          </a:p>
          <a:p>
            <a:r>
              <a:rPr lang="en-US" dirty="0" smtClean="0"/>
              <a:t>Estimates Motion and Acceleration of Objects</a:t>
            </a:r>
          </a:p>
          <a:p>
            <a:r>
              <a:rPr lang="en-US" dirty="0" smtClean="0"/>
              <a:t>Motion Displayed as Vectors</a:t>
            </a:r>
            <a:endParaRPr dirty="0"/>
          </a:p>
        </p:txBody>
      </p:sp>
      <p:pic>
        <p:nvPicPr>
          <p:cNvPr id="4" name="Picture 2" descr="http://www.roborealm.com/help/Optical_Flow_des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00350"/>
            <a:ext cx="3048000" cy="1714501"/>
          </a:xfrm>
          <a:prstGeom prst="rect">
            <a:avLst/>
          </a:prstGeom>
          <a:noFill/>
        </p:spPr>
      </p:pic>
      <p:pic>
        <p:nvPicPr>
          <p:cNvPr id="5" name="Picture 4" descr="http://www.roborealm.com/help/Optical_Flow_des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00350"/>
            <a:ext cx="30480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45552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229600" cy="80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dirty="0" err="1"/>
              <a:t>Egomotion</a:t>
            </a:r>
            <a:endParaRPr lang="en-US" dirty="0"/>
          </a:p>
        </p:txBody>
      </p:sp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xfrm>
            <a:off x="152400" y="1257300"/>
            <a:ext cx="8534400" cy="36736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Motion Estimation of Camera System</a:t>
            </a:r>
          </a:p>
          <a:p>
            <a:r>
              <a:rPr lang="en-US" dirty="0" smtClean="0"/>
              <a:t>Determines Position Relative to Surroundings</a:t>
            </a:r>
            <a:endParaRPr lang="en-US" dirty="0"/>
          </a:p>
          <a:p>
            <a:r>
              <a:rPr lang="en-US" dirty="0"/>
              <a:t>Creates 3D Computer Model of Observed </a:t>
            </a:r>
            <a:r>
              <a:rPr lang="en-US" dirty="0" smtClean="0"/>
              <a:t>Space</a:t>
            </a:r>
            <a:endParaRPr lang="en-US" dirty="0"/>
          </a:p>
        </p:txBody>
      </p:sp>
      <p:pic>
        <p:nvPicPr>
          <p:cNvPr id="3078" name="Picture 6" descr="http://3.bp.blogspot.com/-fRO6OA1SGEs/TzuR5xCq19I/AAAAAAAAAK4/QKIsWuvOC9Y/s1600/lui-icra-ima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00300"/>
            <a:ext cx="5638800" cy="2537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485059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337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Digital Image Processing Tasks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304800" y="1200150"/>
            <a:ext cx="8382000" cy="371475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Digital image processing is the only practical technology for: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Statistical Classification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Feature Extraction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Graphical Projection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87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Hbvlbssrp4fHENbHjdLqtullj3p7SVYflhox5APEjOkfGPvPHxvtu9p7jUyxraxlIkaQCcEhSwY_SYqpnqD-bqwUG3Ub3aUkVtTUN44HUMNCbG55rqofSbk3q3H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90" y="2647950"/>
            <a:ext cx="3708610" cy="20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337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Statistical Classification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203410" y="1085850"/>
            <a:ext cx="8915400" cy="3714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Identifying which set of sub categories new observations belong too based on sets of data whose category membership is known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Explanatory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Variables: Individual observations are analyzed into quantifiable properties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Categories, ordinal, integer, or real value.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Example: Digital Camera Color Array Filtering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Bayer Filter is put over the cameras </a:t>
            </a:r>
          </a:p>
          <a:p>
            <a:pPr marL="411480" lvl="1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phosphate layer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Interpolation: Processor guesses colors of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each pixel based on nearby information</a:t>
            </a:r>
          </a:p>
        </p:txBody>
      </p:sp>
    </p:spTree>
    <p:extLst>
      <p:ext uri="{BB962C8B-B14F-4D97-AF65-F5344CB8AC3E}">
        <p14:creationId xmlns:p14="http://schemas.microsoft.com/office/powerpoint/2010/main" val="42299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644" y="62759"/>
            <a:ext cx="7983556" cy="7563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742950"/>
            <a:ext cx="4343400" cy="4267200"/>
          </a:xfrm>
        </p:spPr>
        <p:txBody>
          <a:bodyPr/>
          <a:lstStyle/>
          <a:p>
            <a:pPr marL="533400" indent="-34290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Involves simplifying the amount of resources required to describe a large set of data accurately</a:t>
            </a:r>
          </a:p>
          <a:p>
            <a:pPr marL="533400" indent="-34290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Reduces processing by eliminating redundant and unnecessary data</a:t>
            </a:r>
          </a:p>
          <a:p>
            <a:pPr marL="533400" indent="-34290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expected that feature sets will extract relevant information from input data to perform the desired task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614231" y="765443"/>
            <a:ext cx="4495800" cy="4343400"/>
          </a:xfrm>
        </p:spPr>
        <p:txBody>
          <a:bodyPr>
            <a:normAutofit lnSpcReduction="10000"/>
          </a:bodyPr>
          <a:lstStyle/>
          <a:p>
            <a:pPr marL="190500" indent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Uses in image processing</a:t>
            </a:r>
          </a:p>
          <a:p>
            <a:pPr marL="5334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Edge Detection</a:t>
            </a:r>
          </a:p>
          <a:p>
            <a:pPr marL="87630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Points where image brightness changes sharply</a:t>
            </a:r>
          </a:p>
          <a:p>
            <a:pPr marL="5334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Curvature edge direction</a:t>
            </a:r>
          </a:p>
          <a:p>
            <a:pPr marL="87630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Cross-correlation of image between time lag</a:t>
            </a:r>
          </a:p>
          <a:p>
            <a:pPr marL="5334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Motion Detection</a:t>
            </a:r>
          </a:p>
          <a:p>
            <a:pPr marL="87630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Change of position relative to surroundings</a:t>
            </a:r>
          </a:p>
          <a:p>
            <a:pPr marL="533400" indent="-342900">
              <a:buFont typeface="Wingdings" pitchFamily="2" charset="2"/>
              <a:buChar char="Ø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7630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Forms greyscale images</a:t>
            </a:r>
          </a:p>
          <a:p>
            <a:pPr marL="5334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Hough Transform</a:t>
            </a:r>
          </a:p>
          <a:p>
            <a:pPr marL="876300" lvl="1" indent="-285750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Detects lines to estimate text</a:t>
            </a:r>
          </a:p>
        </p:txBody>
      </p:sp>
    </p:spTree>
    <p:extLst>
      <p:ext uri="{BB962C8B-B14F-4D97-AF65-F5344CB8AC3E}">
        <p14:creationId xmlns:p14="http://schemas.microsoft.com/office/powerpoint/2010/main" val="731964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072" y="133350"/>
            <a:ext cx="8229600" cy="8337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Graphical Projection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42481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 of projecting a three dimensional object onto a planar surface with mathematical computation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Converts complex 3D objects into a 2D equivalent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Computations involve Fourier Transforms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Hermite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Functions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1604"/>
            <a:ext cx="317741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51604"/>
            <a:ext cx="284130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46972"/>
            <a:ext cx="2427288" cy="7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28" y="4291238"/>
            <a:ext cx="2088832" cy="1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04937"/>
            <a:ext cx="4491037" cy="5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Applications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0" y="912925"/>
            <a:ext cx="9061800" cy="423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Font typeface="Wingdings" pitchFamily="2" charset="2"/>
              <a:buChar char="Ø"/>
            </a:pPr>
            <a:endParaRPr lang="en" sz="2000" dirty="0" smtClean="0"/>
          </a:p>
          <a:p>
            <a:pPr>
              <a:lnSpc>
                <a:spcPct val="11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" sz="2000" dirty="0" smtClean="0"/>
              <a:t>Image </a:t>
            </a:r>
            <a:r>
              <a:rPr lang="en" sz="2000" dirty="0"/>
              <a:t>enhancement &amp; restoration</a:t>
            </a:r>
          </a:p>
          <a:p>
            <a:pPr>
              <a:lnSpc>
                <a:spcPct val="11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" sz="2000" dirty="0" smtClean="0"/>
              <a:t>Medical visualisation</a:t>
            </a:r>
          </a:p>
          <a:p>
            <a:pPr>
              <a:lnSpc>
                <a:spcPct val="11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" sz="2000" dirty="0" smtClean="0"/>
              <a:t>Law </a:t>
            </a:r>
            <a:r>
              <a:rPr lang="en" sz="2000" dirty="0"/>
              <a:t>enforcement</a:t>
            </a:r>
          </a:p>
          <a:p>
            <a:pPr>
              <a:lnSpc>
                <a:spcPct val="11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" sz="2000" dirty="0" smtClean="0"/>
              <a:t>Industrial inspection</a:t>
            </a:r>
          </a:p>
          <a:p>
            <a:pPr>
              <a:lnSpc>
                <a:spcPct val="11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" sz="2000" dirty="0" smtClean="0"/>
              <a:t>Artistic effects</a:t>
            </a:r>
          </a:p>
          <a:p>
            <a:pPr>
              <a:lnSpc>
                <a:spcPct val="115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en" sz="2000" dirty="0" smtClean="0"/>
              <a:t>Human </a:t>
            </a:r>
            <a:r>
              <a:rPr lang="en" sz="2000" dirty="0"/>
              <a:t>computer interfaces</a:t>
            </a:r>
          </a:p>
          <a:p>
            <a:endParaRPr lang="en" sz="2000" dirty="0"/>
          </a:p>
        </p:txBody>
      </p:sp>
      <p:sp>
        <p:nvSpPr>
          <p:cNvPr id="137" name="Shape 137"/>
          <p:cNvSpPr/>
          <p:nvPr/>
        </p:nvSpPr>
        <p:spPr>
          <a:xfrm>
            <a:off x="3576625" y="1905350"/>
            <a:ext cx="2570525" cy="19595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6201525" y="968150"/>
            <a:ext cx="2781549" cy="35634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7150"/>
            <a:ext cx="8229600" cy="8337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Pattern Recognition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152400" y="895350"/>
            <a:ext cx="8686800" cy="40195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features distinguish objects from others?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Algorithms classify objects or clusters of an image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Face Recognition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Fingerprint Identification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 Image Analysis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3D Object Recognition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Robot Navigation</a:t>
            </a:r>
          </a:p>
        </p:txBody>
      </p:sp>
      <p:pic>
        <p:nvPicPr>
          <p:cNvPr id="2050" name="Picture 2" descr="http://www.solanofamily.org/wp-content/uploads/2011/09/digital-fingerprint-sca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9548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266950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Questions?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93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52400" y="57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Segmentation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27674" y="1063375"/>
            <a:ext cx="8558999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Font typeface="Wingdings" pitchFamily="2" charset="2"/>
              <a:buChar char="Ø"/>
            </a:pPr>
            <a:r>
              <a:rPr lang="en" dirty="0" smtClean="0"/>
              <a:t>Segmentation </a:t>
            </a:r>
            <a:r>
              <a:rPr lang="en" dirty="0"/>
              <a:t>is to subdivide an image into its component regions or objects.</a:t>
            </a:r>
          </a:p>
          <a:p>
            <a:pPr lvl="0" rtl="0">
              <a:buFont typeface="Wingdings" pitchFamily="2" charset="2"/>
              <a:buChar char="Ø"/>
            </a:pPr>
            <a:r>
              <a:rPr lang="en" dirty="0" smtClean="0"/>
              <a:t> </a:t>
            </a:r>
            <a:r>
              <a:rPr lang="en" dirty="0"/>
              <a:t>No single segmentation technique is perfect</a:t>
            </a:r>
          </a:p>
          <a:p>
            <a:endParaRPr lang="en" dirty="0"/>
          </a:p>
        </p:txBody>
      </p:sp>
      <p:sp>
        <p:nvSpPr>
          <p:cNvPr id="145" name="Shape 145"/>
          <p:cNvSpPr/>
          <p:nvPr/>
        </p:nvSpPr>
        <p:spPr>
          <a:xfrm>
            <a:off x="996825" y="2756075"/>
            <a:ext cx="2747449" cy="2218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x="3892025" y="3484350"/>
            <a:ext cx="1714500" cy="76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7" name="Shape 147"/>
          <p:cNvSpPr/>
          <p:nvPr/>
        </p:nvSpPr>
        <p:spPr>
          <a:xfrm>
            <a:off x="5846300" y="2756075"/>
            <a:ext cx="2747449" cy="22185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2400" y="20955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Segmentation (continued)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6200" y="1123950"/>
            <a:ext cx="8610600" cy="38018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Font typeface="Wingdings" pitchFamily="2" charset="2"/>
              <a:buChar char="Ø"/>
            </a:pPr>
            <a:r>
              <a:rPr lang="en" dirty="0" smtClean="0"/>
              <a:t>There </a:t>
            </a:r>
            <a:r>
              <a:rPr lang="en" dirty="0"/>
              <a:t>are two most common types of </a:t>
            </a:r>
            <a:r>
              <a:rPr lang="en" dirty="0" smtClean="0"/>
              <a:t>segmentation</a:t>
            </a:r>
          </a:p>
          <a:p>
            <a:pPr marL="109728" lvl="0" indent="0" rtl="0">
              <a:buNone/>
            </a:pPr>
            <a:r>
              <a:rPr lang="en" dirty="0" smtClean="0"/>
              <a:t>    techniques</a:t>
            </a:r>
            <a:r>
              <a:rPr lang="en" dirty="0"/>
              <a:t>:</a:t>
            </a:r>
          </a:p>
          <a:p>
            <a:pPr marL="190500" lvl="0" indent="0" rtl="0">
              <a:buNone/>
            </a:pPr>
            <a:r>
              <a:rPr lang="en" dirty="0" smtClean="0"/>
              <a:t>1)Thresholding</a:t>
            </a:r>
            <a:endParaRPr lang="en" dirty="0"/>
          </a:p>
          <a:p>
            <a:pPr marL="190500" lvl="0" indent="0" rtl="0">
              <a:buNone/>
            </a:pPr>
            <a:r>
              <a:rPr lang="en" b="1" i="1" u="sng" dirty="0" smtClean="0"/>
              <a:t>2)Edge </a:t>
            </a:r>
            <a:r>
              <a:rPr lang="en" b="1" i="1" u="sng" dirty="0"/>
              <a:t>detection</a:t>
            </a:r>
          </a:p>
          <a:p>
            <a:endParaRPr lang="en" b="1" i="1" u="sng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52400" y="1333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Edge Detection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" y="1047750"/>
            <a:ext cx="8610600" cy="387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u="sng" dirty="0">
                <a:latin typeface="Times New Roman" pitchFamily="18" charset="0"/>
                <a:cs typeface="Times New Roman" pitchFamily="18" charset="0"/>
              </a:rPr>
              <a:t>Motivation for edge detection</a:t>
            </a:r>
            <a:r>
              <a:rPr lang="en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rtl="0"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Produce a line drawing of a scene from an image of that scene.</a:t>
            </a:r>
          </a:p>
          <a:p>
            <a:pPr lvl="0" rtl="0"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Important features can be extracted from the edges of an image (ex: corners,lines, curves).</a:t>
            </a:r>
          </a:p>
          <a:p>
            <a:pPr lvl="0" rtl="0"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These features are used by higher-level computer vision algorithms (ex: recognition).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Edge Detection (continued)	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22525" y="1239850"/>
            <a:ext cx="8921399" cy="378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Edge Models: can be modeled according to their intensity profiles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pPr lvl="0" rtl="0">
              <a:buNone/>
            </a:pPr>
            <a:r>
              <a:rPr lang="en" dirty="0"/>
              <a:t>         </a:t>
            </a:r>
            <a:endParaRPr lang="en" dirty="0" smtClean="0"/>
          </a:p>
          <a:p>
            <a:pPr lvl="0" rtl="0">
              <a:buNone/>
            </a:pPr>
            <a:r>
              <a:rPr lang="en" sz="2000" dirty="0"/>
              <a:t>	</a:t>
            </a:r>
            <a:r>
              <a:rPr lang="en" sz="2000" dirty="0" smtClean="0"/>
              <a:t>		a)Step </a:t>
            </a:r>
            <a:r>
              <a:rPr lang="en" sz="2000" dirty="0"/>
              <a:t>Edge         b) Ramp Edge      c) Roof Edge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 </a:t>
            </a:r>
          </a:p>
        </p:txBody>
      </p:sp>
      <p:sp>
        <p:nvSpPr>
          <p:cNvPr id="166" name="Shape 166"/>
          <p:cNvSpPr/>
          <p:nvPr/>
        </p:nvSpPr>
        <p:spPr>
          <a:xfrm>
            <a:off x="1752600" y="2419350"/>
            <a:ext cx="6148750" cy="19057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Edge Detection (continued)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45700" y="970925"/>
            <a:ext cx="8921100" cy="41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There are four steps for edge detection:</a:t>
            </a:r>
          </a:p>
          <a:p>
            <a:pPr lvl="0" rtl="0">
              <a:buNone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1) Smoothing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: Remove noise as much as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possible.</a:t>
            </a:r>
          </a:p>
          <a:p>
            <a:pPr lvl="0" rtl="0">
              <a:buNone/>
            </a:pPr>
            <a:endParaRPr lang="e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buNone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) Enhancement: Apply a filter to enhance the quality of edges in the original image (ex: sharpening,contrast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rtl="0">
              <a:buNone/>
            </a:pPr>
            <a:endParaRPr lang="e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buNone/>
            </a:pPr>
            <a:r>
              <a:rPr lang="en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" sz="2400" b="1" dirty="0">
                <a:latin typeface="Times New Roman" pitchFamily="18" charset="0"/>
                <a:cs typeface="Times New Roman" pitchFamily="18" charset="0"/>
              </a:rPr>
              <a:t>) Detection: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 Determine which edge pixels should be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thrown</a:t>
            </a:r>
          </a:p>
          <a:p>
            <a:pPr lvl="0" rtl="0">
              <a:buNone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a noise or retained for edge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detection.</a:t>
            </a:r>
          </a:p>
          <a:p>
            <a:pPr lvl="0" rtl="0">
              <a:buNone/>
            </a:pPr>
            <a:endParaRPr lang="e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buNone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) Localization: Identify the location of an edge.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52400" y="49725"/>
            <a:ext cx="869725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500" dirty="0">
                <a:latin typeface="Times New Roman" pitchFamily="18" charset="0"/>
                <a:cs typeface="Times New Roman" pitchFamily="18" charset="0"/>
              </a:rPr>
              <a:t>Detection Methods - Prewitt vs. Sobel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3250" y="907125"/>
            <a:ext cx="8977500" cy="408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filters</a:t>
            </a:r>
          </a:p>
          <a:p>
            <a:pPr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difference is the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coefficient.</a:t>
            </a:r>
          </a:p>
          <a:p>
            <a:pPr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Sobel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has better noise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suppression</a:t>
            </a:r>
          </a:p>
          <a:p>
            <a:pPr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fail when exposed to high</a:t>
            </a:r>
            <a:br>
              <a:rPr lang="en" sz="2400" dirty="0">
                <a:latin typeface="Times New Roman" pitchFamily="18" charset="0"/>
                <a:cs typeface="Times New Roman" pitchFamily="18" charset="0"/>
              </a:rPr>
            </a:br>
            <a:r>
              <a:rPr lang="en" sz="2400" dirty="0">
                <a:latin typeface="Times New Roman" pitchFamily="18" charset="0"/>
                <a:cs typeface="Times New Roman" pitchFamily="18" charset="0"/>
              </a:rPr>
              <a:t>level of noise (laplacian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operator for a </a:t>
            </a:r>
          </a:p>
          <a:p>
            <a:pPr>
              <a:buFont typeface="Wingdings" pitchFamily="2" charset="2"/>
              <a:buChar char="Ø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better solution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9" name="Shape 179"/>
          <p:cNvSpPr/>
          <p:nvPr/>
        </p:nvSpPr>
        <p:spPr>
          <a:xfrm>
            <a:off x="5510475" y="994354"/>
            <a:ext cx="3445200" cy="393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831</Words>
  <Application>Microsoft Office PowerPoint</Application>
  <PresentationFormat>On-screen Show (16:9)</PresentationFormat>
  <Paragraphs>173</Paragraphs>
  <Slides>31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Urban</vt:lpstr>
      <vt:lpstr>Digital Image Processing </vt:lpstr>
      <vt:lpstr>Background </vt:lpstr>
      <vt:lpstr>Applications</vt:lpstr>
      <vt:lpstr>Segmentation</vt:lpstr>
      <vt:lpstr>Segmentation (continued)</vt:lpstr>
      <vt:lpstr>Edge Detection</vt:lpstr>
      <vt:lpstr>Edge Detection (continued) </vt:lpstr>
      <vt:lpstr>Edge Detection (continued)</vt:lpstr>
      <vt:lpstr>Detection Methods - Prewitt vs. Sobel</vt:lpstr>
      <vt:lpstr>Example </vt:lpstr>
      <vt:lpstr>Example - Prewitt vs Sobel</vt:lpstr>
      <vt:lpstr>Anisotropic diffusion</vt:lpstr>
      <vt:lpstr>Diffused vs. Original Image</vt:lpstr>
      <vt:lpstr>Pixelation and Antialiasing</vt:lpstr>
      <vt:lpstr>Antialiasing</vt:lpstr>
      <vt:lpstr>Pixel Interpolation</vt:lpstr>
      <vt:lpstr>  Pixelization</vt:lpstr>
      <vt:lpstr>Computer Vision</vt:lpstr>
      <vt:lpstr>Methods of Vision Systems</vt:lpstr>
      <vt:lpstr>Methods of Vision Systems</vt:lpstr>
      <vt:lpstr>Object Identification</vt:lpstr>
      <vt:lpstr>Fault Detection</vt:lpstr>
      <vt:lpstr>Object Tracking</vt:lpstr>
      <vt:lpstr>Optical Flow</vt:lpstr>
      <vt:lpstr>Egomotion</vt:lpstr>
      <vt:lpstr>Digital Image Processing Tasks</vt:lpstr>
      <vt:lpstr>Statistical Classification</vt:lpstr>
      <vt:lpstr>Feature Extraction </vt:lpstr>
      <vt:lpstr>Graphical Projection</vt:lpstr>
      <vt:lpstr>Pattern Recognition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Processing </dc:title>
  <dc:creator>he chul</dc:creator>
  <cp:lastModifiedBy>he chul</cp:lastModifiedBy>
  <cp:revision>14</cp:revision>
  <dcterms:modified xsi:type="dcterms:W3CDTF">2013-11-04T13:24:48Z</dcterms:modified>
</cp:coreProperties>
</file>