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85" r:id="rId4"/>
    <p:sldId id="279" r:id="rId5"/>
    <p:sldId id="258" r:id="rId6"/>
    <p:sldId id="280" r:id="rId7"/>
    <p:sldId id="281" r:id="rId8"/>
    <p:sldId id="259" r:id="rId9"/>
    <p:sldId id="260" r:id="rId10"/>
    <p:sldId id="261" r:id="rId11"/>
    <p:sldId id="262" r:id="rId12"/>
    <p:sldId id="263" r:id="rId13"/>
    <p:sldId id="266" r:id="rId14"/>
    <p:sldId id="267" r:id="rId15"/>
    <p:sldId id="269" r:id="rId16"/>
    <p:sldId id="268" r:id="rId17"/>
    <p:sldId id="275" r:id="rId18"/>
    <p:sldId id="283" r:id="rId19"/>
    <p:sldId id="265" r:id="rId20"/>
    <p:sldId id="282" r:id="rId21"/>
    <p:sldId id="271" r:id="rId22"/>
    <p:sldId id="264" r:id="rId23"/>
    <p:sldId id="270" r:id="rId24"/>
    <p:sldId id="272" r:id="rId25"/>
    <p:sldId id="273" r:id="rId26"/>
    <p:sldId id="274" r:id="rId27"/>
    <p:sldId id="277" r:id="rId28"/>
    <p:sldId id="278" r:id="rId29"/>
    <p:sldId id="276"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73" autoAdjust="0"/>
  </p:normalViewPr>
  <p:slideViewPr>
    <p:cSldViewPr snapToGrid="0" snapToObjects="1">
      <p:cViewPr varScale="1">
        <p:scale>
          <a:sx n="76" d="100"/>
          <a:sy n="76" d="100"/>
        </p:scale>
        <p:origin x="12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593F1-E7CF-5344-BA40-C9E842E2AE18}" type="datetimeFigureOut">
              <a:rPr lang="en-US" smtClean="0"/>
              <a:t>4/19/2017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5444B-8313-E54E-969E-48E4DE5EBD39}" type="slidenum">
              <a:rPr lang="en-US" smtClean="0"/>
              <a:t>‹#›</a:t>
            </a:fld>
            <a:endParaRPr lang="en-US"/>
          </a:p>
        </p:txBody>
      </p:sp>
    </p:spTree>
    <p:extLst>
      <p:ext uri="{BB962C8B-B14F-4D97-AF65-F5344CB8AC3E}">
        <p14:creationId xmlns:p14="http://schemas.microsoft.com/office/powerpoint/2010/main" val="3873847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3CD5D9-8DED-C842-8379-B673AA503A66}" type="slidenum">
              <a:rPr lang="en-US" smtClean="0"/>
              <a:t>2</a:t>
            </a:fld>
            <a:endParaRPr lang="en-US" dirty="0"/>
          </a:p>
        </p:txBody>
      </p:sp>
    </p:spTree>
    <p:extLst>
      <p:ext uri="{BB962C8B-B14F-4D97-AF65-F5344CB8AC3E}">
        <p14:creationId xmlns:p14="http://schemas.microsoft.com/office/powerpoint/2010/main" val="6677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sense, the maximal margin </a:t>
            </a:r>
            <a:r>
              <a:rPr lang="en-US" sz="1200" kern="1200" dirty="0" err="1" smtClean="0">
                <a:solidFill>
                  <a:schemeClr val="tx1"/>
                </a:solidFill>
                <a:effectLst/>
                <a:latin typeface="+mn-lt"/>
                <a:ea typeface="+mn-ea"/>
                <a:cs typeface="+mn-cs"/>
              </a:rPr>
              <a:t>hyperplane</a:t>
            </a:r>
            <a:r>
              <a:rPr lang="en-US" sz="1200" kern="1200" dirty="0" smtClean="0">
                <a:solidFill>
                  <a:schemeClr val="tx1"/>
                </a:solidFill>
                <a:effectLst/>
                <a:latin typeface="+mn-lt"/>
                <a:ea typeface="+mn-ea"/>
                <a:cs typeface="+mn-cs"/>
              </a:rPr>
              <a:t> represents the mid-line of the widest “slab” that we can insert between the two classes. </a:t>
            </a:r>
            <a:endParaRPr lang="en-US" dirty="0" smtClean="0"/>
          </a:p>
          <a:p>
            <a:endParaRPr lang="en-US" dirty="0"/>
          </a:p>
        </p:txBody>
      </p:sp>
      <p:sp>
        <p:nvSpPr>
          <p:cNvPr id="4" name="Slide Number Placeholder 3"/>
          <p:cNvSpPr>
            <a:spLocks noGrp="1"/>
          </p:cNvSpPr>
          <p:nvPr>
            <p:ph type="sldNum" sz="quarter" idx="10"/>
          </p:nvPr>
        </p:nvSpPr>
        <p:spPr/>
        <p:txBody>
          <a:bodyPr/>
          <a:lstStyle/>
          <a:p>
            <a:fld id="{EF95444B-8313-E54E-969E-48E4DE5EBD39}" type="slidenum">
              <a:rPr lang="en-US" smtClean="0"/>
              <a:t>17</a:t>
            </a:fld>
            <a:endParaRPr lang="en-US"/>
          </a:p>
        </p:txBody>
      </p:sp>
    </p:spTree>
    <p:extLst>
      <p:ext uri="{BB962C8B-B14F-4D97-AF65-F5344CB8AC3E}">
        <p14:creationId xmlns:p14="http://schemas.microsoft.com/office/powerpoint/2010/main" val="258587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but not on the other observations: a movement to any of the other observations would not affect the separating </a:t>
            </a:r>
            <a:r>
              <a:rPr lang="en-US" dirty="0" err="1" smtClean="0"/>
              <a:t>hyperplane</a:t>
            </a:r>
            <a:r>
              <a:rPr lang="en-US" dirty="0" smtClean="0"/>
              <a:t>, provided that the observation’s movement does not cause it to cross the boundary set by the margin. The fact that the maximal margin </a:t>
            </a:r>
            <a:r>
              <a:rPr lang="en-US" dirty="0" err="1" smtClean="0"/>
              <a:t>hyperplane</a:t>
            </a:r>
            <a:r>
              <a:rPr lang="en-US" dirty="0" smtClean="0"/>
              <a:t> depends directly on only a small subset of the observations is an important property that will arise later in this chapter when we discuss the support vector classifier and support vector machines. </a:t>
            </a:r>
          </a:p>
          <a:p>
            <a:endParaRPr lang="en-US" dirty="0"/>
          </a:p>
        </p:txBody>
      </p:sp>
      <p:sp>
        <p:nvSpPr>
          <p:cNvPr id="4" name="Slide Number Placeholder 3"/>
          <p:cNvSpPr>
            <a:spLocks noGrp="1"/>
          </p:cNvSpPr>
          <p:nvPr>
            <p:ph type="sldNum" sz="quarter" idx="10"/>
          </p:nvPr>
        </p:nvSpPr>
        <p:spPr/>
        <p:txBody>
          <a:bodyPr/>
          <a:lstStyle/>
          <a:p>
            <a:fld id="{EF95444B-8313-E54E-969E-48E4DE5EBD39}" type="slidenum">
              <a:rPr lang="en-US" smtClean="0"/>
              <a:t>18</a:t>
            </a:fld>
            <a:endParaRPr lang="en-US"/>
          </a:p>
        </p:txBody>
      </p:sp>
    </p:spTree>
    <p:extLst>
      <p:ext uri="{BB962C8B-B14F-4D97-AF65-F5344CB8AC3E}">
        <p14:creationId xmlns:p14="http://schemas.microsoft.com/office/powerpoint/2010/main" val="21606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Distance to points</a:t>
            </a:r>
            <a:r>
              <a:rPr lang="en-US" baseline="0" dirty="0" smtClean="0"/>
              <a:t> is a measure of confidence</a:t>
            </a:r>
            <a:endParaRPr lang="en-US" dirty="0"/>
          </a:p>
        </p:txBody>
      </p:sp>
      <p:sp>
        <p:nvSpPr>
          <p:cNvPr id="4" name="Slide Number Placeholder 3"/>
          <p:cNvSpPr>
            <a:spLocks noGrp="1"/>
          </p:cNvSpPr>
          <p:nvPr>
            <p:ph type="sldNum" sz="quarter" idx="10"/>
          </p:nvPr>
        </p:nvSpPr>
        <p:spPr/>
        <p:txBody>
          <a:bodyPr/>
          <a:lstStyle/>
          <a:p>
            <a:fld id="{EF95444B-8313-E54E-969E-48E4DE5EBD39}" type="slidenum">
              <a:rPr lang="en-US" smtClean="0"/>
              <a:t>21</a:t>
            </a:fld>
            <a:endParaRPr lang="en-US"/>
          </a:p>
        </p:txBody>
      </p:sp>
    </p:spTree>
    <p:extLst>
      <p:ext uri="{BB962C8B-B14F-4D97-AF65-F5344CB8AC3E}">
        <p14:creationId xmlns:p14="http://schemas.microsoft.com/office/powerpoint/2010/main" val="309276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426C84-E720-D044-8E06-F811044B7C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164062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26C84-E720-D044-8E06-F811044B7C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128550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26C84-E720-D044-8E06-F811044B7C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296636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26C84-E720-D044-8E06-F811044B7C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289301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26C84-E720-D044-8E06-F811044B7CF8}"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334359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426C84-E720-D044-8E06-F811044B7CF8}"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336700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426C84-E720-D044-8E06-F811044B7CF8}"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308111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426C84-E720-D044-8E06-F811044B7CF8}"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317206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26C84-E720-D044-8E06-F811044B7CF8}"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61758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26C84-E720-D044-8E06-F811044B7CF8}"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7194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26C84-E720-D044-8E06-F811044B7CF8}"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334B-1B2C-374F-9DD1-7FA208E135FA}" type="slidenum">
              <a:rPr lang="en-US" smtClean="0"/>
              <a:t>‹#›</a:t>
            </a:fld>
            <a:endParaRPr lang="en-US"/>
          </a:p>
        </p:txBody>
      </p:sp>
    </p:spTree>
    <p:extLst>
      <p:ext uri="{BB962C8B-B14F-4D97-AF65-F5344CB8AC3E}">
        <p14:creationId xmlns:p14="http://schemas.microsoft.com/office/powerpoint/2010/main" val="48968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26C84-E720-D044-8E06-F811044B7CF8}" type="datetimeFigureOut">
              <a:rPr lang="en-US" smtClean="0"/>
              <a:t>4/19/2017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334B-1B2C-374F-9DD1-7FA208E135FA}" type="slidenum">
              <a:rPr lang="en-US" smtClean="0"/>
              <a:t>‹#›</a:t>
            </a:fld>
            <a:endParaRPr lang="en-US"/>
          </a:p>
        </p:txBody>
      </p:sp>
    </p:spTree>
    <p:extLst>
      <p:ext uri="{BB962C8B-B14F-4D97-AF65-F5344CB8AC3E}">
        <p14:creationId xmlns:p14="http://schemas.microsoft.com/office/powerpoint/2010/main" val="3904537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Support </a:t>
            </a:r>
            <a:r>
              <a:rPr lang="en-US" dirty="0" smtClean="0"/>
              <a:t>Vector Machine (SVM)</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CS 109A/AC 209A/STAT 121A Data Science:</a:t>
            </a:r>
          </a:p>
          <a:p>
            <a:pPr marL="0" indent="0">
              <a:buNone/>
            </a:pPr>
            <a:r>
              <a:rPr lang="en-US" sz="2400" dirty="0"/>
              <a:t>H</a:t>
            </a:r>
            <a:r>
              <a:rPr lang="en-US" sz="2400" dirty="0" smtClean="0"/>
              <a:t>arvard University</a:t>
            </a:r>
          </a:p>
          <a:p>
            <a:pPr marL="0" indent="0">
              <a:buNone/>
            </a:pPr>
            <a:r>
              <a:rPr lang="en-US" sz="2400" dirty="0" smtClean="0"/>
              <a:t>Fall 2016 </a:t>
            </a:r>
          </a:p>
          <a:p>
            <a:pPr marL="0" indent="0">
              <a:buNone/>
            </a:pPr>
            <a:endParaRPr lang="en-US" sz="2400" dirty="0" smtClean="0"/>
          </a:p>
          <a:p>
            <a:pPr marL="0" indent="0">
              <a:buNone/>
            </a:pPr>
            <a:r>
              <a:rPr lang="en-US" sz="2400" dirty="0" smtClean="0"/>
              <a:t>Instructors: P. Protopapas, K. Rader, W. Pan</a:t>
            </a:r>
            <a:endParaRPr lang="en-US" sz="2400" dirty="0"/>
          </a:p>
        </p:txBody>
      </p:sp>
    </p:spTree>
    <p:extLst>
      <p:ext uri="{BB962C8B-B14F-4D97-AF65-F5344CB8AC3E}">
        <p14:creationId xmlns:p14="http://schemas.microsoft.com/office/powerpoint/2010/main" val="1453812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Hyperplane</a:t>
            </a:r>
            <a:endParaRPr lang="en-US" dirty="0"/>
          </a:p>
        </p:txBody>
      </p:sp>
      <p:sp>
        <p:nvSpPr>
          <p:cNvPr id="3" name="Content Placeholder 2"/>
          <p:cNvSpPr>
            <a:spLocks noGrp="1"/>
          </p:cNvSpPr>
          <p:nvPr>
            <p:ph idx="1"/>
          </p:nvPr>
        </p:nvSpPr>
        <p:spPr>
          <a:xfrm>
            <a:off x="457200" y="1600200"/>
            <a:ext cx="3956050" cy="2243693"/>
          </a:xfrm>
        </p:spPr>
        <p:txBody>
          <a:bodyPr>
            <a:normAutofit lnSpcReduction="10000"/>
          </a:bodyPr>
          <a:lstStyle/>
          <a:p>
            <a:pPr marL="0" indent="0">
              <a:buNone/>
            </a:pPr>
            <a:r>
              <a:rPr lang="en-US" dirty="0"/>
              <a:t>x</a:t>
            </a:r>
            <a:r>
              <a:rPr lang="en-US" dirty="0" smtClean="0"/>
              <a:t>: data point</a:t>
            </a:r>
          </a:p>
          <a:p>
            <a:pPr marL="0" indent="0">
              <a:buNone/>
            </a:pPr>
            <a:r>
              <a:rPr lang="en-US" dirty="0"/>
              <a:t>y</a:t>
            </a:r>
            <a:r>
              <a:rPr lang="en-US" dirty="0" smtClean="0"/>
              <a:t>: label {-1, 1} </a:t>
            </a:r>
          </a:p>
          <a:p>
            <a:pPr marL="0" indent="0">
              <a:buNone/>
            </a:pPr>
            <a:r>
              <a:rPr lang="en-US" dirty="0" smtClean="0"/>
              <a:t>w: weight vector</a:t>
            </a:r>
          </a:p>
          <a:p>
            <a:pPr marL="0" indent="0">
              <a:buNone/>
            </a:pPr>
            <a:r>
              <a:rPr lang="en-US" dirty="0"/>
              <a:t>b</a:t>
            </a:r>
            <a:r>
              <a:rPr lang="en-US" dirty="0" smtClean="0"/>
              <a:t>: bias </a:t>
            </a:r>
            <a:endParaRPr lang="en-US" dirty="0"/>
          </a:p>
        </p:txBody>
      </p:sp>
      <p:cxnSp>
        <p:nvCxnSpPr>
          <p:cNvPr id="17" name="Straight Connector 16"/>
          <p:cNvCxnSpPr/>
          <p:nvPr/>
        </p:nvCxnSpPr>
        <p:spPr>
          <a:xfrm>
            <a:off x="5328143" y="2302668"/>
            <a:ext cx="3038475" cy="2586038"/>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7469681" y="3029504"/>
            <a:ext cx="1039319" cy="11255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016943" y="2660172"/>
            <a:ext cx="349675" cy="369332"/>
          </a:xfrm>
          <a:prstGeom prst="rect">
            <a:avLst/>
          </a:prstGeom>
          <a:noFill/>
        </p:spPr>
        <p:txBody>
          <a:bodyPr wrap="none" rtlCol="0">
            <a:spAutoFit/>
          </a:bodyPr>
          <a:lstStyle/>
          <a:p>
            <a:r>
              <a:rPr lang="en-US" dirty="0" smtClean="0"/>
              <a:t>w</a:t>
            </a:r>
            <a:endParaRPr lang="en-US" dirty="0"/>
          </a:p>
        </p:txBody>
      </p:sp>
      <p:sp>
        <p:nvSpPr>
          <p:cNvPr id="22" name="TextBox 21"/>
          <p:cNvSpPr txBox="1"/>
          <p:nvPr/>
        </p:nvSpPr>
        <p:spPr>
          <a:xfrm>
            <a:off x="6812456" y="5828705"/>
            <a:ext cx="1333230" cy="461665"/>
          </a:xfrm>
          <a:prstGeom prst="rect">
            <a:avLst/>
          </a:prstGeom>
          <a:noFill/>
        </p:spPr>
        <p:txBody>
          <a:bodyPr wrap="none" rtlCol="0">
            <a:spAutoFit/>
          </a:bodyPr>
          <a:lstStyle/>
          <a:p>
            <a:r>
              <a:rPr lang="en-US" sz="2400" i="1" dirty="0" err="1" smtClean="0"/>
              <a:t>w</a:t>
            </a:r>
            <a:r>
              <a:rPr lang="en-US" sz="2400" i="1" baseline="30000" dirty="0" err="1" smtClean="0"/>
              <a:t>T</a:t>
            </a:r>
            <a:r>
              <a:rPr lang="en-US" sz="2400" i="1" dirty="0" err="1" smtClean="0"/>
              <a:t>x+b</a:t>
            </a:r>
            <a:r>
              <a:rPr lang="en-US" sz="2400" i="1" dirty="0" smtClean="0"/>
              <a:t>=0</a:t>
            </a:r>
            <a:endParaRPr lang="en-US" sz="2400" i="1" dirty="0"/>
          </a:p>
        </p:txBody>
      </p:sp>
      <p:cxnSp>
        <p:nvCxnSpPr>
          <p:cNvPr id="18" name="Straight Arrow Connector 17"/>
          <p:cNvCxnSpPr/>
          <p:nvPr/>
        </p:nvCxnSpPr>
        <p:spPr>
          <a:xfrm>
            <a:off x="4870943" y="4953000"/>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26" name="TextBox 25"/>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cxnSp>
        <p:nvCxnSpPr>
          <p:cNvPr id="12" name="Straight Arrow Connector 11"/>
          <p:cNvCxnSpPr/>
          <p:nvPr/>
        </p:nvCxnSpPr>
        <p:spPr>
          <a:xfrm flipV="1">
            <a:off x="5168900" y="3397250"/>
            <a:ext cx="1514475" cy="1588850"/>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708718" y="3474561"/>
            <a:ext cx="305943"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403155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Hyperplane</a:t>
            </a:r>
            <a:endParaRPr lang="en-US" dirty="0"/>
          </a:p>
        </p:txBody>
      </p:sp>
      <p:sp>
        <p:nvSpPr>
          <p:cNvPr id="3" name="Content Placeholder 2"/>
          <p:cNvSpPr>
            <a:spLocks noGrp="1"/>
          </p:cNvSpPr>
          <p:nvPr>
            <p:ph idx="1"/>
          </p:nvPr>
        </p:nvSpPr>
        <p:spPr>
          <a:xfrm>
            <a:off x="457200" y="1600200"/>
            <a:ext cx="3956050" cy="2243693"/>
          </a:xfrm>
        </p:spPr>
        <p:txBody>
          <a:bodyPr>
            <a:normAutofit lnSpcReduction="10000"/>
          </a:bodyPr>
          <a:lstStyle/>
          <a:p>
            <a:pPr marL="0" indent="0">
              <a:buNone/>
            </a:pPr>
            <a:r>
              <a:rPr lang="en-US" dirty="0"/>
              <a:t>x</a:t>
            </a:r>
            <a:r>
              <a:rPr lang="en-US" dirty="0" smtClean="0"/>
              <a:t>: data point</a:t>
            </a:r>
          </a:p>
          <a:p>
            <a:pPr marL="0" indent="0">
              <a:buNone/>
            </a:pPr>
            <a:r>
              <a:rPr lang="en-US" dirty="0"/>
              <a:t>y</a:t>
            </a:r>
            <a:r>
              <a:rPr lang="en-US" dirty="0" smtClean="0"/>
              <a:t>: label {-1, 1} </a:t>
            </a:r>
          </a:p>
          <a:p>
            <a:pPr marL="0" indent="0">
              <a:buNone/>
            </a:pPr>
            <a:r>
              <a:rPr lang="en-US" dirty="0" smtClean="0"/>
              <a:t>w: weight vector</a:t>
            </a:r>
          </a:p>
          <a:p>
            <a:pPr marL="0" indent="0">
              <a:buNone/>
            </a:pPr>
            <a:r>
              <a:rPr lang="en-US" dirty="0"/>
              <a:t>b</a:t>
            </a:r>
            <a:r>
              <a:rPr lang="en-US" dirty="0" smtClean="0"/>
              <a:t>: bias </a:t>
            </a:r>
            <a:endParaRPr lang="en-US" dirty="0"/>
          </a:p>
        </p:txBody>
      </p:sp>
      <p:cxnSp>
        <p:nvCxnSpPr>
          <p:cNvPr id="17" name="Straight Connector 16"/>
          <p:cNvCxnSpPr/>
          <p:nvPr/>
        </p:nvCxnSpPr>
        <p:spPr>
          <a:xfrm>
            <a:off x="5328143" y="2302668"/>
            <a:ext cx="3038475" cy="2586038"/>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7469681" y="3029504"/>
            <a:ext cx="1039319" cy="11255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016943" y="2660172"/>
            <a:ext cx="349675" cy="369332"/>
          </a:xfrm>
          <a:prstGeom prst="rect">
            <a:avLst/>
          </a:prstGeom>
          <a:noFill/>
        </p:spPr>
        <p:txBody>
          <a:bodyPr wrap="none" rtlCol="0">
            <a:spAutoFit/>
          </a:bodyPr>
          <a:lstStyle/>
          <a:p>
            <a:r>
              <a:rPr lang="en-US" dirty="0" smtClean="0"/>
              <a:t>w</a:t>
            </a:r>
            <a:endParaRPr lang="en-US" dirty="0"/>
          </a:p>
        </p:txBody>
      </p:sp>
      <p:sp>
        <p:nvSpPr>
          <p:cNvPr id="22" name="TextBox 21"/>
          <p:cNvSpPr txBox="1"/>
          <p:nvPr/>
        </p:nvSpPr>
        <p:spPr>
          <a:xfrm>
            <a:off x="7810770" y="4046538"/>
            <a:ext cx="1333230" cy="461665"/>
          </a:xfrm>
          <a:prstGeom prst="rect">
            <a:avLst/>
          </a:prstGeom>
          <a:noFill/>
        </p:spPr>
        <p:txBody>
          <a:bodyPr wrap="none" rtlCol="0">
            <a:spAutoFit/>
          </a:bodyPr>
          <a:lstStyle/>
          <a:p>
            <a:r>
              <a:rPr lang="en-US" sz="2400" i="1" dirty="0" err="1" smtClean="0"/>
              <a:t>w</a:t>
            </a:r>
            <a:r>
              <a:rPr lang="en-US" sz="2400" i="1" baseline="30000" dirty="0" err="1" smtClean="0"/>
              <a:t>T</a:t>
            </a:r>
            <a:r>
              <a:rPr lang="en-US" sz="2400" i="1" dirty="0" err="1" smtClean="0"/>
              <a:t>x+b</a:t>
            </a:r>
            <a:r>
              <a:rPr lang="en-US" sz="2400" i="1" dirty="0" smtClean="0"/>
              <a:t>=0</a:t>
            </a:r>
            <a:endParaRPr lang="en-US" sz="2400" i="1" dirty="0"/>
          </a:p>
        </p:txBody>
      </p:sp>
      <p:cxnSp>
        <p:nvCxnSpPr>
          <p:cNvPr id="18" name="Straight Arrow Connector 17"/>
          <p:cNvCxnSpPr/>
          <p:nvPr/>
        </p:nvCxnSpPr>
        <p:spPr>
          <a:xfrm>
            <a:off x="4870943" y="4953000"/>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26" name="TextBox 25"/>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cxnSp>
        <p:nvCxnSpPr>
          <p:cNvPr id="12" name="Straight Arrow Connector 11"/>
          <p:cNvCxnSpPr/>
          <p:nvPr/>
        </p:nvCxnSpPr>
        <p:spPr>
          <a:xfrm flipV="1">
            <a:off x="5168900" y="3397250"/>
            <a:ext cx="1514475" cy="1588850"/>
          </a:xfrm>
          <a:prstGeom prst="straightConnector1">
            <a:avLst/>
          </a:prstGeom>
          <a:ln>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346825" y="1417638"/>
            <a:ext cx="1244600" cy="1508125"/>
            <a:chOff x="5524500" y="2073275"/>
            <a:chExt cx="1244600" cy="1508125"/>
          </a:xfrm>
        </p:grpSpPr>
        <p:sp>
          <p:nvSpPr>
            <p:cNvPr id="16" name="Oval 15"/>
            <p:cNvSpPr>
              <a:spLocks noChangeAspect="1"/>
            </p:cNvSpPr>
            <p:nvPr/>
          </p:nvSpPr>
          <p:spPr>
            <a:xfrm>
              <a:off x="5822950" y="2619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076950" y="20732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515100" y="2746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423025" y="3327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524500" y="3200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318125" y="3387725"/>
            <a:ext cx="1822450" cy="1458913"/>
            <a:chOff x="5270500" y="1541462"/>
            <a:chExt cx="1822450" cy="1458913"/>
          </a:xfrm>
        </p:grpSpPr>
        <p:sp>
          <p:nvSpPr>
            <p:cNvPr id="36" name="Oval 35"/>
            <p:cNvSpPr>
              <a:spLocks noChangeAspect="1"/>
            </p:cNvSpPr>
            <p:nvPr/>
          </p:nvSpPr>
          <p:spPr>
            <a:xfrm>
              <a:off x="5270500" y="1541462"/>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6076950" y="2073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5651500" y="2492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6423025" y="2746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6838950" y="2200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7481295" y="748308"/>
            <a:ext cx="535648" cy="923330"/>
          </a:xfrm>
          <a:prstGeom prst="rect">
            <a:avLst/>
          </a:prstGeom>
          <a:noFill/>
          <a:ln>
            <a:noFill/>
          </a:ln>
        </p:spPr>
        <p:txBody>
          <a:bodyPr wrap="none" lIns="91440" tIns="45720" rIns="91440" bIns="45720">
            <a:spAutoFit/>
          </a:bodyPr>
          <a:lstStyle/>
          <a:p>
            <a:pPr algn="ctr"/>
            <a:r>
              <a:rPr lang="en-US" sz="5400" b="1" dirty="0" smtClean="0">
                <a:ln w="1905">
                  <a:solidFill>
                    <a:schemeClr val="accent1"/>
                  </a:solidFill>
                </a:ln>
                <a:solidFill>
                  <a:schemeClr val="accent1"/>
                </a:solidFill>
                <a:effectLst>
                  <a:innerShdw blurRad="69850" dist="43180" dir="5400000">
                    <a:srgbClr val="000000">
                      <a:alpha val="65000"/>
                    </a:srgbClr>
                  </a:innerShdw>
                </a:effectLst>
              </a:rPr>
              <a:t>1</a:t>
            </a:r>
            <a:endParaRPr lang="en-US" sz="5400" b="1" dirty="0">
              <a:ln w="1905">
                <a:solidFill>
                  <a:schemeClr val="accent1"/>
                </a:solidFill>
              </a:ln>
              <a:solidFill>
                <a:schemeClr val="accent1"/>
              </a:solidFill>
              <a:effectLst>
                <a:innerShdw blurRad="69850" dist="43180" dir="5400000">
                  <a:srgbClr val="000000">
                    <a:alpha val="65000"/>
                  </a:srgbClr>
                </a:innerShdw>
              </a:effectLst>
            </a:endParaRPr>
          </a:p>
        </p:txBody>
      </p:sp>
      <p:sp>
        <p:nvSpPr>
          <p:cNvPr id="41" name="Rectangle 40"/>
          <p:cNvSpPr/>
          <p:nvPr/>
        </p:nvSpPr>
        <p:spPr>
          <a:xfrm>
            <a:off x="7047270" y="4155043"/>
            <a:ext cx="747658" cy="923330"/>
          </a:xfrm>
          <a:prstGeom prst="rect">
            <a:avLst/>
          </a:prstGeom>
          <a:noFill/>
          <a:ln>
            <a:noFill/>
          </a:ln>
        </p:spPr>
        <p:txBody>
          <a:bodyPr wrap="none" lIns="91440" tIns="45720" rIns="91440" bIns="45720">
            <a:spAutoFit/>
          </a:bodyPr>
          <a:lstStyle/>
          <a:p>
            <a:pPr algn="ctr"/>
            <a:r>
              <a:rPr lang="en-US" sz="5400" b="1" dirty="0" smtClean="0">
                <a:ln w="1905">
                  <a:solidFill>
                    <a:schemeClr val="accent1"/>
                  </a:solidFill>
                </a:ln>
                <a:solidFill>
                  <a:schemeClr val="accent2"/>
                </a:solidFill>
                <a:effectLst>
                  <a:innerShdw blurRad="69850" dist="43180" dir="5400000">
                    <a:srgbClr val="000000">
                      <a:alpha val="65000"/>
                    </a:srgbClr>
                  </a:innerShdw>
                </a:effectLst>
              </a:rPr>
              <a:t>-1</a:t>
            </a:r>
            <a:endParaRPr lang="en-US" sz="5400" b="1" dirty="0">
              <a:ln w="1905">
                <a:solidFill>
                  <a:schemeClr val="accent1"/>
                </a:solidFill>
              </a:ln>
              <a:solidFill>
                <a:schemeClr val="accent2"/>
              </a:solidFill>
              <a:effectLst>
                <a:innerShdw blurRad="69850" dist="43180" dir="5400000">
                  <a:srgbClr val="000000">
                    <a:alpha val="65000"/>
                  </a:srgbClr>
                </a:innerShdw>
              </a:effectLst>
            </a:endParaRPr>
          </a:p>
        </p:txBody>
      </p:sp>
      <p:sp>
        <p:nvSpPr>
          <p:cNvPr id="42" name="TextBox 41"/>
          <p:cNvSpPr txBox="1"/>
          <p:nvPr/>
        </p:nvSpPr>
        <p:spPr>
          <a:xfrm>
            <a:off x="7654925" y="2071835"/>
            <a:ext cx="1333230" cy="461665"/>
          </a:xfrm>
          <a:prstGeom prst="rect">
            <a:avLst/>
          </a:prstGeom>
          <a:noFill/>
        </p:spPr>
        <p:txBody>
          <a:bodyPr wrap="none" rtlCol="0">
            <a:spAutoFit/>
          </a:bodyPr>
          <a:lstStyle/>
          <a:p>
            <a:r>
              <a:rPr lang="en-US" sz="2400" i="1" dirty="0" err="1" smtClean="0"/>
              <a:t>w</a:t>
            </a:r>
            <a:r>
              <a:rPr lang="en-US" sz="2400" i="1" baseline="30000" dirty="0" err="1" smtClean="0"/>
              <a:t>T</a:t>
            </a:r>
            <a:r>
              <a:rPr lang="en-US" sz="2400" i="1" dirty="0" err="1" smtClean="0"/>
              <a:t>x+b</a:t>
            </a:r>
            <a:r>
              <a:rPr lang="en-US" sz="2400" i="1" dirty="0"/>
              <a:t>&gt;</a:t>
            </a:r>
            <a:r>
              <a:rPr lang="en-US" sz="2400" i="1" dirty="0" smtClean="0"/>
              <a:t>0</a:t>
            </a:r>
            <a:endParaRPr lang="en-US" sz="2400" i="1" dirty="0"/>
          </a:p>
        </p:txBody>
      </p:sp>
      <p:sp>
        <p:nvSpPr>
          <p:cNvPr id="43" name="TextBox 42"/>
          <p:cNvSpPr txBox="1"/>
          <p:nvPr/>
        </p:nvSpPr>
        <p:spPr>
          <a:xfrm>
            <a:off x="5181600" y="3518496"/>
            <a:ext cx="1333230" cy="461665"/>
          </a:xfrm>
          <a:prstGeom prst="rect">
            <a:avLst/>
          </a:prstGeom>
          <a:noFill/>
        </p:spPr>
        <p:txBody>
          <a:bodyPr wrap="none" rtlCol="0">
            <a:spAutoFit/>
          </a:bodyPr>
          <a:lstStyle/>
          <a:p>
            <a:r>
              <a:rPr lang="en-US" sz="2400" i="1" dirty="0" err="1" smtClean="0"/>
              <a:t>w</a:t>
            </a:r>
            <a:r>
              <a:rPr lang="en-US" sz="2400" i="1" baseline="30000" dirty="0" err="1" smtClean="0"/>
              <a:t>T</a:t>
            </a:r>
            <a:r>
              <a:rPr lang="en-US" sz="2400" i="1" dirty="0" err="1" smtClean="0"/>
              <a:t>x+b</a:t>
            </a:r>
            <a:r>
              <a:rPr lang="en-US" sz="2400" i="1" dirty="0" smtClean="0"/>
              <a:t>&lt;0</a:t>
            </a:r>
            <a:endParaRPr lang="en-US" sz="2400" i="1" dirty="0"/>
          </a:p>
        </p:txBody>
      </p:sp>
    </p:spTree>
    <p:extLst>
      <p:ext uri="{BB962C8B-B14F-4D97-AF65-F5344CB8AC3E}">
        <p14:creationId xmlns:p14="http://schemas.microsoft.com/office/powerpoint/2010/main" val="3390518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Maximal Margin Classifier </a:t>
            </a:r>
          </a:p>
        </p:txBody>
      </p:sp>
      <p:sp>
        <p:nvSpPr>
          <p:cNvPr id="3" name="Content Placeholder 2"/>
          <p:cNvSpPr>
            <a:spLocks noGrp="1"/>
          </p:cNvSpPr>
          <p:nvPr>
            <p:ph idx="1"/>
          </p:nvPr>
        </p:nvSpPr>
        <p:spPr/>
        <p:txBody>
          <a:bodyPr/>
          <a:lstStyle/>
          <a:p>
            <a:r>
              <a:rPr lang="en-US" dirty="0" smtClean="0"/>
              <a:t>Can choose many w’s</a:t>
            </a:r>
            <a:endParaRPr lang="en-US" dirty="0"/>
          </a:p>
        </p:txBody>
      </p:sp>
      <p:grpSp>
        <p:nvGrpSpPr>
          <p:cNvPr id="26" name="Group 25"/>
          <p:cNvGrpSpPr/>
          <p:nvPr/>
        </p:nvGrpSpPr>
        <p:grpSpPr>
          <a:xfrm>
            <a:off x="2325023" y="2004972"/>
            <a:ext cx="4021802" cy="3945969"/>
            <a:chOff x="4731673" y="1417638"/>
            <a:chExt cx="4021802" cy="3945969"/>
          </a:xfrm>
        </p:grpSpPr>
        <p:cxnSp>
          <p:nvCxnSpPr>
            <p:cNvPr id="4" name="Straight Connector 3"/>
            <p:cNvCxnSpPr/>
            <p:nvPr/>
          </p:nvCxnSpPr>
          <p:spPr>
            <a:xfrm>
              <a:off x="5328143" y="2302668"/>
              <a:ext cx="3038475" cy="2586038"/>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9" name="TextBox 8"/>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grpSp>
          <p:nvGrpSpPr>
            <p:cNvPr id="11" name="Group 10"/>
            <p:cNvGrpSpPr/>
            <p:nvPr/>
          </p:nvGrpSpPr>
          <p:grpSpPr>
            <a:xfrm>
              <a:off x="6346825" y="1417638"/>
              <a:ext cx="1244600" cy="1508125"/>
              <a:chOff x="5524500" y="2073275"/>
              <a:chExt cx="1244600" cy="1508125"/>
            </a:xfrm>
          </p:grpSpPr>
          <p:sp>
            <p:nvSpPr>
              <p:cNvPr id="12" name="Oval 11"/>
              <p:cNvSpPr>
                <a:spLocks noChangeAspect="1"/>
              </p:cNvSpPr>
              <p:nvPr/>
            </p:nvSpPr>
            <p:spPr>
              <a:xfrm>
                <a:off x="5822950" y="2619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076950" y="20732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515100" y="2746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423025" y="3327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524500" y="3200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318125" y="3387725"/>
              <a:ext cx="1822450" cy="1458913"/>
              <a:chOff x="5270500" y="1541462"/>
              <a:chExt cx="1822450" cy="1458913"/>
            </a:xfrm>
          </p:grpSpPr>
          <p:sp>
            <p:nvSpPr>
              <p:cNvPr id="18" name="Oval 17"/>
              <p:cNvSpPr>
                <a:spLocks noChangeAspect="1"/>
              </p:cNvSpPr>
              <p:nvPr/>
            </p:nvSpPr>
            <p:spPr>
              <a:xfrm>
                <a:off x="5270500" y="1541462"/>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076950" y="2073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651500" y="2492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423025" y="2746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6838950" y="2200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27" name="Straight Connector 26"/>
          <p:cNvCxnSpPr/>
          <p:nvPr/>
        </p:nvCxnSpPr>
        <p:spPr>
          <a:xfrm>
            <a:off x="2762250" y="3841750"/>
            <a:ext cx="3584575" cy="387309"/>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393950" y="5586331"/>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571750" y="3132097"/>
            <a:ext cx="3775075" cy="1501775"/>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154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Maximal Margin Classifier </a:t>
            </a:r>
          </a:p>
        </p:txBody>
      </p:sp>
      <p:sp>
        <p:nvSpPr>
          <p:cNvPr id="3" name="Content Placeholder 2"/>
          <p:cNvSpPr>
            <a:spLocks noGrp="1"/>
          </p:cNvSpPr>
          <p:nvPr>
            <p:ph idx="1"/>
          </p:nvPr>
        </p:nvSpPr>
        <p:spPr/>
        <p:txBody>
          <a:bodyPr/>
          <a:lstStyle/>
          <a:p>
            <a:r>
              <a:rPr lang="en-US" dirty="0" smtClean="0"/>
              <a:t>Given w, we measure the distances to all points</a:t>
            </a:r>
            <a:endParaRPr lang="en-US" dirty="0"/>
          </a:p>
        </p:txBody>
      </p:sp>
      <p:grpSp>
        <p:nvGrpSpPr>
          <p:cNvPr id="26" name="Group 25"/>
          <p:cNvGrpSpPr/>
          <p:nvPr/>
        </p:nvGrpSpPr>
        <p:grpSpPr>
          <a:xfrm>
            <a:off x="2293476" y="2180194"/>
            <a:ext cx="4021802" cy="3945969"/>
            <a:chOff x="4731673" y="1417638"/>
            <a:chExt cx="4021802" cy="3945969"/>
          </a:xfrm>
        </p:grpSpPr>
        <p:cxnSp>
          <p:nvCxnSpPr>
            <p:cNvPr id="4" name="Straight Connector 3"/>
            <p:cNvCxnSpPr/>
            <p:nvPr/>
          </p:nvCxnSpPr>
          <p:spPr>
            <a:xfrm>
              <a:off x="4942349" y="2344738"/>
              <a:ext cx="3590925" cy="2247900"/>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9" name="TextBox 8"/>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grpSp>
          <p:nvGrpSpPr>
            <p:cNvPr id="11" name="Group 10"/>
            <p:cNvGrpSpPr/>
            <p:nvPr/>
          </p:nvGrpSpPr>
          <p:grpSpPr>
            <a:xfrm>
              <a:off x="6346825" y="1417638"/>
              <a:ext cx="1228725" cy="1508125"/>
              <a:chOff x="5524500" y="2073275"/>
              <a:chExt cx="1228725" cy="1508125"/>
            </a:xfrm>
          </p:grpSpPr>
          <p:sp>
            <p:nvSpPr>
              <p:cNvPr id="12" name="Oval 11"/>
              <p:cNvSpPr>
                <a:spLocks noChangeAspect="1"/>
              </p:cNvSpPr>
              <p:nvPr/>
            </p:nvSpPr>
            <p:spPr>
              <a:xfrm>
                <a:off x="5822950" y="2619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076950" y="20732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499225" y="27305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423025" y="3327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524500" y="3191329"/>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318125" y="3387725"/>
              <a:ext cx="1822450" cy="1458913"/>
              <a:chOff x="5270500" y="1541462"/>
              <a:chExt cx="1822450" cy="1458913"/>
            </a:xfrm>
          </p:grpSpPr>
          <p:sp>
            <p:nvSpPr>
              <p:cNvPr id="18" name="Oval 17"/>
              <p:cNvSpPr>
                <a:spLocks noChangeAspect="1"/>
              </p:cNvSpPr>
              <p:nvPr/>
            </p:nvSpPr>
            <p:spPr>
              <a:xfrm>
                <a:off x="5270500" y="1541462"/>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076950" y="2073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651500" y="2492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423025" y="2746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6838950" y="2200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30" name="Straight Arrow Connector 29"/>
          <p:cNvCxnSpPr/>
          <p:nvPr/>
        </p:nvCxnSpPr>
        <p:spPr>
          <a:xfrm>
            <a:off x="2393950" y="5586331"/>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704520" y="3524122"/>
            <a:ext cx="259447" cy="3211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4" idx="3"/>
          </p:cNvCxnSpPr>
          <p:nvPr/>
        </p:nvCxnSpPr>
        <p:spPr>
          <a:xfrm flipV="1">
            <a:off x="4146753" y="3054222"/>
            <a:ext cx="773797" cy="10801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5" idx="3"/>
          </p:cNvCxnSpPr>
          <p:nvPr/>
        </p:nvCxnSpPr>
        <p:spPr>
          <a:xfrm flipV="1">
            <a:off x="4407103" y="3651122"/>
            <a:ext cx="437247" cy="651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885039" y="4236357"/>
            <a:ext cx="322039" cy="482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22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Maximal Margin Classifier </a:t>
            </a:r>
          </a:p>
        </p:txBody>
      </p:sp>
      <p:sp>
        <p:nvSpPr>
          <p:cNvPr id="3" name="Content Placeholder 2"/>
          <p:cNvSpPr>
            <a:spLocks noGrp="1"/>
          </p:cNvSpPr>
          <p:nvPr>
            <p:ph idx="1"/>
          </p:nvPr>
        </p:nvSpPr>
        <p:spPr/>
        <p:txBody>
          <a:bodyPr/>
          <a:lstStyle/>
          <a:p>
            <a:pPr>
              <a:lnSpc>
                <a:spcPct val="70000"/>
              </a:lnSpc>
            </a:pPr>
            <a:r>
              <a:rPr lang="en-US" dirty="0" smtClean="0"/>
              <a:t>Find the smallest such distance (the minimum) the </a:t>
            </a:r>
            <a:r>
              <a:rPr lang="en-US" b="1" dirty="0" smtClean="0"/>
              <a:t>margin </a:t>
            </a:r>
            <a:r>
              <a:rPr lang="en-US" dirty="0" smtClean="0"/>
              <a:t>for this </a:t>
            </a:r>
            <a:r>
              <a:rPr lang="en-US" dirty="0" err="1" smtClean="0"/>
              <a:t>hyperplane</a:t>
            </a:r>
            <a:r>
              <a:rPr lang="en-US" dirty="0" smtClean="0"/>
              <a:t>.</a:t>
            </a:r>
            <a:endParaRPr lang="en-US" dirty="0"/>
          </a:p>
        </p:txBody>
      </p:sp>
      <p:grpSp>
        <p:nvGrpSpPr>
          <p:cNvPr id="26" name="Group 25"/>
          <p:cNvGrpSpPr/>
          <p:nvPr/>
        </p:nvGrpSpPr>
        <p:grpSpPr>
          <a:xfrm>
            <a:off x="2293476" y="2377748"/>
            <a:ext cx="4021802" cy="3945969"/>
            <a:chOff x="4731673" y="1417638"/>
            <a:chExt cx="4021802" cy="3945969"/>
          </a:xfrm>
        </p:grpSpPr>
        <p:cxnSp>
          <p:nvCxnSpPr>
            <p:cNvPr id="4" name="Straight Connector 3"/>
            <p:cNvCxnSpPr/>
            <p:nvPr/>
          </p:nvCxnSpPr>
          <p:spPr>
            <a:xfrm>
              <a:off x="4942349" y="2344738"/>
              <a:ext cx="3590925" cy="2247900"/>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9" name="TextBox 8"/>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grpSp>
          <p:nvGrpSpPr>
            <p:cNvPr id="11" name="Group 10"/>
            <p:cNvGrpSpPr/>
            <p:nvPr/>
          </p:nvGrpSpPr>
          <p:grpSpPr>
            <a:xfrm>
              <a:off x="6346825" y="1417638"/>
              <a:ext cx="1228725" cy="1508125"/>
              <a:chOff x="5524500" y="2073275"/>
              <a:chExt cx="1228725" cy="1508125"/>
            </a:xfrm>
          </p:grpSpPr>
          <p:sp>
            <p:nvSpPr>
              <p:cNvPr id="12" name="Oval 11"/>
              <p:cNvSpPr>
                <a:spLocks noChangeAspect="1"/>
              </p:cNvSpPr>
              <p:nvPr/>
            </p:nvSpPr>
            <p:spPr>
              <a:xfrm>
                <a:off x="5822950" y="2619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076950" y="20732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499225" y="27305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423025" y="3327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524500" y="3191329"/>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318125" y="3387725"/>
              <a:ext cx="1822450" cy="1458913"/>
              <a:chOff x="5270500" y="1541462"/>
              <a:chExt cx="1822450" cy="1458913"/>
            </a:xfrm>
          </p:grpSpPr>
          <p:sp>
            <p:nvSpPr>
              <p:cNvPr id="18" name="Oval 17"/>
              <p:cNvSpPr>
                <a:spLocks noChangeAspect="1"/>
              </p:cNvSpPr>
              <p:nvPr/>
            </p:nvSpPr>
            <p:spPr>
              <a:xfrm>
                <a:off x="5270500" y="1541462"/>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076950" y="2073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651500" y="2492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423025" y="2746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6838950" y="2200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30" name="Straight Arrow Connector 29"/>
          <p:cNvCxnSpPr/>
          <p:nvPr/>
        </p:nvCxnSpPr>
        <p:spPr>
          <a:xfrm>
            <a:off x="2393950" y="5954385"/>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686378" y="3725311"/>
            <a:ext cx="259447" cy="32112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583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Maximal Margin Classifier </a:t>
            </a:r>
          </a:p>
        </p:txBody>
      </p:sp>
      <p:sp>
        <p:nvSpPr>
          <p:cNvPr id="3" name="Content Placeholder 2"/>
          <p:cNvSpPr>
            <a:spLocks noGrp="1"/>
          </p:cNvSpPr>
          <p:nvPr>
            <p:ph idx="1"/>
          </p:nvPr>
        </p:nvSpPr>
        <p:spPr/>
        <p:txBody>
          <a:bodyPr/>
          <a:lstStyle/>
          <a:p>
            <a:r>
              <a:rPr lang="en-US" dirty="0" smtClean="0"/>
              <a:t>Do that for all possible </a:t>
            </a:r>
            <a:r>
              <a:rPr lang="en-US" dirty="0" err="1" smtClean="0"/>
              <a:t>hyperplanes</a:t>
            </a:r>
            <a:endParaRPr lang="en-US" dirty="0"/>
          </a:p>
        </p:txBody>
      </p:sp>
      <p:grpSp>
        <p:nvGrpSpPr>
          <p:cNvPr id="26" name="Group 25"/>
          <p:cNvGrpSpPr/>
          <p:nvPr/>
        </p:nvGrpSpPr>
        <p:grpSpPr>
          <a:xfrm>
            <a:off x="2293476" y="2180194"/>
            <a:ext cx="4021802" cy="3945969"/>
            <a:chOff x="4731673" y="1417638"/>
            <a:chExt cx="4021802" cy="3945969"/>
          </a:xfrm>
        </p:grpSpPr>
        <p:cxnSp>
          <p:nvCxnSpPr>
            <p:cNvPr id="4" name="Straight Connector 3"/>
            <p:cNvCxnSpPr/>
            <p:nvPr/>
          </p:nvCxnSpPr>
          <p:spPr>
            <a:xfrm>
              <a:off x="4942349" y="2344738"/>
              <a:ext cx="3590925" cy="2247900"/>
            </a:xfrm>
            <a:prstGeom prst="line">
              <a:avLst/>
            </a:prstGeom>
            <a:ln w="50800">
              <a:solidFill>
                <a:srgbClr val="008000">
                  <a:alpha val="29000"/>
                </a:srgbClr>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9" name="TextBox 8"/>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grpSp>
          <p:nvGrpSpPr>
            <p:cNvPr id="11" name="Group 10"/>
            <p:cNvGrpSpPr/>
            <p:nvPr/>
          </p:nvGrpSpPr>
          <p:grpSpPr>
            <a:xfrm>
              <a:off x="6346825" y="1417638"/>
              <a:ext cx="1228725" cy="1508125"/>
              <a:chOff x="5524500" y="2073275"/>
              <a:chExt cx="1228725" cy="1508125"/>
            </a:xfrm>
          </p:grpSpPr>
          <p:sp>
            <p:nvSpPr>
              <p:cNvPr id="12" name="Oval 11"/>
              <p:cNvSpPr>
                <a:spLocks noChangeAspect="1"/>
              </p:cNvSpPr>
              <p:nvPr/>
            </p:nvSpPr>
            <p:spPr>
              <a:xfrm>
                <a:off x="5822950" y="2619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076950" y="20732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499225" y="27305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423025" y="3327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524500" y="3191329"/>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318125" y="3444169"/>
              <a:ext cx="1822450" cy="1402469"/>
              <a:chOff x="5270500" y="1597906"/>
              <a:chExt cx="1822450" cy="1402469"/>
            </a:xfrm>
          </p:grpSpPr>
          <p:sp>
            <p:nvSpPr>
              <p:cNvPr id="18" name="Oval 17"/>
              <p:cNvSpPr>
                <a:spLocks noChangeAspect="1"/>
              </p:cNvSpPr>
              <p:nvPr/>
            </p:nvSpPr>
            <p:spPr>
              <a:xfrm>
                <a:off x="5270500" y="1597906"/>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076950" y="2073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651500" y="2492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423025" y="2746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6838950" y="2200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30" name="Straight Arrow Connector 29"/>
          <p:cNvCxnSpPr/>
          <p:nvPr/>
        </p:nvCxnSpPr>
        <p:spPr>
          <a:xfrm>
            <a:off x="2393950" y="5586331"/>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704520" y="3524122"/>
            <a:ext cx="259447" cy="321123"/>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223829" y="3298248"/>
            <a:ext cx="4337050" cy="1936974"/>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18" idx="0"/>
          </p:cNvCxnSpPr>
          <p:nvPr/>
        </p:nvCxnSpPr>
        <p:spPr>
          <a:xfrm flipH="1">
            <a:off x="3006928" y="3744763"/>
            <a:ext cx="127000" cy="4619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6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Maximal Margin Classifier </a:t>
            </a:r>
          </a:p>
        </p:txBody>
      </p:sp>
      <p:sp>
        <p:nvSpPr>
          <p:cNvPr id="3" name="Content Placeholder 2"/>
          <p:cNvSpPr>
            <a:spLocks noGrp="1"/>
          </p:cNvSpPr>
          <p:nvPr>
            <p:ph idx="1"/>
          </p:nvPr>
        </p:nvSpPr>
        <p:spPr/>
        <p:txBody>
          <a:bodyPr/>
          <a:lstStyle/>
          <a:p>
            <a:pPr marL="0" indent="0">
              <a:lnSpc>
                <a:spcPct val="90000"/>
              </a:lnSpc>
              <a:buNone/>
            </a:pPr>
            <a:r>
              <a:rPr lang="en-US" dirty="0"/>
              <a:t>The maximal margin </a:t>
            </a:r>
            <a:r>
              <a:rPr lang="en-US" dirty="0" err="1"/>
              <a:t>hyperplane</a:t>
            </a:r>
            <a:r>
              <a:rPr lang="en-US" dirty="0"/>
              <a:t> is the separating </a:t>
            </a:r>
            <a:r>
              <a:rPr lang="en-US" dirty="0" err="1"/>
              <a:t>hyperplane</a:t>
            </a:r>
            <a:r>
              <a:rPr lang="en-US" dirty="0"/>
              <a:t> for which the margin is </a:t>
            </a:r>
            <a:r>
              <a:rPr lang="en-US" dirty="0" smtClean="0"/>
              <a:t>largest</a:t>
            </a:r>
          </a:p>
          <a:p>
            <a:pPr marL="0" indent="0">
              <a:lnSpc>
                <a:spcPct val="90000"/>
              </a:lnSpc>
              <a:buNone/>
            </a:pPr>
            <a:endParaRPr lang="en-US" dirty="0"/>
          </a:p>
          <a:p>
            <a:pPr marL="0" indent="0">
              <a:lnSpc>
                <a:spcPct val="90000"/>
              </a:lnSpc>
              <a:buNone/>
            </a:pPr>
            <a:r>
              <a:rPr lang="en-US" b="1" dirty="0" smtClean="0"/>
              <a:t>The </a:t>
            </a:r>
            <a:r>
              <a:rPr lang="en-US" b="1" dirty="0" err="1" smtClean="0"/>
              <a:t>hyperplane</a:t>
            </a:r>
            <a:r>
              <a:rPr lang="en-US" b="1" dirty="0" smtClean="0"/>
              <a:t> </a:t>
            </a:r>
            <a:r>
              <a:rPr lang="en-US" b="1" dirty="0"/>
              <a:t>that has the farthest minimum </a:t>
            </a:r>
            <a:r>
              <a:rPr lang="en-US" b="1" dirty="0" smtClean="0"/>
              <a:t>distance </a:t>
            </a:r>
            <a:r>
              <a:rPr lang="en-US" b="1" dirty="0"/>
              <a:t>to the training observations. </a:t>
            </a:r>
            <a:endParaRPr lang="en-US" b="1" dirty="0" smtClean="0"/>
          </a:p>
          <a:p>
            <a:pPr>
              <a:lnSpc>
                <a:spcPct val="70000"/>
              </a:lnSpc>
            </a:pPr>
            <a:endParaRPr lang="en-US" dirty="0"/>
          </a:p>
        </p:txBody>
      </p:sp>
    </p:spTree>
    <p:extLst>
      <p:ext uri="{BB962C8B-B14F-4D97-AF65-F5344CB8AC3E}">
        <p14:creationId xmlns:p14="http://schemas.microsoft.com/office/powerpoint/2010/main" val="107141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4300" y="292100"/>
            <a:ext cx="6362700" cy="6261100"/>
          </a:xfrm>
          <a:prstGeom prst="rect">
            <a:avLst/>
          </a:prstGeom>
        </p:spPr>
      </p:pic>
      <p:cxnSp>
        <p:nvCxnSpPr>
          <p:cNvPr id="6" name="Straight Arrow Connector 5"/>
          <p:cNvCxnSpPr/>
          <p:nvPr/>
        </p:nvCxnSpPr>
        <p:spPr>
          <a:xfrm>
            <a:off x="747889" y="3626556"/>
            <a:ext cx="2709333" cy="705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747889" y="2144890"/>
            <a:ext cx="4078111" cy="1481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47889" y="3626556"/>
            <a:ext cx="3697111" cy="705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25778" y="3962780"/>
            <a:ext cx="1672791" cy="369332"/>
          </a:xfrm>
          <a:prstGeom prst="rect">
            <a:avLst/>
          </a:prstGeom>
          <a:noFill/>
        </p:spPr>
        <p:txBody>
          <a:bodyPr wrap="none" rtlCol="0">
            <a:spAutoFit/>
          </a:bodyPr>
          <a:lstStyle/>
          <a:p>
            <a:r>
              <a:rPr lang="en-US" dirty="0" smtClean="0"/>
              <a:t>Support vectors</a:t>
            </a:r>
            <a:endParaRPr lang="en-US" dirty="0"/>
          </a:p>
        </p:txBody>
      </p:sp>
    </p:spTree>
    <p:extLst>
      <p:ext uri="{BB962C8B-B14F-4D97-AF65-F5344CB8AC3E}">
        <p14:creationId xmlns:p14="http://schemas.microsoft.com/office/powerpoint/2010/main" val="508690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maximal </a:t>
            </a:r>
            <a:r>
              <a:rPr lang="en-US" dirty="0"/>
              <a:t>margin </a:t>
            </a:r>
            <a:r>
              <a:rPr lang="en-US" dirty="0" err="1" smtClean="0"/>
              <a:t>hyperplane</a:t>
            </a:r>
            <a:r>
              <a:rPr lang="en-US" dirty="0" smtClean="0"/>
              <a:t> </a:t>
            </a:r>
            <a:r>
              <a:rPr lang="en-US" b="1" dirty="0" smtClean="0"/>
              <a:t>only</a:t>
            </a:r>
            <a:r>
              <a:rPr lang="en-US" dirty="0" smtClean="0"/>
              <a:t> </a:t>
            </a:r>
            <a:r>
              <a:rPr lang="en-US" dirty="0"/>
              <a:t>depends </a:t>
            </a:r>
            <a:r>
              <a:rPr lang="en-US" dirty="0" smtClean="0"/>
              <a:t>on </a:t>
            </a:r>
            <a:r>
              <a:rPr lang="en-US" dirty="0"/>
              <a:t>the support </a:t>
            </a:r>
            <a:r>
              <a:rPr lang="en-US" dirty="0" smtClean="0"/>
              <a:t>vectors</a:t>
            </a:r>
            <a:endParaRPr lang="en-US" dirty="0"/>
          </a:p>
        </p:txBody>
      </p:sp>
    </p:spTree>
    <p:extLst>
      <p:ext uri="{BB962C8B-B14F-4D97-AF65-F5344CB8AC3E}">
        <p14:creationId xmlns:p14="http://schemas.microsoft.com/office/powerpoint/2010/main" val="371415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Margin Classifier </a:t>
            </a:r>
            <a:endParaRPr lang="en-US" dirty="0"/>
          </a:p>
        </p:txBody>
      </p:sp>
      <p:sp>
        <p:nvSpPr>
          <p:cNvPr id="3" name="Content Placeholder 2"/>
          <p:cNvSpPr>
            <a:spLocks noGrp="1"/>
          </p:cNvSpPr>
          <p:nvPr>
            <p:ph idx="1"/>
          </p:nvPr>
        </p:nvSpPr>
        <p:spPr/>
        <p:txBody>
          <a:bodyPr/>
          <a:lstStyle/>
          <a:p>
            <a:pPr marL="0" indent="0">
              <a:buNone/>
            </a:pPr>
            <a:r>
              <a:rPr lang="en-US" dirty="0" smtClean="0"/>
              <a:t>Equation for </a:t>
            </a:r>
            <a:r>
              <a:rPr lang="en-US" dirty="0" err="1" smtClean="0"/>
              <a:t>hyperplale</a:t>
            </a:r>
            <a:r>
              <a:rPr lang="en-US" dirty="0" smtClean="0"/>
              <a:t> in </a:t>
            </a:r>
            <a:r>
              <a:rPr lang="en-US" i="1" dirty="0" smtClean="0"/>
              <a:t>p</a:t>
            </a:r>
            <a:r>
              <a:rPr lang="en-US" dirty="0" smtClean="0"/>
              <a:t> dimensions:</a:t>
            </a:r>
          </a:p>
          <a:p>
            <a:pPr marL="0" indent="0">
              <a:buNone/>
            </a:pPr>
            <a:endParaRPr lang="en-US" dirty="0"/>
          </a:p>
          <a:p>
            <a:pPr marL="0" indent="0">
              <a:buNone/>
            </a:pPr>
            <a:r>
              <a:rPr lang="en-US" dirty="0" smtClean="0"/>
              <a:t>If</a:t>
            </a:r>
          </a:p>
          <a:p>
            <a:pPr marL="0" indent="0">
              <a:buNone/>
            </a:pPr>
            <a:endParaRPr lang="en-US" dirty="0"/>
          </a:p>
          <a:p>
            <a:pPr marL="0" indent="0">
              <a:buNone/>
            </a:pPr>
            <a:r>
              <a:rPr lang="en-US" dirty="0" smtClean="0"/>
              <a:t>The point lies on one side of the </a:t>
            </a:r>
            <a:r>
              <a:rPr lang="en-US" dirty="0" err="1" smtClean="0"/>
              <a:t>hyperplane</a:t>
            </a:r>
            <a:endParaRPr lang="en-US" dirty="0" smtClean="0"/>
          </a:p>
          <a:p>
            <a:pPr marL="0" indent="0">
              <a:buNone/>
            </a:pPr>
            <a:endParaRPr lang="en-US" dirty="0"/>
          </a:p>
          <a:p>
            <a:pPr marL="0" indent="0">
              <a:buNone/>
            </a:pPr>
            <a:r>
              <a:rPr lang="en-US" dirty="0" smtClean="0"/>
              <a:t>Lies on the other side </a:t>
            </a:r>
          </a:p>
          <a:p>
            <a:pPr marL="0" indent="0">
              <a:buNone/>
            </a:pPr>
            <a:endParaRPr lang="en-US" dirty="0" smtClean="0"/>
          </a:p>
        </p:txBody>
      </p:sp>
      <p:pic>
        <p:nvPicPr>
          <p:cNvPr id="5" name="Picture 4"/>
          <p:cNvPicPr>
            <a:picLocks noChangeAspect="1"/>
          </p:cNvPicPr>
          <p:nvPr/>
        </p:nvPicPr>
        <p:blipFill>
          <a:blip r:embed="rId2"/>
          <a:stretch>
            <a:fillRect/>
          </a:stretch>
        </p:blipFill>
        <p:spPr>
          <a:xfrm>
            <a:off x="540456" y="2381955"/>
            <a:ext cx="5865989" cy="373762"/>
          </a:xfrm>
          <a:prstGeom prst="rect">
            <a:avLst/>
          </a:prstGeom>
        </p:spPr>
      </p:pic>
      <p:pic>
        <p:nvPicPr>
          <p:cNvPr id="8" name="Picture 7"/>
          <p:cNvPicPr>
            <a:picLocks noChangeAspect="1"/>
          </p:cNvPicPr>
          <p:nvPr/>
        </p:nvPicPr>
        <p:blipFill>
          <a:blip r:embed="rId3"/>
          <a:stretch>
            <a:fillRect/>
          </a:stretch>
        </p:blipFill>
        <p:spPr>
          <a:xfrm>
            <a:off x="555977" y="3429000"/>
            <a:ext cx="5921022" cy="377269"/>
          </a:xfrm>
          <a:prstGeom prst="rect">
            <a:avLst/>
          </a:prstGeom>
        </p:spPr>
      </p:pic>
      <p:pic>
        <p:nvPicPr>
          <p:cNvPr id="9" name="Picture 8"/>
          <p:cNvPicPr>
            <a:picLocks noChangeAspect="1"/>
          </p:cNvPicPr>
          <p:nvPr/>
        </p:nvPicPr>
        <p:blipFill>
          <a:blip r:embed="rId4"/>
          <a:stretch>
            <a:fillRect/>
          </a:stretch>
        </p:blipFill>
        <p:spPr>
          <a:xfrm>
            <a:off x="540456" y="4625624"/>
            <a:ext cx="5767211" cy="367468"/>
          </a:xfrm>
          <a:prstGeom prst="rect">
            <a:avLst/>
          </a:prstGeom>
        </p:spPr>
      </p:pic>
    </p:spTree>
    <p:extLst>
      <p:ext uri="{BB962C8B-B14F-4D97-AF65-F5344CB8AC3E}">
        <p14:creationId xmlns:p14="http://schemas.microsoft.com/office/powerpoint/2010/main" val="4186584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Pavlos office hours: Wed 4-5 will be covered by </a:t>
            </a:r>
            <a:r>
              <a:rPr lang="en-US" dirty="0" err="1" smtClean="0"/>
              <a:t>Hari</a:t>
            </a:r>
            <a:r>
              <a:rPr lang="en-US" dirty="0" smtClean="0"/>
              <a:t>. </a:t>
            </a:r>
          </a:p>
          <a:p>
            <a:pPr marL="0" indent="0">
              <a:buNone/>
            </a:pPr>
            <a:endParaRPr lang="en-US" dirty="0"/>
          </a:p>
          <a:p>
            <a:pPr marL="0" indent="0">
              <a:buNone/>
            </a:pPr>
            <a:r>
              <a:rPr lang="en-US" dirty="0" smtClean="0"/>
              <a:t>HW7: Due tomorrow midnight</a:t>
            </a:r>
          </a:p>
          <a:p>
            <a:pPr marL="0" indent="0">
              <a:buNone/>
            </a:pPr>
            <a:endParaRPr lang="en-US" dirty="0" smtClean="0"/>
          </a:p>
          <a:p>
            <a:pPr marL="0" indent="0">
              <a:buNone/>
            </a:pPr>
            <a:r>
              <a:rPr lang="en-US" dirty="0" smtClean="0"/>
              <a:t>HW8: Q2 is optional. In-class competition hosted at </a:t>
            </a:r>
            <a:r>
              <a:rPr lang="en-US" dirty="0" err="1"/>
              <a:t>K</a:t>
            </a:r>
            <a:r>
              <a:rPr lang="en-US" dirty="0" err="1" smtClean="0"/>
              <a:t>aggle</a:t>
            </a:r>
            <a:r>
              <a:rPr lang="en-US" dirty="0" smtClean="0"/>
              <a:t>, top 20% will be awarded  +1 point applicable to any HW</a:t>
            </a:r>
          </a:p>
          <a:p>
            <a:pPr marL="0" indent="0">
              <a:buNone/>
            </a:pPr>
            <a:endParaRPr lang="en-US" dirty="0"/>
          </a:p>
          <a:p>
            <a:pPr marL="0" indent="0">
              <a:buNone/>
            </a:pPr>
            <a:r>
              <a:rPr lang="en-US" dirty="0" smtClean="0"/>
              <a:t>Milestone #4-5 deadline: Nov 28</a:t>
            </a:r>
            <a:endParaRPr lang="en-US" dirty="0"/>
          </a:p>
          <a:p>
            <a:pPr marL="0" indent="0">
              <a:buNone/>
            </a:pPr>
            <a:endParaRPr lang="en-US" dirty="0" smtClean="0"/>
          </a:p>
        </p:txBody>
      </p:sp>
    </p:spTree>
    <p:extLst>
      <p:ext uri="{BB962C8B-B14F-4D97-AF65-F5344CB8AC3E}">
        <p14:creationId xmlns:p14="http://schemas.microsoft.com/office/powerpoint/2010/main" val="346058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Margin Classifier </a:t>
            </a:r>
            <a:endParaRPr lang="en-US" dirty="0"/>
          </a:p>
        </p:txBody>
      </p:sp>
      <p:sp>
        <p:nvSpPr>
          <p:cNvPr id="3" name="Content Placeholder 2"/>
          <p:cNvSpPr>
            <a:spLocks noGrp="1"/>
          </p:cNvSpPr>
          <p:nvPr>
            <p:ph idx="1"/>
          </p:nvPr>
        </p:nvSpPr>
        <p:spPr>
          <a:xfrm>
            <a:off x="457200" y="1600200"/>
            <a:ext cx="8229600" cy="5455356"/>
          </a:xfrm>
        </p:spPr>
        <p:txBody>
          <a:bodyPr>
            <a:normAutofit fontScale="70000" lnSpcReduction="20000"/>
          </a:bodyPr>
          <a:lstStyle/>
          <a:p>
            <a:pPr marL="0" indent="0">
              <a:buNone/>
            </a:pPr>
            <a:r>
              <a:rPr lang="en-US" dirty="0" smtClean="0"/>
              <a:t>If y={-1,1} then: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i="1" dirty="0" smtClean="0"/>
              <a:t>M</a:t>
            </a:r>
            <a:r>
              <a:rPr lang="en-US" dirty="0" smtClean="0"/>
              <a:t> represents the </a:t>
            </a:r>
            <a:r>
              <a:rPr lang="en-US" i="1" dirty="0" smtClean="0"/>
              <a:t>margin </a:t>
            </a:r>
            <a:r>
              <a:rPr lang="en-US" dirty="0" smtClean="0"/>
              <a:t>where and the optimization finds the maximum M</a:t>
            </a:r>
            <a:endParaRPr lang="en-US" i="1" dirty="0" smtClean="0"/>
          </a:p>
          <a:p>
            <a:pPr marL="0" indent="0">
              <a:buNone/>
            </a:pPr>
            <a:endParaRPr lang="en-US" dirty="0" smtClean="0"/>
          </a:p>
          <a:p>
            <a:pPr marL="0" indent="0">
              <a:buNone/>
            </a:pPr>
            <a:r>
              <a:rPr lang="en-US" dirty="0" smtClean="0"/>
              <a:t> </a:t>
            </a:r>
          </a:p>
          <a:p>
            <a:pPr marL="0" indent="0">
              <a:buNone/>
            </a:pPr>
            <a:endParaRPr lang="en-US" dirty="0"/>
          </a:p>
          <a:p>
            <a:pPr marL="0" indent="0">
              <a:buNone/>
            </a:pPr>
            <a:endParaRPr lang="en-US" dirty="0" smtClean="0"/>
          </a:p>
        </p:txBody>
      </p:sp>
      <p:pic>
        <p:nvPicPr>
          <p:cNvPr id="7" name="Picture 6"/>
          <p:cNvPicPr>
            <a:picLocks noChangeAspect="1"/>
          </p:cNvPicPr>
          <p:nvPr/>
        </p:nvPicPr>
        <p:blipFill>
          <a:blip r:embed="rId2"/>
          <a:stretch>
            <a:fillRect/>
          </a:stretch>
        </p:blipFill>
        <p:spPr>
          <a:xfrm>
            <a:off x="457200" y="2284589"/>
            <a:ext cx="7950200" cy="482600"/>
          </a:xfrm>
          <a:prstGeom prst="rect">
            <a:avLst/>
          </a:prstGeom>
        </p:spPr>
      </p:pic>
      <p:pic>
        <p:nvPicPr>
          <p:cNvPr id="13" name="Picture 12"/>
          <p:cNvPicPr>
            <a:picLocks noChangeAspect="1"/>
          </p:cNvPicPr>
          <p:nvPr/>
        </p:nvPicPr>
        <p:blipFill>
          <a:blip r:embed="rId3"/>
          <a:stretch>
            <a:fillRect/>
          </a:stretch>
        </p:blipFill>
        <p:spPr>
          <a:xfrm>
            <a:off x="482600" y="3464133"/>
            <a:ext cx="5881511" cy="1784484"/>
          </a:xfrm>
          <a:prstGeom prst="rect">
            <a:avLst/>
          </a:prstGeom>
        </p:spPr>
      </p:pic>
    </p:spTree>
    <p:extLst>
      <p:ext uri="{BB962C8B-B14F-4D97-AF65-F5344CB8AC3E}">
        <p14:creationId xmlns:p14="http://schemas.microsoft.com/office/powerpoint/2010/main" val="3529370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Vectors</a:t>
            </a:r>
            <a:endParaRPr lang="en-US" dirty="0"/>
          </a:p>
        </p:txBody>
      </p:sp>
      <p:pic>
        <p:nvPicPr>
          <p:cNvPr id="22" name="Picture 21"/>
          <p:cNvPicPr>
            <a:picLocks noChangeAspect="1"/>
          </p:cNvPicPr>
          <p:nvPr/>
        </p:nvPicPr>
        <p:blipFill>
          <a:blip r:embed="rId3"/>
          <a:stretch>
            <a:fillRect/>
          </a:stretch>
        </p:blipFill>
        <p:spPr>
          <a:xfrm>
            <a:off x="311534" y="1768123"/>
            <a:ext cx="8445821" cy="4200878"/>
          </a:xfrm>
          <a:prstGeom prst="rect">
            <a:avLst/>
          </a:prstGeom>
        </p:spPr>
      </p:pic>
      <p:sp>
        <p:nvSpPr>
          <p:cNvPr id="24" name="Oval 23"/>
          <p:cNvSpPr>
            <a:spLocks noChangeAspect="1"/>
          </p:cNvSpPr>
          <p:nvPr/>
        </p:nvSpPr>
        <p:spPr>
          <a:xfrm>
            <a:off x="7239000" y="3513667"/>
            <a:ext cx="578556" cy="62088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Vectors</a:t>
            </a:r>
            <a:endParaRPr lang="en-US" dirty="0"/>
          </a:p>
        </p:txBody>
      </p:sp>
      <p:sp>
        <p:nvSpPr>
          <p:cNvPr id="3" name="Content Placeholder 2"/>
          <p:cNvSpPr>
            <a:spLocks noGrp="1"/>
          </p:cNvSpPr>
          <p:nvPr>
            <p:ph idx="1"/>
          </p:nvPr>
        </p:nvSpPr>
        <p:spPr/>
        <p:txBody>
          <a:bodyPr/>
          <a:lstStyle/>
          <a:p>
            <a:r>
              <a:rPr lang="en-US" dirty="0" smtClean="0"/>
              <a:t>What if there is no </a:t>
            </a:r>
            <a:r>
              <a:rPr lang="en-US" dirty="0" err="1" smtClean="0"/>
              <a:t>hyperplane</a:t>
            </a:r>
            <a:r>
              <a:rPr lang="en-US" dirty="0" smtClean="0"/>
              <a:t> that separates the two classes?</a:t>
            </a:r>
            <a:endParaRPr lang="en-US" dirty="0"/>
          </a:p>
        </p:txBody>
      </p:sp>
      <p:grpSp>
        <p:nvGrpSpPr>
          <p:cNvPr id="4" name="Group 3"/>
          <p:cNvGrpSpPr/>
          <p:nvPr/>
        </p:nvGrpSpPr>
        <p:grpSpPr>
          <a:xfrm>
            <a:off x="2293476" y="2377748"/>
            <a:ext cx="4021802" cy="3945969"/>
            <a:chOff x="4731673" y="1417638"/>
            <a:chExt cx="4021802" cy="3945969"/>
          </a:xfrm>
        </p:grpSpPr>
        <p:cxnSp>
          <p:nvCxnSpPr>
            <p:cNvPr id="5" name="Straight Connector 4"/>
            <p:cNvCxnSpPr/>
            <p:nvPr/>
          </p:nvCxnSpPr>
          <p:spPr>
            <a:xfrm flipV="1">
              <a:off x="4942349" y="3173262"/>
              <a:ext cx="3590925" cy="214463"/>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8" name="TextBox 7"/>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grpSp>
          <p:nvGrpSpPr>
            <p:cNvPr id="9" name="Group 8"/>
            <p:cNvGrpSpPr/>
            <p:nvPr/>
          </p:nvGrpSpPr>
          <p:grpSpPr>
            <a:xfrm>
              <a:off x="6216650" y="1417638"/>
              <a:ext cx="1358900" cy="2224087"/>
              <a:chOff x="5394325" y="2073275"/>
              <a:chExt cx="1358900" cy="2224087"/>
            </a:xfrm>
          </p:grpSpPr>
          <p:sp>
            <p:nvSpPr>
              <p:cNvPr id="16" name="Oval 15"/>
              <p:cNvSpPr>
                <a:spLocks noChangeAspect="1"/>
              </p:cNvSpPr>
              <p:nvPr/>
            </p:nvSpPr>
            <p:spPr>
              <a:xfrm>
                <a:off x="5556250" y="29845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076950" y="20732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6499225" y="27305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423025" y="3327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394325" y="4043362"/>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318125" y="2899154"/>
              <a:ext cx="1830414" cy="1947484"/>
              <a:chOff x="5270500" y="1052891"/>
              <a:chExt cx="1830414" cy="1947484"/>
            </a:xfrm>
          </p:grpSpPr>
          <p:sp>
            <p:nvSpPr>
              <p:cNvPr id="11" name="Oval 10"/>
              <p:cNvSpPr>
                <a:spLocks noChangeAspect="1"/>
              </p:cNvSpPr>
              <p:nvPr/>
            </p:nvSpPr>
            <p:spPr>
              <a:xfrm>
                <a:off x="5270500" y="1541462"/>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6076950" y="2073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5651500" y="2492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423025" y="2746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846914" y="1052891"/>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23" name="Straight Arrow Connector 22"/>
          <p:cNvCxnSpPr/>
          <p:nvPr/>
        </p:nvCxnSpPr>
        <p:spPr>
          <a:xfrm>
            <a:off x="2393950" y="5954385"/>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66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Vectors</a:t>
            </a:r>
            <a:endParaRPr lang="en-US" dirty="0"/>
          </a:p>
        </p:txBody>
      </p:sp>
      <p:sp>
        <p:nvSpPr>
          <p:cNvPr id="3" name="Content Placeholder 2"/>
          <p:cNvSpPr>
            <a:spLocks noGrp="1"/>
          </p:cNvSpPr>
          <p:nvPr>
            <p:ph idx="1"/>
          </p:nvPr>
        </p:nvSpPr>
        <p:spPr/>
        <p:txBody>
          <a:bodyPr/>
          <a:lstStyle/>
          <a:p>
            <a:r>
              <a:rPr lang="en-US" dirty="0" smtClean="0"/>
              <a:t>What if there is no </a:t>
            </a:r>
            <a:r>
              <a:rPr lang="en-US" dirty="0" err="1" smtClean="0"/>
              <a:t>hyperplane</a:t>
            </a:r>
            <a:r>
              <a:rPr lang="en-US" dirty="0" smtClean="0"/>
              <a:t> that separates the two classes?</a:t>
            </a:r>
            <a:endParaRPr lang="en-US" dirty="0"/>
          </a:p>
        </p:txBody>
      </p:sp>
      <p:grpSp>
        <p:nvGrpSpPr>
          <p:cNvPr id="4" name="Group 3"/>
          <p:cNvGrpSpPr/>
          <p:nvPr/>
        </p:nvGrpSpPr>
        <p:grpSpPr>
          <a:xfrm>
            <a:off x="2293476" y="2377748"/>
            <a:ext cx="4021802" cy="3945969"/>
            <a:chOff x="4731673" y="1417638"/>
            <a:chExt cx="4021802" cy="3945969"/>
          </a:xfrm>
        </p:grpSpPr>
        <p:cxnSp>
          <p:nvCxnSpPr>
            <p:cNvPr id="5" name="Straight Connector 4"/>
            <p:cNvCxnSpPr/>
            <p:nvPr/>
          </p:nvCxnSpPr>
          <p:spPr>
            <a:xfrm flipV="1">
              <a:off x="4942349" y="3173262"/>
              <a:ext cx="3590925" cy="214463"/>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8" name="TextBox 7"/>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grpSp>
          <p:nvGrpSpPr>
            <p:cNvPr id="9" name="Group 8"/>
            <p:cNvGrpSpPr/>
            <p:nvPr/>
          </p:nvGrpSpPr>
          <p:grpSpPr>
            <a:xfrm>
              <a:off x="6216650" y="1417638"/>
              <a:ext cx="1358900" cy="2224087"/>
              <a:chOff x="5394325" y="2073275"/>
              <a:chExt cx="1358900" cy="2224087"/>
            </a:xfrm>
          </p:grpSpPr>
          <p:sp>
            <p:nvSpPr>
              <p:cNvPr id="16" name="Oval 15"/>
              <p:cNvSpPr>
                <a:spLocks noChangeAspect="1"/>
              </p:cNvSpPr>
              <p:nvPr/>
            </p:nvSpPr>
            <p:spPr>
              <a:xfrm>
                <a:off x="5556250" y="29845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076950" y="20732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6499225" y="27305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423025" y="3327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394325" y="4043362"/>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318125" y="2899154"/>
              <a:ext cx="1830414" cy="1947484"/>
              <a:chOff x="5270500" y="1052891"/>
              <a:chExt cx="1830414" cy="1947484"/>
            </a:xfrm>
          </p:grpSpPr>
          <p:sp>
            <p:nvSpPr>
              <p:cNvPr id="11" name="Oval 10"/>
              <p:cNvSpPr>
                <a:spLocks noChangeAspect="1"/>
              </p:cNvSpPr>
              <p:nvPr/>
            </p:nvSpPr>
            <p:spPr>
              <a:xfrm>
                <a:off x="5270500" y="1541462"/>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6076950" y="2073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5651500" y="2492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423025" y="2746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846914" y="1052891"/>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23" name="Straight Arrow Connector 22"/>
          <p:cNvCxnSpPr/>
          <p:nvPr/>
        </p:nvCxnSpPr>
        <p:spPr>
          <a:xfrm>
            <a:off x="2393950" y="5954385"/>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174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Vectors</a:t>
            </a:r>
            <a:endParaRPr lang="en-US" dirty="0"/>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t>Shall we </a:t>
            </a:r>
            <a:r>
              <a:rPr lang="en-US" sz="2400" dirty="0"/>
              <a:t>consider a classifier based on a </a:t>
            </a:r>
            <a:r>
              <a:rPr lang="en-US" sz="2400" dirty="0" err="1" smtClean="0"/>
              <a:t>hyperplane</a:t>
            </a:r>
            <a:r>
              <a:rPr lang="en-US" sz="2400" dirty="0" smtClean="0"/>
              <a:t> </a:t>
            </a:r>
            <a:r>
              <a:rPr lang="en-US" sz="2400" dirty="0"/>
              <a:t>that does not perfectly separate the two </a:t>
            </a:r>
            <a:r>
              <a:rPr lang="en-US" sz="2400" dirty="0" smtClean="0"/>
              <a:t>classes:</a:t>
            </a:r>
          </a:p>
          <a:p>
            <a:pPr lvl="1"/>
            <a:r>
              <a:rPr lang="en-US" sz="2400" dirty="0" smtClean="0"/>
              <a:t>Greatest robustness to individual measurements</a:t>
            </a:r>
          </a:p>
          <a:p>
            <a:pPr lvl="1"/>
            <a:r>
              <a:rPr lang="en-US" sz="2400" dirty="0"/>
              <a:t>Better classification of most of the training </a:t>
            </a:r>
            <a:r>
              <a:rPr lang="en-US" sz="2400" dirty="0" smtClean="0"/>
              <a:t>observations</a:t>
            </a:r>
            <a:endParaRPr lang="en-US" sz="2400" dirty="0"/>
          </a:p>
          <a:p>
            <a:pPr marL="457200" lvl="1" indent="0">
              <a:buNone/>
            </a:pPr>
            <a:endParaRPr lang="en-US" sz="2400" dirty="0" smtClean="0"/>
          </a:p>
          <a:p>
            <a:pPr marL="457200" lvl="1" indent="0">
              <a:buNone/>
            </a:pPr>
            <a:r>
              <a:rPr lang="en-US" sz="2400" dirty="0" smtClean="0"/>
              <a:t>Misclassify a </a:t>
            </a:r>
            <a:r>
              <a:rPr lang="en-US" sz="2400" dirty="0"/>
              <a:t>few training observations in order to do a better job in classifying the remaining </a:t>
            </a:r>
            <a:r>
              <a:rPr lang="en-US" sz="2400" dirty="0" smtClean="0"/>
              <a:t>observations</a:t>
            </a:r>
          </a:p>
          <a:p>
            <a:pPr marL="457200" lvl="1" indent="0">
              <a:buNone/>
            </a:pPr>
            <a:endParaRPr lang="en-US" sz="2400" dirty="0"/>
          </a:p>
          <a:p>
            <a:pPr marL="457200" lvl="1" indent="0">
              <a:buNone/>
            </a:pPr>
            <a:r>
              <a:rPr lang="en-US" sz="2400" b="1" dirty="0" smtClean="0"/>
              <a:t>Support vector </a:t>
            </a:r>
            <a:r>
              <a:rPr lang="en-US" sz="2400" b="1" dirty="0"/>
              <a:t>classifier</a:t>
            </a:r>
            <a:r>
              <a:rPr lang="en-US" sz="2400" dirty="0"/>
              <a:t>, </a:t>
            </a:r>
            <a:r>
              <a:rPr lang="en-US" sz="2400" dirty="0" smtClean="0"/>
              <a:t>aka </a:t>
            </a:r>
            <a:r>
              <a:rPr lang="en-US" sz="2400" b="1" dirty="0" smtClean="0"/>
              <a:t>soft </a:t>
            </a:r>
            <a:r>
              <a:rPr lang="en-US" sz="2400" b="1" dirty="0"/>
              <a:t>margin classifie</a:t>
            </a:r>
            <a:r>
              <a:rPr lang="en-US" sz="2400" dirty="0"/>
              <a:t>r, does </a:t>
            </a:r>
            <a:r>
              <a:rPr lang="en-US" sz="2400" dirty="0" smtClean="0"/>
              <a:t>this </a:t>
            </a:r>
          </a:p>
          <a:p>
            <a:pPr marL="457200" lvl="1" indent="0">
              <a:buNone/>
            </a:pPr>
            <a:r>
              <a:rPr lang="en-US" sz="2400" dirty="0" smtClean="0"/>
              <a:t> </a:t>
            </a:r>
          </a:p>
          <a:p>
            <a:pPr marL="457200" lvl="1" indent="0">
              <a:buNone/>
            </a:pPr>
            <a:endParaRPr lang="en-US" sz="2400" dirty="0"/>
          </a:p>
          <a:p>
            <a:pPr marL="457200" lvl="1" indent="0">
              <a:buNone/>
            </a:pPr>
            <a:endParaRPr lang="en-US" sz="2400" dirty="0" smtClean="0"/>
          </a:p>
          <a:p>
            <a:pPr marL="457200" lvl="1" indent="0">
              <a:buNone/>
            </a:pPr>
            <a:endParaRPr lang="en-US" sz="2400" dirty="0" smtClean="0"/>
          </a:p>
        </p:txBody>
      </p:sp>
    </p:spTree>
    <p:extLst>
      <p:ext uri="{BB962C8B-B14F-4D97-AF65-F5344CB8AC3E}">
        <p14:creationId xmlns:p14="http://schemas.microsoft.com/office/powerpoint/2010/main" val="461179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Vectors</a:t>
            </a:r>
            <a:endParaRPr lang="en-US" dirty="0"/>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a:t>W</a:t>
            </a:r>
            <a:r>
              <a:rPr lang="en-US" sz="2400" dirty="0" smtClean="0"/>
              <a:t>e </a:t>
            </a:r>
            <a:r>
              <a:rPr lang="en-US" sz="2400" dirty="0"/>
              <a:t>consider a classifier based on a </a:t>
            </a:r>
            <a:r>
              <a:rPr lang="en-US" sz="2400" dirty="0" err="1" smtClean="0"/>
              <a:t>hyperplane</a:t>
            </a:r>
            <a:r>
              <a:rPr lang="en-US" sz="2400" dirty="0" smtClean="0"/>
              <a:t> </a:t>
            </a:r>
            <a:r>
              <a:rPr lang="en-US" sz="2400" dirty="0"/>
              <a:t>that does not perfectly separate the two </a:t>
            </a:r>
            <a:r>
              <a:rPr lang="en-US" sz="2400" dirty="0" smtClean="0"/>
              <a:t>classes:</a:t>
            </a:r>
          </a:p>
          <a:p>
            <a:pPr lvl="1"/>
            <a:r>
              <a:rPr lang="en-US" sz="2400" dirty="0" smtClean="0"/>
              <a:t>Greatest robustness to individual measurements</a:t>
            </a:r>
          </a:p>
          <a:p>
            <a:pPr lvl="1"/>
            <a:r>
              <a:rPr lang="en-US" sz="2400" dirty="0"/>
              <a:t>Better classification of most of the training </a:t>
            </a:r>
            <a:r>
              <a:rPr lang="en-US" sz="2400" dirty="0" smtClean="0"/>
              <a:t>observations</a:t>
            </a:r>
            <a:endParaRPr lang="en-US" sz="2400" dirty="0"/>
          </a:p>
          <a:p>
            <a:pPr marL="457200" lvl="1" indent="0">
              <a:buNone/>
            </a:pPr>
            <a:endParaRPr lang="en-US" sz="2400" dirty="0" smtClean="0"/>
          </a:p>
          <a:p>
            <a:pPr marL="457200" lvl="1" indent="0">
              <a:buNone/>
            </a:pPr>
            <a:r>
              <a:rPr lang="en-US" sz="2400" dirty="0" smtClean="0"/>
              <a:t>Misclassify a </a:t>
            </a:r>
            <a:r>
              <a:rPr lang="en-US" sz="2400" dirty="0"/>
              <a:t>few training observations in order to do a better job in classifying the remaining </a:t>
            </a:r>
            <a:r>
              <a:rPr lang="en-US" sz="2400" dirty="0" smtClean="0"/>
              <a:t>observations</a:t>
            </a:r>
          </a:p>
          <a:p>
            <a:pPr marL="457200" lvl="1" indent="0">
              <a:buNone/>
            </a:pPr>
            <a:endParaRPr lang="en-US" sz="2400" dirty="0"/>
          </a:p>
          <a:p>
            <a:pPr marL="457200" lvl="1" indent="0">
              <a:buNone/>
            </a:pPr>
            <a:r>
              <a:rPr lang="en-US" sz="2400" b="1" dirty="0" smtClean="0"/>
              <a:t>Support vector </a:t>
            </a:r>
            <a:r>
              <a:rPr lang="en-US" sz="2400" b="1" dirty="0"/>
              <a:t>classifier</a:t>
            </a:r>
            <a:r>
              <a:rPr lang="en-US" sz="2400" dirty="0"/>
              <a:t>, </a:t>
            </a:r>
            <a:r>
              <a:rPr lang="en-US" sz="2400" dirty="0" smtClean="0"/>
              <a:t>aka </a:t>
            </a:r>
            <a:r>
              <a:rPr lang="en-US" sz="2400" b="1" dirty="0" smtClean="0"/>
              <a:t>soft </a:t>
            </a:r>
            <a:r>
              <a:rPr lang="en-US" sz="2400" b="1" dirty="0"/>
              <a:t>margin classifie</a:t>
            </a:r>
            <a:r>
              <a:rPr lang="en-US" sz="2400" dirty="0"/>
              <a:t>r, does </a:t>
            </a:r>
            <a:r>
              <a:rPr lang="en-US" sz="2400" dirty="0" smtClean="0"/>
              <a:t>this </a:t>
            </a:r>
          </a:p>
          <a:p>
            <a:pPr marL="457200" lvl="1" indent="0">
              <a:buNone/>
            </a:pPr>
            <a:r>
              <a:rPr lang="en-US" sz="2400" dirty="0" smtClean="0"/>
              <a:t> </a:t>
            </a:r>
          </a:p>
          <a:p>
            <a:pPr marL="457200" lvl="1" indent="0">
              <a:buNone/>
            </a:pPr>
            <a:endParaRPr lang="en-US" sz="2400" dirty="0"/>
          </a:p>
          <a:p>
            <a:pPr marL="457200" lvl="1" indent="0">
              <a:buNone/>
            </a:pPr>
            <a:endParaRPr lang="en-US" sz="2400" dirty="0" smtClean="0"/>
          </a:p>
          <a:p>
            <a:pPr marL="457200" lvl="1" indent="0">
              <a:buNone/>
            </a:pPr>
            <a:endParaRPr lang="en-US" sz="2400" dirty="0" smtClean="0"/>
          </a:p>
        </p:txBody>
      </p:sp>
    </p:spTree>
    <p:extLst>
      <p:ext uri="{BB962C8B-B14F-4D97-AF65-F5344CB8AC3E}">
        <p14:creationId xmlns:p14="http://schemas.microsoft.com/office/powerpoint/2010/main" val="2548024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Classifier</a:t>
            </a:r>
            <a:endParaRPr lang="en-US" dirty="0"/>
          </a:p>
        </p:txBody>
      </p:sp>
      <p:pic>
        <p:nvPicPr>
          <p:cNvPr id="4" name="Picture 3"/>
          <p:cNvPicPr>
            <a:picLocks noChangeAspect="1"/>
          </p:cNvPicPr>
          <p:nvPr/>
        </p:nvPicPr>
        <p:blipFill>
          <a:blip r:embed="rId2"/>
          <a:stretch>
            <a:fillRect/>
          </a:stretch>
        </p:blipFill>
        <p:spPr>
          <a:xfrm>
            <a:off x="249667" y="1417638"/>
            <a:ext cx="8543962" cy="4255029"/>
          </a:xfrm>
          <a:prstGeom prst="rect">
            <a:avLst/>
          </a:prstGeom>
        </p:spPr>
      </p:pic>
    </p:spTree>
    <p:extLst>
      <p:ext uri="{BB962C8B-B14F-4D97-AF65-F5344CB8AC3E}">
        <p14:creationId xmlns:p14="http://schemas.microsoft.com/office/powerpoint/2010/main" val="2684351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Classifier</a:t>
            </a:r>
            <a:endParaRPr lang="en-US" dirty="0"/>
          </a:p>
        </p:txBody>
      </p:sp>
      <p:sp>
        <p:nvSpPr>
          <p:cNvPr id="5" name="Content Placeholder 2"/>
          <p:cNvSpPr>
            <a:spLocks noGrp="1"/>
          </p:cNvSpPr>
          <p:nvPr>
            <p:ph idx="1"/>
          </p:nvPr>
        </p:nvSpPr>
        <p:spPr>
          <a:xfrm>
            <a:off x="457200" y="1600200"/>
            <a:ext cx="8229600" cy="4525963"/>
          </a:xfrm>
        </p:spPr>
        <p:txBody>
          <a:bodyPr>
            <a:noAutofit/>
          </a:bodyPr>
          <a:lstStyle/>
          <a:p>
            <a:pPr marL="0" indent="0">
              <a:buNone/>
            </a:pPr>
            <a:r>
              <a:rPr lang="en-US" sz="2200" dirty="0" smtClean="0"/>
              <a:t>Simply speaking instead of looking at the </a:t>
            </a:r>
          </a:p>
          <a:p>
            <a:pPr marL="457200" lvl="1" indent="0">
              <a:buNone/>
            </a:pPr>
            <a:r>
              <a:rPr lang="en-US" sz="2200" dirty="0"/>
              <a:t>m</a:t>
            </a:r>
            <a:r>
              <a:rPr lang="en-US" sz="2200" dirty="0" smtClean="0"/>
              <a:t>aximum of the minimum of the distances</a:t>
            </a:r>
          </a:p>
          <a:p>
            <a:pPr marL="457200" lvl="1" indent="0">
              <a:buNone/>
            </a:pPr>
            <a:endParaRPr lang="en-US" sz="2200" dirty="0"/>
          </a:p>
          <a:p>
            <a:pPr marL="57150" indent="0">
              <a:buNone/>
            </a:pPr>
            <a:r>
              <a:rPr lang="en-US" sz="2200" dirty="0"/>
              <a:t>w</a:t>
            </a:r>
            <a:r>
              <a:rPr lang="en-US" sz="2200" dirty="0" smtClean="0"/>
              <a:t>e redefine the margin not to be the  minimum of the distances but we allow some points to be on the other side of the margins or even the other side of the </a:t>
            </a:r>
            <a:r>
              <a:rPr lang="en-US" sz="2200" dirty="0" err="1" smtClean="0"/>
              <a:t>hyperplane</a:t>
            </a:r>
            <a:r>
              <a:rPr lang="en-US" sz="2200" dirty="0" smtClean="0"/>
              <a:t>.</a:t>
            </a:r>
          </a:p>
          <a:p>
            <a:pPr marL="57150" indent="0">
              <a:buNone/>
            </a:pPr>
            <a:endParaRPr lang="en-US" sz="2200" dirty="0"/>
          </a:p>
          <a:p>
            <a:pPr marL="57150" indent="0">
              <a:buNone/>
            </a:pPr>
            <a:r>
              <a:rPr lang="en-US" sz="2200" dirty="0" smtClean="0"/>
              <a:t>C, a tuning parameter controls how much we allow. </a:t>
            </a:r>
          </a:p>
          <a:p>
            <a:pPr marL="57150" indent="0">
              <a:buNone/>
            </a:pPr>
            <a:r>
              <a:rPr lang="en-US" sz="2200" dirty="0"/>
              <a:t>	</a:t>
            </a:r>
            <a:r>
              <a:rPr lang="en-US" sz="2200" dirty="0" smtClean="0"/>
              <a:t>If C=0 then we are back to </a:t>
            </a:r>
            <a:r>
              <a:rPr lang="en-US" sz="2200" i="1" dirty="0"/>
              <a:t>Maximal Margin Classifier </a:t>
            </a:r>
            <a:r>
              <a:rPr lang="en-US" sz="2200" dirty="0" smtClean="0"/>
              <a:t>(if it is possible) </a:t>
            </a:r>
          </a:p>
          <a:p>
            <a:pPr marL="57150" indent="0">
              <a:buNone/>
            </a:pPr>
            <a:r>
              <a:rPr lang="en-US" sz="2200" i="1" dirty="0"/>
              <a:t>	</a:t>
            </a:r>
            <a:r>
              <a:rPr lang="en-US" sz="2200" dirty="0" smtClean="0"/>
              <a:t>If C&gt;</a:t>
            </a:r>
            <a:r>
              <a:rPr lang="en-US" sz="2200" dirty="0"/>
              <a:t>0 we become more tolerant of violations to the </a:t>
            </a:r>
            <a:r>
              <a:rPr lang="en-US" sz="2200" dirty="0" smtClean="0"/>
              <a:t>margin. C tells us how many points can be violating the margin. </a:t>
            </a:r>
          </a:p>
          <a:p>
            <a:pPr marL="57150" indent="0">
              <a:buNone/>
            </a:pPr>
            <a:endParaRPr lang="en-US" sz="2200" dirty="0"/>
          </a:p>
          <a:p>
            <a:pPr marL="57150" indent="0">
              <a:buNone/>
            </a:pPr>
            <a:endParaRPr lang="en-US" sz="2200" dirty="0"/>
          </a:p>
          <a:p>
            <a:pPr marL="57150" indent="0">
              <a:buNone/>
            </a:pPr>
            <a:endParaRPr lang="en-US" sz="2200" dirty="0" smtClean="0"/>
          </a:p>
          <a:p>
            <a:pPr marL="457200" lvl="1" indent="0">
              <a:buNone/>
            </a:pPr>
            <a:r>
              <a:rPr lang="en-US" sz="2200" dirty="0" smtClean="0"/>
              <a:t> </a:t>
            </a:r>
          </a:p>
          <a:p>
            <a:pPr marL="457200" lvl="1" indent="0">
              <a:buNone/>
            </a:pPr>
            <a:endParaRPr lang="en-US" sz="2200" dirty="0"/>
          </a:p>
          <a:p>
            <a:pPr marL="457200" lvl="1" indent="0">
              <a:buNone/>
            </a:pPr>
            <a:endParaRPr lang="en-US" sz="2200" dirty="0" smtClean="0"/>
          </a:p>
          <a:p>
            <a:pPr marL="457200" lvl="1" indent="0">
              <a:buNone/>
            </a:pPr>
            <a:endParaRPr lang="en-US" sz="2200" dirty="0" smtClean="0"/>
          </a:p>
        </p:txBody>
      </p:sp>
    </p:spTree>
    <p:extLst>
      <p:ext uri="{BB962C8B-B14F-4D97-AF65-F5344CB8AC3E}">
        <p14:creationId xmlns:p14="http://schemas.microsoft.com/office/powerpoint/2010/main" val="600420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Classifier</a:t>
            </a:r>
            <a:endParaRPr lang="en-US" dirty="0"/>
          </a:p>
        </p:txBody>
      </p:sp>
      <p:sp>
        <p:nvSpPr>
          <p:cNvPr id="5" name="Content Placeholder 2"/>
          <p:cNvSpPr>
            <a:spLocks noGrp="1"/>
          </p:cNvSpPr>
          <p:nvPr>
            <p:ph idx="1"/>
          </p:nvPr>
        </p:nvSpPr>
        <p:spPr>
          <a:xfrm>
            <a:off x="457200" y="1600200"/>
            <a:ext cx="8229600" cy="4525963"/>
          </a:xfrm>
        </p:spPr>
        <p:txBody>
          <a:bodyPr>
            <a:noAutofit/>
          </a:bodyPr>
          <a:lstStyle/>
          <a:p>
            <a:pPr marL="57150" indent="0">
              <a:buNone/>
            </a:pPr>
            <a:r>
              <a:rPr lang="en-US" sz="2200" dirty="0" smtClean="0"/>
              <a:t>We determine </a:t>
            </a:r>
            <a:r>
              <a:rPr lang="en-US" sz="2200" i="1" dirty="0" smtClean="0"/>
              <a:t>C</a:t>
            </a:r>
            <a:r>
              <a:rPr lang="en-US" sz="2200" dirty="0" smtClean="0"/>
              <a:t> using Cross-Validation (as usual) and it is again a tradeoff between bias and variance. </a:t>
            </a:r>
          </a:p>
          <a:p>
            <a:pPr marL="57150" indent="0">
              <a:buNone/>
            </a:pPr>
            <a:r>
              <a:rPr lang="en-US" sz="2200" dirty="0" smtClean="0"/>
              <a:t>For very small </a:t>
            </a:r>
            <a:r>
              <a:rPr lang="en-US" sz="2200" i="1" dirty="0" smtClean="0"/>
              <a:t>C</a:t>
            </a:r>
            <a:r>
              <a:rPr lang="en-US" sz="2200" dirty="0" smtClean="0"/>
              <a:t> (no mistakes) we fit the training set very well but we will not do well in the testing. If </a:t>
            </a:r>
            <a:r>
              <a:rPr lang="en-US" sz="2200" i="1" dirty="0" smtClean="0"/>
              <a:t>C </a:t>
            </a:r>
            <a:r>
              <a:rPr lang="en-US" sz="2200" dirty="0" smtClean="0"/>
              <a:t>is too large we gave a many </a:t>
            </a:r>
            <a:r>
              <a:rPr lang="en-US" sz="2200" dirty="0" err="1" smtClean="0"/>
              <a:t>hyperplanes</a:t>
            </a:r>
            <a:r>
              <a:rPr lang="en-US" sz="2200" dirty="0" smtClean="0"/>
              <a:t> that can do the job. </a:t>
            </a:r>
            <a:endParaRPr lang="en-US" sz="2200" i="1" dirty="0"/>
          </a:p>
          <a:p>
            <a:pPr marL="57150" indent="0">
              <a:buNone/>
            </a:pPr>
            <a:endParaRPr lang="en-US" sz="2200" dirty="0"/>
          </a:p>
          <a:p>
            <a:pPr marL="57150" indent="0">
              <a:buNone/>
            </a:pPr>
            <a:endParaRPr lang="en-US" sz="2200" dirty="0" smtClean="0"/>
          </a:p>
          <a:p>
            <a:pPr marL="457200" lvl="1" indent="0">
              <a:buNone/>
            </a:pPr>
            <a:r>
              <a:rPr lang="en-US" sz="2200" dirty="0" smtClean="0"/>
              <a:t> </a:t>
            </a:r>
          </a:p>
          <a:p>
            <a:pPr marL="457200" lvl="1" indent="0">
              <a:buNone/>
            </a:pPr>
            <a:endParaRPr lang="en-US" sz="2200" dirty="0"/>
          </a:p>
          <a:p>
            <a:pPr marL="457200" lvl="1" indent="0">
              <a:buNone/>
            </a:pPr>
            <a:endParaRPr lang="en-US" sz="2200" dirty="0" smtClean="0"/>
          </a:p>
          <a:p>
            <a:pPr marL="457200" lvl="1" indent="0">
              <a:buNone/>
            </a:pPr>
            <a:endParaRPr lang="en-US" sz="2200" dirty="0" smtClean="0"/>
          </a:p>
        </p:txBody>
      </p:sp>
    </p:spTree>
    <p:extLst>
      <p:ext uri="{BB962C8B-B14F-4D97-AF65-F5344CB8AC3E}">
        <p14:creationId xmlns:p14="http://schemas.microsoft.com/office/powerpoint/2010/main" val="3973218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5946" y="268109"/>
            <a:ext cx="6635749" cy="6519333"/>
          </a:xfrm>
          <a:prstGeom prst="rect">
            <a:avLst/>
          </a:prstGeom>
        </p:spPr>
      </p:pic>
    </p:spTree>
    <p:extLst>
      <p:ext uri="{BB962C8B-B14F-4D97-AF65-F5344CB8AC3E}">
        <p14:creationId xmlns:p14="http://schemas.microsoft.com/office/powerpoint/2010/main" val="3902499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Code quiz: bernie2020</a:t>
            </a:r>
            <a:endParaRPr lang="en-US" dirty="0"/>
          </a:p>
        </p:txBody>
      </p:sp>
    </p:spTree>
    <p:extLst>
      <p:ext uri="{BB962C8B-B14F-4D97-AF65-F5344CB8AC3E}">
        <p14:creationId xmlns:p14="http://schemas.microsoft.com/office/powerpoint/2010/main" val="452990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Classifier</a:t>
            </a:r>
            <a:endParaRPr lang="en-US" dirty="0"/>
          </a:p>
        </p:txBody>
      </p:sp>
      <p:pic>
        <p:nvPicPr>
          <p:cNvPr id="5" name="Picture 4"/>
          <p:cNvPicPr>
            <a:picLocks noChangeAspect="1"/>
          </p:cNvPicPr>
          <p:nvPr/>
        </p:nvPicPr>
        <p:blipFill>
          <a:blip r:embed="rId2"/>
          <a:stretch>
            <a:fillRect/>
          </a:stretch>
        </p:blipFill>
        <p:spPr>
          <a:xfrm>
            <a:off x="952499" y="1803402"/>
            <a:ext cx="6604391" cy="2542820"/>
          </a:xfrm>
          <a:prstGeom prst="rect">
            <a:avLst/>
          </a:prstGeom>
        </p:spPr>
      </p:pic>
      <p:sp>
        <p:nvSpPr>
          <p:cNvPr id="6" name="TextBox 5"/>
          <p:cNvSpPr txBox="1"/>
          <p:nvPr/>
        </p:nvSpPr>
        <p:spPr>
          <a:xfrm>
            <a:off x="952499" y="4565723"/>
            <a:ext cx="7293992" cy="2123658"/>
          </a:xfrm>
          <a:prstGeom prst="rect">
            <a:avLst/>
          </a:prstGeom>
          <a:noFill/>
        </p:spPr>
        <p:txBody>
          <a:bodyPr wrap="none" rtlCol="0">
            <a:spAutoFit/>
          </a:bodyPr>
          <a:lstStyle/>
          <a:p>
            <a:r>
              <a:rPr lang="en-US" sz="2200" dirty="0"/>
              <a:t>ε</a:t>
            </a:r>
            <a:r>
              <a:rPr lang="en-US" sz="2200" baseline="-25000" dirty="0"/>
              <a:t>1</a:t>
            </a:r>
            <a:r>
              <a:rPr lang="en-US" sz="2200" dirty="0"/>
              <a:t>,...,</a:t>
            </a:r>
            <a:r>
              <a:rPr lang="en-US" sz="2200" dirty="0" err="1"/>
              <a:t>ε</a:t>
            </a:r>
            <a:r>
              <a:rPr lang="en-US" sz="2200" baseline="-25000" dirty="0" err="1"/>
              <a:t>n</a:t>
            </a:r>
            <a:r>
              <a:rPr lang="en-US" sz="2200" dirty="0"/>
              <a:t> are slack </a:t>
            </a:r>
            <a:r>
              <a:rPr lang="en-US" sz="2200" dirty="0" smtClean="0"/>
              <a:t>variables.</a:t>
            </a:r>
          </a:p>
          <a:p>
            <a:r>
              <a:rPr lang="en-US" sz="2200" dirty="0"/>
              <a:t>If </a:t>
            </a:r>
            <a:r>
              <a:rPr lang="en-US" sz="2200" dirty="0" err="1"/>
              <a:t>ε</a:t>
            </a:r>
            <a:r>
              <a:rPr lang="en-US" sz="2200" baseline="-25000" dirty="0" err="1"/>
              <a:t>i</a:t>
            </a:r>
            <a:r>
              <a:rPr lang="en-US" sz="2200" dirty="0"/>
              <a:t> &gt; 0 then the </a:t>
            </a:r>
            <a:r>
              <a:rPr lang="en-US" sz="2200" i="1" dirty="0" err="1" smtClean="0"/>
              <a:t>i-th</a:t>
            </a:r>
            <a:r>
              <a:rPr lang="en-US" sz="2200" i="1" dirty="0" smtClean="0"/>
              <a:t> </a:t>
            </a:r>
            <a:r>
              <a:rPr lang="en-US" sz="2200" dirty="0"/>
              <a:t>observation is on the wrong side of the </a:t>
            </a:r>
            <a:endParaRPr lang="en-US" sz="2200" dirty="0" smtClean="0"/>
          </a:p>
          <a:p>
            <a:r>
              <a:rPr lang="en-US" sz="2200" dirty="0" smtClean="0"/>
              <a:t>margin</a:t>
            </a:r>
            <a:r>
              <a:rPr lang="en-US" sz="2200" dirty="0"/>
              <a:t>, and we say that the </a:t>
            </a:r>
            <a:r>
              <a:rPr lang="en-US" sz="2200" i="1" dirty="0" err="1" smtClean="0"/>
              <a:t>i-th</a:t>
            </a:r>
            <a:r>
              <a:rPr lang="en-US" sz="2200" i="1" dirty="0" smtClean="0"/>
              <a:t> </a:t>
            </a:r>
            <a:r>
              <a:rPr lang="en-US" sz="2200" dirty="0"/>
              <a:t>observation has violated the </a:t>
            </a:r>
            <a:endParaRPr lang="en-US" sz="2200" dirty="0" smtClean="0"/>
          </a:p>
          <a:p>
            <a:r>
              <a:rPr lang="en-US" sz="2200" dirty="0" smtClean="0"/>
              <a:t>margin</a:t>
            </a:r>
            <a:r>
              <a:rPr lang="en-US" sz="2200" dirty="0"/>
              <a:t>. If </a:t>
            </a:r>
            <a:r>
              <a:rPr lang="en-US" sz="2200" dirty="0" err="1"/>
              <a:t>ε</a:t>
            </a:r>
            <a:r>
              <a:rPr lang="en-US" sz="2200" baseline="-25000" dirty="0" err="1"/>
              <a:t>i</a:t>
            </a:r>
            <a:r>
              <a:rPr lang="en-US" sz="2200" dirty="0"/>
              <a:t> &gt; 1 then it is on the wrong side of the </a:t>
            </a:r>
            <a:r>
              <a:rPr lang="en-US" sz="2200" dirty="0" err="1"/>
              <a:t>hyperplane</a:t>
            </a:r>
            <a:r>
              <a:rPr lang="en-US" sz="2200" dirty="0"/>
              <a:t>. </a:t>
            </a:r>
          </a:p>
          <a:p>
            <a:r>
              <a:rPr lang="en-US" sz="2200" dirty="0" smtClean="0"/>
              <a:t>   </a:t>
            </a:r>
            <a:endParaRPr lang="en-US" sz="2200" dirty="0"/>
          </a:p>
          <a:p>
            <a:endParaRPr lang="en-US" sz="2200" dirty="0"/>
          </a:p>
        </p:txBody>
      </p:sp>
    </p:spTree>
    <p:extLst>
      <p:ext uri="{BB962C8B-B14F-4D97-AF65-F5344CB8AC3E}">
        <p14:creationId xmlns:p14="http://schemas.microsoft.com/office/powerpoint/2010/main" val="403434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Elections</a:t>
            </a:r>
            <a:endParaRPr lang="en-US" dirty="0"/>
          </a:p>
        </p:txBody>
      </p:sp>
      <p:sp>
        <p:nvSpPr>
          <p:cNvPr id="3" name="Content Placeholder 2"/>
          <p:cNvSpPr>
            <a:spLocks noGrp="1"/>
          </p:cNvSpPr>
          <p:nvPr>
            <p:ph idx="1"/>
          </p:nvPr>
        </p:nvSpPr>
        <p:spPr/>
        <p:txBody>
          <a:bodyPr/>
          <a:lstStyle/>
          <a:p>
            <a:r>
              <a:rPr lang="en-US" dirty="0" smtClean="0"/>
              <a:t>What have we learned? Why the predictions were so off? </a:t>
            </a:r>
          </a:p>
          <a:p>
            <a:pPr lvl="1"/>
            <a:r>
              <a:rPr lang="en-US" dirty="0" smtClean="0"/>
              <a:t>Modeling errors?</a:t>
            </a:r>
          </a:p>
          <a:p>
            <a:pPr lvl="1"/>
            <a:r>
              <a:rPr lang="en-US" dirty="0" smtClean="0"/>
              <a:t>Methodology?</a:t>
            </a:r>
          </a:p>
          <a:p>
            <a:pPr lvl="1"/>
            <a:r>
              <a:rPr lang="en-US" dirty="0" smtClean="0"/>
              <a:t>Data?</a:t>
            </a:r>
          </a:p>
          <a:p>
            <a:pPr lvl="1"/>
            <a:r>
              <a:rPr lang="en-US" dirty="0" smtClean="0"/>
              <a:t>People? </a:t>
            </a:r>
          </a:p>
        </p:txBody>
      </p:sp>
    </p:spTree>
    <p:extLst>
      <p:ext uri="{BB962C8B-B14F-4D97-AF65-F5344CB8AC3E}">
        <p14:creationId xmlns:p14="http://schemas.microsoft.com/office/powerpoint/2010/main" val="133360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 (SVM)</a:t>
            </a:r>
            <a:endParaRPr lang="en-US" dirty="0"/>
          </a:p>
        </p:txBody>
      </p:sp>
      <p:sp>
        <p:nvSpPr>
          <p:cNvPr id="3" name="Content Placeholder 2"/>
          <p:cNvSpPr>
            <a:spLocks noGrp="1"/>
          </p:cNvSpPr>
          <p:nvPr>
            <p:ph idx="1"/>
          </p:nvPr>
        </p:nvSpPr>
        <p:spPr/>
        <p:txBody>
          <a:bodyPr/>
          <a:lstStyle/>
          <a:p>
            <a:r>
              <a:rPr lang="en-US" dirty="0" smtClean="0"/>
              <a:t>Support vector machines </a:t>
            </a:r>
            <a:r>
              <a:rPr lang="en-US" dirty="0"/>
              <a:t>(SVM</a:t>
            </a:r>
            <a:r>
              <a:rPr lang="en-US" dirty="0" smtClean="0"/>
              <a:t>) is a  classification method from the 90s that is very popular. </a:t>
            </a:r>
          </a:p>
          <a:p>
            <a:r>
              <a:rPr lang="en-US" dirty="0" smtClean="0"/>
              <a:t>SVMs performs </a:t>
            </a:r>
            <a:r>
              <a:rPr lang="en-US" dirty="0"/>
              <a:t>well in a </a:t>
            </a:r>
            <a:r>
              <a:rPr lang="en-US" dirty="0" smtClean="0"/>
              <a:t>many different applications</a:t>
            </a:r>
          </a:p>
          <a:p>
            <a:r>
              <a:rPr lang="en-US" dirty="0" smtClean="0"/>
              <a:t>One of </a:t>
            </a:r>
            <a:r>
              <a:rPr lang="en-US" dirty="0"/>
              <a:t>the best “out of the box” </a:t>
            </a:r>
            <a:r>
              <a:rPr lang="en-US" dirty="0" smtClean="0"/>
              <a:t>classifiers (as RF or </a:t>
            </a:r>
            <a:r>
              <a:rPr lang="en-US" dirty="0" err="1" smtClean="0"/>
              <a:t>AdaBoost</a:t>
            </a:r>
            <a:r>
              <a:rPr lang="en-US" dirty="0" smtClean="0"/>
              <a:t>). </a:t>
            </a:r>
          </a:p>
          <a:p>
            <a:endParaRPr lang="en-US" dirty="0"/>
          </a:p>
        </p:txBody>
      </p:sp>
    </p:spTree>
    <p:extLst>
      <p:ext uri="{BB962C8B-B14F-4D97-AF65-F5344CB8AC3E}">
        <p14:creationId xmlns:p14="http://schemas.microsoft.com/office/powerpoint/2010/main" val="150452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 (SVM)</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a:t>
            </a:r>
            <a:r>
              <a:rPr lang="en-US" dirty="0"/>
              <a:t>M</a:t>
            </a:r>
            <a:r>
              <a:rPr lang="en-US" dirty="0" smtClean="0"/>
              <a:t>aximal </a:t>
            </a:r>
            <a:r>
              <a:rPr lang="en-US" dirty="0"/>
              <a:t>margin </a:t>
            </a:r>
            <a:r>
              <a:rPr lang="en-US" dirty="0" smtClean="0"/>
              <a:t>classifier, a simple and intuitive model that is not useful since it requires that the classes are separable.</a:t>
            </a:r>
          </a:p>
          <a:p>
            <a:pPr marL="0" indent="0">
              <a:buNone/>
            </a:pPr>
            <a:r>
              <a:rPr lang="en-US" dirty="0" smtClean="0"/>
              <a:t>2. </a:t>
            </a:r>
            <a:r>
              <a:rPr lang="en-US" dirty="0"/>
              <a:t>S</a:t>
            </a:r>
            <a:r>
              <a:rPr lang="en-US" dirty="0" smtClean="0"/>
              <a:t>upport </a:t>
            </a:r>
            <a:r>
              <a:rPr lang="en-US" dirty="0"/>
              <a:t>vector classifier </a:t>
            </a:r>
            <a:r>
              <a:rPr lang="en-US" dirty="0" smtClean="0"/>
              <a:t>is more general and useful classifier, still only allows for linear class boundaries</a:t>
            </a:r>
          </a:p>
          <a:p>
            <a:pPr marL="0" indent="0">
              <a:buNone/>
            </a:pPr>
            <a:r>
              <a:rPr lang="en-US" dirty="0" smtClean="0"/>
              <a:t>3. </a:t>
            </a:r>
            <a:r>
              <a:rPr lang="en-US" dirty="0"/>
              <a:t>S</a:t>
            </a:r>
            <a:r>
              <a:rPr lang="en-US" dirty="0" smtClean="0"/>
              <a:t>upport </a:t>
            </a:r>
            <a:r>
              <a:rPr lang="en-US" dirty="0"/>
              <a:t>vector machine, which is a further extension of the support </a:t>
            </a:r>
            <a:r>
              <a:rPr lang="en-US" dirty="0" smtClean="0"/>
              <a:t>vector </a:t>
            </a:r>
            <a:r>
              <a:rPr lang="en-US" dirty="0"/>
              <a:t>classifier in order to accommodate non-linear class boundaries.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3444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 (SVM)</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a:t>
            </a:r>
            <a:r>
              <a:rPr lang="en-US" dirty="0"/>
              <a:t>M</a:t>
            </a:r>
            <a:r>
              <a:rPr lang="en-US" dirty="0" smtClean="0"/>
              <a:t>aximal </a:t>
            </a:r>
            <a:r>
              <a:rPr lang="en-US" dirty="0"/>
              <a:t>margin </a:t>
            </a:r>
            <a:r>
              <a:rPr lang="en-US" dirty="0" smtClean="0"/>
              <a:t>classifier, a simple and intuitive model that is not useful since it requires that the classes are separable.</a:t>
            </a:r>
          </a:p>
          <a:p>
            <a:pPr marL="0" indent="0">
              <a:buNone/>
            </a:pPr>
            <a:r>
              <a:rPr lang="en-US" dirty="0" smtClean="0"/>
              <a:t>2. </a:t>
            </a:r>
            <a:r>
              <a:rPr lang="en-US" dirty="0"/>
              <a:t>S</a:t>
            </a:r>
            <a:r>
              <a:rPr lang="en-US" dirty="0" smtClean="0"/>
              <a:t>upport </a:t>
            </a:r>
            <a:r>
              <a:rPr lang="en-US" dirty="0"/>
              <a:t>vector classifier </a:t>
            </a:r>
            <a:r>
              <a:rPr lang="en-US" dirty="0" smtClean="0"/>
              <a:t>is more general and useful classifier, still only allows for linear class boundaries</a:t>
            </a:r>
          </a:p>
          <a:p>
            <a:pPr marL="0" indent="0">
              <a:buNone/>
            </a:pPr>
            <a:r>
              <a:rPr lang="en-US" dirty="0" smtClean="0">
                <a:solidFill>
                  <a:schemeClr val="bg1">
                    <a:lumMod val="75000"/>
                  </a:schemeClr>
                </a:solidFill>
              </a:rPr>
              <a:t>3. </a:t>
            </a:r>
            <a:r>
              <a:rPr lang="en-US" dirty="0">
                <a:solidFill>
                  <a:schemeClr val="bg1">
                    <a:lumMod val="75000"/>
                  </a:schemeClr>
                </a:solidFill>
              </a:rPr>
              <a:t>S</a:t>
            </a:r>
            <a:r>
              <a:rPr lang="en-US" dirty="0" smtClean="0">
                <a:solidFill>
                  <a:schemeClr val="bg1">
                    <a:lumMod val="75000"/>
                  </a:schemeClr>
                </a:solidFill>
              </a:rPr>
              <a:t>upport </a:t>
            </a:r>
            <a:r>
              <a:rPr lang="en-US" dirty="0">
                <a:solidFill>
                  <a:schemeClr val="bg1">
                    <a:lumMod val="75000"/>
                  </a:schemeClr>
                </a:solidFill>
              </a:rPr>
              <a:t>vector machine, which is a further extension of the support </a:t>
            </a:r>
            <a:r>
              <a:rPr lang="en-US" dirty="0" smtClean="0">
                <a:solidFill>
                  <a:schemeClr val="bg1">
                    <a:lumMod val="75000"/>
                  </a:schemeClr>
                </a:solidFill>
              </a:rPr>
              <a:t>vector </a:t>
            </a:r>
            <a:r>
              <a:rPr lang="en-US" dirty="0">
                <a:solidFill>
                  <a:schemeClr val="bg1">
                    <a:lumMod val="75000"/>
                  </a:schemeClr>
                </a:solidFill>
              </a:rPr>
              <a:t>classifier in order to accommodate non-linear class boundaries.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9742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Hyperplane</a:t>
            </a:r>
            <a:endParaRPr lang="en-US" dirty="0"/>
          </a:p>
        </p:txBody>
      </p:sp>
      <p:sp>
        <p:nvSpPr>
          <p:cNvPr id="3" name="Content Placeholder 2"/>
          <p:cNvSpPr>
            <a:spLocks noGrp="1"/>
          </p:cNvSpPr>
          <p:nvPr>
            <p:ph idx="1"/>
          </p:nvPr>
        </p:nvSpPr>
        <p:spPr>
          <a:xfrm>
            <a:off x="457200" y="1600200"/>
            <a:ext cx="3956050" cy="2243693"/>
          </a:xfrm>
        </p:spPr>
        <p:txBody>
          <a:bodyPr/>
          <a:lstStyle/>
          <a:p>
            <a:pPr marL="0" indent="0">
              <a:buNone/>
            </a:pPr>
            <a:r>
              <a:rPr lang="en-US" dirty="0"/>
              <a:t>x</a:t>
            </a:r>
            <a:r>
              <a:rPr lang="en-US" dirty="0" smtClean="0"/>
              <a:t>: data point</a:t>
            </a:r>
          </a:p>
          <a:p>
            <a:pPr marL="0" indent="0">
              <a:buNone/>
            </a:pPr>
            <a:r>
              <a:rPr lang="en-US" dirty="0"/>
              <a:t>y</a:t>
            </a:r>
            <a:r>
              <a:rPr lang="en-US" dirty="0" smtClean="0"/>
              <a:t>: label {-1, 1} </a:t>
            </a:r>
          </a:p>
          <a:p>
            <a:pPr marL="0" indent="0">
              <a:buNone/>
            </a:pPr>
            <a:r>
              <a:rPr lang="en-US" dirty="0" smtClean="0"/>
              <a:t>w: weight vector </a:t>
            </a:r>
            <a:endParaRPr lang="en-US" dirty="0"/>
          </a:p>
        </p:txBody>
      </p:sp>
      <p:grpSp>
        <p:nvGrpSpPr>
          <p:cNvPr id="9" name="Group 8"/>
          <p:cNvGrpSpPr/>
          <p:nvPr/>
        </p:nvGrpSpPr>
        <p:grpSpPr>
          <a:xfrm>
            <a:off x="6969125" y="1865312"/>
            <a:ext cx="1244600" cy="1508125"/>
            <a:chOff x="5524500" y="2073275"/>
            <a:chExt cx="1244600" cy="1508125"/>
          </a:xfrm>
        </p:grpSpPr>
        <p:sp>
          <p:nvSpPr>
            <p:cNvPr id="4" name="Oval 3"/>
            <p:cNvSpPr>
              <a:spLocks noChangeAspect="1"/>
            </p:cNvSpPr>
            <p:nvPr/>
          </p:nvSpPr>
          <p:spPr>
            <a:xfrm>
              <a:off x="5822950" y="2619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6076950" y="20732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6515100" y="2746375"/>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423025" y="3327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5524500" y="3200400"/>
              <a:ext cx="254000" cy="25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422900" y="3246437"/>
            <a:ext cx="1822450" cy="1458913"/>
            <a:chOff x="5270500" y="1541462"/>
            <a:chExt cx="1822450" cy="1458913"/>
          </a:xfrm>
        </p:grpSpPr>
        <p:sp>
          <p:nvSpPr>
            <p:cNvPr id="11" name="Oval 10"/>
            <p:cNvSpPr>
              <a:spLocks noChangeAspect="1"/>
            </p:cNvSpPr>
            <p:nvPr/>
          </p:nvSpPr>
          <p:spPr>
            <a:xfrm>
              <a:off x="5270500" y="1541462"/>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6076950" y="2073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5651500" y="2492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423025" y="27463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838950" y="2200275"/>
              <a:ext cx="254000" cy="2540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a:off x="5422900" y="2119312"/>
            <a:ext cx="3038475" cy="2586038"/>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8026400" y="3595687"/>
            <a:ext cx="784650" cy="696914"/>
            <a:chOff x="8026400" y="3595687"/>
            <a:chExt cx="784650" cy="696914"/>
          </a:xfrm>
        </p:grpSpPr>
        <p:cxnSp>
          <p:nvCxnSpPr>
            <p:cNvPr id="19" name="Straight Arrow Connector 18"/>
            <p:cNvCxnSpPr/>
            <p:nvPr/>
          </p:nvCxnSpPr>
          <p:spPr>
            <a:xfrm flipV="1">
              <a:off x="8026400" y="3595687"/>
              <a:ext cx="644525" cy="6969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461375" y="3843893"/>
              <a:ext cx="349675" cy="369332"/>
            </a:xfrm>
            <a:prstGeom prst="rect">
              <a:avLst/>
            </a:prstGeom>
            <a:noFill/>
          </p:spPr>
          <p:txBody>
            <a:bodyPr wrap="none" rtlCol="0">
              <a:spAutoFit/>
            </a:bodyPr>
            <a:lstStyle/>
            <a:p>
              <a:r>
                <a:rPr lang="en-US" dirty="0" smtClean="0"/>
                <a:t>w</a:t>
              </a:r>
              <a:endParaRPr lang="en-US" dirty="0"/>
            </a:p>
          </p:txBody>
        </p:sp>
      </p:grpSp>
      <p:sp>
        <p:nvSpPr>
          <p:cNvPr id="22" name="TextBox 21"/>
          <p:cNvSpPr txBox="1"/>
          <p:nvPr/>
        </p:nvSpPr>
        <p:spPr>
          <a:xfrm>
            <a:off x="6574331" y="5367040"/>
            <a:ext cx="1021696" cy="461665"/>
          </a:xfrm>
          <a:prstGeom prst="rect">
            <a:avLst/>
          </a:prstGeom>
          <a:noFill/>
        </p:spPr>
        <p:txBody>
          <a:bodyPr wrap="none" rtlCol="0">
            <a:spAutoFit/>
          </a:bodyPr>
          <a:lstStyle/>
          <a:p>
            <a:r>
              <a:rPr lang="en-US" sz="2400" i="1" dirty="0" err="1" smtClean="0"/>
              <a:t>w</a:t>
            </a:r>
            <a:r>
              <a:rPr lang="en-US" sz="2400" i="1" baseline="30000" dirty="0" err="1" smtClean="0"/>
              <a:t>T</a:t>
            </a:r>
            <a:r>
              <a:rPr lang="en-US" sz="2400" i="1" dirty="0" err="1" smtClean="0"/>
              <a:t>x</a:t>
            </a:r>
            <a:r>
              <a:rPr lang="en-US" sz="2400" i="1" dirty="0" smtClean="0"/>
              <a:t>=0</a:t>
            </a:r>
            <a:endParaRPr lang="en-US" sz="2400" i="1" dirty="0"/>
          </a:p>
        </p:txBody>
      </p:sp>
    </p:spTree>
    <p:extLst>
      <p:ext uri="{BB962C8B-B14F-4D97-AF65-F5344CB8AC3E}">
        <p14:creationId xmlns:p14="http://schemas.microsoft.com/office/powerpoint/2010/main" val="36801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Hyperplane</a:t>
            </a:r>
            <a:endParaRPr lang="en-US" dirty="0"/>
          </a:p>
        </p:txBody>
      </p:sp>
      <p:sp>
        <p:nvSpPr>
          <p:cNvPr id="3" name="Content Placeholder 2"/>
          <p:cNvSpPr>
            <a:spLocks noGrp="1"/>
          </p:cNvSpPr>
          <p:nvPr>
            <p:ph idx="1"/>
          </p:nvPr>
        </p:nvSpPr>
        <p:spPr>
          <a:xfrm>
            <a:off x="457200" y="1600200"/>
            <a:ext cx="3956050" cy="2243693"/>
          </a:xfrm>
        </p:spPr>
        <p:txBody>
          <a:bodyPr/>
          <a:lstStyle/>
          <a:p>
            <a:pPr marL="0" indent="0">
              <a:buNone/>
            </a:pPr>
            <a:r>
              <a:rPr lang="en-US" dirty="0"/>
              <a:t>x</a:t>
            </a:r>
            <a:r>
              <a:rPr lang="en-US" dirty="0" smtClean="0"/>
              <a:t>: data point</a:t>
            </a:r>
          </a:p>
          <a:p>
            <a:pPr marL="0" indent="0">
              <a:buNone/>
            </a:pPr>
            <a:r>
              <a:rPr lang="en-US" dirty="0"/>
              <a:t>y</a:t>
            </a:r>
            <a:r>
              <a:rPr lang="en-US" dirty="0" smtClean="0"/>
              <a:t>: label {-1, 1} </a:t>
            </a:r>
          </a:p>
          <a:p>
            <a:pPr marL="0" indent="0">
              <a:buNone/>
            </a:pPr>
            <a:r>
              <a:rPr lang="en-US" dirty="0" smtClean="0"/>
              <a:t>w: weight vector </a:t>
            </a:r>
            <a:endParaRPr lang="en-US" dirty="0"/>
          </a:p>
        </p:txBody>
      </p:sp>
      <p:cxnSp>
        <p:nvCxnSpPr>
          <p:cNvPr id="17" name="Straight Connector 16"/>
          <p:cNvCxnSpPr/>
          <p:nvPr/>
        </p:nvCxnSpPr>
        <p:spPr>
          <a:xfrm>
            <a:off x="3535856" y="3595687"/>
            <a:ext cx="3038475" cy="2586038"/>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5977431" y="4524375"/>
            <a:ext cx="1039319" cy="11255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97706" y="4155043"/>
            <a:ext cx="349675" cy="369332"/>
          </a:xfrm>
          <a:prstGeom prst="rect">
            <a:avLst/>
          </a:prstGeom>
          <a:noFill/>
        </p:spPr>
        <p:txBody>
          <a:bodyPr wrap="none" rtlCol="0">
            <a:spAutoFit/>
          </a:bodyPr>
          <a:lstStyle/>
          <a:p>
            <a:r>
              <a:rPr lang="en-US" dirty="0" smtClean="0"/>
              <a:t>w</a:t>
            </a:r>
            <a:endParaRPr lang="en-US" dirty="0"/>
          </a:p>
        </p:txBody>
      </p:sp>
      <p:sp>
        <p:nvSpPr>
          <p:cNvPr id="22" name="TextBox 21"/>
          <p:cNvSpPr txBox="1"/>
          <p:nvPr/>
        </p:nvSpPr>
        <p:spPr>
          <a:xfrm>
            <a:off x="6812456" y="5828705"/>
            <a:ext cx="1021696" cy="461665"/>
          </a:xfrm>
          <a:prstGeom prst="rect">
            <a:avLst/>
          </a:prstGeom>
          <a:noFill/>
        </p:spPr>
        <p:txBody>
          <a:bodyPr wrap="none" rtlCol="0">
            <a:spAutoFit/>
          </a:bodyPr>
          <a:lstStyle/>
          <a:p>
            <a:r>
              <a:rPr lang="en-US" sz="2400" i="1" dirty="0" err="1" smtClean="0"/>
              <a:t>w</a:t>
            </a:r>
            <a:r>
              <a:rPr lang="en-US" sz="2400" i="1" baseline="30000" dirty="0" err="1" smtClean="0"/>
              <a:t>T</a:t>
            </a:r>
            <a:r>
              <a:rPr lang="en-US" sz="2400" i="1" dirty="0" err="1" smtClean="0"/>
              <a:t>x</a:t>
            </a:r>
            <a:r>
              <a:rPr lang="en-US" sz="2400" i="1" dirty="0" smtClean="0"/>
              <a:t>=0</a:t>
            </a:r>
            <a:endParaRPr lang="en-US" sz="2400" i="1" dirty="0"/>
          </a:p>
        </p:txBody>
      </p:sp>
      <p:cxnSp>
        <p:nvCxnSpPr>
          <p:cNvPr id="18" name="Straight Arrow Connector 17"/>
          <p:cNvCxnSpPr/>
          <p:nvPr/>
        </p:nvCxnSpPr>
        <p:spPr>
          <a:xfrm>
            <a:off x="4870943" y="4953000"/>
            <a:ext cx="3952875"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168900" y="1600200"/>
            <a:ext cx="0" cy="350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389273" y="4994275"/>
            <a:ext cx="364202" cy="369332"/>
          </a:xfrm>
          <a:prstGeom prst="rect">
            <a:avLst/>
          </a:prstGeom>
          <a:noFill/>
        </p:spPr>
        <p:txBody>
          <a:bodyPr wrap="none" rtlCol="0">
            <a:spAutoFit/>
          </a:bodyPr>
          <a:lstStyle/>
          <a:p>
            <a:r>
              <a:rPr lang="en-US" dirty="0" smtClean="0"/>
              <a:t>x</a:t>
            </a:r>
            <a:r>
              <a:rPr lang="en-US" baseline="-25000" dirty="0" smtClean="0"/>
              <a:t>1</a:t>
            </a:r>
            <a:endParaRPr lang="en-US" dirty="0"/>
          </a:p>
        </p:txBody>
      </p:sp>
      <p:sp>
        <p:nvSpPr>
          <p:cNvPr id="26" name="TextBox 25"/>
          <p:cNvSpPr txBox="1"/>
          <p:nvPr/>
        </p:nvSpPr>
        <p:spPr>
          <a:xfrm>
            <a:off x="4731673" y="1536184"/>
            <a:ext cx="364202" cy="369332"/>
          </a:xfrm>
          <a:prstGeom prst="rect">
            <a:avLst/>
          </a:prstGeom>
          <a:noFill/>
        </p:spPr>
        <p:txBody>
          <a:bodyPr wrap="none" rtlCol="0">
            <a:spAutoFit/>
          </a:bodyPr>
          <a:lstStyle/>
          <a:p>
            <a:r>
              <a:rPr lang="en-US" dirty="0" smtClean="0"/>
              <a:t>x</a:t>
            </a:r>
            <a:r>
              <a:rPr lang="en-US" baseline="-25000" dirty="0"/>
              <a:t>2</a:t>
            </a:r>
            <a:endParaRPr lang="en-US" dirty="0"/>
          </a:p>
        </p:txBody>
      </p:sp>
    </p:spTree>
    <p:extLst>
      <p:ext uri="{BB962C8B-B14F-4D97-AF65-F5344CB8AC3E}">
        <p14:creationId xmlns:p14="http://schemas.microsoft.com/office/powerpoint/2010/main" val="1830322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TotalTime>
  <Words>1003</Words>
  <Application>Microsoft Office PowerPoint</Application>
  <PresentationFormat>On-screen Show (4:3)</PresentationFormat>
  <Paragraphs>181</Paragraphs>
  <Slides>30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Support Vector Machine (SVM)</vt:lpstr>
      <vt:lpstr>Announcements</vt:lpstr>
      <vt:lpstr>Quiz</vt:lpstr>
      <vt:lpstr>Elections</vt:lpstr>
      <vt:lpstr>Support Vector Machine (SVM)</vt:lpstr>
      <vt:lpstr>Support Vector Machine (SVM)</vt:lpstr>
      <vt:lpstr>Support Vector Machine (SVM)</vt:lpstr>
      <vt:lpstr>Hyperplane</vt:lpstr>
      <vt:lpstr>Hyperplane</vt:lpstr>
      <vt:lpstr>Hyperplane</vt:lpstr>
      <vt:lpstr>Hyperplane</vt:lpstr>
      <vt:lpstr>Maximal Margin Classifier </vt:lpstr>
      <vt:lpstr>Maximal Margin Classifier </vt:lpstr>
      <vt:lpstr>Maximal Margin Classifier </vt:lpstr>
      <vt:lpstr>Maximal Margin Classifier </vt:lpstr>
      <vt:lpstr>Maximal Margin Classifier </vt:lpstr>
      <vt:lpstr>PowerPoint Presentation</vt:lpstr>
      <vt:lpstr>PowerPoint Presentation</vt:lpstr>
      <vt:lpstr>Maximal Margin Classifier </vt:lpstr>
      <vt:lpstr>Maximal Margin Classifier </vt:lpstr>
      <vt:lpstr>Support Vectors</vt:lpstr>
      <vt:lpstr>Support Vectors</vt:lpstr>
      <vt:lpstr>Support Vectors</vt:lpstr>
      <vt:lpstr>Support Vectors</vt:lpstr>
      <vt:lpstr>Support Vectors</vt:lpstr>
      <vt:lpstr>Support Vector Classifier</vt:lpstr>
      <vt:lpstr>Support Vector Classifier</vt:lpstr>
      <vt:lpstr>Support Vector Classifier</vt:lpstr>
      <vt:lpstr>PowerPoint Presentation</vt:lpstr>
      <vt:lpstr>Support Vector Classifier</vt:lpstr>
    </vt:vector>
  </TitlesOfParts>
  <Company>Harvard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18. Support Vector Machine (SVM)</dc:title>
  <dc:creator>pavlos protopapas</dc:creator>
  <cp:lastModifiedBy>8p</cp:lastModifiedBy>
  <cp:revision>52</cp:revision>
  <dcterms:created xsi:type="dcterms:W3CDTF">2016-11-09T03:11:57Z</dcterms:created>
  <dcterms:modified xsi:type="dcterms:W3CDTF">2017-04-19T08:28:58Z</dcterms:modified>
</cp:coreProperties>
</file>