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371" r:id="rId2"/>
    <p:sldId id="259" r:id="rId3"/>
    <p:sldId id="372" r:id="rId4"/>
    <p:sldId id="373" r:id="rId5"/>
    <p:sldId id="260" r:id="rId6"/>
    <p:sldId id="289" r:id="rId7"/>
    <p:sldId id="335" r:id="rId8"/>
    <p:sldId id="290" r:id="rId9"/>
    <p:sldId id="354" r:id="rId10"/>
    <p:sldId id="344" r:id="rId11"/>
    <p:sldId id="292" r:id="rId12"/>
    <p:sldId id="358" r:id="rId13"/>
    <p:sldId id="359" r:id="rId14"/>
    <p:sldId id="326" r:id="rId15"/>
    <p:sldId id="345" r:id="rId16"/>
    <p:sldId id="360" r:id="rId17"/>
    <p:sldId id="336" r:id="rId18"/>
    <p:sldId id="333" r:id="rId19"/>
    <p:sldId id="293" r:id="rId20"/>
    <p:sldId id="330" r:id="rId21"/>
    <p:sldId id="356" r:id="rId22"/>
    <p:sldId id="334" r:id="rId23"/>
    <p:sldId id="355" r:id="rId24"/>
    <p:sldId id="294" r:id="rId25"/>
    <p:sldId id="353" r:id="rId26"/>
    <p:sldId id="349" r:id="rId27"/>
    <p:sldId id="350" r:id="rId28"/>
    <p:sldId id="288" r:id="rId29"/>
    <p:sldId id="351" r:id="rId30"/>
    <p:sldId id="374" r:id="rId31"/>
    <p:sldId id="362" r:id="rId32"/>
    <p:sldId id="363" r:id="rId33"/>
    <p:sldId id="364" r:id="rId34"/>
    <p:sldId id="365" r:id="rId35"/>
    <p:sldId id="366" r:id="rId36"/>
    <p:sldId id="367" r:id="rId37"/>
    <p:sldId id="368" r:id="rId38"/>
    <p:sldId id="369" r:id="rId39"/>
    <p:sldId id="370" r:id="rId4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36" autoAdjust="0"/>
  </p:normalViewPr>
  <p:slideViewPr>
    <p:cSldViewPr>
      <p:cViewPr varScale="1">
        <p:scale>
          <a:sx n="74" d="100"/>
          <a:sy n="74" d="100"/>
        </p:scale>
        <p:origin x="-39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1507" y="67"/>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3"/>
          </p:nvPr>
        </p:nvSpPr>
        <p:spPr>
          <a:xfrm>
            <a:off x="4142962" y="9119326"/>
            <a:ext cx="3170583" cy="480225"/>
          </a:xfrm>
          <a:prstGeom prst="rect">
            <a:avLst/>
          </a:prstGeom>
        </p:spPr>
        <p:txBody>
          <a:bodyPr vert="horz" lIns="95194" tIns="47597" rIns="95194" bIns="47597" rtlCol="0" anchor="b"/>
          <a:lstStyle>
            <a:lvl1pPr algn="r">
              <a:defRPr sz="1200"/>
            </a:lvl1pPr>
          </a:lstStyle>
          <a:p>
            <a:r>
              <a:rPr lang="en-US" sz="800" dirty="0"/>
              <a:t>Page </a:t>
            </a:r>
            <a:fld id="{E02FD5F7-BEBA-4626-A008-F5D2C0B5D423}" type="slidenum">
              <a:rPr lang="en-US" sz="800"/>
              <a:t>‹#›</a:t>
            </a:fld>
            <a:endParaRPr lang="en-US" sz="800" dirty="0"/>
          </a:p>
        </p:txBody>
      </p:sp>
      <p:sp>
        <p:nvSpPr>
          <p:cNvPr id="3" name="Header Placeholder 2"/>
          <p:cNvSpPr>
            <a:spLocks noGrp="1"/>
          </p:cNvSpPr>
          <p:nvPr>
            <p:ph type="hdr" sz="quarter"/>
          </p:nvPr>
        </p:nvSpPr>
        <p:spPr>
          <a:xfrm>
            <a:off x="1" y="2"/>
            <a:ext cx="3170583" cy="480225"/>
          </a:xfrm>
          <a:prstGeom prst="rect">
            <a:avLst/>
          </a:prstGeom>
        </p:spPr>
        <p:txBody>
          <a:bodyPr vert="horz" lIns="95194" tIns="47597" rIns="95194" bIns="47597" rtlCol="0"/>
          <a:lstStyle>
            <a:lvl1pPr algn="l">
              <a:defRPr sz="1200"/>
            </a:lvl1pPr>
          </a:lstStyle>
          <a:p>
            <a:r>
              <a:rPr lang="en-US" sz="800" dirty="0" smtClean="0"/>
              <a:t>The Semantic Web and Linked Data Concepts: A basic overview</a:t>
            </a:r>
            <a:endParaRPr lang="en-US" sz="800" dirty="0"/>
          </a:p>
        </p:txBody>
      </p:sp>
      <p:sp>
        <p:nvSpPr>
          <p:cNvPr id="4" name="Footer Placeholder 3"/>
          <p:cNvSpPr>
            <a:spLocks noGrp="1"/>
          </p:cNvSpPr>
          <p:nvPr>
            <p:ph type="ftr" sz="quarter" idx="2"/>
          </p:nvPr>
        </p:nvSpPr>
        <p:spPr>
          <a:xfrm>
            <a:off x="1" y="9119326"/>
            <a:ext cx="3170583" cy="480225"/>
          </a:xfrm>
          <a:prstGeom prst="rect">
            <a:avLst/>
          </a:prstGeom>
        </p:spPr>
        <p:txBody>
          <a:bodyPr vert="horz" lIns="95194" tIns="47597" rIns="95194" bIns="47597" rtlCol="0" anchor="b"/>
          <a:lstStyle>
            <a:lvl1pPr algn="l">
              <a:defRPr sz="1200"/>
            </a:lvl1pPr>
          </a:lstStyle>
          <a:p>
            <a:r>
              <a:rPr lang="en-US" sz="800" dirty="0" smtClean="0"/>
              <a:t>July 8, 2015</a:t>
            </a:r>
            <a:endParaRPr lang="en-US" sz="800" dirty="0"/>
          </a:p>
        </p:txBody>
      </p:sp>
      <p:sp>
        <p:nvSpPr>
          <p:cNvPr id="5" name="Date Placeholder 4"/>
          <p:cNvSpPr>
            <a:spLocks noGrp="1"/>
          </p:cNvSpPr>
          <p:nvPr>
            <p:ph type="dt" sz="quarter" idx="1"/>
          </p:nvPr>
        </p:nvSpPr>
        <p:spPr>
          <a:xfrm>
            <a:off x="4142962" y="2"/>
            <a:ext cx="3170583" cy="480225"/>
          </a:xfrm>
          <a:prstGeom prst="rect">
            <a:avLst/>
          </a:prstGeom>
        </p:spPr>
        <p:txBody>
          <a:bodyPr vert="horz" lIns="95194" tIns="47597" rIns="95194" bIns="47597" rtlCol="0"/>
          <a:lstStyle>
            <a:lvl1pPr algn="r">
              <a:defRPr sz="1200"/>
            </a:lvl1pPr>
          </a:lstStyle>
          <a:p>
            <a:r>
              <a:rPr lang="en-US" sz="800" dirty="0" smtClean="0"/>
              <a:t>Module 1 – Part 1</a:t>
            </a:r>
            <a:endParaRPr lang="en-US" sz="800" dirty="0"/>
          </a:p>
        </p:txBody>
      </p:sp>
    </p:spTree>
    <p:extLst>
      <p:ext uri="{BB962C8B-B14F-4D97-AF65-F5344CB8AC3E}">
        <p14:creationId xmlns:p14="http://schemas.microsoft.com/office/powerpoint/2010/main" val="286534224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42" tIns="48320" rIns="96642" bIns="48320" rtlCol="0" anchor="ctr"/>
          <a:lstStyle/>
          <a:p>
            <a:endParaRPr lang="en-US" dirty="0"/>
          </a:p>
        </p:txBody>
      </p:sp>
      <p:sp>
        <p:nvSpPr>
          <p:cNvPr id="5" name="Notes Placeholder 4"/>
          <p:cNvSpPr>
            <a:spLocks noGrp="1"/>
          </p:cNvSpPr>
          <p:nvPr>
            <p:ph type="body" sz="quarter" idx="3"/>
          </p:nvPr>
        </p:nvSpPr>
        <p:spPr>
          <a:xfrm>
            <a:off x="731521" y="4560573"/>
            <a:ext cx="5852160" cy="4320540"/>
          </a:xfrm>
          <a:prstGeom prst="rect">
            <a:avLst/>
          </a:prstGeom>
        </p:spPr>
        <p:txBody>
          <a:bodyPr vert="horz" lIns="96642" tIns="48320" rIns="96642" bIns="483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119474"/>
            <a:ext cx="3169920" cy="480060"/>
          </a:xfrm>
          <a:prstGeom prst="rect">
            <a:avLst/>
          </a:prstGeom>
        </p:spPr>
        <p:txBody>
          <a:bodyPr vert="horz" lIns="96642" tIns="48320" rIns="96642" bIns="48320" rtlCol="0" anchor="b"/>
          <a:lstStyle>
            <a:lvl1pPr algn="l">
              <a:defRPr sz="800"/>
            </a:lvl1pPr>
          </a:lstStyle>
          <a:p>
            <a:r>
              <a:rPr lang="en-US" dirty="0" smtClean="0"/>
              <a:t>June 8, 2015</a:t>
            </a:r>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2" tIns="48320" rIns="96642" bIns="48320" rtlCol="0" anchor="b"/>
          <a:lstStyle>
            <a:lvl1pPr algn="r">
              <a:defRPr sz="800"/>
            </a:lvl1pPr>
          </a:lstStyle>
          <a:p>
            <a:r>
              <a:rPr lang="en-US" dirty="0" smtClean="0"/>
              <a:t>Page </a:t>
            </a:r>
            <a:fld id="{BE7CCDC2-5E1E-4DFC-ADC5-02727C22A3A2}" type="slidenum">
              <a:rPr lang="en-US" smtClean="0"/>
              <a:pPr/>
              <a:t>‹#›</a:t>
            </a:fld>
            <a:endParaRPr lang="en-US" dirty="0"/>
          </a:p>
        </p:txBody>
      </p:sp>
      <p:sp>
        <p:nvSpPr>
          <p:cNvPr id="2" name="Header Placeholder 1"/>
          <p:cNvSpPr>
            <a:spLocks noGrp="1"/>
          </p:cNvSpPr>
          <p:nvPr>
            <p:ph type="hdr" sz="quarter"/>
          </p:nvPr>
        </p:nvSpPr>
        <p:spPr>
          <a:xfrm>
            <a:off x="0" y="0"/>
            <a:ext cx="3810000" cy="479425"/>
          </a:xfrm>
          <a:prstGeom prst="rect">
            <a:avLst/>
          </a:prstGeom>
        </p:spPr>
        <p:txBody>
          <a:bodyPr vert="horz" lIns="91428" tIns="45714" rIns="91428" bIns="45714" rtlCol="0"/>
          <a:lstStyle>
            <a:lvl1pPr algn="l">
              <a:defRPr sz="800" i="1">
                <a:latin typeface="Copperplate Gothic Bold" panose="020E0705020206020404" pitchFamily="34" charset="0"/>
              </a:defRPr>
            </a:lvl1pPr>
          </a:lstStyle>
          <a:p>
            <a:r>
              <a:rPr lang="en-US" dirty="0" smtClean="0"/>
              <a:t>The Semantic Web and Linked Data Concepts: A basic overview</a:t>
            </a:r>
            <a:endParaRPr lang="en-US" dirty="0"/>
          </a:p>
        </p:txBody>
      </p:sp>
      <p:sp>
        <p:nvSpPr>
          <p:cNvPr id="3" name="Date Placeholder 2"/>
          <p:cNvSpPr>
            <a:spLocks noGrp="1"/>
          </p:cNvSpPr>
          <p:nvPr>
            <p:ph type="dt" idx="1"/>
          </p:nvPr>
        </p:nvSpPr>
        <p:spPr>
          <a:xfrm>
            <a:off x="4143376" y="0"/>
            <a:ext cx="3170238" cy="479425"/>
          </a:xfrm>
          <a:prstGeom prst="rect">
            <a:avLst/>
          </a:prstGeom>
        </p:spPr>
        <p:txBody>
          <a:bodyPr vert="horz" lIns="91428" tIns="45714" rIns="91428" bIns="45714" rtlCol="0"/>
          <a:lstStyle>
            <a:lvl1pPr algn="r">
              <a:defRPr sz="800"/>
            </a:lvl1pPr>
          </a:lstStyle>
          <a:p>
            <a:r>
              <a:rPr lang="en-US" dirty="0" smtClean="0"/>
              <a:t>Module 1 – Unit 1</a:t>
            </a:r>
            <a:endParaRPr lang="en-US" dirty="0"/>
          </a:p>
        </p:txBody>
      </p:sp>
    </p:spTree>
    <p:extLst>
      <p:ext uri="{BB962C8B-B14F-4D97-AF65-F5344CB8AC3E}">
        <p14:creationId xmlns:p14="http://schemas.microsoft.com/office/powerpoint/2010/main" val="1193229400"/>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20http:/www.reeep.org/LOD-the-Essentials.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20http:/www.reeep.org/LOD-the-Essentials.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w3.org/2001/sw/"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76">
              <a:defRPr/>
            </a:pPr>
            <a:r>
              <a:rPr lang="en-US" altLang="en-US" dirty="0" smtClean="0"/>
              <a:t>Welcome to the “</a:t>
            </a:r>
            <a:r>
              <a:rPr lang="en-US" altLang="en-US" i="1" dirty="0" smtClean="0">
                <a:latin typeface="Copperplate Gothic Bold" pitchFamily="34" charset="0"/>
              </a:rPr>
              <a:t>The Semantic Web and Linked Data Concepts,</a:t>
            </a:r>
            <a:r>
              <a:rPr lang="en-US" altLang="en-US" baseline="0" dirty="0" smtClean="0"/>
              <a:t>” the first </a:t>
            </a:r>
            <a:r>
              <a:rPr lang="en-US" altLang="en-US" baseline="0" dirty="0" smtClean="0"/>
              <a:t>part </a:t>
            </a:r>
            <a:r>
              <a:rPr lang="en-US" altLang="en-US" baseline="0" dirty="0" smtClean="0"/>
              <a:t>in Module 1 of the </a:t>
            </a:r>
            <a:r>
              <a:rPr lang="en-US" dirty="0"/>
              <a:t>Introductory Training to the Semantic Web, Linked Data, and the BIBFRAME Tools </a:t>
            </a:r>
            <a:r>
              <a:rPr lang="en-US" altLang="en-US" baseline="0" dirty="0" smtClean="0"/>
              <a:t>workshop developed for LC catalogers who will be participating in the LC BIBFRAME pilot.</a:t>
            </a:r>
            <a:endParaRPr lang="en-US" altLang="en-US" dirty="0" smtClean="0"/>
          </a:p>
          <a:p>
            <a:endParaRPr lang="en-US" altLang="en-US" dirty="0" smtClean="0"/>
          </a:p>
          <a:p>
            <a:r>
              <a:rPr lang="en-US" altLang="en-US" dirty="0" smtClean="0"/>
              <a:t>The material</a:t>
            </a:r>
            <a:r>
              <a:rPr lang="en-US" altLang="en-US" baseline="0" dirty="0" smtClean="0"/>
              <a:t> is based on a wide range of resources and other training material.</a:t>
            </a:r>
          </a:p>
          <a:p>
            <a:endParaRPr lang="en-US" altLang="en-US" dirty="0" smtClean="0"/>
          </a:p>
          <a:p>
            <a:endParaRPr lang="en-US" altLang="en-US" dirty="0" smtClean="0"/>
          </a:p>
        </p:txBody>
      </p:sp>
      <p:sp>
        <p:nvSpPr>
          <p:cNvPr id="4" name="Footer Placeholder 3"/>
          <p:cNvSpPr>
            <a:spLocks noGrp="1"/>
          </p:cNvSpPr>
          <p:nvPr>
            <p:ph type="ftr" sz="quarter" idx="10"/>
          </p:nvPr>
        </p:nvSpPr>
        <p:spPr/>
        <p:txBody>
          <a:bodyPr/>
          <a:lstStyle/>
          <a:p>
            <a:r>
              <a:rPr lang="en-US" dirty="0" smtClean="0"/>
              <a:t>June 8, 2015</a:t>
            </a:r>
            <a:endParaRPr lang="en-US" dirty="0"/>
          </a:p>
        </p:txBody>
      </p:sp>
      <p:sp>
        <p:nvSpPr>
          <p:cNvPr id="5" name="Slide Number Placeholder 4"/>
          <p:cNvSpPr>
            <a:spLocks noGrp="1"/>
          </p:cNvSpPr>
          <p:nvPr>
            <p:ph type="sldNum" sz="quarter" idx="11"/>
          </p:nvPr>
        </p:nvSpPr>
        <p:spPr/>
        <p:txBody>
          <a:bodyPr/>
          <a:lstStyle/>
          <a:p>
            <a:r>
              <a:rPr lang="en-US" dirty="0" smtClean="0"/>
              <a:t>Page </a:t>
            </a:r>
            <a:fld id="{BE7CCDC2-5E1E-4DFC-ADC5-02727C22A3A2}" type="slidenum">
              <a:rPr lang="en-US" smtClean="0"/>
              <a:pPr/>
              <a:t>1</a:t>
            </a:fld>
            <a:endParaRPr lang="en-US" dirty="0"/>
          </a:p>
        </p:txBody>
      </p:sp>
      <p:sp>
        <p:nvSpPr>
          <p:cNvPr id="6" name="Header Placeholder 5"/>
          <p:cNvSpPr>
            <a:spLocks noGrp="1"/>
          </p:cNvSpPr>
          <p:nvPr>
            <p:ph type="hdr" sz="quarter" idx="12"/>
          </p:nvPr>
        </p:nvSpPr>
        <p:spPr/>
        <p:txBody>
          <a:bodyPr/>
          <a:lstStyle/>
          <a:p>
            <a:r>
              <a:rPr lang="en-US" dirty="0" smtClean="0"/>
              <a:t>The Semantic Web and Linked Data Concepts: A basic overview</a:t>
            </a:r>
            <a:endParaRPr lang="en-US" dirty="0"/>
          </a:p>
        </p:txBody>
      </p:sp>
    </p:spTree>
    <p:extLst>
      <p:ext uri="{BB962C8B-B14F-4D97-AF65-F5344CB8AC3E}">
        <p14:creationId xmlns:p14="http://schemas.microsoft.com/office/powerpoint/2010/main" val="1132719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Web 2.0 has greater collaboration among Internet users, content providers and enterprises</a:t>
            </a:r>
            <a:r>
              <a:rPr lang="en-US" baseline="0" dirty="0" smtClean="0"/>
              <a:t> (Wikis; blogs, social networking sites, etc.)</a:t>
            </a:r>
            <a:endParaRPr lang="en-US" dirty="0" smtClean="0"/>
          </a:p>
          <a:p>
            <a:endParaRPr lang="en-US" dirty="0" smtClean="0"/>
          </a:p>
          <a:p>
            <a:r>
              <a:rPr lang="en-US" dirty="0" smtClean="0"/>
              <a:t>What Is Web 2.0? [http://www.cbsnews.com/news/what-is-web-20/]</a:t>
            </a:r>
          </a:p>
          <a:p>
            <a:r>
              <a:rPr lang="en-US" dirty="0" smtClean="0"/>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40D848-9BA0-4810-96A5-E9059480A5CA}" type="slidenum">
              <a:rPr lang="en-US" smtClean="0"/>
              <a:pPr/>
              <a:t>12</a:t>
            </a:fld>
            <a:endParaRPr lang="en-US" dirty="0"/>
          </a:p>
        </p:txBody>
      </p:sp>
    </p:spTree>
    <p:extLst>
      <p:ext uri="{BB962C8B-B14F-4D97-AF65-F5344CB8AC3E}">
        <p14:creationId xmlns:p14="http://schemas.microsoft.com/office/powerpoint/2010/main" val="1878111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mn-lt"/>
                <a:ea typeface="+mn-ea"/>
                <a:cs typeface="+mn-cs"/>
              </a:rPr>
              <a:t>All  “real-world objects” that exist outside of the Web are non-information resources (also called </a:t>
            </a:r>
          </a:p>
          <a:p>
            <a:r>
              <a:rPr lang="en-US" sz="1400" kern="1200" dirty="0" smtClean="0">
                <a:solidFill>
                  <a:schemeClr val="tx1"/>
                </a:solidFill>
                <a:effectLst/>
                <a:latin typeface="+mn-lt"/>
                <a:ea typeface="+mn-ea"/>
                <a:cs typeface="+mn-cs"/>
              </a:rPr>
              <a:t>'other resources'). </a:t>
            </a:r>
          </a:p>
          <a:p>
            <a:endParaRPr lang="en-US" sz="14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It is important to distinguish, these two types of resources, between the resources found in the current document Web and the real world resources identified in the Linked Data Web. </a:t>
            </a:r>
          </a:p>
          <a:p>
            <a:endParaRPr lang="en-US" sz="1400" dirty="0" smtClean="0"/>
          </a:p>
          <a:p>
            <a:r>
              <a:rPr lang="en-US" sz="1300" dirty="0" smtClean="0"/>
              <a:t>The </a:t>
            </a:r>
            <a:r>
              <a:rPr lang="en-US" sz="1300" dirty="0"/>
              <a:t>Semantic Web uses the HTTP protocol to identify real world, non-information resources and the relationships between resources and non-information resources.</a:t>
            </a:r>
          </a:p>
          <a:p>
            <a:r>
              <a:rPr lang="en-US" sz="1300" dirty="0"/>
              <a:t> </a:t>
            </a:r>
          </a:p>
          <a:p>
            <a:r>
              <a:rPr lang="en-US" sz="1300" dirty="0"/>
              <a:t>People, places, abstract concepts can be linked to other non-information resources and information resources and the relationships between them.</a:t>
            </a:r>
          </a:p>
          <a:p>
            <a:pPr defTabSz="966612">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13</a:t>
            </a:fld>
            <a:endParaRPr lang="en-US" dirty="0"/>
          </a:p>
        </p:txBody>
      </p:sp>
    </p:spTree>
    <p:extLst>
      <p:ext uri="{BB962C8B-B14F-4D97-AF65-F5344CB8AC3E}">
        <p14:creationId xmlns:p14="http://schemas.microsoft.com/office/powerpoint/2010/main" val="1627757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Footer Placeholder 3"/>
          <p:cNvSpPr>
            <a:spLocks noGrp="1"/>
          </p:cNvSpPr>
          <p:nvPr>
            <p:ph type="ftr" sz="quarter" idx="10"/>
          </p:nvPr>
        </p:nvSpPr>
        <p:spPr/>
        <p:txBody>
          <a:bodyPr/>
          <a:lstStyle/>
          <a:p>
            <a:r>
              <a:rPr lang="en-US" dirty="0" smtClean="0"/>
              <a:t>June 8, 2015</a:t>
            </a:r>
            <a:endParaRPr lang="en-US" dirty="0"/>
          </a:p>
        </p:txBody>
      </p:sp>
      <p:sp>
        <p:nvSpPr>
          <p:cNvPr id="5" name="Slide Number Placeholder 4"/>
          <p:cNvSpPr>
            <a:spLocks noGrp="1"/>
          </p:cNvSpPr>
          <p:nvPr>
            <p:ph type="sldNum" sz="quarter" idx="11"/>
          </p:nvPr>
        </p:nvSpPr>
        <p:spPr/>
        <p:txBody>
          <a:bodyPr/>
          <a:lstStyle/>
          <a:p>
            <a:r>
              <a:rPr lang="en-US" dirty="0" smtClean="0"/>
              <a:t>Page </a:t>
            </a:r>
            <a:fld id="{BE7CCDC2-5E1E-4DFC-ADC5-02727C22A3A2}" type="slidenum">
              <a:rPr lang="en-US" smtClean="0"/>
              <a:pPr/>
              <a:t>14</a:t>
            </a:fld>
            <a:endParaRPr lang="en-US" dirty="0"/>
          </a:p>
        </p:txBody>
      </p:sp>
      <p:sp>
        <p:nvSpPr>
          <p:cNvPr id="6" name="Header Placeholder 5"/>
          <p:cNvSpPr>
            <a:spLocks noGrp="1"/>
          </p:cNvSpPr>
          <p:nvPr>
            <p:ph type="hdr" sz="quarter" idx="12"/>
          </p:nvPr>
        </p:nvSpPr>
        <p:spPr/>
        <p:txBody>
          <a:bodyPr/>
          <a:lstStyle/>
          <a:p>
            <a:r>
              <a:rPr lang="en-US" dirty="0" smtClean="0"/>
              <a:t>The Semantic Web and Linked Data Concepts: A basic overview</a:t>
            </a:r>
            <a:endParaRPr lang="en-US" dirty="0"/>
          </a:p>
        </p:txBody>
      </p:sp>
    </p:spTree>
    <p:extLst>
      <p:ext uri="{BB962C8B-B14F-4D97-AF65-F5344CB8AC3E}">
        <p14:creationId xmlns:p14="http://schemas.microsoft.com/office/powerpoint/2010/main" val="1652837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June 8, 2015</a:t>
            </a:r>
            <a:endParaRPr lang="en-US" dirty="0"/>
          </a:p>
        </p:txBody>
      </p:sp>
      <p:sp>
        <p:nvSpPr>
          <p:cNvPr id="5" name="Slide Number Placeholder 4"/>
          <p:cNvSpPr>
            <a:spLocks noGrp="1"/>
          </p:cNvSpPr>
          <p:nvPr>
            <p:ph type="sldNum" sz="quarter" idx="11"/>
          </p:nvPr>
        </p:nvSpPr>
        <p:spPr/>
        <p:txBody>
          <a:bodyPr/>
          <a:lstStyle/>
          <a:p>
            <a:r>
              <a:rPr lang="en-US" dirty="0" smtClean="0"/>
              <a:t>Page </a:t>
            </a:r>
            <a:fld id="{BE7CCDC2-5E1E-4DFC-ADC5-02727C22A3A2}" type="slidenum">
              <a:rPr lang="en-US" smtClean="0"/>
              <a:pPr/>
              <a:t>15</a:t>
            </a:fld>
            <a:endParaRPr lang="en-US" dirty="0"/>
          </a:p>
        </p:txBody>
      </p:sp>
      <p:sp>
        <p:nvSpPr>
          <p:cNvPr id="6" name="Header Placeholder 5"/>
          <p:cNvSpPr>
            <a:spLocks noGrp="1"/>
          </p:cNvSpPr>
          <p:nvPr>
            <p:ph type="hdr" sz="quarter" idx="12"/>
          </p:nvPr>
        </p:nvSpPr>
        <p:spPr/>
        <p:txBody>
          <a:bodyPr/>
          <a:lstStyle/>
          <a:p>
            <a:r>
              <a:rPr lang="en-US" dirty="0" smtClean="0"/>
              <a:t>The Semantic Web and Linked Data Concepts: A basic overview</a:t>
            </a:r>
            <a:endParaRPr lang="en-US" dirty="0"/>
          </a:p>
        </p:txBody>
      </p:sp>
    </p:spTree>
    <p:extLst>
      <p:ext uri="{BB962C8B-B14F-4D97-AF65-F5344CB8AC3E}">
        <p14:creationId xmlns:p14="http://schemas.microsoft.com/office/powerpoint/2010/main" val="2036186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0">
              <a:buNone/>
            </a:pPr>
            <a:r>
              <a:rPr lang="en-US" sz="1200" dirty="0" smtClean="0"/>
              <a:t>Bauer, Florian and Kaltenböck, Martin. (2012). </a:t>
            </a:r>
            <a:r>
              <a:rPr lang="en-US" sz="1200" i="1" dirty="0" smtClean="0"/>
              <a:t>Linked Open Data: The Essentials</a:t>
            </a:r>
            <a:r>
              <a:rPr lang="en-US" sz="1200" dirty="0" smtClean="0"/>
              <a:t>. Downloaded December 30, 2014 from</a:t>
            </a:r>
            <a:r>
              <a:rPr lang="en-US" sz="1200" dirty="0" smtClean="0">
                <a:hlinkClick r:id="rId3" action="ppaction://hlinkfile"/>
              </a:rPr>
              <a:t>: http://www.reeep.org/LOD-the-Essentials.pdf</a:t>
            </a:r>
            <a:r>
              <a:rPr lang="en-US" sz="1200" dirty="0" smtClean="0"/>
              <a:t>, p.25.</a:t>
            </a:r>
          </a:p>
          <a:p>
            <a:endParaRPr lang="en-US" dirty="0" smtClean="0"/>
          </a:p>
          <a:p>
            <a:endParaRPr lang="en-US" dirty="0" smtClean="0"/>
          </a:p>
        </p:txBody>
      </p:sp>
      <p:sp>
        <p:nvSpPr>
          <p:cNvPr id="4" name="Footer Placeholder 3"/>
          <p:cNvSpPr>
            <a:spLocks noGrp="1"/>
          </p:cNvSpPr>
          <p:nvPr>
            <p:ph type="ftr" sz="quarter" idx="10"/>
          </p:nvPr>
        </p:nvSpPr>
        <p:spPr/>
        <p:txBody>
          <a:bodyPr/>
          <a:lstStyle/>
          <a:p>
            <a:r>
              <a:rPr lang="en-US" dirty="0" smtClean="0"/>
              <a:t>June 8, 2015</a:t>
            </a:r>
            <a:endParaRPr lang="en-US" dirty="0"/>
          </a:p>
        </p:txBody>
      </p:sp>
      <p:sp>
        <p:nvSpPr>
          <p:cNvPr id="5" name="Slide Number Placeholder 4"/>
          <p:cNvSpPr>
            <a:spLocks noGrp="1"/>
          </p:cNvSpPr>
          <p:nvPr>
            <p:ph type="sldNum" sz="quarter" idx="11"/>
          </p:nvPr>
        </p:nvSpPr>
        <p:spPr/>
        <p:txBody>
          <a:bodyPr/>
          <a:lstStyle/>
          <a:p>
            <a:r>
              <a:rPr lang="en-US" dirty="0" smtClean="0"/>
              <a:t>Page </a:t>
            </a:r>
            <a:fld id="{BE7CCDC2-5E1E-4DFC-ADC5-02727C22A3A2}" type="slidenum">
              <a:rPr lang="en-US" smtClean="0"/>
              <a:pPr/>
              <a:t>16</a:t>
            </a:fld>
            <a:endParaRPr lang="en-US" dirty="0"/>
          </a:p>
        </p:txBody>
      </p:sp>
      <p:sp>
        <p:nvSpPr>
          <p:cNvPr id="6" name="Header Placeholder 5"/>
          <p:cNvSpPr>
            <a:spLocks noGrp="1"/>
          </p:cNvSpPr>
          <p:nvPr>
            <p:ph type="hdr" sz="quarter" idx="12"/>
          </p:nvPr>
        </p:nvSpPr>
        <p:spPr/>
        <p:txBody>
          <a:bodyPr/>
          <a:lstStyle/>
          <a:p>
            <a:r>
              <a:rPr lang="en-US" dirty="0" smtClean="0"/>
              <a:t>The Semantic Web and Linked Data Concepts: A basic overview</a:t>
            </a:r>
            <a:endParaRPr lang="en-US" dirty="0"/>
          </a:p>
        </p:txBody>
      </p:sp>
    </p:spTree>
    <p:extLst>
      <p:ext uri="{BB962C8B-B14F-4D97-AF65-F5344CB8AC3E}">
        <p14:creationId xmlns:p14="http://schemas.microsoft.com/office/powerpoint/2010/main" val="1652837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dirty="0" smtClean="0"/>
              <a:t>Open Linked Data  can be used to do the following:</a:t>
            </a:r>
          </a:p>
          <a:p>
            <a:pPr marL="0" indent="0">
              <a:buFont typeface="Wingdings" panose="05000000000000000000" pitchFamily="2" charset="2"/>
              <a:buNone/>
            </a:pPr>
            <a:r>
              <a:rPr lang="en-US" dirty="0" smtClean="0"/>
              <a:t>	</a:t>
            </a:r>
          </a:p>
          <a:p>
            <a:r>
              <a:rPr lang="en-US" dirty="0" smtClean="0"/>
              <a:t>Provide valuable, agreed-upon information in a standard, open format.</a:t>
            </a:r>
          </a:p>
          <a:p>
            <a:pPr marL="0" indent="0">
              <a:buFont typeface="Wingdings" panose="05000000000000000000" pitchFamily="2" charset="2"/>
              <a:buNone/>
            </a:pPr>
            <a:endParaRPr lang="en-US" dirty="0" smtClean="0"/>
          </a:p>
          <a:p>
            <a:r>
              <a:rPr lang="en-US" dirty="0" smtClean="0"/>
              <a:t>Provide mechanisms to link individual schemas and vocabularies in a way so that people can note if their ideas are “similar” and related, even if they are not exactly  the same. </a:t>
            </a:r>
          </a:p>
          <a:p>
            <a:pPr marL="0" indent="0">
              <a:buFont typeface="Wingdings" panose="05000000000000000000" pitchFamily="2" charset="2"/>
              <a:buNone/>
            </a:pPr>
            <a:endParaRPr lang="en-US" dirty="0" smtClean="0"/>
          </a:p>
          <a:p>
            <a:r>
              <a:rPr lang="en-US" dirty="0" smtClean="0"/>
              <a:t>Bring all this information to an environment which can be used by most, if not all  of us. (Make data available free of proprietary software, single social networks, or web application.)</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Bauer, Florian and Kaltenböck, Martin. (2012). </a:t>
            </a:r>
            <a:r>
              <a:rPr lang="en-US" sz="1200" i="1" dirty="0" smtClean="0"/>
              <a:t>Linked Open Data: The Essentials</a:t>
            </a:r>
            <a:r>
              <a:rPr lang="en-US" sz="1200" dirty="0" smtClean="0"/>
              <a:t>. Downloaded December 30, 2014 from</a:t>
            </a:r>
            <a:r>
              <a:rPr lang="en-US" sz="1200" dirty="0" smtClean="0">
                <a:hlinkClick r:id="rId3" action="ppaction://hlinkfile"/>
              </a:rPr>
              <a:t>: http://www.reeep.org/LOD-the-Essentials.pdf</a:t>
            </a:r>
            <a:r>
              <a:rPr lang="en-US" sz="1200" dirty="0" smtClean="0"/>
              <a:t>, p.25.</a:t>
            </a:r>
          </a:p>
          <a:p>
            <a:endParaRPr lang="en-US" dirty="0" smtClean="0"/>
          </a:p>
          <a:p>
            <a:endParaRPr lang="en-US" dirty="0"/>
          </a:p>
        </p:txBody>
      </p:sp>
      <p:sp>
        <p:nvSpPr>
          <p:cNvPr id="4" name="Footer Placeholder 3"/>
          <p:cNvSpPr>
            <a:spLocks noGrp="1"/>
          </p:cNvSpPr>
          <p:nvPr>
            <p:ph type="ftr" sz="quarter" idx="10"/>
          </p:nvPr>
        </p:nvSpPr>
        <p:spPr/>
        <p:txBody>
          <a:bodyPr/>
          <a:lstStyle/>
          <a:p>
            <a:r>
              <a:rPr lang="en-US" dirty="0" smtClean="0"/>
              <a:t>June 8, 2015</a:t>
            </a:r>
            <a:endParaRPr lang="en-US" dirty="0"/>
          </a:p>
        </p:txBody>
      </p:sp>
      <p:sp>
        <p:nvSpPr>
          <p:cNvPr id="5" name="Slide Number Placeholder 4"/>
          <p:cNvSpPr>
            <a:spLocks noGrp="1"/>
          </p:cNvSpPr>
          <p:nvPr>
            <p:ph type="sldNum" sz="quarter" idx="11"/>
          </p:nvPr>
        </p:nvSpPr>
        <p:spPr/>
        <p:txBody>
          <a:bodyPr/>
          <a:lstStyle/>
          <a:p>
            <a:r>
              <a:rPr lang="en-US" dirty="0" smtClean="0"/>
              <a:t>Page </a:t>
            </a:r>
            <a:fld id="{BE7CCDC2-5E1E-4DFC-ADC5-02727C22A3A2}" type="slidenum">
              <a:rPr lang="en-US" smtClean="0"/>
              <a:pPr/>
              <a:t>17</a:t>
            </a:fld>
            <a:endParaRPr lang="en-US" dirty="0"/>
          </a:p>
        </p:txBody>
      </p:sp>
      <p:sp>
        <p:nvSpPr>
          <p:cNvPr id="6" name="Header Placeholder 5"/>
          <p:cNvSpPr>
            <a:spLocks noGrp="1"/>
          </p:cNvSpPr>
          <p:nvPr>
            <p:ph type="hdr" sz="quarter" idx="12"/>
          </p:nvPr>
        </p:nvSpPr>
        <p:spPr/>
        <p:txBody>
          <a:bodyPr/>
          <a:lstStyle/>
          <a:p>
            <a:r>
              <a:rPr lang="en-US" dirty="0" smtClean="0"/>
              <a:t>The Semantic Web and Linked Data Concepts: A basic overview</a:t>
            </a:r>
            <a:endParaRPr lang="en-US" dirty="0"/>
          </a:p>
        </p:txBody>
      </p:sp>
    </p:spTree>
    <p:extLst>
      <p:ext uri="{BB962C8B-B14F-4D97-AF65-F5344CB8AC3E}">
        <p14:creationId xmlns:p14="http://schemas.microsoft.com/office/powerpoint/2010/main" val="560536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term Linked Data was coined by Sir Tim Berners-Lee in his Linked Data Web architecture note [Berners-Lee, T. 2006. Design Issues: Linked Data. Last change: Date: 2007/05/02 14:30:56. http://www.w3.org/DesignIssues/LinkedData.html]. It refers to a style of publishing and interlinking structured data on the Web.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Wikipedia definition of Linked Data[http://en.wikipedia.org/wiki/Linked_Data</a:t>
            </a:r>
          </a:p>
          <a:p>
            <a:r>
              <a:rPr lang="en-US" sz="1200" kern="1200" dirty="0" smtClean="0">
                <a:solidFill>
                  <a:schemeClr val="tx1"/>
                </a:solidFill>
                <a:effectLst/>
                <a:latin typeface="+mn-lt"/>
                <a:ea typeface="+mn-ea"/>
                <a:cs typeface="+mn-cs"/>
              </a:rPr>
              <a:t>] is, "Linked Data is a term used to describe a method of exposing, sharing, and </a:t>
            </a:r>
          </a:p>
          <a:p>
            <a:r>
              <a:rPr lang="en-US" sz="1200" kern="1200" dirty="0" smtClean="0">
                <a:solidFill>
                  <a:schemeClr val="tx1"/>
                </a:solidFill>
                <a:effectLst/>
                <a:latin typeface="+mn-lt"/>
                <a:ea typeface="+mn-ea"/>
                <a:cs typeface="+mn-cs"/>
              </a:rPr>
              <a:t>connecting data on the Semantic Web. The practice emphasizes Web access to data using existing Web technologies such as URIs and HTTP.“</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Linked Data builds upon existing well established HTTP technology. Valuable and good quality data exist in legacy database systems can be exploit to realize</a:t>
            </a:r>
            <a:r>
              <a:rPr lang="en-US" sz="1200" kern="1200" baseline="0" dirty="0" smtClean="0">
                <a:solidFill>
                  <a:schemeClr val="tx1"/>
                </a:solidFill>
                <a:effectLst/>
                <a:latin typeface="+mn-lt"/>
                <a:ea typeface="+mn-ea"/>
                <a:cs typeface="+mn-cs"/>
              </a:rPr>
              <a:t> a</a:t>
            </a:r>
            <a:r>
              <a:rPr lang="en-US" sz="1200" kern="1200" dirty="0" smtClean="0">
                <a:solidFill>
                  <a:schemeClr val="tx1"/>
                </a:solidFill>
                <a:effectLst/>
                <a:latin typeface="+mn-lt"/>
                <a:ea typeface="+mn-ea"/>
                <a:cs typeface="+mn-cs"/>
              </a:rPr>
              <a:t> Web of Data. </a:t>
            </a:r>
          </a:p>
          <a:p>
            <a:endParaRPr lang="en-US" dirty="0" smtClean="0">
              <a:effectLst/>
            </a:endParaRPr>
          </a:p>
        </p:txBody>
      </p:sp>
      <p:sp>
        <p:nvSpPr>
          <p:cNvPr id="4" name="Footer Placeholder 3"/>
          <p:cNvSpPr>
            <a:spLocks noGrp="1"/>
          </p:cNvSpPr>
          <p:nvPr>
            <p:ph type="ftr" sz="quarter" idx="10"/>
          </p:nvPr>
        </p:nvSpPr>
        <p:spPr/>
        <p:txBody>
          <a:bodyPr/>
          <a:lstStyle/>
          <a:p>
            <a:r>
              <a:rPr lang="en-US" dirty="0" smtClean="0"/>
              <a:t>June 8, 2015</a:t>
            </a:r>
            <a:endParaRPr lang="en-US" dirty="0"/>
          </a:p>
        </p:txBody>
      </p:sp>
      <p:sp>
        <p:nvSpPr>
          <p:cNvPr id="5" name="Slide Number Placeholder 4"/>
          <p:cNvSpPr>
            <a:spLocks noGrp="1"/>
          </p:cNvSpPr>
          <p:nvPr>
            <p:ph type="sldNum" sz="quarter" idx="11"/>
          </p:nvPr>
        </p:nvSpPr>
        <p:spPr/>
        <p:txBody>
          <a:bodyPr/>
          <a:lstStyle/>
          <a:p>
            <a:r>
              <a:rPr lang="en-US" dirty="0" smtClean="0"/>
              <a:t>Page </a:t>
            </a:r>
            <a:fld id="{BE7CCDC2-5E1E-4DFC-ADC5-02727C22A3A2}" type="slidenum">
              <a:rPr lang="en-US" smtClean="0"/>
              <a:pPr/>
              <a:t>18</a:t>
            </a:fld>
            <a:endParaRPr lang="en-US" dirty="0"/>
          </a:p>
        </p:txBody>
      </p:sp>
      <p:sp>
        <p:nvSpPr>
          <p:cNvPr id="6" name="Header Placeholder 5"/>
          <p:cNvSpPr>
            <a:spLocks noGrp="1"/>
          </p:cNvSpPr>
          <p:nvPr>
            <p:ph type="hdr" sz="quarter" idx="12"/>
          </p:nvPr>
        </p:nvSpPr>
        <p:spPr/>
        <p:txBody>
          <a:bodyPr/>
          <a:lstStyle/>
          <a:p>
            <a:r>
              <a:rPr lang="en-US" dirty="0" smtClean="0"/>
              <a:t>The Semantic Web and Linked Data Concepts: A basic overview</a:t>
            </a:r>
            <a:endParaRPr lang="en-US" dirty="0"/>
          </a:p>
        </p:txBody>
      </p:sp>
    </p:spTree>
    <p:extLst>
      <p:ext uri="{BB962C8B-B14F-4D97-AF65-F5344CB8AC3E}">
        <p14:creationId xmlns:p14="http://schemas.microsoft.com/office/powerpoint/2010/main" val="587558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is a huge volume of data exists on the Web. However, many times the data is buried in in database silos in organizations.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Linked data is about making data available in standard ways so that others can use and link to. This is essential to connect the data we have into a web. It is the unexpected reuse of information which is the value added by the web.</a:t>
            </a:r>
          </a:p>
          <a:p>
            <a:endParaRPr lang="en-US" dirty="0"/>
          </a:p>
        </p:txBody>
      </p:sp>
      <p:sp>
        <p:nvSpPr>
          <p:cNvPr id="4" name="Footer Placeholder 3"/>
          <p:cNvSpPr>
            <a:spLocks noGrp="1"/>
          </p:cNvSpPr>
          <p:nvPr>
            <p:ph type="ftr" sz="quarter" idx="10"/>
          </p:nvPr>
        </p:nvSpPr>
        <p:spPr/>
        <p:txBody>
          <a:bodyPr/>
          <a:lstStyle/>
          <a:p>
            <a:r>
              <a:rPr lang="en-US" dirty="0" smtClean="0"/>
              <a:t>June 8, 2015</a:t>
            </a:r>
            <a:endParaRPr lang="en-US" dirty="0"/>
          </a:p>
        </p:txBody>
      </p:sp>
      <p:sp>
        <p:nvSpPr>
          <p:cNvPr id="5" name="Slide Number Placeholder 4"/>
          <p:cNvSpPr>
            <a:spLocks noGrp="1"/>
          </p:cNvSpPr>
          <p:nvPr>
            <p:ph type="sldNum" sz="quarter" idx="11"/>
          </p:nvPr>
        </p:nvSpPr>
        <p:spPr/>
        <p:txBody>
          <a:bodyPr/>
          <a:lstStyle/>
          <a:p>
            <a:r>
              <a:rPr lang="en-US" dirty="0" smtClean="0"/>
              <a:t>Page </a:t>
            </a:r>
            <a:fld id="{BE7CCDC2-5E1E-4DFC-ADC5-02727C22A3A2}" type="slidenum">
              <a:rPr lang="en-US" smtClean="0"/>
              <a:pPr/>
              <a:t>19</a:t>
            </a:fld>
            <a:endParaRPr lang="en-US" dirty="0"/>
          </a:p>
        </p:txBody>
      </p:sp>
      <p:sp>
        <p:nvSpPr>
          <p:cNvPr id="6" name="Header Placeholder 5"/>
          <p:cNvSpPr>
            <a:spLocks noGrp="1"/>
          </p:cNvSpPr>
          <p:nvPr>
            <p:ph type="hdr" sz="quarter" idx="12"/>
          </p:nvPr>
        </p:nvSpPr>
        <p:spPr/>
        <p:txBody>
          <a:bodyPr/>
          <a:lstStyle/>
          <a:p>
            <a:r>
              <a:rPr lang="en-US" dirty="0" smtClean="0"/>
              <a:t>The Semantic Web and Linked Data Concepts: A basic overview</a:t>
            </a:r>
            <a:endParaRPr lang="en-US" dirty="0"/>
          </a:p>
        </p:txBody>
      </p:sp>
    </p:spTree>
    <p:extLst>
      <p:ext uri="{BB962C8B-B14F-4D97-AF65-F5344CB8AC3E}">
        <p14:creationId xmlns:p14="http://schemas.microsoft.com/office/powerpoint/2010/main" val="560536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Berners-Lee outlined these four rules of Linked Data in his design issues notes.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rules are broad guiding principles on how to publish and interlink data in a human and machine readable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way by using Semantic Web technologies. </a:t>
            </a:r>
          </a:p>
          <a:p>
            <a:endParaRPr lang="en-US" sz="1200" kern="1200" dirty="0" smtClean="0">
              <a:solidFill>
                <a:schemeClr val="tx1"/>
              </a:solidFill>
              <a:effectLst/>
              <a:latin typeface="+mn-lt"/>
              <a:ea typeface="+mn-ea"/>
              <a:cs typeface="+mn-cs"/>
            </a:endParaRPr>
          </a:p>
          <a:p>
            <a:r>
              <a:rPr lang="en-US" dirty="0" smtClean="0"/>
              <a:t>These four principles for Linked Data will be discussed in more detail in Unit 2. </a:t>
            </a:r>
            <a:br>
              <a:rPr lang="en-US" dirty="0" smtClean="0"/>
            </a:br>
            <a:endParaRPr lang="en-US" dirty="0"/>
          </a:p>
        </p:txBody>
      </p:sp>
      <p:sp>
        <p:nvSpPr>
          <p:cNvPr id="4" name="Footer Placeholder 3"/>
          <p:cNvSpPr>
            <a:spLocks noGrp="1"/>
          </p:cNvSpPr>
          <p:nvPr>
            <p:ph type="ftr" sz="quarter" idx="10"/>
          </p:nvPr>
        </p:nvSpPr>
        <p:spPr/>
        <p:txBody>
          <a:bodyPr/>
          <a:lstStyle/>
          <a:p>
            <a:r>
              <a:rPr lang="en-US" dirty="0" smtClean="0"/>
              <a:t>June 8, 2015</a:t>
            </a:r>
            <a:endParaRPr lang="en-US" dirty="0"/>
          </a:p>
        </p:txBody>
      </p:sp>
      <p:sp>
        <p:nvSpPr>
          <p:cNvPr id="5" name="Slide Number Placeholder 4"/>
          <p:cNvSpPr>
            <a:spLocks noGrp="1"/>
          </p:cNvSpPr>
          <p:nvPr>
            <p:ph type="sldNum" sz="quarter" idx="11"/>
          </p:nvPr>
        </p:nvSpPr>
        <p:spPr/>
        <p:txBody>
          <a:bodyPr/>
          <a:lstStyle/>
          <a:p>
            <a:r>
              <a:rPr lang="en-US" dirty="0" smtClean="0"/>
              <a:t>Page </a:t>
            </a:r>
            <a:fld id="{BE7CCDC2-5E1E-4DFC-ADC5-02727C22A3A2}" type="slidenum">
              <a:rPr lang="en-US" smtClean="0"/>
              <a:pPr/>
              <a:t>20</a:t>
            </a:fld>
            <a:endParaRPr lang="en-US" dirty="0"/>
          </a:p>
        </p:txBody>
      </p:sp>
      <p:sp>
        <p:nvSpPr>
          <p:cNvPr id="6" name="Header Placeholder 5"/>
          <p:cNvSpPr>
            <a:spLocks noGrp="1"/>
          </p:cNvSpPr>
          <p:nvPr>
            <p:ph type="hdr" sz="quarter" idx="12"/>
          </p:nvPr>
        </p:nvSpPr>
        <p:spPr/>
        <p:txBody>
          <a:bodyPr/>
          <a:lstStyle/>
          <a:p>
            <a:r>
              <a:rPr lang="en-US" dirty="0" smtClean="0"/>
              <a:t>The Semantic Web and Linked Data Concepts: A basic overview</a:t>
            </a:r>
            <a:endParaRPr lang="en-US" dirty="0"/>
          </a:p>
        </p:txBody>
      </p:sp>
    </p:spTree>
    <p:extLst>
      <p:ext uri="{BB962C8B-B14F-4D97-AF65-F5344CB8AC3E}">
        <p14:creationId xmlns:p14="http://schemas.microsoft.com/office/powerpoint/2010/main" val="4203703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2010 Tim Berners-Lee introduced a 5 star rating to his Linked Data design issues page to encourage data publishers along the road to good Linked Data.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goal is to encourage data owners to publish their data according to Linked Data principles by asking: Is our</a:t>
            </a:r>
            <a:r>
              <a:rPr lang="en-US" sz="1200" kern="1200" baseline="0" dirty="0" smtClean="0">
                <a:solidFill>
                  <a:schemeClr val="tx1"/>
                </a:solidFill>
                <a:effectLst/>
                <a:latin typeface="+mn-lt"/>
                <a:ea typeface="+mn-ea"/>
                <a:cs typeface="+mn-cs"/>
              </a:rPr>
              <a:t> linked open data 5 star?</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first star is assigned for the big first step of making the data available on the Web (in whatever format).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All following stars are intended to make the data easier to discover, use, and understand.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second star is assigned for making the data available in a machine readable, structured way (this can even be an Excel spreadsheet).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third star is for using non-proprietary formats (e.g., the Open Document Format; ODS instead of XLS).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fourth star is for using open W3C standards such as RDF to identify resources.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fifth star is for linking your own data to other datasets.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Again, the motivation here is to have a simple stack of consecutive steps that reward improved </a:t>
            </a:r>
            <a:r>
              <a:rPr lang="en-US" dirty="0" smtClean="0"/>
              <a:t>access to data by additional stars.</a:t>
            </a:r>
          </a:p>
          <a:p>
            <a:endParaRPr lang="en-US" sz="1200" kern="1200" dirty="0" smtClean="0">
              <a:solidFill>
                <a:schemeClr val="tx1"/>
              </a:solidFill>
              <a:effectLst/>
              <a:latin typeface="+mn-lt"/>
              <a:ea typeface="+mn-ea"/>
              <a:cs typeface="+mn-cs"/>
            </a:endParaRPr>
          </a:p>
          <a:p>
            <a:r>
              <a:rPr lang="en-US" i="1" dirty="0" smtClean="0"/>
              <a:t>Five Stars of Linked Data Vocabulary Use </a:t>
            </a:r>
            <a:r>
              <a:rPr lang="en-US" dirty="0" smtClean="0"/>
              <a:t>[http://geog.ucsb.edu/~jano/swj653.pdf]</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r>
              <a:rPr lang="en-US" dirty="0" smtClean="0"/>
              <a:t>June 8, 2015</a:t>
            </a:r>
            <a:endParaRPr lang="en-US" dirty="0"/>
          </a:p>
        </p:txBody>
      </p:sp>
      <p:sp>
        <p:nvSpPr>
          <p:cNvPr id="5" name="Slide Number Placeholder 4"/>
          <p:cNvSpPr>
            <a:spLocks noGrp="1"/>
          </p:cNvSpPr>
          <p:nvPr>
            <p:ph type="sldNum" sz="quarter" idx="11"/>
          </p:nvPr>
        </p:nvSpPr>
        <p:spPr/>
        <p:txBody>
          <a:bodyPr/>
          <a:lstStyle/>
          <a:p>
            <a:r>
              <a:rPr lang="en-US" dirty="0" smtClean="0"/>
              <a:t>Page </a:t>
            </a:r>
            <a:fld id="{BE7CCDC2-5E1E-4DFC-ADC5-02727C22A3A2}" type="slidenum">
              <a:rPr lang="en-US" smtClean="0"/>
              <a:pPr/>
              <a:t>21</a:t>
            </a:fld>
            <a:endParaRPr lang="en-US" dirty="0"/>
          </a:p>
        </p:txBody>
      </p:sp>
      <p:sp>
        <p:nvSpPr>
          <p:cNvPr id="6" name="Header Placeholder 5"/>
          <p:cNvSpPr>
            <a:spLocks noGrp="1"/>
          </p:cNvSpPr>
          <p:nvPr>
            <p:ph type="hdr" sz="quarter" idx="12"/>
          </p:nvPr>
        </p:nvSpPr>
        <p:spPr/>
        <p:txBody>
          <a:bodyPr/>
          <a:lstStyle/>
          <a:p>
            <a:r>
              <a:rPr lang="en-US" dirty="0" smtClean="0"/>
              <a:t>The Semantic Web and Linked Data Concepts: A basic overview</a:t>
            </a:r>
            <a:endParaRPr lang="en-US" dirty="0"/>
          </a:p>
        </p:txBody>
      </p:sp>
    </p:spTree>
    <p:extLst>
      <p:ext uri="{BB962C8B-B14F-4D97-AF65-F5344CB8AC3E}">
        <p14:creationId xmlns:p14="http://schemas.microsoft.com/office/powerpoint/2010/main" val="3319385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1300163" y="611188"/>
            <a:ext cx="4792662" cy="3595687"/>
          </a:xfrm>
          <a:ln/>
        </p:spPr>
      </p:sp>
      <p:sp>
        <p:nvSpPr>
          <p:cNvPr id="37891" name="Rectangle 3"/>
          <p:cNvSpPr>
            <a:spLocks noGrp="1" noChangeArrowheads="1"/>
          </p:cNvSpPr>
          <p:nvPr>
            <p:ph type="body" idx="1"/>
          </p:nvPr>
        </p:nvSpPr>
        <p:spPr>
          <a:xfrm>
            <a:off x="914400" y="4496962"/>
            <a:ext cx="5791200" cy="4493652"/>
          </a:xfrm>
          <a:noFill/>
        </p:spPr>
        <p:txBody>
          <a:bodyPr/>
          <a:lstStyle/>
          <a:p>
            <a:endParaRPr lang="en-US" alt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We’ll</a:t>
            </a:r>
            <a:r>
              <a:rPr lang="en-US" altLang="en-US" baseline="0" dirty="0" smtClean="0"/>
              <a:t> first try to put </a:t>
            </a:r>
            <a:r>
              <a:rPr lang="en-US" dirty="0" smtClean="0"/>
              <a:t>the topic into perspective for </a:t>
            </a:r>
            <a:r>
              <a:rPr lang="en-US" sz="1200" kern="1200" dirty="0" smtClean="0">
                <a:solidFill>
                  <a:schemeClr val="tx1"/>
                </a:solidFill>
                <a:effectLst/>
                <a:latin typeface="+mn-lt"/>
                <a:ea typeface="+mn-ea"/>
                <a:cs typeface="+mn-cs"/>
              </a:rPr>
              <a:t>the intended audience,</a:t>
            </a:r>
            <a:r>
              <a:rPr lang="en-US" dirty="0" smtClean="0"/>
              <a:t> LC catalogers.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We’ll give you a brief overview of what is included in the training;</a:t>
            </a:r>
            <a:r>
              <a:rPr lang="en-US" baseline="0" dirty="0" smtClean="0"/>
              <a:t> </a:t>
            </a:r>
            <a:r>
              <a:rPr lang="en-US" altLang="en-US" baseline="0" dirty="0" smtClean="0"/>
              <a:t>discuss what it aims to achieve; then we’ll give you a brief overview of Module 1, Part 1 content so you know what to expect.</a:t>
            </a:r>
            <a:endParaRPr lang="en-US" altLang="en-US" dirty="0" smtClean="0"/>
          </a:p>
          <a:p>
            <a:endParaRPr lang="en-US" altLang="en-US" dirty="0" smtClean="0"/>
          </a:p>
        </p:txBody>
      </p:sp>
      <p:sp>
        <p:nvSpPr>
          <p:cNvPr id="2" name="Footer Placeholder 1"/>
          <p:cNvSpPr>
            <a:spLocks noGrp="1"/>
          </p:cNvSpPr>
          <p:nvPr>
            <p:ph type="ftr" sz="quarter" idx="10"/>
          </p:nvPr>
        </p:nvSpPr>
        <p:spPr/>
        <p:txBody>
          <a:bodyPr/>
          <a:lstStyle/>
          <a:p>
            <a:r>
              <a:rPr lang="en-US" dirty="0" smtClean="0"/>
              <a:t>June 8, 2015</a:t>
            </a:r>
            <a:endParaRPr lang="en-US" dirty="0"/>
          </a:p>
        </p:txBody>
      </p:sp>
      <p:sp>
        <p:nvSpPr>
          <p:cNvPr id="3" name="Slide Number Placeholder 2"/>
          <p:cNvSpPr>
            <a:spLocks noGrp="1"/>
          </p:cNvSpPr>
          <p:nvPr>
            <p:ph type="sldNum" sz="quarter" idx="11"/>
          </p:nvPr>
        </p:nvSpPr>
        <p:spPr/>
        <p:txBody>
          <a:bodyPr/>
          <a:lstStyle/>
          <a:p>
            <a:r>
              <a:rPr lang="en-US" dirty="0" smtClean="0"/>
              <a:t>Page </a:t>
            </a:r>
            <a:fld id="{BE7CCDC2-5E1E-4DFC-ADC5-02727C22A3A2}" type="slidenum">
              <a:rPr lang="en-US" smtClean="0"/>
              <a:pPr/>
              <a:t>2</a:t>
            </a:fld>
            <a:endParaRPr lang="en-US" dirty="0"/>
          </a:p>
        </p:txBody>
      </p:sp>
      <p:sp>
        <p:nvSpPr>
          <p:cNvPr id="4" name="Header Placeholder 3"/>
          <p:cNvSpPr>
            <a:spLocks noGrp="1"/>
          </p:cNvSpPr>
          <p:nvPr>
            <p:ph type="hdr" sz="quarter" idx="12"/>
          </p:nvPr>
        </p:nvSpPr>
        <p:spPr/>
        <p:txBody>
          <a:bodyPr/>
          <a:lstStyle/>
          <a:p>
            <a:r>
              <a:rPr lang="en-US" dirty="0" smtClean="0"/>
              <a:t>The Semantic Web and Linked Data Concepts: A basic overview</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Strings to Things” Michael Panzer</a:t>
            </a:r>
            <a:r>
              <a:rPr lang="en-US" baseline="0" dirty="0" smtClean="0"/>
              <a:t> </a:t>
            </a:r>
            <a:endParaRPr lang="en-US" dirty="0" smtClean="0"/>
          </a:p>
          <a:p>
            <a:r>
              <a:rPr lang="en-US" dirty="0" smtClean="0"/>
              <a:t>http://rbms.info/conferences2/preconfdocs/2012/plenary_2_panzer.pdfF</a:t>
            </a:r>
            <a:endParaRPr lang="en-US" dirty="0"/>
          </a:p>
        </p:txBody>
      </p:sp>
      <p:sp>
        <p:nvSpPr>
          <p:cNvPr id="4" name="Footer Placeholder 3"/>
          <p:cNvSpPr>
            <a:spLocks noGrp="1"/>
          </p:cNvSpPr>
          <p:nvPr>
            <p:ph type="ftr" sz="quarter" idx="10"/>
          </p:nvPr>
        </p:nvSpPr>
        <p:spPr/>
        <p:txBody>
          <a:bodyPr/>
          <a:lstStyle/>
          <a:p>
            <a:r>
              <a:rPr lang="en-US" dirty="0" smtClean="0"/>
              <a:t>June 8, 2015</a:t>
            </a:r>
            <a:endParaRPr lang="en-US" dirty="0"/>
          </a:p>
        </p:txBody>
      </p:sp>
      <p:sp>
        <p:nvSpPr>
          <p:cNvPr id="5" name="Slide Number Placeholder 4"/>
          <p:cNvSpPr>
            <a:spLocks noGrp="1"/>
          </p:cNvSpPr>
          <p:nvPr>
            <p:ph type="sldNum" sz="quarter" idx="11"/>
          </p:nvPr>
        </p:nvSpPr>
        <p:spPr/>
        <p:txBody>
          <a:bodyPr/>
          <a:lstStyle/>
          <a:p>
            <a:r>
              <a:rPr lang="en-US" dirty="0" smtClean="0"/>
              <a:t>Page </a:t>
            </a:r>
            <a:fld id="{BE7CCDC2-5E1E-4DFC-ADC5-02727C22A3A2}" type="slidenum">
              <a:rPr lang="en-US" smtClean="0"/>
              <a:pPr/>
              <a:t>22</a:t>
            </a:fld>
            <a:endParaRPr lang="en-US" dirty="0"/>
          </a:p>
        </p:txBody>
      </p:sp>
      <p:sp>
        <p:nvSpPr>
          <p:cNvPr id="6" name="Header Placeholder 5"/>
          <p:cNvSpPr>
            <a:spLocks noGrp="1"/>
          </p:cNvSpPr>
          <p:nvPr>
            <p:ph type="hdr" sz="quarter" idx="12"/>
          </p:nvPr>
        </p:nvSpPr>
        <p:spPr/>
        <p:txBody>
          <a:bodyPr/>
          <a:lstStyle/>
          <a:p>
            <a:r>
              <a:rPr lang="en-US" dirty="0" smtClean="0"/>
              <a:t>The Semantic Web and Linked Data Concepts: A basic overview</a:t>
            </a:r>
            <a:endParaRPr lang="en-US" dirty="0"/>
          </a:p>
        </p:txBody>
      </p:sp>
    </p:spTree>
    <p:extLst>
      <p:ext uri="{BB962C8B-B14F-4D97-AF65-F5344CB8AC3E}">
        <p14:creationId xmlns:p14="http://schemas.microsoft.com/office/powerpoint/2010/main" val="587558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June 8, 2015</a:t>
            </a:r>
            <a:endParaRPr lang="en-US" dirty="0"/>
          </a:p>
        </p:txBody>
      </p:sp>
      <p:sp>
        <p:nvSpPr>
          <p:cNvPr id="5" name="Slide Number Placeholder 4"/>
          <p:cNvSpPr>
            <a:spLocks noGrp="1"/>
          </p:cNvSpPr>
          <p:nvPr>
            <p:ph type="sldNum" sz="quarter" idx="11"/>
          </p:nvPr>
        </p:nvSpPr>
        <p:spPr/>
        <p:txBody>
          <a:bodyPr/>
          <a:lstStyle/>
          <a:p>
            <a:r>
              <a:rPr lang="en-US" smtClean="0"/>
              <a:t>Page </a:t>
            </a:r>
            <a:fld id="{BE7CCDC2-5E1E-4DFC-ADC5-02727C22A3A2}" type="slidenum">
              <a:rPr lang="en-US" smtClean="0"/>
              <a:pPr/>
              <a:t>23</a:t>
            </a:fld>
            <a:endParaRPr lang="en-US" dirty="0"/>
          </a:p>
        </p:txBody>
      </p:sp>
      <p:sp>
        <p:nvSpPr>
          <p:cNvPr id="6" name="Header Placeholder 5"/>
          <p:cNvSpPr>
            <a:spLocks noGrp="1"/>
          </p:cNvSpPr>
          <p:nvPr>
            <p:ph type="hdr" sz="quarter" idx="12"/>
          </p:nvPr>
        </p:nvSpPr>
        <p:spPr/>
        <p:txBody>
          <a:bodyPr/>
          <a:lstStyle/>
          <a:p>
            <a:r>
              <a:rPr lang="en-US" smtClean="0"/>
              <a:t>The Semantic Web and Linked Data Concepts: A basic overview</a:t>
            </a:r>
            <a:endParaRPr lang="en-US" dirty="0"/>
          </a:p>
        </p:txBody>
      </p:sp>
    </p:spTree>
    <p:extLst>
      <p:ext uri="{BB962C8B-B14F-4D97-AF65-F5344CB8AC3E}">
        <p14:creationId xmlns:p14="http://schemas.microsoft.com/office/powerpoint/2010/main" val="3084875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June 8, 2015</a:t>
            </a:r>
            <a:endParaRPr lang="en-US" dirty="0"/>
          </a:p>
        </p:txBody>
      </p:sp>
      <p:sp>
        <p:nvSpPr>
          <p:cNvPr id="5" name="Slide Number Placeholder 4"/>
          <p:cNvSpPr>
            <a:spLocks noGrp="1"/>
          </p:cNvSpPr>
          <p:nvPr>
            <p:ph type="sldNum" sz="quarter" idx="11"/>
          </p:nvPr>
        </p:nvSpPr>
        <p:spPr/>
        <p:txBody>
          <a:bodyPr/>
          <a:lstStyle/>
          <a:p>
            <a:r>
              <a:rPr lang="en-US" dirty="0" smtClean="0"/>
              <a:t>Page </a:t>
            </a:r>
            <a:fld id="{BE7CCDC2-5E1E-4DFC-ADC5-02727C22A3A2}" type="slidenum">
              <a:rPr lang="en-US" smtClean="0"/>
              <a:pPr/>
              <a:t>24</a:t>
            </a:fld>
            <a:endParaRPr lang="en-US" dirty="0"/>
          </a:p>
        </p:txBody>
      </p:sp>
      <p:sp>
        <p:nvSpPr>
          <p:cNvPr id="6" name="Header Placeholder 5"/>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40320127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Several of the initiatives that have come out of the OCLC office involve offering OCLC resources as Linked Data. OCLC resources that have been released as Linked Data include the following: </a:t>
            </a:r>
          </a:p>
          <a:p>
            <a:pPr marL="171450" indent="-171450">
              <a:buFont typeface="Arial" charset="0"/>
              <a:buChar char="•"/>
            </a:pPr>
            <a:r>
              <a:rPr lang="en-US" sz="1200" kern="1200" dirty="0" smtClean="0">
                <a:solidFill>
                  <a:schemeClr val="tx1"/>
                </a:solidFill>
                <a:effectLst/>
                <a:latin typeface="+mn-lt"/>
                <a:ea typeface="+mn-ea"/>
                <a:cs typeface="+mn-cs"/>
              </a:rPr>
              <a:t>VIAF (Virtual International Authority File) </a:t>
            </a:r>
          </a:p>
          <a:p>
            <a:pPr marL="171450" indent="-171450">
              <a:buFont typeface="Arial" charset="0"/>
              <a:buChar char="•"/>
            </a:pPr>
            <a:r>
              <a:rPr lang="en-US" sz="1200" kern="1200" dirty="0" smtClean="0">
                <a:solidFill>
                  <a:schemeClr val="tx1"/>
                </a:solidFill>
                <a:effectLst/>
                <a:latin typeface="+mn-lt"/>
                <a:ea typeface="+mn-ea"/>
                <a:cs typeface="+mn-cs"/>
              </a:rPr>
              <a:t>* FAST (Faceted Application of Subject Terminology) </a:t>
            </a:r>
            <a:r>
              <a:rPr lang="en-US" dirty="0" smtClean="0"/>
              <a:t> is derived from the Library of Congress Subject Headings (LCSH), </a:t>
            </a:r>
            <a:r>
              <a:rPr lang="en-US" b="1" dirty="0" smtClean="0"/>
              <a:t>FAST (Faceted Application of Subject Terminology)</a:t>
            </a:r>
          </a:p>
          <a:p>
            <a:r>
              <a:rPr lang="en-US" sz="1200" kern="1200" dirty="0" smtClean="0">
                <a:solidFill>
                  <a:schemeClr val="tx1"/>
                </a:solidFill>
                <a:effectLst/>
                <a:latin typeface="+mn-lt"/>
                <a:ea typeface="+mn-ea"/>
                <a:cs typeface="+mn-cs"/>
              </a:rPr>
              <a:t>* Dewey Decimal Classification System </a:t>
            </a:r>
          </a:p>
        </p:txBody>
      </p:sp>
      <p:sp>
        <p:nvSpPr>
          <p:cNvPr id="4" name="Footer Placeholder 3"/>
          <p:cNvSpPr>
            <a:spLocks noGrp="1"/>
          </p:cNvSpPr>
          <p:nvPr>
            <p:ph type="ftr" sz="quarter" idx="10"/>
          </p:nvPr>
        </p:nvSpPr>
        <p:spPr/>
        <p:txBody>
          <a:bodyPr/>
          <a:lstStyle/>
          <a:p>
            <a:r>
              <a:rPr lang="en-US" dirty="0" smtClean="0"/>
              <a:t>June 8, 2015</a:t>
            </a:r>
            <a:endParaRPr lang="en-US" dirty="0"/>
          </a:p>
        </p:txBody>
      </p:sp>
      <p:sp>
        <p:nvSpPr>
          <p:cNvPr id="5" name="Slide Number Placeholder 4"/>
          <p:cNvSpPr>
            <a:spLocks noGrp="1"/>
          </p:cNvSpPr>
          <p:nvPr>
            <p:ph type="sldNum" sz="quarter" idx="11"/>
          </p:nvPr>
        </p:nvSpPr>
        <p:spPr/>
        <p:txBody>
          <a:bodyPr/>
          <a:lstStyle/>
          <a:p>
            <a:r>
              <a:rPr lang="en-US" dirty="0" smtClean="0"/>
              <a:t>Page </a:t>
            </a:r>
            <a:fld id="{BE7CCDC2-5E1E-4DFC-ADC5-02727C22A3A2}" type="slidenum">
              <a:rPr lang="en-US" smtClean="0"/>
              <a:pPr/>
              <a:t>25</a:t>
            </a:fld>
            <a:endParaRPr lang="en-US" dirty="0"/>
          </a:p>
        </p:txBody>
      </p:sp>
      <p:sp>
        <p:nvSpPr>
          <p:cNvPr id="6" name="Header Placeholder 5"/>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1652001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June 8, 2015</a:t>
            </a:r>
            <a:endParaRPr lang="en-US" dirty="0"/>
          </a:p>
        </p:txBody>
      </p:sp>
      <p:sp>
        <p:nvSpPr>
          <p:cNvPr id="5" name="Slide Number Placeholder 4"/>
          <p:cNvSpPr>
            <a:spLocks noGrp="1"/>
          </p:cNvSpPr>
          <p:nvPr>
            <p:ph type="sldNum" sz="quarter" idx="11"/>
          </p:nvPr>
        </p:nvSpPr>
        <p:spPr/>
        <p:txBody>
          <a:bodyPr/>
          <a:lstStyle/>
          <a:p>
            <a:r>
              <a:rPr lang="en-US" smtClean="0"/>
              <a:t>Page </a:t>
            </a:r>
            <a:fld id="{BE7CCDC2-5E1E-4DFC-ADC5-02727C22A3A2}" type="slidenum">
              <a:rPr lang="en-US" smtClean="0"/>
              <a:pPr/>
              <a:t>26</a:t>
            </a:fld>
            <a:endParaRPr lang="en-US" dirty="0"/>
          </a:p>
        </p:txBody>
      </p:sp>
      <p:sp>
        <p:nvSpPr>
          <p:cNvPr id="6" name="Header Placeholder 5"/>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26823621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June 8, 2015</a:t>
            </a:r>
            <a:endParaRPr lang="en-US" dirty="0"/>
          </a:p>
        </p:txBody>
      </p:sp>
      <p:sp>
        <p:nvSpPr>
          <p:cNvPr id="5" name="Slide Number Placeholder 4"/>
          <p:cNvSpPr>
            <a:spLocks noGrp="1"/>
          </p:cNvSpPr>
          <p:nvPr>
            <p:ph type="sldNum" sz="quarter" idx="11"/>
          </p:nvPr>
        </p:nvSpPr>
        <p:spPr/>
        <p:txBody>
          <a:bodyPr/>
          <a:lstStyle/>
          <a:p>
            <a:r>
              <a:rPr lang="en-US" dirty="0" smtClean="0"/>
              <a:t>Page </a:t>
            </a:r>
            <a:fld id="{BE7CCDC2-5E1E-4DFC-ADC5-02727C22A3A2}" type="slidenum">
              <a:rPr lang="en-US" smtClean="0"/>
              <a:pPr/>
              <a:t>27</a:t>
            </a:fld>
            <a:endParaRPr lang="en-US" dirty="0"/>
          </a:p>
        </p:txBody>
      </p:sp>
      <p:sp>
        <p:nvSpPr>
          <p:cNvPr id="6" name="Header Placeholder 5"/>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42145163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300163" y="611188"/>
            <a:ext cx="4792662" cy="3595687"/>
          </a:xfrm>
          <a:ln/>
        </p:spPr>
      </p:sp>
      <p:sp>
        <p:nvSpPr>
          <p:cNvPr id="67587" name="Rectangle 3"/>
          <p:cNvSpPr>
            <a:spLocks noGrp="1" noChangeArrowheads="1"/>
          </p:cNvSpPr>
          <p:nvPr>
            <p:ph type="body" idx="1"/>
          </p:nvPr>
        </p:nvSpPr>
        <p:spPr>
          <a:xfrm>
            <a:off x="914400" y="4496962"/>
            <a:ext cx="5791200" cy="4493652"/>
          </a:xfrm>
          <a:noFill/>
        </p:spPr>
        <p:txBody>
          <a:bodyPr/>
          <a:lstStyle/>
          <a:p>
            <a:endParaRPr lang="en-US" altLang="en-US" dirty="0" smtClean="0"/>
          </a:p>
          <a:p>
            <a:endParaRPr lang="en-US" altLang="en-US" dirty="0" smtClean="0"/>
          </a:p>
        </p:txBody>
      </p:sp>
      <p:sp>
        <p:nvSpPr>
          <p:cNvPr id="2" name="Footer Placeholder 1"/>
          <p:cNvSpPr>
            <a:spLocks noGrp="1"/>
          </p:cNvSpPr>
          <p:nvPr>
            <p:ph type="ftr" sz="quarter" idx="10"/>
          </p:nvPr>
        </p:nvSpPr>
        <p:spPr/>
        <p:txBody>
          <a:bodyPr/>
          <a:lstStyle/>
          <a:p>
            <a:r>
              <a:rPr lang="en-US" dirty="0" smtClean="0"/>
              <a:t>June 8, 2015</a:t>
            </a:r>
            <a:endParaRPr lang="en-US" dirty="0"/>
          </a:p>
        </p:txBody>
      </p:sp>
      <p:sp>
        <p:nvSpPr>
          <p:cNvPr id="3" name="Slide Number Placeholder 2"/>
          <p:cNvSpPr>
            <a:spLocks noGrp="1"/>
          </p:cNvSpPr>
          <p:nvPr>
            <p:ph type="sldNum" sz="quarter" idx="11"/>
          </p:nvPr>
        </p:nvSpPr>
        <p:spPr/>
        <p:txBody>
          <a:bodyPr/>
          <a:lstStyle/>
          <a:p>
            <a:r>
              <a:rPr lang="en-US" dirty="0" smtClean="0"/>
              <a:t>Page </a:t>
            </a:r>
            <a:fld id="{BE7CCDC2-5E1E-4DFC-ADC5-02727C22A3A2}" type="slidenum">
              <a:rPr lang="en-US" smtClean="0"/>
              <a:pPr/>
              <a:t>28</a:t>
            </a:fld>
            <a:endParaRPr lang="en-US" dirty="0"/>
          </a:p>
        </p:txBody>
      </p:sp>
      <p:sp>
        <p:nvSpPr>
          <p:cNvPr id="4" name="Header Placeholder 3"/>
          <p:cNvSpPr>
            <a:spLocks noGrp="1"/>
          </p:cNvSpPr>
          <p:nvPr>
            <p:ph type="hdr" sz="quarter" idx="12"/>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June 8, 2015</a:t>
            </a:r>
            <a:endParaRPr lang="en-US" dirty="0"/>
          </a:p>
        </p:txBody>
      </p:sp>
      <p:sp>
        <p:nvSpPr>
          <p:cNvPr id="5" name="Slide Number Placeholder 4"/>
          <p:cNvSpPr>
            <a:spLocks noGrp="1"/>
          </p:cNvSpPr>
          <p:nvPr>
            <p:ph type="sldNum" sz="quarter" idx="11"/>
          </p:nvPr>
        </p:nvSpPr>
        <p:spPr/>
        <p:txBody>
          <a:bodyPr/>
          <a:lstStyle/>
          <a:p>
            <a:r>
              <a:rPr lang="en-US" smtClean="0"/>
              <a:t>Page </a:t>
            </a:r>
            <a:fld id="{BE7CCDC2-5E1E-4DFC-ADC5-02727C22A3A2}" type="slidenum">
              <a:rPr lang="en-US" smtClean="0"/>
              <a:pPr/>
              <a:t>29</a:t>
            </a:fld>
            <a:endParaRPr lang="en-US" dirty="0"/>
          </a:p>
        </p:txBody>
      </p:sp>
      <p:sp>
        <p:nvSpPr>
          <p:cNvPr id="6" name="Header Placeholder 5"/>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12913597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June 8, 2015</a:t>
            </a:r>
            <a:endParaRPr lang="en-US" dirty="0"/>
          </a:p>
        </p:txBody>
      </p:sp>
      <p:sp>
        <p:nvSpPr>
          <p:cNvPr id="5" name="Slide Number Placeholder 4"/>
          <p:cNvSpPr>
            <a:spLocks noGrp="1"/>
          </p:cNvSpPr>
          <p:nvPr>
            <p:ph type="sldNum" sz="quarter" idx="11"/>
          </p:nvPr>
        </p:nvSpPr>
        <p:spPr/>
        <p:txBody>
          <a:bodyPr/>
          <a:lstStyle/>
          <a:p>
            <a:r>
              <a:rPr lang="en-US" smtClean="0"/>
              <a:t>Page </a:t>
            </a:r>
            <a:fld id="{BE7CCDC2-5E1E-4DFC-ADC5-02727C22A3A2}" type="slidenum">
              <a:rPr lang="en-US" smtClean="0"/>
              <a:pPr/>
              <a:t>30</a:t>
            </a:fld>
            <a:endParaRPr lang="en-US" dirty="0"/>
          </a:p>
        </p:txBody>
      </p:sp>
      <p:sp>
        <p:nvSpPr>
          <p:cNvPr id="6" name="Header Placeholder 5"/>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8475092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is </a:t>
            </a:r>
          </a:p>
          <a:p>
            <a:r>
              <a:rPr lang="en-US" baseline="0" dirty="0" smtClean="0"/>
              <a:t>     </a:t>
            </a:r>
            <a:r>
              <a:rPr lang="en-US" dirty="0" smtClean="0"/>
              <a:t>“NOT a one-time event.”</a:t>
            </a:r>
          </a:p>
          <a:p>
            <a:r>
              <a:rPr lang="en-US" baseline="0" dirty="0" smtClean="0"/>
              <a:t>     </a:t>
            </a:r>
            <a:r>
              <a:rPr lang="en-US" dirty="0" smtClean="0"/>
              <a:t>“Letting go of “mastery complex,” and embracing perpetual beta.”</a:t>
            </a:r>
          </a:p>
          <a:p>
            <a:endParaRPr lang="en-US" dirty="0" smtClean="0"/>
          </a:p>
          <a:p>
            <a:pPr defTabSz="914276"/>
            <a:r>
              <a:rPr lang="en-US" dirty="0" smtClean="0"/>
              <a:t>“Changes and change management are crucial to success of the modern library”</a:t>
            </a:r>
          </a:p>
          <a:p>
            <a:endParaRPr lang="en-US" dirty="0" smtClean="0"/>
          </a:p>
          <a:p>
            <a:pPr defTabSz="914276"/>
            <a:r>
              <a:rPr lang="en-US" dirty="0" smtClean="0"/>
              <a:t>“Learn from the Past, Prepare for the Future” (OCLC webinar)</a:t>
            </a:r>
          </a:p>
          <a:p>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June 8, 2015</a:t>
            </a:r>
            <a:endParaRPr lang="en-US" dirty="0"/>
          </a:p>
        </p:txBody>
      </p:sp>
      <p:sp>
        <p:nvSpPr>
          <p:cNvPr id="5" name="Slide Number Placeholder 4"/>
          <p:cNvSpPr>
            <a:spLocks noGrp="1"/>
          </p:cNvSpPr>
          <p:nvPr>
            <p:ph type="sldNum" sz="quarter" idx="11"/>
          </p:nvPr>
        </p:nvSpPr>
        <p:spPr/>
        <p:txBody>
          <a:bodyPr/>
          <a:lstStyle/>
          <a:p>
            <a:r>
              <a:rPr lang="en-US" smtClean="0"/>
              <a:t>Page </a:t>
            </a:r>
            <a:fld id="{BE7CCDC2-5E1E-4DFC-ADC5-02727C22A3A2}" type="slidenum">
              <a:rPr lang="en-US" smtClean="0"/>
              <a:pPr/>
              <a:t>31</a:t>
            </a:fld>
            <a:endParaRPr lang="en-US" dirty="0"/>
          </a:p>
        </p:txBody>
      </p:sp>
      <p:sp>
        <p:nvSpPr>
          <p:cNvPr id="6" name="Header Placeholder 5"/>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4093541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pPr>
              <a:defRPr/>
            </a:pPr>
            <a:r>
              <a:rPr lang="en-US" altLang="en-US" dirty="0" smtClean="0"/>
              <a:t>Assumptions:</a:t>
            </a:r>
            <a:r>
              <a:rPr lang="en-US" altLang="en-US" baseline="0" dirty="0" smtClean="0"/>
              <a:t> </a:t>
            </a:r>
          </a:p>
          <a:p>
            <a:pPr>
              <a:defRPr/>
            </a:pPr>
            <a:endParaRPr lang="en-US" altLang="en-US" baseline="0" dirty="0" smtClean="0"/>
          </a:p>
          <a:p>
            <a:pPr marL="171426" indent="-171426" defTabSz="914276">
              <a:buFont typeface="Arial" panose="020B0604020202020204" pitchFamily="34" charset="0"/>
              <a:buChar char="•"/>
              <a:defRPr/>
            </a:pPr>
            <a:r>
              <a:rPr lang="en-US" altLang="en-US" baseline="0" dirty="0" smtClean="0"/>
              <a:t>the attendees have experience in using AACR2, RDA, and MARC 21 for the creation of authority and bibliographic records in library environments and are now involved in LC BIBFRAME Pilot. </a:t>
            </a:r>
          </a:p>
          <a:p>
            <a:pPr marL="171426" indent="-171426">
              <a:buFont typeface="Arial" panose="020B0604020202020204" pitchFamily="34" charset="0"/>
              <a:buChar char="•"/>
              <a:defRPr/>
            </a:pPr>
            <a:r>
              <a:rPr lang="en-US" altLang="en-US" baseline="0" dirty="0" smtClean="0"/>
              <a:t>the attendees have no computer science or programming background.  </a:t>
            </a:r>
          </a:p>
          <a:p>
            <a:pPr marL="171426" indent="-171426">
              <a:buFont typeface="Arial" panose="020B0604020202020204" pitchFamily="34" charset="0"/>
              <a:buChar char="•"/>
              <a:defRPr/>
            </a:pPr>
            <a:r>
              <a:rPr lang="en-US" altLang="en-US" baseline="0" dirty="0" smtClean="0"/>
              <a:t>the attendees should have a basic understanding of why the Library of Congress decided to “replace MARC as the core vehicle for exchange of bibliographic description” with BIBFRAME, namely:</a:t>
            </a:r>
          </a:p>
          <a:p>
            <a:pPr marL="628565" lvl="1" indent="-171426" defTabSz="914276">
              <a:buFont typeface="Arial" panose="020B0604020202020204" pitchFamily="34" charset="0"/>
              <a:buChar char="•"/>
              <a:defRPr/>
            </a:pPr>
            <a:r>
              <a:rPr lang="en-US" altLang="en-US" dirty="0" smtClean="0"/>
              <a:t>MARC does not allow a full implementation of RDA</a:t>
            </a:r>
          </a:p>
          <a:p>
            <a:pPr marL="628565" marR="0" lvl="1" indent="-171426" algn="l" defTabSz="9142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Library data is not integrated with the Web</a:t>
            </a:r>
            <a:endParaRPr lang="en-US" altLang="en-US" dirty="0" smtClean="0"/>
          </a:p>
          <a:p>
            <a:pPr marL="628565" lvl="1" indent="-171426" defTabSz="914276">
              <a:buFont typeface="Arial" panose="020B0604020202020204" pitchFamily="34" charset="0"/>
              <a:buChar char="•"/>
              <a:defRPr/>
            </a:pPr>
            <a:r>
              <a:rPr lang="en-US" altLang="en-US" dirty="0" smtClean="0"/>
              <a:t>Linked Data promises a possibility to increase the visibility and usage of library data on the Web</a:t>
            </a:r>
            <a:endParaRPr lang="en-US" altLang="en-US" baseline="0" dirty="0" smtClean="0"/>
          </a:p>
          <a:p>
            <a:pPr>
              <a:defRPr/>
            </a:pPr>
            <a:endParaRPr lang="en-US" altLang="en-US" baseline="0" dirty="0" smtClean="0"/>
          </a:p>
        </p:txBody>
      </p:sp>
      <p:sp>
        <p:nvSpPr>
          <p:cNvPr id="2" name="Footer Placeholder 1"/>
          <p:cNvSpPr>
            <a:spLocks noGrp="1"/>
          </p:cNvSpPr>
          <p:nvPr>
            <p:ph type="ftr" sz="quarter" idx="10"/>
          </p:nvPr>
        </p:nvSpPr>
        <p:spPr/>
        <p:txBody>
          <a:bodyPr/>
          <a:lstStyle/>
          <a:p>
            <a:r>
              <a:rPr lang="en-US" dirty="0" smtClean="0"/>
              <a:t>June 8, 2015</a:t>
            </a:r>
            <a:endParaRPr lang="en-US" dirty="0"/>
          </a:p>
        </p:txBody>
      </p:sp>
      <p:sp>
        <p:nvSpPr>
          <p:cNvPr id="3" name="Slide Number Placeholder 2"/>
          <p:cNvSpPr>
            <a:spLocks noGrp="1"/>
          </p:cNvSpPr>
          <p:nvPr>
            <p:ph type="sldNum" sz="quarter" idx="11"/>
          </p:nvPr>
        </p:nvSpPr>
        <p:spPr/>
        <p:txBody>
          <a:bodyPr/>
          <a:lstStyle/>
          <a:p>
            <a:r>
              <a:rPr lang="en-US" dirty="0" smtClean="0"/>
              <a:t>Page </a:t>
            </a:r>
            <a:fld id="{BE7CCDC2-5E1E-4DFC-ADC5-02727C22A3A2}" type="slidenum">
              <a:rPr lang="en-US" smtClean="0"/>
              <a:pPr/>
              <a:t>5</a:t>
            </a:fld>
            <a:endParaRPr lang="en-US" dirty="0"/>
          </a:p>
        </p:txBody>
      </p:sp>
      <p:sp>
        <p:nvSpPr>
          <p:cNvPr id="4" name="Header Placeholder 3"/>
          <p:cNvSpPr>
            <a:spLocks noGrp="1"/>
          </p:cNvSpPr>
          <p:nvPr>
            <p:ph type="hdr" sz="quarter" idx="12"/>
          </p:nvPr>
        </p:nvSpPr>
        <p:spPr/>
        <p:txBody>
          <a:bodyPr/>
          <a:lstStyle/>
          <a:p>
            <a:r>
              <a:rPr lang="en-US" dirty="0" smtClean="0"/>
              <a:t>The Semantic Web and Linked Data Concepts: A basic overview</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will</a:t>
            </a:r>
            <a:r>
              <a:rPr lang="en-US" baseline="0" dirty="0" smtClean="0"/>
              <a:t> we be impacted by the change?</a:t>
            </a:r>
          </a:p>
          <a:p>
            <a:endParaRPr lang="en-US" baseline="0" dirty="0" smtClean="0"/>
          </a:p>
          <a:p>
            <a:r>
              <a:rPr lang="en-US" baseline="0" dirty="0" smtClean="0"/>
              <a:t>What strong effect might we have on this change?</a:t>
            </a:r>
            <a:endParaRPr lang="en-US" dirty="0"/>
          </a:p>
        </p:txBody>
      </p:sp>
      <p:sp>
        <p:nvSpPr>
          <p:cNvPr id="4" name="Footer Placeholder 3"/>
          <p:cNvSpPr>
            <a:spLocks noGrp="1"/>
          </p:cNvSpPr>
          <p:nvPr>
            <p:ph type="ftr" sz="quarter" idx="10"/>
          </p:nvPr>
        </p:nvSpPr>
        <p:spPr/>
        <p:txBody>
          <a:bodyPr/>
          <a:lstStyle/>
          <a:p>
            <a:r>
              <a:rPr lang="en-US" smtClean="0"/>
              <a:t>June 8, 2015</a:t>
            </a:r>
            <a:endParaRPr lang="en-US" dirty="0"/>
          </a:p>
        </p:txBody>
      </p:sp>
      <p:sp>
        <p:nvSpPr>
          <p:cNvPr id="5" name="Slide Number Placeholder 4"/>
          <p:cNvSpPr>
            <a:spLocks noGrp="1"/>
          </p:cNvSpPr>
          <p:nvPr>
            <p:ph type="sldNum" sz="quarter" idx="11"/>
          </p:nvPr>
        </p:nvSpPr>
        <p:spPr/>
        <p:txBody>
          <a:bodyPr/>
          <a:lstStyle/>
          <a:p>
            <a:r>
              <a:rPr lang="en-US" smtClean="0"/>
              <a:t>Page </a:t>
            </a:r>
            <a:fld id="{BE7CCDC2-5E1E-4DFC-ADC5-02727C22A3A2}" type="slidenum">
              <a:rPr lang="en-US" smtClean="0"/>
              <a:pPr/>
              <a:t>32</a:t>
            </a:fld>
            <a:endParaRPr lang="en-US" dirty="0"/>
          </a:p>
        </p:txBody>
      </p:sp>
      <p:sp>
        <p:nvSpPr>
          <p:cNvPr id="6" name="Header Placeholder 5"/>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40935419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073">
              <a:defRPr/>
            </a:pPr>
            <a:r>
              <a:rPr lang="en-US" dirty="0" smtClean="0"/>
              <a:t>Human can easily “connect the dots” when browsing the Web but machines can’t</a:t>
            </a:r>
          </a:p>
          <a:p>
            <a:endParaRPr lang="en-US" dirty="0"/>
          </a:p>
        </p:txBody>
      </p:sp>
      <p:sp>
        <p:nvSpPr>
          <p:cNvPr id="4" name="Footer Placeholder 3"/>
          <p:cNvSpPr>
            <a:spLocks noGrp="1"/>
          </p:cNvSpPr>
          <p:nvPr>
            <p:ph type="ftr" sz="quarter" idx="10"/>
          </p:nvPr>
        </p:nvSpPr>
        <p:spPr/>
        <p:txBody>
          <a:bodyPr/>
          <a:lstStyle/>
          <a:p>
            <a:r>
              <a:rPr lang="en-US" smtClean="0"/>
              <a:t>June 8, 2015</a:t>
            </a:r>
            <a:endParaRPr lang="en-US" dirty="0"/>
          </a:p>
        </p:txBody>
      </p:sp>
      <p:sp>
        <p:nvSpPr>
          <p:cNvPr id="5" name="Slide Number Placeholder 4"/>
          <p:cNvSpPr>
            <a:spLocks noGrp="1"/>
          </p:cNvSpPr>
          <p:nvPr>
            <p:ph type="sldNum" sz="quarter" idx="11"/>
          </p:nvPr>
        </p:nvSpPr>
        <p:spPr/>
        <p:txBody>
          <a:bodyPr/>
          <a:lstStyle/>
          <a:p>
            <a:r>
              <a:rPr lang="en-US" smtClean="0"/>
              <a:t>Page </a:t>
            </a:r>
            <a:fld id="{BE7CCDC2-5E1E-4DFC-ADC5-02727C22A3A2}" type="slidenum">
              <a:rPr lang="en-US" smtClean="0"/>
              <a:pPr/>
              <a:t>33</a:t>
            </a:fld>
            <a:endParaRPr lang="en-US" dirty="0"/>
          </a:p>
        </p:txBody>
      </p:sp>
      <p:sp>
        <p:nvSpPr>
          <p:cNvPr id="6" name="Header Placeholder 5"/>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35097067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June 8, 2015</a:t>
            </a:r>
            <a:endParaRPr lang="en-US" dirty="0"/>
          </a:p>
        </p:txBody>
      </p:sp>
      <p:sp>
        <p:nvSpPr>
          <p:cNvPr id="5" name="Slide Number Placeholder 4"/>
          <p:cNvSpPr>
            <a:spLocks noGrp="1"/>
          </p:cNvSpPr>
          <p:nvPr>
            <p:ph type="sldNum" sz="quarter" idx="11"/>
          </p:nvPr>
        </p:nvSpPr>
        <p:spPr/>
        <p:txBody>
          <a:bodyPr/>
          <a:lstStyle/>
          <a:p>
            <a:r>
              <a:rPr lang="en-US" smtClean="0"/>
              <a:t>Page </a:t>
            </a:r>
            <a:fld id="{BE7CCDC2-5E1E-4DFC-ADC5-02727C22A3A2}" type="slidenum">
              <a:rPr lang="en-US" smtClean="0"/>
              <a:pPr/>
              <a:t>34</a:t>
            </a:fld>
            <a:endParaRPr lang="en-US" dirty="0"/>
          </a:p>
        </p:txBody>
      </p:sp>
      <p:sp>
        <p:nvSpPr>
          <p:cNvPr id="6" name="Header Placeholder 5"/>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34136517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073"/>
            <a:r>
              <a:rPr lang="en-US" dirty="0"/>
              <a:t>Information pulled from our MARC records using our OPAC interface is based on this model. This silos our information.</a:t>
            </a:r>
            <a:endParaRPr lang="en-US" dirty="0" smtClean="0"/>
          </a:p>
          <a:p>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35</a:t>
            </a:fld>
            <a:endParaRPr lang="en-US"/>
          </a:p>
        </p:txBody>
      </p:sp>
    </p:spTree>
    <p:extLst>
      <p:ext uri="{BB962C8B-B14F-4D97-AF65-F5344CB8AC3E}">
        <p14:creationId xmlns:p14="http://schemas.microsoft.com/office/powerpoint/2010/main" val="8737271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073">
              <a:defRPr/>
            </a:pPr>
            <a:r>
              <a:rPr lang="en-US" dirty="0"/>
              <a:t>The Library of Congress is developing BIBFRAME as a general model for expressing and connecting bibliographic data. </a:t>
            </a:r>
            <a:endParaRPr lang="en-US" dirty="0" smtClean="0"/>
          </a:p>
          <a:p>
            <a:endParaRPr lang="en-US" dirty="0" smtClean="0"/>
          </a:p>
          <a:p>
            <a:pPr defTabSz="952073">
              <a:defRPr/>
            </a:pPr>
            <a:r>
              <a:rPr lang="en-US" dirty="0"/>
              <a:t>It provides </a:t>
            </a:r>
            <a:r>
              <a:rPr lang="en-US" dirty="0" smtClean="0"/>
              <a:t>an alternative to MARC. </a:t>
            </a:r>
          </a:p>
        </p:txBody>
      </p:sp>
      <p:sp>
        <p:nvSpPr>
          <p:cNvPr id="4" name="Footer Placeholder 3"/>
          <p:cNvSpPr>
            <a:spLocks noGrp="1"/>
          </p:cNvSpPr>
          <p:nvPr>
            <p:ph type="ftr" sz="quarter" idx="10"/>
          </p:nvPr>
        </p:nvSpPr>
        <p:spPr/>
        <p:txBody>
          <a:bodyPr/>
          <a:lstStyle/>
          <a:p>
            <a:r>
              <a:rPr lang="en-US" smtClean="0"/>
              <a:t>June 8, 2015</a:t>
            </a:r>
            <a:endParaRPr lang="en-US" dirty="0"/>
          </a:p>
        </p:txBody>
      </p:sp>
      <p:sp>
        <p:nvSpPr>
          <p:cNvPr id="5" name="Slide Number Placeholder 4"/>
          <p:cNvSpPr>
            <a:spLocks noGrp="1"/>
          </p:cNvSpPr>
          <p:nvPr>
            <p:ph type="sldNum" sz="quarter" idx="11"/>
          </p:nvPr>
        </p:nvSpPr>
        <p:spPr/>
        <p:txBody>
          <a:bodyPr/>
          <a:lstStyle/>
          <a:p>
            <a:r>
              <a:rPr lang="en-US" smtClean="0"/>
              <a:t>Page </a:t>
            </a:r>
            <a:fld id="{BE7CCDC2-5E1E-4DFC-ADC5-02727C22A3A2}" type="slidenum">
              <a:rPr lang="en-US" smtClean="0"/>
              <a:pPr/>
              <a:t>36</a:t>
            </a:fld>
            <a:endParaRPr lang="en-US" dirty="0"/>
          </a:p>
        </p:txBody>
      </p:sp>
      <p:sp>
        <p:nvSpPr>
          <p:cNvPr id="6" name="Header Placeholder 5"/>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42145163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What you see on this slide is a small portion of the RDF graph for the MARC record on the previous slide. The record was downloaded from OCLC as a MARC RDF/SML file. The record was converted into a BIBFRAME record using </a:t>
            </a:r>
            <a:r>
              <a:rPr lang="en-US" dirty="0" err="1"/>
              <a:t>MarcEdit</a:t>
            </a:r>
            <a:r>
              <a:rPr lang="en-US" dirty="0"/>
              <a:t>. It was opened in Notepad ++, copied and parsed using an RDF validator which produced the graph.</a:t>
            </a:r>
          </a:p>
          <a:p>
            <a:endParaRPr lang="en-US" dirty="0"/>
          </a:p>
          <a:p>
            <a:pPr defTabSz="952073"/>
            <a:r>
              <a:rPr lang="en-US" dirty="0"/>
              <a:t>with an RDF serialization (or format), thereby providing the means to connect bibliographic information to the LOD Cloud.</a:t>
            </a:r>
          </a:p>
          <a:p>
            <a:endParaRPr lang="en-US" dirty="0"/>
          </a:p>
          <a:p>
            <a:r>
              <a:rPr lang="en-US" dirty="0"/>
              <a:t>One way for us to do this is by connecting our records to the global Web of Data.</a:t>
            </a:r>
          </a:p>
          <a:p>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37</a:t>
            </a:fld>
            <a:endParaRPr lang="en-US"/>
          </a:p>
        </p:txBody>
      </p:sp>
    </p:spTree>
    <p:extLst>
      <p:ext uri="{BB962C8B-B14F-4D97-AF65-F5344CB8AC3E}">
        <p14:creationId xmlns:p14="http://schemas.microsoft.com/office/powerpoint/2010/main" val="37762041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298575" y="611188"/>
            <a:ext cx="4794250" cy="3595687"/>
          </a:xfrm>
          <a:ln/>
        </p:spPr>
      </p:sp>
      <p:sp>
        <p:nvSpPr>
          <p:cNvPr id="67587" name="Rectangle 3"/>
          <p:cNvSpPr>
            <a:spLocks noGrp="1" noChangeArrowheads="1"/>
          </p:cNvSpPr>
          <p:nvPr>
            <p:ph type="body" idx="1"/>
          </p:nvPr>
        </p:nvSpPr>
        <p:spPr>
          <a:xfrm>
            <a:off x="914400" y="4496961"/>
            <a:ext cx="5791200" cy="4493652"/>
          </a:xfrm>
          <a:noFill/>
        </p:spPr>
        <p:txBody>
          <a:bodyPr/>
          <a:lstStyle/>
          <a:p>
            <a:endParaRPr lang="en-US" altLang="en-US" dirty="0" smtClean="0"/>
          </a:p>
          <a:p>
            <a:endParaRPr lang="en-US" altLang="en-US" dirty="0" smtClean="0"/>
          </a:p>
        </p:txBody>
      </p:sp>
      <p:sp>
        <p:nvSpPr>
          <p:cNvPr id="2" name="Footer Placeholder 1"/>
          <p:cNvSpPr>
            <a:spLocks noGrp="1"/>
          </p:cNvSpPr>
          <p:nvPr>
            <p:ph type="ftr" sz="quarter" idx="10"/>
          </p:nvPr>
        </p:nvSpPr>
        <p:spPr/>
        <p:txBody>
          <a:bodyPr/>
          <a:lstStyle/>
          <a:p>
            <a:r>
              <a:rPr lang="en-US" smtClean="0"/>
              <a:t>June 8, 2015</a:t>
            </a:r>
            <a:endParaRPr lang="en-US" dirty="0"/>
          </a:p>
        </p:txBody>
      </p:sp>
      <p:sp>
        <p:nvSpPr>
          <p:cNvPr id="3" name="Slide Number Placeholder 2"/>
          <p:cNvSpPr>
            <a:spLocks noGrp="1"/>
          </p:cNvSpPr>
          <p:nvPr>
            <p:ph type="sldNum" sz="quarter" idx="11"/>
          </p:nvPr>
        </p:nvSpPr>
        <p:spPr/>
        <p:txBody>
          <a:bodyPr/>
          <a:lstStyle/>
          <a:p>
            <a:r>
              <a:rPr lang="en-US" dirty="0" smtClean="0"/>
              <a:t>Page </a:t>
            </a:r>
            <a:fld id="{BE7CCDC2-5E1E-4DFC-ADC5-02727C22A3A2}" type="slidenum">
              <a:rPr lang="en-US" smtClean="0"/>
              <a:pPr/>
              <a:t>38</a:t>
            </a:fld>
            <a:endParaRPr lang="en-US" dirty="0"/>
          </a:p>
        </p:txBody>
      </p:sp>
      <p:sp>
        <p:nvSpPr>
          <p:cNvPr id="4" name="Header Placeholder 3"/>
          <p:cNvSpPr>
            <a:spLocks noGrp="1"/>
          </p:cNvSpPr>
          <p:nvPr>
            <p:ph type="hdr" sz="quarter" idx="12"/>
          </p:nvPr>
        </p:nvSpPr>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July 8, 2015</a:t>
            </a:r>
            <a:endParaRPr lang="en-US" dirty="0"/>
          </a:p>
        </p:txBody>
      </p:sp>
      <p:sp>
        <p:nvSpPr>
          <p:cNvPr id="5" name="Slide Number Placeholder 4"/>
          <p:cNvSpPr>
            <a:spLocks noGrp="1"/>
          </p:cNvSpPr>
          <p:nvPr>
            <p:ph type="sldNum" sz="quarter" idx="11"/>
          </p:nvPr>
        </p:nvSpPr>
        <p:spPr/>
        <p:txBody>
          <a:bodyPr/>
          <a:lstStyle/>
          <a:p>
            <a:r>
              <a:rPr lang="en-US" smtClean="0"/>
              <a:t>Page </a:t>
            </a:r>
            <a:fld id="{BE7CCDC2-5E1E-4DFC-ADC5-02727C22A3A2}" type="slidenum">
              <a:rPr lang="en-US" smtClean="0"/>
              <a:pPr/>
              <a:t>39</a:t>
            </a:fld>
            <a:endParaRPr lang="en-US" dirty="0"/>
          </a:p>
        </p:txBody>
      </p:sp>
      <p:sp>
        <p:nvSpPr>
          <p:cNvPr id="6" name="Header Placeholder 5"/>
          <p:cNvSpPr>
            <a:spLocks noGrp="1"/>
          </p:cNvSpPr>
          <p:nvPr>
            <p:ph type="hdr" sz="quarter" idx="12"/>
          </p:nvPr>
        </p:nvSpPr>
        <p:spPr/>
        <p:txBody>
          <a:bodyPr/>
          <a:lstStyle/>
          <a:p>
            <a:r>
              <a:rPr lang="en-US" smtClean="0"/>
              <a:t>The Semantic Web and Linked Data Concepts: A basic overview</a:t>
            </a:r>
            <a:endParaRPr lang="en-US" dirty="0"/>
          </a:p>
        </p:txBody>
      </p:sp>
    </p:spTree>
    <p:extLst>
      <p:ext uri="{BB962C8B-B14F-4D97-AF65-F5344CB8AC3E}">
        <p14:creationId xmlns:p14="http://schemas.microsoft.com/office/powerpoint/2010/main" val="1777039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14276">
              <a:buFont typeface="Arial" panose="020B0604020202020204" pitchFamily="34" charset="0"/>
              <a:buChar char="•"/>
              <a:defRPr/>
            </a:pPr>
            <a:r>
              <a:rPr lang="en-US" dirty="0" smtClean="0"/>
              <a:t>This presentation attempts to provide</a:t>
            </a:r>
            <a:r>
              <a:rPr lang="en-US" baseline="0" dirty="0" smtClean="0"/>
              <a:t> </a:t>
            </a:r>
            <a:r>
              <a:rPr lang="en-US" dirty="0"/>
              <a:t>a </a:t>
            </a:r>
            <a:r>
              <a:rPr lang="en-US" u="sng" dirty="0"/>
              <a:t>very</a:t>
            </a:r>
            <a:r>
              <a:rPr lang="en-US" dirty="0"/>
              <a:t> basic overview of the Semantic Web and </a:t>
            </a:r>
            <a:r>
              <a:rPr lang="en-US" dirty="0" smtClean="0"/>
              <a:t>Linked </a:t>
            </a:r>
            <a:r>
              <a:rPr lang="en-US" dirty="0"/>
              <a:t>D</a:t>
            </a:r>
            <a:r>
              <a:rPr lang="en-US" dirty="0" smtClean="0"/>
              <a:t>ata </a:t>
            </a:r>
            <a:r>
              <a:rPr lang="en-US" dirty="0"/>
              <a:t>concepts. </a:t>
            </a:r>
          </a:p>
          <a:p>
            <a:endParaRPr lang="en-US" dirty="0" smtClean="0"/>
          </a:p>
          <a:p>
            <a:pPr marL="171450" indent="-171450">
              <a:buFont typeface="Arial" panose="020B0604020202020204" pitchFamily="34" charset="0"/>
              <a:buChar char="•"/>
            </a:pPr>
            <a:r>
              <a:rPr lang="en-US" dirty="0" smtClean="0"/>
              <a:t>More importantly, this unit aims to help you understand, and focus on the key message in, LC’s</a:t>
            </a:r>
            <a:r>
              <a:rPr lang="en-US" baseline="0" dirty="0" smtClean="0"/>
              <a:t> </a:t>
            </a:r>
            <a:r>
              <a:rPr lang="en-US" dirty="0" smtClean="0"/>
              <a:t>efforts in applying Linked Data principles and mechanisms to create another carrier for our library data. </a:t>
            </a:r>
          </a:p>
          <a:p>
            <a:pPr marL="171450" indent="-171450">
              <a:buFont typeface="Arial" panose="020B0604020202020204" pitchFamily="34" charset="0"/>
              <a:buChar char="•"/>
            </a:pPr>
            <a:endParaRPr lang="en-US" dirty="0" smtClean="0"/>
          </a:p>
          <a:p>
            <a:pPr marL="171450" indent="-171450" defTabSz="914276">
              <a:buFont typeface="Arial" panose="020B0604020202020204" pitchFamily="34" charset="0"/>
              <a:buChar char="•"/>
              <a:defRPr/>
            </a:pPr>
            <a:r>
              <a:rPr lang="en-US" dirty="0" smtClean="0"/>
              <a:t>Introduction to terminology, terms, and tools used for Semantic Web applications are covered in more detail in Unit 2. </a:t>
            </a:r>
          </a:p>
          <a:p>
            <a:endParaRPr lang="en-US" dirty="0"/>
          </a:p>
        </p:txBody>
      </p:sp>
      <p:sp>
        <p:nvSpPr>
          <p:cNvPr id="4" name="Footer Placeholder 3"/>
          <p:cNvSpPr>
            <a:spLocks noGrp="1"/>
          </p:cNvSpPr>
          <p:nvPr>
            <p:ph type="ftr" sz="quarter" idx="10"/>
          </p:nvPr>
        </p:nvSpPr>
        <p:spPr/>
        <p:txBody>
          <a:bodyPr/>
          <a:lstStyle/>
          <a:p>
            <a:r>
              <a:rPr lang="en-US" dirty="0" smtClean="0"/>
              <a:t>June 8, 2015</a:t>
            </a:r>
            <a:endParaRPr lang="en-US" dirty="0"/>
          </a:p>
        </p:txBody>
      </p:sp>
      <p:sp>
        <p:nvSpPr>
          <p:cNvPr id="5" name="Slide Number Placeholder 4"/>
          <p:cNvSpPr>
            <a:spLocks noGrp="1"/>
          </p:cNvSpPr>
          <p:nvPr>
            <p:ph type="sldNum" sz="quarter" idx="11"/>
          </p:nvPr>
        </p:nvSpPr>
        <p:spPr/>
        <p:txBody>
          <a:bodyPr/>
          <a:lstStyle/>
          <a:p>
            <a:r>
              <a:rPr lang="en-US" dirty="0" smtClean="0"/>
              <a:t>Page </a:t>
            </a:r>
            <a:fld id="{BE7CCDC2-5E1E-4DFC-ADC5-02727C22A3A2}" type="slidenum">
              <a:rPr lang="en-US" smtClean="0"/>
              <a:pPr/>
              <a:t>6</a:t>
            </a:fld>
            <a:endParaRPr lang="en-US" dirty="0"/>
          </a:p>
        </p:txBody>
      </p:sp>
      <p:sp>
        <p:nvSpPr>
          <p:cNvPr id="6" name="Header Placeholder 5"/>
          <p:cNvSpPr>
            <a:spLocks noGrp="1"/>
          </p:cNvSpPr>
          <p:nvPr>
            <p:ph type="hdr" sz="quarter" idx="12"/>
          </p:nvPr>
        </p:nvSpPr>
        <p:spPr/>
        <p:txBody>
          <a:bodyPr/>
          <a:lstStyle/>
          <a:p>
            <a:r>
              <a:rPr lang="en-US" dirty="0" smtClean="0"/>
              <a:t>The Semantic Web and Linked Data Concepts: A basic overview</a:t>
            </a:r>
            <a:endParaRPr lang="en-US" dirty="0"/>
          </a:p>
        </p:txBody>
      </p:sp>
    </p:spTree>
    <p:extLst>
      <p:ext uri="{BB962C8B-B14F-4D97-AF65-F5344CB8AC3E}">
        <p14:creationId xmlns:p14="http://schemas.microsoft.com/office/powerpoint/2010/main" val="1748418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end of this unit, you should be able to:</a:t>
            </a:r>
          </a:p>
          <a:p>
            <a:endParaRPr lang="en-US" dirty="0"/>
          </a:p>
          <a:p>
            <a:pPr marL="171426" indent="-171426">
              <a:buFont typeface="Arial" panose="020B0604020202020204" pitchFamily="34" charset="0"/>
              <a:buChar char="•"/>
            </a:pPr>
            <a:r>
              <a:rPr lang="en-US" dirty="0"/>
              <a:t>Describe the purposes and goals of the Semantic </a:t>
            </a:r>
            <a:r>
              <a:rPr lang="en-US" dirty="0" smtClean="0"/>
              <a:t>Web and Linked Data and cite </a:t>
            </a:r>
            <a:r>
              <a:rPr lang="en-US" dirty="0"/>
              <a:t>some differences between the Semantic Web and the </a:t>
            </a:r>
            <a:r>
              <a:rPr lang="en-US" dirty="0" smtClean="0"/>
              <a:t>non-Semantic </a:t>
            </a:r>
            <a:r>
              <a:rPr lang="en-US" dirty="0"/>
              <a:t>W</a:t>
            </a:r>
            <a:r>
              <a:rPr lang="en-US" dirty="0" smtClean="0"/>
              <a:t>eb environments.</a:t>
            </a:r>
          </a:p>
          <a:p>
            <a:pPr marL="171426" indent="-171426">
              <a:buFont typeface="Arial" panose="020B0604020202020204" pitchFamily="34" charset="0"/>
              <a:buChar char="•"/>
            </a:pPr>
            <a:r>
              <a:rPr lang="en-US" dirty="0" smtClean="0"/>
              <a:t>Be aware of LC Linked Data Service* which provides access to commonly found standards and vocabularies promulgated by the Library of Congress. The following are some examples of datasets currently offered as part of this service:</a:t>
            </a:r>
          </a:p>
          <a:p>
            <a:endParaRPr lang="en-US" dirty="0" smtClean="0"/>
          </a:p>
          <a:p>
            <a:pPr lvl="1"/>
            <a:r>
              <a:rPr lang="en-US" dirty="0" smtClean="0"/>
              <a:t>LC Subject Headings</a:t>
            </a:r>
          </a:p>
          <a:p>
            <a:pPr lvl="1"/>
            <a:r>
              <a:rPr lang="en-US" dirty="0" smtClean="0"/>
              <a:t>LC Name Authority File</a:t>
            </a:r>
          </a:p>
          <a:p>
            <a:pPr lvl="1"/>
            <a:r>
              <a:rPr lang="en-US" dirty="0" smtClean="0"/>
              <a:t>LC Classification</a:t>
            </a:r>
          </a:p>
          <a:p>
            <a:pPr lvl="1"/>
            <a:r>
              <a:rPr lang="en-US" dirty="0" smtClean="0"/>
              <a:t>LC Children's Subject Headings</a:t>
            </a:r>
          </a:p>
          <a:p>
            <a:pPr lvl="1"/>
            <a:r>
              <a:rPr lang="en-US" dirty="0" smtClean="0"/>
              <a:t>LC Genre/Form Terms</a:t>
            </a:r>
          </a:p>
          <a:p>
            <a:pPr lvl="1"/>
            <a:r>
              <a:rPr lang="en-US" dirty="0" smtClean="0"/>
              <a:t>LC Medium of Performance Thesaurus for Music</a:t>
            </a:r>
          </a:p>
          <a:p>
            <a:pPr lvl="1"/>
            <a:r>
              <a:rPr lang="en-US" dirty="0" smtClean="0"/>
              <a:t>Thesaurus for Graphic Materials</a:t>
            </a:r>
          </a:p>
          <a:p>
            <a:pPr lvl="1"/>
            <a:r>
              <a:rPr lang="en-US" dirty="0" smtClean="0"/>
              <a:t>AFS Ethnographic Thesaurus</a:t>
            </a:r>
          </a:p>
          <a:p>
            <a:pPr lvl="1"/>
            <a:r>
              <a:rPr lang="en-US" dirty="0" smtClean="0"/>
              <a:t>Cultural Heritage Organizations</a:t>
            </a:r>
          </a:p>
          <a:p>
            <a:endParaRPr lang="en-US" dirty="0" smtClean="0"/>
          </a:p>
          <a:p>
            <a:r>
              <a:rPr lang="en-US" dirty="0" smtClean="0"/>
              <a:t>*The Library of Congress Linked Data Service enables both humans and machines to programmatically access authority data at the Library of Congress. This service is influenced by -- and implements – the</a:t>
            </a:r>
            <a:r>
              <a:rPr lang="en-US" baseline="0" dirty="0" smtClean="0"/>
              <a:t> Linked Data </a:t>
            </a:r>
            <a:r>
              <a:rPr lang="en-US" dirty="0" smtClean="0"/>
              <a:t>movement's approach of exposing and inter-connecting data on the Web via dereferenceable URIs. </a:t>
            </a:r>
          </a:p>
          <a:p>
            <a:pPr marL="171426" indent="-171426">
              <a:buFont typeface="Arial" panose="020B0604020202020204" pitchFamily="34" charset="0"/>
              <a:buChar char="•"/>
            </a:pPr>
            <a:endParaRPr lang="en-US" dirty="0" smtClean="0"/>
          </a:p>
          <a:p>
            <a:endParaRPr lang="en-US" dirty="0"/>
          </a:p>
        </p:txBody>
      </p:sp>
      <p:sp>
        <p:nvSpPr>
          <p:cNvPr id="4" name="Footer Placeholder 3"/>
          <p:cNvSpPr>
            <a:spLocks noGrp="1"/>
          </p:cNvSpPr>
          <p:nvPr>
            <p:ph type="ftr" sz="quarter" idx="10"/>
          </p:nvPr>
        </p:nvSpPr>
        <p:spPr/>
        <p:txBody>
          <a:bodyPr/>
          <a:lstStyle/>
          <a:p>
            <a:r>
              <a:rPr lang="en-US" dirty="0" smtClean="0"/>
              <a:t>June 8, 2015</a:t>
            </a:r>
            <a:endParaRPr lang="en-US" dirty="0"/>
          </a:p>
        </p:txBody>
      </p:sp>
      <p:sp>
        <p:nvSpPr>
          <p:cNvPr id="5" name="Slide Number Placeholder 4"/>
          <p:cNvSpPr>
            <a:spLocks noGrp="1"/>
          </p:cNvSpPr>
          <p:nvPr>
            <p:ph type="sldNum" sz="quarter" idx="11"/>
          </p:nvPr>
        </p:nvSpPr>
        <p:spPr/>
        <p:txBody>
          <a:bodyPr/>
          <a:lstStyle/>
          <a:p>
            <a:r>
              <a:rPr lang="en-US" dirty="0" smtClean="0"/>
              <a:t>Page </a:t>
            </a:r>
            <a:fld id="{BE7CCDC2-5E1E-4DFC-ADC5-02727C22A3A2}" type="slidenum">
              <a:rPr lang="en-US" smtClean="0"/>
              <a:pPr/>
              <a:t>7</a:t>
            </a:fld>
            <a:endParaRPr lang="en-US" dirty="0"/>
          </a:p>
        </p:txBody>
      </p:sp>
      <p:sp>
        <p:nvSpPr>
          <p:cNvPr id="6" name="Header Placeholder 5"/>
          <p:cNvSpPr>
            <a:spLocks noGrp="1"/>
          </p:cNvSpPr>
          <p:nvPr>
            <p:ph type="hdr" sz="quarter" idx="12"/>
          </p:nvPr>
        </p:nvSpPr>
        <p:spPr/>
        <p:txBody>
          <a:bodyPr/>
          <a:lstStyle/>
          <a:p>
            <a:r>
              <a:rPr lang="en-US" dirty="0" smtClean="0"/>
              <a:t>The Semantic Web and Linked Data Concepts: A basic overview</a:t>
            </a:r>
            <a:endParaRPr lang="en-US" dirty="0"/>
          </a:p>
        </p:txBody>
      </p:sp>
    </p:spTree>
    <p:extLst>
      <p:ext uri="{BB962C8B-B14F-4D97-AF65-F5344CB8AC3E}">
        <p14:creationId xmlns:p14="http://schemas.microsoft.com/office/powerpoint/2010/main" val="2627940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outline of what we will discuss</a:t>
            </a:r>
            <a:r>
              <a:rPr lang="en-US" baseline="0" dirty="0" smtClean="0"/>
              <a:t> in the remaining of the unit.</a:t>
            </a:r>
            <a:endParaRPr lang="en-US" dirty="0"/>
          </a:p>
        </p:txBody>
      </p:sp>
      <p:sp>
        <p:nvSpPr>
          <p:cNvPr id="4" name="Footer Placeholder 3"/>
          <p:cNvSpPr>
            <a:spLocks noGrp="1"/>
          </p:cNvSpPr>
          <p:nvPr>
            <p:ph type="ftr" sz="quarter" idx="10"/>
          </p:nvPr>
        </p:nvSpPr>
        <p:spPr/>
        <p:txBody>
          <a:bodyPr/>
          <a:lstStyle/>
          <a:p>
            <a:r>
              <a:rPr lang="en-US" dirty="0" smtClean="0"/>
              <a:t>June 8, 2015</a:t>
            </a:r>
            <a:endParaRPr lang="en-US" dirty="0"/>
          </a:p>
        </p:txBody>
      </p:sp>
      <p:sp>
        <p:nvSpPr>
          <p:cNvPr id="5" name="Slide Number Placeholder 4"/>
          <p:cNvSpPr>
            <a:spLocks noGrp="1"/>
          </p:cNvSpPr>
          <p:nvPr>
            <p:ph type="sldNum" sz="quarter" idx="11"/>
          </p:nvPr>
        </p:nvSpPr>
        <p:spPr/>
        <p:txBody>
          <a:bodyPr/>
          <a:lstStyle/>
          <a:p>
            <a:r>
              <a:rPr lang="en-US" dirty="0" smtClean="0"/>
              <a:t>Page </a:t>
            </a:r>
            <a:fld id="{BE7CCDC2-5E1E-4DFC-ADC5-02727C22A3A2}" type="slidenum">
              <a:rPr lang="en-US" smtClean="0"/>
              <a:pPr/>
              <a:t>8</a:t>
            </a:fld>
            <a:endParaRPr lang="en-US" dirty="0"/>
          </a:p>
        </p:txBody>
      </p:sp>
      <p:sp>
        <p:nvSpPr>
          <p:cNvPr id="6" name="Header Placeholder 5"/>
          <p:cNvSpPr>
            <a:spLocks noGrp="1"/>
          </p:cNvSpPr>
          <p:nvPr>
            <p:ph type="hdr" sz="quarter" idx="12"/>
          </p:nvPr>
        </p:nvSpPr>
        <p:spPr/>
        <p:txBody>
          <a:bodyPr/>
          <a:lstStyle/>
          <a:p>
            <a:r>
              <a:rPr lang="en-US" dirty="0" smtClean="0"/>
              <a:t>The Semantic Web and Linked Data Concepts: A basic overview</a:t>
            </a:r>
            <a:endParaRPr lang="en-US" dirty="0"/>
          </a:p>
        </p:txBody>
      </p:sp>
    </p:spTree>
    <p:extLst>
      <p:ext uri="{BB962C8B-B14F-4D97-AF65-F5344CB8AC3E}">
        <p14:creationId xmlns:p14="http://schemas.microsoft.com/office/powerpoint/2010/main" val="401308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2001, Tim</a:t>
            </a:r>
            <a:r>
              <a:rPr lang="en-US" baseline="0" dirty="0" smtClean="0"/>
              <a:t> Berners-Lee, James Handler, and Ora Lassila published an article in </a:t>
            </a:r>
            <a:r>
              <a:rPr lang="en-US" i="1" baseline="0" dirty="0" smtClean="0"/>
              <a:t>Scientific American</a:t>
            </a:r>
            <a:r>
              <a:rPr lang="en-US" baseline="0" dirty="0" smtClean="0"/>
              <a:t>, “The Semantic Web” that describes future scenarios in which the Semantic Web …</a:t>
            </a:r>
          </a:p>
          <a:p>
            <a:endParaRPr lang="en-US" dirty="0"/>
          </a:p>
        </p:txBody>
      </p:sp>
      <p:sp>
        <p:nvSpPr>
          <p:cNvPr id="4" name="Footer Placeholder 3"/>
          <p:cNvSpPr>
            <a:spLocks noGrp="1"/>
          </p:cNvSpPr>
          <p:nvPr>
            <p:ph type="ftr" sz="quarter" idx="10"/>
          </p:nvPr>
        </p:nvSpPr>
        <p:spPr/>
        <p:txBody>
          <a:bodyPr/>
          <a:lstStyle/>
          <a:p>
            <a:r>
              <a:rPr lang="en-US" dirty="0" smtClean="0"/>
              <a:t>June 8, 2015</a:t>
            </a:r>
            <a:endParaRPr lang="en-US" dirty="0"/>
          </a:p>
        </p:txBody>
      </p:sp>
      <p:sp>
        <p:nvSpPr>
          <p:cNvPr id="5" name="Slide Number Placeholder 4"/>
          <p:cNvSpPr>
            <a:spLocks noGrp="1"/>
          </p:cNvSpPr>
          <p:nvPr>
            <p:ph type="sldNum" sz="quarter" idx="11"/>
          </p:nvPr>
        </p:nvSpPr>
        <p:spPr/>
        <p:txBody>
          <a:bodyPr/>
          <a:lstStyle/>
          <a:p>
            <a:r>
              <a:rPr lang="en-US" dirty="0" smtClean="0"/>
              <a:t>Page </a:t>
            </a:r>
            <a:fld id="{BE7CCDC2-5E1E-4DFC-ADC5-02727C22A3A2}" type="slidenum">
              <a:rPr lang="en-US" smtClean="0"/>
              <a:pPr/>
              <a:t>9</a:t>
            </a:fld>
            <a:endParaRPr lang="en-US" dirty="0"/>
          </a:p>
        </p:txBody>
      </p:sp>
      <p:sp>
        <p:nvSpPr>
          <p:cNvPr id="6" name="Header Placeholder 5"/>
          <p:cNvSpPr>
            <a:spLocks noGrp="1"/>
          </p:cNvSpPr>
          <p:nvPr>
            <p:ph type="hdr" sz="quarter" idx="12"/>
          </p:nvPr>
        </p:nvSpPr>
        <p:spPr/>
        <p:txBody>
          <a:bodyPr/>
          <a:lstStyle/>
          <a:p>
            <a:r>
              <a:rPr lang="en-US" dirty="0" smtClean="0"/>
              <a:t>The Semantic Web and Linked Data Concepts: A basic overview</a:t>
            </a:r>
            <a:endParaRPr lang="en-US" dirty="0"/>
          </a:p>
        </p:txBody>
      </p:sp>
    </p:spTree>
    <p:extLst>
      <p:ext uri="{BB962C8B-B14F-4D97-AF65-F5344CB8AC3E}">
        <p14:creationId xmlns:p14="http://schemas.microsoft.com/office/powerpoint/2010/main" val="3876113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 new form of Web content that is meaningful to computers will unleash a revolution of new possibilities.”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Semantic Web will enable machines to comprehend semantic documents and data, not human speech and writings.”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explicit representation of the semantics of data, accompanied with domain theories (that is, ontologies ), will enable a Web that provides a qualitatively new level of service.”</a:t>
            </a:r>
          </a:p>
          <a:p>
            <a:endParaRPr lang="en-US" sz="1200" kern="1200" dirty="0" smtClean="0">
              <a:solidFill>
                <a:schemeClr val="tx1"/>
              </a:solidFill>
              <a:effectLst/>
              <a:latin typeface="+mn-lt"/>
              <a:ea typeface="+mn-ea"/>
              <a:cs typeface="+mn-cs"/>
            </a:endParaRPr>
          </a:p>
          <a:p>
            <a:r>
              <a:rPr lang="en-US" dirty="0" smtClean="0"/>
              <a:t>Tim Berners-Lee, James Hendler and Ora Lassila, "The Semantic Web", </a:t>
            </a:r>
            <a:r>
              <a:rPr lang="en-US" i="1" dirty="0" smtClean="0"/>
              <a:t>Scientific American</a:t>
            </a:r>
            <a:r>
              <a:rPr lang="en-US" dirty="0" smtClean="0"/>
              <a:t>, May 2001, p. 29-37.</a:t>
            </a:r>
          </a:p>
          <a:p>
            <a:endParaRPr lang="en-US" sz="1200" kern="1200" dirty="0" smtClean="0">
              <a:solidFill>
                <a:schemeClr val="tx1"/>
              </a:solidFill>
              <a:effectLst/>
              <a:latin typeface="+mn-lt"/>
              <a:ea typeface="+mn-ea"/>
              <a:cs typeface="+mn-cs"/>
            </a:endParaRPr>
          </a:p>
          <a:p>
            <a:pPr defTabSz="966612">
              <a:defRPr/>
            </a:pPr>
            <a:r>
              <a:rPr lang="en-US" dirty="0" smtClean="0"/>
              <a:t>The Semantic Web is a collaborative effort led by then World Wide Web Consortium (W3C) to provide a framework that allows data to be shared and reused across application, enterprise, and community boundaries. </a:t>
            </a:r>
          </a:p>
          <a:p>
            <a:r>
              <a:rPr lang="en-US" sz="1100" dirty="0" smtClean="0"/>
              <a:t>W3C. </a:t>
            </a:r>
            <a:r>
              <a:rPr lang="en-US" sz="1100" i="1" dirty="0" smtClean="0"/>
              <a:t>What is the Semantic Web? </a:t>
            </a:r>
            <a:r>
              <a:rPr lang="en-US" sz="1100" dirty="0" smtClean="0"/>
              <a:t>Downloaded February 12, 2014 from </a:t>
            </a:r>
            <a:r>
              <a:rPr lang="en-US" sz="1100" dirty="0" smtClean="0">
                <a:hlinkClick r:id="rId3"/>
              </a:rPr>
              <a:t>http://www.w3.org/2001/sw/</a:t>
            </a:r>
            <a:r>
              <a:rPr lang="en-US" sz="1100" dirty="0" smtClean="0"/>
              <a:t> </a:t>
            </a:r>
          </a:p>
          <a:p>
            <a:endParaRPr lang="en-US" sz="1200" kern="1200" dirty="0" smtClean="0">
              <a:solidFill>
                <a:schemeClr val="tx1"/>
              </a:solidFill>
              <a:effectLst/>
              <a:latin typeface="+mn-lt"/>
              <a:ea typeface="+mn-ea"/>
              <a:cs typeface="+mn-cs"/>
            </a:endParaRPr>
          </a:p>
          <a:p>
            <a:endParaRPr lang="en-US" dirty="0"/>
          </a:p>
        </p:txBody>
      </p:sp>
      <p:sp>
        <p:nvSpPr>
          <p:cNvPr id="4" name="Footer Placeholder 3"/>
          <p:cNvSpPr>
            <a:spLocks noGrp="1"/>
          </p:cNvSpPr>
          <p:nvPr>
            <p:ph type="ftr" sz="quarter" idx="10"/>
          </p:nvPr>
        </p:nvSpPr>
        <p:spPr/>
        <p:txBody>
          <a:bodyPr/>
          <a:lstStyle/>
          <a:p>
            <a:r>
              <a:rPr lang="en-US" dirty="0" smtClean="0"/>
              <a:t>June 8, 2015</a:t>
            </a:r>
            <a:endParaRPr lang="en-US" dirty="0"/>
          </a:p>
        </p:txBody>
      </p:sp>
      <p:sp>
        <p:nvSpPr>
          <p:cNvPr id="5" name="Slide Number Placeholder 4"/>
          <p:cNvSpPr>
            <a:spLocks noGrp="1"/>
          </p:cNvSpPr>
          <p:nvPr>
            <p:ph type="sldNum" sz="quarter" idx="11"/>
          </p:nvPr>
        </p:nvSpPr>
        <p:spPr/>
        <p:txBody>
          <a:bodyPr/>
          <a:lstStyle/>
          <a:p>
            <a:r>
              <a:rPr lang="en-US" dirty="0" smtClean="0"/>
              <a:t>Page </a:t>
            </a:r>
            <a:fld id="{BE7CCDC2-5E1E-4DFC-ADC5-02727C22A3A2}" type="slidenum">
              <a:rPr lang="en-US" smtClean="0"/>
              <a:pPr/>
              <a:t>10</a:t>
            </a:fld>
            <a:endParaRPr lang="en-US" dirty="0"/>
          </a:p>
        </p:txBody>
      </p:sp>
      <p:sp>
        <p:nvSpPr>
          <p:cNvPr id="6" name="Header Placeholder 5"/>
          <p:cNvSpPr>
            <a:spLocks noGrp="1"/>
          </p:cNvSpPr>
          <p:nvPr>
            <p:ph type="hdr" sz="quarter" idx="12"/>
          </p:nvPr>
        </p:nvSpPr>
        <p:spPr/>
        <p:txBody>
          <a:bodyPr/>
          <a:lstStyle/>
          <a:p>
            <a:r>
              <a:rPr lang="en-US" dirty="0" smtClean="0"/>
              <a:t>The Semantic Web and Linked Data Concepts: A basic overview</a:t>
            </a:r>
            <a:endParaRPr lang="en-US" dirty="0"/>
          </a:p>
        </p:txBody>
      </p:sp>
    </p:spTree>
    <p:extLst>
      <p:ext uri="{BB962C8B-B14F-4D97-AF65-F5344CB8AC3E}">
        <p14:creationId xmlns:p14="http://schemas.microsoft.com/office/powerpoint/2010/main" val="563398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2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Web 1.0</a:t>
            </a:r>
          </a:p>
          <a:p>
            <a:pPr defTabSz="914276">
              <a:defRPr/>
            </a:pPr>
            <a:endParaRPr lang="fr-FR" dirty="0" smtClean="0">
              <a:ea typeface="ＭＳ Ｐゴシック" pitchFamily="34" charset="-128"/>
            </a:endParaRPr>
          </a:p>
          <a:p>
            <a:pPr marL="0" marR="0" indent="0" algn="l" defTabSz="91427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All the resources we find on the traditional document Web are information resources. There are d</a:t>
            </a:r>
            <a:r>
              <a:rPr lang="en-US" dirty="0" smtClean="0"/>
              <a:t>ata posted on Web sites and users simply viewed or downloaded the content. </a:t>
            </a:r>
            <a:endParaRPr lang="fr-FR" dirty="0" smtClean="0">
              <a:ea typeface="ＭＳ Ｐゴシック" pitchFamily="34" charset="-128"/>
            </a:endParaRPr>
          </a:p>
          <a:p>
            <a:endParaRPr lang="en-US" dirty="0" smtClean="0"/>
          </a:p>
          <a:p>
            <a:r>
              <a:rPr lang="en-US" dirty="0" smtClean="0"/>
              <a:t>Darcy DiNucci, an information architecture consultant, coined the term “Web 2.0 In her 1999 article, "Fragmented Future”:</a:t>
            </a:r>
          </a:p>
          <a:p>
            <a:r>
              <a:rPr lang="en-US" i="1" dirty="0" smtClean="0"/>
              <a:t>“The Web we know now, which loads into a browser window in essentially </a:t>
            </a:r>
            <a:r>
              <a:rPr lang="en-US" i="1" u="sng" dirty="0" smtClean="0"/>
              <a:t>static</a:t>
            </a:r>
            <a:r>
              <a:rPr lang="en-US" i="1" dirty="0" smtClean="0"/>
              <a:t> </a:t>
            </a:r>
            <a:r>
              <a:rPr lang="en-US" i="1" u="sng" dirty="0" smtClean="0"/>
              <a:t>screenfuls</a:t>
            </a:r>
            <a:r>
              <a:rPr lang="en-US" i="1" dirty="0" smtClean="0"/>
              <a:t>, is only an embryo of the Web to come. The first glimmerings of Web 2.0 are beginning to appear, and we are just starting to see how that embryo might develop. The Web will be understood not as screenfuls of text and graphics but as a transport mechanism, the ether through which interactivity happens.”</a:t>
            </a:r>
            <a:endParaRPr lang="en-US" dirty="0" smtClean="0"/>
          </a:p>
          <a:p>
            <a:endParaRPr lang="en-US" dirty="0" smtClean="0"/>
          </a:p>
        </p:txBody>
      </p:sp>
      <p:sp>
        <p:nvSpPr>
          <p:cNvPr id="4" name="Footer Placeholder 3"/>
          <p:cNvSpPr>
            <a:spLocks noGrp="1"/>
          </p:cNvSpPr>
          <p:nvPr>
            <p:ph type="ftr" sz="quarter" idx="10"/>
          </p:nvPr>
        </p:nvSpPr>
        <p:spPr/>
        <p:txBody>
          <a:bodyPr/>
          <a:lstStyle/>
          <a:p>
            <a:r>
              <a:rPr lang="en-US" dirty="0" smtClean="0"/>
              <a:t>June 8, 2015</a:t>
            </a:r>
            <a:endParaRPr lang="en-US" dirty="0"/>
          </a:p>
        </p:txBody>
      </p:sp>
      <p:sp>
        <p:nvSpPr>
          <p:cNvPr id="5" name="Slide Number Placeholder 4"/>
          <p:cNvSpPr>
            <a:spLocks noGrp="1"/>
          </p:cNvSpPr>
          <p:nvPr>
            <p:ph type="sldNum" sz="quarter" idx="11"/>
          </p:nvPr>
        </p:nvSpPr>
        <p:spPr/>
        <p:txBody>
          <a:bodyPr/>
          <a:lstStyle/>
          <a:p>
            <a:r>
              <a:rPr lang="en-US" dirty="0" smtClean="0"/>
              <a:t>Page </a:t>
            </a:r>
            <a:fld id="{BE7CCDC2-5E1E-4DFC-ADC5-02727C22A3A2}" type="slidenum">
              <a:rPr lang="en-US" smtClean="0"/>
              <a:pPr/>
              <a:t>11</a:t>
            </a:fld>
            <a:endParaRPr lang="en-US" dirty="0"/>
          </a:p>
        </p:txBody>
      </p:sp>
      <p:sp>
        <p:nvSpPr>
          <p:cNvPr id="6" name="Header Placeholder 5"/>
          <p:cNvSpPr>
            <a:spLocks noGrp="1"/>
          </p:cNvSpPr>
          <p:nvPr>
            <p:ph type="hdr" sz="quarter" idx="12"/>
          </p:nvPr>
        </p:nvSpPr>
        <p:spPr/>
        <p:txBody>
          <a:bodyPr/>
          <a:lstStyle/>
          <a:p>
            <a:r>
              <a:rPr lang="en-US" dirty="0" smtClean="0"/>
              <a:t>The Semantic Web and Linked Data Concepts: A basic overview</a:t>
            </a:r>
            <a:endParaRPr lang="en-US" dirty="0"/>
          </a:p>
        </p:txBody>
      </p:sp>
    </p:spTree>
    <p:extLst>
      <p:ext uri="{BB962C8B-B14F-4D97-AF65-F5344CB8AC3E}">
        <p14:creationId xmlns:p14="http://schemas.microsoft.com/office/powerpoint/2010/main" val="1652837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470C81-AC60-4507-9DE7-C98566799681}" type="datetime1">
              <a:rPr lang="en-US" smtClean="0"/>
              <a:t>7/8/2015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7B56F2-A2F2-4D76-B5DC-A3D4188A7790}" type="slidenum">
              <a:rPr lang="en-US" smtClean="0"/>
              <a:pPr/>
              <a:t>‹#›</a:t>
            </a:fld>
            <a:endParaRPr lang="en-US" dirty="0"/>
          </a:p>
        </p:txBody>
      </p:sp>
    </p:spTree>
    <p:extLst>
      <p:ext uri="{BB962C8B-B14F-4D97-AF65-F5344CB8AC3E}">
        <p14:creationId xmlns:p14="http://schemas.microsoft.com/office/powerpoint/2010/main" val="2866834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2C73E4-636F-4F9B-A724-B590B9CE7302}" type="datetime1">
              <a:rPr lang="en-US" smtClean="0"/>
              <a:t>7/8/2015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7B56F2-A2F2-4D76-B5DC-A3D4188A7790}" type="slidenum">
              <a:rPr lang="en-US" smtClean="0"/>
              <a:pPr/>
              <a:t>‹#›</a:t>
            </a:fld>
            <a:endParaRPr lang="en-US" dirty="0"/>
          </a:p>
        </p:txBody>
      </p:sp>
    </p:spTree>
    <p:extLst>
      <p:ext uri="{BB962C8B-B14F-4D97-AF65-F5344CB8AC3E}">
        <p14:creationId xmlns:p14="http://schemas.microsoft.com/office/powerpoint/2010/main" val="2094817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C387D3-9858-47CE-AA61-45941CA0541A}" type="datetime1">
              <a:rPr lang="en-US" smtClean="0"/>
              <a:t>7/8/2015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7B56F2-A2F2-4D76-B5DC-A3D4188A7790}" type="slidenum">
              <a:rPr lang="en-US" smtClean="0"/>
              <a:pPr/>
              <a:t>‹#›</a:t>
            </a:fld>
            <a:endParaRPr lang="en-US" dirty="0"/>
          </a:p>
        </p:txBody>
      </p:sp>
    </p:spTree>
    <p:extLst>
      <p:ext uri="{BB962C8B-B14F-4D97-AF65-F5344CB8AC3E}">
        <p14:creationId xmlns:p14="http://schemas.microsoft.com/office/powerpoint/2010/main" val="4111148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342900" indent="-342900">
              <a:buClr>
                <a:srgbClr val="C00000"/>
              </a:buClr>
              <a:buFont typeface="Arial" panose="020B0604020202020204" pitchFamily="34" charset="0"/>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9"/>
          <p:cNvSpPr>
            <a:spLocks noGrp="1"/>
          </p:cNvSpPr>
          <p:nvPr>
            <p:ph type="dt" sz="half" idx="10"/>
          </p:nvPr>
        </p:nvSpPr>
        <p:spPr/>
        <p:txBody>
          <a:bodyPr/>
          <a:lstStyle/>
          <a:p>
            <a:fld id="{B229D84B-DF56-4303-8422-ABB1B1271A4B}" type="datetime1">
              <a:rPr lang="en-US" smtClean="0"/>
              <a:t>7/8/2015</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FC7B56F2-A2F2-4D76-B5DC-A3D4188A7790}" type="slidenum">
              <a:rPr lang="en-US" smtClean="0"/>
              <a:pPr/>
              <a:t>‹#›</a:t>
            </a:fld>
            <a:endParaRPr lang="en-US" dirty="0"/>
          </a:p>
        </p:txBody>
      </p:sp>
    </p:spTree>
    <p:extLst>
      <p:ext uri="{BB962C8B-B14F-4D97-AF65-F5344CB8AC3E}">
        <p14:creationId xmlns:p14="http://schemas.microsoft.com/office/powerpoint/2010/main" val="1815985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40F509-8F6E-472E-AD3F-DCBEBAB13380}" type="datetime1">
              <a:rPr lang="en-US" smtClean="0"/>
              <a:t>7/8/2015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7B56F2-A2F2-4D76-B5DC-A3D4188A7790}" type="slidenum">
              <a:rPr lang="en-US" smtClean="0"/>
              <a:pPr/>
              <a:t>‹#›</a:t>
            </a:fld>
            <a:endParaRPr lang="en-US" dirty="0"/>
          </a:p>
        </p:txBody>
      </p:sp>
    </p:spTree>
    <p:extLst>
      <p:ext uri="{BB962C8B-B14F-4D97-AF65-F5344CB8AC3E}">
        <p14:creationId xmlns:p14="http://schemas.microsoft.com/office/powerpoint/2010/main" val="2177337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B5FAAF-7CFD-4877-8E96-C6D913BFD58F}" type="datetime1">
              <a:rPr lang="en-US" smtClean="0"/>
              <a:t>7/8/2015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7B56F2-A2F2-4D76-B5DC-A3D4188A7790}" type="slidenum">
              <a:rPr lang="en-US" smtClean="0"/>
              <a:pPr/>
              <a:t>‹#›</a:t>
            </a:fld>
            <a:endParaRPr lang="en-US" dirty="0"/>
          </a:p>
        </p:txBody>
      </p:sp>
    </p:spTree>
    <p:extLst>
      <p:ext uri="{BB962C8B-B14F-4D97-AF65-F5344CB8AC3E}">
        <p14:creationId xmlns:p14="http://schemas.microsoft.com/office/powerpoint/2010/main" val="2723494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B40266-2779-4994-A32D-C33F68DC604B}" type="datetime1">
              <a:rPr lang="en-US" smtClean="0"/>
              <a:t>7/8/2015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r>
              <a:rPr lang="en-US" dirty="0" smtClean="0"/>
              <a:t>1-</a:t>
            </a:r>
            <a:fld id="{FC7B56F2-A2F2-4D76-B5DC-A3D4188A7790}" type="slidenum">
              <a:rPr lang="en-US" smtClean="0"/>
              <a:pPr/>
              <a:t>‹#›</a:t>
            </a:fld>
            <a:endParaRPr lang="en-US" dirty="0"/>
          </a:p>
        </p:txBody>
      </p:sp>
    </p:spTree>
    <p:extLst>
      <p:ext uri="{BB962C8B-B14F-4D97-AF65-F5344CB8AC3E}">
        <p14:creationId xmlns:p14="http://schemas.microsoft.com/office/powerpoint/2010/main" val="1912363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8E1C7E-20FB-4324-A150-5A65E7E1B171}" type="datetime1">
              <a:rPr lang="en-US" smtClean="0"/>
              <a:t>7/8/2015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r>
              <a:rPr lang="en-US" dirty="0" smtClean="0"/>
              <a:t>1-</a:t>
            </a:r>
            <a:fld id="{FC7B56F2-A2F2-4D76-B5DC-A3D4188A7790}" type="slidenum">
              <a:rPr lang="en-US" smtClean="0"/>
              <a:pPr/>
              <a:t>‹#›</a:t>
            </a:fld>
            <a:endParaRPr lang="en-US" dirty="0"/>
          </a:p>
        </p:txBody>
      </p:sp>
    </p:spTree>
    <p:extLst>
      <p:ext uri="{BB962C8B-B14F-4D97-AF65-F5344CB8AC3E}">
        <p14:creationId xmlns:p14="http://schemas.microsoft.com/office/powerpoint/2010/main" val="945798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974EF4-11E5-4D15-9DE7-5B47257EFB13}" type="datetime1">
              <a:rPr lang="en-US" smtClean="0"/>
              <a:t>7/8/2015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r>
              <a:rPr lang="en-US" dirty="0" smtClean="0"/>
              <a:t>1-</a:t>
            </a:r>
            <a:fld id="{FC7B56F2-A2F2-4D76-B5DC-A3D4188A7790}" type="slidenum">
              <a:rPr lang="en-US" smtClean="0"/>
              <a:pPr/>
              <a:t>‹#›</a:t>
            </a:fld>
            <a:endParaRPr lang="en-US" dirty="0"/>
          </a:p>
        </p:txBody>
      </p:sp>
    </p:spTree>
    <p:extLst>
      <p:ext uri="{BB962C8B-B14F-4D97-AF65-F5344CB8AC3E}">
        <p14:creationId xmlns:p14="http://schemas.microsoft.com/office/powerpoint/2010/main" val="823002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C117C7-430E-4C95-9FCC-1C10738892EF}" type="datetime1">
              <a:rPr lang="en-US" smtClean="0"/>
              <a:t>7/8/2015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dirty="0" smtClean="0"/>
              <a:t>1-</a:t>
            </a:r>
            <a:fld id="{FC7B56F2-A2F2-4D76-B5DC-A3D4188A7790}" type="slidenum">
              <a:rPr lang="en-US" smtClean="0"/>
              <a:pPr/>
              <a:t>‹#›</a:t>
            </a:fld>
            <a:endParaRPr lang="en-US" dirty="0"/>
          </a:p>
        </p:txBody>
      </p:sp>
    </p:spTree>
    <p:extLst>
      <p:ext uri="{BB962C8B-B14F-4D97-AF65-F5344CB8AC3E}">
        <p14:creationId xmlns:p14="http://schemas.microsoft.com/office/powerpoint/2010/main" val="2993537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E1EAFC-C974-44A5-82E5-BD6079EE619A}" type="datetime1">
              <a:rPr lang="en-US" smtClean="0"/>
              <a:t>7/8/2015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7B56F2-A2F2-4D76-B5DC-A3D4188A7790}" type="slidenum">
              <a:rPr lang="en-US" smtClean="0"/>
              <a:pPr/>
              <a:t>‹#›</a:t>
            </a:fld>
            <a:endParaRPr lang="en-US" dirty="0"/>
          </a:p>
        </p:txBody>
      </p:sp>
    </p:spTree>
    <p:extLst>
      <p:ext uri="{BB962C8B-B14F-4D97-AF65-F5344CB8AC3E}">
        <p14:creationId xmlns:p14="http://schemas.microsoft.com/office/powerpoint/2010/main" val="1421600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DF3514-5E3D-426A-94CA-62ACEF1FE47F}" type="datetime1">
              <a:rPr lang="en-US" smtClean="0"/>
              <a:t>7/8/2015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1-</a:t>
            </a:r>
            <a:fld id="{FC7B56F2-A2F2-4D76-B5DC-A3D4188A7790}" type="slidenum">
              <a:rPr lang="en-US" smtClean="0"/>
              <a:pPr/>
              <a:t>‹#›</a:t>
            </a:fld>
            <a:endParaRPr lang="en-US" dirty="0"/>
          </a:p>
        </p:txBody>
      </p:sp>
    </p:spTree>
    <p:extLst>
      <p:ext uri="{BB962C8B-B14F-4D97-AF65-F5344CB8AC3E}">
        <p14:creationId xmlns:p14="http://schemas.microsoft.com/office/powerpoint/2010/main" val="1251682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 y="2651760"/>
            <a:ext cx="8778240" cy="1470025"/>
          </a:xfrm>
        </p:spPr>
        <p:txBody>
          <a:bodyPr>
            <a:normAutofit fontScale="90000"/>
          </a:bodyPr>
          <a:lstStyle/>
          <a:p>
            <a:r>
              <a:rPr lang="en-US" altLang="en-US" i="1" dirty="0">
                <a:latin typeface="Copperplate Gothic Bold" pitchFamily="34" charset="0"/>
              </a:rPr>
              <a:t>Introduction to the Semantic Web and Linked Data</a:t>
            </a:r>
            <a:endParaRPr lang="en-US" dirty="0"/>
          </a:p>
        </p:txBody>
      </p:sp>
      <p:sp>
        <p:nvSpPr>
          <p:cNvPr id="3" name="Subtitle 2"/>
          <p:cNvSpPr>
            <a:spLocks noGrp="1"/>
          </p:cNvSpPr>
          <p:nvPr>
            <p:ph type="subTitle" idx="1"/>
          </p:nvPr>
        </p:nvSpPr>
        <p:spPr>
          <a:xfrm>
            <a:off x="640080" y="4389120"/>
            <a:ext cx="7955280" cy="1752600"/>
          </a:xfrm>
        </p:spPr>
        <p:txBody>
          <a:bodyPr>
            <a:normAutofit fontScale="25000" lnSpcReduction="20000"/>
          </a:bodyPr>
          <a:lstStyle/>
          <a:p>
            <a:r>
              <a:rPr lang="en-US" sz="12800" b="1" dirty="0"/>
              <a:t>Module 1 - </a:t>
            </a:r>
            <a:r>
              <a:rPr lang="en-US" sz="12800" b="1" dirty="0" smtClean="0"/>
              <a:t>Part </a:t>
            </a:r>
            <a:r>
              <a:rPr lang="en-US" sz="12800" b="1" dirty="0"/>
              <a:t>1</a:t>
            </a:r>
          </a:p>
          <a:p>
            <a:endParaRPr lang="en-US" sz="10400" b="1" dirty="0" smtClean="0">
              <a:solidFill>
                <a:schemeClr val="tx1"/>
              </a:solidFill>
            </a:endParaRPr>
          </a:p>
          <a:p>
            <a:r>
              <a:rPr lang="en-US" sz="12800" b="1" dirty="0" smtClean="0">
                <a:solidFill>
                  <a:schemeClr val="tx1"/>
                </a:solidFill>
              </a:rPr>
              <a:t>The </a:t>
            </a:r>
            <a:r>
              <a:rPr lang="en-US" sz="12800" b="1" dirty="0">
                <a:solidFill>
                  <a:schemeClr val="tx1"/>
                </a:solidFill>
              </a:rPr>
              <a:t>Semantic Web and Linked Data </a:t>
            </a:r>
            <a:r>
              <a:rPr lang="en-US" sz="12800" b="1" dirty="0" smtClean="0">
                <a:solidFill>
                  <a:schemeClr val="tx1"/>
                </a:solidFill>
              </a:rPr>
              <a:t>Concepts: </a:t>
            </a:r>
            <a:br>
              <a:rPr lang="en-US" sz="12800" b="1" dirty="0" smtClean="0">
                <a:solidFill>
                  <a:schemeClr val="tx1"/>
                </a:solidFill>
              </a:rPr>
            </a:br>
            <a:r>
              <a:rPr lang="en-US" sz="12800" b="1" dirty="0" smtClean="0">
                <a:solidFill>
                  <a:schemeClr val="tx1"/>
                </a:solidFill>
              </a:rPr>
              <a:t>A </a:t>
            </a:r>
            <a:r>
              <a:rPr lang="en-US" sz="12800" b="1" dirty="0">
                <a:solidFill>
                  <a:schemeClr val="tx1"/>
                </a:solidFill>
              </a:rPr>
              <a:t>basic overview </a:t>
            </a:r>
            <a:endParaRPr lang="en-US" sz="12800" b="1" dirty="0" smtClean="0">
              <a:solidFill>
                <a:schemeClr val="tx1"/>
              </a:solidFill>
            </a:endParaRPr>
          </a:p>
          <a:p>
            <a:endParaRPr lang="en-US" dirty="0" smtClean="0"/>
          </a:p>
          <a:p>
            <a:endParaRPr lang="en-US" sz="5800" b="1" dirty="0" smtClean="0"/>
          </a:p>
          <a:p>
            <a:r>
              <a:rPr lang="en-US" sz="11200" b="1" dirty="0" smtClean="0"/>
              <a:t> </a:t>
            </a:r>
            <a:r>
              <a:rPr lang="en-US" b="1" dirty="0"/>
              <a:t/>
            </a:r>
            <a:br>
              <a:rPr lang="en-US" b="1" dirty="0"/>
            </a:br>
            <a:endParaRPr lang="en-US" dirty="0" smtClean="0"/>
          </a:p>
        </p:txBody>
      </p:sp>
      <p:sp>
        <p:nvSpPr>
          <p:cNvPr id="5" name="Slide Number Placeholder 4"/>
          <p:cNvSpPr>
            <a:spLocks noGrp="1"/>
          </p:cNvSpPr>
          <p:nvPr>
            <p:ph type="sldNum" sz="quarter" idx="12"/>
          </p:nvPr>
        </p:nvSpPr>
        <p:spPr/>
        <p:txBody>
          <a:bodyPr/>
          <a:lstStyle/>
          <a:p>
            <a:r>
              <a:rPr lang="en-US" dirty="0" smtClean="0"/>
              <a:t>1-</a:t>
            </a:r>
            <a:fld id="{FC7B56F2-A2F2-4D76-B5DC-A3D4188A7790}" type="slidenum">
              <a:rPr lang="en-US" smtClean="0"/>
              <a:pPr/>
              <a:t>1</a:t>
            </a:fld>
            <a:endParaRPr lang="en-US" dirty="0"/>
          </a:p>
        </p:txBody>
      </p:sp>
      <p:sp>
        <p:nvSpPr>
          <p:cNvPr id="6" name="Subtitle 2"/>
          <p:cNvSpPr txBox="1">
            <a:spLocks/>
          </p:cNvSpPr>
          <p:nvPr/>
        </p:nvSpPr>
        <p:spPr>
          <a:xfrm>
            <a:off x="1524000" y="609600"/>
            <a:ext cx="585216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rgbClr val="C00000"/>
              </a:buClr>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rgbClr val="C00000"/>
              </a:buClr>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C00000"/>
              </a:buClr>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b="1" dirty="0"/>
              <a:t>Library of </a:t>
            </a:r>
            <a:r>
              <a:rPr lang="en-US" b="1" dirty="0" smtClean="0"/>
              <a:t>Congress</a:t>
            </a:r>
          </a:p>
          <a:p>
            <a:r>
              <a:rPr lang="en-US" b="1" dirty="0" smtClean="0"/>
              <a:t>BIBFRAME Pilot Training </a:t>
            </a:r>
          </a:p>
          <a:p>
            <a:r>
              <a:rPr lang="en-US" b="1" dirty="0" smtClean="0"/>
              <a:t>for Catalogers</a:t>
            </a:r>
            <a:endParaRPr lang="en-US" b="1" dirty="0"/>
          </a:p>
        </p:txBody>
      </p:sp>
    </p:spTree>
    <p:extLst>
      <p:ext uri="{BB962C8B-B14F-4D97-AF65-F5344CB8AC3E}">
        <p14:creationId xmlns:p14="http://schemas.microsoft.com/office/powerpoint/2010/main" val="3570787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Semantic Web</a:t>
            </a:r>
            <a:endParaRPr lang="en-US" dirty="0"/>
          </a:p>
        </p:txBody>
      </p:sp>
      <p:sp>
        <p:nvSpPr>
          <p:cNvPr id="3" name="Content Placeholder 2"/>
          <p:cNvSpPr>
            <a:spLocks noGrp="1"/>
          </p:cNvSpPr>
          <p:nvPr>
            <p:ph idx="1"/>
          </p:nvPr>
        </p:nvSpPr>
        <p:spPr/>
        <p:txBody>
          <a:bodyPr/>
          <a:lstStyle/>
          <a:p>
            <a:r>
              <a:rPr lang="en-US" dirty="0"/>
              <a:t>"</a:t>
            </a:r>
            <a:r>
              <a:rPr lang="en-US" i="1" dirty="0"/>
              <a:t>The Semantic Web is an extension of the current web in which information is given well-defined meaning, better enabling computers and </a:t>
            </a:r>
            <a:r>
              <a:rPr lang="en-US" i="1" dirty="0" smtClean="0"/>
              <a:t>people </a:t>
            </a:r>
            <a:r>
              <a:rPr lang="en-US" i="1" dirty="0"/>
              <a:t>to work in cooperation</a:t>
            </a:r>
            <a:r>
              <a:rPr lang="en-US" i="1" dirty="0" smtClean="0"/>
              <a:t>.</a:t>
            </a:r>
            <a:r>
              <a:rPr lang="en-US" dirty="0" smtClean="0"/>
              <a:t>"</a:t>
            </a:r>
            <a:endParaRPr lang="en-US" dirty="0"/>
          </a:p>
        </p:txBody>
      </p:sp>
      <p:sp>
        <p:nvSpPr>
          <p:cNvPr id="4" name="Slide Number Placeholder 3"/>
          <p:cNvSpPr>
            <a:spLocks noGrp="1"/>
          </p:cNvSpPr>
          <p:nvPr>
            <p:ph type="sldNum" sz="quarter" idx="12"/>
          </p:nvPr>
        </p:nvSpPr>
        <p:spPr/>
        <p:txBody>
          <a:bodyPr/>
          <a:lstStyle/>
          <a:p>
            <a:r>
              <a:rPr lang="en-US" dirty="0" smtClean="0"/>
              <a:t>1-</a:t>
            </a:r>
            <a:fld id="{FC7B56F2-A2F2-4D76-B5DC-A3D4188A7790}" type="slidenum">
              <a:rPr lang="en-US" smtClean="0"/>
              <a:pPr/>
              <a:t>10</a:t>
            </a:fld>
            <a:endParaRPr lang="en-US" dirty="0"/>
          </a:p>
        </p:txBody>
      </p:sp>
    </p:spTree>
    <p:extLst>
      <p:ext uri="{BB962C8B-B14F-4D97-AF65-F5344CB8AC3E}">
        <p14:creationId xmlns:p14="http://schemas.microsoft.com/office/powerpoint/2010/main" val="34354292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Web </a:t>
            </a:r>
            <a:endParaRPr lang="en-US" dirty="0"/>
          </a:p>
        </p:txBody>
      </p:sp>
      <p:sp>
        <p:nvSpPr>
          <p:cNvPr id="3" name="Content Placeholder 2"/>
          <p:cNvSpPr>
            <a:spLocks noGrp="1"/>
          </p:cNvSpPr>
          <p:nvPr>
            <p:ph idx="1"/>
          </p:nvPr>
        </p:nvSpPr>
        <p:spPr/>
        <p:txBody>
          <a:bodyPr>
            <a:normAutofit/>
          </a:bodyPr>
          <a:lstStyle/>
          <a:p>
            <a:r>
              <a:rPr lang="en-US" dirty="0" smtClean="0"/>
              <a:t>A collection of linked </a:t>
            </a:r>
            <a:r>
              <a:rPr lang="en-US" dirty="0" smtClean="0">
                <a:solidFill>
                  <a:srgbClr val="C00000"/>
                </a:solidFill>
              </a:rPr>
              <a:t>documents</a:t>
            </a:r>
          </a:p>
          <a:p>
            <a:pPr lvl="1"/>
            <a:r>
              <a:rPr lang="en-US" dirty="0">
                <a:sym typeface="Wingdings" panose="05000000000000000000" pitchFamily="2" charset="2"/>
              </a:rPr>
              <a:t>Data exposed to the Web via HTML, pdf, etc.</a:t>
            </a:r>
            <a:endParaRPr lang="en-US" dirty="0"/>
          </a:p>
          <a:p>
            <a:pPr lvl="1"/>
            <a:r>
              <a:rPr lang="en-US" dirty="0" smtClean="0"/>
              <a:t>Connections </a:t>
            </a:r>
            <a:r>
              <a:rPr lang="en-US" dirty="0"/>
              <a:t>between data elements </a:t>
            </a:r>
            <a:r>
              <a:rPr lang="en-US" dirty="0" smtClean="0"/>
              <a:t>are </a:t>
            </a:r>
            <a:r>
              <a:rPr lang="en-US" dirty="0"/>
              <a:t>based on human-readable hyperlinks </a:t>
            </a:r>
            <a:endParaRPr lang="en-US" dirty="0" smtClean="0"/>
          </a:p>
          <a:p>
            <a:pPr lvl="1"/>
            <a:r>
              <a:rPr lang="en-US" dirty="0" smtClean="0"/>
              <a:t>Queried by </a:t>
            </a:r>
            <a:r>
              <a:rPr lang="en-US" dirty="0" smtClean="0">
                <a:solidFill>
                  <a:srgbClr val="C00000"/>
                </a:solidFill>
              </a:rPr>
              <a:t>text string </a:t>
            </a:r>
            <a:r>
              <a:rPr lang="en-US" dirty="0" smtClean="0"/>
              <a:t>matching and relevance ranking algorithms</a:t>
            </a:r>
            <a:endParaRPr lang="en-US" dirty="0"/>
          </a:p>
        </p:txBody>
      </p:sp>
      <p:sp>
        <p:nvSpPr>
          <p:cNvPr id="4" name="Slide Number Placeholder 3"/>
          <p:cNvSpPr>
            <a:spLocks noGrp="1"/>
          </p:cNvSpPr>
          <p:nvPr>
            <p:ph type="sldNum" sz="quarter" idx="12"/>
          </p:nvPr>
        </p:nvSpPr>
        <p:spPr/>
        <p:txBody>
          <a:bodyPr/>
          <a:lstStyle/>
          <a:p>
            <a:r>
              <a:rPr lang="en-US" dirty="0" smtClean="0"/>
              <a:t>1-</a:t>
            </a:r>
            <a:fld id="{FC7B56F2-A2F2-4D76-B5DC-A3D4188A7790}" type="slidenum">
              <a:rPr lang="en-US" smtClean="0"/>
              <a:pPr/>
              <a:t>11</a:t>
            </a:fld>
            <a:endParaRPr lang="en-US" dirty="0"/>
          </a:p>
        </p:txBody>
      </p:sp>
    </p:spTree>
    <p:extLst>
      <p:ext uri="{BB962C8B-B14F-4D97-AF65-F5344CB8AC3E}">
        <p14:creationId xmlns:p14="http://schemas.microsoft.com/office/powerpoint/2010/main" val="17571879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066800"/>
          </a:xfrm>
        </p:spPr>
        <p:txBody>
          <a:bodyPr>
            <a:normAutofit/>
          </a:bodyPr>
          <a:lstStyle/>
          <a:p>
            <a:r>
              <a:rPr lang="en-US" dirty="0" smtClean="0"/>
              <a:t>Web 2.0 and information resources</a:t>
            </a:r>
            <a:endParaRPr lang="en-US" dirty="0"/>
          </a:p>
        </p:txBody>
      </p:sp>
      <p:sp>
        <p:nvSpPr>
          <p:cNvPr id="3" name="Content Placeholder 2"/>
          <p:cNvSpPr>
            <a:spLocks noGrp="1"/>
          </p:cNvSpPr>
          <p:nvPr>
            <p:ph idx="1"/>
          </p:nvPr>
        </p:nvSpPr>
        <p:spPr>
          <a:xfrm>
            <a:off x="304800" y="1524000"/>
            <a:ext cx="8686800" cy="4648200"/>
          </a:xfrm>
        </p:spPr>
        <p:txBody>
          <a:bodyPr>
            <a:noAutofit/>
          </a:bodyPr>
          <a:lstStyle/>
          <a:p>
            <a:pPr>
              <a:buNone/>
            </a:pPr>
            <a:r>
              <a:rPr lang="en-US" dirty="0" smtClean="0"/>
              <a:t>	Everything that lives on the Web is an </a:t>
            </a:r>
            <a:r>
              <a:rPr lang="en-US" dirty="0" smtClean="0">
                <a:solidFill>
                  <a:srgbClr val="C00000"/>
                </a:solidFill>
              </a:rPr>
              <a:t>information resource</a:t>
            </a:r>
            <a:r>
              <a:rPr lang="en-US" dirty="0" smtClean="0"/>
              <a:t>:</a:t>
            </a:r>
          </a:p>
          <a:p>
            <a:pPr lvl="1">
              <a:buFont typeface="Wingdings 2" pitchFamily="18" charset="2"/>
              <a:buChar char=""/>
            </a:pPr>
            <a:r>
              <a:rPr lang="en-US" sz="3200" dirty="0" smtClean="0"/>
              <a:t>Documents</a:t>
            </a:r>
          </a:p>
          <a:p>
            <a:pPr lvl="1">
              <a:buFont typeface="Wingdings 2" pitchFamily="18" charset="2"/>
              <a:buChar char=""/>
            </a:pPr>
            <a:r>
              <a:rPr lang="en-US" sz="3200" dirty="0" smtClean="0"/>
              <a:t>Images</a:t>
            </a:r>
          </a:p>
          <a:p>
            <a:pPr lvl="1">
              <a:buFont typeface="Wingdings 2" pitchFamily="18" charset="2"/>
              <a:buChar char=""/>
            </a:pPr>
            <a:r>
              <a:rPr lang="en-US" sz="3200" dirty="0" smtClean="0"/>
              <a:t>Audio Files</a:t>
            </a:r>
          </a:p>
          <a:p>
            <a:pPr lvl="1">
              <a:buFont typeface="Wingdings 2" pitchFamily="18" charset="2"/>
              <a:buChar char=""/>
            </a:pPr>
            <a:r>
              <a:rPr lang="en-US" sz="3200" dirty="0" smtClean="0"/>
              <a:t>Video Files</a:t>
            </a:r>
          </a:p>
          <a:p>
            <a:pPr marL="457200" lvl="1" indent="0">
              <a:buNone/>
            </a:pPr>
            <a:r>
              <a:rPr lang="en-US" sz="3200" dirty="0"/>
              <a:t>Web 2.0 uses HTTP protocol to retrieve information resources</a:t>
            </a:r>
          </a:p>
          <a:p>
            <a:pPr marL="457200" lvl="1" indent="0">
              <a:buNone/>
            </a:pPr>
            <a:endParaRPr lang="en-US" sz="3200" dirty="0"/>
          </a:p>
        </p:txBody>
      </p:sp>
      <p:sp>
        <p:nvSpPr>
          <p:cNvPr id="8" name="Slide Number Placeholder 7"/>
          <p:cNvSpPr>
            <a:spLocks noGrp="1"/>
          </p:cNvSpPr>
          <p:nvPr>
            <p:ph type="sldNum" sz="quarter" idx="12"/>
          </p:nvPr>
        </p:nvSpPr>
        <p:spPr/>
        <p:txBody>
          <a:bodyPr/>
          <a:lstStyle/>
          <a:p>
            <a:fld id="{4947057F-4A00-41C5-A9B8-74064BF06201}" type="slidenum">
              <a:rPr lang="en-US" smtClean="0"/>
              <a:pPr/>
              <a:t>12</a:t>
            </a:fld>
            <a:endParaRPr lang="en-US" dirty="0"/>
          </a:p>
        </p:txBody>
      </p:sp>
    </p:spTree>
    <p:extLst>
      <p:ext uri="{BB962C8B-B14F-4D97-AF65-F5344CB8AC3E}">
        <p14:creationId xmlns:p14="http://schemas.microsoft.com/office/powerpoint/2010/main" val="1219523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N</a:t>
            </a:r>
            <a:r>
              <a:rPr lang="en-US" dirty="0" smtClean="0"/>
              <a:t>on-information resources </a:t>
            </a:r>
            <a:br>
              <a:rPr lang="en-US" dirty="0" smtClean="0"/>
            </a:br>
            <a:r>
              <a:rPr lang="en-US" dirty="0" smtClean="0"/>
              <a:t>and Web 3.0</a:t>
            </a:r>
            <a:endParaRPr lang="en-US" dirty="0"/>
          </a:p>
        </p:txBody>
      </p:sp>
      <p:sp>
        <p:nvSpPr>
          <p:cNvPr id="3" name="Content Placeholder 2"/>
          <p:cNvSpPr>
            <a:spLocks noGrp="1"/>
          </p:cNvSpPr>
          <p:nvPr>
            <p:ph idx="1"/>
          </p:nvPr>
        </p:nvSpPr>
        <p:spPr>
          <a:xfrm>
            <a:off x="304800" y="1295400"/>
            <a:ext cx="8686800" cy="5334000"/>
          </a:xfrm>
        </p:spPr>
        <p:txBody>
          <a:bodyPr>
            <a:noAutofit/>
          </a:bodyPr>
          <a:lstStyle/>
          <a:p>
            <a:pPr indent="0">
              <a:buNone/>
            </a:pPr>
            <a:r>
              <a:rPr lang="en-US" sz="2800" dirty="0" smtClean="0"/>
              <a:t>All “real-world objects” that exist outside of the Web are non-information resources. Examples of non-information resources are:</a:t>
            </a:r>
          </a:p>
          <a:p>
            <a:pPr lvl="1" indent="0">
              <a:buFont typeface="Wingdings 2" pitchFamily="18" charset="2"/>
              <a:buChar char=""/>
            </a:pPr>
            <a:r>
              <a:rPr lang="en-US" dirty="0" smtClean="0"/>
              <a:t> People</a:t>
            </a:r>
          </a:p>
          <a:p>
            <a:pPr lvl="1" indent="0">
              <a:buFont typeface="Wingdings 2" pitchFamily="18" charset="2"/>
              <a:buChar char=""/>
            </a:pPr>
            <a:r>
              <a:rPr lang="en-US" dirty="0" smtClean="0"/>
              <a:t> Places</a:t>
            </a:r>
          </a:p>
          <a:p>
            <a:pPr lvl="1" indent="0">
              <a:buFont typeface="Wingdings 2" pitchFamily="18" charset="2"/>
              <a:buChar char=""/>
            </a:pPr>
            <a:r>
              <a:rPr lang="en-US" dirty="0" smtClean="0"/>
              <a:t> Abstract Concepts</a:t>
            </a:r>
          </a:p>
          <a:p>
            <a:pPr lvl="1" indent="0">
              <a:buFont typeface="Wingdings 2" pitchFamily="18" charset="2"/>
              <a:buChar char=""/>
            </a:pPr>
            <a:r>
              <a:rPr lang="en-US" dirty="0" smtClean="0"/>
              <a:t> Relationships</a:t>
            </a:r>
          </a:p>
          <a:p>
            <a:pPr indent="0">
              <a:buNone/>
            </a:pPr>
            <a:r>
              <a:rPr lang="en-US" sz="2800" dirty="0" smtClean="0"/>
              <a:t>The Semantic Web (Web 3.0) allows the hyper linking between information resources, non-information resources and the relations between them</a:t>
            </a:r>
            <a:endParaRPr lang="en-US" sz="2800" dirty="0" smtClean="0">
              <a:solidFill>
                <a:schemeClr val="accent2"/>
              </a:solidFill>
            </a:endParaRPr>
          </a:p>
          <a:p>
            <a:pPr indent="0"/>
            <a:endParaRPr lang="en-US" dirty="0" smtClean="0"/>
          </a:p>
          <a:p>
            <a:pPr lvl="2" indent="0">
              <a:buNone/>
            </a:pPr>
            <a:r>
              <a:rPr lang="en-US" sz="3200" dirty="0" smtClean="0">
                <a:solidFill>
                  <a:schemeClr val="accent2"/>
                </a:solidFill>
              </a:rPr>
              <a:t> </a:t>
            </a:r>
          </a:p>
          <a:p>
            <a:pPr indent="0">
              <a:buNone/>
            </a:pPr>
            <a:endParaRPr lang="en-US" dirty="0" smtClean="0"/>
          </a:p>
          <a:p>
            <a:pPr indent="0">
              <a:buNone/>
            </a:pPr>
            <a:endParaRPr lang="en-US" dirty="0" smtClean="0"/>
          </a:p>
        </p:txBody>
      </p:sp>
      <p:sp>
        <p:nvSpPr>
          <p:cNvPr id="8" name="Slide Number Placeholder 7"/>
          <p:cNvSpPr>
            <a:spLocks noGrp="1"/>
          </p:cNvSpPr>
          <p:nvPr>
            <p:ph type="sldNum" sz="quarter" idx="12"/>
          </p:nvPr>
        </p:nvSpPr>
        <p:spPr/>
        <p:txBody>
          <a:bodyPr/>
          <a:lstStyle/>
          <a:p>
            <a:fld id="{4947057F-4A00-41C5-A9B8-74064BF06201}" type="slidenum">
              <a:rPr lang="en-US" smtClean="0"/>
              <a:pPr/>
              <a:t>13</a:t>
            </a:fld>
            <a:endParaRPr lang="en-US" dirty="0"/>
          </a:p>
        </p:txBody>
      </p:sp>
    </p:spTree>
    <p:extLst>
      <p:ext uri="{BB962C8B-B14F-4D97-AF65-F5344CB8AC3E}">
        <p14:creationId xmlns:p14="http://schemas.microsoft.com/office/powerpoint/2010/main" val="24505100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Sematic Web</a:t>
            </a:r>
            <a:endParaRPr lang="en-US" dirty="0"/>
          </a:p>
        </p:txBody>
      </p:sp>
      <p:sp>
        <p:nvSpPr>
          <p:cNvPr id="3" name="Content Placeholder 2"/>
          <p:cNvSpPr>
            <a:spLocks noGrp="1"/>
          </p:cNvSpPr>
          <p:nvPr>
            <p:ph idx="1"/>
          </p:nvPr>
        </p:nvSpPr>
        <p:spPr/>
        <p:txBody>
          <a:bodyPr>
            <a:normAutofit/>
          </a:bodyPr>
          <a:lstStyle/>
          <a:p>
            <a:r>
              <a:rPr lang="en-US" dirty="0" smtClean="0"/>
              <a:t>Web of linked </a:t>
            </a:r>
            <a:r>
              <a:rPr lang="en-US" dirty="0" smtClean="0">
                <a:solidFill>
                  <a:srgbClr val="C00000"/>
                </a:solidFill>
              </a:rPr>
              <a:t>data</a:t>
            </a:r>
          </a:p>
          <a:p>
            <a:pPr lvl="1"/>
            <a:r>
              <a:rPr lang="en-US" dirty="0" smtClean="0"/>
              <a:t>Information from  single pages can be found via search engines</a:t>
            </a:r>
          </a:p>
          <a:p>
            <a:pPr lvl="1"/>
            <a:r>
              <a:rPr lang="en-US" dirty="0" smtClean="0"/>
              <a:t>Use the Web like a single global database</a:t>
            </a:r>
          </a:p>
          <a:p>
            <a:pPr lvl="1"/>
            <a:r>
              <a:rPr lang="en-US" dirty="0" smtClean="0"/>
              <a:t>Allows machines to make logical inferences that have not been explicitly stated by human beings</a:t>
            </a:r>
          </a:p>
          <a:p>
            <a:pPr lvl="1"/>
            <a:r>
              <a:rPr lang="en-US" dirty="0"/>
              <a:t>Complex queries over multiple pages/data sources</a:t>
            </a:r>
          </a:p>
          <a:p>
            <a:pPr lvl="1"/>
            <a:endParaRPr lang="en-US" dirty="0"/>
          </a:p>
          <a:p>
            <a:pPr marL="0" indent="0">
              <a:buNone/>
            </a:pPr>
            <a:endParaRPr lang="en-US" dirty="0">
              <a:sym typeface="Wingdings" panose="05000000000000000000" pitchFamily="2" charset="2"/>
            </a:endParaRPr>
          </a:p>
          <a:p>
            <a:endParaRPr lang="en-US" dirty="0"/>
          </a:p>
        </p:txBody>
      </p:sp>
      <p:sp>
        <p:nvSpPr>
          <p:cNvPr id="4" name="Slide Number Placeholder 3"/>
          <p:cNvSpPr>
            <a:spLocks noGrp="1"/>
          </p:cNvSpPr>
          <p:nvPr>
            <p:ph type="sldNum" sz="quarter" idx="12"/>
          </p:nvPr>
        </p:nvSpPr>
        <p:spPr/>
        <p:txBody>
          <a:bodyPr/>
          <a:lstStyle/>
          <a:p>
            <a:r>
              <a:rPr lang="en-US" dirty="0" smtClean="0"/>
              <a:t>1-</a:t>
            </a:r>
            <a:fld id="{FC7B56F2-A2F2-4D76-B5DC-A3D4188A7790}" type="slidenum">
              <a:rPr lang="en-US" smtClean="0"/>
              <a:pPr/>
              <a:t>14</a:t>
            </a:fld>
            <a:endParaRPr lang="en-US" dirty="0"/>
          </a:p>
        </p:txBody>
      </p:sp>
    </p:spTree>
    <p:extLst>
      <p:ext uri="{BB962C8B-B14F-4D97-AF65-F5344CB8AC3E}">
        <p14:creationId xmlns:p14="http://schemas.microsoft.com/office/powerpoint/2010/main" val="635983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Web vs. Semantic Web</a:t>
            </a:r>
            <a:endParaRPr lang="en-US" dirty="0"/>
          </a:p>
        </p:txBody>
      </p:sp>
      <p:sp>
        <p:nvSpPr>
          <p:cNvPr id="3" name="Text Placeholder 2"/>
          <p:cNvSpPr>
            <a:spLocks noGrp="1"/>
          </p:cNvSpPr>
          <p:nvPr>
            <p:ph type="body" idx="1"/>
          </p:nvPr>
        </p:nvSpPr>
        <p:spPr/>
        <p:txBody>
          <a:bodyPr/>
          <a:lstStyle/>
          <a:p>
            <a:r>
              <a:rPr lang="en-US" dirty="0" smtClean="0"/>
              <a:t>Web </a:t>
            </a:r>
            <a:r>
              <a:rPr lang="en-US" dirty="0"/>
              <a:t>of </a:t>
            </a:r>
            <a:r>
              <a:rPr lang="en-US" dirty="0" smtClean="0"/>
              <a:t>Documents</a:t>
            </a:r>
            <a:endParaRPr lang="en-US" dirty="0"/>
          </a:p>
        </p:txBody>
      </p:sp>
      <p:sp>
        <p:nvSpPr>
          <p:cNvPr id="4" name="Content Placeholder 3"/>
          <p:cNvSpPr>
            <a:spLocks noGrp="1"/>
          </p:cNvSpPr>
          <p:nvPr>
            <p:ph sz="half" idx="2"/>
          </p:nvPr>
        </p:nvSpPr>
        <p:spPr/>
        <p:txBody>
          <a:bodyPr/>
          <a:lstStyle/>
          <a:p>
            <a:r>
              <a:rPr lang="en-US" dirty="0"/>
              <a:t>i</a:t>
            </a:r>
            <a:r>
              <a:rPr lang="en-US" dirty="0" smtClean="0"/>
              <a:t>nformation resources</a:t>
            </a:r>
          </a:p>
          <a:p>
            <a:r>
              <a:rPr lang="en-US" dirty="0" smtClean="0"/>
              <a:t>links  between documents</a:t>
            </a:r>
          </a:p>
          <a:p>
            <a:r>
              <a:rPr lang="en-US" dirty="0"/>
              <a:t>u</a:t>
            </a:r>
            <a:r>
              <a:rPr lang="en-US" dirty="0" smtClean="0"/>
              <a:t>nstructured data</a:t>
            </a:r>
          </a:p>
          <a:p>
            <a:r>
              <a:rPr lang="en-US" dirty="0"/>
              <a:t>i</a:t>
            </a:r>
            <a:r>
              <a:rPr lang="en-US" dirty="0" smtClean="0"/>
              <a:t>mplicit semantics</a:t>
            </a:r>
          </a:p>
          <a:p>
            <a:r>
              <a:rPr lang="en-US" dirty="0"/>
              <a:t>f</a:t>
            </a:r>
            <a:r>
              <a:rPr lang="en-US" dirty="0" smtClean="0"/>
              <a:t>or human consumption</a:t>
            </a:r>
            <a:endParaRPr lang="en-US" dirty="0"/>
          </a:p>
        </p:txBody>
      </p:sp>
      <p:sp>
        <p:nvSpPr>
          <p:cNvPr id="5" name="Text Placeholder 4"/>
          <p:cNvSpPr>
            <a:spLocks noGrp="1"/>
          </p:cNvSpPr>
          <p:nvPr>
            <p:ph type="body" sz="quarter" idx="3"/>
          </p:nvPr>
        </p:nvSpPr>
        <p:spPr/>
        <p:txBody>
          <a:bodyPr/>
          <a:lstStyle/>
          <a:p>
            <a:r>
              <a:rPr lang="en-US" dirty="0" smtClean="0"/>
              <a:t>Web of Data</a:t>
            </a:r>
            <a:endParaRPr lang="en-US" dirty="0"/>
          </a:p>
        </p:txBody>
      </p:sp>
      <p:sp>
        <p:nvSpPr>
          <p:cNvPr id="6" name="Content Placeholder 5"/>
          <p:cNvSpPr>
            <a:spLocks noGrp="1"/>
          </p:cNvSpPr>
          <p:nvPr>
            <p:ph sz="quarter" idx="4"/>
          </p:nvPr>
        </p:nvSpPr>
        <p:spPr/>
        <p:txBody>
          <a:bodyPr/>
          <a:lstStyle/>
          <a:p>
            <a:r>
              <a:rPr lang="en-US" dirty="0" smtClean="0"/>
              <a:t>“real-world objects”</a:t>
            </a:r>
          </a:p>
          <a:p>
            <a:r>
              <a:rPr lang="en-US" dirty="0" smtClean="0"/>
              <a:t>links between things</a:t>
            </a:r>
          </a:p>
          <a:p>
            <a:r>
              <a:rPr lang="en-US" dirty="0"/>
              <a:t>s</a:t>
            </a:r>
            <a:r>
              <a:rPr lang="en-US" dirty="0" smtClean="0"/>
              <a:t>tructured data</a:t>
            </a:r>
          </a:p>
          <a:p>
            <a:r>
              <a:rPr lang="en-US" dirty="0" smtClean="0"/>
              <a:t>explicit semantics</a:t>
            </a:r>
          </a:p>
          <a:p>
            <a:r>
              <a:rPr lang="en-US" dirty="0"/>
              <a:t>f</a:t>
            </a:r>
            <a:r>
              <a:rPr lang="en-US" dirty="0" smtClean="0"/>
              <a:t>or machines  </a:t>
            </a:r>
            <a:r>
              <a:rPr lang="en-US" dirty="0" smtClean="0">
                <a:solidFill>
                  <a:srgbClr val="C00000"/>
                </a:solidFill>
              </a:rPr>
              <a:t>and</a:t>
            </a:r>
            <a:r>
              <a:rPr lang="en-US" dirty="0" smtClean="0"/>
              <a:t> human</a:t>
            </a:r>
            <a:endParaRPr lang="en-US" dirty="0"/>
          </a:p>
        </p:txBody>
      </p:sp>
      <p:sp>
        <p:nvSpPr>
          <p:cNvPr id="7" name="Slide Number Placeholder 6"/>
          <p:cNvSpPr>
            <a:spLocks noGrp="1"/>
          </p:cNvSpPr>
          <p:nvPr>
            <p:ph type="sldNum" sz="quarter" idx="12"/>
          </p:nvPr>
        </p:nvSpPr>
        <p:spPr/>
        <p:txBody>
          <a:bodyPr/>
          <a:lstStyle/>
          <a:p>
            <a:r>
              <a:rPr lang="en-US" dirty="0" smtClean="0"/>
              <a:t>1-</a:t>
            </a:r>
            <a:fld id="{FC7B56F2-A2F2-4D76-B5DC-A3D4188A7790}" type="slidenum">
              <a:rPr lang="en-US" smtClean="0"/>
              <a:pPr/>
              <a:t>15</a:t>
            </a:fld>
            <a:endParaRPr lang="en-US" dirty="0"/>
          </a:p>
        </p:txBody>
      </p:sp>
    </p:spTree>
    <p:extLst>
      <p:ext uri="{BB962C8B-B14F-4D97-AF65-F5344CB8AC3E}">
        <p14:creationId xmlns:p14="http://schemas.microsoft.com/office/powerpoint/2010/main" val="26014822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of the Sematic Web</a:t>
            </a:r>
            <a:endParaRPr lang="en-US" dirty="0"/>
          </a:p>
        </p:txBody>
      </p:sp>
      <p:sp>
        <p:nvSpPr>
          <p:cNvPr id="3" name="Content Placeholder 2"/>
          <p:cNvSpPr>
            <a:spLocks noGrp="1"/>
          </p:cNvSpPr>
          <p:nvPr>
            <p:ph idx="1"/>
          </p:nvPr>
        </p:nvSpPr>
        <p:spPr/>
        <p:txBody>
          <a:bodyPr>
            <a:normAutofit/>
          </a:bodyPr>
          <a:lstStyle/>
          <a:p>
            <a:pPr marL="0" indent="0">
              <a:buNone/>
            </a:pPr>
            <a:r>
              <a:rPr lang="en-US" i="1" dirty="0" smtClean="0"/>
              <a:t>“The goal of the Semantic Web is to move </a:t>
            </a:r>
            <a:r>
              <a:rPr lang="en-US" i="1" dirty="0"/>
              <a:t>from a Web of Documents to an open inter-connected Web of </a:t>
            </a:r>
            <a:r>
              <a:rPr lang="en-US" i="1" dirty="0" smtClean="0"/>
              <a:t>Data.”</a:t>
            </a:r>
            <a:endParaRPr lang="en-US" sz="1600" i="1" dirty="0"/>
          </a:p>
          <a:p>
            <a:endParaRPr lang="en-US" dirty="0"/>
          </a:p>
          <a:p>
            <a:pPr lvl="1"/>
            <a:endParaRPr lang="en-US" dirty="0"/>
          </a:p>
          <a:p>
            <a:pPr marL="0" indent="0">
              <a:buNone/>
            </a:pPr>
            <a:endParaRPr lang="en-US" dirty="0">
              <a:sym typeface="Wingdings" panose="05000000000000000000" pitchFamily="2" charset="2"/>
            </a:endParaRPr>
          </a:p>
          <a:p>
            <a:endParaRPr lang="en-US" dirty="0"/>
          </a:p>
        </p:txBody>
      </p:sp>
      <p:sp>
        <p:nvSpPr>
          <p:cNvPr id="4" name="Slide Number Placeholder 3"/>
          <p:cNvSpPr>
            <a:spLocks noGrp="1"/>
          </p:cNvSpPr>
          <p:nvPr>
            <p:ph type="sldNum" sz="quarter" idx="12"/>
          </p:nvPr>
        </p:nvSpPr>
        <p:spPr/>
        <p:txBody>
          <a:bodyPr/>
          <a:lstStyle/>
          <a:p>
            <a:r>
              <a:rPr lang="en-US" dirty="0" smtClean="0"/>
              <a:t>1-</a:t>
            </a:r>
            <a:fld id="{FC7B56F2-A2F2-4D76-B5DC-A3D4188A7790}" type="slidenum">
              <a:rPr lang="en-US" smtClean="0"/>
              <a:pPr/>
              <a:t>16</a:t>
            </a:fld>
            <a:endParaRPr lang="en-US" dirty="0"/>
          </a:p>
        </p:txBody>
      </p:sp>
    </p:spTree>
    <p:extLst>
      <p:ext uri="{BB962C8B-B14F-4D97-AF65-F5344CB8AC3E}">
        <p14:creationId xmlns:p14="http://schemas.microsoft.com/office/powerpoint/2010/main" val="367815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enables such Web of Data?</a:t>
            </a:r>
            <a:endParaRPr lang="en-US" dirty="0"/>
          </a:p>
        </p:txBody>
      </p:sp>
      <p:sp>
        <p:nvSpPr>
          <p:cNvPr id="3" name="Content Placeholder 2"/>
          <p:cNvSpPr>
            <a:spLocks noGrp="1"/>
          </p:cNvSpPr>
          <p:nvPr>
            <p:ph idx="1"/>
          </p:nvPr>
        </p:nvSpPr>
        <p:spPr/>
        <p:txBody>
          <a:bodyPr>
            <a:normAutofit/>
          </a:bodyPr>
          <a:lstStyle/>
          <a:p>
            <a:r>
              <a:rPr lang="en-US" dirty="0" smtClean="0"/>
              <a:t>Use </a:t>
            </a:r>
            <a:r>
              <a:rPr lang="en-US" dirty="0"/>
              <a:t>a set of best practices for publishing and linking structured data on the Web</a:t>
            </a:r>
            <a:r>
              <a:rPr lang="en-US" dirty="0" smtClean="0"/>
              <a:t>.</a:t>
            </a:r>
            <a:endParaRPr lang="en-US" dirty="0"/>
          </a:p>
          <a:p>
            <a:r>
              <a:rPr lang="en-US" dirty="0"/>
              <a:t>Use technologies that are more generic, more flexible which make it easier for data consumers to discover and integrate data from large number of data sources and links</a:t>
            </a:r>
          </a:p>
          <a:p>
            <a:pPr marL="0" indent="0">
              <a:buNone/>
            </a:pPr>
            <a:endParaRPr lang="en-US" dirty="0" smtClean="0"/>
          </a:p>
        </p:txBody>
      </p:sp>
      <p:sp>
        <p:nvSpPr>
          <p:cNvPr id="4" name="Slide Number Placeholder 3"/>
          <p:cNvSpPr>
            <a:spLocks noGrp="1"/>
          </p:cNvSpPr>
          <p:nvPr>
            <p:ph type="sldNum" sz="quarter" idx="12"/>
          </p:nvPr>
        </p:nvSpPr>
        <p:spPr/>
        <p:txBody>
          <a:bodyPr/>
          <a:lstStyle/>
          <a:p>
            <a:r>
              <a:rPr lang="en-US" dirty="0" smtClean="0"/>
              <a:t>1-</a:t>
            </a:r>
            <a:fld id="{FC7B56F2-A2F2-4D76-B5DC-A3D4188A7790}" type="slidenum">
              <a:rPr lang="en-US" smtClean="0"/>
              <a:pPr/>
              <a:t>17</a:t>
            </a:fld>
            <a:endParaRPr lang="en-US" dirty="0"/>
          </a:p>
        </p:txBody>
      </p:sp>
    </p:spTree>
    <p:extLst>
      <p:ext uri="{BB962C8B-B14F-4D97-AF65-F5344CB8AC3E}">
        <p14:creationId xmlns:p14="http://schemas.microsoft.com/office/powerpoint/2010/main" val="18869980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Linked </a:t>
            </a:r>
            <a:r>
              <a:rPr lang="en-US" dirty="0"/>
              <a:t>Data</a:t>
            </a:r>
          </a:p>
        </p:txBody>
      </p:sp>
      <p:sp>
        <p:nvSpPr>
          <p:cNvPr id="3" name="Content Placeholder 2"/>
          <p:cNvSpPr>
            <a:spLocks noGrp="1"/>
          </p:cNvSpPr>
          <p:nvPr>
            <p:ph idx="1"/>
          </p:nvPr>
        </p:nvSpPr>
        <p:spPr/>
        <p:txBody>
          <a:bodyPr>
            <a:normAutofit lnSpcReduction="10000"/>
          </a:bodyPr>
          <a:lstStyle/>
          <a:p>
            <a:r>
              <a:rPr lang="en-US" dirty="0" smtClean="0"/>
              <a:t>One practical application of these technologies to real-world data</a:t>
            </a:r>
          </a:p>
          <a:p>
            <a:r>
              <a:rPr lang="en-US" dirty="0"/>
              <a:t>A</a:t>
            </a:r>
            <a:r>
              <a:rPr lang="en-US" dirty="0" smtClean="0"/>
              <a:t> </a:t>
            </a:r>
            <a:r>
              <a:rPr lang="en-US" dirty="0"/>
              <a:t>style of publishing and interlinking structured data on the </a:t>
            </a:r>
            <a:r>
              <a:rPr lang="en-US" dirty="0" smtClean="0"/>
              <a:t>Web so </a:t>
            </a:r>
            <a:r>
              <a:rPr lang="en-US" dirty="0"/>
              <a:t>that it can be interlinked and become more useful</a:t>
            </a:r>
          </a:p>
          <a:p>
            <a:r>
              <a:rPr lang="en-US" dirty="0"/>
              <a:t>B</a:t>
            </a:r>
            <a:r>
              <a:rPr lang="en-US" dirty="0" smtClean="0"/>
              <a:t>uilds </a:t>
            </a:r>
            <a:r>
              <a:rPr lang="en-US" dirty="0"/>
              <a:t>upon </a:t>
            </a:r>
            <a:r>
              <a:rPr lang="en-US" dirty="0" smtClean="0"/>
              <a:t>existing well established </a:t>
            </a:r>
            <a:r>
              <a:rPr lang="en-US" dirty="0"/>
              <a:t>Web technologies such as HTTP, RDF and </a:t>
            </a:r>
            <a:r>
              <a:rPr lang="en-US" dirty="0" smtClean="0"/>
              <a:t>URIs</a:t>
            </a:r>
          </a:p>
          <a:p>
            <a:pPr lvl="1"/>
            <a:r>
              <a:rPr lang="en-US" dirty="0"/>
              <a:t>Applying the Linked Data principles to legacy data sources integrates data</a:t>
            </a:r>
          </a:p>
          <a:p>
            <a:endParaRPr lang="en-US" dirty="0"/>
          </a:p>
        </p:txBody>
      </p:sp>
      <p:sp>
        <p:nvSpPr>
          <p:cNvPr id="4" name="Slide Number Placeholder 3"/>
          <p:cNvSpPr>
            <a:spLocks noGrp="1"/>
          </p:cNvSpPr>
          <p:nvPr>
            <p:ph type="sldNum" sz="quarter" idx="12"/>
          </p:nvPr>
        </p:nvSpPr>
        <p:spPr/>
        <p:txBody>
          <a:bodyPr/>
          <a:lstStyle/>
          <a:p>
            <a:fld id="{FC7B56F2-A2F2-4D76-B5DC-A3D4188A7790}" type="slidenum">
              <a:rPr lang="en-US" smtClean="0"/>
              <a:pPr/>
              <a:t>18</a:t>
            </a:fld>
            <a:endParaRPr lang="en-US" dirty="0"/>
          </a:p>
        </p:txBody>
      </p:sp>
    </p:spTree>
    <p:extLst>
      <p:ext uri="{BB962C8B-B14F-4D97-AF65-F5344CB8AC3E}">
        <p14:creationId xmlns:p14="http://schemas.microsoft.com/office/powerpoint/2010/main" val="641444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Linked Data makes the Web a HUGE </a:t>
            </a:r>
            <a:r>
              <a:rPr lang="en-US" dirty="0" smtClean="0"/>
              <a:t>database</a:t>
            </a:r>
            <a:endParaRPr lang="en-US" dirty="0"/>
          </a:p>
        </p:txBody>
      </p:sp>
      <p:sp>
        <p:nvSpPr>
          <p:cNvPr id="3" name="Content Placeholder 2"/>
          <p:cNvSpPr>
            <a:spLocks noGrp="1"/>
          </p:cNvSpPr>
          <p:nvPr>
            <p:ph idx="1"/>
          </p:nvPr>
        </p:nvSpPr>
        <p:spPr/>
        <p:txBody>
          <a:bodyPr>
            <a:normAutofit/>
          </a:bodyPr>
          <a:lstStyle/>
          <a:p>
            <a:r>
              <a:rPr lang="en-US" dirty="0"/>
              <a:t>Data is more useful if it links to related data, documents, and </a:t>
            </a:r>
            <a:r>
              <a:rPr lang="en-US" dirty="0" smtClean="0"/>
              <a:t>descriptions</a:t>
            </a:r>
          </a:p>
          <a:p>
            <a:r>
              <a:rPr lang="en-US" dirty="0" smtClean="0"/>
              <a:t>Data </a:t>
            </a:r>
            <a:r>
              <a:rPr lang="en-US" dirty="0"/>
              <a:t>becomes Linked Data when it links to related </a:t>
            </a:r>
            <a:r>
              <a:rPr lang="en-US" dirty="0" smtClean="0"/>
              <a:t>resources</a:t>
            </a:r>
          </a:p>
        </p:txBody>
      </p:sp>
      <p:sp>
        <p:nvSpPr>
          <p:cNvPr id="4" name="Slide Number Placeholder 3"/>
          <p:cNvSpPr>
            <a:spLocks noGrp="1"/>
          </p:cNvSpPr>
          <p:nvPr>
            <p:ph type="sldNum" sz="quarter" idx="12"/>
          </p:nvPr>
        </p:nvSpPr>
        <p:spPr/>
        <p:txBody>
          <a:bodyPr/>
          <a:lstStyle/>
          <a:p>
            <a:r>
              <a:rPr lang="en-US" dirty="0" smtClean="0"/>
              <a:t>1-</a:t>
            </a:r>
            <a:fld id="{FC7B56F2-A2F2-4D76-B5DC-A3D4188A7790}" type="slidenum">
              <a:rPr lang="en-US" smtClean="0"/>
              <a:pPr/>
              <a:t>19</a:t>
            </a:fld>
            <a:endParaRPr lang="en-US" dirty="0"/>
          </a:p>
        </p:txBody>
      </p:sp>
    </p:spTree>
    <p:extLst>
      <p:ext uri="{BB962C8B-B14F-4D97-AF65-F5344CB8AC3E}">
        <p14:creationId xmlns:p14="http://schemas.microsoft.com/office/powerpoint/2010/main" val="3564309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normAutofit/>
          </a:bodyPr>
          <a:lstStyle/>
          <a:p>
            <a:pPr eaLnBrk="1" hangingPunct="1"/>
            <a:r>
              <a:rPr lang="en-US" altLang="en-US" dirty="0" smtClean="0"/>
              <a:t>Overview</a:t>
            </a:r>
            <a:endParaRPr lang="en-US" altLang="en-US" dirty="0"/>
          </a:p>
        </p:txBody>
      </p:sp>
      <p:sp>
        <p:nvSpPr>
          <p:cNvPr id="5124" name="Rectangle 3"/>
          <p:cNvSpPr>
            <a:spLocks noGrp="1" noChangeArrowheads="1"/>
          </p:cNvSpPr>
          <p:nvPr>
            <p:ph idx="1"/>
          </p:nvPr>
        </p:nvSpPr>
        <p:spPr/>
        <p:txBody>
          <a:bodyPr/>
          <a:lstStyle/>
          <a:p>
            <a:pPr marL="533400" indent="-533400" eaLnBrk="1" hangingPunct="1">
              <a:spcBef>
                <a:spcPct val="50000"/>
              </a:spcBef>
              <a:buSzPct val="90000"/>
              <a:buFont typeface="Wingdings" pitchFamily="2" charset="2"/>
              <a:buAutoNum type="arabicPeriod"/>
              <a:defRPr/>
            </a:pPr>
            <a:r>
              <a:rPr lang="en-US" altLang="en-US" dirty="0" smtClean="0"/>
              <a:t>Context </a:t>
            </a:r>
          </a:p>
          <a:p>
            <a:pPr marL="533400" indent="-533400" eaLnBrk="1" hangingPunct="1">
              <a:spcBef>
                <a:spcPct val="50000"/>
              </a:spcBef>
              <a:buSzPct val="90000"/>
              <a:buFont typeface="Wingdings" pitchFamily="2" charset="2"/>
              <a:buAutoNum type="arabicPeriod"/>
              <a:defRPr/>
            </a:pPr>
            <a:r>
              <a:rPr lang="en-US" altLang="en-US" dirty="0" smtClean="0"/>
              <a:t>Goals </a:t>
            </a:r>
            <a:r>
              <a:rPr lang="en-US" altLang="en-US" dirty="0"/>
              <a:t>of the </a:t>
            </a:r>
            <a:r>
              <a:rPr lang="en-US" altLang="en-US" dirty="0" smtClean="0"/>
              <a:t>presentation</a:t>
            </a:r>
          </a:p>
          <a:p>
            <a:pPr marL="533400" indent="-533400" eaLnBrk="1" hangingPunct="1">
              <a:spcBef>
                <a:spcPct val="50000"/>
              </a:spcBef>
              <a:buSzPct val="90000"/>
              <a:buFont typeface="Wingdings" pitchFamily="2" charset="2"/>
              <a:buAutoNum type="arabicPeriod"/>
              <a:defRPr/>
            </a:pPr>
            <a:r>
              <a:rPr lang="en-US" altLang="en-US" dirty="0" smtClean="0"/>
              <a:t>Learning objectives</a:t>
            </a:r>
            <a:endParaRPr lang="en-US" altLang="en-US" dirty="0"/>
          </a:p>
          <a:p>
            <a:pPr marL="533400" indent="-533400" eaLnBrk="1" hangingPunct="1">
              <a:spcBef>
                <a:spcPct val="50000"/>
              </a:spcBef>
              <a:buSzPct val="90000"/>
              <a:buFont typeface="+mj-lt"/>
              <a:buAutoNum type="arabicPeriod"/>
              <a:defRPr/>
            </a:pPr>
            <a:r>
              <a:rPr lang="en-US" altLang="en-US" dirty="0"/>
              <a:t>Outline of </a:t>
            </a:r>
            <a:r>
              <a:rPr lang="en-US" altLang="en-US" dirty="0" smtClean="0"/>
              <a:t>the content</a:t>
            </a:r>
            <a:endParaRPr lang="en-US" altLang="en-US" dirty="0"/>
          </a:p>
          <a:p>
            <a:pPr marL="0" indent="0" eaLnBrk="1" hangingPunct="1">
              <a:spcBef>
                <a:spcPct val="50000"/>
              </a:spcBef>
              <a:buSzPct val="90000"/>
              <a:buFontTx/>
              <a:buNone/>
              <a:defRPr/>
            </a:pPr>
            <a:endParaRPr lang="en-US" altLang="en-US" dirty="0"/>
          </a:p>
          <a:p>
            <a:pPr marL="533400" indent="-533400" eaLnBrk="1" hangingPunct="1">
              <a:spcBef>
                <a:spcPct val="50000"/>
              </a:spcBef>
              <a:buSzPct val="90000"/>
              <a:buFont typeface="Wingdings" pitchFamily="2" charset="2"/>
              <a:buAutoNum type="arabicPeriod"/>
              <a:defRPr/>
            </a:pPr>
            <a:endParaRPr lang="en-US" altLang="en-US" dirty="0"/>
          </a:p>
        </p:txBody>
      </p:sp>
      <p:sp>
        <p:nvSpPr>
          <p:cNvPr id="2" name="Slide Number Placeholder 1"/>
          <p:cNvSpPr>
            <a:spLocks noGrp="1"/>
          </p:cNvSpPr>
          <p:nvPr>
            <p:ph type="sldNum" sz="quarter" idx="12"/>
          </p:nvPr>
        </p:nvSpPr>
        <p:spPr/>
        <p:txBody>
          <a:bodyPr/>
          <a:lstStyle/>
          <a:p>
            <a:r>
              <a:rPr lang="en-US" dirty="0" smtClean="0"/>
              <a:t>1-</a:t>
            </a:r>
            <a:fld id="{FC7B56F2-A2F2-4D76-B5DC-A3D4188A7790}" type="slidenum">
              <a:rPr lang="en-US" smtClean="0"/>
              <a:pPr/>
              <a:t>2</a:t>
            </a:fld>
            <a:endParaRPr lang="en-US" dirty="0"/>
          </a:p>
        </p:txBody>
      </p:sp>
    </p:spTree>
    <p:extLst>
      <p:ext uri="{BB962C8B-B14F-4D97-AF65-F5344CB8AC3E}">
        <p14:creationId xmlns:p14="http://schemas.microsoft.com/office/powerpoint/2010/main" val="23218656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Basics of Linked Data</a:t>
            </a:r>
            <a:endParaRPr lang="en-US" dirty="0"/>
          </a:p>
        </p:txBody>
      </p:sp>
      <p:sp>
        <p:nvSpPr>
          <p:cNvPr id="3" name="Content Placeholder 2"/>
          <p:cNvSpPr>
            <a:spLocks noGrp="1"/>
          </p:cNvSpPr>
          <p:nvPr>
            <p:ph sz="half" idx="1"/>
          </p:nvPr>
        </p:nvSpPr>
        <p:spPr>
          <a:xfrm>
            <a:off x="457200" y="1600200"/>
            <a:ext cx="5410200" cy="4525963"/>
          </a:xfrm>
        </p:spPr>
        <p:txBody>
          <a:bodyPr>
            <a:normAutofit/>
          </a:bodyPr>
          <a:lstStyle/>
          <a:p>
            <a:r>
              <a:rPr lang="en-US" dirty="0"/>
              <a:t>Use URIs as names for things </a:t>
            </a:r>
          </a:p>
          <a:p>
            <a:r>
              <a:rPr lang="en-US" dirty="0"/>
              <a:t>Use HTTP URIs so that people can look up those </a:t>
            </a:r>
            <a:r>
              <a:rPr lang="en-US" dirty="0" smtClean="0"/>
              <a:t>names</a:t>
            </a:r>
            <a:endParaRPr lang="en-US" dirty="0"/>
          </a:p>
          <a:p>
            <a:r>
              <a:rPr lang="en-US" dirty="0"/>
              <a:t>When someone looks up a URI, provide useful information, using the standards (RDF*, SPARQL) </a:t>
            </a:r>
          </a:p>
          <a:p>
            <a:r>
              <a:rPr lang="en-US" dirty="0"/>
              <a:t>Include links to other URIs, so that they can discover more </a:t>
            </a:r>
            <a:r>
              <a:rPr lang="en-US" dirty="0" smtClean="0"/>
              <a:t>things</a:t>
            </a:r>
            <a:endParaRPr lang="en-US" dirty="0"/>
          </a:p>
          <a:p>
            <a:pPr marL="0" indent="0">
              <a:buNone/>
            </a:pPr>
            <a:endParaRPr lang="en-US" dirty="0"/>
          </a:p>
        </p:txBody>
      </p:sp>
      <p:sp>
        <p:nvSpPr>
          <p:cNvPr id="4" name="Content Placeholder 3"/>
          <p:cNvSpPr>
            <a:spLocks noGrp="1"/>
          </p:cNvSpPr>
          <p:nvPr>
            <p:ph sz="half" idx="2"/>
          </p:nvPr>
        </p:nvSpPr>
        <p:spPr>
          <a:xfrm>
            <a:off x="6248400" y="1600200"/>
            <a:ext cx="2438400" cy="4525963"/>
          </a:xfrm>
        </p:spPr>
        <p:txBody>
          <a:bodyPr>
            <a:normAutofit/>
          </a:bodyPr>
          <a:lstStyle/>
          <a:p>
            <a:pPr marL="0" indent="0" algn="ctr">
              <a:buNone/>
            </a:pPr>
            <a:endParaRPr lang="en-US" dirty="0" smtClean="0">
              <a:solidFill>
                <a:srgbClr val="C00000"/>
              </a:solidFill>
            </a:endParaRPr>
          </a:p>
          <a:p>
            <a:pPr marL="0" indent="0" algn="ctr">
              <a:buNone/>
            </a:pPr>
            <a:endParaRPr lang="en-US" dirty="0">
              <a:solidFill>
                <a:srgbClr val="C00000"/>
              </a:solidFill>
            </a:endParaRPr>
          </a:p>
          <a:p>
            <a:pPr marL="0" indent="0" algn="ctr">
              <a:buNone/>
            </a:pPr>
            <a:r>
              <a:rPr lang="en-US" dirty="0" smtClean="0">
                <a:solidFill>
                  <a:srgbClr val="C00000"/>
                </a:solidFill>
                <a:sym typeface="Wingdings" panose="05000000000000000000" pitchFamily="2" charset="2"/>
              </a:rPr>
              <a:t>   </a:t>
            </a:r>
            <a:r>
              <a:rPr lang="en-US" dirty="0" smtClean="0">
                <a:solidFill>
                  <a:srgbClr val="C00000"/>
                </a:solidFill>
              </a:rPr>
              <a:t>Part 2:</a:t>
            </a:r>
          </a:p>
          <a:p>
            <a:pPr marL="0" indent="0" algn="ctr">
              <a:buNone/>
            </a:pPr>
            <a:r>
              <a:rPr lang="en-US" dirty="0">
                <a:solidFill>
                  <a:srgbClr val="C00000"/>
                </a:solidFill>
              </a:rPr>
              <a:t>“</a:t>
            </a:r>
            <a:r>
              <a:rPr lang="en-US" dirty="0" smtClean="0">
                <a:solidFill>
                  <a:srgbClr val="C00000"/>
                </a:solidFill>
              </a:rPr>
              <a:t>Semantic</a:t>
            </a:r>
            <a:br>
              <a:rPr lang="en-US" dirty="0" smtClean="0">
                <a:solidFill>
                  <a:srgbClr val="C00000"/>
                </a:solidFill>
              </a:rPr>
            </a:br>
            <a:r>
              <a:rPr lang="en-US" dirty="0" smtClean="0">
                <a:solidFill>
                  <a:srgbClr val="C00000"/>
                </a:solidFill>
              </a:rPr>
              <a:t> </a:t>
            </a:r>
            <a:r>
              <a:rPr lang="en-US" dirty="0">
                <a:solidFill>
                  <a:srgbClr val="C00000"/>
                </a:solidFill>
              </a:rPr>
              <a:t>Data </a:t>
            </a:r>
            <a:r>
              <a:rPr lang="en-US" dirty="0" smtClean="0">
                <a:solidFill>
                  <a:srgbClr val="C00000"/>
                </a:solidFill>
              </a:rPr>
              <a:t/>
            </a:r>
            <a:br>
              <a:rPr lang="en-US" dirty="0" smtClean="0">
                <a:solidFill>
                  <a:srgbClr val="C00000"/>
                </a:solidFill>
              </a:rPr>
            </a:br>
            <a:r>
              <a:rPr lang="en-US" dirty="0" smtClean="0">
                <a:solidFill>
                  <a:srgbClr val="C00000"/>
                </a:solidFill>
              </a:rPr>
              <a:t>    Model</a:t>
            </a:r>
            <a:r>
              <a:rPr lang="en-US" dirty="0">
                <a:solidFill>
                  <a:srgbClr val="C00000"/>
                </a:solidFill>
              </a:rPr>
              <a:t>” </a:t>
            </a:r>
          </a:p>
          <a:p>
            <a:pPr marL="0" indent="0">
              <a:buNone/>
            </a:pPr>
            <a:endParaRPr lang="en-US" dirty="0"/>
          </a:p>
        </p:txBody>
      </p:sp>
      <p:sp>
        <p:nvSpPr>
          <p:cNvPr id="5" name="Slide Number Placeholder 4"/>
          <p:cNvSpPr>
            <a:spLocks noGrp="1"/>
          </p:cNvSpPr>
          <p:nvPr>
            <p:ph type="sldNum" sz="quarter" idx="12"/>
          </p:nvPr>
        </p:nvSpPr>
        <p:spPr/>
        <p:txBody>
          <a:bodyPr/>
          <a:lstStyle/>
          <a:p>
            <a:r>
              <a:rPr lang="en-US" dirty="0" smtClean="0"/>
              <a:t>1-</a:t>
            </a:r>
            <a:fld id="{FC7B56F2-A2F2-4D76-B5DC-A3D4188A7790}" type="slidenum">
              <a:rPr lang="en-US" smtClean="0"/>
              <a:pPr/>
              <a:t>20</a:t>
            </a:fld>
            <a:endParaRPr lang="en-US" dirty="0"/>
          </a:p>
        </p:txBody>
      </p:sp>
    </p:spTree>
    <p:extLst>
      <p:ext uri="{BB962C8B-B14F-4D97-AF65-F5344CB8AC3E}">
        <p14:creationId xmlns:p14="http://schemas.microsoft.com/office/powerpoint/2010/main" val="41252922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Linked Data 5-star scheme</a:t>
            </a:r>
          </a:p>
        </p:txBody>
      </p:sp>
      <p:sp>
        <p:nvSpPr>
          <p:cNvPr id="3" name="Content Placeholder 2"/>
          <p:cNvSpPr>
            <a:spLocks noGrp="1"/>
          </p:cNvSpPr>
          <p:nvPr>
            <p:ph sz="half" idx="1"/>
          </p:nvPr>
        </p:nvSpPr>
        <p:spPr>
          <a:xfrm>
            <a:off x="457200" y="1600200"/>
            <a:ext cx="1143000" cy="4525963"/>
          </a:xfrm>
        </p:spPr>
        <p:txBody>
          <a:bodyPr/>
          <a:lstStyle/>
          <a:p>
            <a:pPr marL="0" indent="0" algn="ctr">
              <a:buNone/>
            </a:pPr>
            <a:endParaRPr lang="en-US" sz="3000" dirty="0" smtClean="0"/>
          </a:p>
          <a:p>
            <a:pPr marL="0" indent="0" algn="ctr">
              <a:buNone/>
            </a:pPr>
            <a:r>
              <a:rPr lang="en-US" sz="3000" dirty="0" smtClean="0"/>
              <a:t>*</a:t>
            </a:r>
          </a:p>
          <a:p>
            <a:pPr marL="0" indent="0" algn="ctr">
              <a:buNone/>
            </a:pPr>
            <a:r>
              <a:rPr lang="en-US" sz="3000" dirty="0" smtClean="0"/>
              <a:t>**</a:t>
            </a:r>
          </a:p>
          <a:p>
            <a:pPr marL="0" indent="0" algn="ctr">
              <a:buNone/>
            </a:pPr>
            <a:r>
              <a:rPr lang="en-US" sz="3000" dirty="0" smtClean="0"/>
              <a:t>***</a:t>
            </a:r>
          </a:p>
          <a:p>
            <a:pPr marL="0" indent="0" algn="ctr">
              <a:buNone/>
            </a:pPr>
            <a:r>
              <a:rPr lang="en-US" sz="3000" dirty="0" smtClean="0"/>
              <a:t>****</a:t>
            </a:r>
          </a:p>
          <a:p>
            <a:pPr marL="0" indent="0" algn="ctr">
              <a:buNone/>
            </a:pPr>
            <a:r>
              <a:rPr lang="en-US" sz="3000" dirty="0" smtClean="0"/>
              <a:t>*****</a:t>
            </a:r>
            <a:endParaRPr lang="en-US" sz="3000" dirty="0"/>
          </a:p>
        </p:txBody>
      </p:sp>
      <p:sp>
        <p:nvSpPr>
          <p:cNvPr id="4" name="Content Placeholder 3"/>
          <p:cNvSpPr>
            <a:spLocks noGrp="1"/>
          </p:cNvSpPr>
          <p:nvPr>
            <p:ph sz="half" idx="2"/>
          </p:nvPr>
        </p:nvSpPr>
        <p:spPr>
          <a:xfrm>
            <a:off x="1752600" y="1600200"/>
            <a:ext cx="6934200" cy="4525963"/>
          </a:xfrm>
        </p:spPr>
        <p:txBody>
          <a:bodyPr/>
          <a:lstStyle/>
          <a:p>
            <a:endParaRPr lang="en-US" dirty="0" smtClean="0"/>
          </a:p>
          <a:p>
            <a:r>
              <a:rPr lang="en-US" dirty="0" smtClean="0"/>
              <a:t>Make </a:t>
            </a:r>
            <a:r>
              <a:rPr lang="en-US" dirty="0"/>
              <a:t>your stuff available on the Web </a:t>
            </a:r>
          </a:p>
          <a:p>
            <a:r>
              <a:rPr lang="en-US" dirty="0"/>
              <a:t>Make it available as structured data</a:t>
            </a:r>
          </a:p>
          <a:p>
            <a:r>
              <a:rPr lang="en-US" dirty="0"/>
              <a:t>Use non-proprietary formats</a:t>
            </a:r>
          </a:p>
          <a:p>
            <a:r>
              <a:rPr lang="en-US" dirty="0"/>
              <a:t>Use URIs to identify things, so that people can point at your stuff</a:t>
            </a:r>
          </a:p>
          <a:p>
            <a:r>
              <a:rPr lang="en-US" dirty="0"/>
              <a:t>Link your data to other data to provide context</a:t>
            </a:r>
          </a:p>
          <a:p>
            <a:pPr marL="0" indent="0">
              <a:buNone/>
            </a:pPr>
            <a:endParaRPr lang="en-US" dirty="0"/>
          </a:p>
        </p:txBody>
      </p:sp>
      <p:sp>
        <p:nvSpPr>
          <p:cNvPr id="5" name="Slide Number Placeholder 4"/>
          <p:cNvSpPr>
            <a:spLocks noGrp="1"/>
          </p:cNvSpPr>
          <p:nvPr>
            <p:ph type="sldNum" sz="quarter" idx="12"/>
          </p:nvPr>
        </p:nvSpPr>
        <p:spPr/>
        <p:txBody>
          <a:bodyPr/>
          <a:lstStyle/>
          <a:p>
            <a:fld id="{FC7B56F2-A2F2-4D76-B5DC-A3D4188A7790}" type="slidenum">
              <a:rPr lang="en-US" smtClean="0"/>
              <a:pPr/>
              <a:t>21</a:t>
            </a:fld>
            <a:endParaRPr lang="en-US" dirty="0"/>
          </a:p>
        </p:txBody>
      </p:sp>
    </p:spTree>
    <p:extLst>
      <p:ext uri="{BB962C8B-B14F-4D97-AF65-F5344CB8AC3E}">
        <p14:creationId xmlns:p14="http://schemas.microsoft.com/office/powerpoint/2010/main" val="3890183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Linked </a:t>
            </a:r>
            <a:r>
              <a:rPr lang="en-US" dirty="0"/>
              <a:t>Data</a:t>
            </a:r>
          </a:p>
        </p:txBody>
      </p:sp>
      <p:sp>
        <p:nvSpPr>
          <p:cNvPr id="3" name="Content Placeholder 2"/>
          <p:cNvSpPr>
            <a:spLocks noGrp="1"/>
          </p:cNvSpPr>
          <p:nvPr>
            <p:ph idx="1"/>
          </p:nvPr>
        </p:nvSpPr>
        <p:spPr/>
        <p:txBody>
          <a:bodyPr>
            <a:normAutofit/>
          </a:bodyPr>
          <a:lstStyle/>
          <a:p>
            <a:r>
              <a:rPr lang="en-US" dirty="0" smtClean="0"/>
              <a:t>Machine-actionable data</a:t>
            </a:r>
          </a:p>
          <a:p>
            <a:pPr lvl="1"/>
            <a:r>
              <a:rPr lang="en-US" dirty="0" smtClean="0"/>
              <a:t>Describing </a:t>
            </a:r>
            <a:r>
              <a:rPr lang="en-US" dirty="0" smtClean="0">
                <a:sym typeface="Wingdings" panose="05000000000000000000" pitchFamily="2" charset="2"/>
              </a:rPr>
              <a:t> identifying</a:t>
            </a:r>
          </a:p>
          <a:p>
            <a:pPr lvl="3"/>
            <a:r>
              <a:rPr lang="en-US" b="1" dirty="0" smtClean="0">
                <a:solidFill>
                  <a:srgbClr val="FF0000"/>
                </a:solidFill>
                <a:sym typeface="Wingdings" panose="05000000000000000000" pitchFamily="2" charset="2"/>
              </a:rPr>
              <a:t>“Record”  Graph</a:t>
            </a:r>
          </a:p>
          <a:p>
            <a:pPr lvl="1"/>
            <a:r>
              <a:rPr lang="en-US" dirty="0" smtClean="0"/>
              <a:t>Mapping </a:t>
            </a:r>
            <a:r>
              <a:rPr lang="en-US" dirty="0">
                <a:sym typeface="Wingdings" panose="05000000000000000000" pitchFamily="2" charset="2"/>
              </a:rPr>
              <a:t></a:t>
            </a:r>
            <a:r>
              <a:rPr lang="en-US" dirty="0" smtClean="0"/>
              <a:t> linking</a:t>
            </a:r>
          </a:p>
          <a:p>
            <a:pPr lvl="1"/>
            <a:r>
              <a:rPr lang="en-US" dirty="0"/>
              <a:t>String to things</a:t>
            </a:r>
          </a:p>
          <a:p>
            <a:pPr marL="457200" lvl="1" indent="0">
              <a:buNone/>
            </a:pPr>
            <a:endParaRPr lang="en-US" dirty="0"/>
          </a:p>
        </p:txBody>
      </p:sp>
      <p:sp>
        <p:nvSpPr>
          <p:cNvPr id="4" name="Slide Number Placeholder 3"/>
          <p:cNvSpPr>
            <a:spLocks noGrp="1"/>
          </p:cNvSpPr>
          <p:nvPr>
            <p:ph type="sldNum" sz="quarter" idx="12"/>
          </p:nvPr>
        </p:nvSpPr>
        <p:spPr/>
        <p:txBody>
          <a:bodyPr/>
          <a:lstStyle/>
          <a:p>
            <a:r>
              <a:rPr lang="en-US" dirty="0" smtClean="0"/>
              <a:t>1-</a:t>
            </a:r>
            <a:fld id="{FC7B56F2-A2F2-4D76-B5DC-A3D4188A7790}" type="slidenum">
              <a:rPr lang="en-US" smtClean="0"/>
              <a:pPr/>
              <a:t>22</a:t>
            </a:fld>
            <a:endParaRPr lang="en-US" dirty="0"/>
          </a:p>
        </p:txBody>
      </p:sp>
    </p:spTree>
    <p:extLst>
      <p:ext uri="{BB962C8B-B14F-4D97-AF65-F5344CB8AC3E}">
        <p14:creationId xmlns:p14="http://schemas.microsoft.com/office/powerpoint/2010/main" val="18954470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t>
            </a:r>
            <a:r>
              <a:rPr lang="en-US" dirty="0" smtClean="0"/>
              <a:t>elationship </a:t>
            </a:r>
            <a:r>
              <a:rPr lang="en-US" dirty="0"/>
              <a:t>between Linked Data and the Semantic Web</a:t>
            </a:r>
          </a:p>
        </p:txBody>
      </p:sp>
      <p:sp>
        <p:nvSpPr>
          <p:cNvPr id="3" name="Content Placeholder 2"/>
          <p:cNvSpPr>
            <a:spLocks noGrp="1"/>
          </p:cNvSpPr>
          <p:nvPr>
            <p:ph idx="1"/>
          </p:nvPr>
        </p:nvSpPr>
        <p:spPr/>
        <p:txBody>
          <a:bodyPr/>
          <a:lstStyle/>
          <a:p>
            <a:r>
              <a:rPr lang="en-US" dirty="0"/>
              <a:t>Semantic Web is a vision of a </a:t>
            </a:r>
            <a:r>
              <a:rPr lang="en-US" dirty="0" smtClean="0"/>
              <a:t>“Web </a:t>
            </a:r>
            <a:r>
              <a:rPr lang="en-US" dirty="0"/>
              <a:t>of </a:t>
            </a:r>
            <a:r>
              <a:rPr lang="en-US" dirty="0" smtClean="0"/>
              <a:t>Data”</a:t>
            </a:r>
          </a:p>
          <a:p>
            <a:r>
              <a:rPr lang="en-US" dirty="0" smtClean="0"/>
              <a:t>Linked </a:t>
            </a:r>
            <a:r>
              <a:rPr lang="en-US" dirty="0"/>
              <a:t>Data is a means to achieve that </a:t>
            </a:r>
            <a:r>
              <a:rPr lang="en-US" dirty="0" smtClean="0"/>
              <a:t>vision</a:t>
            </a:r>
          </a:p>
          <a:p>
            <a:r>
              <a:rPr lang="en-US" dirty="0" smtClean="0"/>
              <a:t>Semantic </a:t>
            </a:r>
            <a:r>
              <a:rPr lang="en-US" dirty="0"/>
              <a:t>Web is </a:t>
            </a:r>
            <a:r>
              <a:rPr lang="en-US" i="1" dirty="0"/>
              <a:t>What</a:t>
            </a:r>
            <a:r>
              <a:rPr lang="en-US" dirty="0"/>
              <a:t> and Linked Data is </a:t>
            </a:r>
            <a:r>
              <a:rPr lang="en-US" i="1" dirty="0" smtClean="0"/>
              <a:t>How</a:t>
            </a:r>
            <a:endParaRPr lang="en-US" i="1" dirty="0"/>
          </a:p>
          <a:p>
            <a:endParaRPr lang="en-US" dirty="0"/>
          </a:p>
        </p:txBody>
      </p:sp>
      <p:sp>
        <p:nvSpPr>
          <p:cNvPr id="4" name="Slide Number Placeholder 3"/>
          <p:cNvSpPr>
            <a:spLocks noGrp="1"/>
          </p:cNvSpPr>
          <p:nvPr>
            <p:ph type="sldNum" sz="quarter" idx="12"/>
          </p:nvPr>
        </p:nvSpPr>
        <p:spPr/>
        <p:txBody>
          <a:bodyPr/>
          <a:lstStyle/>
          <a:p>
            <a:fld id="{FC7B56F2-A2F2-4D76-B5DC-A3D4188A7790}" type="slidenum">
              <a:rPr lang="en-US" smtClean="0"/>
              <a:pPr/>
              <a:t>23</a:t>
            </a:fld>
            <a:endParaRPr lang="en-US" dirty="0"/>
          </a:p>
        </p:txBody>
      </p:sp>
    </p:spTree>
    <p:extLst>
      <p:ext uri="{BB962C8B-B14F-4D97-AF65-F5344CB8AC3E}">
        <p14:creationId xmlns:p14="http://schemas.microsoft.com/office/powerpoint/2010/main" val="14347392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state of Linked Data in libraries</a:t>
            </a:r>
            <a:endParaRPr lang="en-US" dirty="0"/>
          </a:p>
        </p:txBody>
      </p:sp>
      <p:sp>
        <p:nvSpPr>
          <p:cNvPr id="3" name="Content Placeholder 2"/>
          <p:cNvSpPr>
            <a:spLocks noGrp="1"/>
          </p:cNvSpPr>
          <p:nvPr>
            <p:ph idx="1"/>
          </p:nvPr>
        </p:nvSpPr>
        <p:spPr/>
        <p:txBody>
          <a:bodyPr/>
          <a:lstStyle/>
          <a:p>
            <a:r>
              <a:rPr lang="en-US" dirty="0" smtClean="0"/>
              <a:t>Developing use cases</a:t>
            </a:r>
          </a:p>
          <a:p>
            <a:r>
              <a:rPr lang="en-CA" dirty="0" smtClean="0"/>
              <a:t>Structuring</a:t>
            </a:r>
            <a:r>
              <a:rPr lang="en-CA" dirty="0"/>
              <a:t>, cleaning and releasing data</a:t>
            </a:r>
          </a:p>
          <a:p>
            <a:r>
              <a:rPr lang="en-CA" dirty="0"/>
              <a:t>Developing new frameworks and tools</a:t>
            </a:r>
          </a:p>
          <a:p>
            <a:r>
              <a:rPr lang="en-CA" dirty="0"/>
              <a:t>Exploration, prototypes and proofs of concept</a:t>
            </a:r>
          </a:p>
          <a:p>
            <a:r>
              <a:rPr lang="en-CA" dirty="0"/>
              <a:t>Learning!</a:t>
            </a:r>
          </a:p>
        </p:txBody>
      </p:sp>
      <p:sp>
        <p:nvSpPr>
          <p:cNvPr id="4" name="Slide Number Placeholder 3"/>
          <p:cNvSpPr>
            <a:spLocks noGrp="1"/>
          </p:cNvSpPr>
          <p:nvPr>
            <p:ph type="sldNum" sz="quarter" idx="12"/>
          </p:nvPr>
        </p:nvSpPr>
        <p:spPr/>
        <p:txBody>
          <a:bodyPr/>
          <a:lstStyle/>
          <a:p>
            <a:r>
              <a:rPr lang="en-US" dirty="0" smtClean="0"/>
              <a:t>1-</a:t>
            </a:r>
            <a:fld id="{FC7B56F2-A2F2-4D76-B5DC-A3D4188A7790}" type="slidenum">
              <a:rPr lang="en-US" smtClean="0"/>
              <a:pPr/>
              <a:t>24</a:t>
            </a:fld>
            <a:endParaRPr lang="en-US" dirty="0"/>
          </a:p>
        </p:txBody>
      </p:sp>
    </p:spTree>
    <p:extLst>
      <p:ext uri="{BB962C8B-B14F-4D97-AF65-F5344CB8AC3E}">
        <p14:creationId xmlns:p14="http://schemas.microsoft.com/office/powerpoint/2010/main" val="40602590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4" name="Slide Number Placeholder 3"/>
          <p:cNvSpPr>
            <a:spLocks noGrp="1"/>
          </p:cNvSpPr>
          <p:nvPr>
            <p:ph type="sldNum" sz="quarter" idx="12"/>
          </p:nvPr>
        </p:nvSpPr>
        <p:spPr/>
        <p:txBody>
          <a:bodyPr/>
          <a:lstStyle/>
          <a:p>
            <a:r>
              <a:rPr lang="en-US" dirty="0" smtClean="0"/>
              <a:t> </a:t>
            </a:r>
            <a:fld id="{FC7B56F2-A2F2-4D76-B5DC-A3D4188A7790}" type="slidenum">
              <a:rPr lang="en-US" smtClean="0"/>
              <a:pPr/>
              <a:t>25</a:t>
            </a:fld>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20574" y="1600200"/>
            <a:ext cx="5302851" cy="4525963"/>
          </a:xfrm>
        </p:spPr>
      </p:pic>
    </p:spTree>
    <p:extLst>
      <p:ext uri="{BB962C8B-B14F-4D97-AF65-F5344CB8AC3E}">
        <p14:creationId xmlns:p14="http://schemas.microsoft.com/office/powerpoint/2010/main" val="39524406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4" name="Slide Number Placeholder 3"/>
          <p:cNvSpPr>
            <a:spLocks noGrp="1"/>
          </p:cNvSpPr>
          <p:nvPr>
            <p:ph type="sldNum" sz="quarter" idx="12"/>
          </p:nvPr>
        </p:nvSpPr>
        <p:spPr/>
        <p:txBody>
          <a:bodyPr/>
          <a:lstStyle/>
          <a:p>
            <a:r>
              <a:rPr lang="en-US" dirty="0" smtClean="0"/>
              <a:t>1-</a:t>
            </a:r>
            <a:fld id="{FC7B56F2-A2F2-4D76-B5DC-A3D4188A7790}" type="slidenum">
              <a:rPr lang="en-US" smtClean="0"/>
              <a:pPr/>
              <a:t>26</a:t>
            </a:fld>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43165" y="1600200"/>
            <a:ext cx="4257670" cy="4525963"/>
          </a:xfrm>
        </p:spPr>
      </p:pic>
    </p:spTree>
    <p:extLst>
      <p:ext uri="{BB962C8B-B14F-4D97-AF65-F5344CB8AC3E}">
        <p14:creationId xmlns:p14="http://schemas.microsoft.com/office/powerpoint/2010/main" val="16124880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763273"/>
            <a:ext cx="8229600" cy="4199816"/>
          </a:xfrm>
        </p:spPr>
      </p:pic>
      <p:sp>
        <p:nvSpPr>
          <p:cNvPr id="4" name="Slide Number Placeholder 3"/>
          <p:cNvSpPr>
            <a:spLocks noGrp="1"/>
          </p:cNvSpPr>
          <p:nvPr>
            <p:ph type="sldNum" sz="quarter" idx="12"/>
          </p:nvPr>
        </p:nvSpPr>
        <p:spPr/>
        <p:txBody>
          <a:bodyPr/>
          <a:lstStyle/>
          <a:p>
            <a:r>
              <a:rPr lang="en-US" dirty="0" smtClean="0"/>
              <a:t>1-</a:t>
            </a:r>
            <a:fld id="{FC7B56F2-A2F2-4D76-B5DC-A3D4188A7790}" type="slidenum">
              <a:rPr lang="en-US" smtClean="0"/>
              <a:pPr/>
              <a:t>27</a:t>
            </a:fld>
            <a:endParaRPr lang="en-US" dirty="0"/>
          </a:p>
        </p:txBody>
      </p:sp>
    </p:spTree>
    <p:extLst>
      <p:ext uri="{BB962C8B-B14F-4D97-AF65-F5344CB8AC3E}">
        <p14:creationId xmlns:p14="http://schemas.microsoft.com/office/powerpoint/2010/main" val="16124880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pPr eaLnBrk="1" hangingPunct="1"/>
            <a:r>
              <a:rPr lang="en-US" altLang="en-US" dirty="0" smtClean="0"/>
              <a:t>Summary </a:t>
            </a:r>
            <a:endParaRPr lang="en-US" altLang="en-US" dirty="0"/>
          </a:p>
        </p:txBody>
      </p:sp>
      <p:sp>
        <p:nvSpPr>
          <p:cNvPr id="6148" name="Rectangle 3"/>
          <p:cNvSpPr>
            <a:spLocks noGrp="1" noChangeArrowheads="1"/>
          </p:cNvSpPr>
          <p:nvPr>
            <p:ph idx="1"/>
          </p:nvPr>
        </p:nvSpPr>
        <p:spPr/>
        <p:txBody>
          <a:bodyPr/>
          <a:lstStyle/>
          <a:p>
            <a:pPr marL="533400" indent="-533400">
              <a:lnSpc>
                <a:spcPct val="80000"/>
              </a:lnSpc>
              <a:spcBef>
                <a:spcPct val="50000"/>
              </a:spcBef>
              <a:buSzPct val="90000"/>
              <a:buFont typeface="Wingdings" pitchFamily="2" charset="2"/>
              <a:buAutoNum type="arabicPeriod"/>
              <a:defRPr/>
            </a:pPr>
            <a:r>
              <a:rPr lang="en-US" dirty="0"/>
              <a:t>Basic overview of the Semantic Web and Linked Data concepts</a:t>
            </a:r>
          </a:p>
          <a:p>
            <a:pPr marL="533400" indent="-533400">
              <a:lnSpc>
                <a:spcPct val="80000"/>
              </a:lnSpc>
              <a:spcBef>
                <a:spcPct val="50000"/>
              </a:spcBef>
              <a:buSzPct val="90000"/>
              <a:buFont typeface="Wingdings" pitchFamily="2" charset="2"/>
              <a:buAutoNum type="arabicPeriod"/>
              <a:defRPr/>
            </a:pPr>
            <a:r>
              <a:rPr lang="en-US" dirty="0" smtClean="0"/>
              <a:t>Purposes </a:t>
            </a:r>
            <a:r>
              <a:rPr lang="en-US" dirty="0"/>
              <a:t>and goals of the Semantic Web </a:t>
            </a:r>
            <a:endParaRPr lang="en-US" dirty="0" smtClean="0"/>
          </a:p>
          <a:p>
            <a:pPr marL="533400" indent="-533400">
              <a:lnSpc>
                <a:spcPct val="80000"/>
              </a:lnSpc>
              <a:spcBef>
                <a:spcPct val="50000"/>
              </a:spcBef>
              <a:buSzPct val="90000"/>
              <a:buFont typeface="Wingdings" pitchFamily="2" charset="2"/>
              <a:buAutoNum type="arabicPeriod"/>
              <a:defRPr/>
            </a:pPr>
            <a:r>
              <a:rPr lang="en-US" dirty="0"/>
              <a:t>A lead in to </a:t>
            </a:r>
            <a:r>
              <a:rPr lang="en-US" dirty="0" smtClean="0"/>
              <a:t>Module 1, part 2 on </a:t>
            </a:r>
            <a:r>
              <a:rPr lang="en-US" dirty="0"/>
              <a:t>“Semantic Data Model</a:t>
            </a:r>
            <a:r>
              <a:rPr lang="en-US" dirty="0" smtClean="0"/>
              <a:t>”</a:t>
            </a:r>
            <a:endParaRPr lang="en-US" altLang="en-US" dirty="0" smtClean="0"/>
          </a:p>
          <a:p>
            <a:pPr marL="0" indent="0" eaLnBrk="1" hangingPunct="1">
              <a:lnSpc>
                <a:spcPct val="80000"/>
              </a:lnSpc>
              <a:spcBef>
                <a:spcPct val="50000"/>
              </a:spcBef>
              <a:buSzPct val="90000"/>
              <a:buNone/>
              <a:defRPr/>
            </a:pPr>
            <a:endParaRPr lang="en-US" altLang="en-US" dirty="0"/>
          </a:p>
          <a:p>
            <a:pPr marL="0" indent="0" eaLnBrk="1" hangingPunct="1">
              <a:lnSpc>
                <a:spcPct val="80000"/>
              </a:lnSpc>
              <a:spcBef>
                <a:spcPct val="50000"/>
              </a:spcBef>
              <a:buSzPct val="90000"/>
              <a:buNone/>
              <a:defRPr/>
            </a:pPr>
            <a:endParaRPr lang="en-US" altLang="en-US" dirty="0"/>
          </a:p>
          <a:p>
            <a:pPr marL="0" indent="0" eaLnBrk="1" hangingPunct="1">
              <a:spcBef>
                <a:spcPct val="50000"/>
              </a:spcBef>
              <a:buSzPct val="90000"/>
              <a:buFontTx/>
              <a:buNone/>
              <a:defRPr/>
            </a:pPr>
            <a:endParaRPr lang="en-US" altLang="en-US" dirty="0"/>
          </a:p>
        </p:txBody>
      </p:sp>
      <p:sp>
        <p:nvSpPr>
          <p:cNvPr id="2" name="Slide Number Placeholder 1"/>
          <p:cNvSpPr>
            <a:spLocks noGrp="1"/>
          </p:cNvSpPr>
          <p:nvPr>
            <p:ph type="sldNum" sz="quarter" idx="12"/>
          </p:nvPr>
        </p:nvSpPr>
        <p:spPr/>
        <p:txBody>
          <a:bodyPr/>
          <a:lstStyle/>
          <a:p>
            <a:r>
              <a:rPr lang="en-US" dirty="0" smtClean="0"/>
              <a:t>1-</a:t>
            </a:r>
            <a:fld id="{FC7B56F2-A2F2-4D76-B5DC-A3D4188A7790}" type="slidenum">
              <a:rPr lang="en-US" smtClean="0"/>
              <a:pPr/>
              <a:t>28</a:t>
            </a:fld>
            <a:endParaRPr lang="en-US" dirty="0"/>
          </a:p>
        </p:txBody>
      </p:sp>
    </p:spTree>
    <p:extLst>
      <p:ext uri="{BB962C8B-B14F-4D97-AF65-F5344CB8AC3E}">
        <p14:creationId xmlns:p14="http://schemas.microsoft.com/office/powerpoint/2010/main" val="32795393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A</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r>
              <a:rPr lang="en-US" dirty="0" smtClean="0"/>
              <a:t>1-</a:t>
            </a:r>
            <a:fld id="{FC7B56F2-A2F2-4D76-B5DC-A3D4188A7790}" type="slidenum">
              <a:rPr lang="en-US" smtClean="0"/>
              <a:pPr/>
              <a:t>29</a:t>
            </a:fld>
            <a:endParaRPr lang="en-US" dirty="0"/>
          </a:p>
        </p:txBody>
      </p:sp>
    </p:spTree>
    <p:extLst>
      <p:ext uri="{BB962C8B-B14F-4D97-AF65-F5344CB8AC3E}">
        <p14:creationId xmlns:p14="http://schemas.microsoft.com/office/powerpoint/2010/main" val="4101175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LC </a:t>
            </a:r>
            <a:r>
              <a:rPr lang="en-US" dirty="0"/>
              <a:t>BIBFRAME Pilot </a:t>
            </a:r>
            <a:r>
              <a:rPr lang="en-US" dirty="0" smtClean="0"/>
              <a:t/>
            </a:r>
            <a:br>
              <a:rPr lang="en-US" dirty="0" smtClean="0"/>
            </a:br>
            <a:r>
              <a:rPr lang="en-US" dirty="0" smtClean="0"/>
              <a:t>Training </a:t>
            </a:r>
            <a:r>
              <a:rPr lang="en-US" dirty="0"/>
              <a:t>for Catalogers</a:t>
            </a:r>
          </a:p>
        </p:txBody>
      </p:sp>
      <p:sp>
        <p:nvSpPr>
          <p:cNvPr id="3" name="Content Placeholder 2"/>
          <p:cNvSpPr>
            <a:spLocks noGrp="1"/>
          </p:cNvSpPr>
          <p:nvPr>
            <p:ph idx="1"/>
          </p:nvPr>
        </p:nvSpPr>
        <p:spPr/>
        <p:txBody>
          <a:bodyPr/>
          <a:lstStyle/>
          <a:p>
            <a:pPr marL="0" indent="0">
              <a:buNone/>
            </a:pPr>
            <a:r>
              <a:rPr lang="en-US" dirty="0" smtClean="0"/>
              <a:t>Modules</a:t>
            </a:r>
          </a:p>
          <a:p>
            <a:r>
              <a:rPr lang="en-US" dirty="0" smtClean="0"/>
              <a:t>1</a:t>
            </a:r>
            <a:r>
              <a:rPr lang="en-US" dirty="0"/>
              <a:t>: Introduction to the Semantic Web and Linked </a:t>
            </a:r>
            <a:r>
              <a:rPr lang="en-US" dirty="0" smtClean="0"/>
              <a:t>Data</a:t>
            </a:r>
          </a:p>
          <a:p>
            <a:r>
              <a:rPr lang="en-US" dirty="0" smtClean="0"/>
              <a:t>2</a:t>
            </a:r>
            <a:r>
              <a:rPr lang="en-US" dirty="0"/>
              <a:t>: Introduction to the BIBFRAME </a:t>
            </a:r>
            <a:r>
              <a:rPr lang="en-US" dirty="0" smtClean="0"/>
              <a:t>Tools</a:t>
            </a:r>
          </a:p>
          <a:p>
            <a:r>
              <a:rPr lang="en-US" dirty="0" smtClean="0"/>
              <a:t>3</a:t>
            </a:r>
            <a:r>
              <a:rPr lang="en-US" dirty="0"/>
              <a:t>: The BIBFRAME Editor and the LC </a:t>
            </a:r>
            <a:r>
              <a:rPr lang="en-US" dirty="0" smtClean="0"/>
              <a:t>Pilot</a:t>
            </a:r>
          </a:p>
        </p:txBody>
      </p:sp>
      <p:sp>
        <p:nvSpPr>
          <p:cNvPr id="4" name="Slide Number Placeholder 3"/>
          <p:cNvSpPr>
            <a:spLocks noGrp="1"/>
          </p:cNvSpPr>
          <p:nvPr>
            <p:ph type="sldNum" sz="quarter" idx="12"/>
          </p:nvPr>
        </p:nvSpPr>
        <p:spPr/>
        <p:txBody>
          <a:bodyPr/>
          <a:lstStyle/>
          <a:p>
            <a:fld id="{FC7B56F2-A2F2-4D76-B5DC-A3D4188A7790}" type="slidenum">
              <a:rPr lang="en-US" smtClean="0"/>
              <a:pPr/>
              <a:t>3</a:t>
            </a:fld>
            <a:endParaRPr lang="en-US" dirty="0"/>
          </a:p>
        </p:txBody>
      </p:sp>
    </p:spTree>
    <p:extLst>
      <p:ext uri="{BB962C8B-B14F-4D97-AF65-F5344CB8AC3E}">
        <p14:creationId xmlns:p14="http://schemas.microsoft.com/office/powerpoint/2010/main" val="1278657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2438400" cy="4679950"/>
          </a:xfrm>
        </p:spPr>
        <p:txBody>
          <a:bodyPr anchor="t" anchorCtr="0">
            <a:normAutofit/>
          </a:bodyPr>
          <a:lstStyle/>
          <a:p>
            <a:r>
              <a:rPr lang="en-US" sz="4400" b="0" dirty="0"/>
              <a:t>Outlook </a:t>
            </a:r>
            <a:br>
              <a:rPr lang="en-US" sz="4400" b="0" dirty="0"/>
            </a:br>
            <a:r>
              <a:rPr lang="en-US" sz="4400" b="0" dirty="0"/>
              <a:t>       &amp;</a:t>
            </a:r>
            <a:br>
              <a:rPr lang="en-US" sz="4400" b="0" dirty="0"/>
            </a:br>
            <a:r>
              <a:rPr lang="en-US" sz="4400" b="0" dirty="0"/>
              <a:t>Summary</a:t>
            </a:r>
          </a:p>
        </p:txBody>
      </p:sp>
      <p:sp>
        <p:nvSpPr>
          <p:cNvPr id="4" name="Text Placeholder 3"/>
          <p:cNvSpPr>
            <a:spLocks noGrp="1"/>
          </p:cNvSpPr>
          <p:nvPr>
            <p:ph type="body" sz="half" idx="2"/>
          </p:nvPr>
        </p:nvSpPr>
        <p:spPr>
          <a:xfrm>
            <a:off x="457200" y="5410200"/>
            <a:ext cx="3657599" cy="838200"/>
          </a:xfrm>
        </p:spPr>
        <p:txBody>
          <a:bodyPr>
            <a:normAutofit/>
          </a:bodyPr>
          <a:lstStyle/>
          <a:p>
            <a:r>
              <a:rPr lang="en-US" dirty="0"/>
              <a:t/>
            </a:r>
            <a:br>
              <a:rPr lang="en-US" dirty="0"/>
            </a:br>
            <a:r>
              <a:rPr lang="en-US" dirty="0"/>
              <a:t>(</a:t>
            </a:r>
            <a:r>
              <a:rPr lang="en-US" i="1" dirty="0"/>
              <a:t>Understanding MARC Bibliographic </a:t>
            </a:r>
            <a:r>
              <a:rPr lang="en-US" dirty="0"/>
              <a:t>-- http://www.loc.gov/marc/umb/)</a:t>
            </a:r>
          </a:p>
          <a:p>
            <a:endParaRPr lang="en-US" dirty="0"/>
          </a:p>
        </p:txBody>
      </p:sp>
      <p:sp>
        <p:nvSpPr>
          <p:cNvPr id="5" name="Slide Number Placeholder 4"/>
          <p:cNvSpPr>
            <a:spLocks noGrp="1"/>
          </p:cNvSpPr>
          <p:nvPr>
            <p:ph type="sldNum" sz="quarter" idx="12"/>
          </p:nvPr>
        </p:nvSpPr>
        <p:spPr/>
        <p:txBody>
          <a:bodyPr/>
          <a:lstStyle/>
          <a:p>
            <a:r>
              <a:rPr lang="en-US" smtClean="0"/>
              <a:t>1-</a:t>
            </a:r>
            <a:fld id="{FC7B56F2-A2F2-4D76-B5DC-A3D4188A7790}" type="slidenum">
              <a:rPr lang="en-US" smtClean="0"/>
              <a:pPr/>
              <a:t>30</a:t>
            </a:fld>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07464" y="273050"/>
            <a:ext cx="3846922" cy="5853113"/>
          </a:xfrm>
          <a:prstGeom prst="rect">
            <a:avLst/>
          </a:prstGeom>
        </p:spPr>
      </p:pic>
    </p:spTree>
    <p:extLst>
      <p:ext uri="{BB962C8B-B14F-4D97-AF65-F5344CB8AC3E}">
        <p14:creationId xmlns:p14="http://schemas.microsoft.com/office/powerpoint/2010/main" val="25999363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is a continuum</a:t>
            </a:r>
          </a:p>
        </p:txBody>
      </p:sp>
      <p:sp>
        <p:nvSpPr>
          <p:cNvPr id="3" name="Content Placeholder 2"/>
          <p:cNvSpPr>
            <a:spLocks noGrp="1"/>
          </p:cNvSpPr>
          <p:nvPr>
            <p:ph idx="1"/>
          </p:nvPr>
        </p:nvSpPr>
        <p:spPr/>
        <p:txBody>
          <a:bodyPr>
            <a:normAutofit lnSpcReduction="10000"/>
          </a:bodyPr>
          <a:lstStyle/>
          <a:p>
            <a:pPr marL="0" indent="0">
              <a:buNone/>
            </a:pPr>
            <a:r>
              <a:rPr lang="en-US" dirty="0" smtClean="0"/>
              <a:t>“As </a:t>
            </a:r>
            <a:r>
              <a:rPr lang="en-US" dirty="0"/>
              <a:t>library automation technology changes and as cataloging needs change, the </a:t>
            </a:r>
            <a:r>
              <a:rPr lang="en-US" dirty="0">
                <a:solidFill>
                  <a:srgbClr val="C00000"/>
                </a:solidFill>
              </a:rPr>
              <a:t>MARC 21 </a:t>
            </a:r>
            <a:r>
              <a:rPr lang="en-US" dirty="0"/>
              <a:t>formats and related MARC 21 documentation are changing also</a:t>
            </a:r>
            <a:r>
              <a:rPr lang="en-US" dirty="0" smtClean="0"/>
              <a:t>.”</a:t>
            </a:r>
          </a:p>
          <a:p>
            <a:pPr marL="0" indent="0">
              <a:buNone/>
            </a:pPr>
            <a:endParaRPr lang="en-US" dirty="0"/>
          </a:p>
          <a:p>
            <a:pPr marL="0" indent="0">
              <a:buNone/>
            </a:pPr>
            <a:endParaRPr lang="en-US" dirty="0" smtClean="0"/>
          </a:p>
          <a:p>
            <a:pPr marL="0" indent="0">
              <a:buNone/>
            </a:pPr>
            <a:endParaRPr lang="en-US" dirty="0"/>
          </a:p>
          <a:p>
            <a:pPr marL="0" indent="0">
              <a:buNone/>
            </a:pPr>
            <a:r>
              <a:rPr lang="en-US" sz="2000" dirty="0"/>
              <a:t> </a:t>
            </a:r>
            <a:endParaRPr lang="en-US" sz="2000" dirty="0" smtClean="0"/>
          </a:p>
          <a:p>
            <a:pPr marL="0" indent="0">
              <a:buNone/>
            </a:pPr>
            <a:endParaRPr lang="en-US" sz="2000" dirty="0"/>
          </a:p>
          <a:p>
            <a:pPr marL="0" indent="0">
              <a:buNone/>
            </a:pPr>
            <a:r>
              <a:rPr lang="en-US" sz="2000" dirty="0" smtClean="0"/>
              <a:t>(</a:t>
            </a:r>
            <a:r>
              <a:rPr lang="en-US" sz="2000" i="1" dirty="0"/>
              <a:t>Understanding MARC Bibliographic </a:t>
            </a:r>
            <a:r>
              <a:rPr lang="en-US" sz="2000" dirty="0"/>
              <a:t>-- http</a:t>
            </a:r>
            <a:r>
              <a:rPr lang="en-US" sz="2000" dirty="0" smtClean="0"/>
              <a:t>://www.loc.gov/marc/umb/)</a:t>
            </a:r>
          </a:p>
          <a:p>
            <a:pPr marL="0" indent="0">
              <a:buNone/>
            </a:pPr>
            <a:endParaRPr lang="en-US" dirty="0"/>
          </a:p>
        </p:txBody>
      </p:sp>
      <p:sp>
        <p:nvSpPr>
          <p:cNvPr id="4" name="Slide Number Placeholder 3"/>
          <p:cNvSpPr>
            <a:spLocks noGrp="1"/>
          </p:cNvSpPr>
          <p:nvPr>
            <p:ph type="sldNum" sz="quarter" idx="12"/>
          </p:nvPr>
        </p:nvSpPr>
        <p:spPr/>
        <p:txBody>
          <a:bodyPr/>
          <a:lstStyle/>
          <a:p>
            <a:r>
              <a:rPr lang="en-US" smtClean="0"/>
              <a:t>1-</a:t>
            </a:r>
            <a:fld id="{FC7B56F2-A2F2-4D76-B5DC-A3D4188A7790}" type="slidenum">
              <a:rPr lang="en-US" smtClean="0"/>
              <a:pPr/>
              <a:t>31</a:t>
            </a:fld>
            <a:endParaRPr lang="en-US" dirty="0"/>
          </a:p>
        </p:txBody>
      </p:sp>
    </p:spTree>
    <p:extLst>
      <p:ext uri="{BB962C8B-B14F-4D97-AF65-F5344CB8AC3E}">
        <p14:creationId xmlns:p14="http://schemas.microsoft.com/office/powerpoint/2010/main" val="41360241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t>
            </a:r>
            <a:r>
              <a:rPr lang="en-US" dirty="0"/>
              <a:t>As computers and technology continue to advance, important issues arise about the quality of library data and computer-based library automation systems. </a:t>
            </a:r>
            <a:r>
              <a:rPr lang="en-US" dirty="0">
                <a:solidFill>
                  <a:srgbClr val="C00000"/>
                </a:solidFill>
              </a:rPr>
              <a:t>You</a:t>
            </a:r>
            <a:r>
              <a:rPr lang="en-US" dirty="0"/>
              <a:t> need to be aware of these issues and their importance to your library</a:t>
            </a:r>
            <a:r>
              <a:rPr lang="en-US" dirty="0" smtClean="0"/>
              <a:t>.”</a:t>
            </a:r>
          </a:p>
          <a:p>
            <a:pPr marL="0" indent="0">
              <a:buNone/>
            </a:pPr>
            <a:endParaRPr lang="en-US" dirty="0" smtClean="0"/>
          </a:p>
          <a:p>
            <a:pPr marL="0" indent="0">
              <a:buNone/>
            </a:pPr>
            <a:endParaRPr lang="en-US" sz="2000" dirty="0" smtClean="0"/>
          </a:p>
          <a:p>
            <a:pPr marL="0" indent="0">
              <a:buNone/>
            </a:pPr>
            <a:r>
              <a:rPr lang="en-US" sz="2000" i="1" dirty="0" smtClean="0"/>
              <a:t>(Understanding </a:t>
            </a:r>
            <a:r>
              <a:rPr lang="en-US" sz="2000" i="1" dirty="0"/>
              <a:t>MARC Bibliographic </a:t>
            </a:r>
            <a:r>
              <a:rPr lang="en-US" sz="2000" dirty="0"/>
              <a:t>-- http://www.loc.gov/marc/umb/)</a:t>
            </a:r>
          </a:p>
          <a:p>
            <a:pPr marL="0" indent="0">
              <a:buNone/>
            </a:pPr>
            <a:endParaRPr lang="en-US" sz="2000" dirty="0"/>
          </a:p>
        </p:txBody>
      </p:sp>
      <p:sp>
        <p:nvSpPr>
          <p:cNvPr id="4" name="Slide Number Placeholder 3"/>
          <p:cNvSpPr>
            <a:spLocks noGrp="1"/>
          </p:cNvSpPr>
          <p:nvPr>
            <p:ph type="sldNum" sz="quarter" idx="12"/>
          </p:nvPr>
        </p:nvSpPr>
        <p:spPr/>
        <p:txBody>
          <a:bodyPr/>
          <a:lstStyle/>
          <a:p>
            <a:r>
              <a:rPr lang="en-US" smtClean="0"/>
              <a:t>1-</a:t>
            </a:r>
            <a:fld id="{FC7B56F2-A2F2-4D76-B5DC-A3D4188A7790}" type="slidenum">
              <a:rPr lang="en-US" smtClean="0"/>
              <a:pPr/>
              <a:t>32</a:t>
            </a:fld>
            <a:endParaRPr lang="en-US" dirty="0"/>
          </a:p>
        </p:txBody>
      </p:sp>
    </p:spTree>
    <p:extLst>
      <p:ext uri="{BB962C8B-B14F-4D97-AF65-F5344CB8AC3E}">
        <p14:creationId xmlns:p14="http://schemas.microsoft.com/office/powerpoint/2010/main" val="19440694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US" dirty="0" smtClean="0"/>
              <a:t>he Semantic Web is …</a:t>
            </a:r>
            <a:endParaRPr lang="en-US" dirty="0"/>
          </a:p>
        </p:txBody>
      </p:sp>
      <p:sp>
        <p:nvSpPr>
          <p:cNvPr id="3" name="Content Placeholder 2"/>
          <p:cNvSpPr>
            <a:spLocks noGrp="1"/>
          </p:cNvSpPr>
          <p:nvPr>
            <p:ph idx="1"/>
          </p:nvPr>
        </p:nvSpPr>
        <p:spPr/>
        <p:txBody>
          <a:bodyPr/>
          <a:lstStyle/>
          <a:p>
            <a:r>
              <a:rPr lang="en-US" dirty="0" smtClean="0"/>
              <a:t>the Web of Data</a:t>
            </a:r>
          </a:p>
          <a:p>
            <a:endParaRPr lang="en-US" dirty="0"/>
          </a:p>
          <a:p>
            <a:pPr lvl="1"/>
            <a:r>
              <a:rPr lang="en-US" dirty="0" smtClean="0"/>
              <a:t>Allows machines to “connect the dots”</a:t>
            </a:r>
          </a:p>
          <a:p>
            <a:pPr lvl="1"/>
            <a:r>
              <a:rPr lang="en-US" dirty="0" smtClean="0"/>
              <a:t>Provides a common framework to share data on the Web across application boundaries</a:t>
            </a:r>
            <a:endParaRPr lang="en-US" dirty="0"/>
          </a:p>
        </p:txBody>
      </p:sp>
      <p:sp>
        <p:nvSpPr>
          <p:cNvPr id="4" name="Slide Number Placeholder 3"/>
          <p:cNvSpPr>
            <a:spLocks noGrp="1"/>
          </p:cNvSpPr>
          <p:nvPr>
            <p:ph type="sldNum" sz="quarter" idx="12"/>
          </p:nvPr>
        </p:nvSpPr>
        <p:spPr/>
        <p:txBody>
          <a:bodyPr/>
          <a:lstStyle/>
          <a:p>
            <a:r>
              <a:rPr lang="en-US" smtClean="0"/>
              <a:t>1-</a:t>
            </a:r>
            <a:fld id="{FC7B56F2-A2F2-4D76-B5DC-A3D4188A7790}" type="slidenum">
              <a:rPr lang="en-US" smtClean="0"/>
              <a:pPr/>
              <a:t>33</a:t>
            </a:fld>
            <a:endParaRPr lang="en-US" dirty="0"/>
          </a:p>
        </p:txBody>
      </p:sp>
    </p:spTree>
    <p:extLst>
      <p:ext uri="{BB962C8B-B14F-4D97-AF65-F5344CB8AC3E}">
        <p14:creationId xmlns:p14="http://schemas.microsoft.com/office/powerpoint/2010/main" val="38741070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Semantic Web approach</a:t>
            </a:r>
            <a:endParaRPr lang="en-US" dirty="0"/>
          </a:p>
        </p:txBody>
      </p:sp>
      <p:sp>
        <p:nvSpPr>
          <p:cNvPr id="3" name="Content Placeholder 2"/>
          <p:cNvSpPr>
            <a:spLocks noGrp="1"/>
          </p:cNvSpPr>
          <p:nvPr>
            <p:ph idx="1"/>
          </p:nvPr>
        </p:nvSpPr>
        <p:spPr/>
        <p:txBody>
          <a:bodyPr/>
          <a:lstStyle/>
          <a:p>
            <a:r>
              <a:rPr lang="en-US" dirty="0" smtClean="0"/>
              <a:t>Make data easier for machines to find, access and process</a:t>
            </a:r>
          </a:p>
          <a:p>
            <a:r>
              <a:rPr lang="en-US" dirty="0" smtClean="0"/>
              <a:t>Express data and meaning in standard machine readable format</a:t>
            </a:r>
          </a:p>
          <a:p>
            <a:r>
              <a:rPr lang="en-US" dirty="0" smtClean="0"/>
              <a:t>Create relations among resources on the web and interchange those data</a:t>
            </a:r>
          </a:p>
          <a:p>
            <a:r>
              <a:rPr lang="en-US" dirty="0" smtClean="0"/>
              <a:t>Support decentralized definition and management, across the network</a:t>
            </a:r>
            <a:endParaRPr lang="en-US" dirty="0"/>
          </a:p>
        </p:txBody>
      </p:sp>
      <p:sp>
        <p:nvSpPr>
          <p:cNvPr id="4" name="Slide Number Placeholder 3"/>
          <p:cNvSpPr>
            <a:spLocks noGrp="1"/>
          </p:cNvSpPr>
          <p:nvPr>
            <p:ph type="sldNum" sz="quarter" idx="12"/>
          </p:nvPr>
        </p:nvSpPr>
        <p:spPr/>
        <p:txBody>
          <a:bodyPr/>
          <a:lstStyle/>
          <a:p>
            <a:r>
              <a:rPr lang="en-US" smtClean="0"/>
              <a:t>1-</a:t>
            </a:r>
            <a:fld id="{FC7B56F2-A2F2-4D76-B5DC-A3D4188A7790}" type="slidenum">
              <a:rPr lang="en-US" smtClean="0"/>
              <a:pPr/>
              <a:t>34</a:t>
            </a:fld>
            <a:endParaRPr lang="en-US" dirty="0"/>
          </a:p>
        </p:txBody>
      </p:sp>
    </p:spTree>
    <p:extLst>
      <p:ext uri="{BB962C8B-B14F-4D97-AF65-F5344CB8AC3E}">
        <p14:creationId xmlns:p14="http://schemas.microsoft.com/office/powerpoint/2010/main" val="34317037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 </a:t>
            </a:r>
            <a:r>
              <a:rPr lang="en-US" dirty="0"/>
              <a:t>r</a:t>
            </a:r>
            <a:r>
              <a:rPr lang="en-US" dirty="0" smtClean="0"/>
              <a:t>ecord</a:t>
            </a:r>
            <a:endParaRPr lang="en-US" dirty="0"/>
          </a:p>
        </p:txBody>
      </p:sp>
      <p:sp>
        <p:nvSpPr>
          <p:cNvPr id="4" name="Slide Number Placeholder 3"/>
          <p:cNvSpPr>
            <a:spLocks noGrp="1"/>
          </p:cNvSpPr>
          <p:nvPr>
            <p:ph type="sldNum" sz="quarter" idx="12"/>
          </p:nvPr>
        </p:nvSpPr>
        <p:spPr/>
        <p:txBody>
          <a:bodyPr/>
          <a:lstStyle/>
          <a:p>
            <a:fld id="{4947057F-4A00-41C5-A9B8-74064BF06201}" type="slidenum">
              <a:rPr lang="en-US" smtClean="0"/>
              <a:pPr/>
              <a:t>35</a:t>
            </a:fld>
            <a:endParaRPr lang="en-US"/>
          </a:p>
        </p:txBody>
      </p:sp>
      <p:pic>
        <p:nvPicPr>
          <p:cNvPr id="5" name="Picture 4"/>
          <p:cNvPicPr>
            <a:picLocks noChangeAspect="1"/>
          </p:cNvPicPr>
          <p:nvPr/>
        </p:nvPicPr>
        <p:blipFill>
          <a:blip r:embed="rId3"/>
          <a:stretch>
            <a:fillRect/>
          </a:stretch>
        </p:blipFill>
        <p:spPr>
          <a:xfrm>
            <a:off x="1348454" y="1412537"/>
            <a:ext cx="5738146" cy="4883388"/>
          </a:xfrm>
          <a:prstGeom prst="rect">
            <a:avLst/>
          </a:prstGeom>
        </p:spPr>
      </p:pic>
    </p:spTree>
    <p:extLst>
      <p:ext uri="{BB962C8B-B14F-4D97-AF65-F5344CB8AC3E}">
        <p14:creationId xmlns:p14="http://schemas.microsoft.com/office/powerpoint/2010/main" val="34185143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BIBFRAME</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763273"/>
            <a:ext cx="8229600" cy="4199816"/>
          </a:xfrm>
        </p:spPr>
      </p:pic>
      <p:sp>
        <p:nvSpPr>
          <p:cNvPr id="4" name="Slide Number Placeholder 3"/>
          <p:cNvSpPr>
            <a:spLocks noGrp="1"/>
          </p:cNvSpPr>
          <p:nvPr>
            <p:ph type="sldNum" sz="quarter" idx="12"/>
          </p:nvPr>
        </p:nvSpPr>
        <p:spPr/>
        <p:txBody>
          <a:bodyPr/>
          <a:lstStyle/>
          <a:p>
            <a:r>
              <a:rPr lang="en-US" smtClean="0"/>
              <a:t>1-</a:t>
            </a:r>
            <a:fld id="{FC7B56F2-A2F2-4D76-B5DC-A3D4188A7790}" type="slidenum">
              <a:rPr lang="en-US" smtClean="0"/>
              <a:pPr/>
              <a:t>36</a:t>
            </a:fld>
            <a:endParaRPr lang="en-US" dirty="0"/>
          </a:p>
        </p:txBody>
      </p:sp>
    </p:spTree>
    <p:extLst>
      <p:ext uri="{BB962C8B-B14F-4D97-AF65-F5344CB8AC3E}">
        <p14:creationId xmlns:p14="http://schemas.microsoft.com/office/powerpoint/2010/main" val="40890665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RDF graph of a MARC record</a:t>
            </a:r>
            <a:endParaRPr lang="en-US" dirty="0"/>
          </a:p>
        </p:txBody>
      </p:sp>
      <p:sp>
        <p:nvSpPr>
          <p:cNvPr id="4" name="Slide Number Placeholder 3"/>
          <p:cNvSpPr>
            <a:spLocks noGrp="1"/>
          </p:cNvSpPr>
          <p:nvPr>
            <p:ph type="sldNum" sz="quarter" idx="12"/>
          </p:nvPr>
        </p:nvSpPr>
        <p:spPr/>
        <p:txBody>
          <a:bodyPr/>
          <a:lstStyle/>
          <a:p>
            <a:fld id="{4947057F-4A00-41C5-A9B8-74064BF06201}" type="slidenum">
              <a:rPr lang="en-US" smtClean="0"/>
              <a:pPr/>
              <a:t>37</a:t>
            </a:fld>
            <a:endParaRPr lang="en-US"/>
          </a:p>
        </p:txBody>
      </p:sp>
      <p:pic>
        <p:nvPicPr>
          <p:cNvPr id="5" name="Picture Placeholder 4" descr="W3C RDF Validation Result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6443" y="1143000"/>
            <a:ext cx="9067800" cy="5715000"/>
          </a:xfrm>
          <a:prstGeom prst="rect">
            <a:avLst/>
          </a:prstGeom>
        </p:spPr>
      </p:pic>
    </p:spTree>
    <p:extLst>
      <p:ext uri="{BB962C8B-B14F-4D97-AF65-F5344CB8AC3E}">
        <p14:creationId xmlns:p14="http://schemas.microsoft.com/office/powerpoint/2010/main" val="11737378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pPr eaLnBrk="1" hangingPunct="1"/>
            <a:r>
              <a:rPr lang="en-US" altLang="en-US" dirty="0" smtClean="0"/>
              <a:t>Summary </a:t>
            </a:r>
            <a:endParaRPr lang="en-US" altLang="en-US" dirty="0"/>
          </a:p>
        </p:txBody>
      </p:sp>
      <p:sp>
        <p:nvSpPr>
          <p:cNvPr id="6148" name="Rectangle 3"/>
          <p:cNvSpPr>
            <a:spLocks noGrp="1" noChangeArrowheads="1"/>
          </p:cNvSpPr>
          <p:nvPr>
            <p:ph idx="1"/>
          </p:nvPr>
        </p:nvSpPr>
        <p:spPr/>
        <p:txBody>
          <a:bodyPr>
            <a:normAutofit lnSpcReduction="10000"/>
          </a:bodyPr>
          <a:lstStyle/>
          <a:p>
            <a:pPr marL="533400" indent="-533400">
              <a:lnSpc>
                <a:spcPct val="80000"/>
              </a:lnSpc>
              <a:spcBef>
                <a:spcPct val="50000"/>
              </a:spcBef>
              <a:buSzPct val="90000"/>
              <a:buFont typeface="Wingdings" pitchFamily="2" charset="2"/>
              <a:buAutoNum type="arabicPeriod"/>
              <a:defRPr/>
            </a:pPr>
            <a:r>
              <a:rPr lang="en-US" dirty="0"/>
              <a:t>Libraries have </a:t>
            </a:r>
            <a:r>
              <a:rPr lang="en-US" dirty="0" smtClean="0"/>
              <a:t>a huge </a:t>
            </a:r>
            <a:r>
              <a:rPr lang="en-US" dirty="0"/>
              <a:t>amount of </a:t>
            </a:r>
            <a:r>
              <a:rPr lang="en-US" dirty="0" smtClean="0"/>
              <a:t>identifiers</a:t>
            </a:r>
          </a:p>
          <a:p>
            <a:pPr marL="533400" indent="-533400">
              <a:lnSpc>
                <a:spcPct val="80000"/>
              </a:lnSpc>
              <a:spcBef>
                <a:spcPct val="50000"/>
              </a:spcBef>
              <a:buSzPct val="90000"/>
              <a:buFont typeface="Wingdings" pitchFamily="2" charset="2"/>
              <a:buAutoNum type="arabicPeriod"/>
              <a:defRPr/>
            </a:pPr>
            <a:r>
              <a:rPr lang="en-US" dirty="0"/>
              <a:t>No other community does authorities like we </a:t>
            </a:r>
            <a:r>
              <a:rPr lang="en-US" dirty="0" smtClean="0"/>
              <a:t>do</a:t>
            </a:r>
          </a:p>
          <a:p>
            <a:pPr marL="533400" indent="-533400">
              <a:lnSpc>
                <a:spcPct val="80000"/>
              </a:lnSpc>
              <a:spcBef>
                <a:spcPct val="50000"/>
              </a:spcBef>
              <a:buSzPct val="90000"/>
              <a:buFont typeface="Wingdings" pitchFamily="2" charset="2"/>
              <a:buAutoNum type="arabicPeriod"/>
              <a:defRPr/>
            </a:pPr>
            <a:r>
              <a:rPr lang="en-US" dirty="0" smtClean="0"/>
              <a:t>We identify, structure, organize data </a:t>
            </a:r>
            <a:r>
              <a:rPr lang="en-US" dirty="0"/>
              <a:t>in different </a:t>
            </a:r>
            <a:r>
              <a:rPr lang="en-US" dirty="0" smtClean="0"/>
              <a:t>ways</a:t>
            </a:r>
          </a:p>
          <a:p>
            <a:pPr marL="533400" indent="-533400">
              <a:lnSpc>
                <a:spcPct val="80000"/>
              </a:lnSpc>
              <a:spcBef>
                <a:spcPct val="50000"/>
              </a:spcBef>
              <a:buSzPct val="90000"/>
              <a:buFont typeface="Wingdings" pitchFamily="2" charset="2"/>
              <a:buAutoNum type="arabicPeriod"/>
              <a:defRPr/>
            </a:pPr>
            <a:r>
              <a:rPr lang="en-US" dirty="0"/>
              <a:t>W</a:t>
            </a:r>
            <a:r>
              <a:rPr lang="en-US" dirty="0" smtClean="0"/>
              <a:t>ith BIBFRAME we can  leverage </a:t>
            </a:r>
            <a:r>
              <a:rPr lang="en-US" dirty="0"/>
              <a:t>existing Web standards </a:t>
            </a:r>
            <a:r>
              <a:rPr lang="en-US" dirty="0" smtClean="0"/>
              <a:t>make library  </a:t>
            </a:r>
            <a:r>
              <a:rPr lang="en-US" dirty="0"/>
              <a:t>content </a:t>
            </a:r>
            <a:r>
              <a:rPr lang="en-US" dirty="0" smtClean="0"/>
              <a:t>more visible on </a:t>
            </a:r>
            <a:r>
              <a:rPr lang="en-US" dirty="0"/>
              <a:t>the </a:t>
            </a:r>
            <a:r>
              <a:rPr lang="en-US" dirty="0" smtClean="0"/>
              <a:t>Web </a:t>
            </a:r>
            <a:endParaRPr lang="en-US" dirty="0"/>
          </a:p>
          <a:p>
            <a:pPr marL="533400" indent="-533400">
              <a:lnSpc>
                <a:spcPct val="80000"/>
              </a:lnSpc>
              <a:spcBef>
                <a:spcPct val="50000"/>
              </a:spcBef>
              <a:buSzPct val="90000"/>
              <a:buFont typeface="Wingdings" pitchFamily="2" charset="2"/>
              <a:buAutoNum type="arabicPeriod"/>
              <a:defRPr/>
            </a:pPr>
            <a:r>
              <a:rPr lang="en-US" altLang="en-US" dirty="0" smtClean="0"/>
              <a:t>Translate </a:t>
            </a:r>
            <a:r>
              <a:rPr lang="en-US" altLang="en-US" dirty="0"/>
              <a:t>MARC skills and practices into a </a:t>
            </a:r>
            <a:r>
              <a:rPr lang="en-US" altLang="en-US" dirty="0" smtClean="0"/>
              <a:t>Linked Data </a:t>
            </a:r>
            <a:r>
              <a:rPr lang="en-US" altLang="en-US" dirty="0"/>
              <a:t>context</a:t>
            </a:r>
          </a:p>
          <a:p>
            <a:pPr marL="533400" indent="-533400">
              <a:lnSpc>
                <a:spcPct val="80000"/>
              </a:lnSpc>
              <a:spcBef>
                <a:spcPct val="50000"/>
              </a:spcBef>
              <a:buSzPct val="90000"/>
              <a:buFont typeface="Wingdings" pitchFamily="2" charset="2"/>
              <a:buAutoNum type="arabicPeriod"/>
              <a:defRPr/>
            </a:pPr>
            <a:endParaRPr lang="en-US" altLang="en-US" dirty="0"/>
          </a:p>
          <a:p>
            <a:pPr marL="0" indent="0" eaLnBrk="1" hangingPunct="1">
              <a:lnSpc>
                <a:spcPct val="80000"/>
              </a:lnSpc>
              <a:spcBef>
                <a:spcPct val="50000"/>
              </a:spcBef>
              <a:buSzPct val="90000"/>
              <a:buNone/>
              <a:defRPr/>
            </a:pPr>
            <a:endParaRPr lang="en-US" altLang="en-US" dirty="0"/>
          </a:p>
          <a:p>
            <a:pPr marL="0" indent="0" eaLnBrk="1" hangingPunct="1">
              <a:spcBef>
                <a:spcPct val="50000"/>
              </a:spcBef>
              <a:buSzPct val="90000"/>
              <a:buFontTx/>
              <a:buNone/>
              <a:defRPr/>
            </a:pPr>
            <a:endParaRPr lang="en-US" altLang="en-US" dirty="0"/>
          </a:p>
        </p:txBody>
      </p:sp>
      <p:sp>
        <p:nvSpPr>
          <p:cNvPr id="2" name="Slide Number Placeholder 1"/>
          <p:cNvSpPr>
            <a:spLocks noGrp="1"/>
          </p:cNvSpPr>
          <p:nvPr>
            <p:ph type="sldNum" sz="quarter" idx="12"/>
          </p:nvPr>
        </p:nvSpPr>
        <p:spPr/>
        <p:txBody>
          <a:bodyPr/>
          <a:lstStyle/>
          <a:p>
            <a:r>
              <a:rPr lang="en-US" dirty="0" smtClean="0"/>
              <a:t>1-</a:t>
            </a:r>
            <a:fld id="{FC7B56F2-A2F2-4D76-B5DC-A3D4188A7790}" type="slidenum">
              <a:rPr lang="en-US" smtClean="0"/>
              <a:pPr/>
              <a:t>38</a:t>
            </a:fld>
            <a:endParaRPr lang="en-US" dirty="0"/>
          </a:p>
        </p:txBody>
      </p:sp>
    </p:spTree>
    <p:extLst>
      <p:ext uri="{BB962C8B-B14F-4D97-AF65-F5344CB8AC3E}">
        <p14:creationId xmlns:p14="http://schemas.microsoft.com/office/powerpoint/2010/main" val="11358885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B</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r>
              <a:rPr lang="en-US" smtClean="0"/>
              <a:t>1-</a:t>
            </a:r>
            <a:fld id="{FC7B56F2-A2F2-4D76-B5DC-A3D4188A7790}" type="slidenum">
              <a:rPr lang="en-US" smtClean="0"/>
              <a:pPr/>
              <a:t>39</a:t>
            </a:fld>
            <a:endParaRPr lang="en-US" dirty="0"/>
          </a:p>
        </p:txBody>
      </p:sp>
    </p:spTree>
    <p:extLst>
      <p:ext uri="{BB962C8B-B14F-4D97-AF65-F5344CB8AC3E}">
        <p14:creationId xmlns:p14="http://schemas.microsoft.com/office/powerpoint/2010/main" val="1391817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Training </a:t>
            </a:r>
            <a:r>
              <a:rPr lang="en-US" dirty="0"/>
              <a:t>modules available at this time</a:t>
            </a:r>
          </a:p>
        </p:txBody>
      </p:sp>
      <p:sp>
        <p:nvSpPr>
          <p:cNvPr id="3" name="Content Placeholder 2"/>
          <p:cNvSpPr>
            <a:spLocks noGrp="1"/>
          </p:cNvSpPr>
          <p:nvPr>
            <p:ph idx="1"/>
          </p:nvPr>
        </p:nvSpPr>
        <p:spPr/>
        <p:txBody>
          <a:bodyPr/>
          <a:lstStyle/>
          <a:p>
            <a:r>
              <a:rPr lang="en-US" dirty="0" smtClean="0"/>
              <a:t>1. </a:t>
            </a:r>
            <a:r>
              <a:rPr lang="en-US" dirty="0"/>
              <a:t>Introduction to the Semantic Web and Linked </a:t>
            </a:r>
            <a:r>
              <a:rPr lang="en-US" dirty="0" smtClean="0"/>
              <a:t>Data</a:t>
            </a:r>
          </a:p>
          <a:p>
            <a:pPr lvl="1"/>
            <a:r>
              <a:rPr lang="en-US" dirty="0" smtClean="0"/>
              <a:t>Part 1. SW and LD Concepts </a:t>
            </a:r>
          </a:p>
          <a:p>
            <a:pPr lvl="1"/>
            <a:r>
              <a:rPr lang="en-US" dirty="0" smtClean="0"/>
              <a:t>Part 2. Semantic Data Model</a:t>
            </a:r>
          </a:p>
          <a:p>
            <a:pPr marL="457200" lvl="1" indent="0">
              <a:buNone/>
            </a:pPr>
            <a:endParaRPr lang="en-US" dirty="0" smtClean="0"/>
          </a:p>
          <a:p>
            <a:r>
              <a:rPr lang="en-US" dirty="0" smtClean="0"/>
              <a:t>2. </a:t>
            </a:r>
            <a:r>
              <a:rPr lang="en-US" dirty="0"/>
              <a:t>Introduction to the BIBFRAME </a:t>
            </a:r>
            <a:r>
              <a:rPr lang="en-US" dirty="0" smtClean="0"/>
              <a:t>Tools </a:t>
            </a:r>
          </a:p>
          <a:p>
            <a:pPr lvl="1"/>
            <a:r>
              <a:rPr lang="en-US" dirty="0" smtClean="0"/>
              <a:t>Discussion of Assignments for Module 1 </a:t>
            </a:r>
          </a:p>
          <a:p>
            <a:endParaRPr lang="en-US" dirty="0"/>
          </a:p>
        </p:txBody>
      </p:sp>
      <p:sp>
        <p:nvSpPr>
          <p:cNvPr id="4" name="Slide Number Placeholder 3"/>
          <p:cNvSpPr>
            <a:spLocks noGrp="1"/>
          </p:cNvSpPr>
          <p:nvPr>
            <p:ph type="sldNum" sz="quarter" idx="12"/>
          </p:nvPr>
        </p:nvSpPr>
        <p:spPr/>
        <p:txBody>
          <a:bodyPr/>
          <a:lstStyle/>
          <a:p>
            <a:fld id="{FC7B56F2-A2F2-4D76-B5DC-A3D4188A7790}" type="slidenum">
              <a:rPr lang="en-US" smtClean="0"/>
              <a:pPr/>
              <a:t>4</a:t>
            </a:fld>
            <a:endParaRPr lang="en-US" dirty="0"/>
          </a:p>
        </p:txBody>
      </p:sp>
    </p:spTree>
    <p:extLst>
      <p:ext uri="{BB962C8B-B14F-4D97-AF65-F5344CB8AC3E}">
        <p14:creationId xmlns:p14="http://schemas.microsoft.com/office/powerpoint/2010/main" val="1526388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title="Context of the workshop"/>
          <p:cNvSpPr>
            <a:spLocks noGrp="1" noChangeArrowheads="1"/>
          </p:cNvSpPr>
          <p:nvPr>
            <p:ph type="title"/>
          </p:nvPr>
        </p:nvSpPr>
        <p:spPr/>
        <p:txBody>
          <a:bodyPr/>
          <a:lstStyle/>
          <a:p>
            <a:pPr eaLnBrk="1" hangingPunct="1">
              <a:defRPr/>
            </a:pPr>
            <a:r>
              <a:rPr lang="en-US" altLang="en-US" dirty="0" smtClean="0"/>
              <a:t>Context</a:t>
            </a:r>
            <a:endParaRPr lang="en-US" altLang="en-US" dirty="0"/>
          </a:p>
        </p:txBody>
      </p:sp>
      <p:sp>
        <p:nvSpPr>
          <p:cNvPr id="5124" name="Rectangle 3"/>
          <p:cNvSpPr>
            <a:spLocks noGrp="1" noChangeArrowheads="1"/>
          </p:cNvSpPr>
          <p:nvPr>
            <p:ph idx="1"/>
          </p:nvPr>
        </p:nvSpPr>
        <p:spPr/>
        <p:txBody>
          <a:bodyPr>
            <a:normAutofit fontScale="85000" lnSpcReduction="10000"/>
          </a:bodyPr>
          <a:lstStyle/>
          <a:p>
            <a:r>
              <a:rPr lang="en-US" altLang="en-US" dirty="0" smtClean="0"/>
              <a:t>AACR2, RDA, MARC 21 record environment</a:t>
            </a:r>
          </a:p>
          <a:p>
            <a:r>
              <a:rPr lang="en-US" altLang="en-US" dirty="0" smtClean="0"/>
              <a:t>MARC does not allow a full implementation of RDA</a:t>
            </a:r>
            <a:endParaRPr lang="en-US" altLang="en-US" dirty="0"/>
          </a:p>
          <a:p>
            <a:r>
              <a:rPr lang="en-US" dirty="0" smtClean="0"/>
              <a:t>Library data </a:t>
            </a:r>
            <a:r>
              <a:rPr lang="en-US" dirty="0"/>
              <a:t>is designed for the use and consumption </a:t>
            </a:r>
            <a:r>
              <a:rPr lang="en-US" dirty="0" smtClean="0"/>
              <a:t>by humans, but not integrated with the Web</a:t>
            </a:r>
          </a:p>
          <a:p>
            <a:endParaRPr lang="en-US" dirty="0" smtClean="0"/>
          </a:p>
          <a:p>
            <a:endParaRPr lang="en-US" dirty="0"/>
          </a:p>
          <a:p>
            <a:endParaRPr lang="en-US" dirty="0" smtClean="0"/>
          </a:p>
          <a:p>
            <a:r>
              <a:rPr lang="en-US" altLang="en-US" dirty="0" smtClean="0"/>
              <a:t>Linked data promise a possibility to increase the visibility and usage of library data on the Web</a:t>
            </a:r>
          </a:p>
          <a:p>
            <a:endParaRPr lang="en-US" altLang="en-US" dirty="0" smtClean="0"/>
          </a:p>
          <a:p>
            <a:pPr marL="457200" lvl="1" indent="0">
              <a:buFontTx/>
              <a:buNone/>
            </a:pPr>
            <a:endParaRPr lang="en-US" altLang="en-US" dirty="0"/>
          </a:p>
        </p:txBody>
      </p:sp>
      <p:sp>
        <p:nvSpPr>
          <p:cNvPr id="5125" name="Slide Number Placeholder 5"/>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ts val="500"/>
              </a:spcBef>
              <a:spcAft>
                <a:spcPts val="500"/>
              </a:spcAft>
              <a:buFontTx/>
              <a:buNone/>
            </a:pPr>
            <a:endParaRPr lang="en-US" altLang="en-US" sz="1200" dirty="0">
              <a:solidFill>
                <a:srgbClr val="B5A788"/>
              </a:solidFill>
              <a:latin typeface="Tahoma" pitchFamily="34" charset="0"/>
              <a:cs typeface="Arial" charset="0"/>
            </a:endParaRPr>
          </a:p>
        </p:txBody>
      </p:sp>
      <p:sp>
        <p:nvSpPr>
          <p:cNvPr id="2" name="Down Arrow 1"/>
          <p:cNvSpPr/>
          <p:nvPr/>
        </p:nvSpPr>
        <p:spPr>
          <a:xfrm>
            <a:off x="3886200" y="3581400"/>
            <a:ext cx="484632" cy="978408"/>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r>
              <a:rPr lang="en-US" dirty="0" smtClean="0"/>
              <a:t>1-</a:t>
            </a:r>
            <a:fld id="{FC7B56F2-A2F2-4D76-B5DC-A3D4188A7790}" type="slidenum">
              <a:rPr lang="en-US" smtClean="0"/>
              <a:pPr/>
              <a:t>5</a:t>
            </a:fld>
            <a:endParaRPr lang="en-US" dirty="0"/>
          </a:p>
        </p:txBody>
      </p:sp>
    </p:spTree>
    <p:extLst>
      <p:ext uri="{BB962C8B-B14F-4D97-AF65-F5344CB8AC3E}">
        <p14:creationId xmlns:p14="http://schemas.microsoft.com/office/powerpoint/2010/main" val="2686693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the presentation</a:t>
            </a:r>
            <a:endParaRPr lang="en-US" dirty="0"/>
          </a:p>
        </p:txBody>
      </p:sp>
      <p:sp>
        <p:nvSpPr>
          <p:cNvPr id="3" name="Content Placeholder 2"/>
          <p:cNvSpPr>
            <a:spLocks noGrp="1"/>
          </p:cNvSpPr>
          <p:nvPr>
            <p:ph idx="1"/>
          </p:nvPr>
        </p:nvSpPr>
        <p:spPr/>
        <p:txBody>
          <a:bodyPr/>
          <a:lstStyle/>
          <a:p>
            <a:r>
              <a:rPr lang="en-US" dirty="0" smtClean="0"/>
              <a:t>Basic overview of the Semantic Web and Linked Data concepts</a:t>
            </a:r>
          </a:p>
          <a:p>
            <a:r>
              <a:rPr lang="en-US" dirty="0" smtClean="0"/>
              <a:t>Purposes and goals of the Semantic Web</a:t>
            </a:r>
          </a:p>
          <a:p>
            <a:r>
              <a:rPr lang="en-US" dirty="0" smtClean="0"/>
              <a:t>Importance </a:t>
            </a:r>
            <a:r>
              <a:rPr lang="en-US" dirty="0"/>
              <a:t>of applying Linked Data principles to library data </a:t>
            </a:r>
            <a:endParaRPr lang="en-US" dirty="0" smtClean="0"/>
          </a:p>
          <a:p>
            <a:r>
              <a:rPr lang="en-US" dirty="0"/>
              <a:t>A lead in to the next unit on “Semantic Data Model” </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r>
              <a:rPr lang="en-US" dirty="0" smtClean="0"/>
              <a:t>1-</a:t>
            </a:r>
            <a:fld id="{FC7B56F2-A2F2-4D76-B5DC-A3D4188A7790}" type="slidenum">
              <a:rPr lang="en-US" smtClean="0"/>
              <a:pPr/>
              <a:t>6</a:t>
            </a:fld>
            <a:endParaRPr lang="en-US" dirty="0"/>
          </a:p>
        </p:txBody>
      </p:sp>
    </p:spTree>
    <p:extLst>
      <p:ext uri="{BB962C8B-B14F-4D97-AF65-F5344CB8AC3E}">
        <p14:creationId xmlns:p14="http://schemas.microsoft.com/office/powerpoint/2010/main" val="2699776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Learning objectives</a:t>
            </a:r>
            <a:endParaRPr lang="en-US" dirty="0"/>
          </a:p>
        </p:txBody>
      </p:sp>
      <p:sp>
        <p:nvSpPr>
          <p:cNvPr id="3" name="Content Placeholder 2"/>
          <p:cNvSpPr>
            <a:spLocks noGrp="1"/>
          </p:cNvSpPr>
          <p:nvPr>
            <p:ph idx="1"/>
          </p:nvPr>
        </p:nvSpPr>
        <p:spPr/>
        <p:txBody>
          <a:bodyPr/>
          <a:lstStyle/>
          <a:p>
            <a:r>
              <a:rPr lang="en-US" dirty="0" smtClean="0"/>
              <a:t>Describe the purposes and goals of the Semantic Web and Linked Data</a:t>
            </a:r>
          </a:p>
          <a:p>
            <a:r>
              <a:rPr lang="en-US" dirty="0" smtClean="0"/>
              <a:t>Cite some differences between the Semantic Web and the traditional web</a:t>
            </a:r>
          </a:p>
          <a:p>
            <a:r>
              <a:rPr lang="en-US" dirty="0"/>
              <a:t>Name some of the datasets provided by LC Linked Data Service</a:t>
            </a:r>
          </a:p>
          <a:p>
            <a:endParaRPr lang="en-US" dirty="0"/>
          </a:p>
        </p:txBody>
      </p:sp>
      <p:sp>
        <p:nvSpPr>
          <p:cNvPr id="4" name="Slide Number Placeholder 3"/>
          <p:cNvSpPr>
            <a:spLocks noGrp="1"/>
          </p:cNvSpPr>
          <p:nvPr>
            <p:ph type="sldNum" sz="quarter" idx="12"/>
          </p:nvPr>
        </p:nvSpPr>
        <p:spPr/>
        <p:txBody>
          <a:bodyPr/>
          <a:lstStyle/>
          <a:p>
            <a:r>
              <a:rPr lang="en-US" dirty="0" smtClean="0"/>
              <a:t>1-</a:t>
            </a:r>
            <a:fld id="{FC7B56F2-A2F2-4D76-B5DC-A3D4188A7790}" type="slidenum">
              <a:rPr lang="en-US" smtClean="0"/>
              <a:pPr/>
              <a:t>7</a:t>
            </a:fld>
            <a:endParaRPr lang="en-US" dirty="0"/>
          </a:p>
        </p:txBody>
      </p:sp>
    </p:spTree>
    <p:extLst>
      <p:ext uri="{BB962C8B-B14F-4D97-AF65-F5344CB8AC3E}">
        <p14:creationId xmlns:p14="http://schemas.microsoft.com/office/powerpoint/2010/main" val="758610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a:t>What is the Semantic </a:t>
            </a:r>
            <a:r>
              <a:rPr lang="en-US" dirty="0" smtClean="0"/>
              <a:t>Web?</a:t>
            </a:r>
            <a:endParaRPr lang="en-US" dirty="0"/>
          </a:p>
          <a:p>
            <a:pPr marL="514350" indent="-514350">
              <a:buFont typeface="+mj-lt"/>
              <a:buAutoNum type="arabicPeriod"/>
            </a:pPr>
            <a:r>
              <a:rPr lang="en-US" dirty="0"/>
              <a:t>The Basic Idea of Linked Data </a:t>
            </a:r>
            <a:endParaRPr lang="en-US" dirty="0" smtClean="0"/>
          </a:p>
          <a:p>
            <a:pPr marL="514350" indent="-514350">
              <a:buFont typeface="+mj-lt"/>
              <a:buAutoNum type="arabicPeriod"/>
            </a:pPr>
            <a:r>
              <a:rPr lang="en-US" dirty="0"/>
              <a:t>Techniques to create the Semantic Web </a:t>
            </a:r>
            <a:endParaRPr lang="en-US" dirty="0" smtClean="0"/>
          </a:p>
          <a:p>
            <a:pPr marL="514350" indent="-514350">
              <a:buFont typeface="+mj-lt"/>
              <a:buAutoNum type="arabicPeriod"/>
            </a:pPr>
            <a:r>
              <a:rPr lang="en-US" dirty="0" smtClean="0"/>
              <a:t>Examples of </a:t>
            </a:r>
            <a:r>
              <a:rPr lang="en-US" dirty="0"/>
              <a:t>Semantic Web </a:t>
            </a:r>
            <a:r>
              <a:rPr lang="en-US" dirty="0" smtClean="0"/>
              <a:t>applications</a:t>
            </a:r>
          </a:p>
          <a:p>
            <a:pPr marL="514350" indent="-514350">
              <a:buFont typeface="+mj-lt"/>
              <a:buAutoNum type="arabicPeriod"/>
            </a:pPr>
            <a:r>
              <a:rPr lang="en-US" dirty="0" smtClean="0"/>
              <a:t>Quiz A</a:t>
            </a:r>
          </a:p>
          <a:p>
            <a:pPr marL="514350" indent="-514350">
              <a:buFont typeface="+mj-lt"/>
              <a:buAutoNum type="arabicPeriod"/>
            </a:pPr>
            <a:r>
              <a:rPr lang="en-US" dirty="0" smtClean="0"/>
              <a:t>Summary and Outlook</a:t>
            </a:r>
          </a:p>
          <a:p>
            <a:pPr marL="514350" indent="-514350">
              <a:buFont typeface="+mj-lt"/>
              <a:buAutoNum type="arabicPeriod"/>
            </a:pPr>
            <a:r>
              <a:rPr lang="en-US" dirty="0" smtClean="0"/>
              <a:t>Quiz B</a:t>
            </a:r>
            <a:endParaRPr lang="en-US" dirty="0"/>
          </a:p>
        </p:txBody>
      </p:sp>
      <p:sp>
        <p:nvSpPr>
          <p:cNvPr id="4" name="Slide Number Placeholder 3"/>
          <p:cNvSpPr>
            <a:spLocks noGrp="1"/>
          </p:cNvSpPr>
          <p:nvPr>
            <p:ph type="sldNum" sz="quarter" idx="12"/>
          </p:nvPr>
        </p:nvSpPr>
        <p:spPr/>
        <p:txBody>
          <a:bodyPr/>
          <a:lstStyle/>
          <a:p>
            <a:r>
              <a:rPr lang="en-US" dirty="0" smtClean="0"/>
              <a:t>1-</a:t>
            </a:r>
            <a:fld id="{FC7B56F2-A2F2-4D76-B5DC-A3D4188A7790}" type="slidenum">
              <a:rPr lang="en-US" smtClean="0"/>
              <a:pPr/>
              <a:t>8</a:t>
            </a:fld>
            <a:endParaRPr lang="en-US" dirty="0"/>
          </a:p>
        </p:txBody>
      </p:sp>
    </p:spTree>
    <p:extLst>
      <p:ext uri="{BB962C8B-B14F-4D97-AF65-F5344CB8AC3E}">
        <p14:creationId xmlns:p14="http://schemas.microsoft.com/office/powerpoint/2010/main" val="8458328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Tim </a:t>
            </a:r>
            <a:r>
              <a:rPr lang="en-US" dirty="0" smtClean="0"/>
              <a:t>Berners-Lee describes the Semantic Web</a:t>
            </a:r>
            <a:endParaRPr lang="en-US"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1600200"/>
            <a:ext cx="3460234" cy="4572000"/>
          </a:xfrm>
        </p:spPr>
      </p:pic>
      <p:sp>
        <p:nvSpPr>
          <p:cNvPr id="4" name="Content Placeholder 3"/>
          <p:cNvSpPr>
            <a:spLocks noGrp="1"/>
          </p:cNvSpPr>
          <p:nvPr>
            <p:ph sz="half" idx="2"/>
          </p:nvPr>
        </p:nvSpPr>
        <p:spPr/>
        <p:txBody>
          <a:bodyPr/>
          <a:lstStyle/>
          <a:p>
            <a:pPr marL="0" indent="0">
              <a:buNone/>
            </a:pPr>
            <a:r>
              <a:rPr lang="en-US" dirty="0"/>
              <a:t>Tim Berners-Lee, James Hendler and Ora Lassila, "The Semantic Web", </a:t>
            </a:r>
            <a:r>
              <a:rPr lang="en-US" i="1" dirty="0"/>
              <a:t>Scientific American</a:t>
            </a:r>
            <a:r>
              <a:rPr lang="en-US" dirty="0"/>
              <a:t>, May 2001, p. 29-37.</a:t>
            </a:r>
          </a:p>
        </p:txBody>
      </p:sp>
      <p:sp>
        <p:nvSpPr>
          <p:cNvPr id="5" name="Slide Number Placeholder 4"/>
          <p:cNvSpPr>
            <a:spLocks noGrp="1"/>
          </p:cNvSpPr>
          <p:nvPr>
            <p:ph type="sldNum" sz="quarter" idx="12"/>
          </p:nvPr>
        </p:nvSpPr>
        <p:spPr/>
        <p:txBody>
          <a:bodyPr/>
          <a:lstStyle/>
          <a:p>
            <a:fld id="{FC7B56F2-A2F2-4D76-B5DC-A3D4188A7790}" type="slidenum">
              <a:rPr lang="en-US" smtClean="0"/>
              <a:pPr/>
              <a:t>9</a:t>
            </a:fld>
            <a:endParaRPr lang="en-US" dirty="0"/>
          </a:p>
        </p:txBody>
      </p:sp>
    </p:spTree>
    <p:extLst>
      <p:ext uri="{BB962C8B-B14F-4D97-AF65-F5344CB8AC3E}">
        <p14:creationId xmlns:p14="http://schemas.microsoft.com/office/powerpoint/2010/main" val="4981485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4529</TotalTime>
  <Words>3199</Words>
  <Application>Microsoft Office PowerPoint</Application>
  <PresentationFormat>On-screen Show (4:3)</PresentationFormat>
  <Paragraphs>463</Paragraphs>
  <Slides>39</Slides>
  <Notes>37</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Introduction to the Semantic Web and Linked Data</vt:lpstr>
      <vt:lpstr>Overview</vt:lpstr>
      <vt:lpstr>LC BIBFRAME Pilot  Training for Catalogers</vt:lpstr>
      <vt:lpstr>Training modules available at this time</vt:lpstr>
      <vt:lpstr>Context</vt:lpstr>
      <vt:lpstr>Goals of the presentation</vt:lpstr>
      <vt:lpstr>Learning objectives</vt:lpstr>
      <vt:lpstr>Outline</vt:lpstr>
      <vt:lpstr>Tim Berners-Lee describes the Semantic Web</vt:lpstr>
      <vt:lpstr>The Semantic Web</vt:lpstr>
      <vt:lpstr>Traditional Web </vt:lpstr>
      <vt:lpstr>Web 2.0 and information resources</vt:lpstr>
      <vt:lpstr>Non-information resources  and Web 3.0</vt:lpstr>
      <vt:lpstr>Sematic Web</vt:lpstr>
      <vt:lpstr>Traditional Web vs. Semantic Web</vt:lpstr>
      <vt:lpstr>Goal of the Sematic Web</vt:lpstr>
      <vt:lpstr>What enables such Web of Data?</vt:lpstr>
      <vt:lpstr>Linked Data</vt:lpstr>
      <vt:lpstr>Linked Data makes the Web a HUGE database</vt:lpstr>
      <vt:lpstr>Basics of Linked Data</vt:lpstr>
      <vt:lpstr>Linked Data 5-star scheme</vt:lpstr>
      <vt:lpstr>Linked Data</vt:lpstr>
      <vt:lpstr>Relationship between Linked Data and the Semantic Web</vt:lpstr>
      <vt:lpstr>Current state of Linked Data in libraries</vt:lpstr>
      <vt:lpstr>Example</vt:lpstr>
      <vt:lpstr>Example</vt:lpstr>
      <vt:lpstr>Example</vt:lpstr>
      <vt:lpstr>Summary </vt:lpstr>
      <vt:lpstr>Quiz A</vt:lpstr>
      <vt:lpstr>Outlook         &amp; Summary</vt:lpstr>
      <vt:lpstr>Change is a continuum</vt:lpstr>
      <vt:lpstr>Impact</vt:lpstr>
      <vt:lpstr>The Semantic Web is …</vt:lpstr>
      <vt:lpstr>Semantic Web approach</vt:lpstr>
      <vt:lpstr>MARC record</vt:lpstr>
      <vt:lpstr>BIBFRAME</vt:lpstr>
      <vt:lpstr>RDF graph of a MARC record</vt:lpstr>
      <vt:lpstr>Summary </vt:lpstr>
      <vt:lpstr>Quiz B</vt:lpstr>
    </vt:vector>
  </TitlesOfParts>
  <Company>The Library Of Congress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 Part 1 -The Semantic Web and Linked Data Concepts</dc:title>
  <dc:creator>HN</dc:creator>
  <cp:lastModifiedBy>Hien Nguyen</cp:lastModifiedBy>
  <cp:revision>228</cp:revision>
  <cp:lastPrinted>2015-06-03T21:01:55Z</cp:lastPrinted>
  <dcterms:created xsi:type="dcterms:W3CDTF">2014-03-26T15:03:28Z</dcterms:created>
  <dcterms:modified xsi:type="dcterms:W3CDTF">2015-07-08T20:49:21Z</dcterms:modified>
</cp:coreProperties>
</file>