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78" r:id="rId15"/>
    <p:sldId id="285" r:id="rId16"/>
    <p:sldId id="279" r:id="rId17"/>
    <p:sldId id="280" r:id="rId18"/>
    <p:sldId id="281" r:id="rId19"/>
    <p:sldId id="282" r:id="rId20"/>
    <p:sldId id="269" r:id="rId21"/>
    <p:sldId id="270" r:id="rId22"/>
    <p:sldId id="271" r:id="rId23"/>
    <p:sldId id="272" r:id="rId24"/>
    <p:sldId id="273" r:id="rId25"/>
    <p:sldId id="274" r:id="rId26"/>
    <p:sldId id="275" r:id="rId27"/>
    <p:sldId id="276" r:id="rId28"/>
    <p:sldId id="27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6" autoAdjust="0"/>
    <p:restoredTop sz="94660"/>
  </p:normalViewPr>
  <p:slideViewPr>
    <p:cSldViewPr>
      <p:cViewPr varScale="1">
        <p:scale>
          <a:sx n="81" d="100"/>
          <a:sy n="81" d="100"/>
        </p:scale>
        <p:origin x="11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B46494-ECAF-4CA9-8E9B-A3DDE2AA0F42}" type="datetimeFigureOut">
              <a:rPr lang="en-US" smtClean="0"/>
              <a:pPr/>
              <a:t>4/19/2017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E54018-D40E-4ADF-A3AF-E993C1F8267F}" type="slidenum">
              <a:rPr lang="en-US" smtClean="0"/>
              <a:pPr/>
              <a:t>‹#›</a:t>
            </a:fld>
            <a:endParaRPr lang="en-US"/>
          </a:p>
        </p:txBody>
      </p:sp>
    </p:spTree>
    <p:extLst>
      <p:ext uri="{BB962C8B-B14F-4D97-AF65-F5344CB8AC3E}">
        <p14:creationId xmlns:p14="http://schemas.microsoft.com/office/powerpoint/2010/main" val="287626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a:t>
            </a:fld>
            <a:endParaRPr lang="en-US"/>
          </a:p>
        </p:txBody>
      </p:sp>
    </p:spTree>
    <p:extLst>
      <p:ext uri="{BB962C8B-B14F-4D97-AF65-F5344CB8AC3E}">
        <p14:creationId xmlns:p14="http://schemas.microsoft.com/office/powerpoint/2010/main" val="3925965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10</a:t>
            </a:fld>
            <a:endParaRPr lang="en-US"/>
          </a:p>
        </p:txBody>
      </p:sp>
    </p:spTree>
    <p:extLst>
      <p:ext uri="{BB962C8B-B14F-4D97-AF65-F5344CB8AC3E}">
        <p14:creationId xmlns:p14="http://schemas.microsoft.com/office/powerpoint/2010/main" val="202221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11</a:t>
            </a:fld>
            <a:endParaRPr lang="en-US"/>
          </a:p>
        </p:txBody>
      </p:sp>
    </p:spTree>
    <p:extLst>
      <p:ext uri="{BB962C8B-B14F-4D97-AF65-F5344CB8AC3E}">
        <p14:creationId xmlns:p14="http://schemas.microsoft.com/office/powerpoint/2010/main" val="1919078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12</a:t>
            </a:fld>
            <a:endParaRPr lang="en-US"/>
          </a:p>
        </p:txBody>
      </p:sp>
    </p:spTree>
    <p:extLst>
      <p:ext uri="{BB962C8B-B14F-4D97-AF65-F5344CB8AC3E}">
        <p14:creationId xmlns:p14="http://schemas.microsoft.com/office/powerpoint/2010/main" val="3058534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13</a:t>
            </a:fld>
            <a:endParaRPr lang="en-US"/>
          </a:p>
        </p:txBody>
      </p:sp>
    </p:spTree>
    <p:extLst>
      <p:ext uri="{BB962C8B-B14F-4D97-AF65-F5344CB8AC3E}">
        <p14:creationId xmlns:p14="http://schemas.microsoft.com/office/powerpoint/2010/main" val="4135130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14</a:t>
            </a:fld>
            <a:endParaRPr lang="en-US"/>
          </a:p>
        </p:txBody>
      </p:sp>
    </p:spTree>
    <p:extLst>
      <p:ext uri="{BB962C8B-B14F-4D97-AF65-F5344CB8AC3E}">
        <p14:creationId xmlns:p14="http://schemas.microsoft.com/office/powerpoint/2010/main" val="3107653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15</a:t>
            </a:fld>
            <a:endParaRPr lang="en-US"/>
          </a:p>
        </p:txBody>
      </p:sp>
    </p:spTree>
    <p:extLst>
      <p:ext uri="{BB962C8B-B14F-4D97-AF65-F5344CB8AC3E}">
        <p14:creationId xmlns:p14="http://schemas.microsoft.com/office/powerpoint/2010/main" val="1399790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16</a:t>
            </a:fld>
            <a:endParaRPr lang="en-US"/>
          </a:p>
        </p:txBody>
      </p:sp>
    </p:spTree>
    <p:extLst>
      <p:ext uri="{BB962C8B-B14F-4D97-AF65-F5344CB8AC3E}">
        <p14:creationId xmlns:p14="http://schemas.microsoft.com/office/powerpoint/2010/main" val="544989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17</a:t>
            </a:fld>
            <a:endParaRPr lang="en-US"/>
          </a:p>
        </p:txBody>
      </p:sp>
    </p:spTree>
    <p:extLst>
      <p:ext uri="{BB962C8B-B14F-4D97-AF65-F5344CB8AC3E}">
        <p14:creationId xmlns:p14="http://schemas.microsoft.com/office/powerpoint/2010/main" val="386646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18</a:t>
            </a:fld>
            <a:endParaRPr lang="en-US"/>
          </a:p>
        </p:txBody>
      </p:sp>
    </p:spTree>
    <p:extLst>
      <p:ext uri="{BB962C8B-B14F-4D97-AF65-F5344CB8AC3E}">
        <p14:creationId xmlns:p14="http://schemas.microsoft.com/office/powerpoint/2010/main" val="1524413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19</a:t>
            </a:fld>
            <a:endParaRPr lang="en-US"/>
          </a:p>
        </p:txBody>
      </p:sp>
    </p:spTree>
    <p:extLst>
      <p:ext uri="{BB962C8B-B14F-4D97-AF65-F5344CB8AC3E}">
        <p14:creationId xmlns:p14="http://schemas.microsoft.com/office/powerpoint/2010/main" val="83789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2</a:t>
            </a:fld>
            <a:endParaRPr lang="en-US"/>
          </a:p>
        </p:txBody>
      </p:sp>
    </p:spTree>
    <p:extLst>
      <p:ext uri="{BB962C8B-B14F-4D97-AF65-F5344CB8AC3E}">
        <p14:creationId xmlns:p14="http://schemas.microsoft.com/office/powerpoint/2010/main" val="7574635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20</a:t>
            </a:fld>
            <a:endParaRPr lang="en-US"/>
          </a:p>
        </p:txBody>
      </p:sp>
    </p:spTree>
    <p:extLst>
      <p:ext uri="{BB962C8B-B14F-4D97-AF65-F5344CB8AC3E}">
        <p14:creationId xmlns:p14="http://schemas.microsoft.com/office/powerpoint/2010/main" val="105721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21</a:t>
            </a:fld>
            <a:endParaRPr lang="en-US"/>
          </a:p>
        </p:txBody>
      </p:sp>
    </p:spTree>
    <p:extLst>
      <p:ext uri="{BB962C8B-B14F-4D97-AF65-F5344CB8AC3E}">
        <p14:creationId xmlns:p14="http://schemas.microsoft.com/office/powerpoint/2010/main" val="3555260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22</a:t>
            </a:fld>
            <a:endParaRPr lang="en-US"/>
          </a:p>
        </p:txBody>
      </p:sp>
    </p:spTree>
    <p:extLst>
      <p:ext uri="{BB962C8B-B14F-4D97-AF65-F5344CB8AC3E}">
        <p14:creationId xmlns:p14="http://schemas.microsoft.com/office/powerpoint/2010/main" val="25811193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23</a:t>
            </a:fld>
            <a:endParaRPr lang="en-US"/>
          </a:p>
        </p:txBody>
      </p:sp>
    </p:spTree>
    <p:extLst>
      <p:ext uri="{BB962C8B-B14F-4D97-AF65-F5344CB8AC3E}">
        <p14:creationId xmlns:p14="http://schemas.microsoft.com/office/powerpoint/2010/main" val="2043622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24</a:t>
            </a:fld>
            <a:endParaRPr lang="en-US"/>
          </a:p>
        </p:txBody>
      </p:sp>
    </p:spTree>
    <p:extLst>
      <p:ext uri="{BB962C8B-B14F-4D97-AF65-F5344CB8AC3E}">
        <p14:creationId xmlns:p14="http://schemas.microsoft.com/office/powerpoint/2010/main" val="40033330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25</a:t>
            </a:fld>
            <a:endParaRPr lang="en-US"/>
          </a:p>
        </p:txBody>
      </p:sp>
    </p:spTree>
    <p:extLst>
      <p:ext uri="{BB962C8B-B14F-4D97-AF65-F5344CB8AC3E}">
        <p14:creationId xmlns:p14="http://schemas.microsoft.com/office/powerpoint/2010/main" val="520700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26</a:t>
            </a:fld>
            <a:endParaRPr lang="en-US"/>
          </a:p>
        </p:txBody>
      </p:sp>
    </p:spTree>
    <p:extLst>
      <p:ext uri="{BB962C8B-B14F-4D97-AF65-F5344CB8AC3E}">
        <p14:creationId xmlns:p14="http://schemas.microsoft.com/office/powerpoint/2010/main" val="24844962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27</a:t>
            </a:fld>
            <a:endParaRPr lang="en-US"/>
          </a:p>
        </p:txBody>
      </p:sp>
    </p:spTree>
    <p:extLst>
      <p:ext uri="{BB962C8B-B14F-4D97-AF65-F5344CB8AC3E}">
        <p14:creationId xmlns:p14="http://schemas.microsoft.com/office/powerpoint/2010/main" val="34239980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28</a:t>
            </a:fld>
            <a:endParaRPr lang="en-US"/>
          </a:p>
        </p:txBody>
      </p:sp>
    </p:spTree>
    <p:extLst>
      <p:ext uri="{BB962C8B-B14F-4D97-AF65-F5344CB8AC3E}">
        <p14:creationId xmlns:p14="http://schemas.microsoft.com/office/powerpoint/2010/main" val="2603290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3</a:t>
            </a:fld>
            <a:endParaRPr lang="en-US"/>
          </a:p>
        </p:txBody>
      </p:sp>
    </p:spTree>
    <p:extLst>
      <p:ext uri="{BB962C8B-B14F-4D97-AF65-F5344CB8AC3E}">
        <p14:creationId xmlns:p14="http://schemas.microsoft.com/office/powerpoint/2010/main" val="870515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4</a:t>
            </a:fld>
            <a:endParaRPr lang="en-US"/>
          </a:p>
        </p:txBody>
      </p:sp>
    </p:spTree>
    <p:extLst>
      <p:ext uri="{BB962C8B-B14F-4D97-AF65-F5344CB8AC3E}">
        <p14:creationId xmlns:p14="http://schemas.microsoft.com/office/powerpoint/2010/main" val="2188203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5</a:t>
            </a:fld>
            <a:endParaRPr lang="en-US"/>
          </a:p>
        </p:txBody>
      </p:sp>
    </p:spTree>
    <p:extLst>
      <p:ext uri="{BB962C8B-B14F-4D97-AF65-F5344CB8AC3E}">
        <p14:creationId xmlns:p14="http://schemas.microsoft.com/office/powerpoint/2010/main" val="3376697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6</a:t>
            </a:fld>
            <a:endParaRPr lang="en-US"/>
          </a:p>
        </p:txBody>
      </p:sp>
    </p:spTree>
    <p:extLst>
      <p:ext uri="{BB962C8B-B14F-4D97-AF65-F5344CB8AC3E}">
        <p14:creationId xmlns:p14="http://schemas.microsoft.com/office/powerpoint/2010/main" val="3540037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7</a:t>
            </a:fld>
            <a:endParaRPr lang="en-US"/>
          </a:p>
        </p:txBody>
      </p:sp>
    </p:spTree>
    <p:extLst>
      <p:ext uri="{BB962C8B-B14F-4D97-AF65-F5344CB8AC3E}">
        <p14:creationId xmlns:p14="http://schemas.microsoft.com/office/powerpoint/2010/main" val="4049253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8</a:t>
            </a:fld>
            <a:endParaRPr lang="en-US"/>
          </a:p>
        </p:txBody>
      </p:sp>
    </p:spTree>
    <p:extLst>
      <p:ext uri="{BB962C8B-B14F-4D97-AF65-F5344CB8AC3E}">
        <p14:creationId xmlns:p14="http://schemas.microsoft.com/office/powerpoint/2010/main" val="3522361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54018-D40E-4ADF-A3AF-E993C1F8267F}" type="slidenum">
              <a:rPr lang="en-US" smtClean="0"/>
              <a:pPr/>
              <a:t>9</a:t>
            </a:fld>
            <a:endParaRPr lang="en-US"/>
          </a:p>
        </p:txBody>
      </p:sp>
    </p:spTree>
    <p:extLst>
      <p:ext uri="{BB962C8B-B14F-4D97-AF65-F5344CB8AC3E}">
        <p14:creationId xmlns:p14="http://schemas.microsoft.com/office/powerpoint/2010/main" val="402226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B803E0-57C3-429F-B936-0C497E170277}"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803E0-57C3-429F-B936-0C497E170277}"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803E0-57C3-429F-B936-0C497E170277}"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803E0-57C3-429F-B936-0C497E170277}"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803E0-57C3-429F-B936-0C497E170277}"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B803E0-57C3-429F-B936-0C497E170277}" type="datetimeFigureOut">
              <a:rPr lang="en-US" smtClean="0"/>
              <a:pPr/>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B803E0-57C3-429F-B936-0C497E170277}" type="datetimeFigureOut">
              <a:rPr lang="en-US" smtClean="0"/>
              <a:pPr/>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803E0-57C3-429F-B936-0C497E170277}" type="datetimeFigureOut">
              <a:rPr lang="en-US" smtClean="0"/>
              <a:pPr/>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803E0-57C3-429F-B936-0C497E170277}" type="datetimeFigureOut">
              <a:rPr lang="en-US" smtClean="0"/>
              <a:pPr/>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803E0-57C3-429F-B936-0C497E170277}" type="datetimeFigureOut">
              <a:rPr lang="en-US" smtClean="0"/>
              <a:pPr/>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803E0-57C3-429F-B936-0C497E170277}" type="datetimeFigureOut">
              <a:rPr lang="en-US" smtClean="0"/>
              <a:pPr/>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9A96A-8059-41DF-9B3C-7696108F95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803E0-57C3-429F-B936-0C497E170277}" type="datetimeFigureOut">
              <a:rPr lang="en-US" smtClean="0"/>
              <a:pPr/>
              <a:t>4/19/2017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9A96A-8059-41DF-9B3C-7696108F95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eonames.org/ontolog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en.wikipedia.org/wiki/GeoName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amazon.com/s/ref=ntt_athr_dp_sr_2?_encoding=UTF8&amp;sort=relevancerank&amp;search-alias=books&amp;field-author=Dmitry%20Babenko" TargetMode="External"/><Relationship Id="rId3" Type="http://schemas.openxmlformats.org/officeDocument/2006/relationships/hyperlink" Target="http://www.geonames.org/statistics/total.html" TargetMode="External"/><Relationship Id="rId7" Type="http://schemas.openxmlformats.org/officeDocument/2006/relationships/hyperlink" Target="http://www.amazon.com/s/ref=ntt_athr_dp_sr_1?_encoding=UTF8&amp;sort=relevancerank&amp;search-alias=books&amp;field-author=Haralambos%20Marmani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geonames.org/export/ws-overview.html" TargetMode="External"/><Relationship Id="rId5" Type="http://schemas.openxmlformats.org/officeDocument/2006/relationships/hyperlink" Target="http://www.geospatialsemanticweb.com/2006/10/14/geonames-ontology-in-owl" TargetMode="External"/><Relationship Id="rId4" Type="http://schemas.openxmlformats.org/officeDocument/2006/relationships/hyperlink" Target="http://linkeddata.or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Longitude" TargetMode="External"/><Relationship Id="rId13" Type="http://schemas.openxmlformats.org/officeDocument/2006/relationships/hyperlink" Target="http://en.wikipedia.org/wiki/GeoNames#cite_note-1" TargetMode="External"/><Relationship Id="rId18" Type="http://schemas.openxmlformats.org/officeDocument/2006/relationships/hyperlink" Target="http://en.wikipedia.org/wiki/URI" TargetMode="External"/><Relationship Id="rId26" Type="http://schemas.openxmlformats.org/officeDocument/2006/relationships/hyperlink" Target="http://en.wikipedia.org/wiki/Linked_Data" TargetMode="External"/><Relationship Id="rId3" Type="http://schemas.openxmlformats.org/officeDocument/2006/relationships/hyperlink" Target="http://en.wikipedia.org/wiki/Web_services" TargetMode="External"/><Relationship Id="rId21" Type="http://schemas.openxmlformats.org/officeDocument/2006/relationships/hyperlink" Target="http://en.wikipedia.org/wiki/Ontology_(computer_science)" TargetMode="External"/><Relationship Id="rId7" Type="http://schemas.openxmlformats.org/officeDocument/2006/relationships/hyperlink" Target="http://en.wikipedia.org/wiki/Latitude" TargetMode="External"/><Relationship Id="rId12" Type="http://schemas.openxmlformats.org/officeDocument/2006/relationships/hyperlink" Target="http://en.wikipedia.org/wiki/WGS84" TargetMode="External"/><Relationship Id="rId17" Type="http://schemas.openxmlformats.org/officeDocument/2006/relationships/hyperlink" Target="http://en.wikipedia.org/wiki/Resource_(Web)" TargetMode="External"/><Relationship Id="rId25" Type="http://schemas.openxmlformats.org/officeDocument/2006/relationships/hyperlink" Target="http://en.wikipedia.org/wiki/DBpedia" TargetMode="External"/><Relationship Id="rId2" Type="http://schemas.openxmlformats.org/officeDocument/2006/relationships/notesSlide" Target="../notesSlides/notesSlide19.xml"/><Relationship Id="rId16" Type="http://schemas.openxmlformats.org/officeDocument/2006/relationships/hyperlink" Target="http://en.wikipedia.org/wiki/Wiki" TargetMode="External"/><Relationship Id="rId20" Type="http://schemas.openxmlformats.org/officeDocument/2006/relationships/hyperlink" Target="http://en.wikipedia.org/wiki/Resource_Description_Framework" TargetMode="External"/><Relationship Id="rId1" Type="http://schemas.openxmlformats.org/officeDocument/2006/relationships/slideLayout" Target="../slideLayouts/slideLayout2.xml"/><Relationship Id="rId6" Type="http://schemas.openxmlformats.org/officeDocument/2006/relationships/hyperlink" Target="http://en.wikipedia.org/wiki/GeoNames#cite_note-0" TargetMode="External"/><Relationship Id="rId11" Type="http://schemas.openxmlformats.org/officeDocument/2006/relationships/hyperlink" Target="http://en.wikipedia.org/wiki/Geodetic" TargetMode="External"/><Relationship Id="rId24" Type="http://schemas.openxmlformats.org/officeDocument/2006/relationships/hyperlink" Target="http://en.wikipedia.org/wiki/SKOS" TargetMode="External"/><Relationship Id="rId5" Type="http://schemas.openxmlformats.org/officeDocument/2006/relationships/hyperlink" Target="http://en.wikipedia.org/wiki/Toponymy" TargetMode="External"/><Relationship Id="rId15" Type="http://schemas.openxmlformats.org/officeDocument/2006/relationships/hyperlink" Target="http://en.wikipedia.org/wiki/Wikipedia" TargetMode="External"/><Relationship Id="rId23" Type="http://schemas.openxmlformats.org/officeDocument/2006/relationships/hyperlink" Target="http://en.wikipedia.org/wiki/Web_Ontology_Language" TargetMode="External"/><Relationship Id="rId10" Type="http://schemas.openxmlformats.org/officeDocument/2006/relationships/hyperlink" Target="http://en.wikipedia.org/wiki/Geographic_coordinate_system" TargetMode="External"/><Relationship Id="rId19" Type="http://schemas.openxmlformats.org/officeDocument/2006/relationships/hyperlink" Target="http://en.wikipedia.org/wiki/Content_negotiation" TargetMode="External"/><Relationship Id="rId4" Type="http://schemas.openxmlformats.org/officeDocument/2006/relationships/hyperlink" Target="http://en.wikipedia.org/wiki/Creative_Commons" TargetMode="External"/><Relationship Id="rId9" Type="http://schemas.openxmlformats.org/officeDocument/2006/relationships/hyperlink" Target="http://en.wikipedia.org/wiki/Postal_code" TargetMode="External"/><Relationship Id="rId14" Type="http://schemas.openxmlformats.org/officeDocument/2006/relationships/hyperlink" Target="http://en.wikipedia.org/wiki/Geocoding" TargetMode="External"/><Relationship Id="rId22" Type="http://schemas.openxmlformats.org/officeDocument/2006/relationships/hyperlink" Target="http://en.wikipedia.org/wiki/GeoNames#cite_note-2"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ted.com/talks/tim_berners_lee_on_the_next_web.html%20-%203/0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blog.ted.com/2010/03/08/the_year_open_d/"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nces.ed.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topics.nytimes.com/top/news/international/countriesandterritories/haiti/index.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cpa2biz.com/Content/media/PRODUCER_CONTENT/Newsletters/Articles_2010/CorpFin/SEC_XBRL.jsp" TargetMode="External"/><Relationship Id="rId4" Type="http://schemas.openxmlformats.org/officeDocument/2006/relationships/hyperlink" Target="http://nces.ed.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Intro to Semantic Web Programming</a:t>
            </a:r>
            <a:endParaRPr lang="en-US" dirty="0"/>
          </a:p>
        </p:txBody>
      </p:sp>
      <p:sp>
        <p:nvSpPr>
          <p:cNvPr id="3" name="Subtitle 2"/>
          <p:cNvSpPr>
            <a:spLocks noGrp="1"/>
          </p:cNvSpPr>
          <p:nvPr>
            <p:ph type="subTitle" idx="1"/>
          </p:nvPr>
        </p:nvSpPr>
        <p:spPr/>
        <p:txBody>
          <a:bodyPr/>
          <a:lstStyle/>
          <a:p>
            <a:r>
              <a:rPr lang="en-US" dirty="0" smtClean="0"/>
              <a:t>From  Semantic Web Programming by J. </a:t>
            </a:r>
            <a:r>
              <a:rPr lang="en-US" dirty="0" err="1" smtClean="0"/>
              <a:t>Hebeler</a:t>
            </a:r>
            <a:r>
              <a:rPr lang="en-US" dirty="0" smtClean="0"/>
              <a:t> et al.,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81000" y="1676400"/>
          <a:ext cx="8229600" cy="4206240"/>
        </p:xfrm>
        <a:graphic>
          <a:graphicData uri="http://schemas.openxmlformats.org/drawingml/2006/table">
            <a:tbl>
              <a:tblPr firstRow="1" bandRow="1">
                <a:tableStyleId>{5C22544A-7EE6-4342-B048-85BDC9FD1C3A}</a:tableStyleId>
              </a:tblPr>
              <a:tblGrid>
                <a:gridCol w="2743200"/>
                <a:gridCol w="2743200"/>
                <a:gridCol w="2743200"/>
              </a:tblGrid>
              <a:tr h="701040">
                <a:tc>
                  <a:txBody>
                    <a:bodyPr/>
                    <a:lstStyle/>
                    <a:p>
                      <a:r>
                        <a:rPr lang="en-US" dirty="0" smtClean="0"/>
                        <a:t>Feature</a:t>
                      </a:r>
                      <a:endParaRPr lang="en-US" dirty="0"/>
                    </a:p>
                  </a:txBody>
                  <a:tcPr/>
                </a:tc>
                <a:tc>
                  <a:txBody>
                    <a:bodyPr/>
                    <a:lstStyle/>
                    <a:p>
                      <a:r>
                        <a:rPr lang="en-US" dirty="0" smtClean="0"/>
                        <a:t>WWW</a:t>
                      </a:r>
                      <a:endParaRPr lang="en-US" dirty="0"/>
                    </a:p>
                  </a:txBody>
                  <a:tcPr/>
                </a:tc>
                <a:tc>
                  <a:txBody>
                    <a:bodyPr/>
                    <a:lstStyle/>
                    <a:p>
                      <a:r>
                        <a:rPr lang="en-US" dirty="0" smtClean="0"/>
                        <a:t>Semantic Web</a:t>
                      </a:r>
                      <a:endParaRPr lang="en-US" dirty="0"/>
                    </a:p>
                  </a:txBody>
                  <a:tcPr/>
                </a:tc>
              </a:tr>
              <a:tr h="701040">
                <a:tc>
                  <a:txBody>
                    <a:bodyPr/>
                    <a:lstStyle/>
                    <a:p>
                      <a:r>
                        <a:rPr lang="en-US" dirty="0" smtClean="0"/>
                        <a:t>Fundamental Component</a:t>
                      </a:r>
                      <a:endParaRPr lang="en-US" dirty="0"/>
                    </a:p>
                  </a:txBody>
                  <a:tcPr/>
                </a:tc>
                <a:tc>
                  <a:txBody>
                    <a:bodyPr/>
                    <a:lstStyle/>
                    <a:p>
                      <a:r>
                        <a:rPr lang="en-US" dirty="0" smtClean="0"/>
                        <a:t>Unstructured Content</a:t>
                      </a:r>
                      <a:endParaRPr lang="en-US" dirty="0"/>
                    </a:p>
                  </a:txBody>
                  <a:tcPr/>
                </a:tc>
                <a:tc>
                  <a:txBody>
                    <a:bodyPr/>
                    <a:lstStyle/>
                    <a:p>
                      <a:r>
                        <a:rPr lang="en-US" dirty="0" smtClean="0"/>
                        <a:t>Formal</a:t>
                      </a:r>
                      <a:r>
                        <a:rPr lang="en-US" baseline="0" dirty="0" smtClean="0"/>
                        <a:t> Statements</a:t>
                      </a:r>
                      <a:endParaRPr lang="en-US" dirty="0"/>
                    </a:p>
                  </a:txBody>
                  <a:tcPr/>
                </a:tc>
              </a:tr>
              <a:tr h="701040">
                <a:tc>
                  <a:txBody>
                    <a:bodyPr/>
                    <a:lstStyle/>
                    <a:p>
                      <a:r>
                        <a:rPr lang="en-US" dirty="0" smtClean="0"/>
                        <a:t>Primary</a:t>
                      </a:r>
                      <a:r>
                        <a:rPr lang="en-US" baseline="0" dirty="0" smtClean="0"/>
                        <a:t> Audience</a:t>
                      </a:r>
                      <a:endParaRPr lang="en-US" dirty="0"/>
                    </a:p>
                  </a:txBody>
                  <a:tcPr/>
                </a:tc>
                <a:tc>
                  <a:txBody>
                    <a:bodyPr/>
                    <a:lstStyle/>
                    <a:p>
                      <a:r>
                        <a:rPr lang="en-US" dirty="0" smtClean="0"/>
                        <a:t>Humans</a:t>
                      </a:r>
                      <a:endParaRPr lang="en-US" dirty="0"/>
                    </a:p>
                  </a:txBody>
                  <a:tcPr/>
                </a:tc>
                <a:tc>
                  <a:txBody>
                    <a:bodyPr/>
                    <a:lstStyle/>
                    <a:p>
                      <a:r>
                        <a:rPr lang="en-US" dirty="0" smtClean="0"/>
                        <a:t>Applications</a:t>
                      </a:r>
                      <a:endParaRPr lang="en-US" dirty="0"/>
                    </a:p>
                  </a:txBody>
                  <a:tcPr/>
                </a:tc>
              </a:tr>
              <a:tr h="701040">
                <a:tc>
                  <a:txBody>
                    <a:bodyPr/>
                    <a:lstStyle/>
                    <a:p>
                      <a:r>
                        <a:rPr lang="en-US" dirty="0" smtClean="0"/>
                        <a:t>Links</a:t>
                      </a:r>
                      <a:endParaRPr lang="en-US" dirty="0"/>
                    </a:p>
                  </a:txBody>
                  <a:tcPr/>
                </a:tc>
                <a:tc>
                  <a:txBody>
                    <a:bodyPr/>
                    <a:lstStyle/>
                    <a:p>
                      <a:r>
                        <a:rPr lang="en-US" dirty="0" smtClean="0"/>
                        <a:t>Indicate</a:t>
                      </a:r>
                      <a:r>
                        <a:rPr lang="en-US" baseline="0" dirty="0" smtClean="0"/>
                        <a:t> Location</a:t>
                      </a:r>
                      <a:endParaRPr lang="en-US" dirty="0"/>
                    </a:p>
                  </a:txBody>
                  <a:tcPr/>
                </a:tc>
                <a:tc>
                  <a:txBody>
                    <a:bodyPr/>
                    <a:lstStyle/>
                    <a:p>
                      <a:r>
                        <a:rPr lang="en-US" dirty="0" smtClean="0"/>
                        <a:t>Indicate Location and Meaning</a:t>
                      </a:r>
                      <a:endParaRPr lang="en-US" dirty="0"/>
                    </a:p>
                  </a:txBody>
                  <a:tcPr/>
                </a:tc>
              </a:tr>
              <a:tr h="701040">
                <a:tc>
                  <a:txBody>
                    <a:bodyPr/>
                    <a:lstStyle/>
                    <a:p>
                      <a:r>
                        <a:rPr lang="en-US" dirty="0" smtClean="0"/>
                        <a:t>Primary Vocabulary</a:t>
                      </a:r>
                      <a:endParaRPr lang="en-US" dirty="0"/>
                    </a:p>
                  </a:txBody>
                  <a:tcPr/>
                </a:tc>
                <a:tc>
                  <a:txBody>
                    <a:bodyPr/>
                    <a:lstStyle/>
                    <a:p>
                      <a:r>
                        <a:rPr lang="en-US" dirty="0" smtClean="0"/>
                        <a:t>Formatting</a:t>
                      </a:r>
                      <a:r>
                        <a:rPr lang="en-US" baseline="0" dirty="0" smtClean="0"/>
                        <a:t> Instructions</a:t>
                      </a:r>
                      <a:endParaRPr lang="en-US" dirty="0"/>
                    </a:p>
                  </a:txBody>
                  <a:tcPr/>
                </a:tc>
                <a:tc>
                  <a:txBody>
                    <a:bodyPr/>
                    <a:lstStyle/>
                    <a:p>
                      <a:r>
                        <a:rPr lang="en-US" dirty="0" smtClean="0"/>
                        <a:t>Semantics and Logic</a:t>
                      </a:r>
                      <a:endParaRPr lang="en-US" dirty="0"/>
                    </a:p>
                  </a:txBody>
                  <a:tcPr/>
                </a:tc>
              </a:tr>
              <a:tr h="701040">
                <a:tc>
                  <a:txBody>
                    <a:bodyPr/>
                    <a:lstStyle/>
                    <a:p>
                      <a:r>
                        <a:rPr lang="en-US" dirty="0" smtClean="0"/>
                        <a:t>Logic</a:t>
                      </a:r>
                      <a:endParaRPr lang="en-US" dirty="0"/>
                    </a:p>
                  </a:txBody>
                  <a:tcPr/>
                </a:tc>
                <a:tc>
                  <a:txBody>
                    <a:bodyPr/>
                    <a:lstStyle/>
                    <a:p>
                      <a:r>
                        <a:rPr lang="en-US" dirty="0" smtClean="0"/>
                        <a:t>Informal/nonstandard</a:t>
                      </a:r>
                      <a:endParaRPr lang="en-US" dirty="0"/>
                    </a:p>
                  </a:txBody>
                  <a:tcPr/>
                </a:tc>
                <a:tc>
                  <a:txBody>
                    <a:bodyPr/>
                    <a:lstStyle/>
                    <a:p>
                      <a:r>
                        <a:rPr lang="en-US" dirty="0" smtClean="0"/>
                        <a:t>Description Logic</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Sem</a:t>
            </a:r>
            <a:r>
              <a:rPr lang="en-US" dirty="0" smtClean="0"/>
              <a:t> Web</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SW statements allow the definition and organization of info to form rich expressions, simplify integration and sharing, enable inference, and allow meaningful information extractions</a:t>
            </a:r>
          </a:p>
          <a:p>
            <a:r>
              <a:rPr lang="en-US" dirty="0" smtClean="0"/>
              <a:t>While the info remains distributed, dynamic, and diverse</a:t>
            </a:r>
          </a:p>
          <a:p>
            <a:r>
              <a:rPr lang="en-US" dirty="0" smtClean="0"/>
              <a:t>In summary, SW improves your App’s ability to effectively utilize large amounts of diverse info on the scale of the WWW</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SW Relationships</a:t>
            </a: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r>
              <a:rPr lang="en-US" dirty="0" smtClean="0"/>
              <a:t>Include definitions, associations, aggregations, and restrictions</a:t>
            </a:r>
          </a:p>
          <a:p>
            <a:r>
              <a:rPr lang="en-US" dirty="0" smtClean="0"/>
              <a:t>Figure 1.3 – Example Graph</a:t>
            </a:r>
          </a:p>
          <a:p>
            <a:r>
              <a:rPr lang="en-US" dirty="0" smtClean="0"/>
              <a:t>Your own “good” personal secretary? – Family, Friends, Associates, Suppliers, Distributors, Employees, Bank, ..</a:t>
            </a:r>
          </a:p>
          <a:p>
            <a:r>
              <a:rPr lang="en-US" dirty="0" smtClean="0"/>
              <a:t>Establish both concepts (e.g., a Person has a birth date) and instances (e.g., John is a friend of  Bill)</a:t>
            </a:r>
          </a:p>
          <a:p>
            <a:r>
              <a:rPr lang="en-US" dirty="0" smtClean="0"/>
              <a:t>The former defines an ontology; the latter – instance data</a:t>
            </a:r>
          </a:p>
          <a:p>
            <a:r>
              <a:rPr lang="en-US" dirty="0" smtClean="0"/>
              <a:t>Statements can be asserted or inferred; the former is created directly, while the later needs a </a:t>
            </a:r>
            <a:r>
              <a:rPr lang="en-US" dirty="0" err="1" smtClean="0"/>
              <a:t>reasoner</a:t>
            </a:r>
            <a:r>
              <a:rPr lang="en-US" dirty="0" smtClean="0"/>
              <a:t> to infer additional statements logically (dashed lines)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SW</a:t>
            </a: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en-US" dirty="0" err="1" smtClean="0"/>
              <a:t>Sw</a:t>
            </a:r>
            <a:r>
              <a:rPr lang="en-US" dirty="0" smtClean="0"/>
              <a:t> statements employ a SW vocabulary and language to identify different types of </a:t>
            </a:r>
            <a:r>
              <a:rPr lang="en-US" dirty="0" err="1" smtClean="0"/>
              <a:t>stmnts</a:t>
            </a:r>
            <a:r>
              <a:rPr lang="en-US" dirty="0" smtClean="0"/>
              <a:t> and relationships. </a:t>
            </a:r>
          </a:p>
          <a:p>
            <a:r>
              <a:rPr lang="en-US" dirty="0" smtClean="0"/>
              <a:t>SW offers several languages; Choice to balance user’s needs for performance, integration, and expressiveness. </a:t>
            </a:r>
          </a:p>
          <a:p>
            <a:r>
              <a:rPr lang="en-US" dirty="0" smtClean="0"/>
              <a:t>The </a:t>
            </a:r>
            <a:r>
              <a:rPr lang="en-US" dirty="0" err="1" smtClean="0"/>
              <a:t>Stmnts</a:t>
            </a:r>
            <a:r>
              <a:rPr lang="en-US" dirty="0" smtClean="0"/>
              <a:t> are in two forms: </a:t>
            </a:r>
            <a:r>
              <a:rPr lang="en-US" dirty="0" err="1" smtClean="0"/>
              <a:t>Knowledgebases</a:t>
            </a:r>
            <a:r>
              <a:rPr lang="en-US" dirty="0" smtClean="0"/>
              <a:t> and files; KB offer dynamic, extensible storage like relational DB; Files contain static </a:t>
            </a:r>
            <a:r>
              <a:rPr lang="en-US" dirty="0" err="1" smtClean="0"/>
              <a:t>stmnts</a:t>
            </a:r>
            <a:r>
              <a:rPr lang="en-US" dirty="0" smtClean="0"/>
              <a:t>. </a:t>
            </a:r>
          </a:p>
          <a:p>
            <a:r>
              <a:rPr lang="en-US" dirty="0" smtClean="0"/>
              <a:t>Example: </a:t>
            </a:r>
            <a:r>
              <a:rPr lang="en-US" dirty="0" smtClean="0">
                <a:hlinkClick r:id="rId3"/>
              </a:rPr>
              <a:t>http://www.geonames.org/ontology</a:t>
            </a:r>
            <a:endParaRPr lang="en-US" dirty="0" smtClean="0"/>
          </a:p>
          <a:p>
            <a:r>
              <a:rPr lang="en-US" dirty="0" smtClean="0">
                <a:hlinkClick r:id="rId4"/>
              </a:rPr>
              <a:t>http://en.wikipedia.org/wiki/GeoNames</a:t>
            </a:r>
            <a:r>
              <a:rPr lang="en-US" dirty="0" smtClean="0"/>
              <a:t> </a:t>
            </a:r>
          </a:p>
          <a:p>
            <a:r>
              <a:rPr lang="en-US" dirty="0" smtClean="0"/>
              <a:t>Can enhance existing data sources (relational DB, web page, web service) and applications (standalone desktop App, mission-critical enterprise App, and large scale web app/svc).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Autofit/>
          </a:bodyPr>
          <a:lstStyle/>
          <a:p>
            <a:r>
              <a:rPr lang="en-US" sz="2800" dirty="0" smtClean="0">
                <a:solidFill>
                  <a:srgbClr val="FF0000"/>
                </a:solidFill>
              </a:rPr>
              <a:t>Source: http://www.geonames.org/ontology/ontology_v2.2.1.rdf</a:t>
            </a:r>
            <a:endParaRPr lang="en-US" sz="2800" dirty="0">
              <a:solidFill>
                <a:srgbClr val="FF0000"/>
              </a:solidFill>
            </a:endParaRPr>
          </a:p>
        </p:txBody>
      </p:sp>
      <p:sp>
        <p:nvSpPr>
          <p:cNvPr id="3" name="Content Placeholder 2"/>
          <p:cNvSpPr>
            <a:spLocks noGrp="1"/>
          </p:cNvSpPr>
          <p:nvPr>
            <p:ph idx="1"/>
          </p:nvPr>
        </p:nvSpPr>
        <p:spPr>
          <a:xfrm>
            <a:off x="304800" y="1600200"/>
            <a:ext cx="8610600" cy="4525963"/>
          </a:xfrm>
        </p:spPr>
        <p:txBody>
          <a:bodyPr>
            <a:normAutofit fontScale="85000" lnSpcReduction="10000"/>
          </a:bodyPr>
          <a:lstStyle/>
          <a:p>
            <a:r>
              <a:rPr lang="en-US" dirty="0" smtClean="0"/>
              <a:t>&lt;?xml version="1.0" encoding="UTF-8" ?&gt; </a:t>
            </a:r>
          </a:p>
          <a:p>
            <a:r>
              <a:rPr lang="en-US" b="1" dirty="0" smtClean="0">
                <a:hlinkClick r:id="" action="ppaction://hlinkfile"/>
              </a:rPr>
              <a:t>-</a:t>
            </a:r>
            <a:r>
              <a:rPr lang="en-US" dirty="0" smtClean="0"/>
              <a:t> &lt;</a:t>
            </a:r>
            <a:r>
              <a:rPr lang="en-US" dirty="0" err="1" smtClean="0"/>
              <a:t>rdf:RDF</a:t>
            </a:r>
            <a:r>
              <a:rPr lang="en-US" dirty="0" smtClean="0"/>
              <a:t> </a:t>
            </a:r>
            <a:r>
              <a:rPr lang="en-US" dirty="0" err="1" smtClean="0"/>
              <a:t>xml:base</a:t>
            </a:r>
            <a:r>
              <a:rPr lang="en-US" dirty="0" smtClean="0"/>
              <a:t>="</a:t>
            </a:r>
            <a:r>
              <a:rPr lang="en-US" b="1" dirty="0" smtClean="0"/>
              <a:t>http://www.geonames.org/ontology</a:t>
            </a:r>
            <a:r>
              <a:rPr lang="en-US" dirty="0" smtClean="0"/>
              <a:t>" </a:t>
            </a:r>
            <a:r>
              <a:rPr lang="en-US" dirty="0" err="1" smtClean="0"/>
              <a:t>xmlns:skos</a:t>
            </a:r>
            <a:r>
              <a:rPr lang="en-US" dirty="0" smtClean="0"/>
              <a:t>="</a:t>
            </a:r>
            <a:r>
              <a:rPr lang="en-US" b="1" dirty="0" smtClean="0"/>
              <a:t>http://www.w3.org/2004/02/skos/core#</a:t>
            </a:r>
            <a:r>
              <a:rPr lang="en-US" dirty="0" smtClean="0"/>
              <a:t>" </a:t>
            </a:r>
            <a:r>
              <a:rPr lang="en-US" dirty="0" err="1" smtClean="0"/>
              <a:t>xmlns:gn</a:t>
            </a:r>
            <a:r>
              <a:rPr lang="en-US" dirty="0" smtClean="0"/>
              <a:t>="</a:t>
            </a:r>
            <a:r>
              <a:rPr lang="en-US" b="1" dirty="0" smtClean="0"/>
              <a:t>http://www.geonames.org/ontology#</a:t>
            </a:r>
            <a:r>
              <a:rPr lang="en-US" dirty="0" smtClean="0"/>
              <a:t>" </a:t>
            </a:r>
            <a:r>
              <a:rPr lang="en-US" dirty="0" err="1" smtClean="0"/>
              <a:t>xmlns:owl</a:t>
            </a:r>
            <a:r>
              <a:rPr lang="en-US" dirty="0" smtClean="0"/>
              <a:t>="</a:t>
            </a:r>
            <a:r>
              <a:rPr lang="en-US" b="1" dirty="0" smtClean="0"/>
              <a:t>http://www.w3.org/2002/07/owl#</a:t>
            </a:r>
            <a:r>
              <a:rPr lang="en-US" dirty="0" smtClean="0"/>
              <a:t>" </a:t>
            </a:r>
            <a:r>
              <a:rPr lang="en-US" dirty="0" err="1" smtClean="0"/>
              <a:t>xmlns:rdf</a:t>
            </a:r>
            <a:r>
              <a:rPr lang="en-US" dirty="0" smtClean="0"/>
              <a:t>=</a:t>
            </a:r>
            <a:r>
              <a:rPr lang="en-US" sz="2800" dirty="0" smtClean="0"/>
              <a:t>"</a:t>
            </a:r>
            <a:r>
              <a:rPr lang="en-US" sz="2800" b="1" dirty="0" smtClean="0"/>
              <a:t>http://www.w3.org/1999/02/22-rdf-syntax-ns#</a:t>
            </a:r>
            <a:r>
              <a:rPr lang="en-US" sz="2800" dirty="0" smtClean="0"/>
              <a:t>" </a:t>
            </a:r>
            <a:r>
              <a:rPr lang="en-US" dirty="0" err="1" smtClean="0"/>
              <a:t>xmlns:rdfs</a:t>
            </a:r>
            <a:r>
              <a:rPr lang="en-US" dirty="0" smtClean="0"/>
              <a:t>="</a:t>
            </a:r>
            <a:r>
              <a:rPr lang="en-US" b="1" dirty="0" smtClean="0"/>
              <a:t>http://www.w3.org/2000/01/rdf-schema#</a:t>
            </a:r>
            <a:r>
              <a:rPr lang="en-US" dirty="0" smtClean="0"/>
              <a:t>" </a:t>
            </a:r>
            <a:r>
              <a:rPr lang="en-US" dirty="0" err="1" smtClean="0"/>
              <a:t>xmlns:dcterms</a:t>
            </a:r>
            <a:r>
              <a:rPr lang="en-US" dirty="0" smtClean="0"/>
              <a:t>="</a:t>
            </a:r>
            <a:r>
              <a:rPr lang="en-US" b="1" dirty="0" smtClean="0"/>
              <a:t>http://purl.org/dc/terms/</a:t>
            </a:r>
            <a:r>
              <a:rPr lang="en-US" dirty="0" smtClean="0"/>
              <a:t>" </a:t>
            </a:r>
            <a:r>
              <a:rPr lang="en-US" dirty="0" err="1" smtClean="0"/>
              <a:t>xmlns:foaf</a:t>
            </a:r>
            <a:r>
              <a:rPr lang="en-US" dirty="0" smtClean="0"/>
              <a:t>="</a:t>
            </a:r>
            <a:r>
              <a:rPr lang="en-US" b="1" dirty="0" smtClean="0"/>
              <a:t>http://xmlns.com/foaf/0.1/</a:t>
            </a:r>
            <a:r>
              <a:rPr lang="en-US" dirty="0" smtClean="0"/>
              <a:t>"&gt;</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to Discuss</a:t>
            </a:r>
            <a:endParaRPr lang="en-US" dirty="0"/>
          </a:p>
        </p:txBody>
      </p:sp>
      <p:sp>
        <p:nvSpPr>
          <p:cNvPr id="3" name="Content Placeholder 2"/>
          <p:cNvSpPr>
            <a:spLocks noGrp="1"/>
          </p:cNvSpPr>
          <p:nvPr>
            <p:ph idx="1"/>
          </p:nvPr>
        </p:nvSpPr>
        <p:spPr>
          <a:xfrm>
            <a:off x="304800" y="1447800"/>
            <a:ext cx="8610600" cy="4800600"/>
          </a:xfrm>
        </p:spPr>
        <p:txBody>
          <a:bodyPr>
            <a:normAutofit fontScale="85000" lnSpcReduction="10000"/>
          </a:bodyPr>
          <a:lstStyle/>
          <a:p>
            <a:r>
              <a:rPr lang="en-US" dirty="0" err="1" smtClean="0"/>
              <a:t>Geonames</a:t>
            </a:r>
            <a:r>
              <a:rPr lang="en-US" dirty="0" smtClean="0"/>
              <a:t> Feature Codes: </a:t>
            </a:r>
            <a:r>
              <a:rPr lang="en-US" dirty="0" smtClean="0">
                <a:hlinkClick r:id="rId3"/>
              </a:rPr>
              <a:t>http://www.geonames.org/statistics/total.html</a:t>
            </a:r>
            <a:endParaRPr lang="en-US" dirty="0" smtClean="0"/>
          </a:p>
          <a:p>
            <a:r>
              <a:rPr lang="en-US" dirty="0" smtClean="0"/>
              <a:t>Linked data: </a:t>
            </a:r>
            <a:r>
              <a:rPr lang="en-US" dirty="0" smtClean="0">
                <a:hlinkClick r:id="rId4"/>
              </a:rPr>
              <a:t>http://linkeddata.org/</a:t>
            </a:r>
            <a:endParaRPr lang="en-US" dirty="0" smtClean="0"/>
          </a:p>
          <a:p>
            <a:r>
              <a:rPr lang="en-US" dirty="0" err="1" smtClean="0"/>
              <a:t>Sem</a:t>
            </a:r>
            <a:r>
              <a:rPr lang="en-US" dirty="0" smtClean="0"/>
              <a:t> Web Blog: </a:t>
            </a:r>
            <a:r>
              <a:rPr lang="en-US" dirty="0" smtClean="0">
                <a:hlinkClick r:id="rId5"/>
              </a:rPr>
              <a:t>http://www.geospatialsemanticweb.com/2006/10/14/geonames-ontology-in-owl</a:t>
            </a:r>
            <a:endParaRPr lang="en-US" dirty="0" smtClean="0"/>
          </a:p>
          <a:p>
            <a:r>
              <a:rPr lang="en-US" dirty="0" smtClean="0"/>
              <a:t>Web Services Overview: </a:t>
            </a:r>
            <a:r>
              <a:rPr lang="en-US" dirty="0" smtClean="0">
                <a:hlinkClick r:id="rId6"/>
              </a:rPr>
              <a:t>http://www.geonames.org/export/ws-overview.html</a:t>
            </a:r>
            <a:endParaRPr lang="en-US" dirty="0" smtClean="0"/>
          </a:p>
          <a:p>
            <a:r>
              <a:rPr lang="en-US" dirty="0" smtClean="0"/>
              <a:t>Collective Intelligence: </a:t>
            </a:r>
            <a:r>
              <a:rPr lang="en-US" b="1" dirty="0" smtClean="0"/>
              <a:t>Algorithms of the Intelligent Web, </a:t>
            </a:r>
            <a:r>
              <a:rPr lang="en-US" dirty="0" err="1" smtClean="0">
                <a:hlinkClick r:id="rId7" action="ppaction://hlinkfile"/>
              </a:rPr>
              <a:t>Marmanis</a:t>
            </a:r>
            <a:r>
              <a:rPr lang="en-US" dirty="0" smtClean="0"/>
              <a:t> and </a:t>
            </a:r>
            <a:r>
              <a:rPr lang="en-US" dirty="0" err="1" smtClean="0">
                <a:hlinkClick r:id="rId8" action="ppaction://hlinkfile"/>
              </a:rPr>
              <a:t>Babenko</a:t>
            </a:r>
            <a:r>
              <a:rPr lang="en-US" dirty="0" smtClean="0"/>
              <a:t>, 2009 (Thanks to Luis </a:t>
            </a:r>
            <a:r>
              <a:rPr lang="en-US" dirty="0" err="1" smtClean="0"/>
              <a:t>Atencio</a:t>
            </a:r>
            <a:r>
              <a:rPr lang="en-US" dirty="0" smtClean="0"/>
              <a:t>)</a:t>
            </a:r>
          </a:p>
          <a:p>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sz="2800" dirty="0" smtClean="0">
                <a:solidFill>
                  <a:srgbClr val="FF0000"/>
                </a:solidFill>
              </a:rPr>
              <a:t>Source: http://www.geonames.org/ontology/ontology_v2.2.1.rdf</a:t>
            </a:r>
            <a:endParaRPr lang="en-US" sz="2800" dirty="0">
              <a:solidFill>
                <a:srgbClr val="FF0000"/>
              </a:solidFill>
            </a:endParaRPr>
          </a:p>
        </p:txBody>
      </p:sp>
      <p:sp>
        <p:nvSpPr>
          <p:cNvPr id="3" name="Content Placeholder 2"/>
          <p:cNvSpPr>
            <a:spLocks noGrp="1"/>
          </p:cNvSpPr>
          <p:nvPr>
            <p:ph idx="1"/>
          </p:nvPr>
        </p:nvSpPr>
        <p:spPr>
          <a:xfrm>
            <a:off x="457200" y="1600200"/>
            <a:ext cx="8382000" cy="4525963"/>
          </a:xfrm>
        </p:spPr>
        <p:txBody>
          <a:bodyPr>
            <a:normAutofit/>
          </a:bodyPr>
          <a:lstStyle/>
          <a:p>
            <a:pPr>
              <a:buNone/>
            </a:pPr>
            <a:r>
              <a:rPr lang="en-US" b="1" dirty="0" smtClean="0">
                <a:hlinkClick r:id="" action="ppaction://hlinkfile"/>
              </a:rPr>
              <a:t>-</a:t>
            </a:r>
            <a:r>
              <a:rPr lang="en-US" dirty="0" smtClean="0"/>
              <a:t> </a:t>
            </a:r>
            <a:r>
              <a:rPr lang="en-US" sz="2600" dirty="0" smtClean="0"/>
              <a:t>&lt;</a:t>
            </a:r>
            <a:r>
              <a:rPr lang="en-US" sz="2600" dirty="0" err="1" smtClean="0"/>
              <a:t>gn:Code</a:t>
            </a:r>
            <a:r>
              <a:rPr lang="en-US" sz="2600" dirty="0" smtClean="0"/>
              <a:t> </a:t>
            </a:r>
            <a:r>
              <a:rPr lang="en-US" sz="2600" dirty="0" err="1" smtClean="0"/>
              <a:t>rdf:about</a:t>
            </a:r>
            <a:r>
              <a:rPr lang="en-US" sz="2600" dirty="0" smtClean="0"/>
              <a:t>="</a:t>
            </a:r>
            <a:r>
              <a:rPr lang="en-US" sz="2600" b="1" dirty="0" smtClean="0"/>
              <a:t>http://www.geonames.org/ontology#T.RK</a:t>
            </a:r>
            <a:r>
              <a:rPr lang="en-US" sz="2600" dirty="0" smtClean="0"/>
              <a:t>"&gt;</a:t>
            </a:r>
          </a:p>
          <a:p>
            <a:pPr>
              <a:buNone/>
            </a:pPr>
            <a:r>
              <a:rPr lang="en-US" sz="2600" b="1" dirty="0" smtClean="0"/>
              <a:t> </a:t>
            </a:r>
            <a:r>
              <a:rPr lang="en-US" sz="2600" dirty="0" smtClean="0"/>
              <a:t> &lt;</a:t>
            </a:r>
            <a:r>
              <a:rPr lang="en-US" sz="2600" dirty="0" err="1" smtClean="0"/>
              <a:t>skos:definition</a:t>
            </a:r>
            <a:r>
              <a:rPr lang="en-US" sz="2600" dirty="0" smtClean="0"/>
              <a:t> </a:t>
            </a:r>
            <a:r>
              <a:rPr lang="en-US" sz="2600" dirty="0" err="1" smtClean="0"/>
              <a:t>xml:lang</a:t>
            </a:r>
            <a:r>
              <a:rPr lang="en-US" sz="2600" dirty="0" smtClean="0"/>
              <a:t>="</a:t>
            </a:r>
            <a:r>
              <a:rPr lang="en-US" sz="2600" b="1" dirty="0" smtClean="0"/>
              <a:t>en</a:t>
            </a:r>
            <a:r>
              <a:rPr lang="en-US" sz="2600" dirty="0" smtClean="0"/>
              <a:t>"&gt;</a:t>
            </a:r>
            <a:r>
              <a:rPr lang="en-US" sz="2600" b="1" dirty="0" smtClean="0"/>
              <a:t>a conspicuous, isolated rocky mass</a:t>
            </a:r>
            <a:r>
              <a:rPr lang="en-US" sz="2600" dirty="0" smtClean="0"/>
              <a:t>&lt;/</a:t>
            </a:r>
            <a:r>
              <a:rPr lang="en-US" sz="2600" dirty="0" err="1" smtClean="0"/>
              <a:t>skos:definition</a:t>
            </a:r>
            <a:r>
              <a:rPr lang="en-US" sz="2600" dirty="0" smtClean="0"/>
              <a:t>&gt; </a:t>
            </a:r>
          </a:p>
          <a:p>
            <a:pPr>
              <a:buNone/>
            </a:pPr>
            <a:r>
              <a:rPr lang="en-US" sz="2600" b="1" dirty="0" smtClean="0"/>
              <a:t> </a:t>
            </a:r>
            <a:r>
              <a:rPr lang="en-US" sz="2600" dirty="0" smtClean="0"/>
              <a:t> &lt;</a:t>
            </a:r>
            <a:r>
              <a:rPr lang="en-US" sz="2600" dirty="0" err="1" smtClean="0"/>
              <a:t>skos:inScheme</a:t>
            </a:r>
            <a:r>
              <a:rPr lang="en-US" sz="2600" dirty="0" smtClean="0"/>
              <a:t> </a:t>
            </a:r>
            <a:r>
              <a:rPr lang="en-US" sz="2600" dirty="0" err="1" smtClean="0"/>
              <a:t>rdf:resource</a:t>
            </a:r>
            <a:r>
              <a:rPr lang="en-US" sz="2600" dirty="0" smtClean="0"/>
              <a:t>="</a:t>
            </a:r>
            <a:r>
              <a:rPr lang="en-US" sz="2600" b="1" dirty="0" smtClean="0"/>
              <a:t>http://www.geonames.org/ontology#T</a:t>
            </a:r>
            <a:r>
              <a:rPr lang="en-US" sz="2600" dirty="0" smtClean="0"/>
              <a:t>" /&gt; </a:t>
            </a:r>
          </a:p>
          <a:p>
            <a:pPr>
              <a:buNone/>
            </a:pPr>
            <a:r>
              <a:rPr lang="en-US" sz="2600" b="1" dirty="0" smtClean="0"/>
              <a:t> </a:t>
            </a:r>
            <a:r>
              <a:rPr lang="en-US" sz="2600" dirty="0" smtClean="0"/>
              <a:t> &lt;</a:t>
            </a:r>
            <a:r>
              <a:rPr lang="en-US" sz="2600" dirty="0" err="1" smtClean="0"/>
              <a:t>skos:prefLabel</a:t>
            </a:r>
            <a:r>
              <a:rPr lang="en-US" sz="2600" dirty="0" smtClean="0"/>
              <a:t> </a:t>
            </a:r>
            <a:r>
              <a:rPr lang="en-US" sz="2600" dirty="0" err="1" smtClean="0"/>
              <a:t>xml:lang</a:t>
            </a:r>
            <a:r>
              <a:rPr lang="en-US" sz="2600" dirty="0" smtClean="0"/>
              <a:t>="</a:t>
            </a:r>
            <a:r>
              <a:rPr lang="en-US" sz="2600" b="1" dirty="0" smtClean="0"/>
              <a:t>en</a:t>
            </a:r>
            <a:r>
              <a:rPr lang="en-US" sz="2600" dirty="0" smtClean="0"/>
              <a:t>"&gt;</a:t>
            </a:r>
            <a:r>
              <a:rPr lang="en-US" sz="2600" b="1" dirty="0" smtClean="0"/>
              <a:t>rock</a:t>
            </a:r>
            <a:r>
              <a:rPr lang="en-US" sz="2600" dirty="0" smtClean="0"/>
              <a:t>&lt;/</a:t>
            </a:r>
            <a:r>
              <a:rPr lang="en-US" sz="2600" dirty="0" err="1" smtClean="0"/>
              <a:t>skos:prefLabel</a:t>
            </a:r>
            <a:r>
              <a:rPr lang="en-US" sz="2600" dirty="0" smtClean="0"/>
              <a:t>&gt; </a:t>
            </a:r>
          </a:p>
          <a:p>
            <a:pPr>
              <a:buNone/>
            </a:pPr>
            <a:r>
              <a:rPr lang="en-US" sz="2600" b="1" dirty="0" smtClean="0"/>
              <a:t> </a:t>
            </a:r>
            <a:r>
              <a:rPr lang="en-US" sz="2600" dirty="0" smtClean="0"/>
              <a:t> &lt;/</a:t>
            </a:r>
            <a:r>
              <a:rPr lang="en-US" sz="2600" dirty="0" err="1" smtClean="0"/>
              <a:t>gn:Code</a:t>
            </a:r>
            <a:r>
              <a:rPr lang="en-US" sz="2600" dirty="0" smtClean="0"/>
              <a:t>&gt;</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2800" dirty="0" smtClean="0">
                <a:solidFill>
                  <a:srgbClr val="FF0000"/>
                </a:solidFill>
              </a:rPr>
              <a:t>Source: http://www.geonames.org/ontology/ontology_v2.2.1.rdf</a:t>
            </a:r>
            <a:endParaRPr lang="en-US" sz="2800" dirty="0"/>
          </a:p>
        </p:txBody>
      </p:sp>
      <p:sp>
        <p:nvSpPr>
          <p:cNvPr id="3" name="Content Placeholder 2"/>
          <p:cNvSpPr>
            <a:spLocks noGrp="1"/>
          </p:cNvSpPr>
          <p:nvPr>
            <p:ph idx="1"/>
          </p:nvPr>
        </p:nvSpPr>
        <p:spPr>
          <a:xfrm>
            <a:off x="152400" y="1600200"/>
            <a:ext cx="8839200" cy="4525963"/>
          </a:xfrm>
        </p:spPr>
        <p:txBody>
          <a:bodyPr>
            <a:normAutofit/>
          </a:bodyPr>
          <a:lstStyle/>
          <a:p>
            <a:pPr>
              <a:buNone/>
            </a:pPr>
            <a:r>
              <a:rPr lang="en-US" b="1" dirty="0" smtClean="0">
                <a:hlinkClick r:id="" action="ppaction://hlinkfile"/>
              </a:rPr>
              <a:t>-</a:t>
            </a:r>
            <a:r>
              <a:rPr lang="en-US" dirty="0" smtClean="0"/>
              <a:t> </a:t>
            </a:r>
            <a:r>
              <a:rPr lang="en-US" sz="2400" dirty="0" smtClean="0"/>
              <a:t>&lt;</a:t>
            </a:r>
            <a:r>
              <a:rPr lang="en-US" sz="2400" dirty="0" err="1" smtClean="0"/>
              <a:t>gn:Code</a:t>
            </a:r>
            <a:r>
              <a:rPr lang="en-US" sz="2400" dirty="0" smtClean="0"/>
              <a:t> </a:t>
            </a:r>
            <a:r>
              <a:rPr lang="en-US" sz="2400" dirty="0" err="1" smtClean="0"/>
              <a:t>rdf:about</a:t>
            </a:r>
            <a:r>
              <a:rPr lang="en-US" sz="2400" dirty="0" smtClean="0"/>
              <a:t>="</a:t>
            </a:r>
            <a:r>
              <a:rPr lang="en-US" sz="2400" b="1" dirty="0" smtClean="0"/>
              <a:t>http://www.geonames.org/ontology#S.HTL</a:t>
            </a:r>
            <a:r>
              <a:rPr lang="en-US" sz="2400" dirty="0" smtClean="0"/>
              <a:t>"&gt;</a:t>
            </a:r>
          </a:p>
          <a:p>
            <a:pPr>
              <a:buNone/>
            </a:pPr>
            <a:r>
              <a:rPr lang="en-US" sz="2400" b="1" dirty="0" smtClean="0"/>
              <a:t> </a:t>
            </a:r>
            <a:r>
              <a:rPr lang="en-US" sz="2400" dirty="0" smtClean="0"/>
              <a:t> &lt;</a:t>
            </a:r>
            <a:r>
              <a:rPr lang="en-US" sz="2400" dirty="0" err="1" smtClean="0"/>
              <a:t>skos:definition</a:t>
            </a:r>
            <a:r>
              <a:rPr lang="en-US" sz="2400" dirty="0" smtClean="0"/>
              <a:t> </a:t>
            </a:r>
            <a:r>
              <a:rPr lang="en-US" sz="2400" dirty="0" err="1" smtClean="0"/>
              <a:t>xml:lang</a:t>
            </a:r>
            <a:r>
              <a:rPr lang="en-US" sz="2400" dirty="0" smtClean="0"/>
              <a:t>="</a:t>
            </a:r>
            <a:r>
              <a:rPr lang="en-US" sz="2400" b="1" dirty="0" smtClean="0"/>
              <a:t>en</a:t>
            </a:r>
            <a:r>
              <a:rPr lang="en-US" sz="2400" dirty="0" smtClean="0"/>
              <a:t>"&gt;</a:t>
            </a:r>
            <a:r>
              <a:rPr lang="en-US" sz="2400" b="1" dirty="0" smtClean="0"/>
              <a:t>a building providing lodging and/or meals for the public</a:t>
            </a:r>
            <a:r>
              <a:rPr lang="en-US" sz="2400" dirty="0" smtClean="0"/>
              <a:t>&lt;/</a:t>
            </a:r>
            <a:r>
              <a:rPr lang="en-US" sz="2400" dirty="0" err="1" smtClean="0"/>
              <a:t>skos:definition</a:t>
            </a:r>
            <a:r>
              <a:rPr lang="en-US" sz="2400" dirty="0" smtClean="0"/>
              <a:t>&gt; </a:t>
            </a:r>
          </a:p>
          <a:p>
            <a:pPr>
              <a:buNone/>
            </a:pPr>
            <a:r>
              <a:rPr lang="en-US" sz="2400" b="1" dirty="0" smtClean="0"/>
              <a:t> </a:t>
            </a:r>
            <a:r>
              <a:rPr lang="en-US" sz="2400" dirty="0" smtClean="0"/>
              <a:t> &lt;</a:t>
            </a:r>
            <a:r>
              <a:rPr lang="en-US" sz="2400" dirty="0" err="1" smtClean="0"/>
              <a:t>skos:inScheme</a:t>
            </a:r>
            <a:r>
              <a:rPr lang="en-US" sz="2400" dirty="0" smtClean="0"/>
              <a:t> </a:t>
            </a:r>
            <a:r>
              <a:rPr lang="en-US" sz="2400" dirty="0" err="1" smtClean="0"/>
              <a:t>rdf:resource</a:t>
            </a:r>
            <a:r>
              <a:rPr lang="en-US" sz="2400" dirty="0" smtClean="0"/>
              <a:t>="</a:t>
            </a:r>
            <a:r>
              <a:rPr lang="en-US" sz="2400" b="1" dirty="0" smtClean="0"/>
              <a:t>http://www.geonames.org/ontology#S</a:t>
            </a:r>
            <a:r>
              <a:rPr lang="en-US" sz="2400" dirty="0" smtClean="0"/>
              <a:t>" /&gt; </a:t>
            </a:r>
          </a:p>
          <a:p>
            <a:pPr>
              <a:buNone/>
            </a:pPr>
            <a:r>
              <a:rPr lang="en-US" sz="2400" b="1" dirty="0" smtClean="0"/>
              <a:t> </a:t>
            </a:r>
            <a:r>
              <a:rPr lang="en-US" sz="2400" dirty="0" smtClean="0"/>
              <a:t> &lt;</a:t>
            </a:r>
            <a:r>
              <a:rPr lang="en-US" sz="2400" dirty="0" err="1" smtClean="0"/>
              <a:t>skos:prefLabel</a:t>
            </a:r>
            <a:r>
              <a:rPr lang="en-US" sz="2400" dirty="0" smtClean="0"/>
              <a:t> </a:t>
            </a:r>
            <a:r>
              <a:rPr lang="en-US" sz="2400" dirty="0" err="1" smtClean="0"/>
              <a:t>xml:lang</a:t>
            </a:r>
            <a:r>
              <a:rPr lang="en-US" sz="2400" dirty="0" smtClean="0"/>
              <a:t>="</a:t>
            </a:r>
            <a:r>
              <a:rPr lang="en-US" sz="2400" b="1" dirty="0" smtClean="0"/>
              <a:t>en</a:t>
            </a:r>
            <a:r>
              <a:rPr lang="en-US" sz="2400" dirty="0" smtClean="0"/>
              <a:t>"&gt;</a:t>
            </a:r>
            <a:r>
              <a:rPr lang="en-US" sz="2400" b="1" dirty="0" smtClean="0"/>
              <a:t>hotel</a:t>
            </a:r>
            <a:r>
              <a:rPr lang="en-US" sz="2400" dirty="0" smtClean="0"/>
              <a:t>&lt;/</a:t>
            </a:r>
            <a:r>
              <a:rPr lang="en-US" sz="2400" dirty="0" err="1" smtClean="0"/>
              <a:t>skos:prefLabel</a:t>
            </a:r>
            <a:r>
              <a:rPr lang="en-US" sz="2400" dirty="0" smtClean="0"/>
              <a:t>&gt; </a:t>
            </a:r>
          </a:p>
          <a:p>
            <a:pPr>
              <a:buNone/>
            </a:pPr>
            <a:r>
              <a:rPr lang="en-US" sz="2400" b="1" dirty="0" smtClean="0"/>
              <a:t> </a:t>
            </a:r>
            <a:r>
              <a:rPr lang="en-US" sz="2400" dirty="0" smtClean="0"/>
              <a:t> &lt;/</a:t>
            </a:r>
            <a:r>
              <a:rPr lang="en-US" sz="2400" dirty="0" err="1" smtClean="0"/>
              <a:t>gn:Code</a:t>
            </a:r>
            <a:r>
              <a:rPr lang="en-US" sz="2400" dirty="0" smtClean="0"/>
              <a:t>&gt;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dirty="0" smtClean="0">
                <a:solidFill>
                  <a:srgbClr val="FF0000"/>
                </a:solidFill>
              </a:rPr>
              <a:t>Source: http://www.geonames.org/ontology/ontology_v2.2.1.rdf</a:t>
            </a:r>
            <a:endParaRPr lang="en-US" sz="2800" dirty="0"/>
          </a:p>
        </p:txBody>
      </p:sp>
      <p:sp>
        <p:nvSpPr>
          <p:cNvPr id="3" name="Content Placeholder 2"/>
          <p:cNvSpPr>
            <a:spLocks noGrp="1"/>
          </p:cNvSpPr>
          <p:nvPr>
            <p:ph idx="1"/>
          </p:nvPr>
        </p:nvSpPr>
        <p:spPr/>
        <p:txBody>
          <a:bodyPr>
            <a:normAutofit fontScale="92500"/>
          </a:bodyPr>
          <a:lstStyle/>
          <a:p>
            <a:pPr>
              <a:buNone/>
            </a:pPr>
            <a:r>
              <a:rPr lang="en-US" b="1" dirty="0" smtClean="0">
                <a:hlinkClick r:id="" action="ppaction://hlinkfile"/>
              </a:rPr>
              <a:t>-</a:t>
            </a:r>
            <a:r>
              <a:rPr lang="en-US" dirty="0" smtClean="0"/>
              <a:t> </a:t>
            </a:r>
            <a:r>
              <a:rPr lang="en-US" sz="2400" dirty="0" smtClean="0"/>
              <a:t>&lt;</a:t>
            </a:r>
            <a:r>
              <a:rPr lang="en-US" sz="2400" dirty="0" err="1" smtClean="0"/>
              <a:t>gn:Class</a:t>
            </a:r>
            <a:r>
              <a:rPr lang="en-US" sz="2400" dirty="0" smtClean="0"/>
              <a:t> </a:t>
            </a:r>
            <a:r>
              <a:rPr lang="en-US" sz="2400" dirty="0" err="1" smtClean="0"/>
              <a:t>rdf:about</a:t>
            </a:r>
            <a:r>
              <a:rPr lang="en-US" sz="2400" dirty="0" smtClean="0"/>
              <a:t>="</a:t>
            </a:r>
            <a:r>
              <a:rPr lang="en-US" sz="2400" b="1" dirty="0" smtClean="0"/>
              <a:t>http://www.geonames.org/ontology#S</a:t>
            </a:r>
            <a:r>
              <a:rPr lang="en-US" sz="2400" dirty="0" smtClean="0"/>
              <a:t>"&gt;</a:t>
            </a:r>
          </a:p>
          <a:p>
            <a:pPr>
              <a:buNone/>
            </a:pPr>
            <a:r>
              <a:rPr lang="en-US" sz="2400" b="1" dirty="0" smtClean="0"/>
              <a:t> </a:t>
            </a:r>
            <a:r>
              <a:rPr lang="en-US" sz="2400" dirty="0" smtClean="0"/>
              <a:t> &lt;</a:t>
            </a:r>
            <a:r>
              <a:rPr lang="en-US" sz="2400" dirty="0" err="1" smtClean="0"/>
              <a:t>rdfs:comment</a:t>
            </a:r>
            <a:r>
              <a:rPr lang="en-US" sz="2400" dirty="0" smtClean="0"/>
              <a:t> </a:t>
            </a:r>
            <a:r>
              <a:rPr lang="en-US" sz="2400" dirty="0" err="1" smtClean="0"/>
              <a:t>xml:lang</a:t>
            </a:r>
            <a:r>
              <a:rPr lang="en-US" sz="2400" dirty="0" smtClean="0"/>
              <a:t>="</a:t>
            </a:r>
            <a:r>
              <a:rPr lang="en-US" sz="2400" b="1" dirty="0" smtClean="0"/>
              <a:t>en</a:t>
            </a:r>
            <a:r>
              <a:rPr lang="en-US" sz="2400" dirty="0" smtClean="0"/>
              <a:t>"&gt;</a:t>
            </a:r>
            <a:r>
              <a:rPr lang="en-US" sz="2400" b="1" dirty="0" smtClean="0"/>
              <a:t>spot, building, farm, ...</a:t>
            </a:r>
            <a:r>
              <a:rPr lang="en-US" sz="2400" dirty="0" smtClean="0"/>
              <a:t>&lt;/</a:t>
            </a:r>
            <a:r>
              <a:rPr lang="en-US" sz="2400" dirty="0" err="1" smtClean="0"/>
              <a:t>rdfs:comment</a:t>
            </a:r>
            <a:r>
              <a:rPr lang="en-US" sz="2400" dirty="0" smtClean="0"/>
              <a:t>&gt; </a:t>
            </a:r>
          </a:p>
          <a:p>
            <a:pPr>
              <a:buNone/>
            </a:pPr>
            <a:r>
              <a:rPr lang="en-US" sz="2400" b="1" dirty="0" smtClean="0"/>
              <a:t> </a:t>
            </a:r>
            <a:r>
              <a:rPr lang="en-US" sz="2400" dirty="0" smtClean="0"/>
              <a:t> &lt;/</a:t>
            </a:r>
            <a:r>
              <a:rPr lang="en-US" sz="2400" dirty="0" err="1" smtClean="0"/>
              <a:t>gn:Class</a:t>
            </a:r>
            <a:r>
              <a:rPr lang="en-US" sz="2400" dirty="0" smtClean="0"/>
              <a:t>&gt;</a:t>
            </a:r>
          </a:p>
          <a:p>
            <a:pPr>
              <a:buNone/>
            </a:pPr>
            <a:endParaRPr lang="en-US" dirty="0" smtClean="0"/>
          </a:p>
          <a:p>
            <a:pPr>
              <a:buNone/>
            </a:pPr>
            <a:r>
              <a:rPr lang="en-US" sz="2600" b="1" dirty="0" smtClean="0">
                <a:hlinkClick r:id="" action="ppaction://hlinkfile"/>
              </a:rPr>
              <a:t>-</a:t>
            </a:r>
            <a:r>
              <a:rPr lang="en-US" sz="2600" dirty="0" smtClean="0"/>
              <a:t> &lt;</a:t>
            </a:r>
            <a:r>
              <a:rPr lang="en-US" sz="2600" dirty="0" err="1" smtClean="0"/>
              <a:t>gn:Class</a:t>
            </a:r>
            <a:r>
              <a:rPr lang="en-US" sz="2600" dirty="0" smtClean="0"/>
              <a:t> </a:t>
            </a:r>
            <a:r>
              <a:rPr lang="en-US" sz="2600" dirty="0" err="1" smtClean="0"/>
              <a:t>rdf:about</a:t>
            </a:r>
            <a:r>
              <a:rPr lang="en-US" sz="2600" dirty="0" smtClean="0"/>
              <a:t>="</a:t>
            </a:r>
            <a:r>
              <a:rPr lang="en-US" sz="2600" b="1" dirty="0" smtClean="0"/>
              <a:t>http://www.geonames.org/ontology#T</a:t>
            </a:r>
            <a:r>
              <a:rPr lang="en-US" sz="2600" dirty="0" smtClean="0"/>
              <a:t>"&gt;</a:t>
            </a:r>
          </a:p>
          <a:p>
            <a:pPr>
              <a:buNone/>
            </a:pPr>
            <a:r>
              <a:rPr lang="en-US" sz="2600" b="1" dirty="0" smtClean="0"/>
              <a:t> </a:t>
            </a:r>
            <a:r>
              <a:rPr lang="en-US" sz="2600" dirty="0" smtClean="0"/>
              <a:t> &lt;</a:t>
            </a:r>
            <a:r>
              <a:rPr lang="en-US" sz="2600" dirty="0" err="1" smtClean="0"/>
              <a:t>rdfs:comment</a:t>
            </a:r>
            <a:r>
              <a:rPr lang="en-US" sz="2600" dirty="0" smtClean="0"/>
              <a:t> </a:t>
            </a:r>
            <a:r>
              <a:rPr lang="en-US" sz="2600" dirty="0" err="1" smtClean="0"/>
              <a:t>xml:lang</a:t>
            </a:r>
            <a:r>
              <a:rPr lang="en-US" sz="2600" dirty="0" smtClean="0"/>
              <a:t>="</a:t>
            </a:r>
            <a:r>
              <a:rPr lang="en-US" sz="2600" b="1" dirty="0" smtClean="0"/>
              <a:t>en</a:t>
            </a:r>
            <a:r>
              <a:rPr lang="en-US" sz="2600" dirty="0" smtClean="0"/>
              <a:t>"&gt;</a:t>
            </a:r>
            <a:r>
              <a:rPr lang="en-US" sz="2600" b="1" dirty="0" smtClean="0"/>
              <a:t>mountain, hill, rock, ...</a:t>
            </a:r>
            <a:r>
              <a:rPr lang="en-US" sz="2600" dirty="0" smtClean="0"/>
              <a:t>&lt;/</a:t>
            </a:r>
            <a:r>
              <a:rPr lang="en-US" sz="2600" dirty="0" err="1" smtClean="0"/>
              <a:t>rdfs:comment</a:t>
            </a:r>
            <a:r>
              <a:rPr lang="en-US" sz="2600" dirty="0" smtClean="0"/>
              <a:t>&gt; </a:t>
            </a:r>
          </a:p>
          <a:p>
            <a:pPr>
              <a:buNone/>
            </a:pPr>
            <a:r>
              <a:rPr lang="en-US" sz="2600" b="1" dirty="0" smtClean="0"/>
              <a:t> </a:t>
            </a:r>
            <a:r>
              <a:rPr lang="en-US" sz="2600" dirty="0" smtClean="0"/>
              <a:t> &lt;/</a:t>
            </a:r>
            <a:r>
              <a:rPr lang="en-US" sz="2600" dirty="0" err="1" smtClean="0"/>
              <a:t>gn:Class</a:t>
            </a:r>
            <a:r>
              <a:rPr lang="en-US" sz="2600" dirty="0" smtClean="0"/>
              <a:t>&gt;</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solidFill>
                  <a:srgbClr val="FF0000"/>
                </a:solidFill>
              </a:rPr>
              <a:t>Source: http://en.wikipedia.org/wiki/GeoNames</a:t>
            </a:r>
            <a:endParaRPr lang="en-US" sz="2800" dirty="0">
              <a:solidFill>
                <a:srgbClr val="FF0000"/>
              </a:solidFill>
            </a:endParaRPr>
          </a:p>
        </p:txBody>
      </p:sp>
      <p:sp>
        <p:nvSpPr>
          <p:cNvPr id="4" name="Content Placeholder 3"/>
          <p:cNvSpPr>
            <a:spLocks noGrp="1"/>
          </p:cNvSpPr>
          <p:nvPr>
            <p:ph idx="1"/>
          </p:nvPr>
        </p:nvSpPr>
        <p:spPr>
          <a:xfrm>
            <a:off x="152400" y="762000"/>
            <a:ext cx="8839200" cy="5943600"/>
          </a:xfrm>
        </p:spPr>
        <p:txBody>
          <a:bodyPr>
            <a:normAutofit fontScale="40000" lnSpcReduction="20000"/>
          </a:bodyPr>
          <a:lstStyle/>
          <a:p>
            <a:endParaRPr lang="en-US" dirty="0" smtClean="0"/>
          </a:p>
          <a:p>
            <a:r>
              <a:rPr lang="en-US" sz="4000" b="1" dirty="0" err="1" smtClean="0"/>
              <a:t>GeoNames</a:t>
            </a:r>
            <a:r>
              <a:rPr lang="en-US" sz="4000" dirty="0" smtClean="0"/>
              <a:t> is a geographical data base available and accessible through various </a:t>
            </a:r>
            <a:r>
              <a:rPr lang="en-US" sz="4000" dirty="0" smtClean="0">
                <a:hlinkClick r:id="rId3" tooltip="Web services"/>
              </a:rPr>
              <a:t>Web services</a:t>
            </a:r>
            <a:r>
              <a:rPr lang="en-US" sz="4000" dirty="0" smtClean="0"/>
              <a:t>, under a </a:t>
            </a:r>
            <a:r>
              <a:rPr lang="en-US" sz="4000" dirty="0" smtClean="0">
                <a:hlinkClick r:id="rId4" tooltip="Creative Commons"/>
              </a:rPr>
              <a:t>Creative Commons</a:t>
            </a:r>
            <a:r>
              <a:rPr lang="en-US" sz="4000" dirty="0" smtClean="0"/>
              <a:t> attribution license.</a:t>
            </a:r>
          </a:p>
          <a:p>
            <a:r>
              <a:rPr lang="en-US" sz="4000" b="1" dirty="0" smtClean="0"/>
              <a:t>Database and web services</a:t>
            </a:r>
          </a:p>
          <a:p>
            <a:pPr>
              <a:buNone/>
            </a:pPr>
            <a:r>
              <a:rPr lang="en-US" sz="4000" dirty="0" smtClean="0"/>
              <a:t>The </a:t>
            </a:r>
            <a:r>
              <a:rPr lang="en-US" sz="4000" dirty="0" err="1" smtClean="0"/>
              <a:t>GeoNames</a:t>
            </a:r>
            <a:r>
              <a:rPr lang="en-US" sz="4000" dirty="0" smtClean="0"/>
              <a:t> database contains over 10,000,000 </a:t>
            </a:r>
            <a:r>
              <a:rPr lang="en-US" sz="4000" dirty="0" smtClean="0">
                <a:hlinkClick r:id="rId5" tooltip="Toponymy"/>
              </a:rPr>
              <a:t>geographical names</a:t>
            </a:r>
            <a:r>
              <a:rPr lang="en-US" sz="4000" dirty="0" smtClean="0"/>
              <a:t> corresponding to over 7,500,000 unique features.</a:t>
            </a:r>
            <a:r>
              <a:rPr lang="en-US" sz="4000" baseline="30000" dirty="0" smtClean="0">
                <a:hlinkClick r:id="rId6"/>
              </a:rPr>
              <a:t>[1]</a:t>
            </a:r>
            <a:r>
              <a:rPr lang="en-US" sz="4000" dirty="0" smtClean="0"/>
              <a:t> All features are categorized into one out of nine feature classes and further subcategorized into one out of 645 feature codes. Beyond names of places in various languages, data stored include </a:t>
            </a:r>
            <a:r>
              <a:rPr lang="en-US" sz="4000" dirty="0" smtClean="0">
                <a:hlinkClick r:id="rId7" tooltip="Latitude"/>
              </a:rPr>
              <a:t>latitude</a:t>
            </a:r>
            <a:r>
              <a:rPr lang="en-US" sz="4000" dirty="0" smtClean="0"/>
              <a:t>, </a:t>
            </a:r>
            <a:r>
              <a:rPr lang="en-US" sz="4000" dirty="0" smtClean="0">
                <a:hlinkClick r:id="rId8" tooltip="Longitude"/>
              </a:rPr>
              <a:t>longitude</a:t>
            </a:r>
            <a:r>
              <a:rPr lang="en-US" sz="4000" dirty="0" smtClean="0"/>
              <a:t>, elevation, population, administrative subdivision and </a:t>
            </a:r>
            <a:r>
              <a:rPr lang="en-US" sz="4000" dirty="0" smtClean="0">
                <a:hlinkClick r:id="rId9" tooltip="Postal code"/>
              </a:rPr>
              <a:t>postal codes</a:t>
            </a:r>
            <a:r>
              <a:rPr lang="en-US" sz="4000" dirty="0" smtClean="0"/>
              <a:t>. All </a:t>
            </a:r>
            <a:r>
              <a:rPr lang="en-US" sz="4000" dirty="0" smtClean="0">
                <a:hlinkClick r:id="rId10" tooltip="Geographic coordinate system"/>
              </a:rPr>
              <a:t>coordinates</a:t>
            </a:r>
            <a:r>
              <a:rPr lang="en-US" sz="4000" dirty="0" smtClean="0"/>
              <a:t> use the World </a:t>
            </a:r>
            <a:r>
              <a:rPr lang="en-US" sz="4000" dirty="0" smtClean="0">
                <a:hlinkClick r:id="rId11" tooltip="Geodetic"/>
              </a:rPr>
              <a:t>Geodetic</a:t>
            </a:r>
            <a:r>
              <a:rPr lang="en-US" sz="4000" dirty="0" smtClean="0"/>
              <a:t> System 1984 (</a:t>
            </a:r>
            <a:r>
              <a:rPr lang="en-US" sz="4000" dirty="0" smtClean="0">
                <a:hlinkClick r:id="rId12" tooltip="WGS84"/>
              </a:rPr>
              <a:t>WGS84</a:t>
            </a:r>
            <a:r>
              <a:rPr lang="en-US" sz="4000" dirty="0" smtClean="0"/>
              <a:t>).</a:t>
            </a:r>
          </a:p>
          <a:p>
            <a:pPr>
              <a:buNone/>
            </a:pPr>
            <a:r>
              <a:rPr lang="en-US" sz="4000" dirty="0" smtClean="0"/>
              <a:t>Those data are accessible free of charge through a number of Web services and a daily database export.</a:t>
            </a:r>
            <a:r>
              <a:rPr lang="en-US" sz="4000" baseline="30000" dirty="0" smtClean="0">
                <a:hlinkClick r:id="rId13"/>
              </a:rPr>
              <a:t>[2]</a:t>
            </a:r>
            <a:r>
              <a:rPr lang="en-US" sz="4000" dirty="0" smtClean="0"/>
              <a:t> The Web services include direct and reverse </a:t>
            </a:r>
            <a:r>
              <a:rPr lang="en-US" sz="4000" dirty="0" err="1" smtClean="0">
                <a:hlinkClick r:id="rId14" tooltip="Geocoding"/>
              </a:rPr>
              <a:t>geocoding</a:t>
            </a:r>
            <a:r>
              <a:rPr lang="en-US" sz="4000" dirty="0" smtClean="0"/>
              <a:t>, finding places through postal codes, finding places next to a given place, and finding </a:t>
            </a:r>
            <a:r>
              <a:rPr lang="en-US" sz="4000" dirty="0" smtClean="0">
                <a:hlinkClick r:id="rId15" tooltip="Wikipedia"/>
              </a:rPr>
              <a:t>Wikipedia</a:t>
            </a:r>
            <a:r>
              <a:rPr lang="en-US" sz="4000" dirty="0" smtClean="0"/>
              <a:t> articles about </a:t>
            </a:r>
            <a:r>
              <a:rPr lang="en-US" sz="4000" dirty="0" err="1" smtClean="0"/>
              <a:t>neighbouring</a:t>
            </a:r>
            <a:r>
              <a:rPr lang="en-US" sz="4000" dirty="0" smtClean="0"/>
              <a:t> places.</a:t>
            </a:r>
          </a:p>
          <a:p>
            <a:r>
              <a:rPr lang="en-US" sz="4000" b="1" dirty="0" smtClean="0"/>
              <a:t>Wiki interface</a:t>
            </a:r>
          </a:p>
          <a:p>
            <a:pPr>
              <a:buNone/>
            </a:pPr>
            <a:r>
              <a:rPr lang="en-US" sz="4000" dirty="0" smtClean="0"/>
              <a:t>The core of </a:t>
            </a:r>
            <a:r>
              <a:rPr lang="en-US" sz="4000" dirty="0" err="1" smtClean="0"/>
              <a:t>GeoNames</a:t>
            </a:r>
            <a:r>
              <a:rPr lang="en-US" sz="4000" dirty="0" smtClean="0"/>
              <a:t> data base is provided by official public sources, of which quality may vary. Through a </a:t>
            </a:r>
            <a:r>
              <a:rPr lang="en-US" sz="4000" dirty="0" smtClean="0">
                <a:hlinkClick r:id="rId16" tooltip="Wiki"/>
              </a:rPr>
              <a:t>wiki</a:t>
            </a:r>
            <a:r>
              <a:rPr lang="en-US" sz="4000" dirty="0" smtClean="0"/>
              <a:t> interface, users are invited to manually edit and improve the data base by adding or correcting names, move existing features, add new features, etc.</a:t>
            </a:r>
          </a:p>
          <a:p>
            <a:r>
              <a:rPr lang="en-US" sz="4000" b="1" dirty="0" smtClean="0"/>
              <a:t>Semantic Web integration</a:t>
            </a:r>
          </a:p>
          <a:p>
            <a:pPr>
              <a:buNone/>
            </a:pPr>
            <a:r>
              <a:rPr lang="en-US" sz="4000" dirty="0" smtClean="0"/>
              <a:t>Each </a:t>
            </a:r>
            <a:r>
              <a:rPr lang="en-US" sz="4000" dirty="0" err="1" smtClean="0"/>
              <a:t>GeoNames</a:t>
            </a:r>
            <a:r>
              <a:rPr lang="en-US" sz="4000" dirty="0" smtClean="0"/>
              <a:t> feature is represented as a </a:t>
            </a:r>
            <a:r>
              <a:rPr lang="en-US" sz="4000" dirty="0" smtClean="0">
                <a:hlinkClick r:id="rId17" tooltip="Resource (Web)"/>
              </a:rPr>
              <a:t>Web resource</a:t>
            </a:r>
            <a:r>
              <a:rPr lang="en-US" sz="4000" dirty="0" smtClean="0"/>
              <a:t> identified by a stable </a:t>
            </a:r>
            <a:r>
              <a:rPr lang="en-US" sz="4000" dirty="0" smtClean="0">
                <a:hlinkClick r:id="rId18" tooltip="URI"/>
              </a:rPr>
              <a:t>URI</a:t>
            </a:r>
            <a:r>
              <a:rPr lang="en-US" sz="4000" dirty="0" smtClean="0"/>
              <a:t>. This URI provides access, through </a:t>
            </a:r>
            <a:r>
              <a:rPr lang="en-US" sz="4000" dirty="0" smtClean="0">
                <a:hlinkClick r:id="rId19" tooltip="Content negotiation"/>
              </a:rPr>
              <a:t>content negotiation</a:t>
            </a:r>
            <a:r>
              <a:rPr lang="en-US" sz="4000" dirty="0" smtClean="0"/>
              <a:t>, either to the HTML wiki page, or to a </a:t>
            </a:r>
            <a:r>
              <a:rPr lang="en-US" sz="4000" dirty="0" smtClean="0">
                <a:hlinkClick r:id="rId20" tooltip="Resource Description Framework"/>
              </a:rPr>
              <a:t>RDF</a:t>
            </a:r>
            <a:r>
              <a:rPr lang="en-US" sz="4000" dirty="0" smtClean="0"/>
              <a:t> description of the feature, using elements of the </a:t>
            </a:r>
            <a:r>
              <a:rPr lang="en-US" sz="4000" dirty="0" err="1" smtClean="0"/>
              <a:t>GeoNames</a:t>
            </a:r>
            <a:r>
              <a:rPr lang="en-US" sz="4000" dirty="0" smtClean="0"/>
              <a:t> </a:t>
            </a:r>
            <a:r>
              <a:rPr lang="en-US" sz="4000" dirty="0" smtClean="0">
                <a:hlinkClick r:id="rId21" tooltip="Ontology (computer science)"/>
              </a:rPr>
              <a:t>ontology</a:t>
            </a:r>
            <a:r>
              <a:rPr lang="en-US" sz="4000" dirty="0" smtClean="0"/>
              <a:t>.</a:t>
            </a:r>
            <a:r>
              <a:rPr lang="en-US" sz="4000" baseline="30000" dirty="0" smtClean="0">
                <a:hlinkClick r:id="rId22"/>
              </a:rPr>
              <a:t>[3]</a:t>
            </a:r>
            <a:r>
              <a:rPr lang="en-US" sz="4000" dirty="0" smtClean="0"/>
              <a:t> This ontology describes the </a:t>
            </a:r>
            <a:r>
              <a:rPr lang="en-US" sz="4000" dirty="0" err="1" smtClean="0"/>
              <a:t>GeoNames</a:t>
            </a:r>
            <a:r>
              <a:rPr lang="en-US" sz="4000" dirty="0" smtClean="0"/>
              <a:t> features properties using the </a:t>
            </a:r>
            <a:r>
              <a:rPr lang="en-US" sz="4000" dirty="0" smtClean="0">
                <a:hlinkClick r:id="rId23" tooltip="Web Ontology Language"/>
              </a:rPr>
              <a:t>Web Ontology Language</a:t>
            </a:r>
            <a:r>
              <a:rPr lang="en-US" sz="4000" dirty="0" smtClean="0"/>
              <a:t>, the feature classes and codes being described in the </a:t>
            </a:r>
            <a:r>
              <a:rPr lang="en-US" sz="4000" dirty="0" smtClean="0">
                <a:hlinkClick r:id="rId24" tooltip="SKOS"/>
              </a:rPr>
              <a:t>SKOS</a:t>
            </a:r>
            <a:r>
              <a:rPr lang="en-US" sz="4000" dirty="0" smtClean="0"/>
              <a:t> language. Through Wikipedia articles URL linked in the RDF descriptions, </a:t>
            </a:r>
            <a:r>
              <a:rPr lang="en-US" sz="4000" dirty="0" err="1" smtClean="0"/>
              <a:t>GeoNames</a:t>
            </a:r>
            <a:r>
              <a:rPr lang="en-US" sz="4000" dirty="0" smtClean="0"/>
              <a:t> data are linked to </a:t>
            </a:r>
            <a:r>
              <a:rPr lang="en-US" sz="4000" dirty="0" err="1" smtClean="0">
                <a:hlinkClick r:id="rId25" tooltip="DBpedia"/>
              </a:rPr>
              <a:t>DBpedia</a:t>
            </a:r>
            <a:r>
              <a:rPr lang="en-US" sz="4000" dirty="0" smtClean="0"/>
              <a:t> data and other RDF </a:t>
            </a:r>
            <a:r>
              <a:rPr lang="en-US" sz="4000" dirty="0" smtClean="0">
                <a:hlinkClick r:id="rId26" tooltip="Linked Data"/>
              </a:rPr>
              <a:t>Linked Data</a:t>
            </a:r>
            <a:r>
              <a:rPr lang="en-US" sz="4000"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dirty="0" smtClean="0"/>
              <a:t>Semantic Web</a:t>
            </a:r>
            <a:endParaRPr lang="en-US" sz="3200" dirty="0"/>
          </a:p>
        </p:txBody>
      </p:sp>
      <p:sp>
        <p:nvSpPr>
          <p:cNvPr id="3" name="Content Placeholder 2"/>
          <p:cNvSpPr>
            <a:spLocks noGrp="1"/>
          </p:cNvSpPr>
          <p:nvPr>
            <p:ph idx="1"/>
          </p:nvPr>
        </p:nvSpPr>
        <p:spPr>
          <a:xfrm>
            <a:off x="304800" y="990600"/>
            <a:ext cx="8458200" cy="5135563"/>
          </a:xfrm>
        </p:spPr>
        <p:txBody>
          <a:bodyPr>
            <a:normAutofit/>
          </a:bodyPr>
          <a:lstStyle/>
          <a:p>
            <a:r>
              <a:rPr lang="en-US" sz="2600" dirty="0" smtClean="0"/>
              <a:t>Represents data in formats amenable to automated processing, integration, and reasoning. </a:t>
            </a:r>
          </a:p>
          <a:p>
            <a:r>
              <a:rPr lang="en-US" sz="2600" dirty="0" smtClean="0"/>
              <a:t>Data is king and it provides even greater value when connected with other data sources to create a linked data web. </a:t>
            </a:r>
          </a:p>
          <a:p>
            <a:r>
              <a:rPr lang="en-US" sz="2600" dirty="0" err="1" smtClean="0"/>
              <a:t>Sem</a:t>
            </a:r>
            <a:r>
              <a:rPr lang="en-US" sz="2600" dirty="0" smtClean="0"/>
              <a:t> Web standards include RDF, OWL, and SPARQL</a:t>
            </a:r>
          </a:p>
          <a:p>
            <a:r>
              <a:rPr lang="en-US" sz="2600" dirty="0" smtClean="0"/>
              <a:t>The Linking Open Data Initiative: 	3/09 and 2/10 </a:t>
            </a:r>
            <a:r>
              <a:rPr lang="en-US" sz="2400" dirty="0" smtClean="0">
                <a:hlinkClick r:id="rId3"/>
              </a:rPr>
              <a:t>http://www.ted.com/talks/tim_berners_lee_on_the_next_web.html </a:t>
            </a:r>
            <a:r>
              <a:rPr lang="en-US" sz="2400" dirty="0" smtClean="0"/>
              <a:t> </a:t>
            </a:r>
          </a:p>
          <a:p>
            <a:pPr lvl="1">
              <a:buNone/>
            </a:pPr>
            <a:r>
              <a:rPr lang="en-US" sz="2200" dirty="0" smtClean="0">
                <a:hlinkClick r:id="rId4"/>
              </a:rPr>
              <a:t>http://blog.ted.com/2010/03/08/the_year_open_d/</a:t>
            </a:r>
            <a:r>
              <a:rPr lang="en-US" sz="2200" dirty="0" smtClean="0"/>
              <a:t> </a:t>
            </a:r>
          </a:p>
          <a:p>
            <a:r>
              <a:rPr lang="en-US" sz="2400" dirty="0" smtClean="0"/>
              <a:t>2008 Article: http://tomheath.com/papers/bizer-heath-berners-lee-ijswis-linked-data.pdf</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Comparison of Relational DB and KB</a:t>
            </a:r>
            <a:endParaRPr lang="en-US" dirty="0"/>
          </a:p>
        </p:txBody>
      </p:sp>
      <p:graphicFrame>
        <p:nvGraphicFramePr>
          <p:cNvPr id="4" name="Content Placeholder 3"/>
          <p:cNvGraphicFramePr>
            <a:graphicFrameLocks noGrp="1"/>
          </p:cNvGraphicFramePr>
          <p:nvPr>
            <p:ph idx="1"/>
          </p:nvPr>
        </p:nvGraphicFramePr>
        <p:xfrm>
          <a:off x="457200" y="1066800"/>
          <a:ext cx="8229600" cy="5257800"/>
        </p:xfrm>
        <a:graphic>
          <a:graphicData uri="http://schemas.openxmlformats.org/drawingml/2006/table">
            <a:tbl>
              <a:tblPr firstRow="1" bandRow="1">
                <a:tableStyleId>{5C22544A-7EE6-4342-B048-85BDC9FD1C3A}</a:tableStyleId>
              </a:tblPr>
              <a:tblGrid>
                <a:gridCol w="2743200"/>
                <a:gridCol w="2743200"/>
                <a:gridCol w="2743200"/>
              </a:tblGrid>
              <a:tr h="657225">
                <a:tc>
                  <a:txBody>
                    <a:bodyPr/>
                    <a:lstStyle/>
                    <a:p>
                      <a:r>
                        <a:rPr lang="en-US" dirty="0" smtClean="0"/>
                        <a:t>Feature</a:t>
                      </a:r>
                      <a:endParaRPr lang="en-US" dirty="0"/>
                    </a:p>
                  </a:txBody>
                  <a:tcPr/>
                </a:tc>
                <a:tc>
                  <a:txBody>
                    <a:bodyPr/>
                    <a:lstStyle/>
                    <a:p>
                      <a:r>
                        <a:rPr lang="en-US" dirty="0" smtClean="0"/>
                        <a:t>Relational Database</a:t>
                      </a:r>
                      <a:endParaRPr lang="en-US" dirty="0"/>
                    </a:p>
                  </a:txBody>
                  <a:tcPr/>
                </a:tc>
                <a:tc>
                  <a:txBody>
                    <a:bodyPr/>
                    <a:lstStyle/>
                    <a:p>
                      <a:r>
                        <a:rPr lang="en-US" dirty="0" smtClean="0"/>
                        <a:t>Knowledge</a:t>
                      </a:r>
                      <a:r>
                        <a:rPr lang="en-US" baseline="0" dirty="0" smtClean="0"/>
                        <a:t> Base</a:t>
                      </a:r>
                      <a:endParaRPr lang="en-US" dirty="0"/>
                    </a:p>
                  </a:txBody>
                  <a:tcPr/>
                </a:tc>
              </a:tr>
              <a:tr h="657225">
                <a:tc>
                  <a:txBody>
                    <a:bodyPr/>
                    <a:lstStyle/>
                    <a:p>
                      <a:r>
                        <a:rPr lang="en-US" dirty="0" smtClean="0"/>
                        <a:t>Structure</a:t>
                      </a:r>
                      <a:endParaRPr lang="en-US" dirty="0"/>
                    </a:p>
                  </a:txBody>
                  <a:tcPr/>
                </a:tc>
                <a:tc>
                  <a:txBody>
                    <a:bodyPr/>
                    <a:lstStyle/>
                    <a:p>
                      <a:r>
                        <a:rPr lang="en-US" dirty="0" smtClean="0"/>
                        <a:t>Schema</a:t>
                      </a:r>
                      <a:endParaRPr lang="en-US" dirty="0"/>
                    </a:p>
                  </a:txBody>
                  <a:tcPr/>
                </a:tc>
                <a:tc>
                  <a:txBody>
                    <a:bodyPr/>
                    <a:lstStyle/>
                    <a:p>
                      <a:r>
                        <a:rPr lang="en-US" dirty="0" smtClean="0"/>
                        <a:t>Ontology Statements</a:t>
                      </a:r>
                    </a:p>
                    <a:p>
                      <a:endParaRPr lang="en-US" dirty="0"/>
                    </a:p>
                  </a:txBody>
                  <a:tcPr/>
                </a:tc>
              </a:tr>
              <a:tr h="657225">
                <a:tc>
                  <a:txBody>
                    <a:bodyPr/>
                    <a:lstStyle/>
                    <a:p>
                      <a:r>
                        <a:rPr lang="en-US" dirty="0" smtClean="0"/>
                        <a:t>Data</a:t>
                      </a:r>
                      <a:endParaRPr lang="en-US" dirty="0"/>
                    </a:p>
                  </a:txBody>
                  <a:tcPr/>
                </a:tc>
                <a:tc>
                  <a:txBody>
                    <a:bodyPr/>
                    <a:lstStyle/>
                    <a:p>
                      <a:r>
                        <a:rPr lang="en-US" dirty="0" smtClean="0"/>
                        <a:t>Rows</a:t>
                      </a:r>
                      <a:endParaRPr lang="en-US" dirty="0"/>
                    </a:p>
                  </a:txBody>
                  <a:tcPr/>
                </a:tc>
                <a:tc>
                  <a:txBody>
                    <a:bodyPr/>
                    <a:lstStyle/>
                    <a:p>
                      <a:r>
                        <a:rPr lang="en-US" dirty="0" smtClean="0"/>
                        <a:t>Instance Statements</a:t>
                      </a:r>
                    </a:p>
                    <a:p>
                      <a:endParaRPr lang="en-US" dirty="0"/>
                    </a:p>
                  </a:txBody>
                  <a:tcPr/>
                </a:tc>
              </a:tr>
              <a:tr h="657225">
                <a:tc>
                  <a:txBody>
                    <a:bodyPr/>
                    <a:lstStyle/>
                    <a:p>
                      <a:r>
                        <a:rPr lang="en-US" dirty="0" smtClean="0"/>
                        <a:t>Admin Language</a:t>
                      </a:r>
                      <a:endParaRPr lang="en-US" dirty="0"/>
                    </a:p>
                  </a:txBody>
                  <a:tcPr/>
                </a:tc>
                <a:tc>
                  <a:txBody>
                    <a:bodyPr/>
                    <a:lstStyle/>
                    <a:p>
                      <a:r>
                        <a:rPr lang="en-US" dirty="0" smtClean="0"/>
                        <a:t>DDL</a:t>
                      </a:r>
                      <a:endParaRPr lang="en-US" dirty="0"/>
                    </a:p>
                  </a:txBody>
                  <a:tcPr/>
                </a:tc>
                <a:tc>
                  <a:txBody>
                    <a:bodyPr/>
                    <a:lstStyle/>
                    <a:p>
                      <a:r>
                        <a:rPr lang="en-US" dirty="0" smtClean="0"/>
                        <a:t>Ontology</a:t>
                      </a:r>
                      <a:r>
                        <a:rPr lang="en-US" baseline="0" dirty="0" smtClean="0"/>
                        <a:t> Statements</a:t>
                      </a:r>
                      <a:endParaRPr lang="en-US" dirty="0"/>
                    </a:p>
                  </a:txBody>
                  <a:tcPr/>
                </a:tc>
              </a:tr>
              <a:tr h="657225">
                <a:tc>
                  <a:txBody>
                    <a:bodyPr/>
                    <a:lstStyle/>
                    <a:p>
                      <a:r>
                        <a:rPr lang="en-US" dirty="0" smtClean="0"/>
                        <a:t>Query</a:t>
                      </a:r>
                      <a:r>
                        <a:rPr lang="en-US" baseline="0" dirty="0" smtClean="0"/>
                        <a:t> Language </a:t>
                      </a:r>
                      <a:endParaRPr lang="en-US" dirty="0"/>
                    </a:p>
                  </a:txBody>
                  <a:tcPr/>
                </a:tc>
                <a:tc>
                  <a:txBody>
                    <a:bodyPr/>
                    <a:lstStyle/>
                    <a:p>
                      <a:r>
                        <a:rPr lang="en-US" dirty="0" smtClean="0"/>
                        <a:t>SQL</a:t>
                      </a:r>
                      <a:endParaRPr lang="en-US" dirty="0"/>
                    </a:p>
                  </a:txBody>
                  <a:tcPr/>
                </a:tc>
                <a:tc>
                  <a:txBody>
                    <a:bodyPr/>
                    <a:lstStyle/>
                    <a:p>
                      <a:r>
                        <a:rPr lang="en-US" dirty="0" smtClean="0"/>
                        <a:t>SPARQL</a:t>
                      </a:r>
                      <a:endParaRPr lang="en-US" dirty="0"/>
                    </a:p>
                  </a:txBody>
                  <a:tcPr/>
                </a:tc>
              </a:tr>
              <a:tr h="657225">
                <a:tc>
                  <a:txBody>
                    <a:bodyPr/>
                    <a:lstStyle/>
                    <a:p>
                      <a:r>
                        <a:rPr lang="en-US" dirty="0" smtClean="0"/>
                        <a:t>Relationships</a:t>
                      </a:r>
                      <a:endParaRPr lang="en-US" dirty="0"/>
                    </a:p>
                  </a:txBody>
                  <a:tcPr/>
                </a:tc>
                <a:tc>
                  <a:txBody>
                    <a:bodyPr/>
                    <a:lstStyle/>
                    <a:p>
                      <a:r>
                        <a:rPr lang="en-US" dirty="0" smtClean="0"/>
                        <a:t>Foreign</a:t>
                      </a:r>
                      <a:r>
                        <a:rPr lang="en-US" baseline="0" dirty="0" smtClean="0"/>
                        <a:t> Keys</a:t>
                      </a:r>
                      <a:endParaRPr lang="en-US" dirty="0"/>
                    </a:p>
                  </a:txBody>
                  <a:tcPr/>
                </a:tc>
                <a:tc>
                  <a:txBody>
                    <a:bodyPr/>
                    <a:lstStyle/>
                    <a:p>
                      <a:r>
                        <a:rPr lang="en-US" dirty="0" smtClean="0"/>
                        <a:t>Multidimensional</a:t>
                      </a:r>
                      <a:endParaRPr lang="en-US" dirty="0"/>
                    </a:p>
                  </a:txBody>
                  <a:tcPr/>
                </a:tc>
              </a:tr>
              <a:tr h="657225">
                <a:tc>
                  <a:txBody>
                    <a:bodyPr/>
                    <a:lstStyle/>
                    <a:p>
                      <a:r>
                        <a:rPr lang="en-US" dirty="0" smtClean="0"/>
                        <a:t>Logic</a:t>
                      </a:r>
                      <a:endParaRPr lang="en-US" dirty="0"/>
                    </a:p>
                  </a:txBody>
                  <a:tcPr/>
                </a:tc>
                <a:tc>
                  <a:txBody>
                    <a:bodyPr/>
                    <a:lstStyle/>
                    <a:p>
                      <a:r>
                        <a:rPr lang="en-US" dirty="0" smtClean="0"/>
                        <a:t>External to</a:t>
                      </a:r>
                      <a:r>
                        <a:rPr lang="en-US" baseline="0" dirty="0" smtClean="0"/>
                        <a:t> DB, with triggers</a:t>
                      </a:r>
                      <a:endParaRPr lang="en-US" dirty="0"/>
                    </a:p>
                  </a:txBody>
                  <a:tcPr/>
                </a:tc>
                <a:tc>
                  <a:txBody>
                    <a:bodyPr/>
                    <a:lstStyle/>
                    <a:p>
                      <a:r>
                        <a:rPr lang="en-US" dirty="0" smtClean="0"/>
                        <a:t>Formal Logic Statements</a:t>
                      </a:r>
                      <a:endParaRPr lang="en-US" dirty="0"/>
                    </a:p>
                  </a:txBody>
                  <a:tcPr/>
                </a:tc>
              </a:tr>
              <a:tr h="657225">
                <a:tc>
                  <a:txBody>
                    <a:bodyPr/>
                    <a:lstStyle/>
                    <a:p>
                      <a:r>
                        <a:rPr lang="en-US" dirty="0" smtClean="0"/>
                        <a:t>Uniqueness</a:t>
                      </a:r>
                      <a:endParaRPr lang="en-US" dirty="0"/>
                    </a:p>
                  </a:txBody>
                  <a:tcPr/>
                </a:tc>
                <a:tc>
                  <a:txBody>
                    <a:bodyPr/>
                    <a:lstStyle/>
                    <a:p>
                      <a:r>
                        <a:rPr lang="en-US" dirty="0" smtClean="0"/>
                        <a:t>Key for table</a:t>
                      </a:r>
                      <a:endParaRPr lang="en-US" dirty="0"/>
                    </a:p>
                  </a:txBody>
                  <a:tcPr/>
                </a:tc>
                <a:tc>
                  <a:txBody>
                    <a:bodyPr/>
                    <a:lstStyle/>
                    <a:p>
                      <a:r>
                        <a:rPr lang="en-US" dirty="0" smtClean="0"/>
                        <a:t>URI</a:t>
                      </a:r>
                      <a:endParaRPr lang="en-US"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Major Programming Components</a:t>
            </a:r>
            <a:endParaRPr lang="en-US" dirty="0"/>
          </a:p>
        </p:txBody>
      </p:sp>
      <p:sp>
        <p:nvSpPr>
          <p:cNvPr id="3" name="Content Placeholder 2"/>
          <p:cNvSpPr>
            <a:spLocks noGrp="1"/>
          </p:cNvSpPr>
          <p:nvPr>
            <p:ph idx="1"/>
          </p:nvPr>
        </p:nvSpPr>
        <p:spPr>
          <a:xfrm>
            <a:off x="457200" y="914400"/>
            <a:ext cx="8229600" cy="5791200"/>
          </a:xfrm>
        </p:spPr>
        <p:txBody>
          <a:bodyPr>
            <a:normAutofit fontScale="77500" lnSpcReduction="20000"/>
          </a:bodyPr>
          <a:lstStyle/>
          <a:p>
            <a:r>
              <a:rPr lang="en-US" dirty="0" smtClean="0"/>
              <a:t>SW Statement: A triple (subject-Predicate-Object) – thousands of these simple 3-tuples are combined in an App. </a:t>
            </a:r>
          </a:p>
          <a:p>
            <a:r>
              <a:rPr lang="en-US" dirty="0" smtClean="0"/>
              <a:t>URI- unique name across the entire Internet. Each SW Statement has an URI. Could include a URL, an abstract URN, or IRI (Intl </a:t>
            </a:r>
            <a:r>
              <a:rPr lang="en-US" dirty="0" err="1" smtClean="0"/>
              <a:t>Resrc</a:t>
            </a:r>
            <a:r>
              <a:rPr lang="en-US" dirty="0" smtClean="0"/>
              <a:t> ID)</a:t>
            </a:r>
          </a:p>
          <a:p>
            <a:r>
              <a:rPr lang="en-US" dirty="0" smtClean="0"/>
              <a:t>SW Languages – Has a set of keywords to instruct the SW tools. </a:t>
            </a:r>
          </a:p>
          <a:p>
            <a:r>
              <a:rPr lang="en-US" dirty="0" smtClean="0"/>
              <a:t>An Ontology – Has statements that define concepts, relationships, and constraints. Similar to a </a:t>
            </a:r>
            <a:r>
              <a:rPr lang="en-US" dirty="0" smtClean="0">
                <a:solidFill>
                  <a:srgbClr val="FF0000"/>
                </a:solidFill>
              </a:rPr>
              <a:t>DB schema or OO class diagram. </a:t>
            </a:r>
            <a:r>
              <a:rPr lang="en-US" dirty="0" smtClean="0"/>
              <a:t>Use the many existing </a:t>
            </a:r>
            <a:r>
              <a:rPr lang="en-US" dirty="0" err="1" smtClean="0"/>
              <a:t>Ontologies</a:t>
            </a:r>
            <a:r>
              <a:rPr lang="en-US" dirty="0" smtClean="0"/>
              <a:t>, for better quality and speed. </a:t>
            </a:r>
            <a:endParaRPr lang="en-US" dirty="0" smtClean="0">
              <a:solidFill>
                <a:srgbClr val="FF0000"/>
              </a:solidFill>
            </a:endParaRPr>
          </a:p>
          <a:p>
            <a:r>
              <a:rPr lang="en-US" dirty="0" smtClean="0"/>
              <a:t>Instance Data – Statements about specific instances; not a generic concept. This forms the bulk of the SW – an ontology containing the concept ‘person’ may be used by millions of instances of ‘person’</a:t>
            </a:r>
          </a:p>
          <a:p>
            <a:r>
              <a:rPr lang="en-US" dirty="0" smtClean="0"/>
              <a:t>Example: The </a:t>
            </a:r>
            <a:r>
              <a:rPr lang="en-US" dirty="0" err="1" smtClean="0"/>
              <a:t>nces</a:t>
            </a:r>
            <a:r>
              <a:rPr lang="en-US" dirty="0" smtClean="0"/>
              <a:t> site:  </a:t>
            </a:r>
            <a:r>
              <a:rPr lang="en-US" dirty="0" smtClean="0">
                <a:hlinkClick r:id="rId3"/>
              </a:rPr>
              <a:t>http://nces.ed.gov/</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Programming Concepts (</a:t>
            </a:r>
            <a:r>
              <a:rPr lang="en-US" dirty="0" err="1" smtClean="0"/>
              <a:t>Contd</a:t>
            </a:r>
            <a:r>
              <a:rPr lang="en-US" dirty="0" smtClean="0"/>
              <a:t>)</a:t>
            </a:r>
            <a:endParaRPr lang="en-US" dirty="0"/>
          </a:p>
        </p:txBody>
      </p:sp>
      <p:sp>
        <p:nvSpPr>
          <p:cNvPr id="3" name="Content Placeholder 2"/>
          <p:cNvSpPr>
            <a:spLocks noGrp="1"/>
          </p:cNvSpPr>
          <p:nvPr>
            <p:ph idx="1"/>
          </p:nvPr>
        </p:nvSpPr>
        <p:spPr>
          <a:xfrm>
            <a:off x="228600" y="914400"/>
            <a:ext cx="8610600" cy="5211763"/>
          </a:xfrm>
        </p:spPr>
        <p:txBody>
          <a:bodyPr>
            <a:normAutofit fontScale="85000" lnSpcReduction="20000"/>
          </a:bodyPr>
          <a:lstStyle/>
          <a:p>
            <a:r>
              <a:rPr lang="en-US" dirty="0" smtClean="0">
                <a:solidFill>
                  <a:schemeClr val="accent4"/>
                </a:solidFill>
              </a:rPr>
              <a:t>Construction tools:  </a:t>
            </a:r>
            <a:r>
              <a:rPr lang="en-US" dirty="0" smtClean="0"/>
              <a:t>To construct and integrate a SW through ontology/instance creation/import. GUI-based SW editor to see and explore; APIs</a:t>
            </a:r>
          </a:p>
          <a:p>
            <a:r>
              <a:rPr lang="en-US" dirty="0" smtClean="0">
                <a:solidFill>
                  <a:schemeClr val="accent4"/>
                </a:solidFill>
              </a:rPr>
              <a:t>Interrogation tools: </a:t>
            </a:r>
            <a:r>
              <a:rPr lang="en-US" dirty="0" smtClean="0"/>
              <a:t>Navigate thru the SW to return a requested response. Query language</a:t>
            </a:r>
          </a:p>
          <a:p>
            <a:r>
              <a:rPr lang="en-US" dirty="0" err="1" smtClean="0">
                <a:solidFill>
                  <a:schemeClr val="accent4"/>
                </a:solidFill>
              </a:rPr>
              <a:t>Reasoners</a:t>
            </a:r>
            <a:r>
              <a:rPr lang="en-US" dirty="0" smtClean="0">
                <a:solidFill>
                  <a:schemeClr val="accent4"/>
                </a:solidFill>
              </a:rPr>
              <a:t>: </a:t>
            </a:r>
            <a:r>
              <a:rPr lang="en-US" dirty="0" smtClean="0"/>
              <a:t>Add inference to SW; logical additions to gain classification and realization (same as relationship). Leverage assertions</a:t>
            </a:r>
            <a:endParaRPr lang="en-US" dirty="0" smtClean="0">
              <a:solidFill>
                <a:schemeClr val="accent4"/>
              </a:solidFill>
            </a:endParaRPr>
          </a:p>
          <a:p>
            <a:r>
              <a:rPr lang="en-US" dirty="0" smtClean="0">
                <a:solidFill>
                  <a:schemeClr val="accent4"/>
                </a:solidFill>
              </a:rPr>
              <a:t>Rule Engines: </a:t>
            </a:r>
            <a:r>
              <a:rPr lang="en-US" dirty="0" smtClean="0"/>
              <a:t>Support inference typically beyond that can be deduced from description logic. Merge </a:t>
            </a:r>
            <a:r>
              <a:rPr lang="en-US" dirty="0" err="1" smtClean="0"/>
              <a:t>ontologies</a:t>
            </a:r>
            <a:r>
              <a:rPr lang="en-US" dirty="0" smtClean="0"/>
              <a:t>, count and string searches. </a:t>
            </a:r>
            <a:endParaRPr lang="en-US" dirty="0" smtClean="0">
              <a:solidFill>
                <a:schemeClr val="accent4"/>
              </a:solidFill>
            </a:endParaRPr>
          </a:p>
          <a:p>
            <a:r>
              <a:rPr lang="en-US" dirty="0" smtClean="0">
                <a:solidFill>
                  <a:schemeClr val="accent4"/>
                </a:solidFill>
              </a:rPr>
              <a:t>SW Frameworks: </a:t>
            </a:r>
            <a:r>
              <a:rPr lang="en-US" dirty="0" smtClean="0"/>
              <a:t>package all the tools above to have an integrated flow. We use open source alternatives for both GUI and API. So, you can start right away. </a:t>
            </a:r>
            <a:endParaRPr lang="en-US" dirty="0" smtClean="0">
              <a:solidFill>
                <a:schemeClr val="accent4"/>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Impacts on Programming</a:t>
            </a: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t>Web Data-Centric: Place data at its center; Data is key</a:t>
            </a:r>
          </a:p>
          <a:p>
            <a:r>
              <a:rPr lang="en-US" dirty="0" smtClean="0"/>
              <a:t>Semantic Data: Place meaning directly within the data Vs in programming instructions</a:t>
            </a:r>
          </a:p>
          <a:p>
            <a:r>
              <a:rPr lang="en-US" dirty="0" smtClean="0"/>
              <a:t>Data Integration/Sharing: Access and share rich info resources throughout the WWW</a:t>
            </a:r>
          </a:p>
          <a:p>
            <a:r>
              <a:rPr lang="en-US" dirty="0" smtClean="0"/>
              <a:t>Dynamic Data: Enable dynamic, run-time changes to the structure and contents of your info</a:t>
            </a:r>
          </a:p>
          <a:p>
            <a:r>
              <a:rPr lang="en-US" dirty="0" smtClean="0">
                <a:solidFill>
                  <a:srgbClr val="C00000"/>
                </a:solidFill>
              </a:rPr>
              <a:t>Add comments on each later on</a:t>
            </a:r>
            <a:endParaRPr lang="en-US"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Roadblocks, Myths, and Hype</a:t>
            </a: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r>
              <a:rPr lang="en-US" dirty="0" smtClean="0"/>
              <a:t>Roadblocks: web-centric development; accepting of dirty, conflicting data; and dynamic addition of new data. </a:t>
            </a:r>
          </a:p>
          <a:p>
            <a:r>
              <a:rPr lang="en-US" dirty="0" smtClean="0"/>
              <a:t>SW perspective: data-centric programming and distributed information programming</a:t>
            </a:r>
          </a:p>
          <a:p>
            <a:r>
              <a:rPr lang="en-US" dirty="0" smtClean="0"/>
              <a:t>Traditional approach: ETL (extract, transform, and load) does not scale; has a single point of failure</a:t>
            </a:r>
          </a:p>
          <a:p>
            <a:r>
              <a:rPr lang="en-US" dirty="0" smtClean="0"/>
              <a:t>WWW is full of data- good, bad, and wrong data. To fix, we need to know the truth; not easy. SW can define reputation and manage conflicting info</a:t>
            </a:r>
          </a:p>
          <a:p>
            <a:r>
              <a:rPr lang="en-US" dirty="0" smtClean="0"/>
              <a:t>Remaining open to new data is not an easy perspective. SW maintains a nimble, agile view of data.</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Myths</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Pursuit of one big info model – SW supports a multitude of distributed info sources with a multitude of perspectives. </a:t>
            </a:r>
            <a:r>
              <a:rPr lang="en-US" dirty="0" smtClean="0">
                <a:solidFill>
                  <a:srgbClr val="C00000"/>
                </a:solidFill>
              </a:rPr>
              <a:t>Your solution and you</a:t>
            </a:r>
            <a:r>
              <a:rPr lang="en-US" dirty="0" smtClean="0"/>
              <a:t> need to have that perspective. </a:t>
            </a:r>
          </a:p>
          <a:p>
            <a:r>
              <a:rPr lang="en-US" dirty="0" smtClean="0"/>
              <a:t>One view – Allow any view for info analysis. Get started quickly and adapt/evolve. Encourages agility, and decoupled, modular design. Look for existing SW sources and use</a:t>
            </a:r>
          </a:p>
          <a:p>
            <a:r>
              <a:rPr lang="en-US" dirty="0" smtClean="0"/>
              <a:t>Acceptance – New technologies scare people, as they should. </a:t>
            </a:r>
            <a:r>
              <a:rPr lang="en-US" dirty="0" smtClean="0">
                <a:solidFill>
                  <a:srgbClr val="C00000"/>
                </a:solidFill>
              </a:rPr>
              <a:t>Change also scares people. </a:t>
            </a:r>
            <a:endParaRPr lang="en-US"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Hype</a:t>
            </a: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en-US" dirty="0" smtClean="0"/>
              <a:t>Hype doomed AI; SW, does incorporate excellent AI research of the past; and offers a useful improvement in leveraging info. SW is an evolutionary step in making info work harder for us</a:t>
            </a:r>
          </a:p>
          <a:p>
            <a:r>
              <a:rPr lang="en-US" dirty="0" smtClean="0"/>
              <a:t>Hype may make complex technology look too simple. Tough, challenging problems demand complex technical solutions. SW reduces unnecessary complexity to focus on necessary complexity, that of managing info and knowledge we produce</a:t>
            </a:r>
          </a:p>
          <a:p>
            <a:r>
              <a:rPr lang="en-US" dirty="0" smtClean="0"/>
              <a:t>Hype can overpromise the inherent challenges in using a new technology. Do not expect a perfect world of tools, frameworks, and the SW itself. </a:t>
            </a:r>
            <a:r>
              <a:rPr lang="en-US" dirty="0" smtClean="0">
                <a:solidFill>
                  <a:srgbClr val="C00000"/>
                </a:solidFill>
              </a:rPr>
              <a:t>You may hit sum bumps, but hang in there, it will be worth it.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SW Origins</a:t>
            </a:r>
            <a:endParaRPr lang="en-US" dirty="0"/>
          </a:p>
        </p:txBody>
      </p:sp>
      <p:sp>
        <p:nvSpPr>
          <p:cNvPr id="3" name="Content Placeholder 2"/>
          <p:cNvSpPr>
            <a:spLocks noGrp="1"/>
          </p:cNvSpPr>
          <p:nvPr>
            <p:ph idx="1"/>
          </p:nvPr>
        </p:nvSpPr>
        <p:spPr>
          <a:xfrm>
            <a:off x="457200" y="1066800"/>
            <a:ext cx="8229600" cy="5257800"/>
          </a:xfrm>
        </p:spPr>
        <p:txBody>
          <a:bodyPr>
            <a:normAutofit fontScale="85000" lnSpcReduction="20000"/>
          </a:bodyPr>
          <a:lstStyle/>
          <a:p>
            <a:r>
              <a:rPr lang="en-US" dirty="0" smtClean="0">
                <a:solidFill>
                  <a:srgbClr val="C00000"/>
                </a:solidFill>
              </a:rPr>
              <a:t>Scientific American article by Tim Berners-Lee </a:t>
            </a:r>
            <a:r>
              <a:rPr lang="en-US" dirty="0" smtClean="0"/>
              <a:t>et al., discussed SW for machine readability, easy info integration, info inference, unique naming, and rich representations, …</a:t>
            </a:r>
          </a:p>
          <a:p>
            <a:r>
              <a:rPr lang="en-US" dirty="0" smtClean="0">
                <a:solidFill>
                  <a:srgbClr val="C00000"/>
                </a:solidFill>
              </a:rPr>
              <a:t>Graph Theory</a:t>
            </a:r>
            <a:r>
              <a:rPr lang="en-US" dirty="0" smtClean="0"/>
              <a:t> – 1736/Euler - nodes and relationships. Graphs imply the answer mathematically; brute force exhaustive analysis otherwise. </a:t>
            </a:r>
          </a:p>
          <a:p>
            <a:r>
              <a:rPr lang="en-US" dirty="0" smtClean="0">
                <a:solidFill>
                  <a:srgbClr val="C00000"/>
                </a:solidFill>
              </a:rPr>
              <a:t>Description Logic </a:t>
            </a:r>
            <a:r>
              <a:rPr lang="en-US" dirty="0" smtClean="0"/>
              <a:t>– 1980s; rules to construct valid, useful knowledge representations, knowledge representations that are decidable and can actually produce an answer. From first order logic. From AI research. Info not tacit (If else). The externalized form reveals the info for verification, integration, reasoning, and interrogation. Relationships beyond inheritance to seek dependable logic.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Links</a:t>
            </a:r>
            <a:endParaRPr lang="en-US" dirty="0"/>
          </a:p>
        </p:txBody>
      </p:sp>
      <p:sp>
        <p:nvSpPr>
          <p:cNvPr id="3" name="Content Placeholder 2"/>
          <p:cNvSpPr>
            <a:spLocks noGrp="1"/>
          </p:cNvSpPr>
          <p:nvPr>
            <p:ph idx="1"/>
          </p:nvPr>
        </p:nvSpPr>
        <p:spPr>
          <a:xfrm>
            <a:off x="457200" y="914400"/>
            <a:ext cx="8229600" cy="5211763"/>
          </a:xfrm>
        </p:spPr>
        <p:txBody>
          <a:bodyPr/>
          <a:lstStyle/>
          <a:p>
            <a:r>
              <a:rPr lang="en-US" dirty="0" smtClean="0"/>
              <a:t>Haiti - </a:t>
            </a:r>
            <a:r>
              <a:rPr lang="en-US" dirty="0" smtClean="0">
                <a:hlinkClick r:id="rId3"/>
              </a:rPr>
              <a:t>http://topics.nytimes.com/top/news/international/countriesandterritories/haiti/index.html</a:t>
            </a:r>
            <a:endParaRPr lang="en-US" dirty="0" smtClean="0"/>
          </a:p>
          <a:p>
            <a:r>
              <a:rPr lang="en-US" dirty="0" smtClean="0">
                <a:hlinkClick r:id="rId4"/>
              </a:rPr>
              <a:t>http://nces.ed.gov/</a:t>
            </a:r>
            <a:endParaRPr lang="en-US" dirty="0" smtClean="0"/>
          </a:p>
          <a:p>
            <a:r>
              <a:rPr lang="en-US" dirty="0" smtClean="0"/>
              <a:t>SEC and XBRL: </a:t>
            </a:r>
            <a:r>
              <a:rPr lang="en-US" dirty="0" smtClean="0">
                <a:hlinkClick r:id="rId5"/>
              </a:rPr>
              <a:t>http://www.cpa2biz.com/Content/media/PRODUCER_CONTENT/Newsletters/Articles_2010/CorpFin/SEC_XBRL.jsp</a:t>
            </a:r>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dirty="0" smtClean="0"/>
              <a:t>Introduction</a:t>
            </a:r>
            <a:endParaRPr lang="en-US" sz="3200" dirty="0"/>
          </a:p>
        </p:txBody>
      </p:sp>
      <p:sp>
        <p:nvSpPr>
          <p:cNvPr id="3" name="Content Placeholder 2"/>
          <p:cNvSpPr>
            <a:spLocks noGrp="1"/>
          </p:cNvSpPr>
          <p:nvPr>
            <p:ph idx="1"/>
          </p:nvPr>
        </p:nvSpPr>
        <p:spPr>
          <a:xfrm>
            <a:off x="457200" y="990600"/>
            <a:ext cx="8229600" cy="5135563"/>
          </a:xfrm>
        </p:spPr>
        <p:txBody>
          <a:bodyPr>
            <a:normAutofit/>
          </a:bodyPr>
          <a:lstStyle/>
          <a:p>
            <a:r>
              <a:rPr lang="en-US" sz="2400" dirty="0" smtClean="0"/>
              <a:t>Semantics offer the leverage to make more information better and not overwhelmingly worse</a:t>
            </a:r>
          </a:p>
          <a:p>
            <a:r>
              <a:rPr lang="en-US" sz="2400" dirty="0" smtClean="0"/>
              <a:t>Offers a new approach to extremely tough but lucrative challenges that employ vast amount of information and services</a:t>
            </a:r>
          </a:p>
          <a:p>
            <a:r>
              <a:rPr lang="en-US" sz="2400" dirty="0" smtClean="0"/>
              <a:t>Awareness of </a:t>
            </a:r>
            <a:r>
              <a:rPr lang="en-US" sz="2400" dirty="0" err="1" smtClean="0"/>
              <a:t>Sem</a:t>
            </a:r>
            <a:r>
              <a:rPr lang="en-US" sz="2400" dirty="0" smtClean="0"/>
              <a:t> Web is required for any solution that depends on dynamic information and service resources</a:t>
            </a:r>
          </a:p>
          <a:p>
            <a:r>
              <a:rPr lang="en-US" sz="2400" dirty="0" smtClean="0"/>
              <a:t>Part 1:  Chapters 1 and 2: “Introducing Semantic Web Programming”  - Chapter 2 implements “Hello Semantic Web World”</a:t>
            </a:r>
          </a:p>
          <a:p>
            <a:r>
              <a:rPr lang="en-US" sz="2400" dirty="0" smtClean="0"/>
              <a:t>Two main areas drive a semantic web App: Knowledge representation and Application Integration. </a:t>
            </a:r>
          </a:p>
          <a:p>
            <a:pPr>
              <a:buNone/>
            </a:pP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sz="2400" dirty="0" smtClean="0"/>
              <a:t>Part 2: Chapters 3 to 7: “Foundations of Semantic Web Programming” - details Knowledge Representation</a:t>
            </a:r>
          </a:p>
          <a:p>
            <a:pPr lvl="1"/>
            <a:r>
              <a:rPr lang="en-US" sz="2000" dirty="0" smtClean="0"/>
              <a:t>Ch. 3: “Modeling Information” shows  data modeling with  RDF; </a:t>
            </a:r>
          </a:p>
          <a:p>
            <a:pPr lvl="1"/>
            <a:r>
              <a:rPr lang="en-US" sz="2000" dirty="0" smtClean="0"/>
              <a:t>Ch. 4: “Incorporating Semantics” – creates an Ontology knowledge model with RDFS and OWL; </a:t>
            </a:r>
          </a:p>
          <a:p>
            <a:pPr lvl="1"/>
            <a:r>
              <a:rPr lang="en-US" sz="2000" dirty="0" smtClean="0"/>
              <a:t>Ch. 5: “Modeling Knowledge in the Real World” – exercises an ontology via Appl. Frameworks and </a:t>
            </a:r>
            <a:r>
              <a:rPr lang="en-US" sz="2000" dirty="0" err="1" smtClean="0"/>
              <a:t>reasoners</a:t>
            </a:r>
            <a:r>
              <a:rPr lang="en-US" sz="2000" dirty="0" smtClean="0"/>
              <a:t> , such as Pellet</a:t>
            </a:r>
          </a:p>
          <a:p>
            <a:pPr lvl="1"/>
            <a:r>
              <a:rPr lang="en-US" sz="2000" dirty="0" smtClean="0"/>
              <a:t>Ch. 6: “Discovering Information” extracts useful information from a knowledge model with SPARQL</a:t>
            </a:r>
          </a:p>
          <a:p>
            <a:pPr lvl="1"/>
            <a:r>
              <a:rPr lang="en-US" sz="2000" dirty="0" smtClean="0"/>
              <a:t>Ch. 7: “Adding Rules” : Shows the use of SWRL, a W3C standard.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dirty="0" smtClean="0"/>
              <a:t>Introduction (</a:t>
            </a:r>
            <a:r>
              <a:rPr lang="en-US" sz="2800" dirty="0" err="1" smtClean="0"/>
              <a:t>Cont.d</a:t>
            </a:r>
            <a:r>
              <a:rPr lang="en-US" sz="2800" dirty="0" smtClean="0"/>
              <a:t>)</a:t>
            </a:r>
            <a:endParaRPr lang="en-US" sz="2800" dirty="0"/>
          </a:p>
        </p:txBody>
      </p:sp>
      <p:sp>
        <p:nvSpPr>
          <p:cNvPr id="3" name="Content Placeholder 2"/>
          <p:cNvSpPr>
            <a:spLocks noGrp="1"/>
          </p:cNvSpPr>
          <p:nvPr>
            <p:ph idx="1"/>
          </p:nvPr>
        </p:nvSpPr>
        <p:spPr>
          <a:xfrm>
            <a:off x="457200" y="990600"/>
            <a:ext cx="8229600" cy="5135563"/>
          </a:xfrm>
        </p:spPr>
        <p:txBody>
          <a:bodyPr/>
          <a:lstStyle/>
          <a:p>
            <a:r>
              <a:rPr lang="en-US" sz="2400" dirty="0" smtClean="0"/>
              <a:t>Part 3: “Building Semantic Web Applications” – Chapters 8-11</a:t>
            </a:r>
          </a:p>
          <a:p>
            <a:pPr lvl="1"/>
            <a:r>
              <a:rPr lang="en-US" sz="2000" dirty="0" smtClean="0"/>
              <a:t>Integrates the knowledge base with an application that acts upon it</a:t>
            </a:r>
          </a:p>
          <a:p>
            <a:pPr lvl="1"/>
            <a:r>
              <a:rPr lang="en-US" sz="2000" dirty="0" smtClean="0"/>
              <a:t>Solid programming base for the semantic web</a:t>
            </a:r>
          </a:p>
          <a:p>
            <a:pPr lvl="1"/>
            <a:r>
              <a:rPr lang="en-US" sz="2000" dirty="0" smtClean="0"/>
              <a:t>Ch. 8: “Applying a Programming Framework” – explores Jena semantic web framework</a:t>
            </a:r>
          </a:p>
          <a:p>
            <a:pPr lvl="1"/>
            <a:r>
              <a:rPr lang="en-US" sz="2000" dirty="0" smtClean="0"/>
              <a:t>Ch. 9: “Combining Information” – ports info from sources such as relational databases, web services, and other formats</a:t>
            </a:r>
          </a:p>
          <a:p>
            <a:pPr lvl="1"/>
            <a:r>
              <a:rPr lang="en-US" sz="2000" dirty="0" smtClean="0"/>
              <a:t>Ch. 10: ”Aligning Information” – aligning data with ontological concepts to unify disparate information</a:t>
            </a:r>
          </a:p>
          <a:p>
            <a:pPr lvl="1"/>
            <a:r>
              <a:rPr lang="en-US" sz="2000" dirty="0" smtClean="0"/>
              <a:t>Ch. 11: “Sharing Information” – outputs the info in many formats, viz., </a:t>
            </a:r>
            <a:r>
              <a:rPr lang="en-US" sz="2000" dirty="0" err="1" smtClean="0"/>
              <a:t>RDFa</a:t>
            </a:r>
            <a:r>
              <a:rPr lang="en-US" sz="2000" dirty="0" smtClean="0"/>
              <a:t>, </a:t>
            </a:r>
            <a:r>
              <a:rPr lang="en-US" sz="2000" dirty="0" err="1" smtClean="0"/>
              <a:t>microformats</a:t>
            </a:r>
            <a:r>
              <a:rPr lang="en-US" sz="2000" dirty="0" smtClean="0"/>
              <a:t>, SPARQL endpoints, etc. </a:t>
            </a:r>
          </a:p>
          <a:p>
            <a:pPr lvl="1"/>
            <a:r>
              <a:rPr lang="en-US" sz="2000" dirty="0" smtClean="0"/>
              <a:t>Uses </a:t>
            </a:r>
            <a:r>
              <a:rPr lang="en-US" sz="2000" dirty="0" err="1" smtClean="0"/>
              <a:t>FriendTracker</a:t>
            </a:r>
            <a:r>
              <a:rPr lang="en-US" sz="2000" dirty="0" smtClean="0"/>
              <a:t> App to directly show the programming concepts</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t>Introduction (Continued)</a:t>
            </a:r>
            <a:endParaRPr lang="en-US" sz="2800" dirty="0"/>
          </a:p>
        </p:txBody>
      </p:sp>
      <p:sp>
        <p:nvSpPr>
          <p:cNvPr id="3" name="Content Placeholder 2"/>
          <p:cNvSpPr>
            <a:spLocks noGrp="1"/>
          </p:cNvSpPr>
          <p:nvPr>
            <p:ph idx="1"/>
          </p:nvPr>
        </p:nvSpPr>
        <p:spPr>
          <a:xfrm>
            <a:off x="457200" y="990600"/>
            <a:ext cx="8229600" cy="5135563"/>
          </a:xfrm>
        </p:spPr>
        <p:txBody>
          <a:bodyPr>
            <a:normAutofit/>
          </a:bodyPr>
          <a:lstStyle/>
          <a:p>
            <a:r>
              <a:rPr lang="en-US" sz="2400" dirty="0" smtClean="0"/>
              <a:t>Part 4: “Expanding Semantic Web Programming” – Ch. 12-15</a:t>
            </a:r>
          </a:p>
          <a:p>
            <a:pPr lvl="1"/>
            <a:r>
              <a:rPr lang="en-US" sz="2000" dirty="0" smtClean="0"/>
              <a:t>Ch. 12: “Developing and Using Semantic Services” – adds semantics to services to allow them to participate in the Semantic Web</a:t>
            </a:r>
          </a:p>
          <a:p>
            <a:pPr lvl="1"/>
            <a:r>
              <a:rPr lang="en-US" sz="2000" dirty="0" smtClean="0"/>
              <a:t>Ch. 13: “Managing Space and Time” – adds space and time considerations to the knowledge representation</a:t>
            </a:r>
          </a:p>
          <a:p>
            <a:pPr lvl="1"/>
            <a:r>
              <a:rPr lang="en-US" sz="2000" dirty="0" smtClean="0"/>
              <a:t>Ch. 14: “Applying Patterns and Best Practices” – shows architectural patterns for constructing various Semantic Web Apps</a:t>
            </a:r>
          </a:p>
          <a:p>
            <a:pPr lvl="1"/>
            <a:r>
              <a:rPr lang="en-US" sz="2000" dirty="0" smtClean="0"/>
              <a:t>Ch. 15: “Moving Forward” – discussed the future – focuses on four critical evolving areas: ontology management, advanced integration and distribution, advanced reasoning, and visualization. </a:t>
            </a:r>
            <a:endParaRPr lang="en-US" sz="2400" dirty="0" smtClean="0"/>
          </a:p>
          <a:p>
            <a:r>
              <a:rPr lang="en-US" sz="2400" dirty="0" smtClean="0"/>
              <a:t>Website: http://semwebprogramming.org</a:t>
            </a:r>
          </a:p>
          <a:p>
            <a:pPr lvl="1"/>
            <a:endParaRPr lang="en-US" sz="2000" dirty="0" smtClean="0"/>
          </a:p>
          <a:p>
            <a:pPr lvl="1"/>
            <a:endParaRPr lang="en-US" sz="2000" dirty="0"/>
          </a:p>
          <a:p>
            <a:pPr lvl="1">
              <a:buNone/>
            </a:pP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Preparing </a:t>
            </a:r>
            <a:r>
              <a:rPr lang="en-US" sz="2800" dirty="0" smtClean="0"/>
              <a:t>to Program a Semantic Web of Data</a:t>
            </a:r>
            <a:endParaRPr lang="en-US" sz="2800" dirty="0"/>
          </a:p>
        </p:txBody>
      </p:sp>
      <p:sp>
        <p:nvSpPr>
          <p:cNvPr id="3" name="Content Placeholder 2"/>
          <p:cNvSpPr>
            <a:spLocks noGrp="1"/>
          </p:cNvSpPr>
          <p:nvPr>
            <p:ph idx="1"/>
          </p:nvPr>
        </p:nvSpPr>
        <p:spPr>
          <a:xfrm>
            <a:off x="457200" y="990600"/>
            <a:ext cx="8229600" cy="5135563"/>
          </a:xfrm>
        </p:spPr>
        <p:txBody>
          <a:bodyPr/>
          <a:lstStyle/>
          <a:p>
            <a:r>
              <a:rPr lang="en-US" dirty="0" smtClean="0"/>
              <a:t>Make useable sense out of large, distributed information found throughout the WWW</a:t>
            </a:r>
          </a:p>
          <a:p>
            <a:r>
              <a:rPr lang="en-US" dirty="0" smtClean="0"/>
              <a:t>Objectives of the chapter:</a:t>
            </a:r>
          </a:p>
          <a:p>
            <a:pPr lvl="1"/>
            <a:r>
              <a:rPr lang="en-US" dirty="0" smtClean="0"/>
              <a:t>Form a useful, pragmatic definition of </a:t>
            </a:r>
            <a:r>
              <a:rPr lang="en-US" dirty="0" err="1" smtClean="0"/>
              <a:t>Sem</a:t>
            </a:r>
            <a:r>
              <a:rPr lang="en-US" dirty="0" smtClean="0"/>
              <a:t> Web</a:t>
            </a:r>
          </a:p>
          <a:p>
            <a:pPr lvl="1"/>
            <a:r>
              <a:rPr lang="en-US" dirty="0" smtClean="0"/>
              <a:t>ID the major components and relate them</a:t>
            </a:r>
          </a:p>
          <a:p>
            <a:pPr lvl="1"/>
            <a:r>
              <a:rPr lang="en-US" dirty="0" smtClean="0"/>
              <a:t>Outline how </a:t>
            </a:r>
            <a:r>
              <a:rPr lang="en-US" dirty="0" err="1" smtClean="0"/>
              <a:t>Sem</a:t>
            </a:r>
            <a:r>
              <a:rPr lang="en-US" dirty="0" smtClean="0"/>
              <a:t> Web impacts Apps</a:t>
            </a:r>
          </a:p>
          <a:p>
            <a:pPr lvl="1"/>
            <a:r>
              <a:rPr lang="en-US" dirty="0" smtClean="0"/>
              <a:t>Discuss myths and hype</a:t>
            </a:r>
          </a:p>
          <a:p>
            <a:pPr lvl="1"/>
            <a:r>
              <a:rPr lang="en-US" dirty="0" smtClean="0"/>
              <a:t>Explore the origin and foundation of </a:t>
            </a:r>
            <a:r>
              <a:rPr lang="en-US" dirty="0" err="1" smtClean="0"/>
              <a:t>Sem</a:t>
            </a:r>
            <a:r>
              <a:rPr lang="en-US" dirty="0" smtClean="0"/>
              <a:t> Web</a:t>
            </a:r>
          </a:p>
          <a:p>
            <a:pPr lvl="1"/>
            <a:r>
              <a:rPr lang="en-US" dirty="0" smtClean="0"/>
              <a:t>Find out real world applications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Semantic Web Programming: Chapter 1 Map</a:t>
            </a:r>
            <a:endParaRPr lang="en-US" sz="3200" dirty="0"/>
          </a:p>
        </p:txBody>
      </p:sp>
      <p:sp>
        <p:nvSpPr>
          <p:cNvPr id="3" name="Content Placeholder 2"/>
          <p:cNvSpPr>
            <a:spLocks noGrp="1"/>
          </p:cNvSpPr>
          <p:nvPr>
            <p:ph idx="1"/>
          </p:nvPr>
        </p:nvSpPr>
        <p:spPr>
          <a:xfrm>
            <a:off x="457200" y="1143000"/>
            <a:ext cx="8229600" cy="4983163"/>
          </a:xfrm>
        </p:spPr>
        <p:txBody>
          <a:bodyPr>
            <a:normAutofit/>
          </a:bodyPr>
          <a:lstStyle/>
          <a:p>
            <a:r>
              <a:rPr lang="en-US" sz="2400" dirty="0" smtClean="0"/>
              <a:t>Semantic Web (SW)</a:t>
            </a:r>
          </a:p>
          <a:p>
            <a:pPr lvl="1"/>
            <a:r>
              <a:rPr lang="en-US" sz="2000" dirty="0" smtClean="0"/>
              <a:t>Origin </a:t>
            </a:r>
          </a:p>
          <a:p>
            <a:pPr lvl="2"/>
            <a:r>
              <a:rPr lang="en-US" sz="1600" dirty="0" smtClean="0"/>
              <a:t>Foundation – DL and Graph Theory</a:t>
            </a:r>
          </a:p>
          <a:p>
            <a:pPr lvl="1"/>
            <a:r>
              <a:rPr lang="en-US" sz="2000" dirty="0" smtClean="0"/>
              <a:t>Components</a:t>
            </a:r>
          </a:p>
          <a:p>
            <a:pPr lvl="2"/>
            <a:r>
              <a:rPr lang="en-US" sz="1600" dirty="0" smtClean="0"/>
              <a:t>SW – Statements, Ontology, Instance, and Language</a:t>
            </a:r>
          </a:p>
          <a:p>
            <a:pPr lvl="2"/>
            <a:r>
              <a:rPr lang="en-US" sz="1600" dirty="0" smtClean="0"/>
              <a:t>SW Tools – Frameworks, IDE, </a:t>
            </a:r>
            <a:r>
              <a:rPr lang="en-US" sz="1600" dirty="0" err="1" smtClean="0"/>
              <a:t>Reasoner</a:t>
            </a:r>
            <a:r>
              <a:rPr lang="en-US" sz="1600" dirty="0" smtClean="0"/>
              <a:t>, and KB</a:t>
            </a:r>
          </a:p>
          <a:p>
            <a:pPr lvl="1"/>
            <a:r>
              <a:rPr lang="en-US" sz="2000" dirty="0" smtClean="0"/>
              <a:t>Features – Expressiveness, Inference, Integration, and Unique</a:t>
            </a:r>
          </a:p>
          <a:p>
            <a:pPr lvl="2"/>
            <a:endParaRPr lang="en-US" sz="800" dirty="0" smtClean="0"/>
          </a:p>
          <a:p>
            <a:r>
              <a:rPr lang="en-US" sz="2400" dirty="0" smtClean="0"/>
              <a:t>Programming</a:t>
            </a:r>
          </a:p>
          <a:p>
            <a:pPr lvl="1"/>
            <a:r>
              <a:rPr lang="en-US" sz="2000" dirty="0" smtClean="0"/>
              <a:t>Examples</a:t>
            </a:r>
          </a:p>
          <a:p>
            <a:pPr lvl="1"/>
            <a:r>
              <a:rPr lang="en-US" sz="2000" dirty="0" smtClean="0"/>
              <a:t>Impacts – Data centric, Sharing Data, Dynamic Data, Expressive Data</a:t>
            </a:r>
            <a:endParaRPr lang="en-US" sz="1600" dirty="0" smtClean="0"/>
          </a:p>
          <a:p>
            <a:pPr lvl="1"/>
            <a:r>
              <a:rPr lang="en-US" sz="2000" dirty="0" smtClean="0"/>
              <a:t>Roadblocks – Myths and Hype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Definition: </a:t>
            </a:r>
            <a:r>
              <a:rPr lang="en-US" sz="3200" dirty="0" err="1" smtClean="0"/>
              <a:t>Sem</a:t>
            </a:r>
            <a:r>
              <a:rPr lang="en-US" sz="3200" dirty="0" smtClean="0"/>
              <a:t> Web</a:t>
            </a:r>
            <a:endParaRPr lang="en-US" sz="3200" dirty="0"/>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US" dirty="0" smtClean="0"/>
              <a:t>A web of data described and linked in ways to establish context or semantics that adhere to defined grammar and language constructs</a:t>
            </a:r>
          </a:p>
          <a:p>
            <a:r>
              <a:rPr lang="en-US" dirty="0" smtClean="0"/>
              <a:t>No formal standard for such programmed semantics; Also, aggregation, sharing, and validation are not easy. E.g., Building</a:t>
            </a:r>
          </a:p>
          <a:p>
            <a:r>
              <a:rPr lang="en-US" dirty="0" smtClean="0"/>
              <a:t>SW – addresses semantics through standardized connections to related info by labeling data uniquely and addressable</a:t>
            </a:r>
          </a:p>
          <a:p>
            <a:r>
              <a:rPr lang="en-US" dirty="0" smtClean="0"/>
              <a:t>Figure 1-2: Isolation Vs the Semantic Web</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TotalTime>
  <Words>2359</Words>
  <Application>Microsoft Office PowerPoint</Application>
  <PresentationFormat>On-screen Show (4:3)</PresentationFormat>
  <Paragraphs>235</Paragraphs>
  <Slides>28</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Intro to Semantic Web Programming</vt:lpstr>
      <vt:lpstr>Semantic Web</vt:lpstr>
      <vt:lpstr>Introduction</vt:lpstr>
      <vt:lpstr>Introduction (cont.d)</vt:lpstr>
      <vt:lpstr>Introduction (Cont.d)</vt:lpstr>
      <vt:lpstr>Introduction (Continued)</vt:lpstr>
      <vt:lpstr>Preparing to Program a Semantic Web of Data</vt:lpstr>
      <vt:lpstr>Semantic Web Programming: Chapter 1 Map</vt:lpstr>
      <vt:lpstr>Definition: Sem Web</vt:lpstr>
      <vt:lpstr>PowerPoint Presentation</vt:lpstr>
      <vt:lpstr>Sem Web</vt:lpstr>
      <vt:lpstr>SW Relationships</vt:lpstr>
      <vt:lpstr>SW</vt:lpstr>
      <vt:lpstr>Source: http://www.geonames.org/ontology/ontology_v2.2.1.rdf</vt:lpstr>
      <vt:lpstr>Links to Discuss</vt:lpstr>
      <vt:lpstr>Source: http://www.geonames.org/ontology/ontology_v2.2.1.rdf</vt:lpstr>
      <vt:lpstr>Source: http://www.geonames.org/ontology/ontology_v2.2.1.rdf</vt:lpstr>
      <vt:lpstr>Source: http://www.geonames.org/ontology/ontology_v2.2.1.rdf</vt:lpstr>
      <vt:lpstr>Source: http://en.wikipedia.org/wiki/GeoNames</vt:lpstr>
      <vt:lpstr>Comparison of Relational DB and KB</vt:lpstr>
      <vt:lpstr>Major Programming Components</vt:lpstr>
      <vt:lpstr>Programming Concepts (Contd)</vt:lpstr>
      <vt:lpstr>Impacts on Programming</vt:lpstr>
      <vt:lpstr>Roadblocks, Myths, and Hype</vt:lpstr>
      <vt:lpstr>Myths</vt:lpstr>
      <vt:lpstr>Hype</vt:lpstr>
      <vt:lpstr>SW Origins</vt:lpstr>
      <vt:lpstr>Links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Semantic Web Programming</dc:title>
  <dc:creator>Rekha</dc:creator>
  <cp:lastModifiedBy>8p</cp:lastModifiedBy>
  <cp:revision>80</cp:revision>
  <dcterms:created xsi:type="dcterms:W3CDTF">2010-11-10T18:55:51Z</dcterms:created>
  <dcterms:modified xsi:type="dcterms:W3CDTF">2017-04-19T09:02:26Z</dcterms:modified>
</cp:coreProperties>
</file>