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8" r:id="rId3"/>
    <p:sldId id="282" r:id="rId4"/>
    <p:sldId id="257" r:id="rId5"/>
    <p:sldId id="258" r:id="rId6"/>
    <p:sldId id="259" r:id="rId7"/>
    <p:sldId id="260" r:id="rId8"/>
    <p:sldId id="261" r:id="rId9"/>
    <p:sldId id="272" r:id="rId10"/>
    <p:sldId id="263" r:id="rId11"/>
    <p:sldId id="262" r:id="rId12"/>
    <p:sldId id="264" r:id="rId13"/>
    <p:sldId id="267" r:id="rId14"/>
    <p:sldId id="265" r:id="rId15"/>
    <p:sldId id="266" r:id="rId16"/>
    <p:sldId id="268" r:id="rId17"/>
    <p:sldId id="271" r:id="rId18"/>
    <p:sldId id="273" r:id="rId19"/>
    <p:sldId id="275" r:id="rId20"/>
    <p:sldId id="274" r:id="rId21"/>
    <p:sldId id="277" r:id="rId22"/>
    <p:sldId id="276" r:id="rId23"/>
    <p:sldId id="279" r:id="rId24"/>
    <p:sldId id="281"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9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2BD881-D172-4209-AF34-6E1029925E50}" type="datetimeFigureOut">
              <a:rPr lang="en-US" smtClean="0"/>
              <a:pPr/>
              <a:t>2/10/2009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46003-C7D1-498A-8825-A5E0C84364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help with this figure</a:t>
            </a:r>
            <a:endParaRPr lang="en-US" dirty="0"/>
          </a:p>
        </p:txBody>
      </p:sp>
      <p:sp>
        <p:nvSpPr>
          <p:cNvPr id="4" name="Slide Number Placeholder 3"/>
          <p:cNvSpPr>
            <a:spLocks noGrp="1"/>
          </p:cNvSpPr>
          <p:nvPr>
            <p:ph type="sldNum" sz="quarter" idx="10"/>
          </p:nvPr>
        </p:nvSpPr>
        <p:spPr/>
        <p:txBody>
          <a:bodyPr/>
          <a:lstStyle/>
          <a:p>
            <a:fld id="{24646003-C7D1-498A-8825-A5E0C843644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e3Value application</a:t>
            </a:r>
            <a:endParaRPr lang="en-US" dirty="0"/>
          </a:p>
        </p:txBody>
      </p:sp>
      <p:sp>
        <p:nvSpPr>
          <p:cNvPr id="4" name="Slide Number Placeholder 3"/>
          <p:cNvSpPr>
            <a:spLocks noGrp="1"/>
          </p:cNvSpPr>
          <p:nvPr>
            <p:ph type="sldNum" sz="quarter" idx="10"/>
          </p:nvPr>
        </p:nvSpPr>
        <p:spPr/>
        <p:txBody>
          <a:bodyPr/>
          <a:lstStyle/>
          <a:p>
            <a:fld id="{24646003-C7D1-498A-8825-A5E0C843644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646003-C7D1-498A-8825-A5E0C843644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646003-C7D1-498A-8825-A5E0C843644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646003-C7D1-498A-8825-A5E0C843644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646003-C7D1-498A-8825-A5E0C843644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14A5F8C-A59F-40D9-8A49-68BC2449D867}" type="datetimeFigureOut">
              <a:rPr lang="en-US" smtClean="0"/>
              <a:pPr/>
              <a:t>2/10/2009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2BC4314-51E9-44BB-9493-6BA39B9E156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4A5F8C-A59F-40D9-8A49-68BC2449D867}" type="datetimeFigureOut">
              <a:rPr lang="en-US" smtClean="0"/>
              <a:pPr/>
              <a:t>2/10/2009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C4314-51E9-44BB-9493-6BA39B9E15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4A5F8C-A59F-40D9-8A49-68BC2449D867}" type="datetimeFigureOut">
              <a:rPr lang="en-US" smtClean="0"/>
              <a:pPr/>
              <a:t>2/10/2009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C4314-51E9-44BB-9493-6BA39B9E15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14A5F8C-A59F-40D9-8A49-68BC2449D867}" type="datetimeFigureOut">
              <a:rPr lang="en-US" smtClean="0"/>
              <a:pPr/>
              <a:t>2/10/2009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C4314-51E9-44BB-9493-6BA39B9E156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4A5F8C-A59F-40D9-8A49-68BC2449D867}" type="datetimeFigureOut">
              <a:rPr lang="en-US" smtClean="0"/>
              <a:pPr/>
              <a:t>2/10/2009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2BC4314-51E9-44BB-9493-6BA39B9E15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14A5F8C-A59F-40D9-8A49-68BC2449D867}" type="datetimeFigureOut">
              <a:rPr lang="en-US" smtClean="0"/>
              <a:pPr/>
              <a:t>2/10/2009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C4314-51E9-44BB-9493-6BA39B9E156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14A5F8C-A59F-40D9-8A49-68BC2449D867}" type="datetimeFigureOut">
              <a:rPr lang="en-US" smtClean="0"/>
              <a:pPr/>
              <a:t>2/10/2009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BC4314-51E9-44BB-9493-6BA39B9E156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4A5F8C-A59F-40D9-8A49-68BC2449D867}" type="datetimeFigureOut">
              <a:rPr lang="en-US" smtClean="0"/>
              <a:pPr/>
              <a:t>2/10/2009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BC4314-51E9-44BB-9493-6BA39B9E15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A5F8C-A59F-40D9-8A49-68BC2449D867}" type="datetimeFigureOut">
              <a:rPr lang="en-US" smtClean="0"/>
              <a:pPr/>
              <a:t>2/10/2009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BC4314-51E9-44BB-9493-6BA39B9E15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4A5F8C-A59F-40D9-8A49-68BC2449D867}" type="datetimeFigureOut">
              <a:rPr lang="en-US" smtClean="0"/>
              <a:pPr/>
              <a:t>2/10/2009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C4314-51E9-44BB-9493-6BA39B9E156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4A5F8C-A59F-40D9-8A49-68BC2449D867}" type="datetimeFigureOut">
              <a:rPr lang="en-US" smtClean="0"/>
              <a:pPr/>
              <a:t>2/10/2009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2BC4314-51E9-44BB-9493-6BA39B9E156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14A5F8C-A59F-40D9-8A49-68BC2449D867}" type="datetimeFigureOut">
              <a:rPr lang="en-US" smtClean="0"/>
              <a:pPr/>
              <a:t>2/10/2009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2BC4314-51E9-44BB-9493-6BA39B9E15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consultation.heathcare.owl/#C454"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consultation.heathcare.owl/#Specialist" TargetMode="External"/><Relationship Id="rId5" Type="http://schemas.openxmlformats.org/officeDocument/2006/relationships/hyperlink" Target="http://consultation.heathcare.owl/#Clinical" TargetMode="External"/><Relationship Id="rId4" Type="http://schemas.openxmlformats.org/officeDocument/2006/relationships/hyperlink" Target="http://consultation.heathcare.owl/#NamedAgents"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3200" dirty="0" smtClean="0"/>
              <a:t>Tod Sedbrook</a:t>
            </a:r>
          </a:p>
          <a:p>
            <a:r>
              <a:rPr lang="en-US" sz="3200" dirty="0" smtClean="0"/>
              <a:t>Richard Newmark</a:t>
            </a:r>
          </a:p>
          <a:p>
            <a:r>
              <a:rPr lang="en-US" sz="3200" dirty="0" smtClean="0"/>
              <a:t>University of Northern Colorado</a:t>
            </a:r>
            <a:endParaRPr lang="en-US" sz="3200" dirty="0"/>
          </a:p>
        </p:txBody>
      </p:sp>
      <p:sp>
        <p:nvSpPr>
          <p:cNvPr id="2" name="Title 1"/>
          <p:cNvSpPr>
            <a:spLocks noGrp="1"/>
          </p:cNvSpPr>
          <p:nvPr>
            <p:ph type="ctrTitle"/>
          </p:nvPr>
        </p:nvSpPr>
        <p:spPr>
          <a:xfrm>
            <a:off x="381000" y="1828800"/>
            <a:ext cx="8229600" cy="1143000"/>
          </a:xfrm>
        </p:spPr>
        <p:txBody>
          <a:bodyPr>
            <a:normAutofit fontScale="90000"/>
          </a:bodyPr>
          <a:lstStyle/>
          <a:p>
            <a:r>
              <a:rPr lang="en-US" b="1" cap="all" dirty="0"/>
              <a:t>Processing Evidence Documents with Semantic Web Technologies </a:t>
            </a:r>
            <a:r>
              <a:rPr lang="en-US" b="1" dirty="0"/>
              <a:t/>
            </a:r>
            <a:br>
              <a:rPr lang="en-US" b="1"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UML Model of Evidence Documents</a:t>
            </a:r>
            <a:endParaRPr lang="en-US" dirty="0"/>
          </a:p>
        </p:txBody>
      </p:sp>
      <p:pic>
        <p:nvPicPr>
          <p:cNvPr id="4" name="Picture 3" descr="RUPAnalysisModel_ConfidentialityControlAnalysisClasses_2.jpeg"/>
          <p:cNvPicPr/>
          <p:nvPr/>
        </p:nvPicPr>
        <p:blipFill>
          <a:blip r:embed="rId3"/>
          <a:stretch>
            <a:fillRect/>
          </a:stretch>
        </p:blipFill>
        <p:spPr>
          <a:xfrm>
            <a:off x="381000" y="1219200"/>
            <a:ext cx="7696200" cy="5334000"/>
          </a:xfrm>
          <a:prstGeom prst="rect">
            <a:avLst/>
          </a:prstGeom>
        </p:spPr>
      </p:pic>
      <p:sp>
        <p:nvSpPr>
          <p:cNvPr id="5" name="TextBox 4"/>
          <p:cNvSpPr txBox="1"/>
          <p:nvPr/>
        </p:nvSpPr>
        <p:spPr>
          <a:xfrm>
            <a:off x="6204490" y="1371600"/>
            <a:ext cx="2787110" cy="1328569"/>
          </a:xfrm>
          <a:prstGeom prst="rect">
            <a:avLst/>
          </a:prstGeom>
          <a:noFill/>
        </p:spPr>
        <p:txBody>
          <a:bodyPr wrap="none" rtlCol="0">
            <a:spAutoFit/>
          </a:bodyPr>
          <a:lstStyle/>
          <a:p>
            <a:pPr>
              <a:lnSpc>
                <a:spcPts val="3200"/>
              </a:lnSpc>
            </a:pPr>
            <a:r>
              <a:rPr lang="en-US" sz="2800" dirty="0" smtClean="0"/>
              <a:t>Tradable </a:t>
            </a:r>
            <a:r>
              <a:rPr lang="en-US" sz="2800" dirty="0" smtClean="0"/>
              <a:t>Evidence</a:t>
            </a:r>
          </a:p>
          <a:p>
            <a:pPr>
              <a:lnSpc>
                <a:spcPts val="3200"/>
              </a:lnSpc>
            </a:pPr>
            <a:r>
              <a:rPr lang="en-US" sz="2800" dirty="0" smtClean="0"/>
              <a:t>Documents confers </a:t>
            </a:r>
          </a:p>
          <a:p>
            <a:pPr>
              <a:lnSpc>
                <a:spcPts val="3200"/>
              </a:lnSpc>
            </a:pPr>
            <a:r>
              <a:rPr lang="en-US" sz="2800" dirty="0" smtClean="0"/>
              <a:t>Right  to </a:t>
            </a:r>
            <a:r>
              <a:rPr lang="en-US" sz="2800" dirty="0" smtClean="0"/>
              <a:t>resources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srcRect/>
          <a:stretch>
            <a:fillRect/>
          </a:stretch>
        </p:blipFill>
        <p:spPr bwMode="auto">
          <a:xfrm>
            <a:off x="304800" y="1219200"/>
            <a:ext cx="6781800" cy="5410200"/>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dirty="0" smtClean="0"/>
              <a:t>Hospital Liability for non Verification of Patient Referrals</a:t>
            </a:r>
            <a:endParaRPr lang="en-US" dirty="0"/>
          </a:p>
        </p:txBody>
      </p:sp>
      <p:sp>
        <p:nvSpPr>
          <p:cNvPr id="4" name="TextBox 3"/>
          <p:cNvSpPr txBox="1"/>
          <p:nvPr/>
        </p:nvSpPr>
        <p:spPr>
          <a:xfrm>
            <a:off x="6096000" y="1066800"/>
            <a:ext cx="3000693" cy="1338828"/>
          </a:xfrm>
          <a:prstGeom prst="rect">
            <a:avLst/>
          </a:prstGeom>
          <a:noFill/>
        </p:spPr>
        <p:txBody>
          <a:bodyPr wrap="none" rtlCol="0">
            <a:spAutoFit/>
          </a:bodyPr>
          <a:lstStyle/>
          <a:p>
            <a:pPr>
              <a:lnSpc>
                <a:spcPts val="2400"/>
              </a:lnSpc>
            </a:pPr>
            <a:r>
              <a:rPr lang="en-US" sz="2400" dirty="0" smtClean="0"/>
              <a:t>HIPPA  regulations</a:t>
            </a:r>
          </a:p>
          <a:p>
            <a:pPr>
              <a:lnSpc>
                <a:spcPts val="2400"/>
              </a:lnSpc>
            </a:pPr>
            <a:r>
              <a:rPr lang="en-US" sz="2400" dirty="0" smtClean="0"/>
              <a:t>Require hospital partners</a:t>
            </a:r>
          </a:p>
          <a:p>
            <a:pPr>
              <a:lnSpc>
                <a:spcPts val="2400"/>
              </a:lnSpc>
            </a:pPr>
            <a:r>
              <a:rPr lang="en-US" sz="2400" dirty="0" smtClean="0"/>
              <a:t>To verify access</a:t>
            </a:r>
          </a:p>
          <a:p>
            <a:pPr>
              <a:lnSpc>
                <a:spcPts val="2400"/>
              </a:lnSpc>
            </a:pPr>
            <a:r>
              <a:rPr lang="en-US" sz="2400" dirty="0" smtClean="0"/>
              <a:t>To  referral documents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3"/>
          <a:srcRect/>
          <a:stretch>
            <a:fillRect/>
          </a:stretch>
        </p:blipFill>
        <p:spPr bwMode="auto">
          <a:xfrm>
            <a:off x="2667000" y="914400"/>
            <a:ext cx="6336588" cy="5605696"/>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dirty="0" smtClean="0"/>
              <a:t>REA Policy for Evidence Document</a:t>
            </a:r>
            <a:br>
              <a:rPr lang="en-US" dirty="0" smtClean="0"/>
            </a:br>
            <a:r>
              <a:rPr lang="en-US" dirty="0" smtClean="0"/>
              <a:t>Exchange</a:t>
            </a:r>
            <a:endParaRPr lang="en-US" dirty="0"/>
          </a:p>
        </p:txBody>
      </p:sp>
      <p:sp>
        <p:nvSpPr>
          <p:cNvPr id="5" name="Oval 4"/>
          <p:cNvSpPr/>
          <p:nvPr/>
        </p:nvSpPr>
        <p:spPr>
          <a:xfrm>
            <a:off x="2057400" y="2743200"/>
            <a:ext cx="3124200" cy="2438400"/>
          </a:xfrm>
          <a:prstGeom prst="ellipse">
            <a:avLst/>
          </a:prstGeom>
          <a:solidFill>
            <a:schemeClr val="accent1">
              <a:alpha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ine Callout 1 6"/>
          <p:cNvSpPr/>
          <p:nvPr/>
        </p:nvSpPr>
        <p:spPr>
          <a:xfrm>
            <a:off x="381000" y="1371600"/>
            <a:ext cx="2133600" cy="1828800"/>
          </a:xfrm>
          <a:prstGeom prst="borderCallout1">
            <a:avLst>
              <a:gd name="adj1" fmla="val 140581"/>
              <a:gd name="adj2" fmla="val 88146"/>
              <a:gd name="adj3" fmla="val 100528"/>
              <a:gd name="adj4" fmla="val 28569"/>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latin typeface="Arial" pitchFamily="34" charset="0"/>
                <a:cs typeface="Arial" pitchFamily="34" charset="0"/>
              </a:rPr>
              <a:t>Automating</a:t>
            </a:r>
          </a:p>
          <a:p>
            <a:pPr algn="ctr"/>
            <a:r>
              <a:rPr lang="en-US" sz="2000" dirty="0" smtClean="0">
                <a:solidFill>
                  <a:schemeClr val="tx1"/>
                </a:solidFill>
                <a:latin typeface="Arial" pitchFamily="34" charset="0"/>
                <a:cs typeface="Arial" pitchFamily="34" charset="0"/>
              </a:rPr>
              <a:t>Monitoring  of REA Policy for Exchange of HIPAA controlled Documents</a:t>
            </a:r>
            <a:endParaRPr lang="en-US" sz="20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319088" y="1143000"/>
            <a:ext cx="8505825" cy="5481638"/>
          </a:xfrm>
          <a:prstGeom prst="rect">
            <a:avLst/>
          </a:prstGeom>
          <a:noFill/>
          <a:ln w="9525">
            <a:noFill/>
            <a:miter lim="800000"/>
            <a:headEnd/>
            <a:tailEnd/>
          </a:ln>
          <a:effectLst/>
        </p:spPr>
      </p:pic>
      <p:sp>
        <p:nvSpPr>
          <p:cNvPr id="2" name="Title 1"/>
          <p:cNvSpPr>
            <a:spLocks noGrp="1"/>
          </p:cNvSpPr>
          <p:nvPr>
            <p:ph type="title"/>
          </p:nvPr>
        </p:nvSpPr>
        <p:spPr>
          <a:xfrm>
            <a:off x="381000" y="152400"/>
            <a:ext cx="4648200" cy="838200"/>
          </a:xfrm>
        </p:spPr>
        <p:style>
          <a:lnRef idx="1">
            <a:schemeClr val="accent1"/>
          </a:lnRef>
          <a:fillRef idx="2">
            <a:schemeClr val="accent1"/>
          </a:fillRef>
          <a:effectRef idx="1">
            <a:schemeClr val="accent1"/>
          </a:effectRef>
          <a:fontRef idx="minor">
            <a:schemeClr val="dk1"/>
          </a:fontRef>
        </p:style>
        <p:txBody>
          <a:bodyPr>
            <a:noAutofit/>
          </a:bodyPr>
          <a:lstStyle/>
          <a:p>
            <a:r>
              <a:rPr lang="en-US" sz="2400" dirty="0" smtClean="0">
                <a:latin typeface="Arial" pitchFamily="34" charset="0"/>
                <a:cs typeface="Arial" pitchFamily="34" charset="0"/>
              </a:rPr>
              <a:t>REA Operational Model for referring a patient to a specialist</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Use-Case: Policy Level for Referral To A Specialist</a:t>
            </a:r>
            <a:endParaRPr lang="en-US" dirty="0"/>
          </a:p>
        </p:txBody>
      </p:sp>
      <p:sp>
        <p:nvSpPr>
          <p:cNvPr id="3" name="Content Placeholder 2"/>
          <p:cNvSpPr>
            <a:spLocks noGrp="1"/>
          </p:cNvSpPr>
          <p:nvPr>
            <p:ph sz="quarter" idx="1"/>
          </p:nvPr>
        </p:nvSpPr>
        <p:spPr/>
        <p:txBody>
          <a:bodyPr>
            <a:normAutofit/>
          </a:bodyPr>
          <a:lstStyle/>
          <a:p>
            <a:r>
              <a:rPr lang="en-US" sz="3200" dirty="0" smtClean="0"/>
              <a:t>Policies 1 and 2.  Patient must be eligible and the referring physician must be approved </a:t>
            </a:r>
          </a:p>
          <a:p>
            <a:pPr lvl="1"/>
            <a:r>
              <a:rPr lang="en-US" sz="3200" dirty="0" smtClean="0"/>
              <a:t>An </a:t>
            </a:r>
            <a:r>
              <a:rPr lang="en-US" sz="3200" dirty="0" smtClean="0">
                <a:solidFill>
                  <a:srgbClr val="FF0000"/>
                </a:solidFill>
              </a:rPr>
              <a:t>eligible patient type </a:t>
            </a:r>
            <a:r>
              <a:rPr lang="en-US" sz="3200" dirty="0" smtClean="0"/>
              <a:t>has a documented need and has granted approval </a:t>
            </a:r>
          </a:p>
          <a:p>
            <a:pPr lvl="1"/>
            <a:r>
              <a:rPr lang="en-US" sz="3200" dirty="0" smtClean="0"/>
              <a:t>An </a:t>
            </a:r>
            <a:r>
              <a:rPr lang="en-US" sz="3200" dirty="0" smtClean="0">
                <a:solidFill>
                  <a:srgbClr val="FF0000"/>
                </a:solidFill>
              </a:rPr>
              <a:t>approved referring physician type </a:t>
            </a:r>
            <a:r>
              <a:rPr lang="en-US" sz="3200" dirty="0" smtClean="0"/>
              <a:t>has primary care responsibility for a patient and is part of a general internist group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Use-Case for Referral (cont)</a:t>
            </a:r>
            <a:endParaRPr lang="en-US" dirty="0"/>
          </a:p>
        </p:txBody>
      </p:sp>
      <p:sp>
        <p:nvSpPr>
          <p:cNvPr id="3" name="Content Placeholder 2"/>
          <p:cNvSpPr>
            <a:spLocks noGrp="1"/>
          </p:cNvSpPr>
          <p:nvPr>
            <p:ph sz="quarter" idx="1"/>
          </p:nvPr>
        </p:nvSpPr>
        <p:spPr/>
        <p:txBody>
          <a:bodyPr>
            <a:normAutofit/>
          </a:bodyPr>
          <a:lstStyle/>
          <a:p>
            <a:r>
              <a:rPr lang="en-US" sz="3200" dirty="0" smtClean="0"/>
              <a:t>Policy 3. Select an Approved Specialist Clinician</a:t>
            </a:r>
          </a:p>
          <a:p>
            <a:pPr lvl="1">
              <a:buNone/>
            </a:pPr>
            <a:r>
              <a:rPr lang="en-US" sz="3200" dirty="0" smtClean="0"/>
              <a:t>   An </a:t>
            </a:r>
            <a:r>
              <a:rPr lang="en-US" sz="3200" dirty="0" smtClean="0">
                <a:solidFill>
                  <a:srgbClr val="FF0000"/>
                </a:solidFill>
              </a:rPr>
              <a:t>approved specialist type </a:t>
            </a:r>
            <a:r>
              <a:rPr lang="en-US" sz="3200" dirty="0" smtClean="0"/>
              <a:t>has clinical hospital privileges and is part of a specialist group</a:t>
            </a:r>
          </a:p>
          <a:p>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srcRect/>
          <a:stretch>
            <a:fillRect/>
          </a:stretch>
        </p:blipFill>
        <p:spPr bwMode="auto">
          <a:xfrm>
            <a:off x="3733799" y="228600"/>
            <a:ext cx="5029201" cy="6437598"/>
          </a:xfrm>
          <a:prstGeom prst="rect">
            <a:avLst/>
          </a:prstGeom>
          <a:noFill/>
          <a:ln w="9525">
            <a:noFill/>
            <a:miter lim="800000"/>
            <a:headEnd/>
            <a:tailEnd/>
          </a:ln>
          <a:effectLst/>
        </p:spPr>
      </p:pic>
      <p:sp>
        <p:nvSpPr>
          <p:cNvPr id="2" name="Title 1"/>
          <p:cNvSpPr>
            <a:spLocks noGrp="1"/>
          </p:cNvSpPr>
          <p:nvPr>
            <p:ph type="title"/>
          </p:nvPr>
        </p:nvSpPr>
        <p:spPr>
          <a:xfrm>
            <a:off x="381000" y="1219200"/>
            <a:ext cx="2895600" cy="1143000"/>
          </a:xfrm>
        </p:spPr>
        <p:txBody>
          <a:bodyPr>
            <a:normAutofit fontScale="90000"/>
          </a:bodyPr>
          <a:lstStyle/>
          <a:p>
            <a:r>
              <a:rPr lang="en-US" dirty="0" smtClean="0"/>
              <a:t>Policy Level</a:t>
            </a:r>
            <a:br>
              <a:rPr lang="en-US" dirty="0" smtClean="0"/>
            </a:br>
            <a:r>
              <a:rPr lang="en-US" dirty="0" smtClean="0"/>
              <a:t>Classification</a:t>
            </a:r>
            <a:br>
              <a:rPr lang="en-US" dirty="0" smtClean="0"/>
            </a:br>
            <a:endParaRPr lang="en-US" dirty="0"/>
          </a:p>
        </p:txBody>
      </p:sp>
      <p:sp>
        <p:nvSpPr>
          <p:cNvPr id="6" name="TextBox 5"/>
          <p:cNvSpPr txBox="1"/>
          <p:nvPr/>
        </p:nvSpPr>
        <p:spPr>
          <a:xfrm>
            <a:off x="0" y="1981200"/>
            <a:ext cx="3657600" cy="2967479"/>
          </a:xfrm>
          <a:prstGeom prst="rect">
            <a:avLst/>
          </a:prstGeom>
          <a:noFill/>
        </p:spPr>
        <p:txBody>
          <a:bodyPr wrap="square" rtlCol="0">
            <a:spAutoFit/>
          </a:bodyPr>
          <a:lstStyle/>
          <a:p>
            <a:pPr>
              <a:lnSpc>
                <a:spcPts val="2800"/>
              </a:lnSpc>
            </a:pPr>
            <a:r>
              <a:rPr lang="en-US" sz="2800" dirty="0" smtClean="0"/>
              <a:t>Formalized Policy</a:t>
            </a:r>
          </a:p>
          <a:p>
            <a:pPr>
              <a:lnSpc>
                <a:spcPts val="2800"/>
              </a:lnSpc>
            </a:pPr>
            <a:endParaRPr lang="en-US" sz="2800" dirty="0" smtClean="0"/>
          </a:p>
          <a:p>
            <a:pPr>
              <a:lnSpc>
                <a:spcPts val="2800"/>
              </a:lnSpc>
            </a:pPr>
            <a:r>
              <a:rPr lang="en-US" sz="2800" dirty="0" smtClean="0"/>
              <a:t> Approved Specialist Type:</a:t>
            </a:r>
          </a:p>
          <a:p>
            <a:pPr>
              <a:lnSpc>
                <a:spcPts val="2800"/>
              </a:lnSpc>
            </a:pPr>
            <a:endParaRPr lang="en-US" sz="2800" dirty="0" smtClean="0"/>
          </a:p>
          <a:p>
            <a:pPr>
              <a:lnSpc>
                <a:spcPts val="2800"/>
              </a:lnSpc>
            </a:pPr>
            <a:r>
              <a:rPr lang="en-US" sz="2400" dirty="0" smtClean="0"/>
              <a:t>Anything that has at least one Hospital</a:t>
            </a:r>
          </a:p>
          <a:p>
            <a:pPr>
              <a:lnSpc>
                <a:spcPts val="2800"/>
              </a:lnSpc>
            </a:pPr>
            <a:r>
              <a:rPr lang="en-US" sz="2400" dirty="0" smtClean="0"/>
              <a:t>Privilege that is clinical and has a </a:t>
            </a:r>
            <a:r>
              <a:rPr lang="en-US" sz="2400" dirty="0" smtClean="0"/>
              <a:t>least One </a:t>
            </a:r>
            <a:r>
              <a:rPr lang="en-US" sz="2400" dirty="0" smtClean="0"/>
              <a:t>Role as a Specialist</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3"/>
          <a:srcRect/>
          <a:stretch>
            <a:fillRect/>
          </a:stretch>
        </p:blipFill>
        <p:spPr bwMode="auto">
          <a:xfrm>
            <a:off x="228600" y="533399"/>
            <a:ext cx="6934200" cy="5910429"/>
          </a:xfrm>
          <a:prstGeom prst="rect">
            <a:avLst/>
          </a:prstGeom>
          <a:noFill/>
          <a:ln w="9525">
            <a:noFill/>
            <a:miter lim="800000"/>
            <a:headEnd/>
            <a:tailEnd/>
          </a:ln>
          <a:effectLst/>
        </p:spPr>
      </p:pic>
      <p:sp>
        <p:nvSpPr>
          <p:cNvPr id="2" name="Title 1"/>
          <p:cNvSpPr>
            <a:spLocks noGrp="1"/>
          </p:cNvSpPr>
          <p:nvPr>
            <p:ph type="title"/>
          </p:nvPr>
        </p:nvSpPr>
        <p:spPr>
          <a:xfrm>
            <a:off x="6248400" y="914400"/>
            <a:ext cx="2590800" cy="3429000"/>
          </a:xfrm>
        </p:spPr>
        <p:txBody>
          <a:bodyPr>
            <a:noAutofit/>
          </a:bodyPr>
          <a:lstStyle/>
          <a:p>
            <a:pPr algn="l"/>
            <a:r>
              <a:rPr lang="en-US" sz="2400" b="1" dirty="0" smtClean="0"/>
              <a:t>Approved Referral:</a:t>
            </a:r>
            <a:r>
              <a:rPr lang="en-US" sz="2400" dirty="0" smtClean="0"/>
              <a:t/>
            </a:r>
            <a:br>
              <a:rPr lang="en-US" sz="2400" dirty="0" smtClean="0"/>
            </a:br>
            <a:r>
              <a:rPr lang="en-US" sz="2400" dirty="0" smtClean="0"/>
              <a:t>A Referral that has a least one patient Referral that is an Eligible Patient Type  and has at least one clinical approval that is a Referring Clinician Type</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638800"/>
            <a:ext cx="8229600" cy="914400"/>
          </a:xfrm>
        </p:spPr>
        <p:txBody>
          <a:bodyPr/>
          <a:lstStyle/>
          <a:p>
            <a:r>
              <a:rPr lang="en-US" dirty="0" smtClean="0"/>
              <a:t>HTML  + </a:t>
            </a:r>
            <a:r>
              <a:rPr lang="en-US" dirty="0" err="1" smtClean="0"/>
              <a:t>RDFa</a:t>
            </a:r>
            <a:r>
              <a:rPr lang="en-US" dirty="0" smtClean="0"/>
              <a:t> Markup</a:t>
            </a:r>
            <a:endParaRPr lang="en-US" dirty="0"/>
          </a:p>
        </p:txBody>
      </p:sp>
      <p:sp>
        <p:nvSpPr>
          <p:cNvPr id="4" name="Rectangle 3"/>
          <p:cNvSpPr/>
          <p:nvPr/>
        </p:nvSpPr>
        <p:spPr>
          <a:xfrm>
            <a:off x="914400" y="2133600"/>
            <a:ext cx="2133600" cy="2362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Patient Referral</a:t>
            </a:r>
            <a:endParaRPr lang="en-US" dirty="0"/>
          </a:p>
        </p:txBody>
      </p:sp>
      <p:sp>
        <p:nvSpPr>
          <p:cNvPr id="6" name="Rectangle 5"/>
          <p:cNvSpPr/>
          <p:nvPr/>
        </p:nvSpPr>
        <p:spPr>
          <a:xfrm>
            <a:off x="1066800" y="2286000"/>
            <a:ext cx="2133600" cy="2362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Patient Referral</a:t>
            </a:r>
            <a:endParaRPr lang="en-US" dirty="0"/>
          </a:p>
        </p:txBody>
      </p:sp>
      <p:sp>
        <p:nvSpPr>
          <p:cNvPr id="7" name="Rectangle 6"/>
          <p:cNvSpPr/>
          <p:nvPr/>
        </p:nvSpPr>
        <p:spPr>
          <a:xfrm>
            <a:off x="1219200" y="2438400"/>
            <a:ext cx="2133600" cy="2362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smtClean="0"/>
              <a:t>Patient Referral</a:t>
            </a:r>
            <a:endParaRPr lang="en-US" sz="2400" dirty="0"/>
          </a:p>
        </p:txBody>
      </p:sp>
      <p:sp>
        <p:nvSpPr>
          <p:cNvPr id="8" name="Rectangle 7"/>
          <p:cNvSpPr/>
          <p:nvPr/>
        </p:nvSpPr>
        <p:spPr>
          <a:xfrm>
            <a:off x="5791200" y="4191000"/>
            <a:ext cx="2057400" cy="1447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smtClean="0"/>
              <a:t>Referring Physician Credentials</a:t>
            </a:r>
            <a:endParaRPr lang="en-US" sz="2400" dirty="0"/>
          </a:p>
        </p:txBody>
      </p:sp>
      <p:sp>
        <p:nvSpPr>
          <p:cNvPr id="9" name="Rectangle 8"/>
          <p:cNvSpPr/>
          <p:nvPr/>
        </p:nvSpPr>
        <p:spPr>
          <a:xfrm>
            <a:off x="5943600" y="1828800"/>
            <a:ext cx="2057400" cy="1447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smtClean="0"/>
              <a:t>Consulting Physician Credentials</a:t>
            </a:r>
            <a:endParaRPr lang="en-US" sz="2400" dirty="0"/>
          </a:p>
        </p:txBody>
      </p:sp>
      <p:cxnSp>
        <p:nvCxnSpPr>
          <p:cNvPr id="11" name="Straight Connector 10"/>
          <p:cNvCxnSpPr>
            <a:endCxn id="19" idx="2"/>
          </p:cNvCxnSpPr>
          <p:nvPr/>
        </p:nvCxnSpPr>
        <p:spPr>
          <a:xfrm rot="16200000" flipH="1">
            <a:off x="3164663" y="3007536"/>
            <a:ext cx="762000" cy="385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19" idx="0"/>
          </p:cNvCxnSpPr>
          <p:nvPr/>
        </p:nvCxnSpPr>
        <p:spPr>
          <a:xfrm rot="5400000">
            <a:off x="5104765" y="2742565"/>
            <a:ext cx="990600" cy="6870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8" idx="1"/>
            <a:endCxn id="19" idx="0"/>
          </p:cNvCxnSpPr>
          <p:nvPr/>
        </p:nvCxnSpPr>
        <p:spPr>
          <a:xfrm rot="10800000">
            <a:off x="5256530" y="3581400"/>
            <a:ext cx="534670" cy="13335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Cloud 18"/>
          <p:cNvSpPr/>
          <p:nvPr/>
        </p:nvSpPr>
        <p:spPr>
          <a:xfrm>
            <a:off x="3733800" y="2819400"/>
            <a:ext cx="1524000" cy="1524000"/>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4" name="Title 1"/>
          <p:cNvSpPr txBox="1">
            <a:spLocks/>
          </p:cNvSpPr>
          <p:nvPr/>
        </p:nvSpPr>
        <p:spPr>
          <a:xfrm>
            <a:off x="381000" y="381000"/>
            <a:ext cx="8229600" cy="9144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Machine Readable Evidence Documents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extBox 24"/>
          <p:cNvSpPr txBox="1"/>
          <p:nvPr/>
        </p:nvSpPr>
        <p:spPr>
          <a:xfrm>
            <a:off x="3733800" y="1600200"/>
            <a:ext cx="1582356" cy="1031051"/>
          </a:xfrm>
          <a:prstGeom prst="rect">
            <a:avLst/>
          </a:prstGeom>
          <a:noFill/>
        </p:spPr>
        <p:txBody>
          <a:bodyPr wrap="none" rtlCol="0">
            <a:spAutoFit/>
          </a:bodyPr>
          <a:lstStyle/>
          <a:p>
            <a:pPr>
              <a:lnSpc>
                <a:spcPts val="2400"/>
              </a:lnSpc>
            </a:pPr>
            <a:r>
              <a:rPr lang="en-US" sz="2400" dirty="0" smtClean="0"/>
              <a:t>Health</a:t>
            </a:r>
          </a:p>
          <a:p>
            <a:pPr algn="ctr">
              <a:lnSpc>
                <a:spcPts val="2400"/>
              </a:lnSpc>
            </a:pPr>
            <a:r>
              <a:rPr lang="en-US" sz="2400" dirty="0" smtClean="0"/>
              <a:t>Information</a:t>
            </a:r>
          </a:p>
          <a:p>
            <a:pPr>
              <a:lnSpc>
                <a:spcPts val="2400"/>
              </a:lnSpc>
            </a:pPr>
            <a:r>
              <a:rPr lang="en-US" sz="2400" dirty="0" smtClean="0"/>
              <a:t>Network</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3200400"/>
            <a:ext cx="1343378" cy="124326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Patient Referral</a:t>
            </a:r>
            <a:endParaRPr lang="en-US" dirty="0"/>
          </a:p>
        </p:txBody>
      </p:sp>
      <p:sp>
        <p:nvSpPr>
          <p:cNvPr id="6" name="Rectangle 5"/>
          <p:cNvSpPr/>
          <p:nvPr/>
        </p:nvSpPr>
        <p:spPr>
          <a:xfrm>
            <a:off x="1447800" y="3352800"/>
            <a:ext cx="1343378" cy="124326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Patient Referral</a:t>
            </a:r>
            <a:endParaRPr lang="en-US" dirty="0"/>
          </a:p>
        </p:txBody>
      </p:sp>
      <p:sp>
        <p:nvSpPr>
          <p:cNvPr id="7" name="Rectangle 6"/>
          <p:cNvSpPr/>
          <p:nvPr/>
        </p:nvSpPr>
        <p:spPr>
          <a:xfrm>
            <a:off x="1600200" y="3505200"/>
            <a:ext cx="1343378" cy="124326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lnSpc>
                <a:spcPct val="90000"/>
              </a:lnSpc>
            </a:pPr>
            <a:r>
              <a:rPr lang="en-US" sz="2400" dirty="0" smtClean="0"/>
              <a:t>Patient Referral</a:t>
            </a:r>
            <a:endParaRPr lang="en-US" sz="2400" dirty="0"/>
          </a:p>
        </p:txBody>
      </p:sp>
      <p:sp>
        <p:nvSpPr>
          <p:cNvPr id="8" name="Rectangle 7"/>
          <p:cNvSpPr/>
          <p:nvPr/>
        </p:nvSpPr>
        <p:spPr>
          <a:xfrm>
            <a:off x="6172200" y="4800600"/>
            <a:ext cx="1447800" cy="1219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lnSpc>
                <a:spcPct val="90000"/>
              </a:lnSpc>
            </a:pPr>
            <a:r>
              <a:rPr lang="en-US" sz="2400" dirty="0" smtClean="0"/>
              <a:t>Referring Physician Credentials</a:t>
            </a:r>
            <a:endParaRPr lang="en-US" sz="2400" dirty="0"/>
          </a:p>
        </p:txBody>
      </p:sp>
      <p:sp>
        <p:nvSpPr>
          <p:cNvPr id="9" name="Rectangle 8"/>
          <p:cNvSpPr/>
          <p:nvPr/>
        </p:nvSpPr>
        <p:spPr>
          <a:xfrm>
            <a:off x="6324600" y="2895600"/>
            <a:ext cx="1447800" cy="1066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lnSpc>
                <a:spcPct val="90000"/>
              </a:lnSpc>
            </a:pPr>
            <a:r>
              <a:rPr lang="en-US" sz="2400" dirty="0" smtClean="0"/>
              <a:t>Consulting Physician Credentials</a:t>
            </a:r>
            <a:endParaRPr lang="en-US" sz="2400" dirty="0"/>
          </a:p>
        </p:txBody>
      </p:sp>
      <p:cxnSp>
        <p:nvCxnSpPr>
          <p:cNvPr id="11" name="Straight Connector 10"/>
          <p:cNvCxnSpPr>
            <a:stCxn id="7" idx="3"/>
            <a:endCxn id="19" idx="2"/>
          </p:cNvCxnSpPr>
          <p:nvPr/>
        </p:nvCxnSpPr>
        <p:spPr>
          <a:xfrm>
            <a:off x="2943578" y="4126832"/>
            <a:ext cx="794380" cy="1223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19" idx="0"/>
          </p:cNvCxnSpPr>
          <p:nvPr/>
        </p:nvCxnSpPr>
        <p:spPr>
          <a:xfrm rot="10800000" flipV="1">
            <a:off x="5073240" y="3657599"/>
            <a:ext cx="1251363" cy="591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19" idx="0"/>
          </p:cNvCxnSpPr>
          <p:nvPr/>
        </p:nvCxnSpPr>
        <p:spPr>
          <a:xfrm rot="10800000">
            <a:off x="5073240" y="4249154"/>
            <a:ext cx="1098961" cy="1008647"/>
          </a:xfrm>
          <a:prstGeom prst="line">
            <a:avLst/>
          </a:prstGeom>
        </p:spPr>
        <p:style>
          <a:lnRef idx="1">
            <a:schemeClr val="accent1"/>
          </a:lnRef>
          <a:fillRef idx="0">
            <a:schemeClr val="accent1"/>
          </a:fillRef>
          <a:effectRef idx="0">
            <a:schemeClr val="accent1"/>
          </a:effectRef>
          <a:fontRef idx="minor">
            <a:schemeClr val="tx1"/>
          </a:fontRef>
        </p:style>
      </p:cxnSp>
      <p:sp>
        <p:nvSpPr>
          <p:cNvPr id="19" name="Cloud 18"/>
          <p:cNvSpPr/>
          <p:nvPr/>
        </p:nvSpPr>
        <p:spPr>
          <a:xfrm>
            <a:off x="3733800" y="3810000"/>
            <a:ext cx="1340556" cy="878305"/>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4" name="Title 1"/>
          <p:cNvSpPr txBox="1">
            <a:spLocks/>
          </p:cNvSpPr>
          <p:nvPr/>
        </p:nvSpPr>
        <p:spPr>
          <a:xfrm>
            <a:off x="381000" y="304800"/>
            <a:ext cx="82296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22" name="Straight Connector 21"/>
          <p:cNvCxnSpPr/>
          <p:nvPr/>
        </p:nvCxnSpPr>
        <p:spPr>
          <a:xfrm>
            <a:off x="1295400" y="2667000"/>
            <a:ext cx="6553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33400" y="1371600"/>
            <a:ext cx="3505200" cy="461665"/>
          </a:xfrm>
          <a:prstGeom prst="rect">
            <a:avLst/>
          </a:prstGeom>
          <a:noFill/>
        </p:spPr>
        <p:txBody>
          <a:bodyPr wrap="square" rtlCol="0">
            <a:spAutoFit/>
          </a:bodyPr>
          <a:lstStyle/>
          <a:p>
            <a:r>
              <a:rPr lang="en-US" sz="2400" dirty="0" smtClean="0"/>
              <a:t>Health </a:t>
            </a:r>
            <a:r>
              <a:rPr lang="en-US" sz="2400" dirty="0" smtClean="0"/>
              <a:t>Information Ontology</a:t>
            </a:r>
            <a:endParaRPr lang="en-US" sz="2400" dirty="0"/>
          </a:p>
        </p:txBody>
      </p:sp>
      <p:sp>
        <p:nvSpPr>
          <p:cNvPr id="26" name="TextBox 25"/>
          <p:cNvSpPr txBox="1"/>
          <p:nvPr/>
        </p:nvSpPr>
        <p:spPr>
          <a:xfrm>
            <a:off x="4267200" y="1219200"/>
            <a:ext cx="2027671" cy="46166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400" dirty="0" smtClean="0"/>
              <a:t>OWL Inferences</a:t>
            </a:r>
            <a:endParaRPr lang="en-US" sz="2400" dirty="0"/>
          </a:p>
        </p:txBody>
      </p:sp>
      <p:cxnSp>
        <p:nvCxnSpPr>
          <p:cNvPr id="28" name="Straight Arrow Connector 27"/>
          <p:cNvCxnSpPr>
            <a:endCxn id="23" idx="2"/>
          </p:cNvCxnSpPr>
          <p:nvPr/>
        </p:nvCxnSpPr>
        <p:spPr>
          <a:xfrm rot="16200000" flipV="1">
            <a:off x="2250133" y="1869133"/>
            <a:ext cx="2052935" cy="1981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9" name="TextBox 28"/>
          <p:cNvSpPr txBox="1"/>
          <p:nvPr/>
        </p:nvSpPr>
        <p:spPr>
          <a:xfrm>
            <a:off x="3124200" y="2209800"/>
            <a:ext cx="3617722" cy="461665"/>
          </a:xfrm>
          <a:prstGeom prst="rect">
            <a:avLst/>
          </a:prstGeom>
          <a:noFill/>
        </p:spPr>
        <p:txBody>
          <a:bodyPr wrap="none" rtlCol="0">
            <a:spAutoFit/>
          </a:bodyPr>
          <a:lstStyle/>
          <a:p>
            <a:r>
              <a:rPr lang="en-US" sz="2400" dirty="0" smtClean="0"/>
              <a:t>RDF  patient and provider data</a:t>
            </a:r>
            <a:endParaRPr lang="en-US" sz="2400" dirty="0"/>
          </a:p>
        </p:txBody>
      </p:sp>
      <p:sp>
        <p:nvSpPr>
          <p:cNvPr id="30" name="TextBox 29"/>
          <p:cNvSpPr txBox="1"/>
          <p:nvPr/>
        </p:nvSpPr>
        <p:spPr>
          <a:xfrm>
            <a:off x="7239000" y="1371600"/>
            <a:ext cx="1587294" cy="1031051"/>
          </a:xfrm>
          <a:prstGeom prst="rect">
            <a:avLst/>
          </a:prstGeom>
          <a:noFill/>
        </p:spPr>
        <p:txBody>
          <a:bodyPr wrap="none" rtlCol="0">
            <a:spAutoFit/>
          </a:bodyPr>
          <a:lstStyle/>
          <a:p>
            <a:pPr>
              <a:lnSpc>
                <a:spcPts val="2400"/>
              </a:lnSpc>
            </a:pPr>
            <a:r>
              <a:rPr lang="en-US" sz="2400" dirty="0" smtClean="0"/>
              <a:t>Audit </a:t>
            </a:r>
          </a:p>
          <a:p>
            <a:pPr>
              <a:lnSpc>
                <a:spcPts val="2400"/>
              </a:lnSpc>
            </a:pPr>
            <a:r>
              <a:rPr lang="en-US" sz="2400" dirty="0" smtClean="0"/>
              <a:t>Compliance </a:t>
            </a:r>
          </a:p>
          <a:p>
            <a:pPr>
              <a:lnSpc>
                <a:spcPts val="2400"/>
              </a:lnSpc>
            </a:pPr>
            <a:r>
              <a:rPr lang="en-US" sz="2400" dirty="0" smtClean="0"/>
              <a:t>Policy</a:t>
            </a:r>
            <a:endParaRPr lang="en-US" sz="2400" dirty="0"/>
          </a:p>
        </p:txBody>
      </p:sp>
      <p:cxnSp>
        <p:nvCxnSpPr>
          <p:cNvPr id="33" name="Straight Arrow Connector 32"/>
          <p:cNvCxnSpPr/>
          <p:nvPr/>
        </p:nvCxnSpPr>
        <p:spPr>
          <a:xfrm>
            <a:off x="5943600" y="762000"/>
            <a:ext cx="1143000" cy="609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4" name="Straight Arrow Connector 33"/>
          <p:cNvCxnSpPr>
            <a:stCxn id="23" idx="0"/>
            <a:endCxn id="38" idx="1"/>
          </p:cNvCxnSpPr>
          <p:nvPr/>
        </p:nvCxnSpPr>
        <p:spPr>
          <a:xfrm rot="5400000" flipH="1" flipV="1">
            <a:off x="2858617" y="115417"/>
            <a:ext cx="683567" cy="1828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8" name="TextBox 37"/>
          <p:cNvSpPr txBox="1"/>
          <p:nvPr/>
        </p:nvSpPr>
        <p:spPr>
          <a:xfrm>
            <a:off x="4114800" y="457200"/>
            <a:ext cx="1912703" cy="461665"/>
          </a:xfrm>
          <a:prstGeom prst="rect">
            <a:avLst/>
          </a:prstGeom>
          <a:noFill/>
        </p:spPr>
        <p:txBody>
          <a:bodyPr wrap="none" rtlCol="0">
            <a:spAutoFit/>
          </a:bodyPr>
          <a:lstStyle/>
          <a:p>
            <a:r>
              <a:rPr lang="en-US" sz="2400" dirty="0" smtClean="0"/>
              <a:t>REA  Ontology</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Processing Evidence Documents with Semantic Web Technologies</a:t>
            </a:r>
            <a:endParaRPr lang="en-US" dirty="0"/>
          </a:p>
        </p:txBody>
      </p:sp>
      <p:sp>
        <p:nvSpPr>
          <p:cNvPr id="3" name="Content Placeholder 2"/>
          <p:cNvSpPr>
            <a:spLocks noGrp="1"/>
          </p:cNvSpPr>
          <p:nvPr>
            <p:ph sz="quarter" idx="1"/>
          </p:nvPr>
        </p:nvSpPr>
        <p:spPr/>
        <p:txBody>
          <a:bodyPr>
            <a:noAutofit/>
          </a:bodyPr>
          <a:lstStyle/>
          <a:p>
            <a:r>
              <a:rPr lang="en-US" sz="3200" dirty="0" smtClean="0"/>
              <a:t>Improve healthcare network monitoring</a:t>
            </a:r>
          </a:p>
          <a:p>
            <a:r>
              <a:rPr lang="en-US" sz="3200" dirty="0" smtClean="0"/>
              <a:t>Find ways evidence </a:t>
            </a:r>
            <a:r>
              <a:rPr lang="en-US" sz="3200" dirty="0" smtClean="0"/>
              <a:t>documents could be augmented with semantic tools to enhance their data and processing </a:t>
            </a:r>
            <a:r>
              <a:rPr lang="en-US" sz="3200" dirty="0" smtClean="0"/>
              <a:t>visibility</a:t>
            </a:r>
          </a:p>
          <a:p>
            <a:pPr lvl="1"/>
            <a:r>
              <a:rPr lang="en-US" sz="3000" dirty="0" smtClean="0"/>
              <a:t>Support </a:t>
            </a:r>
            <a:r>
              <a:rPr lang="en-US" sz="3000" dirty="0" smtClean="0"/>
              <a:t>explicit business rules that direct exchange </a:t>
            </a:r>
            <a:r>
              <a:rPr lang="en-US" sz="3000" dirty="0" smtClean="0"/>
              <a:t>processes</a:t>
            </a:r>
          </a:p>
          <a:p>
            <a:r>
              <a:rPr lang="en-US" sz="3200" dirty="0" smtClean="0"/>
              <a:t>Explore </a:t>
            </a:r>
            <a:r>
              <a:rPr lang="en-US" sz="3200" dirty="0" smtClean="0"/>
              <a:t>an upper level REA </a:t>
            </a:r>
            <a:r>
              <a:rPr lang="en-US" sz="3200" dirty="0" smtClean="0"/>
              <a:t>ontology</a:t>
            </a:r>
          </a:p>
          <a:p>
            <a:pPr lvl="1"/>
            <a:r>
              <a:rPr lang="en-US" sz="3000" dirty="0" smtClean="0"/>
              <a:t>Systematize evidence </a:t>
            </a:r>
            <a:r>
              <a:rPr lang="en-US" sz="3000" dirty="0" smtClean="0"/>
              <a:t>documents’ </a:t>
            </a:r>
            <a:r>
              <a:rPr lang="en-US" sz="3000" dirty="0" smtClean="0"/>
              <a:t>contents</a:t>
            </a:r>
          </a:p>
          <a:p>
            <a:pPr lvl="1"/>
            <a:r>
              <a:rPr lang="en-US" sz="3000" dirty="0" smtClean="0"/>
              <a:t>Design prototype using embedded </a:t>
            </a:r>
            <a:r>
              <a:rPr lang="en-US" sz="3000" dirty="0" smtClean="0"/>
              <a:t>semantic rules to reason about updates and resource </a:t>
            </a:r>
            <a:r>
              <a:rPr lang="en-US" sz="3000" dirty="0" smtClean="0"/>
              <a:t>exchanges</a:t>
            </a:r>
            <a:endParaRPr lang="en-US" sz="3000" dirty="0" smtClean="0"/>
          </a:p>
          <a:p>
            <a:pPr lvl="1"/>
            <a:endParaRPr lang="en-US" sz="3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RDFa</a:t>
            </a:r>
            <a:r>
              <a:rPr lang="en-US" dirty="0" smtClean="0"/>
              <a:t> Markup embedded in Evidence Documents</a:t>
            </a:r>
            <a:endParaRPr lang="en-US" dirty="0"/>
          </a:p>
        </p:txBody>
      </p:sp>
      <p:sp>
        <p:nvSpPr>
          <p:cNvPr id="3" name="Rectangle 2"/>
          <p:cNvSpPr/>
          <p:nvPr/>
        </p:nvSpPr>
        <p:spPr>
          <a:xfrm>
            <a:off x="304800" y="1600200"/>
            <a:ext cx="4572000" cy="147732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US" dirty="0" smtClean="0"/>
              <a:t>Consulting Physician</a:t>
            </a:r>
          </a:p>
          <a:p>
            <a:r>
              <a:rPr lang="en-US" dirty="0" smtClean="0"/>
              <a:t>Provider Name: </a:t>
            </a:r>
            <a:r>
              <a:rPr lang="en-US" b="1" dirty="0" smtClean="0"/>
              <a:t>Dr. </a:t>
            </a:r>
            <a:r>
              <a:rPr lang="en-US" b="1" dirty="0" err="1" smtClean="0"/>
              <a:t>Howser</a:t>
            </a:r>
            <a:endParaRPr lang="en-US" dirty="0" smtClean="0"/>
          </a:p>
          <a:p>
            <a:r>
              <a:rPr lang="en-US" dirty="0" smtClean="0"/>
              <a:t>Clinical Authorization: </a:t>
            </a:r>
            <a:r>
              <a:rPr lang="en-US" b="1" dirty="0" smtClean="0"/>
              <a:t>Specialist</a:t>
            </a:r>
            <a:endParaRPr lang="en-US" dirty="0" smtClean="0"/>
          </a:p>
          <a:p>
            <a:r>
              <a:rPr lang="en-US" dirty="0" smtClean="0"/>
              <a:t>Physician Referral Privileges: </a:t>
            </a:r>
            <a:r>
              <a:rPr lang="en-US" b="1" dirty="0" smtClean="0"/>
              <a:t>Clinical Consultant</a:t>
            </a:r>
            <a:endParaRPr lang="en-US" dirty="0"/>
          </a:p>
        </p:txBody>
      </p:sp>
      <p:sp>
        <p:nvSpPr>
          <p:cNvPr id="4" name="TextBox 3"/>
          <p:cNvSpPr txBox="1"/>
          <p:nvPr/>
        </p:nvSpPr>
        <p:spPr>
          <a:xfrm>
            <a:off x="4953000" y="1676400"/>
            <a:ext cx="1384161" cy="369332"/>
          </a:xfrm>
          <a:prstGeom prst="rect">
            <a:avLst/>
          </a:prstGeom>
          <a:noFill/>
        </p:spPr>
        <p:txBody>
          <a:bodyPr wrap="none" rtlCol="0">
            <a:spAutoFit/>
          </a:bodyPr>
          <a:lstStyle/>
          <a:p>
            <a:r>
              <a:rPr lang="en-US" dirty="0" smtClean="0"/>
              <a:t>Human View</a:t>
            </a:r>
            <a:endParaRPr lang="en-US" dirty="0"/>
          </a:p>
        </p:txBody>
      </p:sp>
      <p:sp>
        <p:nvSpPr>
          <p:cNvPr id="5" name="Rectangle 4"/>
          <p:cNvSpPr/>
          <p:nvPr/>
        </p:nvSpPr>
        <p:spPr>
          <a:xfrm>
            <a:off x="609600" y="3276600"/>
            <a:ext cx="5105400"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dirty="0" smtClean="0"/>
              <a:t>&lt;</a:t>
            </a:r>
            <a:r>
              <a:rPr lang="en-US" sz="1200" dirty="0" err="1" smtClean="0"/>
              <a:t>li</a:t>
            </a:r>
            <a:r>
              <a:rPr lang="en-US" sz="1200" dirty="0" smtClean="0"/>
              <a:t> about= </a:t>
            </a:r>
            <a:r>
              <a:rPr lang="en-US" sz="1200" dirty="0" smtClean="0">
                <a:hlinkClick r:id="rId3"/>
              </a:rPr>
              <a:t>“http://consultation.heathcare.owl#C454</a:t>
            </a:r>
            <a:r>
              <a:rPr lang="en-US" sz="1200" dirty="0" smtClean="0"/>
              <a:t> “&gt;</a:t>
            </a:r>
          </a:p>
          <a:p>
            <a:r>
              <a:rPr lang="en-US" sz="1200" dirty="0" smtClean="0"/>
              <a:t>&lt;span </a:t>
            </a:r>
            <a:r>
              <a:rPr lang="en-US" sz="1200" dirty="0" err="1" smtClean="0"/>
              <a:t>rel</a:t>
            </a:r>
            <a:r>
              <a:rPr lang="en-US" sz="1200" dirty="0" smtClean="0"/>
              <a:t>="</a:t>
            </a:r>
            <a:r>
              <a:rPr lang="en-US" sz="1200" b="1" dirty="0" err="1" smtClean="0"/>
              <a:t>rdf:type</a:t>
            </a:r>
            <a:r>
              <a:rPr lang="en-US" sz="1200" dirty="0" smtClean="0"/>
              <a:t>" </a:t>
            </a:r>
          </a:p>
          <a:p>
            <a:r>
              <a:rPr lang="en-US" sz="1200" dirty="0" smtClean="0"/>
              <a:t>                      </a:t>
            </a:r>
            <a:r>
              <a:rPr lang="en-US" sz="1200" dirty="0" err="1" smtClean="0"/>
              <a:t>href</a:t>
            </a:r>
            <a:r>
              <a:rPr lang="en-US" sz="1200" dirty="0" smtClean="0"/>
              <a:t>= </a:t>
            </a:r>
            <a:r>
              <a:rPr lang="en-US" sz="1200" dirty="0" smtClean="0">
                <a:hlinkClick r:id="rId4"/>
              </a:rPr>
              <a:t>http://consultation.heathcare.owl#NamedAgents</a:t>
            </a:r>
            <a:r>
              <a:rPr lang="en-US" sz="1200" dirty="0" smtClean="0"/>
              <a:t> &gt;&lt;/span&gt;</a:t>
            </a:r>
          </a:p>
          <a:p>
            <a:r>
              <a:rPr lang="en-US" sz="1200" dirty="0" smtClean="0"/>
              <a:t>   &lt;span </a:t>
            </a:r>
            <a:r>
              <a:rPr lang="en-US" sz="1200" dirty="0" err="1" smtClean="0"/>
              <a:t>rel</a:t>
            </a:r>
            <a:r>
              <a:rPr lang="en-US" sz="1200" dirty="0" smtClean="0"/>
              <a:t>="</a:t>
            </a:r>
            <a:r>
              <a:rPr lang="en-US" sz="1200" b="1" dirty="0" err="1" smtClean="0"/>
              <a:t>hc:has_Consultant_Priviledge</a:t>
            </a:r>
            <a:r>
              <a:rPr lang="en-US" sz="1200" dirty="0" smtClean="0"/>
              <a:t>"                     	</a:t>
            </a:r>
          </a:p>
          <a:p>
            <a:r>
              <a:rPr lang="en-US" sz="1200" dirty="0" smtClean="0"/>
              <a:t>                      </a:t>
            </a:r>
            <a:r>
              <a:rPr lang="en-US" sz="1200" dirty="0" err="1" smtClean="0"/>
              <a:t>href</a:t>
            </a:r>
            <a:r>
              <a:rPr lang="en-US" sz="1200" dirty="0" smtClean="0"/>
              <a:t>= </a:t>
            </a:r>
            <a:r>
              <a:rPr lang="en-US" sz="1200" dirty="0" smtClean="0">
                <a:hlinkClick r:id="rId5"/>
              </a:rPr>
              <a:t>http://consultation.heathcare.owl#Clinical</a:t>
            </a:r>
            <a:r>
              <a:rPr lang="en-US" sz="1200" dirty="0" smtClean="0"/>
              <a:t> &gt;</a:t>
            </a:r>
          </a:p>
          <a:p>
            <a:r>
              <a:rPr lang="en-US" sz="1200" dirty="0" smtClean="0"/>
              <a:t>&lt;/span    &lt;span </a:t>
            </a:r>
            <a:r>
              <a:rPr lang="en-US" sz="1200" dirty="0" err="1" smtClean="0"/>
              <a:t>rel</a:t>
            </a:r>
            <a:r>
              <a:rPr lang="en-US" sz="1200" dirty="0" smtClean="0"/>
              <a:t>="</a:t>
            </a:r>
            <a:r>
              <a:rPr lang="en-US" sz="1200" b="1" dirty="0" err="1" smtClean="0"/>
              <a:t>hc:has_Role</a:t>
            </a:r>
            <a:r>
              <a:rPr lang="en-US" sz="1200" dirty="0" smtClean="0"/>
              <a:t>"                     </a:t>
            </a:r>
          </a:p>
          <a:p>
            <a:r>
              <a:rPr lang="en-US" sz="1200" dirty="0" smtClean="0"/>
              <a:t>                      </a:t>
            </a:r>
            <a:r>
              <a:rPr lang="en-US" sz="1200" dirty="0" err="1" smtClean="0"/>
              <a:t>href</a:t>
            </a:r>
            <a:r>
              <a:rPr lang="en-US" sz="1200" dirty="0" smtClean="0"/>
              <a:t>=</a:t>
            </a:r>
            <a:r>
              <a:rPr lang="en-US" sz="1200" dirty="0" smtClean="0">
                <a:hlinkClick r:id="rId6"/>
              </a:rPr>
              <a:t>“http://consultation.heathcare.owl#Specialist</a:t>
            </a:r>
            <a:r>
              <a:rPr lang="en-US" sz="1200" dirty="0" smtClean="0"/>
              <a:t>”&gt;</a:t>
            </a:r>
            <a:endParaRPr lang="en-US" sz="1200" dirty="0"/>
          </a:p>
        </p:txBody>
      </p:sp>
      <p:sp>
        <p:nvSpPr>
          <p:cNvPr id="6" name="TextBox 5"/>
          <p:cNvSpPr txBox="1"/>
          <p:nvPr/>
        </p:nvSpPr>
        <p:spPr>
          <a:xfrm>
            <a:off x="5943600" y="3505200"/>
            <a:ext cx="2336089" cy="369332"/>
          </a:xfrm>
          <a:prstGeom prst="rect">
            <a:avLst/>
          </a:prstGeom>
          <a:noFill/>
        </p:spPr>
        <p:txBody>
          <a:bodyPr wrap="none" rtlCol="0">
            <a:spAutoFit/>
          </a:bodyPr>
          <a:lstStyle/>
          <a:p>
            <a:r>
              <a:rPr lang="en-US" dirty="0" smtClean="0"/>
              <a:t>HTML &amp; </a:t>
            </a:r>
            <a:r>
              <a:rPr lang="en-US" dirty="0" err="1" smtClean="0"/>
              <a:t>RDFa</a:t>
            </a:r>
            <a:r>
              <a:rPr lang="en-US" dirty="0" smtClean="0"/>
              <a:t> Mark-up</a:t>
            </a:r>
            <a:endParaRPr lang="en-US" dirty="0"/>
          </a:p>
        </p:txBody>
      </p:sp>
      <p:sp>
        <p:nvSpPr>
          <p:cNvPr id="7" name="Rectangle 6"/>
          <p:cNvSpPr/>
          <p:nvPr/>
        </p:nvSpPr>
        <p:spPr>
          <a:xfrm>
            <a:off x="1752600" y="4953000"/>
            <a:ext cx="4572000" cy="156966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US" sz="1200" dirty="0" smtClean="0"/>
              <a:t>&lt;</a:t>
            </a:r>
            <a:r>
              <a:rPr lang="en-US" sz="1200" dirty="0" err="1" smtClean="0"/>
              <a:t>rdf:Description</a:t>
            </a:r>
            <a:r>
              <a:rPr lang="en-US" sz="1200" dirty="0" smtClean="0"/>
              <a:t> </a:t>
            </a:r>
            <a:r>
              <a:rPr lang="en-US" sz="1200" dirty="0" err="1" smtClean="0"/>
              <a:t>rdf:about</a:t>
            </a:r>
            <a:r>
              <a:rPr lang="en-US" sz="1200" dirty="0" smtClean="0"/>
              <a:t>="http://consultation.heathcare.owl#C454"&gt;</a:t>
            </a:r>
          </a:p>
          <a:p>
            <a:r>
              <a:rPr lang="en-US" sz="1200" dirty="0" smtClean="0"/>
              <a:t>    &lt;</a:t>
            </a:r>
            <a:r>
              <a:rPr lang="en-US" sz="1200" dirty="0" err="1" smtClean="0"/>
              <a:t>rdf:type</a:t>
            </a:r>
            <a:r>
              <a:rPr lang="en-US" sz="1200" dirty="0" smtClean="0"/>
              <a:t> </a:t>
            </a:r>
            <a:r>
              <a:rPr lang="en-US" sz="1200" dirty="0" err="1" smtClean="0"/>
              <a:t>rdf:resource</a:t>
            </a:r>
            <a:r>
              <a:rPr lang="en-US" sz="1200" dirty="0" smtClean="0"/>
              <a:t>="http://consultation.heathcare.owl#NamedAgents"/&gt;</a:t>
            </a:r>
          </a:p>
          <a:p>
            <a:r>
              <a:rPr lang="en-US" sz="1200" dirty="0" smtClean="0"/>
              <a:t>    &lt;</a:t>
            </a:r>
            <a:r>
              <a:rPr lang="en-US" sz="1200" dirty="0" err="1" smtClean="0"/>
              <a:t>hc:has_Consultant_Priviledge</a:t>
            </a:r>
            <a:r>
              <a:rPr lang="en-US" sz="1200" dirty="0" smtClean="0"/>
              <a:t> </a:t>
            </a:r>
            <a:r>
              <a:rPr lang="en-US" sz="1200" dirty="0" err="1" smtClean="0"/>
              <a:t>rdf:resource</a:t>
            </a:r>
            <a:r>
              <a:rPr lang="en-US" sz="1200" dirty="0" smtClean="0"/>
              <a:t>="http://consultation.heathcare.owl#Clinical"/&gt;</a:t>
            </a:r>
          </a:p>
          <a:p>
            <a:r>
              <a:rPr lang="en-US" sz="1200" dirty="0" smtClean="0"/>
              <a:t>    &lt;</a:t>
            </a:r>
            <a:r>
              <a:rPr lang="en-US" sz="1200" dirty="0" err="1" smtClean="0"/>
              <a:t>hc:has_Role</a:t>
            </a:r>
            <a:r>
              <a:rPr lang="en-US" sz="1200" dirty="0" smtClean="0"/>
              <a:t> </a:t>
            </a:r>
            <a:r>
              <a:rPr lang="en-US" sz="1200" dirty="0" err="1" smtClean="0"/>
              <a:t>rdf:resource</a:t>
            </a:r>
            <a:r>
              <a:rPr lang="en-US" sz="1200" dirty="0" smtClean="0"/>
              <a:t>="http://consultation.heathcare.owl#Specialist"/&gt;</a:t>
            </a:r>
          </a:p>
          <a:p>
            <a:r>
              <a:rPr lang="en-US" sz="1200" dirty="0" smtClean="0"/>
              <a:t>  &lt;/</a:t>
            </a:r>
            <a:r>
              <a:rPr lang="en-US" sz="1200" dirty="0" err="1" smtClean="0"/>
              <a:t>rdf:Description</a:t>
            </a:r>
            <a:r>
              <a:rPr lang="en-US" sz="1200" dirty="0" smtClean="0"/>
              <a:t>&gt;</a:t>
            </a:r>
            <a:endParaRPr lang="en-US" sz="1200" dirty="0"/>
          </a:p>
        </p:txBody>
      </p:sp>
      <p:sp>
        <p:nvSpPr>
          <p:cNvPr id="8" name="TextBox 7"/>
          <p:cNvSpPr txBox="1"/>
          <p:nvPr/>
        </p:nvSpPr>
        <p:spPr>
          <a:xfrm>
            <a:off x="6705600" y="5029200"/>
            <a:ext cx="1651799" cy="369332"/>
          </a:xfrm>
          <a:prstGeom prst="rect">
            <a:avLst/>
          </a:prstGeom>
          <a:noFill/>
        </p:spPr>
        <p:txBody>
          <a:bodyPr wrap="none" rtlCol="0">
            <a:spAutoFit/>
          </a:bodyPr>
          <a:lstStyle/>
          <a:p>
            <a:r>
              <a:rPr lang="en-US" dirty="0" smtClean="0"/>
              <a:t>Importable RDF</a:t>
            </a:r>
            <a:endParaRPr lang="en-US" dirty="0"/>
          </a:p>
        </p:txBody>
      </p:sp>
      <p:cxnSp>
        <p:nvCxnSpPr>
          <p:cNvPr id="10" name="Straight Arrow Connector 9"/>
          <p:cNvCxnSpPr/>
          <p:nvPr/>
        </p:nvCxnSpPr>
        <p:spPr>
          <a:xfrm>
            <a:off x="762000" y="4800600"/>
            <a:ext cx="838200" cy="609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1" name="TextBox 10"/>
          <p:cNvSpPr txBox="1"/>
          <p:nvPr/>
        </p:nvSpPr>
        <p:spPr>
          <a:xfrm>
            <a:off x="152400" y="5410200"/>
            <a:ext cx="1423980" cy="923330"/>
          </a:xfrm>
          <a:prstGeom prst="rect">
            <a:avLst/>
          </a:prstGeom>
          <a:noFill/>
        </p:spPr>
        <p:txBody>
          <a:bodyPr wrap="none" rtlCol="0">
            <a:spAutoFit/>
          </a:bodyPr>
          <a:lstStyle/>
          <a:p>
            <a:r>
              <a:rPr lang="en-US" dirty="0" smtClean="0"/>
              <a:t>GRDDL of</a:t>
            </a:r>
          </a:p>
          <a:p>
            <a:r>
              <a:rPr lang="en-US" dirty="0" smtClean="0"/>
              <a:t>HTML &amp;</a:t>
            </a:r>
            <a:r>
              <a:rPr lang="en-US" dirty="0" err="1" smtClean="0"/>
              <a:t>RDFa</a:t>
            </a:r>
            <a:endParaRPr lang="en-US" dirty="0" smtClean="0"/>
          </a:p>
          <a:p>
            <a:r>
              <a:rPr lang="en-US" dirty="0" smtClean="0"/>
              <a:t>Transform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level OWL descriptions</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dirty="0" err="1" smtClean="0">
                <a:solidFill>
                  <a:srgbClr val="FF0000"/>
                </a:solidFill>
              </a:rPr>
              <a:t>hc:Approved_Consulting_Clinician</a:t>
            </a:r>
            <a:endParaRPr lang="en-US" dirty="0" smtClean="0">
              <a:solidFill>
                <a:srgbClr val="FF0000"/>
              </a:solidFill>
            </a:endParaRPr>
          </a:p>
          <a:p>
            <a:pPr>
              <a:buNone/>
            </a:pPr>
            <a:r>
              <a:rPr lang="en-US" dirty="0" smtClean="0"/>
              <a:t>      a       </a:t>
            </a:r>
            <a:r>
              <a:rPr lang="en-US" dirty="0" err="1" smtClean="0"/>
              <a:t>owl:Class</a:t>
            </a:r>
            <a:r>
              <a:rPr lang="en-US" dirty="0" smtClean="0"/>
              <a:t> ;</a:t>
            </a:r>
          </a:p>
          <a:p>
            <a:pPr>
              <a:buNone/>
            </a:pPr>
            <a:r>
              <a:rPr lang="en-US" dirty="0" smtClean="0"/>
              <a:t>      </a:t>
            </a:r>
            <a:r>
              <a:rPr lang="en-US" dirty="0" err="1" smtClean="0"/>
              <a:t>rdfs:subClassOf</a:t>
            </a:r>
            <a:r>
              <a:rPr lang="en-US" dirty="0" smtClean="0"/>
              <a:t>  </a:t>
            </a:r>
            <a:r>
              <a:rPr lang="en-US" dirty="0" err="1" smtClean="0"/>
              <a:t>REAontology:EconomicAgentType</a:t>
            </a:r>
            <a:r>
              <a:rPr lang="en-US" dirty="0" smtClean="0"/>
              <a:t> ;</a:t>
            </a:r>
          </a:p>
          <a:p>
            <a:pPr>
              <a:buNone/>
            </a:pPr>
            <a:r>
              <a:rPr lang="en-US" dirty="0" smtClean="0"/>
              <a:t>      </a:t>
            </a:r>
            <a:r>
              <a:rPr lang="en-US" dirty="0" err="1" smtClean="0"/>
              <a:t>owl:equivalentClass</a:t>
            </a:r>
            <a:endParaRPr lang="en-US" dirty="0" smtClean="0"/>
          </a:p>
          <a:p>
            <a:pPr>
              <a:buNone/>
            </a:pPr>
            <a:r>
              <a:rPr lang="en-US" dirty="0" smtClean="0"/>
              <a:t>              [ a       </a:t>
            </a:r>
            <a:r>
              <a:rPr lang="en-US" dirty="0" err="1" smtClean="0"/>
              <a:t>owl:Class</a:t>
            </a:r>
            <a:r>
              <a:rPr lang="en-US" dirty="0" smtClean="0"/>
              <a:t> ;</a:t>
            </a:r>
          </a:p>
          <a:p>
            <a:pPr>
              <a:buNone/>
            </a:pPr>
            <a:r>
              <a:rPr lang="en-US" dirty="0" smtClean="0"/>
              <a:t>                </a:t>
            </a:r>
            <a:r>
              <a:rPr lang="en-US" dirty="0" err="1" smtClean="0"/>
              <a:t>owl:intersectionOf</a:t>
            </a:r>
            <a:r>
              <a:rPr lang="en-US" dirty="0" smtClean="0"/>
              <a:t> ([ a       </a:t>
            </a:r>
            <a:r>
              <a:rPr lang="en-US" dirty="0" err="1" smtClean="0"/>
              <a:t>owl:Restriction</a:t>
            </a:r>
            <a:r>
              <a:rPr lang="en-US" dirty="0" smtClean="0"/>
              <a:t> ;</a:t>
            </a:r>
          </a:p>
          <a:p>
            <a:pPr>
              <a:buNone/>
            </a:pPr>
            <a:r>
              <a:rPr lang="en-US" dirty="0" smtClean="0"/>
              <a:t>                            </a:t>
            </a:r>
            <a:r>
              <a:rPr lang="en-US" dirty="0" err="1" smtClean="0"/>
              <a:t>owl:onProperty</a:t>
            </a:r>
            <a:r>
              <a:rPr lang="en-US" dirty="0" smtClean="0"/>
              <a:t> </a:t>
            </a:r>
            <a:r>
              <a:rPr lang="en-US" dirty="0" err="1" smtClean="0"/>
              <a:t>hc:has_Hospital_Priviledge</a:t>
            </a:r>
            <a:r>
              <a:rPr lang="en-US" dirty="0" smtClean="0"/>
              <a:t> ;</a:t>
            </a:r>
          </a:p>
          <a:p>
            <a:pPr>
              <a:buNone/>
            </a:pPr>
            <a:r>
              <a:rPr lang="en-US" dirty="0" smtClean="0"/>
              <a:t>                            </a:t>
            </a:r>
            <a:r>
              <a:rPr lang="en-US" dirty="0" err="1" smtClean="0"/>
              <a:t>owl:someValuesFrom</a:t>
            </a:r>
            <a:r>
              <a:rPr lang="en-US" dirty="0" smtClean="0"/>
              <a:t> </a:t>
            </a:r>
            <a:r>
              <a:rPr lang="en-US" dirty="0" err="1" smtClean="0"/>
              <a:t>hc:Clinical</a:t>
            </a:r>
            <a:endParaRPr lang="en-US" dirty="0" smtClean="0"/>
          </a:p>
          <a:p>
            <a:pPr>
              <a:buNone/>
            </a:pPr>
            <a:r>
              <a:rPr lang="en-US" dirty="0" smtClean="0"/>
              <a:t>                          ] [ a       </a:t>
            </a:r>
            <a:r>
              <a:rPr lang="en-US" dirty="0" err="1" smtClean="0"/>
              <a:t>owl:Restriction</a:t>
            </a:r>
            <a:r>
              <a:rPr lang="en-US" dirty="0" smtClean="0"/>
              <a:t> ;</a:t>
            </a:r>
          </a:p>
          <a:p>
            <a:pPr>
              <a:buNone/>
            </a:pPr>
            <a:r>
              <a:rPr lang="en-US" dirty="0" smtClean="0"/>
              <a:t>                            </a:t>
            </a:r>
            <a:r>
              <a:rPr lang="en-US" dirty="0" err="1" smtClean="0"/>
              <a:t>owl:onProperty</a:t>
            </a:r>
            <a:r>
              <a:rPr lang="en-US" dirty="0" smtClean="0"/>
              <a:t> </a:t>
            </a:r>
            <a:r>
              <a:rPr lang="en-US" dirty="0" err="1" smtClean="0"/>
              <a:t>hc:has_Role</a:t>
            </a:r>
            <a:r>
              <a:rPr lang="en-US" dirty="0" smtClean="0"/>
              <a:t> ;</a:t>
            </a:r>
          </a:p>
          <a:p>
            <a:pPr>
              <a:buNone/>
            </a:pPr>
            <a:r>
              <a:rPr lang="en-US" dirty="0" smtClean="0"/>
              <a:t>                            </a:t>
            </a:r>
            <a:r>
              <a:rPr lang="en-US" dirty="0" err="1" smtClean="0"/>
              <a:t>owl:someValuesFrom</a:t>
            </a:r>
            <a:r>
              <a:rPr lang="en-US" dirty="0" smtClean="0"/>
              <a:t> </a:t>
            </a:r>
            <a:r>
              <a:rPr lang="en-US" dirty="0" err="1" smtClean="0"/>
              <a:t>hc:Specialist</a:t>
            </a:r>
            <a:endParaRPr lang="en-US" dirty="0" smtClean="0"/>
          </a:p>
          <a:p>
            <a:pPr>
              <a:buNone/>
            </a:pPr>
            <a:r>
              <a:rPr lang="en-US" dirty="0" smtClean="0"/>
              <a:t>                          ])</a:t>
            </a:r>
          </a:p>
          <a:p>
            <a:pPr>
              <a:buNone/>
            </a:pPr>
            <a:r>
              <a:rPr lang="en-US" dirty="0" smtClean="0"/>
              <a:t>              ]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152400" y="1447800"/>
            <a:ext cx="4572000" cy="4305022"/>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dirty="0" smtClean="0"/>
              <a:t>Automated Policy Based Inference Classification into Types</a:t>
            </a:r>
            <a:endParaRPr lang="en-US" dirty="0"/>
          </a:p>
        </p:txBody>
      </p:sp>
      <p:cxnSp>
        <p:nvCxnSpPr>
          <p:cNvPr id="7" name="Straight Arrow Connector 6"/>
          <p:cNvCxnSpPr>
            <a:endCxn id="8" idx="1"/>
          </p:cNvCxnSpPr>
          <p:nvPr/>
        </p:nvCxnSpPr>
        <p:spPr>
          <a:xfrm flipV="1">
            <a:off x="2590800" y="2406134"/>
            <a:ext cx="3276600" cy="2608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867400" y="2221468"/>
            <a:ext cx="2114746" cy="369332"/>
          </a:xfrm>
          <a:prstGeom prst="rect">
            <a:avLst/>
          </a:prstGeom>
          <a:noFill/>
        </p:spPr>
        <p:txBody>
          <a:bodyPr wrap="none" rtlCol="0">
            <a:spAutoFit/>
          </a:bodyPr>
          <a:lstStyle/>
          <a:p>
            <a:r>
              <a:rPr lang="en-US" dirty="0" smtClean="0"/>
              <a:t>Approved Specialists</a:t>
            </a:r>
            <a:endParaRPr lang="en-US" dirty="0"/>
          </a:p>
        </p:txBody>
      </p:sp>
      <p:cxnSp>
        <p:nvCxnSpPr>
          <p:cNvPr id="9" name="Straight Arrow Connector 8"/>
          <p:cNvCxnSpPr>
            <a:endCxn id="10" idx="1"/>
          </p:cNvCxnSpPr>
          <p:nvPr/>
        </p:nvCxnSpPr>
        <p:spPr>
          <a:xfrm flipV="1">
            <a:off x="2590800" y="3168134"/>
            <a:ext cx="3276600" cy="4132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867400" y="2983468"/>
            <a:ext cx="1661480" cy="369332"/>
          </a:xfrm>
          <a:prstGeom prst="rect">
            <a:avLst/>
          </a:prstGeom>
          <a:noFill/>
        </p:spPr>
        <p:txBody>
          <a:bodyPr wrap="none" rtlCol="0">
            <a:spAutoFit/>
          </a:bodyPr>
          <a:lstStyle/>
          <a:p>
            <a:r>
              <a:rPr lang="en-US" dirty="0" smtClean="0"/>
              <a:t>Eligible Patients</a:t>
            </a:r>
            <a:endParaRPr lang="en-US" dirty="0"/>
          </a:p>
        </p:txBody>
      </p:sp>
      <p:cxnSp>
        <p:nvCxnSpPr>
          <p:cNvPr id="11" name="Straight Arrow Connector 10"/>
          <p:cNvCxnSpPr>
            <a:endCxn id="12" idx="1"/>
          </p:cNvCxnSpPr>
          <p:nvPr/>
        </p:nvCxnSpPr>
        <p:spPr>
          <a:xfrm flipV="1">
            <a:off x="2819400" y="4234934"/>
            <a:ext cx="3048000" cy="5656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867400" y="4050268"/>
            <a:ext cx="1972976" cy="369332"/>
          </a:xfrm>
          <a:prstGeom prst="rect">
            <a:avLst/>
          </a:prstGeom>
          <a:noFill/>
        </p:spPr>
        <p:txBody>
          <a:bodyPr wrap="none" rtlCol="0">
            <a:spAutoFit/>
          </a:bodyPr>
          <a:lstStyle/>
          <a:p>
            <a:r>
              <a:rPr lang="en-US" dirty="0" smtClean="0"/>
              <a:t>Referring Clinicians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5638800" y="2743200"/>
            <a:ext cx="2590800" cy="1905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Higher Level Policy Based Inference</a:t>
            </a:r>
            <a:endParaRPr lang="en-US" dirty="0"/>
          </a:p>
        </p:txBody>
      </p:sp>
      <p:cxnSp>
        <p:nvCxnSpPr>
          <p:cNvPr id="11" name="Straight Arrow Connector 10"/>
          <p:cNvCxnSpPr>
            <a:stCxn id="12" idx="3"/>
          </p:cNvCxnSpPr>
          <p:nvPr/>
        </p:nvCxnSpPr>
        <p:spPr>
          <a:xfrm flipV="1">
            <a:off x="2525010" y="1828800"/>
            <a:ext cx="3037590" cy="1084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57200" y="1752600"/>
            <a:ext cx="2067810" cy="369332"/>
          </a:xfrm>
          <a:prstGeom prst="rect">
            <a:avLst/>
          </a:prstGeom>
          <a:noFill/>
        </p:spPr>
        <p:txBody>
          <a:bodyPr wrap="none" rtlCol="0">
            <a:spAutoFit/>
          </a:bodyPr>
          <a:lstStyle/>
          <a:p>
            <a:r>
              <a:rPr lang="en-US" dirty="0" smtClean="0"/>
              <a:t>Eligible Patient Type</a:t>
            </a:r>
            <a:endParaRPr lang="en-US" dirty="0"/>
          </a:p>
        </p:txBody>
      </p:sp>
      <p:sp>
        <p:nvSpPr>
          <p:cNvPr id="13" name="TextBox 12"/>
          <p:cNvSpPr txBox="1"/>
          <p:nvPr/>
        </p:nvSpPr>
        <p:spPr>
          <a:xfrm>
            <a:off x="5638800" y="1600200"/>
            <a:ext cx="2380395" cy="369332"/>
          </a:xfrm>
          <a:prstGeom prst="rect">
            <a:avLst/>
          </a:prstGeom>
          <a:noFill/>
        </p:spPr>
        <p:txBody>
          <a:bodyPr wrap="none" rtlCol="0">
            <a:spAutoFit/>
          </a:bodyPr>
          <a:lstStyle/>
          <a:p>
            <a:r>
              <a:rPr lang="en-US" dirty="0" smtClean="0"/>
              <a:t>Approved Referral Type</a:t>
            </a:r>
            <a:endParaRPr lang="en-US" dirty="0"/>
          </a:p>
        </p:txBody>
      </p:sp>
      <p:sp>
        <p:nvSpPr>
          <p:cNvPr id="19" name="TextBox 18"/>
          <p:cNvSpPr txBox="1"/>
          <p:nvPr/>
        </p:nvSpPr>
        <p:spPr>
          <a:xfrm>
            <a:off x="304800" y="3124200"/>
            <a:ext cx="2469074" cy="369332"/>
          </a:xfrm>
          <a:prstGeom prst="rect">
            <a:avLst/>
          </a:prstGeom>
          <a:noFill/>
        </p:spPr>
        <p:txBody>
          <a:bodyPr wrap="none" rtlCol="0">
            <a:spAutoFit/>
          </a:bodyPr>
          <a:lstStyle/>
          <a:p>
            <a:r>
              <a:rPr lang="en-US" dirty="0" smtClean="0"/>
              <a:t>Referring Clinicians Type</a:t>
            </a:r>
            <a:endParaRPr lang="en-US" dirty="0"/>
          </a:p>
        </p:txBody>
      </p:sp>
      <p:cxnSp>
        <p:nvCxnSpPr>
          <p:cNvPr id="21" name="Straight Arrow Connector 20"/>
          <p:cNvCxnSpPr/>
          <p:nvPr/>
        </p:nvCxnSpPr>
        <p:spPr>
          <a:xfrm flipV="1">
            <a:off x="2667000" y="2057400"/>
            <a:ext cx="2895600" cy="1295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381000" y="4800600"/>
            <a:ext cx="5105400" cy="1938992"/>
          </a:xfrm>
          <a:prstGeom prst="rect">
            <a:avLst/>
          </a:prstGeom>
        </p:spPr>
        <p:txBody>
          <a:bodyPr wrap="square">
            <a:spAutoFit/>
          </a:bodyPr>
          <a:lstStyle/>
          <a:p>
            <a:r>
              <a:rPr lang="en-US" sz="2400" b="1" dirty="0" smtClean="0"/>
              <a:t>Approved Referral:</a:t>
            </a:r>
            <a:r>
              <a:rPr lang="en-US" sz="2400" dirty="0" smtClean="0"/>
              <a:t/>
            </a:r>
            <a:br>
              <a:rPr lang="en-US" sz="2400" dirty="0" smtClean="0"/>
            </a:br>
            <a:r>
              <a:rPr lang="en-US" sz="2400" dirty="0" smtClean="0"/>
              <a:t>Is a Referral that has a least one patient Referral that is an Eligible Patient </a:t>
            </a:r>
            <a:r>
              <a:rPr lang="en-US" sz="2400" dirty="0" smtClean="0"/>
              <a:t>Type and </a:t>
            </a:r>
            <a:r>
              <a:rPr lang="en-US" sz="2400" dirty="0" smtClean="0"/>
              <a:t>has at least one clinical approval that is a Referring Clinician Type</a:t>
            </a:r>
            <a:endParaRPr lang="en-US" sz="2400" dirty="0"/>
          </a:p>
        </p:txBody>
      </p:sp>
      <p:sp>
        <p:nvSpPr>
          <p:cNvPr id="25" name="TextBox 24"/>
          <p:cNvSpPr txBox="1"/>
          <p:nvPr/>
        </p:nvSpPr>
        <p:spPr>
          <a:xfrm>
            <a:off x="1066800" y="2514600"/>
            <a:ext cx="939681" cy="369332"/>
          </a:xfrm>
          <a:prstGeom prst="rect">
            <a:avLst/>
          </a:prstGeom>
          <a:noFill/>
        </p:spPr>
        <p:txBody>
          <a:bodyPr wrap="none" rtlCol="0">
            <a:spAutoFit/>
          </a:bodyPr>
          <a:lstStyle/>
          <a:p>
            <a:r>
              <a:rPr lang="en-US" dirty="0" smtClean="0">
                <a:solidFill>
                  <a:schemeClr val="tx2">
                    <a:lumMod val="60000"/>
                    <a:lumOff val="40000"/>
                  </a:schemeClr>
                </a:solidFill>
              </a:rPr>
              <a:t>Hc:x123</a:t>
            </a:r>
            <a:endParaRPr lang="en-US" dirty="0">
              <a:solidFill>
                <a:schemeClr val="tx2">
                  <a:lumMod val="60000"/>
                  <a:lumOff val="40000"/>
                </a:schemeClr>
              </a:solidFill>
            </a:endParaRPr>
          </a:p>
        </p:txBody>
      </p:sp>
      <p:sp>
        <p:nvSpPr>
          <p:cNvPr id="26" name="TextBox 25"/>
          <p:cNvSpPr txBox="1"/>
          <p:nvPr/>
        </p:nvSpPr>
        <p:spPr>
          <a:xfrm>
            <a:off x="6172200" y="3124200"/>
            <a:ext cx="1649106" cy="369332"/>
          </a:xfrm>
          <a:prstGeom prst="rect">
            <a:avLst/>
          </a:prstGeom>
          <a:noFill/>
        </p:spPr>
        <p:txBody>
          <a:bodyPr wrap="none" rtlCol="0">
            <a:spAutoFit/>
          </a:bodyPr>
          <a:lstStyle/>
          <a:p>
            <a:r>
              <a:rPr lang="en-US" dirty="0" smtClean="0">
                <a:solidFill>
                  <a:schemeClr val="tx2">
                    <a:lumMod val="60000"/>
                    <a:lumOff val="40000"/>
                  </a:schemeClr>
                </a:solidFill>
              </a:rPr>
              <a:t>Patient referral</a:t>
            </a:r>
            <a:endParaRPr lang="en-US" dirty="0">
              <a:solidFill>
                <a:schemeClr val="tx2">
                  <a:lumMod val="60000"/>
                  <a:lumOff val="40000"/>
                </a:schemeClr>
              </a:solidFill>
            </a:endParaRPr>
          </a:p>
        </p:txBody>
      </p:sp>
      <p:cxnSp>
        <p:nvCxnSpPr>
          <p:cNvPr id="28" name="Straight Arrow Connector 27"/>
          <p:cNvCxnSpPr>
            <a:endCxn id="12" idx="2"/>
          </p:cNvCxnSpPr>
          <p:nvPr/>
        </p:nvCxnSpPr>
        <p:spPr>
          <a:xfrm rot="5400000" flipH="1" flipV="1">
            <a:off x="1235019" y="2258514"/>
            <a:ext cx="392668" cy="119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791200" y="3657600"/>
            <a:ext cx="958917" cy="369332"/>
          </a:xfrm>
          <a:prstGeom prst="rect">
            <a:avLst/>
          </a:prstGeom>
          <a:noFill/>
        </p:spPr>
        <p:txBody>
          <a:bodyPr wrap="none" rtlCol="0">
            <a:spAutoFit/>
          </a:bodyPr>
          <a:lstStyle/>
          <a:p>
            <a:r>
              <a:rPr lang="en-US" dirty="0" smtClean="0">
                <a:solidFill>
                  <a:schemeClr val="tx2">
                    <a:lumMod val="60000"/>
                    <a:lumOff val="40000"/>
                  </a:schemeClr>
                </a:solidFill>
              </a:rPr>
              <a:t>Hc:P123</a:t>
            </a:r>
            <a:endParaRPr lang="en-US" dirty="0">
              <a:solidFill>
                <a:schemeClr val="tx2">
                  <a:lumMod val="60000"/>
                  <a:lumOff val="40000"/>
                </a:schemeClr>
              </a:solidFill>
            </a:endParaRPr>
          </a:p>
        </p:txBody>
      </p:sp>
      <p:sp>
        <p:nvSpPr>
          <p:cNvPr id="30" name="TextBox 29"/>
          <p:cNvSpPr txBox="1"/>
          <p:nvPr/>
        </p:nvSpPr>
        <p:spPr>
          <a:xfrm>
            <a:off x="3352800" y="3048000"/>
            <a:ext cx="1739130" cy="369332"/>
          </a:xfrm>
          <a:prstGeom prst="rect">
            <a:avLst/>
          </a:prstGeom>
          <a:noFill/>
        </p:spPr>
        <p:txBody>
          <a:bodyPr wrap="none" rtlCol="0">
            <a:spAutoFit/>
          </a:bodyPr>
          <a:lstStyle/>
          <a:p>
            <a:r>
              <a:rPr lang="en-US" dirty="0" smtClean="0">
                <a:solidFill>
                  <a:schemeClr val="tx2">
                    <a:lumMod val="60000"/>
                    <a:lumOff val="40000"/>
                  </a:schemeClr>
                </a:solidFill>
              </a:rPr>
              <a:t>Clinical Approval</a:t>
            </a:r>
            <a:endParaRPr lang="en-US" dirty="0">
              <a:solidFill>
                <a:schemeClr val="tx2">
                  <a:lumMod val="60000"/>
                  <a:lumOff val="40000"/>
                </a:schemeClr>
              </a:solidFill>
            </a:endParaRPr>
          </a:p>
        </p:txBody>
      </p:sp>
      <p:cxnSp>
        <p:nvCxnSpPr>
          <p:cNvPr id="31" name="Straight Arrow Connector 30"/>
          <p:cNvCxnSpPr/>
          <p:nvPr/>
        </p:nvCxnSpPr>
        <p:spPr>
          <a:xfrm rot="16200000" flipV="1">
            <a:off x="1315738" y="3792710"/>
            <a:ext cx="392668" cy="1285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791200" y="2819400"/>
            <a:ext cx="939681" cy="369332"/>
          </a:xfrm>
          <a:prstGeom prst="rect">
            <a:avLst/>
          </a:prstGeom>
          <a:noFill/>
        </p:spPr>
        <p:txBody>
          <a:bodyPr wrap="none" rtlCol="0">
            <a:spAutoFit/>
          </a:bodyPr>
          <a:lstStyle/>
          <a:p>
            <a:r>
              <a:rPr lang="en-US" dirty="0" smtClean="0">
                <a:solidFill>
                  <a:schemeClr val="tx2">
                    <a:lumMod val="60000"/>
                    <a:lumOff val="40000"/>
                  </a:schemeClr>
                </a:solidFill>
              </a:rPr>
              <a:t>Hc:x123</a:t>
            </a:r>
            <a:endParaRPr lang="en-US" dirty="0">
              <a:solidFill>
                <a:schemeClr val="tx2">
                  <a:lumMod val="60000"/>
                  <a:lumOff val="40000"/>
                </a:schemeClr>
              </a:solidFill>
            </a:endParaRPr>
          </a:p>
        </p:txBody>
      </p:sp>
      <p:sp>
        <p:nvSpPr>
          <p:cNvPr id="33" name="TextBox 32"/>
          <p:cNvSpPr txBox="1"/>
          <p:nvPr/>
        </p:nvSpPr>
        <p:spPr>
          <a:xfrm>
            <a:off x="1219200" y="4191000"/>
            <a:ext cx="958917" cy="369332"/>
          </a:xfrm>
          <a:prstGeom prst="rect">
            <a:avLst/>
          </a:prstGeom>
          <a:noFill/>
        </p:spPr>
        <p:txBody>
          <a:bodyPr wrap="none" rtlCol="0">
            <a:spAutoFit/>
          </a:bodyPr>
          <a:lstStyle/>
          <a:p>
            <a:r>
              <a:rPr lang="en-US" dirty="0" smtClean="0">
                <a:solidFill>
                  <a:schemeClr val="tx2">
                    <a:lumMod val="60000"/>
                    <a:lumOff val="40000"/>
                  </a:schemeClr>
                </a:solidFill>
              </a:rPr>
              <a:t>Hc:P123</a:t>
            </a:r>
            <a:endParaRPr lang="en-US" dirty="0">
              <a:solidFill>
                <a:schemeClr val="tx2">
                  <a:lumMod val="60000"/>
                  <a:lumOff val="40000"/>
                </a:schemeClr>
              </a:solidFill>
            </a:endParaRPr>
          </a:p>
        </p:txBody>
      </p:sp>
      <p:sp>
        <p:nvSpPr>
          <p:cNvPr id="34" name="TextBox 33"/>
          <p:cNvSpPr txBox="1"/>
          <p:nvPr/>
        </p:nvSpPr>
        <p:spPr>
          <a:xfrm>
            <a:off x="6324600" y="4038600"/>
            <a:ext cx="1739130" cy="369332"/>
          </a:xfrm>
          <a:prstGeom prst="rect">
            <a:avLst/>
          </a:prstGeom>
          <a:noFill/>
        </p:spPr>
        <p:txBody>
          <a:bodyPr wrap="none" rtlCol="0">
            <a:spAutoFit/>
          </a:bodyPr>
          <a:lstStyle/>
          <a:p>
            <a:r>
              <a:rPr lang="en-US" dirty="0" smtClean="0">
                <a:solidFill>
                  <a:schemeClr val="tx2">
                    <a:lumMod val="60000"/>
                    <a:lumOff val="40000"/>
                  </a:schemeClr>
                </a:solidFill>
              </a:rPr>
              <a:t>Clinical Approval</a:t>
            </a:r>
            <a:endParaRPr lang="en-US" dirty="0">
              <a:solidFill>
                <a:schemeClr val="tx2">
                  <a:lumMod val="60000"/>
                  <a:lumOff val="40000"/>
                </a:schemeClr>
              </a:solidFill>
            </a:endParaRPr>
          </a:p>
        </p:txBody>
      </p:sp>
      <p:sp>
        <p:nvSpPr>
          <p:cNvPr id="35" name="TextBox 34"/>
          <p:cNvSpPr txBox="1"/>
          <p:nvPr/>
        </p:nvSpPr>
        <p:spPr>
          <a:xfrm>
            <a:off x="3048000" y="1524000"/>
            <a:ext cx="1649106" cy="369332"/>
          </a:xfrm>
          <a:prstGeom prst="rect">
            <a:avLst/>
          </a:prstGeom>
          <a:noFill/>
        </p:spPr>
        <p:txBody>
          <a:bodyPr wrap="none" rtlCol="0">
            <a:spAutoFit/>
          </a:bodyPr>
          <a:lstStyle/>
          <a:p>
            <a:r>
              <a:rPr lang="en-US" dirty="0" smtClean="0">
                <a:solidFill>
                  <a:schemeClr val="tx2">
                    <a:lumMod val="60000"/>
                    <a:lumOff val="40000"/>
                  </a:schemeClr>
                </a:solidFill>
              </a:rPr>
              <a:t>Patient referral</a:t>
            </a:r>
            <a:endParaRPr lang="en-US" dirty="0">
              <a:solidFill>
                <a:schemeClr val="tx2">
                  <a:lumMod val="60000"/>
                  <a:lumOff val="40000"/>
                </a:schemeClr>
              </a:solidFill>
            </a:endParaRPr>
          </a:p>
        </p:txBody>
      </p:sp>
      <p:cxnSp>
        <p:nvCxnSpPr>
          <p:cNvPr id="40" name="Straight Arrow Connector 39"/>
          <p:cNvCxnSpPr/>
          <p:nvPr/>
        </p:nvCxnSpPr>
        <p:spPr>
          <a:xfrm rot="16200000" flipV="1">
            <a:off x="6705600" y="2286000"/>
            <a:ext cx="533400" cy="76200"/>
          </a:xfrm>
          <a:prstGeom prst="straightConnector1">
            <a:avLst/>
          </a:prstGeom>
          <a:ln>
            <a:prstDash val="sysDash"/>
            <a:tailEnd type="arrow"/>
          </a:ln>
        </p:spPr>
        <p:style>
          <a:lnRef idx="3">
            <a:schemeClr val="accent1"/>
          </a:lnRef>
          <a:fillRef idx="0">
            <a:schemeClr val="accent1"/>
          </a:fillRef>
          <a:effectRef idx="2">
            <a:schemeClr val="accent1"/>
          </a:effectRef>
          <a:fontRef idx="minor">
            <a:schemeClr val="tx1"/>
          </a:fontRef>
        </p:style>
      </p:cxnSp>
      <p:sp>
        <p:nvSpPr>
          <p:cNvPr id="41" name="TextBox 40"/>
          <p:cNvSpPr txBox="1"/>
          <p:nvPr/>
        </p:nvSpPr>
        <p:spPr>
          <a:xfrm>
            <a:off x="7315200" y="2133600"/>
            <a:ext cx="937564" cy="369332"/>
          </a:xfrm>
          <a:prstGeom prst="rect">
            <a:avLst/>
          </a:prstGeom>
          <a:noFill/>
        </p:spPr>
        <p:txBody>
          <a:bodyPr wrap="none" rtlCol="0">
            <a:spAutoFit/>
          </a:bodyPr>
          <a:lstStyle/>
          <a:p>
            <a:r>
              <a:rPr lang="en-US" dirty="0" smtClean="0"/>
              <a:t>Inferred</a:t>
            </a:r>
            <a:endParaRPr lang="en-US" dirty="0"/>
          </a:p>
        </p:txBody>
      </p:sp>
      <p:sp>
        <p:nvSpPr>
          <p:cNvPr id="42" name="TextBox 41"/>
          <p:cNvSpPr txBox="1"/>
          <p:nvPr/>
        </p:nvSpPr>
        <p:spPr>
          <a:xfrm>
            <a:off x="5410200" y="4724400"/>
            <a:ext cx="3428887" cy="461665"/>
          </a:xfrm>
          <a:prstGeom prst="rect">
            <a:avLst/>
          </a:prstGeom>
          <a:noFill/>
        </p:spPr>
        <p:txBody>
          <a:bodyPr wrap="none" rtlCol="0">
            <a:spAutoFit/>
          </a:bodyPr>
          <a:lstStyle/>
          <a:p>
            <a:r>
              <a:rPr lang="en-US" sz="2400" dirty="0" smtClean="0"/>
              <a:t>Referral Evidence Document</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2209800" cy="1143000"/>
          </a:xfrm>
        </p:spPr>
        <p:txBody>
          <a:bodyPr>
            <a:normAutofit fontScale="90000"/>
          </a:bodyPr>
          <a:lstStyle/>
          <a:p>
            <a:r>
              <a:rPr lang="en-US" dirty="0" smtClean="0"/>
              <a:t>Inference Processes</a:t>
            </a:r>
            <a:endParaRPr lang="en-US" dirty="0"/>
          </a:p>
        </p:txBody>
      </p:sp>
      <p:pic>
        <p:nvPicPr>
          <p:cNvPr id="4101" name="Picture 5"/>
          <p:cNvPicPr>
            <a:picLocks noChangeAspect="1" noChangeArrowheads="1"/>
          </p:cNvPicPr>
          <p:nvPr/>
        </p:nvPicPr>
        <p:blipFill>
          <a:blip r:embed="rId3"/>
          <a:srcRect t="3874" b="12833"/>
          <a:stretch>
            <a:fillRect/>
          </a:stretch>
        </p:blipFill>
        <p:spPr bwMode="auto">
          <a:xfrm>
            <a:off x="3048000" y="152400"/>
            <a:ext cx="5486400" cy="639770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Concerns</a:t>
            </a:r>
            <a:endParaRPr lang="en-US" dirty="0"/>
          </a:p>
        </p:txBody>
      </p:sp>
      <p:sp>
        <p:nvSpPr>
          <p:cNvPr id="3" name="Content Placeholder 2"/>
          <p:cNvSpPr>
            <a:spLocks noGrp="1"/>
          </p:cNvSpPr>
          <p:nvPr>
            <p:ph sz="quarter" idx="1"/>
          </p:nvPr>
        </p:nvSpPr>
        <p:spPr/>
        <p:txBody>
          <a:bodyPr>
            <a:noAutofit/>
          </a:bodyPr>
          <a:lstStyle/>
          <a:p>
            <a:r>
              <a:rPr lang="en-US" sz="3200" dirty="0" smtClean="0"/>
              <a:t>Evidence Documents:</a:t>
            </a:r>
          </a:p>
          <a:p>
            <a:pPr lvl="1"/>
            <a:r>
              <a:rPr lang="en-US" sz="3200" dirty="0" smtClean="0"/>
              <a:t>Assure safety and confidentiality of patient health records </a:t>
            </a:r>
          </a:p>
          <a:p>
            <a:pPr lvl="1"/>
            <a:r>
              <a:rPr lang="en-US" sz="3200" dirty="0" smtClean="0"/>
              <a:t>Track and approve policy based access or disclosure of medical records; </a:t>
            </a:r>
          </a:p>
          <a:p>
            <a:r>
              <a:rPr lang="en-US" sz="3200" dirty="0" smtClean="0"/>
              <a:t>Penalty </a:t>
            </a:r>
          </a:p>
          <a:p>
            <a:pPr lvl="1"/>
            <a:r>
              <a:rPr lang="en-US" sz="3200" dirty="0" smtClean="0"/>
              <a:t>Patients can recover damages from an entity that improperly used or disclosed personal health information. </a:t>
            </a:r>
          </a:p>
          <a:p>
            <a:pPr lvl="1">
              <a:buNone/>
            </a:pP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Urgent need for Heath Information Network Monitoring</a:t>
            </a:r>
            <a:endParaRPr lang="en-US" dirty="0"/>
          </a:p>
        </p:txBody>
      </p:sp>
      <p:sp>
        <p:nvSpPr>
          <p:cNvPr id="3" name="Content Placeholder 2"/>
          <p:cNvSpPr>
            <a:spLocks noGrp="1"/>
          </p:cNvSpPr>
          <p:nvPr>
            <p:ph sz="quarter" idx="1"/>
          </p:nvPr>
        </p:nvSpPr>
        <p:spPr/>
        <p:txBody>
          <a:bodyPr>
            <a:noAutofit/>
          </a:bodyPr>
          <a:lstStyle/>
          <a:p>
            <a:r>
              <a:rPr lang="en-US" sz="3200" dirty="0" smtClean="0"/>
              <a:t>Currently 4% of U.S. physicians currently use electronic health records, </a:t>
            </a:r>
          </a:p>
          <a:p>
            <a:r>
              <a:rPr lang="en-US" sz="3200" dirty="0" smtClean="0"/>
              <a:t>but failure to make those records interoperable has affected efficiency and patient care.  </a:t>
            </a:r>
          </a:p>
          <a:p>
            <a:r>
              <a:rPr lang="en-US" sz="3200" dirty="0" smtClean="0"/>
              <a:t> </a:t>
            </a:r>
            <a:r>
              <a:rPr lang="en-US" sz="3200" i="1" dirty="0" smtClean="0"/>
              <a:t>"We will make the immediate investments necessary to ensure that within five years all of America's medical records are computerized. He said that electronic health records could prevent medical errors, save lives and create hundreds of thousands of jobs.”  </a:t>
            </a:r>
            <a:r>
              <a:rPr lang="en-US" sz="3200" dirty="0" smtClean="0"/>
              <a:t>President Obama</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Background</a:t>
            </a:r>
            <a:endParaRPr lang="en-US" dirty="0"/>
          </a:p>
        </p:txBody>
      </p:sp>
      <p:sp>
        <p:nvSpPr>
          <p:cNvPr id="3" name="Content Placeholder 2"/>
          <p:cNvSpPr>
            <a:spLocks noGrp="1"/>
          </p:cNvSpPr>
          <p:nvPr>
            <p:ph sz="quarter" idx="1"/>
          </p:nvPr>
        </p:nvSpPr>
        <p:spPr>
          <a:xfrm>
            <a:off x="609600" y="1447800"/>
            <a:ext cx="8077200" cy="4572000"/>
          </a:xfrm>
        </p:spPr>
        <p:txBody>
          <a:bodyPr>
            <a:noAutofit/>
          </a:bodyPr>
          <a:lstStyle/>
          <a:p>
            <a:r>
              <a:rPr lang="en-US" sz="3200" dirty="0" smtClean="0"/>
              <a:t>HIPPA-  The Health Insurance Portability Act</a:t>
            </a:r>
          </a:p>
          <a:p>
            <a:pPr lvl="1"/>
            <a:r>
              <a:rPr lang="en-US" sz="3200" dirty="0" smtClean="0"/>
              <a:t>  $20 billion to modernize health information technology systems </a:t>
            </a:r>
          </a:p>
          <a:p>
            <a:pPr lvl="2"/>
            <a:r>
              <a:rPr lang="en-US" sz="2800" dirty="0" smtClean="0"/>
              <a:t>Part of $825 Billion Economic Stimulus Plan </a:t>
            </a:r>
          </a:p>
          <a:p>
            <a:pPr lvl="1"/>
            <a:r>
              <a:rPr lang="en-US" sz="3200" dirty="0" smtClean="0"/>
              <a:t>	Goal: Improved efficiency in healthcare delivery</a:t>
            </a:r>
          </a:p>
          <a:p>
            <a:pPr lvl="2"/>
            <a:r>
              <a:rPr lang="en-US" sz="2800" dirty="0" smtClean="0"/>
              <a:t>Requires standardization and electronic data interchange</a:t>
            </a:r>
          </a:p>
          <a:p>
            <a:pPr lvl="2"/>
            <a:r>
              <a:rPr lang="en-US" sz="2800" dirty="0" smtClean="0"/>
              <a:t>Enforcing data integrity, confidentiality and availability</a:t>
            </a:r>
          </a:p>
          <a:p>
            <a:pPr lvl="2"/>
            <a:r>
              <a:rPr lang="en-US" sz="2800" dirty="0" smtClean="0"/>
              <a:t>Enforce patient care standards</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Safeguards</a:t>
            </a:r>
            <a:endParaRPr lang="en-US" dirty="0"/>
          </a:p>
        </p:txBody>
      </p:sp>
      <p:sp>
        <p:nvSpPr>
          <p:cNvPr id="3" name="Content Placeholder 2"/>
          <p:cNvSpPr>
            <a:spLocks noGrp="1"/>
          </p:cNvSpPr>
          <p:nvPr>
            <p:ph sz="quarter" idx="1"/>
          </p:nvPr>
        </p:nvSpPr>
        <p:spPr/>
        <p:txBody>
          <a:bodyPr>
            <a:normAutofit/>
          </a:bodyPr>
          <a:lstStyle/>
          <a:p>
            <a:r>
              <a:rPr lang="en-US" sz="3200" dirty="0" smtClean="0"/>
              <a:t>HIPPA Audit Controls</a:t>
            </a:r>
          </a:p>
          <a:p>
            <a:r>
              <a:rPr lang="en-US" sz="3200" dirty="0" smtClean="0"/>
              <a:t>Section: 164.123(b)</a:t>
            </a:r>
          </a:p>
          <a:p>
            <a:pPr lvl="1"/>
            <a:r>
              <a:rPr lang="en-US" sz="3200" i="1" dirty="0" smtClean="0"/>
              <a:t>“This standard requires implementing hardware, software and or/procedural controls  that record and examines activity in information systems”</a:t>
            </a:r>
            <a:endParaRPr lang="en-US" sz="32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Information Networks must Demonstrate HIPPA Compliance</a:t>
            </a:r>
            <a:endParaRPr lang="en-US" dirty="0"/>
          </a:p>
        </p:txBody>
      </p:sp>
      <p:sp>
        <p:nvSpPr>
          <p:cNvPr id="3" name="Content Placeholder 2"/>
          <p:cNvSpPr>
            <a:spLocks noGrp="1"/>
          </p:cNvSpPr>
          <p:nvPr>
            <p:ph sz="quarter" idx="1"/>
          </p:nvPr>
        </p:nvSpPr>
        <p:spPr>
          <a:xfrm>
            <a:off x="609600" y="1828800"/>
            <a:ext cx="7772400" cy="2362200"/>
          </a:xfrm>
        </p:spPr>
        <p:txBody>
          <a:bodyPr>
            <a:noAutofit/>
          </a:bodyPr>
          <a:lstStyle/>
          <a:p>
            <a:r>
              <a:rPr lang="en-US" sz="3200" dirty="0" smtClean="0"/>
              <a:t>U.S Centers for Medicare and Medicaid Services</a:t>
            </a:r>
          </a:p>
          <a:p>
            <a:pPr lvl="1"/>
            <a:r>
              <a:rPr lang="en-US" sz="3200" dirty="0" smtClean="0"/>
              <a:t> becoming more aggressive and proactive in auditing HIPPA security compliance</a:t>
            </a:r>
          </a:p>
          <a:p>
            <a:r>
              <a:rPr lang="en-US" sz="3200" dirty="0" smtClean="0"/>
              <a:t>Organizations increasingly need to develop compliance strategy and </a:t>
            </a:r>
            <a:r>
              <a:rPr lang="en-US" sz="3200" dirty="0" smtClean="0"/>
              <a:t>controls</a:t>
            </a:r>
            <a:endParaRPr lang="en-US"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with Evidence Documents</a:t>
            </a:r>
            <a:endParaRPr lang="en-US" dirty="0"/>
          </a:p>
        </p:txBody>
      </p:sp>
      <p:sp>
        <p:nvSpPr>
          <p:cNvPr id="3" name="Content Placeholder 2"/>
          <p:cNvSpPr>
            <a:spLocks noGrp="1"/>
          </p:cNvSpPr>
          <p:nvPr>
            <p:ph sz="quarter" idx="1"/>
          </p:nvPr>
        </p:nvSpPr>
        <p:spPr/>
        <p:txBody>
          <a:bodyPr>
            <a:normAutofit/>
          </a:bodyPr>
          <a:lstStyle/>
          <a:p>
            <a:pPr>
              <a:buNone/>
            </a:pPr>
            <a:r>
              <a:rPr lang="en-US" sz="3200" dirty="0" smtClean="0"/>
              <a:t>HIPPA evidence </a:t>
            </a:r>
            <a:r>
              <a:rPr lang="en-US" sz="3200" dirty="0"/>
              <a:t>documents act as </a:t>
            </a:r>
            <a:endParaRPr lang="en-US" sz="3200" dirty="0" smtClean="0"/>
          </a:p>
          <a:p>
            <a:pPr marL="514350" indent="-514350">
              <a:buClrTx/>
              <a:buSzPct val="100000"/>
              <a:buFont typeface="+mj-lt"/>
              <a:buAutoNum type="arabicParenR"/>
            </a:pPr>
            <a:r>
              <a:rPr lang="en-US" sz="3200" dirty="0" smtClean="0"/>
              <a:t>an </a:t>
            </a:r>
            <a:r>
              <a:rPr lang="en-US" sz="3200" dirty="0"/>
              <a:t>independent and visual representation that provides a traceable record of commitments and evidence of </a:t>
            </a:r>
            <a:r>
              <a:rPr lang="en-US" sz="3200" dirty="0" smtClean="0"/>
              <a:t>information exchange and</a:t>
            </a:r>
          </a:p>
          <a:p>
            <a:pPr marL="514350" indent="-514350">
              <a:buClrTx/>
              <a:buSzPct val="100000"/>
              <a:buFont typeface="+mj-lt"/>
              <a:buAutoNum type="arabicParenR"/>
            </a:pPr>
            <a:r>
              <a:rPr lang="en-US" sz="3200" dirty="0" smtClean="0"/>
              <a:t> </a:t>
            </a:r>
            <a:r>
              <a:rPr lang="en-US" sz="3200" dirty="0" smtClean="0"/>
              <a:t>a </a:t>
            </a:r>
            <a:r>
              <a:rPr lang="en-US" sz="3200" dirty="0"/>
              <a:t>data structure that provides information to guide exchange processes that facilitate the transfer of </a:t>
            </a:r>
            <a:r>
              <a:rPr lang="en-US" sz="3200" dirty="0" smtClean="0"/>
              <a:t>patient rights </a:t>
            </a:r>
            <a:r>
              <a:rPr lang="en-US" sz="3200" dirty="0"/>
              <a:t>and resources.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Access control - Controlling system access in accordance with a policy</a:t>
            </a:r>
            <a:endParaRPr lang="en-US" dirty="0"/>
          </a:p>
        </p:txBody>
      </p:sp>
      <p:sp>
        <p:nvSpPr>
          <p:cNvPr id="3" name="Content Placeholder 2"/>
          <p:cNvSpPr>
            <a:spLocks noGrp="1"/>
          </p:cNvSpPr>
          <p:nvPr>
            <p:ph sz="quarter" idx="1"/>
          </p:nvPr>
        </p:nvSpPr>
        <p:spPr>
          <a:xfrm>
            <a:off x="609600" y="2057400"/>
            <a:ext cx="7772400" cy="2362200"/>
          </a:xfrm>
        </p:spPr>
        <p:txBody>
          <a:bodyPr/>
          <a:lstStyle/>
          <a:p>
            <a:r>
              <a:rPr lang="en-US" sz="3200" dirty="0"/>
              <a:t>Establishing and terminating users' access to systems housing electronic patient health information (</a:t>
            </a:r>
            <a:r>
              <a:rPr lang="en-US" sz="3200" dirty="0" err="1"/>
              <a:t>ePHI</a:t>
            </a:r>
            <a:r>
              <a:rPr lang="en-US" sz="3200" dirty="0" smtClean="0"/>
              <a:t>) for Specialist Consults</a:t>
            </a:r>
            <a:endParaRPr lang="en-US" sz="3200" dirty="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Goals</a:t>
            </a:r>
            <a:endParaRPr lang="en-US" dirty="0"/>
          </a:p>
        </p:txBody>
      </p:sp>
      <p:sp>
        <p:nvSpPr>
          <p:cNvPr id="3" name="Content Placeholder 2"/>
          <p:cNvSpPr>
            <a:spLocks noGrp="1"/>
          </p:cNvSpPr>
          <p:nvPr>
            <p:ph sz="quarter" idx="1"/>
          </p:nvPr>
        </p:nvSpPr>
        <p:spPr>
          <a:xfrm>
            <a:off x="457200" y="1600200"/>
            <a:ext cx="8229600" cy="3657599"/>
          </a:xfrm>
        </p:spPr>
        <p:txBody>
          <a:bodyPr>
            <a:normAutofit/>
          </a:bodyPr>
          <a:lstStyle/>
          <a:p>
            <a:r>
              <a:rPr lang="en-US" sz="3200" dirty="0" smtClean="0"/>
              <a:t>Demonstrate Semantic tools to audit policies for care provider consultations</a:t>
            </a:r>
          </a:p>
          <a:p>
            <a:pPr lvl="1">
              <a:buNone/>
            </a:pPr>
            <a:endParaRPr lang="en-US" sz="3200" dirty="0" smtClean="0"/>
          </a:p>
          <a:p>
            <a:pPr lvl="1"/>
            <a:r>
              <a:rPr lang="en-US" sz="3200" dirty="0" smtClean="0"/>
              <a:t>Auditing of Evidence Documents across heterogeneous care provider organizations</a:t>
            </a:r>
          </a:p>
          <a:p>
            <a:pPr lvl="1"/>
            <a:endParaRPr lang="en-US" sz="32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2351</TotalTime>
  <Words>807</Words>
  <Application>Microsoft Office PowerPoint</Application>
  <PresentationFormat>On-screen Show (4:3)</PresentationFormat>
  <Paragraphs>182</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Processing Evidence Documents with Semantic Web Technologies  </vt:lpstr>
      <vt:lpstr>Processing Evidence Documents with Semantic Web Technologies</vt:lpstr>
      <vt:lpstr>Urgent need for Heath Information Network Monitoring</vt:lpstr>
      <vt:lpstr>Case Study Background</vt:lpstr>
      <vt:lpstr>Technical Safeguards</vt:lpstr>
      <vt:lpstr>Health Information Networks must Demonstrate HIPPA Compliance</vt:lpstr>
      <vt:lpstr>Modeling with Evidence Documents</vt:lpstr>
      <vt:lpstr>Access control - Controlling system access in accordance with a policy</vt:lpstr>
      <vt:lpstr>Design Goals</vt:lpstr>
      <vt:lpstr>UML Model of Evidence Documents</vt:lpstr>
      <vt:lpstr>Hospital Liability for non Verification of Patient Referrals</vt:lpstr>
      <vt:lpstr>REA Policy for Evidence Document Exchange</vt:lpstr>
      <vt:lpstr>REA Operational Model for referring a patient to a specialist</vt:lpstr>
      <vt:lpstr>Use-Case: Policy Level for Referral To A Specialist</vt:lpstr>
      <vt:lpstr>Use-Case for Referral (cont)</vt:lpstr>
      <vt:lpstr>Policy Level Classification </vt:lpstr>
      <vt:lpstr>Approved Referral: A Referral that has a least one patient Referral that is an Eligible Patient Type  and has at least one clinical approval that is a Referring Clinician Type</vt:lpstr>
      <vt:lpstr>HTML  + RDFa Markup</vt:lpstr>
      <vt:lpstr>Slide 19</vt:lpstr>
      <vt:lpstr>RDFa Markup embedded in Evidence Documents</vt:lpstr>
      <vt:lpstr>Knowledge level OWL descriptions</vt:lpstr>
      <vt:lpstr>Automated Policy Based Inference Classification into Types</vt:lpstr>
      <vt:lpstr>Higher Level Policy Based Inference</vt:lpstr>
      <vt:lpstr>Inference Processes</vt:lpstr>
      <vt:lpstr>System Concerns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Evidence Documents with Semantic Web Technologies</dc:title>
  <dc:creator>Tod</dc:creator>
  <cp:lastModifiedBy>rnewmark</cp:lastModifiedBy>
  <cp:revision>97</cp:revision>
  <dcterms:created xsi:type="dcterms:W3CDTF">2009-01-14T19:53:52Z</dcterms:created>
  <dcterms:modified xsi:type="dcterms:W3CDTF">2009-02-10T12:41:18Z</dcterms:modified>
</cp:coreProperties>
</file>