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2"/>
  </p:notesMasterIdLst>
  <p:sldIdLst>
    <p:sldId id="256" r:id="rId2"/>
    <p:sldId id="257" r:id="rId3"/>
    <p:sldId id="263" r:id="rId4"/>
    <p:sldId id="261" r:id="rId5"/>
    <p:sldId id="258" r:id="rId6"/>
    <p:sldId id="264" r:id="rId7"/>
    <p:sldId id="262" r:id="rId8"/>
    <p:sldId id="265" r:id="rId9"/>
    <p:sldId id="271" r:id="rId10"/>
    <p:sldId id="266" r:id="rId11"/>
    <p:sldId id="273" r:id="rId12"/>
    <p:sldId id="267" r:id="rId13"/>
    <p:sldId id="269" r:id="rId14"/>
    <p:sldId id="268" r:id="rId15"/>
    <p:sldId id="270" r:id="rId16"/>
    <p:sldId id="272" r:id="rId17"/>
    <p:sldId id="275" r:id="rId18"/>
    <p:sldId id="276" r:id="rId19"/>
    <p:sldId id="260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40DA8-38BF-43E3-AF89-50C29F8A5F3C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4C7D6-FCB4-4B47-8E8B-1FA0C6A519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4C7D6-FCB4-4B47-8E8B-1FA0C6A5190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0F9700-E793-4CE3-AD26-8CEE2D0730D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43F754-486B-4C5D-9251-DFF29EA83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xdama.com/2008/07/trading-optimization-simulated.html" TargetMode="External"/><Relationship Id="rId2" Type="http://schemas.openxmlformats.org/officeDocument/2006/relationships/hyperlink" Target="http://www.sph.umich.edu/csg/abecasis/class/2006/615.19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work.com/" TargetMode="External"/><Relationship Id="rId4" Type="http://schemas.openxmlformats.org/officeDocument/2006/relationships/hyperlink" Target="http://www.intelligentmodelling.org.u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Simulated Annealing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Rohit</a:t>
            </a:r>
            <a:r>
              <a:rPr lang="en-US" dirty="0" smtClean="0"/>
              <a:t> Ray</a:t>
            </a:r>
          </a:p>
          <a:p>
            <a:r>
              <a:rPr lang="en-US" dirty="0" smtClean="0"/>
              <a:t>ESE 251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SA: Starting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hot enough to allow moves to almost every neighborhood state</a:t>
            </a:r>
          </a:p>
          <a:p>
            <a:r>
              <a:rPr lang="en-US" dirty="0" smtClean="0"/>
              <a:t>Must not be so hot that we conduct a random search for a long period of time</a:t>
            </a:r>
          </a:p>
          <a:p>
            <a:r>
              <a:rPr lang="en-US" dirty="0" smtClean="0"/>
              <a:t>Problem is finding a suitable starting temperature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Algorithm</a:t>
            </a:r>
            <a:endParaRPr lang="en-US" dirty="0"/>
          </a:p>
        </p:txBody>
      </p:sp>
      <p:pic>
        <p:nvPicPr>
          <p:cNvPr id="12" name="Content Placeholder 11" descr="asaflow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561783"/>
            <a:ext cx="3886200" cy="5178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: Built –In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Algorithm and Direct Search </a:t>
            </a:r>
            <a:r>
              <a:rPr lang="en-US" dirty="0" smtClean="0"/>
              <a:t>Toolbox</a:t>
            </a:r>
          </a:p>
          <a:p>
            <a:r>
              <a:rPr lang="en-US" dirty="0" smtClean="0"/>
              <a:t> </a:t>
            </a:r>
            <a:r>
              <a:rPr lang="en-US" dirty="0" smtClean="0"/>
              <a:t>SIMULANNEALBND </a:t>
            </a:r>
            <a:r>
              <a:rPr lang="en-US" dirty="0" smtClean="0"/>
              <a:t>Bound constrained </a:t>
            </a:r>
            <a:r>
              <a:rPr lang="en-US" dirty="0" smtClean="0"/>
              <a:t>optimization </a:t>
            </a:r>
            <a:r>
              <a:rPr lang="en-US" dirty="0" smtClean="0"/>
              <a:t>using simulated annealing.</a:t>
            </a:r>
          </a:p>
          <a:p>
            <a:pPr lvl="1"/>
            <a:r>
              <a:rPr lang="en-US" dirty="0" smtClean="0"/>
              <a:t>  SIMULANNEALBND </a:t>
            </a:r>
            <a:r>
              <a:rPr lang="en-US" dirty="0" smtClean="0"/>
              <a:t>attempts to </a:t>
            </a:r>
            <a:r>
              <a:rPr lang="en-US" dirty="0" smtClean="0"/>
              <a:t>solve problems </a:t>
            </a:r>
            <a:r>
              <a:rPr lang="en-US" dirty="0" smtClean="0"/>
              <a:t>of the </a:t>
            </a:r>
            <a:r>
              <a:rPr lang="en-US" dirty="0" smtClean="0"/>
              <a:t>form:</a:t>
            </a:r>
          </a:p>
          <a:p>
            <a:pPr lvl="1"/>
            <a:r>
              <a:rPr lang="en-US" dirty="0" smtClean="0"/>
              <a:t>min </a:t>
            </a:r>
            <a:r>
              <a:rPr lang="en-US" dirty="0" smtClean="0"/>
              <a:t>F(X)  subject to  LB &lt;= X &lt;= </a:t>
            </a:r>
            <a:r>
              <a:rPr lang="en-US" dirty="0" smtClean="0"/>
              <a:t>UB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Taken from </a:t>
            </a:r>
            <a:r>
              <a:rPr lang="en-US" dirty="0" smtClean="0"/>
              <a:t>www.mathworks.com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Matlab</a:t>
            </a:r>
            <a:r>
              <a:rPr lang="en-US" dirty="0" smtClean="0"/>
              <a:t> Ex</a:t>
            </a:r>
            <a:r>
              <a:rPr lang="en-US" dirty="0" smtClean="0"/>
              <a:t>: Minimization of De </a:t>
            </a:r>
            <a:r>
              <a:rPr lang="en-US" dirty="0" err="1" smtClean="0"/>
              <a:t>Jong's</a:t>
            </a:r>
            <a:r>
              <a:rPr lang="en-US" dirty="0" smtClean="0"/>
              <a:t> fifth function</a:t>
            </a:r>
            <a:endParaRPr lang="en-US" dirty="0"/>
          </a:p>
        </p:txBody>
      </p:sp>
      <p:pic>
        <p:nvPicPr>
          <p:cNvPr id="6" name="Content Placeholder 5" descr="dejong5fcn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2057400"/>
            <a:ext cx="5563510" cy="3716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Matlab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x0 = [0 0]; [</a:t>
            </a:r>
            <a:r>
              <a:rPr lang="en-US" dirty="0" err="1" smtClean="0"/>
              <a:t>x,fval</a:t>
            </a:r>
            <a:r>
              <a:rPr lang="en-US" dirty="0" smtClean="0"/>
              <a:t>] </a:t>
            </a:r>
            <a:r>
              <a:rPr lang="en-US" dirty="0" smtClean="0"/>
              <a:t>= </a:t>
            </a:r>
            <a:r>
              <a:rPr lang="en-US" dirty="0" err="1" smtClean="0"/>
              <a:t>simulannealbnd</a:t>
            </a:r>
            <a:r>
              <a:rPr lang="en-US" dirty="0" smtClean="0"/>
              <a:t>(@dejong5fcn,x0) </a:t>
            </a:r>
            <a:endParaRPr lang="en-US" dirty="0" smtClean="0"/>
          </a:p>
          <a:p>
            <a:r>
              <a:rPr lang="en-US" dirty="0" smtClean="0"/>
              <a:t>x </a:t>
            </a:r>
            <a:r>
              <a:rPr lang="en-US" dirty="0" smtClean="0"/>
              <a:t>= 0.0392 </a:t>
            </a:r>
            <a:r>
              <a:rPr lang="en-US" dirty="0" smtClean="0"/>
              <a:t>     -</a:t>
            </a:r>
            <a:r>
              <a:rPr lang="en-US" dirty="0" smtClean="0"/>
              <a:t>31.9700 </a:t>
            </a:r>
            <a:endParaRPr lang="en-US" dirty="0" smtClean="0"/>
          </a:p>
          <a:p>
            <a:r>
              <a:rPr lang="en-US" dirty="0" err="1" smtClean="0"/>
              <a:t>fval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2.9821</a:t>
            </a:r>
          </a:p>
          <a:p>
            <a:pPr marL="438912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Taken from www.mathworks.com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: Built-In Function Results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020" y="1774825"/>
            <a:ext cx="551395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57400" y="6488668"/>
            <a:ext cx="3860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Taken from www.mathworks.com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err="1" smtClean="0"/>
              <a:t>Matlab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Application of stochastic algorithms for parameter estimation in the liquid–liquid phase equilibrium modeling </a:t>
            </a:r>
            <a:r>
              <a:rPr lang="en-US" dirty="0" smtClean="0"/>
              <a:t>by Ferrari et al;</a:t>
            </a:r>
          </a:p>
          <a:p>
            <a:r>
              <a:rPr lang="en-US" dirty="0" smtClean="0"/>
              <a:t>Used to find parameters for Non-Random Two Liquid model (NRTL)  </a:t>
            </a:r>
          </a:p>
          <a:p>
            <a:pPr lvl="1"/>
            <a:r>
              <a:rPr lang="en-US" dirty="0" smtClean="0"/>
              <a:t>Useful for generating ternary diagrams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181600"/>
            <a:ext cx="3448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029200"/>
            <a:ext cx="15906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5638800"/>
            <a:ext cx="914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of My 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Rosenbrock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Known Global Minima at (1,1) with function value 0</a:t>
            </a:r>
          </a:p>
          <a:p>
            <a:r>
              <a:rPr lang="en-US" dirty="0" smtClean="0"/>
              <a:t>Successfully found every time</a:t>
            </a:r>
          </a:p>
        </p:txBody>
      </p:sp>
      <p:pic>
        <p:nvPicPr>
          <p:cNvPr id="922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505200"/>
            <a:ext cx="4316941" cy="323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514600"/>
            <a:ext cx="460306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Advantages/Disadvantages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Guaranteed to find optimum</a:t>
            </a:r>
          </a:p>
          <a:p>
            <a:pPr lvl="1"/>
            <a:r>
              <a:rPr lang="en-US" dirty="0" smtClean="0"/>
              <a:t>Avoids being trapped at local minimums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No time constraints</a:t>
            </a:r>
          </a:p>
          <a:p>
            <a:pPr lvl="2"/>
            <a:r>
              <a:rPr lang="en-US" dirty="0" smtClean="0"/>
              <a:t>Not faster than many contemporaries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hlinkClick r:id="rId2"/>
              </a:rPr>
              <a:t>www.sph.umich.edu/csg/abecasis/class/2006/615.19.pdf</a:t>
            </a:r>
            <a:endParaRPr lang="en-US" i="1" dirty="0" smtClean="0"/>
          </a:p>
          <a:p>
            <a:r>
              <a:rPr lang="en-US" i="1" dirty="0" smtClean="0">
                <a:hlinkClick r:id="rId3"/>
              </a:rPr>
              <a:t>http://www.maxdama.com/2008/07/trading-optimization-simulated.html</a:t>
            </a:r>
            <a:endParaRPr lang="en-US" i="1" dirty="0" smtClean="0"/>
          </a:p>
          <a:p>
            <a:r>
              <a:rPr lang="en-US" i="1" dirty="0" smtClean="0">
                <a:hlinkClick r:id="rId4"/>
              </a:rPr>
              <a:t>www.intelligentmodelling.org.uk</a:t>
            </a:r>
            <a:endParaRPr lang="en-US" i="1" dirty="0" smtClean="0"/>
          </a:p>
          <a:p>
            <a:r>
              <a:rPr lang="en-US" i="1" dirty="0" smtClean="0">
                <a:hlinkClick r:id="rId5"/>
              </a:rPr>
              <a:t>www.mathworks.com</a:t>
            </a:r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</a:t>
            </a:r>
            <a:r>
              <a:rPr lang="en-US" dirty="0" smtClean="0"/>
              <a:t>minimization (maximization) strategies </a:t>
            </a:r>
            <a:r>
              <a:rPr lang="en-US" dirty="0" smtClean="0"/>
              <a:t>work to find the nearest local minimum</a:t>
            </a:r>
          </a:p>
          <a:p>
            <a:pPr lvl="1"/>
            <a:r>
              <a:rPr lang="en-US" dirty="0" smtClean="0"/>
              <a:t>Trapped at local </a:t>
            </a:r>
            <a:r>
              <a:rPr lang="en-US" dirty="0" smtClean="0"/>
              <a:t>minimums (maxima)</a:t>
            </a:r>
            <a:endParaRPr lang="en-US" dirty="0" smtClean="0"/>
          </a:p>
          <a:p>
            <a:r>
              <a:rPr lang="en-US" dirty="0" smtClean="0"/>
              <a:t>Standard strategy</a:t>
            </a:r>
          </a:p>
          <a:p>
            <a:pPr lvl="1"/>
            <a:r>
              <a:rPr lang="en-US" dirty="0" smtClean="0"/>
              <a:t> Generate trial point based on current estimates</a:t>
            </a:r>
          </a:p>
          <a:p>
            <a:pPr lvl="1"/>
            <a:r>
              <a:rPr lang="en-US" dirty="0" smtClean="0"/>
              <a:t>Evaluate function at proposed location</a:t>
            </a:r>
          </a:p>
          <a:p>
            <a:pPr lvl="1"/>
            <a:r>
              <a:rPr lang="en-US" dirty="0" smtClean="0"/>
              <a:t>Accept new value if it improves solution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362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End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Hill Climbing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around at states in the local neighborhood and choose the one with the best value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9" y="3429000"/>
            <a:ext cx="5064321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930282" y="6172200"/>
            <a:ext cx="4213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dirty="0" smtClean="0"/>
              <a:t>Taken from www.maxdama.com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strategy must be developed to discover other minimum</a:t>
            </a:r>
          </a:p>
          <a:p>
            <a:pPr lvl="1"/>
            <a:r>
              <a:rPr lang="en-US" dirty="0" smtClean="0"/>
              <a:t>This involves evaluating a functions at points that don’t necessarily improve the solution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Inspired from ancient process of forging </a:t>
            </a:r>
            <a:r>
              <a:rPr lang="en-US" dirty="0" smtClean="0"/>
              <a:t>iron</a:t>
            </a:r>
            <a:endParaRPr lang="en-US" dirty="0" smtClean="0"/>
          </a:p>
          <a:p>
            <a:r>
              <a:rPr lang="en-US" dirty="0" smtClean="0"/>
              <a:t>Annealing refers to the fast heating of a metal and then cooling it </a:t>
            </a:r>
            <a:r>
              <a:rPr lang="en-US" dirty="0" smtClean="0"/>
              <a:t>slowly</a:t>
            </a:r>
          </a:p>
          <a:p>
            <a:r>
              <a:rPr lang="en-US" dirty="0" smtClean="0"/>
              <a:t>The method was first proposed by Metropolis (1953)</a:t>
            </a:r>
          </a:p>
          <a:p>
            <a:pPr lvl="1"/>
            <a:r>
              <a:rPr lang="en-US" dirty="0" smtClean="0"/>
              <a:t>Monte-Carlo methods</a:t>
            </a:r>
          </a:p>
          <a:p>
            <a:pPr lvl="1"/>
            <a:r>
              <a:rPr lang="en-US" dirty="0" smtClean="0"/>
              <a:t>P=(-∆E/</a:t>
            </a:r>
            <a:r>
              <a:rPr lang="en-US" dirty="0" err="1" smtClean="0"/>
              <a:t>kT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Kirkpatrick et al. </a:t>
            </a:r>
            <a:r>
              <a:rPr lang="en-US" dirty="0" smtClean="0"/>
              <a:t>(1982) </a:t>
            </a:r>
            <a:r>
              <a:rPr lang="en-US" dirty="0" smtClean="0"/>
              <a:t>later improved the SA method  applied optimization </a:t>
            </a:r>
            <a:r>
              <a:rPr lang="en-US" dirty="0" smtClean="0"/>
              <a:t>problems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pic>
        <p:nvPicPr>
          <p:cNvPr id="4" name="Content Placeholder 3" descr="Blacksmith Pounding Caption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447800"/>
            <a:ext cx="4073308" cy="5271340"/>
          </a:xfrm>
        </p:spPr>
      </p:pic>
      <p:sp>
        <p:nvSpPr>
          <p:cNvPr id="5" name="Rectangle 4"/>
          <p:cNvSpPr/>
          <p:nvPr/>
        </p:nvSpPr>
        <p:spPr>
          <a:xfrm>
            <a:off x="4930282" y="6488668"/>
            <a:ext cx="4213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dirty="0" smtClean="0"/>
              <a:t>Taken from www.maxdama.com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temperature</a:t>
            </a:r>
            <a:r>
              <a:rPr lang="en-US" dirty="0" smtClean="0">
                <a:sym typeface="Wingdings" pitchFamily="2" charset="2"/>
              </a:rPr>
              <a:t> High Disorder  High Energy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SA differs from hill climbing in that a move is selected at random and then decides whether to accept it</a:t>
            </a:r>
          </a:p>
          <a:p>
            <a:r>
              <a:rPr lang="en-US" dirty="0" smtClean="0"/>
              <a:t>In SA better moves are always accepted. Worse moves are not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probability of accepting a worse state is a function of both the temperature of the system and the change in the cost function</a:t>
            </a:r>
          </a:p>
          <a:p>
            <a:r>
              <a:rPr lang="en-US" dirty="0" smtClean="0"/>
              <a:t>As the temperature decreases, the probability of accepting worse moves decreases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 </a:t>
            </a:r>
            <a:r>
              <a:rPr lang="en-US" dirty="0" smtClean="0"/>
              <a:t>T=0</a:t>
            </a:r>
            <a:r>
              <a:rPr lang="en-US" dirty="0" smtClean="0"/>
              <a:t>, no worse moves are accepted (i.e. hill climbing)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038600"/>
            <a:ext cx="4311728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6781800" cy="239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803645" y="1447800"/>
            <a:ext cx="4213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dirty="0" smtClean="0"/>
              <a:t>Taken from </a:t>
            </a:r>
            <a:r>
              <a:rPr lang="en-US" dirty="0" smtClean="0"/>
              <a:t>www.maxdama.com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mulated Annealing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Simulated Annealing</Template>
  <TotalTime>120</TotalTime>
  <Words>478</Words>
  <Application>Microsoft Office PowerPoint</Application>
  <PresentationFormat>On-screen Show (4:3)</PresentationFormat>
  <Paragraphs>85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Simulated Annealing</vt:lpstr>
      <vt:lpstr>Simulated Annealing </vt:lpstr>
      <vt:lpstr>The Problem</vt:lpstr>
      <vt:lpstr>Example: Hill Climbing</vt:lpstr>
      <vt:lpstr>Solution</vt:lpstr>
      <vt:lpstr>Simulated Annealing</vt:lpstr>
      <vt:lpstr>Simulated Annealing</vt:lpstr>
      <vt:lpstr>Simulated Annealing</vt:lpstr>
      <vt:lpstr>Simulated Annealing</vt:lpstr>
      <vt:lpstr>Simulated Annealing</vt:lpstr>
      <vt:lpstr>SA: Starting Temperature</vt:lpstr>
      <vt:lpstr>SA Algorithm</vt:lpstr>
      <vt:lpstr>Matlab: Built –In Function </vt:lpstr>
      <vt:lpstr>Matlab Ex: Minimization of De Jong's fifth function</vt:lpstr>
      <vt:lpstr>Matlab Example</vt:lpstr>
      <vt:lpstr>Matlab: Built-In Function Results</vt:lpstr>
      <vt:lpstr>My Matlab code</vt:lpstr>
      <vt:lpstr>Tests of My Code</vt:lpstr>
      <vt:lpstr>SA Advantages/Disadvantages</vt:lpstr>
      <vt:lpstr>Works Cited</vt:lpstr>
      <vt:lpstr>The End</vt:lpstr>
    </vt:vector>
  </TitlesOfParts>
  <Company>Washington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Simulated Annealing </dc:title>
  <dc:creator>setup</dc:creator>
  <cp:lastModifiedBy>setup</cp:lastModifiedBy>
  <cp:revision>13</cp:revision>
  <dcterms:created xsi:type="dcterms:W3CDTF">2009-10-13T01:56:33Z</dcterms:created>
  <dcterms:modified xsi:type="dcterms:W3CDTF">2009-10-13T03:56:56Z</dcterms:modified>
</cp:coreProperties>
</file>