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6" r:id="rId3"/>
    <p:sldId id="288" r:id="rId4"/>
    <p:sldId id="286" r:id="rId5"/>
    <p:sldId id="289" r:id="rId6"/>
    <p:sldId id="293" r:id="rId7"/>
    <p:sldId id="294" r:id="rId8"/>
    <p:sldId id="295" r:id="rId9"/>
    <p:sldId id="290" r:id="rId10"/>
    <p:sldId id="297" r:id="rId11"/>
    <p:sldId id="291" r:id="rId12"/>
    <p:sldId id="292" r:id="rId13"/>
    <p:sldId id="311" r:id="rId14"/>
    <p:sldId id="312" r:id="rId15"/>
    <p:sldId id="313" r:id="rId16"/>
    <p:sldId id="314" r:id="rId17"/>
    <p:sldId id="306" r:id="rId18"/>
    <p:sldId id="315" r:id="rId19"/>
    <p:sldId id="316" r:id="rId20"/>
    <p:sldId id="307" r:id="rId21"/>
    <p:sldId id="308" r:id="rId22"/>
    <p:sldId id="317" r:id="rId23"/>
    <p:sldId id="318" r:id="rId24"/>
    <p:sldId id="309" r:id="rId25"/>
    <p:sldId id="310" r:id="rId26"/>
    <p:sldId id="319" r:id="rId27"/>
    <p:sldId id="320" r:id="rId28"/>
    <p:sldId id="330" r:id="rId29"/>
    <p:sldId id="325" r:id="rId30"/>
    <p:sldId id="326" r:id="rId31"/>
    <p:sldId id="327" r:id="rId32"/>
    <p:sldId id="328" r:id="rId33"/>
    <p:sldId id="329" r:id="rId34"/>
    <p:sldId id="323" r:id="rId35"/>
    <p:sldId id="331" r:id="rId36"/>
    <p:sldId id="332" r:id="rId37"/>
    <p:sldId id="336" r:id="rId38"/>
    <p:sldId id="333" r:id="rId39"/>
    <p:sldId id="334" r:id="rId40"/>
    <p:sldId id="337" r:id="rId41"/>
    <p:sldId id="335" r:id="rId42"/>
    <p:sldId id="338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34" autoAdjust="0"/>
    <p:restoredTop sz="94660"/>
  </p:normalViewPr>
  <p:slideViewPr>
    <p:cSldViewPr>
      <p:cViewPr varScale="1">
        <p:scale>
          <a:sx n="86" d="100"/>
          <a:sy n="86" d="100"/>
        </p:scale>
        <p:origin x="-10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600200"/>
            <a:ext cx="7772400" cy="1470025"/>
          </a:xfrm>
        </p:spPr>
        <p:txBody>
          <a:bodyPr/>
          <a:lstStyle/>
          <a:p>
            <a:r>
              <a:rPr lang="en-US" dirty="0" smtClean="0"/>
              <a:t>Introduction to Hierarchical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 Reinforcement Learning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248400" cy="990600"/>
          </a:xfrm>
        </p:spPr>
        <p:txBody>
          <a:bodyPr/>
          <a:lstStyle/>
          <a:p>
            <a:r>
              <a:rPr lang="en-US" dirty="0" smtClean="0"/>
              <a:t>Jervis Pinto</a:t>
            </a:r>
            <a:endParaRPr lang="en-US" dirty="0"/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1028770" y="5486400"/>
            <a:ext cx="697223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>
                <a:cs typeface="Arial" charset="0"/>
              </a:rPr>
              <a:t>Slides adapted from Ron Parr (</a:t>
            </a:r>
            <a:r>
              <a:rPr lang="en-US" dirty="0" smtClean="0"/>
              <a:t>From </a:t>
            </a:r>
            <a:r>
              <a:rPr lang="en-US" dirty="0"/>
              <a:t>ICML 2005 Rich Representations for </a:t>
            </a:r>
            <a:endParaRPr lang="en-US" dirty="0" smtClean="0"/>
          </a:p>
          <a:p>
            <a:r>
              <a:rPr lang="en-US" dirty="0" smtClean="0"/>
              <a:t>			Reinforcement </a:t>
            </a:r>
            <a:r>
              <a:rPr lang="en-US" dirty="0"/>
              <a:t>Learning Workshop </a:t>
            </a:r>
            <a:r>
              <a:rPr lang="en-US" dirty="0" smtClean="0"/>
              <a:t>)</a:t>
            </a:r>
          </a:p>
          <a:p>
            <a:r>
              <a:rPr lang="en-US" dirty="0" smtClean="0"/>
              <a:t>and Tom </a:t>
            </a:r>
            <a:r>
              <a:rPr lang="en-US" dirty="0" err="1" smtClean="0"/>
              <a:t>Dietterich</a:t>
            </a:r>
            <a:r>
              <a:rPr lang="en-US" dirty="0" smtClean="0"/>
              <a:t> (From ICML99).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Contents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410200"/>
          </a:xfrm>
        </p:spPr>
        <p:txBody>
          <a:bodyPr>
            <a:normAutofit/>
          </a:bodyPr>
          <a:lstStyle/>
          <a:p>
            <a:r>
              <a:rPr lang="en-US" sz="3000" dirty="0" smtClean="0">
                <a:solidFill>
                  <a:schemeClr val="bg1">
                    <a:lumMod val="65000"/>
                  </a:schemeClr>
                </a:solidFill>
              </a:rPr>
              <a:t>Purpose of HRL</a:t>
            </a:r>
          </a:p>
          <a:p>
            <a:r>
              <a:rPr lang="en-US" sz="3000" dirty="0" smtClean="0"/>
              <a:t>Design issues</a:t>
            </a:r>
            <a:endParaRPr lang="en-US" dirty="0" smtClean="0"/>
          </a:p>
          <a:p>
            <a:r>
              <a:rPr lang="en-US" sz="3000" dirty="0" smtClean="0">
                <a:solidFill>
                  <a:schemeClr val="bg1">
                    <a:lumMod val="65000"/>
                  </a:schemeClr>
                </a:solidFill>
              </a:rPr>
              <a:t>Defining sub-components (sub-task, options, macros)</a:t>
            </a:r>
          </a:p>
          <a:p>
            <a:r>
              <a:rPr lang="en-US" sz="3000" dirty="0" smtClean="0">
                <a:solidFill>
                  <a:schemeClr val="bg1">
                    <a:lumMod val="65000"/>
                  </a:schemeClr>
                </a:solidFill>
              </a:rPr>
              <a:t>Learning problems and algorithms</a:t>
            </a:r>
          </a:p>
          <a:p>
            <a:r>
              <a:rPr lang="en-US" sz="3000" dirty="0" smtClean="0">
                <a:solidFill>
                  <a:schemeClr val="bg1">
                    <a:lumMod val="65000"/>
                  </a:schemeClr>
                </a:solidFill>
              </a:rPr>
              <a:t>MAXQ</a:t>
            </a:r>
          </a:p>
          <a:p>
            <a:r>
              <a:rPr lang="en-US" sz="3000" dirty="0" smtClean="0">
                <a:solidFill>
                  <a:schemeClr val="bg1">
                    <a:lumMod val="65000"/>
                  </a:schemeClr>
                </a:solidFill>
              </a:rPr>
              <a:t>ALISP (briefly)</a:t>
            </a:r>
          </a:p>
          <a:p>
            <a:r>
              <a:rPr lang="en-US" sz="3000" dirty="0" smtClean="0">
                <a:solidFill>
                  <a:schemeClr val="bg1">
                    <a:lumMod val="65000"/>
                  </a:schemeClr>
                </a:solidFill>
              </a:rPr>
              <a:t>Problems with HRL</a:t>
            </a:r>
            <a:endParaRPr lang="en-US" sz="2600" dirty="0" smtClean="0">
              <a:solidFill>
                <a:schemeClr val="bg1">
                  <a:lumMod val="65000"/>
                </a:schemeClr>
              </a:solidFill>
            </a:endParaRPr>
          </a:p>
          <a:p>
            <a:pPr lvl="1"/>
            <a:endParaRPr lang="en-US" sz="26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Design Issues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000" dirty="0" smtClean="0"/>
              <a:t>How to define components?</a:t>
            </a:r>
          </a:p>
          <a:p>
            <a:pPr lvl="1"/>
            <a:r>
              <a:rPr lang="en-US" sz="2600" dirty="0" smtClean="0"/>
              <a:t>Options, partial policies, sub-tasks</a:t>
            </a:r>
          </a:p>
          <a:p>
            <a:endParaRPr lang="en-US" sz="3000" dirty="0" smtClean="0"/>
          </a:p>
          <a:p>
            <a:r>
              <a:rPr lang="en-US" sz="3000" dirty="0" smtClean="0"/>
              <a:t>Learning algorithms?</a:t>
            </a:r>
          </a:p>
          <a:p>
            <a:endParaRPr lang="en-US" sz="3000" dirty="0" smtClean="0"/>
          </a:p>
          <a:p>
            <a:r>
              <a:rPr lang="en-US" sz="3000" dirty="0" smtClean="0"/>
              <a:t>Overcoming sub-optimality?</a:t>
            </a:r>
          </a:p>
          <a:p>
            <a:endParaRPr lang="en-US" sz="3000" dirty="0" smtClean="0"/>
          </a:p>
          <a:p>
            <a:r>
              <a:rPr lang="en-US" sz="3000" dirty="0" smtClean="0"/>
              <a:t>State abstraction?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Example problem</a:t>
            </a:r>
            <a:endParaRPr lang="en-US" sz="3600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1905000"/>
            <a:ext cx="3283119" cy="3613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7850" y="2679700"/>
            <a:ext cx="4603750" cy="149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029825" cy="775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059988" cy="777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059988" cy="777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Contents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410200"/>
          </a:xfrm>
        </p:spPr>
        <p:txBody>
          <a:bodyPr>
            <a:normAutofit/>
          </a:bodyPr>
          <a:lstStyle/>
          <a:p>
            <a:r>
              <a:rPr lang="en-US" sz="3000" dirty="0" smtClean="0">
                <a:solidFill>
                  <a:schemeClr val="bg1">
                    <a:lumMod val="65000"/>
                  </a:schemeClr>
                </a:solidFill>
              </a:rPr>
              <a:t>Purpose of HRL</a:t>
            </a:r>
          </a:p>
          <a:p>
            <a:r>
              <a:rPr lang="en-US" sz="3000" dirty="0" smtClean="0">
                <a:solidFill>
                  <a:schemeClr val="bg1">
                    <a:lumMod val="65000"/>
                  </a:schemeClr>
                </a:solidFill>
              </a:rPr>
              <a:t>Design issues</a:t>
            </a:r>
            <a:endParaRPr lang="en-US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3000" dirty="0" smtClean="0">
                <a:solidFill>
                  <a:schemeClr val="bg1">
                    <a:lumMod val="65000"/>
                  </a:schemeClr>
                </a:solidFill>
              </a:rPr>
              <a:t>Defining sub-components (sub-task, options, macros)</a:t>
            </a:r>
          </a:p>
          <a:p>
            <a:r>
              <a:rPr lang="en-US" sz="3000" dirty="0" smtClean="0"/>
              <a:t>Learning problems and algorithms</a:t>
            </a:r>
          </a:p>
          <a:p>
            <a:r>
              <a:rPr lang="en-US" sz="3000" dirty="0" smtClean="0">
                <a:solidFill>
                  <a:schemeClr val="bg1">
                    <a:lumMod val="65000"/>
                  </a:schemeClr>
                </a:solidFill>
              </a:rPr>
              <a:t>MAXQ in detail</a:t>
            </a:r>
          </a:p>
          <a:p>
            <a:r>
              <a:rPr lang="en-US" sz="3000" dirty="0" smtClean="0">
                <a:solidFill>
                  <a:schemeClr val="bg1">
                    <a:lumMod val="65000"/>
                  </a:schemeClr>
                </a:solidFill>
              </a:rPr>
              <a:t>ALISP in detail</a:t>
            </a:r>
          </a:p>
          <a:p>
            <a:r>
              <a:rPr lang="en-US" sz="3000" dirty="0" smtClean="0">
                <a:solidFill>
                  <a:schemeClr val="bg1">
                    <a:lumMod val="65000"/>
                  </a:schemeClr>
                </a:solidFill>
              </a:rPr>
              <a:t>Problems with HRL</a:t>
            </a:r>
            <a:endParaRPr lang="en-US" sz="2600" dirty="0" smtClean="0">
              <a:solidFill>
                <a:schemeClr val="bg1">
                  <a:lumMod val="65000"/>
                </a:schemeClr>
              </a:solidFill>
            </a:endParaRPr>
          </a:p>
          <a:p>
            <a:pPr lvl="1"/>
            <a:endParaRPr lang="en-US" sz="26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Learning problems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 Given a set of options, learn a policy over those options.</a:t>
            </a:r>
          </a:p>
          <a:p>
            <a:r>
              <a:rPr lang="en-US" dirty="0" smtClean="0"/>
              <a:t>Given a hierarchy of partial policies, learn policy for the entire problem</a:t>
            </a:r>
          </a:p>
          <a:p>
            <a:pPr lvl="1"/>
            <a:r>
              <a:rPr lang="en-US" dirty="0" smtClean="0"/>
              <a:t>HAMQ,  ALISPQ</a:t>
            </a:r>
          </a:p>
          <a:p>
            <a:r>
              <a:rPr lang="en-US" dirty="0" smtClean="0"/>
              <a:t>Given a set of sub-tasks, learn policies for each sub-task</a:t>
            </a:r>
          </a:p>
          <a:p>
            <a:r>
              <a:rPr lang="en-US" dirty="0" smtClean="0"/>
              <a:t>Given a set of sub-tasks, learn policies for entire problem</a:t>
            </a:r>
          </a:p>
          <a:p>
            <a:pPr lvl="1"/>
            <a:r>
              <a:rPr lang="en-US" dirty="0" smtClean="0"/>
              <a:t>MAXQ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029825" cy="775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Observations</a:t>
            </a:r>
            <a:endParaRPr lang="en-US" sz="36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00200"/>
            <a:ext cx="8217487" cy="312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Contents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410200"/>
          </a:xfrm>
        </p:spPr>
        <p:txBody>
          <a:bodyPr>
            <a:normAutofit/>
          </a:bodyPr>
          <a:lstStyle/>
          <a:p>
            <a:r>
              <a:rPr lang="en-US" sz="3000" dirty="0" smtClean="0"/>
              <a:t>Purpose of HRL</a:t>
            </a:r>
          </a:p>
          <a:p>
            <a:r>
              <a:rPr lang="en-US" sz="3000" dirty="0" smtClean="0"/>
              <a:t>Design issues</a:t>
            </a:r>
            <a:endParaRPr lang="en-US" dirty="0" smtClean="0"/>
          </a:p>
          <a:p>
            <a:r>
              <a:rPr lang="en-US" sz="3000" dirty="0" smtClean="0"/>
              <a:t>Defining sub-components (sub-task, options, macros)</a:t>
            </a:r>
          </a:p>
          <a:p>
            <a:r>
              <a:rPr lang="en-US" sz="3000" dirty="0" smtClean="0"/>
              <a:t>Learning problems and algorithms</a:t>
            </a:r>
          </a:p>
          <a:p>
            <a:r>
              <a:rPr lang="en-US" sz="3000" dirty="0" smtClean="0"/>
              <a:t>MAXQ</a:t>
            </a:r>
          </a:p>
          <a:p>
            <a:r>
              <a:rPr lang="en-US" sz="3000" dirty="0" smtClean="0"/>
              <a:t>ALISP (briefly)</a:t>
            </a:r>
          </a:p>
          <a:p>
            <a:r>
              <a:rPr lang="en-US" sz="3000" dirty="0" smtClean="0"/>
              <a:t>Problems with HRL</a:t>
            </a:r>
          </a:p>
          <a:p>
            <a:r>
              <a:rPr lang="en-US" sz="3000" dirty="0" smtClean="0"/>
              <a:t>What we will not discuss</a:t>
            </a:r>
          </a:p>
          <a:p>
            <a:pPr lvl="1"/>
            <a:r>
              <a:rPr lang="en-US" sz="2600" dirty="0" smtClean="0"/>
              <a:t>Learning sub-tasks, multi-agent setting, etc.</a:t>
            </a:r>
          </a:p>
          <a:p>
            <a:pPr lvl="1"/>
            <a:endParaRPr lang="en-US" sz="26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Learning with partial policies</a:t>
            </a:r>
            <a:endParaRPr lang="en-US" sz="3600" dirty="0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554763"/>
            <a:ext cx="8229600" cy="309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Hierarchies of Abstract Machines (HAM)</a:t>
            </a:r>
            <a:endParaRPr lang="en-US" sz="3600" dirty="0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524000"/>
            <a:ext cx="8382000" cy="4536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42913" y="-446088"/>
            <a:ext cx="10029826" cy="775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029825" cy="775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Learn policies for a given set of sub-tasks</a:t>
            </a:r>
            <a:endParaRPr lang="en-US" sz="3600" dirty="0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828800"/>
            <a:ext cx="7312616" cy="194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Learning hierarchical sub-tasks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 </a:t>
            </a:r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50" y="1949450"/>
            <a:ext cx="8972550" cy="295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57200" y="-457200"/>
            <a:ext cx="10058400" cy="777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Example</a:t>
            </a:r>
            <a:endParaRPr lang="en-US" sz="3600" dirty="0"/>
          </a:p>
        </p:txBody>
      </p:sp>
      <p:pic>
        <p:nvPicPr>
          <p:cNvPr id="235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524000"/>
            <a:ext cx="7706283" cy="3979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Arrow Connector 5"/>
          <p:cNvCxnSpPr/>
          <p:nvPr/>
        </p:nvCxnSpPr>
        <p:spPr>
          <a:xfrm rot="5400000" flipH="1" flipV="1">
            <a:off x="114300" y="3771900"/>
            <a:ext cx="8382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5400000" flipH="1" flipV="1">
            <a:off x="4152900" y="3619500"/>
            <a:ext cx="83820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295400" y="55626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Locally optimal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334000" y="556260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Optimal for the entire task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Contents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410200"/>
          </a:xfrm>
        </p:spPr>
        <p:txBody>
          <a:bodyPr>
            <a:normAutofit/>
          </a:bodyPr>
          <a:lstStyle/>
          <a:p>
            <a:r>
              <a:rPr lang="en-US" sz="3000" dirty="0" smtClean="0">
                <a:solidFill>
                  <a:schemeClr val="bg1">
                    <a:lumMod val="65000"/>
                  </a:schemeClr>
                </a:solidFill>
              </a:rPr>
              <a:t>Purpose of HRL</a:t>
            </a:r>
          </a:p>
          <a:p>
            <a:r>
              <a:rPr lang="en-US" sz="3000" dirty="0" smtClean="0">
                <a:solidFill>
                  <a:schemeClr val="bg1">
                    <a:lumMod val="65000"/>
                  </a:schemeClr>
                </a:solidFill>
              </a:rPr>
              <a:t>Design issues</a:t>
            </a:r>
            <a:endParaRPr lang="en-US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3000" dirty="0" smtClean="0">
                <a:solidFill>
                  <a:schemeClr val="bg1">
                    <a:lumMod val="65000"/>
                  </a:schemeClr>
                </a:solidFill>
              </a:rPr>
              <a:t>Defining sub-components (sub-task, options, macros)</a:t>
            </a:r>
          </a:p>
          <a:p>
            <a:r>
              <a:rPr lang="en-US" sz="3000" dirty="0" smtClean="0">
                <a:solidFill>
                  <a:schemeClr val="bg1">
                    <a:lumMod val="65000"/>
                  </a:schemeClr>
                </a:solidFill>
              </a:rPr>
              <a:t>Learning problems and algorithms</a:t>
            </a:r>
          </a:p>
          <a:p>
            <a:r>
              <a:rPr lang="en-US" sz="3000" dirty="0" smtClean="0"/>
              <a:t>MAXQ </a:t>
            </a:r>
          </a:p>
          <a:p>
            <a:r>
              <a:rPr lang="en-US" sz="3000" dirty="0" smtClean="0">
                <a:solidFill>
                  <a:schemeClr val="bg1">
                    <a:lumMod val="65000"/>
                  </a:schemeClr>
                </a:solidFill>
              </a:rPr>
              <a:t>ALISP (briefly)</a:t>
            </a:r>
          </a:p>
          <a:p>
            <a:r>
              <a:rPr lang="en-US" sz="3000" dirty="0" smtClean="0">
                <a:solidFill>
                  <a:schemeClr val="bg1">
                    <a:lumMod val="65000"/>
                  </a:schemeClr>
                </a:solidFill>
              </a:rPr>
              <a:t>Problems with HRL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Recap: MAXQ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000" dirty="0" smtClean="0"/>
              <a:t>Break original MDP into multiple sub-MDP’s</a:t>
            </a:r>
          </a:p>
          <a:p>
            <a:r>
              <a:rPr lang="en-US" sz="3000" dirty="0" smtClean="0"/>
              <a:t>Each sub-MDP is treated as a temporally extended action</a:t>
            </a:r>
          </a:p>
          <a:p>
            <a:r>
              <a:rPr lang="en-US" sz="3000" dirty="0" smtClean="0"/>
              <a:t>Define a hierarchy of sub-MDP’s (sub-tasks)</a:t>
            </a:r>
          </a:p>
          <a:p>
            <a:endParaRPr lang="en-US" sz="3000" dirty="0" smtClean="0"/>
          </a:p>
          <a:p>
            <a:r>
              <a:rPr lang="en-US" sz="3000" dirty="0" smtClean="0"/>
              <a:t>Each sub-task </a:t>
            </a:r>
            <a:r>
              <a:rPr lang="en-US" sz="3000" dirty="0" err="1" smtClean="0"/>
              <a:t>M</a:t>
            </a:r>
            <a:r>
              <a:rPr lang="en-US" sz="3000" baseline="-25000" dirty="0" err="1" smtClean="0"/>
              <a:t>_i</a:t>
            </a:r>
            <a:r>
              <a:rPr lang="en-US" sz="3000" dirty="0" smtClean="0"/>
              <a:t> defined by:</a:t>
            </a:r>
          </a:p>
          <a:p>
            <a:pPr lvl="1"/>
            <a:r>
              <a:rPr lang="en-US" sz="2600" dirty="0" smtClean="0"/>
              <a:t>T = Set of terminal states</a:t>
            </a:r>
          </a:p>
          <a:p>
            <a:pPr lvl="1"/>
            <a:r>
              <a:rPr lang="en-US" sz="2600" dirty="0" err="1" smtClean="0"/>
              <a:t>A</a:t>
            </a:r>
            <a:r>
              <a:rPr lang="en-US" sz="2600" baseline="-25000" dirty="0" err="1" smtClean="0"/>
              <a:t>_i</a:t>
            </a:r>
            <a:r>
              <a:rPr lang="en-US" sz="2600" dirty="0" smtClean="0"/>
              <a:t> = Set of child actions (may be other sub-tasks)</a:t>
            </a:r>
          </a:p>
          <a:p>
            <a:pPr lvl="1"/>
            <a:r>
              <a:rPr lang="en-US" dirty="0" err="1" smtClean="0"/>
              <a:t>R’_i</a:t>
            </a:r>
            <a:r>
              <a:rPr lang="en-US" dirty="0" smtClean="0"/>
              <a:t> = Local reward function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Contents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410200"/>
          </a:xfrm>
        </p:spPr>
        <p:txBody>
          <a:bodyPr>
            <a:normAutofit/>
          </a:bodyPr>
          <a:lstStyle/>
          <a:p>
            <a:r>
              <a:rPr lang="en-US" sz="3000" dirty="0" smtClean="0"/>
              <a:t>Purpose of HRL</a:t>
            </a:r>
            <a:endParaRPr lang="en-US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3000" dirty="0" smtClean="0">
                <a:solidFill>
                  <a:schemeClr val="bg1">
                    <a:lumMod val="65000"/>
                  </a:schemeClr>
                </a:solidFill>
              </a:rPr>
              <a:t>Defining sub-components (sub-task, options, macros)</a:t>
            </a:r>
          </a:p>
          <a:p>
            <a:r>
              <a:rPr lang="en-US" sz="3000" dirty="0" smtClean="0">
                <a:solidFill>
                  <a:schemeClr val="bg1">
                    <a:lumMod val="65000"/>
                  </a:schemeClr>
                </a:solidFill>
              </a:rPr>
              <a:t>Learning problems and algorithms</a:t>
            </a:r>
          </a:p>
          <a:p>
            <a:r>
              <a:rPr lang="en-US" sz="3000" dirty="0" smtClean="0">
                <a:solidFill>
                  <a:schemeClr val="bg1">
                    <a:lumMod val="65000"/>
                  </a:schemeClr>
                </a:solidFill>
              </a:rPr>
              <a:t>MAXQ</a:t>
            </a:r>
          </a:p>
          <a:p>
            <a:r>
              <a:rPr lang="en-US" sz="3000" dirty="0" smtClean="0">
                <a:solidFill>
                  <a:schemeClr val="bg1">
                    <a:lumMod val="65000"/>
                  </a:schemeClr>
                </a:solidFill>
              </a:rPr>
              <a:t>ALISP (briefly)</a:t>
            </a:r>
            <a:endParaRPr lang="en-US" sz="26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3000" dirty="0" smtClean="0">
                <a:solidFill>
                  <a:schemeClr val="bg1">
                    <a:lumMod val="65000"/>
                  </a:schemeClr>
                </a:solidFill>
              </a:rPr>
              <a:t>Problems with HRL</a:t>
            </a:r>
            <a:endParaRPr lang="en-US" sz="2600" dirty="0" smtClean="0">
              <a:solidFill>
                <a:schemeClr val="bg1">
                  <a:lumMod val="65000"/>
                </a:schemeClr>
              </a:solidFill>
            </a:endParaRPr>
          </a:p>
          <a:p>
            <a:pPr lvl="1"/>
            <a:endParaRPr lang="en-US" sz="26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Taxi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6553200" y="990600"/>
            <a:ext cx="2286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  Passengers appear at one of 4 special location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  -1 reward at every </a:t>
            </a:r>
            <a:r>
              <a:rPr lang="en-US" dirty="0" err="1" smtClean="0"/>
              <a:t>timestep</a:t>
            </a:r>
            <a:r>
              <a:rPr lang="en-US" dirty="0" smtClean="0"/>
              <a:t>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  +20 for delivering passenger to destination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  -10 for illegal actions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500 states, 6 primitive actions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057400" y="5562600"/>
            <a:ext cx="579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Subtasks:  Navigate, Get, Put, Root</a:t>
            </a:r>
            <a:endParaRPr lang="en-US" sz="28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254" y="1524000"/>
            <a:ext cx="3981946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Sub-task hierarchy</a:t>
            </a:r>
            <a:endParaRPr lang="en-US" sz="3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00200"/>
            <a:ext cx="834415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Value function decomposition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7315200" y="4001869"/>
            <a:ext cx="2514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“completion </a:t>
            </a:r>
          </a:p>
          <a:p>
            <a:r>
              <a:rPr lang="en-US" dirty="0" smtClean="0"/>
              <a:t>    function”</a:t>
            </a:r>
          </a:p>
          <a:p>
            <a:r>
              <a:rPr lang="en-US" dirty="0" smtClean="0"/>
              <a:t>Must be learned!</a:t>
            </a:r>
            <a:endParaRPr lang="en-US" dirty="0"/>
          </a:p>
        </p:txBody>
      </p:sp>
      <p:cxnSp>
        <p:nvCxnSpPr>
          <p:cNvPr id="8" name="Straight Arrow Connector 7"/>
          <p:cNvCxnSpPr>
            <a:stCxn id="6" idx="1"/>
          </p:cNvCxnSpPr>
          <p:nvPr/>
        </p:nvCxnSpPr>
        <p:spPr>
          <a:xfrm rot="10800000">
            <a:off x="6858000" y="3925672"/>
            <a:ext cx="457200" cy="5378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4038601"/>
            <a:ext cx="5257799" cy="69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28201" y="1447800"/>
            <a:ext cx="6796599" cy="120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33475" y="2895600"/>
            <a:ext cx="7629525" cy="921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7" name="Straight Arrow Connector 16"/>
          <p:cNvCxnSpPr>
            <a:stCxn id="6" idx="1"/>
          </p:cNvCxnSpPr>
          <p:nvPr/>
        </p:nvCxnSpPr>
        <p:spPr>
          <a:xfrm rot="10800000">
            <a:off x="6096000" y="4462744"/>
            <a:ext cx="1219200" cy="79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43000" y="5105400"/>
            <a:ext cx="6875929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MAXQ hierarchy</a:t>
            </a:r>
            <a:endParaRPr lang="en-US" sz="36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596375"/>
            <a:ext cx="4987532" cy="610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57200" y="685800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Q nodes store the completion C(</a:t>
            </a:r>
            <a:r>
              <a:rPr lang="en-US" dirty="0" err="1" smtClean="0"/>
              <a:t>i</a:t>
            </a:r>
            <a:r>
              <a:rPr lang="en-US" dirty="0" smtClean="0"/>
              <a:t>, s, a)</a:t>
            </a:r>
            <a:endParaRPr lang="en-US" dirty="0"/>
          </a:p>
        </p:txBody>
      </p:sp>
      <p:cxnSp>
        <p:nvCxnSpPr>
          <p:cNvPr id="7" name="Straight Arrow Connector 6"/>
          <p:cNvCxnSpPr>
            <a:stCxn id="5" idx="2"/>
          </p:cNvCxnSpPr>
          <p:nvPr/>
        </p:nvCxnSpPr>
        <p:spPr>
          <a:xfrm rot="16200000" flipH="1">
            <a:off x="1866216" y="1180415"/>
            <a:ext cx="420469" cy="7239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81000" y="2133600"/>
            <a:ext cx="1371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Composite Max nodes compute values</a:t>
            </a:r>
          </a:p>
          <a:p>
            <a:r>
              <a:rPr lang="en-US" dirty="0" smtClean="0"/>
              <a:t>V(</a:t>
            </a:r>
            <a:r>
              <a:rPr lang="en-US" dirty="0" err="1" smtClean="0"/>
              <a:t>i,s</a:t>
            </a:r>
            <a:r>
              <a:rPr lang="en-US" dirty="0" smtClean="0"/>
              <a:t>) using recursive equation.</a:t>
            </a:r>
          </a:p>
        </p:txBody>
      </p:sp>
      <p:cxnSp>
        <p:nvCxnSpPr>
          <p:cNvPr id="10" name="Straight Arrow Connector 9"/>
          <p:cNvCxnSpPr>
            <a:stCxn id="8" idx="3"/>
          </p:cNvCxnSpPr>
          <p:nvPr/>
        </p:nvCxnSpPr>
        <p:spPr>
          <a:xfrm flipV="1">
            <a:off x="1752600" y="2667003"/>
            <a:ext cx="457200" cy="4822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52400" y="5229761"/>
            <a:ext cx="1295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Primitive Max nodes estimate value directly</a:t>
            </a:r>
          </a:p>
          <a:p>
            <a:r>
              <a:rPr lang="en-US" sz="1600" dirty="0" smtClean="0"/>
              <a:t>V(</a:t>
            </a:r>
            <a:r>
              <a:rPr lang="en-US" sz="1600" dirty="0" err="1" smtClean="0"/>
              <a:t>i,s</a:t>
            </a:r>
            <a:r>
              <a:rPr lang="en-US" sz="1600" dirty="0" smtClean="0"/>
              <a:t>)</a:t>
            </a:r>
            <a:endParaRPr lang="en-US" sz="1600" dirty="0"/>
          </a:p>
        </p:txBody>
      </p:sp>
      <p:cxnSp>
        <p:nvCxnSpPr>
          <p:cNvPr id="20" name="Straight Arrow Connector 19"/>
          <p:cNvCxnSpPr>
            <a:stCxn id="18" idx="3"/>
          </p:cNvCxnSpPr>
          <p:nvPr/>
        </p:nvCxnSpPr>
        <p:spPr>
          <a:xfrm>
            <a:off x="1447800" y="5891481"/>
            <a:ext cx="609600" cy="35691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How do we learn the completion function?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Basic Idea: C(</a:t>
            </a:r>
            <a:r>
              <a:rPr lang="en-US" dirty="0" err="1" smtClean="0">
                <a:solidFill>
                  <a:srgbClr val="C00000"/>
                </a:solidFill>
              </a:rPr>
              <a:t>i,s,a</a:t>
            </a:r>
            <a:r>
              <a:rPr lang="en-US" dirty="0" smtClean="0">
                <a:solidFill>
                  <a:srgbClr val="C00000"/>
                </a:solidFill>
              </a:rPr>
              <a:t>) = V(</a:t>
            </a:r>
            <a:r>
              <a:rPr lang="en-US" dirty="0" err="1" smtClean="0">
                <a:solidFill>
                  <a:srgbClr val="C00000"/>
                </a:solidFill>
              </a:rPr>
              <a:t>i,s</a:t>
            </a:r>
            <a:r>
              <a:rPr lang="en-US" dirty="0" smtClean="0">
                <a:solidFill>
                  <a:srgbClr val="C00000"/>
                </a:solidFill>
              </a:rPr>
              <a:t>’)</a:t>
            </a:r>
          </a:p>
          <a:p>
            <a:endParaRPr lang="en-US" dirty="0" smtClean="0"/>
          </a:p>
          <a:p>
            <a:r>
              <a:rPr lang="en-US" dirty="0" smtClean="0"/>
              <a:t>For simplicity, assume local rewards are all 0</a:t>
            </a:r>
          </a:p>
          <a:p>
            <a:r>
              <a:rPr lang="en-US" dirty="0" smtClean="0"/>
              <a:t>Then at some sub-task ‘</a:t>
            </a:r>
            <a:r>
              <a:rPr lang="en-US" dirty="0" err="1" smtClean="0"/>
              <a:t>i</a:t>
            </a:r>
            <a:r>
              <a:rPr lang="en-US" dirty="0" smtClean="0"/>
              <a:t>', when child ‘a’ terminates with reward r, update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V</a:t>
            </a:r>
            <a:r>
              <a:rPr lang="en-US" baseline="-25000" dirty="0" err="1" smtClean="0"/>
              <a:t>t</a:t>
            </a:r>
            <a:r>
              <a:rPr lang="en-US" dirty="0" smtClean="0"/>
              <a:t>(</a:t>
            </a:r>
            <a:r>
              <a:rPr lang="en-US" dirty="0" err="1" smtClean="0"/>
              <a:t>i,s</a:t>
            </a:r>
            <a:r>
              <a:rPr lang="en-US" dirty="0" smtClean="0"/>
              <a:t>’) must be computed recursively by searching for the best path through the tree (expensive if done naively!)</a:t>
            </a:r>
          </a:p>
          <a:p>
            <a:endParaRPr lang="en-US" dirty="0" smtClean="0"/>
          </a:p>
        </p:txBody>
      </p:sp>
      <p:pic>
        <p:nvPicPr>
          <p:cNvPr id="7" name="Picture 6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771396" y="4102883"/>
            <a:ext cx="7382004" cy="392917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When local rewards may be arbitrary…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Use two different completion functions C, C’</a:t>
            </a:r>
          </a:p>
          <a:p>
            <a:r>
              <a:rPr lang="en-US" dirty="0" smtClean="0"/>
              <a:t>C reported externally while C’ is used internally.</a:t>
            </a:r>
          </a:p>
          <a:p>
            <a:r>
              <a:rPr lang="en-US" dirty="0" smtClean="0"/>
              <a:t>Updates change a little:</a:t>
            </a:r>
          </a:p>
          <a:p>
            <a:r>
              <a:rPr lang="en-US" dirty="0" smtClean="0"/>
              <a:t>Intuition:</a:t>
            </a:r>
          </a:p>
          <a:p>
            <a:pPr lvl="1"/>
            <a:r>
              <a:rPr lang="en-US" dirty="0" smtClean="0"/>
              <a:t>C’(</a:t>
            </a:r>
            <a:r>
              <a:rPr lang="en-US" dirty="0" err="1" smtClean="0"/>
              <a:t>i,s,a</a:t>
            </a:r>
            <a:r>
              <a:rPr lang="en-US" dirty="0" smtClean="0"/>
              <a:t>) used to learn locally optimally policy at sub-task so adds local reward in update</a:t>
            </a:r>
          </a:p>
          <a:p>
            <a:pPr lvl="1"/>
            <a:r>
              <a:rPr lang="en-US" dirty="0" smtClean="0"/>
              <a:t>C updates using best action a* according to C’</a:t>
            </a:r>
          </a:p>
          <a:p>
            <a:pPr lvl="1"/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Sacrificing (hierarchical) optimality for….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 State abstraction!</a:t>
            </a:r>
          </a:p>
          <a:p>
            <a:pPr lvl="1"/>
            <a:r>
              <a:rPr lang="en-US" dirty="0" smtClean="0"/>
              <a:t>Compact value functions (</a:t>
            </a:r>
            <a:r>
              <a:rPr lang="en-US" dirty="0" err="1" smtClean="0"/>
              <a:t>i.e</a:t>
            </a:r>
            <a:r>
              <a:rPr lang="en-US" dirty="0" smtClean="0"/>
              <a:t> C, C’ is a function of fewer variables)</a:t>
            </a:r>
          </a:p>
          <a:p>
            <a:pPr lvl="1"/>
            <a:r>
              <a:rPr lang="en-US" dirty="0" smtClean="0"/>
              <a:t>Need to learn fewer values (632 vs. 3000 for Taxi)</a:t>
            </a:r>
          </a:p>
          <a:p>
            <a:pPr lvl="1"/>
            <a:endParaRPr lang="en-US" dirty="0" smtClean="0"/>
          </a:p>
          <a:p>
            <a:r>
              <a:rPr lang="en-US" dirty="0" err="1" smtClean="0"/>
              <a:t>Eg</a:t>
            </a:r>
            <a:r>
              <a:rPr lang="en-US" dirty="0" smtClean="0"/>
              <a:t>. “Passenger in car or not” irrelevant to navigation task</a:t>
            </a:r>
          </a:p>
          <a:p>
            <a:r>
              <a:rPr lang="en-US" dirty="0" smtClean="0"/>
              <a:t>2 main types of state abstraction</a:t>
            </a:r>
          </a:p>
          <a:p>
            <a:pPr lvl="1"/>
            <a:r>
              <a:rPr lang="en-US" dirty="0" smtClean="0"/>
              <a:t>Variables are irrelevant to the task</a:t>
            </a:r>
          </a:p>
          <a:p>
            <a:pPr lvl="1"/>
            <a:r>
              <a:rPr lang="en-US" dirty="0" smtClean="0"/>
              <a:t>Funnel actions: Subtasks always end in a fixed set of states irrespective of what the child does.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068937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Tradeoff between hierarchical optimality and state abstraction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Preventing sub-tasks from being context dependent leads to compact value functions</a:t>
            </a:r>
          </a:p>
          <a:p>
            <a:endParaRPr lang="en-US" dirty="0" smtClean="0"/>
          </a:p>
          <a:p>
            <a:r>
              <a:rPr lang="en-US" dirty="0" smtClean="0"/>
              <a:t>But must pay a (hopefully small!) price in optimality.</a:t>
            </a:r>
          </a:p>
          <a:p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ALISP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Hierarchy of partial policies like HAM</a:t>
            </a:r>
          </a:p>
          <a:p>
            <a:r>
              <a:rPr lang="en-US" dirty="0" smtClean="0"/>
              <a:t>Integrated into LISP</a:t>
            </a:r>
          </a:p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Decomposition along procedure boundaries</a:t>
            </a:r>
          </a:p>
          <a:p>
            <a:r>
              <a:rPr lang="en-US" dirty="0" smtClean="0"/>
              <a:t>Execution proceeds from choice point to choice point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Main idea: 3-part Q function decomposition </a:t>
            </a:r>
          </a:p>
          <a:p>
            <a:pPr lvl="1"/>
            <a:r>
              <a:rPr lang="en-US" dirty="0" err="1" smtClean="0"/>
              <a:t>Q</a:t>
            </a:r>
            <a:r>
              <a:rPr lang="en-US" baseline="-25000" dirty="0" err="1" smtClean="0"/>
              <a:t>r</a:t>
            </a:r>
            <a:r>
              <a:rPr lang="en-US" dirty="0" smtClean="0"/>
              <a:t>, Q</a:t>
            </a:r>
            <a:r>
              <a:rPr lang="en-US" baseline="-25000" dirty="0" smtClean="0"/>
              <a:t>c</a:t>
            </a:r>
            <a:r>
              <a:rPr lang="en-US" dirty="0" smtClean="0"/>
              <a:t>, </a:t>
            </a:r>
            <a:r>
              <a:rPr lang="en-US" dirty="0" err="1" smtClean="0"/>
              <a:t>Q</a:t>
            </a:r>
            <a:r>
              <a:rPr lang="en-US" baseline="-25000" dirty="0" err="1" smtClean="0"/>
              <a:t>e</a:t>
            </a:r>
            <a:endParaRPr lang="en-US" baseline="-25000" dirty="0" smtClean="0"/>
          </a:p>
          <a:p>
            <a:endParaRPr lang="en-US" dirty="0" smtClean="0"/>
          </a:p>
          <a:p>
            <a:r>
              <a:rPr lang="en-US" dirty="0" err="1" smtClean="0"/>
              <a:t>Q</a:t>
            </a:r>
            <a:r>
              <a:rPr lang="en-US" baseline="-25000" dirty="0" err="1" smtClean="0"/>
              <a:t>e</a:t>
            </a:r>
            <a:r>
              <a:rPr lang="en-US" dirty="0" smtClean="0"/>
              <a:t> = Expected reward outside sub-routine till the end of the program.</a:t>
            </a:r>
          </a:p>
          <a:p>
            <a:pPr lvl="3"/>
            <a:r>
              <a:rPr lang="en-US" dirty="0" smtClean="0"/>
              <a:t>Gives hierarchical optimality!!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Purpose of HRL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“Flat” RL works well but on small problems</a:t>
            </a:r>
          </a:p>
          <a:p>
            <a:endParaRPr lang="en-US" sz="3000" dirty="0" smtClean="0"/>
          </a:p>
          <a:p>
            <a:r>
              <a:rPr lang="en-US" sz="3000" smtClean="0"/>
              <a:t>Want </a:t>
            </a:r>
            <a:r>
              <a:rPr lang="en-US" sz="3000" dirty="0" smtClean="0"/>
              <a:t>to scale up to complex behaviors </a:t>
            </a:r>
          </a:p>
          <a:p>
            <a:pPr lvl="1"/>
            <a:r>
              <a:rPr lang="en-US" sz="2600" dirty="0" smtClean="0"/>
              <a:t>but curses of dimensionality kick in quickly!</a:t>
            </a:r>
          </a:p>
          <a:p>
            <a:endParaRPr lang="en-US" sz="3000" dirty="0" smtClean="0"/>
          </a:p>
          <a:p>
            <a:r>
              <a:rPr lang="en-US" sz="3000" dirty="0" smtClean="0"/>
              <a:t>Humans don’t think at the granularity of primitive actions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Why Not</a:t>
            </a:r>
            <a:r>
              <a:rPr lang="en-US" sz="3600" dirty="0" smtClean="0"/>
              <a:t>? </a:t>
            </a:r>
            <a:r>
              <a:rPr lang="en-US" sz="1400" dirty="0" smtClean="0"/>
              <a:t>(Parr 2005)</a:t>
            </a:r>
            <a:endParaRPr lang="en-US" sz="1400" dirty="0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105400"/>
          </a:xfrm>
        </p:spPr>
        <p:txBody>
          <a:bodyPr/>
          <a:lstStyle/>
          <a:p>
            <a:r>
              <a:rPr lang="en-US" sz="3000" dirty="0"/>
              <a:t>Some cool ideas and algorithms, but</a:t>
            </a:r>
          </a:p>
          <a:p>
            <a:r>
              <a:rPr lang="en-US" sz="3000" dirty="0"/>
              <a:t>No killer apps or wide acceptance, yet</a:t>
            </a:r>
            <a:r>
              <a:rPr lang="en-US" sz="3000" dirty="0" smtClean="0"/>
              <a:t>.</a:t>
            </a:r>
            <a:endParaRPr lang="en-US" sz="3000" dirty="0"/>
          </a:p>
          <a:p>
            <a:r>
              <a:rPr lang="en-US" sz="3000" dirty="0"/>
              <a:t>Good idea that needs more refinement</a:t>
            </a:r>
            <a:r>
              <a:rPr lang="en-US" sz="2800" dirty="0"/>
              <a:t>:</a:t>
            </a:r>
          </a:p>
          <a:p>
            <a:pPr lvl="1"/>
            <a:r>
              <a:rPr lang="en-US" sz="2400" dirty="0"/>
              <a:t>More user friendliness</a:t>
            </a:r>
          </a:p>
          <a:p>
            <a:pPr lvl="1"/>
            <a:r>
              <a:rPr lang="en-US" sz="2400" dirty="0"/>
              <a:t>More </a:t>
            </a:r>
            <a:r>
              <a:rPr lang="en-US" sz="2400" dirty="0" smtClean="0"/>
              <a:t>rigor in specification</a:t>
            </a:r>
          </a:p>
          <a:p>
            <a:pPr lvl="1"/>
            <a:endParaRPr lang="en-US" sz="2400" dirty="0" smtClean="0"/>
          </a:p>
          <a:p>
            <a:r>
              <a:rPr lang="en-US" sz="3000" dirty="0" smtClean="0"/>
              <a:t>Recent / active research:</a:t>
            </a:r>
          </a:p>
          <a:p>
            <a:pPr lvl="1"/>
            <a:r>
              <a:rPr lang="en-US" sz="2600" dirty="0" smtClean="0"/>
              <a:t>Learn hierarchy automatically</a:t>
            </a:r>
          </a:p>
          <a:p>
            <a:pPr lvl="1"/>
            <a:r>
              <a:rPr lang="en-US" sz="2600" dirty="0" smtClean="0"/>
              <a:t>Multi-agent setting (Concurrent ALISP)</a:t>
            </a:r>
          </a:p>
          <a:p>
            <a:pPr lvl="1"/>
            <a:r>
              <a:rPr lang="en-US" sz="2600" dirty="0" smtClean="0"/>
              <a:t>Efficient exploration (RMAXQ)</a:t>
            </a:r>
            <a:endParaRPr lang="en-US" sz="2600" dirty="0"/>
          </a:p>
          <a:p>
            <a:pPr lvl="2"/>
            <a:endParaRPr lang="en-US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Conclusion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/>
          </a:bodyPr>
          <a:lstStyle/>
          <a:p>
            <a:r>
              <a:rPr lang="en-US" dirty="0" smtClean="0"/>
              <a:t> Decompose MDP into sub-problems</a:t>
            </a:r>
          </a:p>
          <a:p>
            <a:endParaRPr lang="en-US" dirty="0" smtClean="0"/>
          </a:p>
          <a:p>
            <a:r>
              <a:rPr lang="en-US" dirty="0" smtClean="0"/>
              <a:t>Structure + MDP (typically) = SMDP</a:t>
            </a:r>
          </a:p>
          <a:p>
            <a:pPr lvl="1"/>
            <a:r>
              <a:rPr lang="en-US" dirty="0" smtClean="0"/>
              <a:t>Apply some variant of SMDP-Q learning</a:t>
            </a:r>
          </a:p>
          <a:p>
            <a:endParaRPr lang="en-US" dirty="0" smtClean="0"/>
          </a:p>
          <a:p>
            <a:r>
              <a:rPr lang="en-US" dirty="0" smtClean="0"/>
              <a:t>Decompose value function and apply state</a:t>
            </a:r>
          </a:p>
          <a:p>
            <a:pPr>
              <a:buNone/>
            </a:pPr>
            <a:r>
              <a:rPr lang="en-US" dirty="0" smtClean="0"/>
              <a:t>	abstraction to accelerate learning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460087" y="5943600"/>
            <a:ext cx="22549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Thank You!</a:t>
            </a:r>
            <a:endParaRPr lang="en-US" sz="3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Goals of HRL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/>
          </a:bodyPr>
          <a:lstStyle/>
          <a:p>
            <a:r>
              <a:rPr lang="en-US" sz="3000" dirty="0" smtClean="0"/>
              <a:t>Scale-up: Decompose large problems into smaller ones</a:t>
            </a:r>
          </a:p>
          <a:p>
            <a:endParaRPr lang="en-US" sz="3000" dirty="0" smtClean="0"/>
          </a:p>
          <a:p>
            <a:r>
              <a:rPr lang="en-US" sz="3000" dirty="0" smtClean="0"/>
              <a:t>Transfer: Share/reuse tasks</a:t>
            </a:r>
          </a:p>
          <a:p>
            <a:endParaRPr lang="en-US" sz="3000" dirty="0" smtClean="0"/>
          </a:p>
          <a:p>
            <a:r>
              <a:rPr lang="en-US" sz="3000" dirty="0" smtClean="0"/>
              <a:t>Key ideas:</a:t>
            </a:r>
          </a:p>
          <a:p>
            <a:pPr lvl="1"/>
            <a:r>
              <a:rPr lang="en-US" sz="2600" dirty="0" smtClean="0">
                <a:solidFill>
                  <a:srgbClr val="C00000"/>
                </a:solidFill>
              </a:rPr>
              <a:t>Impose constraints on value function or policy (i.e. structure)</a:t>
            </a:r>
          </a:p>
          <a:p>
            <a:pPr lvl="1"/>
            <a:r>
              <a:rPr lang="en-US" sz="2600" dirty="0" smtClean="0">
                <a:solidFill>
                  <a:srgbClr val="C00000"/>
                </a:solidFill>
              </a:rPr>
              <a:t>Build learning algorithms to exploit constraints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42913" y="-446088"/>
            <a:ext cx="10029826" cy="775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029825" cy="775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52400" y="5562600"/>
            <a:ext cx="9144000" cy="1295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029825" cy="775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ounded Rectangle 7"/>
          <p:cNvSpPr/>
          <p:nvPr/>
        </p:nvSpPr>
        <p:spPr>
          <a:xfrm>
            <a:off x="152400" y="5486400"/>
            <a:ext cx="9372600" cy="137160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Solution</a:t>
            </a:r>
            <a:endParaRPr lang="en-US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600200"/>
            <a:ext cx="7661787" cy="197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C_{t+1}(i,s,a) = (1-\alpha_t)C_t(i,s,a) + \alpha_t \gamma^N V_t(i,s') $&#10;&#10;\end{document}"/>
  <p:tag name="IGUANATEXSIZE" val="2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1117</TotalTime>
  <Words>875</Words>
  <Application>Microsoft Office PowerPoint</Application>
  <PresentationFormat>On-screen Show (4:3)</PresentationFormat>
  <Paragraphs>175</Paragraphs>
  <Slides>42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Office Theme</vt:lpstr>
      <vt:lpstr>Introduction to Hierarchical  Reinforcement Learning</vt:lpstr>
      <vt:lpstr>Contents</vt:lpstr>
      <vt:lpstr>Contents</vt:lpstr>
      <vt:lpstr>Purpose of HRL</vt:lpstr>
      <vt:lpstr>Goals of HRL</vt:lpstr>
      <vt:lpstr>Slide 6</vt:lpstr>
      <vt:lpstr>Slide 7</vt:lpstr>
      <vt:lpstr>Slide 8</vt:lpstr>
      <vt:lpstr>Solution</vt:lpstr>
      <vt:lpstr>Contents</vt:lpstr>
      <vt:lpstr>Design Issues</vt:lpstr>
      <vt:lpstr>Example problem</vt:lpstr>
      <vt:lpstr>Slide 13</vt:lpstr>
      <vt:lpstr>Slide 14</vt:lpstr>
      <vt:lpstr>Slide 15</vt:lpstr>
      <vt:lpstr>Contents</vt:lpstr>
      <vt:lpstr>Learning problems</vt:lpstr>
      <vt:lpstr>Slide 18</vt:lpstr>
      <vt:lpstr>Observations</vt:lpstr>
      <vt:lpstr>Learning with partial policies</vt:lpstr>
      <vt:lpstr>Hierarchies of Abstract Machines (HAM)</vt:lpstr>
      <vt:lpstr>Slide 22</vt:lpstr>
      <vt:lpstr>Slide 23</vt:lpstr>
      <vt:lpstr>Learn policies for a given set of sub-tasks</vt:lpstr>
      <vt:lpstr>Learning hierarchical sub-tasks</vt:lpstr>
      <vt:lpstr>Slide 26</vt:lpstr>
      <vt:lpstr>Example</vt:lpstr>
      <vt:lpstr>Contents</vt:lpstr>
      <vt:lpstr>Recap: MAXQ</vt:lpstr>
      <vt:lpstr>Taxi</vt:lpstr>
      <vt:lpstr>Sub-task hierarchy</vt:lpstr>
      <vt:lpstr>Value function decomposition</vt:lpstr>
      <vt:lpstr>MAXQ hierarchy</vt:lpstr>
      <vt:lpstr>How do we learn the completion function?</vt:lpstr>
      <vt:lpstr>When local rewards may be arbitrary…</vt:lpstr>
      <vt:lpstr>Sacrificing (hierarchical) optimality for….</vt:lpstr>
      <vt:lpstr>Slide 37</vt:lpstr>
      <vt:lpstr>Tradeoff between hierarchical optimality and state abstraction</vt:lpstr>
      <vt:lpstr>ALISP</vt:lpstr>
      <vt:lpstr>Why Not? (Parr 2005)</vt:lpstr>
      <vt:lpstr>Conclusion</vt:lpstr>
      <vt:lpstr>Slide 42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Hierarchical  Reinforcement Learning</dc:title>
  <dc:creator>jp</dc:creator>
  <cp:lastModifiedBy>jp</cp:lastModifiedBy>
  <cp:revision>253</cp:revision>
  <dcterms:created xsi:type="dcterms:W3CDTF">2006-08-16T00:00:00Z</dcterms:created>
  <dcterms:modified xsi:type="dcterms:W3CDTF">2010-11-05T00:10:42Z</dcterms:modified>
</cp:coreProperties>
</file>