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4"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27386688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e.g. we can move our eyes over a scene, with only a tiny spot corresponding to the fovea visible in detail at any one time, yet build up a rich and detailed representation of a scene. Or, more obviously, we can look at an object, then look away, and know that it is still there. </a:t>
            </a:r>
          </a:p>
          <a:p>
            <a:pPr marL="457200" lvl="0" indent="-317500" rtl="0">
              <a:spcBef>
                <a:spcPts val="0"/>
              </a:spcBef>
              <a:buClr>
                <a:srgbClr val="000000"/>
              </a:buClr>
              <a:buSzPct val="127272"/>
              <a:buFont typeface="Arial"/>
              <a:buChar char="-"/>
            </a:pPr>
            <a:r>
              <a:rPr lang="en"/>
              <a:t>Deduce information from data</a:t>
            </a:r>
          </a:p>
          <a:p>
            <a:pPr marL="457200" lvl="0" indent="-317500" rtl="0">
              <a:spcBef>
                <a:spcPts val="0"/>
              </a:spcBef>
              <a:buClr>
                <a:srgbClr val="000000"/>
              </a:buClr>
              <a:buSzPct val="127272"/>
              <a:buFont typeface="Arial"/>
              <a:buChar char="-"/>
            </a:pPr>
            <a:r>
              <a:rPr lang="en"/>
              <a:t>state is constructed and maintained on the basis of immediate sensations together with the previous state or some other memory of past sensations.</a:t>
            </a:r>
          </a:p>
          <a:p>
            <a:pPr marL="457200" lvl="0" indent="-317500">
              <a:spcBef>
                <a:spcPts val="0"/>
              </a:spcBef>
              <a:buClr>
                <a:srgbClr val="000000"/>
              </a:buClr>
              <a:buSzPct val="127272"/>
              <a:buFont typeface="Arial"/>
              <a:buChar char="-"/>
            </a:pPr>
            <a:r>
              <a:rPr lang="en"/>
              <a:t>the state signal should not be expected to inform the agent of everything about the environment, or even everything that would be useful to it in making decisions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non-Markov, it is still appropriate to think of the state in reinforcement learning as an approximation to a Markov state. Most algorithms do this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Can-collect robot example, describe it before this and make it a running example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the eq is </a:t>
            </a:r>
            <a:r>
              <a:rPr lang="en" sz="1200">
                <a:solidFill>
                  <a:schemeClr val="dk1"/>
                </a:solidFill>
              </a:rPr>
              <a:t>the expected return when starting in s and following π thereafter</a:t>
            </a:r>
          </a:p>
          <a:p>
            <a:pPr marL="457200" lvl="0" indent="-304800">
              <a:spcBef>
                <a:spcPts val="0"/>
              </a:spcBef>
              <a:buClr>
                <a:schemeClr val="dk1"/>
              </a:buClr>
              <a:buSzPct val="100000"/>
              <a:buFont typeface="Arial"/>
              <a:buChar char="-"/>
            </a:pPr>
            <a:r>
              <a:rPr lang="en" sz="1200">
                <a:solidFill>
                  <a:schemeClr val="dk1"/>
                </a:solidFill>
              </a:rPr>
              <a:t>value of the terminal state, if any, is always zero</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actions a taken from A(s), next state s’ are taken from set S or from S</a:t>
            </a:r>
            <a:r>
              <a:rPr lang="en" baseline="30000"/>
              <a:t>+ </a:t>
            </a:r>
            <a:r>
              <a:rPr lang="en"/>
              <a:t>in case of episodic problem</a:t>
            </a:r>
          </a:p>
          <a:p>
            <a:pPr marL="457200" lvl="0" indent="-317500">
              <a:spcBef>
                <a:spcPts val="0"/>
              </a:spcBef>
              <a:buClr>
                <a:srgbClr val="000000"/>
              </a:buClr>
              <a:buSzPct val="116666"/>
              <a:buFont typeface="Arial"/>
              <a:buChar char="-"/>
            </a:pPr>
            <a:r>
              <a:rPr lang="en" sz="1200">
                <a:solidFill>
                  <a:schemeClr val="dk1"/>
                </a:solidFill>
              </a:rPr>
              <a:t>Bellman equation expresses a relationship between the value of a state and the values of its successor states.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Describe this example properly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5" name="Shape 2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7" name="Shape 3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6. CRBP The complementary reinforcement backpropagation algorithm (Ackley &amp; Littman,</a:t>
            </a:r>
          </a:p>
          <a:p>
            <a:pPr lvl="0" rtl="0">
              <a:spcBef>
                <a:spcPts val="0"/>
              </a:spcBef>
              <a:buClr>
                <a:schemeClr val="dk1"/>
              </a:buClr>
              <a:buSzPct val="100000"/>
              <a:buFont typeface="Arial"/>
              <a:buNone/>
            </a:pPr>
            <a:r>
              <a:rPr lang="en"/>
              <a:t>1990) (crbp) consists of a feed-forward network mapping an encoding of the state to an</a:t>
            </a:r>
          </a:p>
          <a:p>
            <a:pPr lvl="0" rtl="0">
              <a:spcBef>
                <a:spcPts val="0"/>
              </a:spcBef>
              <a:buNone/>
            </a:pPr>
            <a:r>
              <a:rPr lang="en"/>
              <a:t>encoding of the action.</a:t>
            </a:r>
          </a:p>
          <a:p>
            <a:pPr marL="457200" lvl="0" indent="-317500" rtl="0">
              <a:spcBef>
                <a:spcPts val="0"/>
              </a:spcBef>
              <a:buClr>
                <a:srgbClr val="000000"/>
              </a:buClr>
              <a:buSzPct val="127272"/>
              <a:buFont typeface="Arial"/>
              <a:buChar char="-"/>
            </a:pPr>
            <a:r>
              <a:rPr lang="en"/>
              <a:t>ARC The associative reinforcement comparison (arc) algorithm, ahc architecture for the case of boolean actions, consisting of two feed forward network, one learns value of situations, other learns policy. In simplest case, the entire system learns only to optimize immediate reward</a:t>
            </a:r>
          </a:p>
          <a:p>
            <a:pPr marL="457200" lvl="0" indent="-317500" rtl="0">
              <a:spcBef>
                <a:spcPts val="0"/>
              </a:spcBef>
              <a:buClr>
                <a:srgbClr val="000000"/>
              </a:buClr>
              <a:buFont typeface="Arial"/>
              <a:buChar char="-"/>
            </a:pPr>
            <a:endParaRPr/>
          </a:p>
          <a:p>
            <a:pPr>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4" name="Shape 3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MM: supervised learning is a different setting</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5" name="Shape 3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3" name="Shape 3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0" name="Shape 3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Shape 3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8" name="Shape 3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6" name="Shape 3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4" name="Shape 3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2" name="Shape 3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9" name="Shape 3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6" name="Shape 4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4" name="Shape 4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1" name="Shape 4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Shape 4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8" name="Shape 4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6" name="Shape 4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3" name="Shape 4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2" name="Shape 4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Shape 4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8" name="Shape 4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Define agent, environment:</a:t>
            </a:r>
          </a:p>
          <a:p>
            <a:pPr marL="914400" lvl="1" indent="-317500" rtl="0">
              <a:spcBef>
                <a:spcPts val="0"/>
              </a:spcBef>
              <a:buClr>
                <a:srgbClr val="000000"/>
              </a:buClr>
              <a:buSzPct val="127272"/>
              <a:buFont typeface="Arial"/>
              <a:buChar char="-"/>
            </a:pPr>
            <a:r>
              <a:rPr lang="en"/>
              <a:t>Agent: </a:t>
            </a:r>
            <a:r>
              <a:rPr lang="en">
                <a:solidFill>
                  <a:schemeClr val="dk1"/>
                </a:solidFill>
              </a:rPr>
              <a:t>earner and decision-maker </a:t>
            </a:r>
          </a:p>
          <a:p>
            <a:pPr marL="914400" lvl="1" indent="-317500" rtl="0">
              <a:spcBef>
                <a:spcPts val="0"/>
              </a:spcBef>
              <a:buClr>
                <a:schemeClr val="dk1"/>
              </a:buClr>
              <a:buSzPct val="127272"/>
              <a:buFont typeface="Arial"/>
              <a:buChar char="-"/>
            </a:pPr>
            <a:r>
              <a:rPr lang="en">
                <a:solidFill>
                  <a:schemeClr val="dk1"/>
                </a:solidFill>
              </a:rPr>
              <a:t>Environment: Everything agent interacts with, comprising everything outside the agent</a:t>
            </a:r>
          </a:p>
          <a:p>
            <a:pPr marL="1371600" lvl="2" indent="-317500" rtl="0">
              <a:spcBef>
                <a:spcPts val="0"/>
              </a:spcBef>
              <a:buClr>
                <a:schemeClr val="dk1"/>
              </a:buClr>
              <a:buSzPct val="127272"/>
              <a:buFont typeface="Arial"/>
              <a:buAutoNum type="romanLcPeriod"/>
            </a:pPr>
            <a:r>
              <a:rPr lang="en">
                <a:solidFill>
                  <a:schemeClr val="dk1"/>
                </a:solidFill>
              </a:rPr>
              <a:t>Boundary between agent and environment:</a:t>
            </a:r>
          </a:p>
          <a:p>
            <a:pPr marL="1828800" lvl="3" indent="-317500" rtl="0">
              <a:spcBef>
                <a:spcPts val="0"/>
              </a:spcBef>
              <a:buClr>
                <a:schemeClr val="dk1"/>
              </a:buClr>
              <a:buSzPct val="127272"/>
              <a:buFont typeface="Arial"/>
              <a:buChar char="-"/>
            </a:pPr>
            <a:r>
              <a:rPr lang="en">
                <a:solidFill>
                  <a:schemeClr val="dk1"/>
                </a:solidFill>
              </a:rPr>
              <a:t>anything that cannot be changed arbitrarily by the agent is considered to be outside</a:t>
            </a:r>
          </a:p>
          <a:p>
            <a:pPr marL="1828800" lvl="3" indent="-317500" rtl="0">
              <a:spcBef>
                <a:spcPts val="0"/>
              </a:spcBef>
              <a:buClr>
                <a:schemeClr val="dk1"/>
              </a:buClr>
              <a:buSzPct val="127272"/>
              <a:buFont typeface="Arial"/>
              <a:buChar char="-"/>
            </a:pPr>
            <a:r>
              <a:rPr lang="en">
                <a:solidFill>
                  <a:schemeClr val="dk1"/>
                </a:solidFill>
              </a:rPr>
              <a:t>convenient to place the boundary of the learning agent not at the limit of its physical body, but at the limit of its control.</a:t>
            </a:r>
          </a:p>
          <a:p>
            <a:pPr marL="914400" lvl="1" indent="-317500" rtl="0">
              <a:spcBef>
                <a:spcPts val="0"/>
              </a:spcBef>
              <a:buClr>
                <a:schemeClr val="dk1"/>
              </a:buClr>
              <a:buSzPct val="127272"/>
              <a:buFont typeface="Arial"/>
              <a:buChar char="-"/>
            </a:pPr>
            <a:r>
              <a:rPr lang="en">
                <a:solidFill>
                  <a:schemeClr val="dk1"/>
                </a:solidFill>
              </a:rPr>
              <a:t>And there is task, towards which the agent wants to progress, one instance of reinforcement learning problem</a:t>
            </a:r>
          </a:p>
          <a:p>
            <a:pPr marL="457200" lvl="0" indent="-317500" rtl="0">
              <a:spcBef>
                <a:spcPts val="0"/>
              </a:spcBef>
              <a:buClr>
                <a:schemeClr val="dk1"/>
              </a:buClr>
              <a:buSzPct val="127272"/>
              <a:buFont typeface="Arial"/>
              <a:buChar char="-"/>
            </a:pPr>
            <a:r>
              <a:rPr lang="en">
                <a:solidFill>
                  <a:schemeClr val="dk1"/>
                </a:solidFill>
              </a:rPr>
              <a:t>How the above figure works?</a:t>
            </a:r>
          </a:p>
          <a:p>
            <a:pPr marL="914400" lvl="1" indent="-317500" rtl="0">
              <a:spcBef>
                <a:spcPts val="0"/>
              </a:spcBef>
              <a:buClr>
                <a:schemeClr val="dk1"/>
              </a:buClr>
              <a:buSzPct val="127272"/>
              <a:buFont typeface="Arial"/>
              <a:buChar char="-"/>
            </a:pPr>
            <a:r>
              <a:rPr lang="en">
                <a:solidFill>
                  <a:schemeClr val="dk1"/>
                </a:solidFill>
              </a:rPr>
              <a:t>Each step, agent implements a mapping from states to probabilities of selecting each possible action. mapping is called policy</a:t>
            </a:r>
          </a:p>
          <a:p>
            <a:pPr marL="914400" lvl="1" indent="-317500" rtl="0">
              <a:spcBef>
                <a:spcPts val="0"/>
              </a:spcBef>
              <a:buClr>
                <a:schemeClr val="dk1"/>
              </a:buClr>
              <a:buSzPct val="127272"/>
              <a:buFont typeface="Arial"/>
              <a:buChar char="-"/>
            </a:pPr>
            <a:r>
              <a:rPr lang="en">
                <a:solidFill>
                  <a:schemeClr val="dk1"/>
                </a:solidFill>
              </a:rPr>
              <a:t>steps can be anything</a:t>
            </a:r>
          </a:p>
          <a:p>
            <a:pPr marL="914400" lvl="1" indent="-317500" rtl="0">
              <a:spcBef>
                <a:spcPts val="0"/>
              </a:spcBef>
              <a:buClr>
                <a:schemeClr val="dk1"/>
              </a:buClr>
              <a:buSzPct val="127272"/>
              <a:buFont typeface="Arial"/>
              <a:buChar char="-"/>
            </a:pPr>
            <a:r>
              <a:rPr lang="en">
                <a:solidFill>
                  <a:schemeClr val="dk1"/>
                </a:solidFill>
              </a:rPr>
              <a:t>States can be representation of anything abstract like emotion: </a:t>
            </a:r>
          </a:p>
          <a:p>
            <a:pPr marL="914400" lvl="1" indent="-317500" rtl="0">
              <a:spcBef>
                <a:spcPts val="0"/>
              </a:spcBef>
              <a:buClr>
                <a:schemeClr val="dk1"/>
              </a:buClr>
              <a:buSzPct val="127272"/>
              <a:buFont typeface="Arial"/>
              <a:buChar char="-"/>
            </a:pPr>
            <a:r>
              <a:rPr lang="en">
                <a:solidFill>
                  <a:schemeClr val="dk1"/>
                </a:solidFill>
              </a:rPr>
              <a:t>Actions can also be abstract or something tangible, changing the voltage or have lunch or not</a:t>
            </a:r>
          </a:p>
          <a:p>
            <a:pPr marL="457200" lvl="0" indent="-317500" rtl="0">
              <a:spcBef>
                <a:spcPts val="0"/>
              </a:spcBef>
              <a:buClr>
                <a:schemeClr val="dk1"/>
              </a:buClr>
              <a:buSzPct val="127272"/>
              <a:buFont typeface="Arial"/>
              <a:buChar char="-"/>
            </a:pPr>
            <a:r>
              <a:rPr lang="en">
                <a:solidFill>
                  <a:schemeClr val="dk1"/>
                </a:solidFill>
              </a:rPr>
              <a:t>The idea: reinforcement learning framework is a considerable abstraction of the problem of goal-directed learning from interaction.</a:t>
            </a:r>
          </a:p>
          <a:p>
            <a:pPr marL="914400" lvl="1" indent="-317500" rtl="0">
              <a:spcBef>
                <a:spcPts val="0"/>
              </a:spcBef>
              <a:buClr>
                <a:schemeClr val="dk1"/>
              </a:buClr>
              <a:buSzPct val="127272"/>
              <a:buFont typeface="Arial"/>
              <a:buChar char="-"/>
            </a:pPr>
            <a:r>
              <a:rPr lang="en">
                <a:solidFill>
                  <a:schemeClr val="dk1"/>
                </a:solidFill>
              </a:rPr>
              <a:t>majority of problems of learning goal-directed behavior can be reduced to three signals passing back and forth between an agent and its environment</a:t>
            </a:r>
          </a:p>
          <a:p>
            <a:pPr marL="1371600" lvl="2" indent="-317500" rtl="0">
              <a:spcBef>
                <a:spcPts val="0"/>
              </a:spcBef>
              <a:buClr>
                <a:schemeClr val="dk1"/>
              </a:buClr>
              <a:buSzPct val="127272"/>
              <a:buFont typeface="Arial"/>
              <a:buAutoNum type="romanLcPeriod"/>
            </a:pPr>
            <a:r>
              <a:rPr lang="en">
                <a:solidFill>
                  <a:schemeClr val="dk1"/>
                </a:solidFill>
              </a:rPr>
              <a:t>choices made by the agent (the actions)</a:t>
            </a:r>
          </a:p>
          <a:p>
            <a:pPr marL="1371600" lvl="2" indent="-317500" rtl="0">
              <a:spcBef>
                <a:spcPts val="0"/>
              </a:spcBef>
              <a:buClr>
                <a:schemeClr val="dk1"/>
              </a:buClr>
              <a:buSzPct val="127272"/>
              <a:buFont typeface="Arial"/>
              <a:buAutoNum type="romanLcPeriod"/>
            </a:pPr>
            <a:r>
              <a:rPr lang="en">
                <a:solidFill>
                  <a:schemeClr val="dk1"/>
                </a:solidFill>
              </a:rPr>
              <a:t>basis on which choices are made (the states)</a:t>
            </a:r>
          </a:p>
          <a:p>
            <a:pPr marL="1371600" lvl="2" indent="-317500" rtl="0">
              <a:spcBef>
                <a:spcPts val="0"/>
              </a:spcBef>
              <a:buClr>
                <a:schemeClr val="dk1"/>
              </a:buClr>
              <a:buSzPct val="127272"/>
              <a:buFont typeface="Arial"/>
              <a:buAutoNum type="romanLcPeriod"/>
            </a:pPr>
            <a:r>
              <a:rPr lang="en">
                <a:solidFill>
                  <a:schemeClr val="dk1"/>
                </a:solidFill>
              </a:rPr>
              <a:t>agent's goal (the rewards)</a:t>
            </a:r>
          </a:p>
          <a:p>
            <a:pPr marL="457200" lvl="0" indent="-317500">
              <a:spcBef>
                <a:spcPts val="0"/>
              </a:spcBef>
              <a:buClr>
                <a:schemeClr val="dk1"/>
              </a:buClr>
              <a:buSzPct val="127272"/>
              <a:buFont typeface="Arial"/>
              <a:buChar char="-"/>
            </a:pPr>
            <a:r>
              <a:rPr lang="en">
                <a:solidFill>
                  <a:schemeClr val="dk1"/>
                </a:solidFill>
              </a:rPr>
              <a:t> particular states and actions vary greatly from application to application, and how they are represented is more art than science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GY: optimize long term reward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rtl="0">
              <a:spcBef>
                <a:spcPts val="0"/>
              </a:spcBef>
              <a:buClr>
                <a:schemeClr val="dk2"/>
              </a:buClr>
              <a:buNone/>
              <a:defRPr>
                <a:solidFill>
                  <a:schemeClr val="dk2"/>
                </a:solidFill>
              </a:defRPr>
            </a:lvl1pPr>
            <a:lvl2pPr algn="ctr" rtl="0">
              <a:spcBef>
                <a:spcPts val="0"/>
              </a:spcBef>
              <a:buClr>
                <a:schemeClr val="dk2"/>
              </a:buClr>
              <a:buSzPct val="100000"/>
              <a:buNone/>
              <a:defRPr sz="3000">
                <a:solidFill>
                  <a:schemeClr val="dk2"/>
                </a:solidFill>
              </a:defRPr>
            </a:lvl2pPr>
            <a:lvl3pPr algn="ctr" rtl="0">
              <a:spcBef>
                <a:spcPts val="0"/>
              </a:spcBef>
              <a:buClr>
                <a:schemeClr val="dk2"/>
              </a:buClr>
              <a:buSzPct val="100000"/>
              <a:buNone/>
              <a:defRPr sz="3000">
                <a:solidFill>
                  <a:schemeClr val="dk2"/>
                </a:solidFill>
              </a:defRPr>
            </a:lvl3pPr>
            <a:lvl4pPr algn="ctr" rtl="0">
              <a:spcBef>
                <a:spcPts val="0"/>
              </a:spcBef>
              <a:buClr>
                <a:schemeClr val="dk2"/>
              </a:buClr>
              <a:buSzPct val="100000"/>
              <a:buNone/>
              <a:defRPr sz="3000">
                <a:solidFill>
                  <a:schemeClr val="dk2"/>
                </a:solidFill>
              </a:defRPr>
            </a:lvl4pPr>
            <a:lvl5pPr algn="ctr" rtl="0">
              <a:spcBef>
                <a:spcPts val="0"/>
              </a:spcBef>
              <a:buClr>
                <a:schemeClr val="dk2"/>
              </a:buClr>
              <a:buSzPct val="100000"/>
              <a:buNone/>
              <a:defRPr sz="3000">
                <a:solidFill>
                  <a:schemeClr val="dk2"/>
                </a:solidFill>
              </a:defRPr>
            </a:lvl5pPr>
            <a:lvl6pPr algn="ctr" rtl="0">
              <a:spcBef>
                <a:spcPts val="0"/>
              </a:spcBef>
              <a:buClr>
                <a:schemeClr val="dk2"/>
              </a:buClr>
              <a:buSzPct val="100000"/>
              <a:buNone/>
              <a:defRPr sz="3000">
                <a:solidFill>
                  <a:schemeClr val="dk2"/>
                </a:solidFill>
              </a:defRPr>
            </a:lvl6pPr>
            <a:lvl7pPr algn="ctr" rtl="0">
              <a:spcBef>
                <a:spcPts val="0"/>
              </a:spcBef>
              <a:buClr>
                <a:schemeClr val="dk2"/>
              </a:buClr>
              <a:buSzPct val="100000"/>
              <a:buNone/>
              <a:defRPr sz="3000">
                <a:solidFill>
                  <a:schemeClr val="dk2"/>
                </a:solidFill>
              </a:defRPr>
            </a:lvl7pPr>
            <a:lvl8pPr algn="ctr" rtl="0">
              <a:spcBef>
                <a:spcPts val="0"/>
              </a:spcBef>
              <a:buClr>
                <a:schemeClr val="dk2"/>
              </a:buClr>
              <a:buSzPct val="100000"/>
              <a:buNone/>
              <a:defRPr sz="3000">
                <a:solidFill>
                  <a:schemeClr val="dk2"/>
                </a:solidFill>
              </a:defRPr>
            </a:lvl8pPr>
            <a:lvl9pPr algn="ctr" rtl="0">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rtl="0">
              <a:spcBef>
                <a:spcPts val="0"/>
              </a:spcBef>
              <a:buSzPct val="100000"/>
              <a:defRPr sz="4800"/>
            </a:lvl1pPr>
            <a:lvl2pPr algn="ctr" rtl="0">
              <a:spcBef>
                <a:spcPts val="0"/>
              </a:spcBef>
              <a:buSzPct val="100000"/>
              <a:defRPr sz="4800"/>
            </a:lvl2pPr>
            <a:lvl3pPr algn="ctr" rtl="0">
              <a:spcBef>
                <a:spcPts val="0"/>
              </a:spcBef>
              <a:buSzPct val="100000"/>
              <a:defRPr sz="4800"/>
            </a:lvl3pPr>
            <a:lvl4pPr algn="ctr" rtl="0">
              <a:spcBef>
                <a:spcPts val="0"/>
              </a:spcBef>
              <a:buSzPct val="100000"/>
              <a:defRPr sz="4800"/>
            </a:lvl4pPr>
            <a:lvl5pPr algn="ctr" rtl="0">
              <a:spcBef>
                <a:spcPts val="0"/>
              </a:spcBef>
              <a:buSzPct val="100000"/>
              <a:defRPr sz="4800"/>
            </a:lvl5pPr>
            <a:lvl6pPr algn="ctr" rtl="0">
              <a:spcBef>
                <a:spcPts val="0"/>
              </a:spcBef>
              <a:buSzPct val="100000"/>
              <a:defRPr sz="4800"/>
            </a:lvl6pPr>
            <a:lvl7pPr algn="ctr" rtl="0">
              <a:spcBef>
                <a:spcPts val="0"/>
              </a:spcBef>
              <a:buSzPct val="100000"/>
              <a:defRPr sz="4800"/>
            </a:lvl7pPr>
            <a:lvl8pPr algn="ctr" rtl="0">
              <a:spcBef>
                <a:spcPts val="0"/>
              </a:spcBef>
              <a:buSzPct val="100000"/>
              <a:defRPr sz="4800"/>
            </a:lvl8pPr>
            <a:lvl9pPr algn="ctr" rtl="0">
              <a:spcBef>
                <a:spcPts val="0"/>
              </a:spcBef>
              <a:buSzPct val="100000"/>
              <a:defRPr sz="4800"/>
            </a:lvl9pPr>
          </a:lstStyle>
          <a:p>
            <a:endParaRPr/>
          </a:p>
        </p:txBody>
      </p:sp>
      <p:sp>
        <p:nvSpPr>
          <p:cNvPr id="11" name="Shape 1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2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 name="Shape 1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2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 name="Shape 19"/>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2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9"/>
            <a:ext cx="8229600" cy="692700"/>
          </a:xfrm>
          <a:prstGeom prst="rect">
            <a:avLst/>
          </a:prstGeom>
        </p:spPr>
        <p:txBody>
          <a:bodyPr lIns="91425" tIns="91425" rIns="91425" bIns="91425" anchor="t" anchorCtr="0"/>
          <a:lstStyle>
            <a:lvl1pPr algn="ctr" rtl="0">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99"/>
          </a:xfrm>
          <a:prstGeom prst="rect">
            <a:avLst/>
          </a:prstGeom>
          <a:noFill/>
          <a:ln>
            <a:noFill/>
          </a:ln>
        </p:spPr>
        <p:txBody>
          <a:bodyPr lIns="91425" tIns="91425" rIns="91425" bIns="91425" anchor="b" anchorCtr="0"/>
          <a:lstStyle>
            <a:lvl1pPr rtl="0">
              <a:spcBef>
                <a:spcPts val="0"/>
              </a:spcBef>
              <a:buClr>
                <a:schemeClr val="dk1"/>
              </a:buClr>
              <a:buSzPct val="100000"/>
              <a:buNone/>
              <a:defRPr sz="3600" b="1">
                <a:solidFill>
                  <a:schemeClr val="dk1"/>
                </a:solidFill>
              </a:defRPr>
            </a:lvl1pPr>
            <a:lvl2pPr rtl="0">
              <a:spcBef>
                <a:spcPts val="0"/>
              </a:spcBef>
              <a:buClr>
                <a:schemeClr val="dk1"/>
              </a:buClr>
              <a:buSzPct val="100000"/>
              <a:buNone/>
              <a:defRPr sz="3600" b="1">
                <a:solidFill>
                  <a:schemeClr val="dk1"/>
                </a:solidFill>
              </a:defRPr>
            </a:lvl2pPr>
            <a:lvl3pPr rtl="0">
              <a:spcBef>
                <a:spcPts val="0"/>
              </a:spcBef>
              <a:buClr>
                <a:schemeClr val="dk1"/>
              </a:buClr>
              <a:buSzPct val="100000"/>
              <a:buNone/>
              <a:defRPr sz="3600" b="1">
                <a:solidFill>
                  <a:schemeClr val="dk1"/>
                </a:solidFill>
              </a:defRPr>
            </a:lvl3pPr>
            <a:lvl4pPr rtl="0">
              <a:spcBef>
                <a:spcPts val="0"/>
              </a:spcBef>
              <a:buClr>
                <a:schemeClr val="dk1"/>
              </a:buClr>
              <a:buSzPct val="100000"/>
              <a:buNone/>
              <a:defRPr sz="3600" b="1">
                <a:solidFill>
                  <a:schemeClr val="dk1"/>
                </a:solidFill>
              </a:defRPr>
            </a:lvl4pPr>
            <a:lvl5pPr rtl="0">
              <a:spcBef>
                <a:spcPts val="0"/>
              </a:spcBef>
              <a:buClr>
                <a:schemeClr val="dk1"/>
              </a:buClr>
              <a:buSzPct val="100000"/>
              <a:buNone/>
              <a:defRPr sz="3600" b="1">
                <a:solidFill>
                  <a:schemeClr val="dk1"/>
                </a:solidFill>
              </a:defRPr>
            </a:lvl5pPr>
            <a:lvl6pPr rtl="0">
              <a:spcBef>
                <a:spcPts val="0"/>
              </a:spcBef>
              <a:buClr>
                <a:schemeClr val="dk1"/>
              </a:buClr>
              <a:buSzPct val="100000"/>
              <a:buNone/>
              <a:defRPr sz="3600" b="1">
                <a:solidFill>
                  <a:schemeClr val="dk1"/>
                </a:solidFill>
              </a:defRPr>
            </a:lvl6pPr>
            <a:lvl7pPr rtl="0">
              <a:spcBef>
                <a:spcPts val="0"/>
              </a:spcBef>
              <a:buClr>
                <a:schemeClr val="dk1"/>
              </a:buClr>
              <a:buSzPct val="100000"/>
              <a:buNone/>
              <a:defRPr sz="3600" b="1">
                <a:solidFill>
                  <a:schemeClr val="dk1"/>
                </a:solidFill>
              </a:defRPr>
            </a:lvl7pPr>
            <a:lvl8pPr rtl="0">
              <a:spcBef>
                <a:spcPts val="0"/>
              </a:spcBef>
              <a:buClr>
                <a:schemeClr val="dk1"/>
              </a:buClr>
              <a:buSzPct val="100000"/>
              <a:buNone/>
              <a:defRPr sz="3600" b="1">
                <a:solidFill>
                  <a:schemeClr val="dk1"/>
                </a:solidFill>
              </a:defRPr>
            </a:lvl8pPr>
            <a:lvl9pPr rtl="0">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spcBef>
                <a:spcPts val="600"/>
              </a:spcBef>
              <a:buSzPct val="100000"/>
              <a:defRPr sz="3000"/>
            </a:lvl1pPr>
            <a:lvl2pPr rtl="0">
              <a:spcBef>
                <a:spcPts val="480"/>
              </a:spcBef>
              <a:buSzPct val="100000"/>
              <a:defRPr sz="2400"/>
            </a:lvl2pPr>
            <a:lvl3pPr rtl="0">
              <a:spcBef>
                <a:spcPts val="480"/>
              </a:spcBef>
              <a:buSzPct val="100000"/>
              <a:defRPr sz="2400"/>
            </a:lvl3pPr>
            <a:lvl4pPr rtl="0">
              <a:spcBef>
                <a:spcPts val="360"/>
              </a:spcBef>
              <a:buSzPct val="100000"/>
              <a:defRPr sz="1800"/>
            </a:lvl4pPr>
            <a:lvl5pPr rtl="0">
              <a:spcBef>
                <a:spcPts val="360"/>
              </a:spcBef>
              <a:buSzPct val="100000"/>
              <a:defRPr sz="1800"/>
            </a:lvl5pPr>
            <a:lvl6pPr rtl="0">
              <a:spcBef>
                <a:spcPts val="360"/>
              </a:spcBef>
              <a:buSzPct val="100000"/>
              <a:defRPr sz="1800"/>
            </a:lvl6pPr>
            <a:lvl7pPr rtl="0">
              <a:spcBef>
                <a:spcPts val="360"/>
              </a:spcBef>
              <a:buSzPct val="100000"/>
              <a:defRPr sz="1800"/>
            </a:lvl7pPr>
            <a:lvl8pPr rtl="0">
              <a:spcBef>
                <a:spcPts val="360"/>
              </a:spcBef>
              <a:buSzPct val="100000"/>
              <a:defRPr sz="1800"/>
            </a:lvl8pPr>
            <a:lvl9pPr rtl="0">
              <a:spcBef>
                <a:spcPts val="360"/>
              </a:spcBef>
              <a:buSzPct val="100000"/>
              <a:defRPr sz="1800"/>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rtl="0">
              <a:spcBef>
                <a:spcPts val="0"/>
              </a:spcBef>
              <a:buNone/>
              <a:defRPr sz="1300">
                <a:solidFill>
                  <a:schemeClr val="dk1"/>
                </a:solidFill>
              </a:defRPr>
            </a:lvl1pPr>
          </a:lstStyle>
          <a:p>
            <a:pPr lvl="0">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3.png"/></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4"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2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7.png"/></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image" Target="../media/image29.png"/><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30.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3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3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3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3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3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hyperlink" Target="http://chercheurs.lille.inria.fr/~ghavamza/RL-EC-Lille/Lecture4-b.pdf"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36.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png"/><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7.png"/><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730123"/>
            <a:ext cx="7772400" cy="1546500"/>
          </a:xfrm>
          <a:prstGeom prst="rect">
            <a:avLst/>
          </a:prstGeom>
        </p:spPr>
        <p:txBody>
          <a:bodyPr lIns="91425" tIns="91425" rIns="91425" bIns="91425" anchor="b" anchorCtr="0">
            <a:noAutofit/>
          </a:bodyPr>
          <a:lstStyle/>
          <a:p>
            <a:pPr>
              <a:spcBef>
                <a:spcPts val="0"/>
              </a:spcBef>
              <a:buNone/>
            </a:pPr>
            <a:r>
              <a:rPr lang="en" sz="4000"/>
              <a:t>Reinforcement Learning, Dynamic Programming</a:t>
            </a:r>
          </a:p>
        </p:txBody>
      </p:sp>
      <p:sp>
        <p:nvSpPr>
          <p:cNvPr id="31" name="Shape 31"/>
          <p:cNvSpPr txBox="1">
            <a:spLocks noGrp="1"/>
          </p:cNvSpPr>
          <p:nvPr>
            <p:ph type="subTitle" idx="1"/>
          </p:nvPr>
        </p:nvSpPr>
        <p:spPr>
          <a:xfrm>
            <a:off x="685800" y="3405737"/>
            <a:ext cx="7772400" cy="1046400"/>
          </a:xfrm>
          <a:prstGeom prst="rect">
            <a:avLst/>
          </a:prstGeom>
        </p:spPr>
        <p:txBody>
          <a:bodyPr lIns="91425" tIns="91425" rIns="91425" bIns="91425" anchor="t" anchorCtr="0">
            <a:noAutofit/>
          </a:bodyPr>
          <a:lstStyle/>
          <a:p>
            <a:pPr rtl="0">
              <a:spcBef>
                <a:spcPts val="0"/>
              </a:spcBef>
              <a:buNone/>
            </a:pPr>
            <a:r>
              <a:rPr lang="en" sz="2600"/>
              <a:t>COSC 878 Doctoral Seminar</a:t>
            </a:r>
          </a:p>
          <a:p>
            <a:pPr rtl="0">
              <a:spcBef>
                <a:spcPts val="0"/>
              </a:spcBef>
              <a:buNone/>
            </a:pPr>
            <a:r>
              <a:rPr lang="en" sz="2400"/>
              <a:t>Georgetown University</a:t>
            </a:r>
          </a:p>
          <a:p>
            <a:pPr>
              <a:spcBef>
                <a:spcPts val="0"/>
              </a:spcBef>
              <a:buNone/>
            </a:pPr>
            <a:endParaRPr sz="2600"/>
          </a:p>
        </p:txBody>
      </p:sp>
      <p:sp>
        <p:nvSpPr>
          <p:cNvPr id="32" name="Shape 32"/>
          <p:cNvSpPr txBox="1"/>
          <p:nvPr/>
        </p:nvSpPr>
        <p:spPr>
          <a:xfrm>
            <a:off x="561525" y="5338150"/>
            <a:ext cx="4312500" cy="503099"/>
          </a:xfrm>
          <a:prstGeom prst="rect">
            <a:avLst/>
          </a:prstGeom>
          <a:noFill/>
          <a:ln>
            <a:noFill/>
          </a:ln>
        </p:spPr>
        <p:txBody>
          <a:bodyPr lIns="91425" tIns="91425" rIns="91425" bIns="91425" anchor="t" anchorCtr="0">
            <a:noAutofit/>
          </a:bodyPr>
          <a:lstStyle/>
          <a:p>
            <a:pPr rtl="0">
              <a:spcBef>
                <a:spcPts val="0"/>
              </a:spcBef>
              <a:buNone/>
            </a:pPr>
            <a:r>
              <a:rPr lang="en">
                <a:solidFill>
                  <a:srgbClr val="666666"/>
                </a:solidFill>
              </a:rPr>
              <a:t>Presenters:</a:t>
            </a:r>
          </a:p>
          <a:p>
            <a:pPr rtl="0">
              <a:spcBef>
                <a:spcPts val="0"/>
              </a:spcBef>
              <a:buNone/>
            </a:pPr>
            <a:r>
              <a:rPr lang="en">
                <a:solidFill>
                  <a:srgbClr val="666666"/>
                </a:solidFill>
              </a:rPr>
              <a:t> </a:t>
            </a:r>
          </a:p>
          <a:p>
            <a:pPr rtl="0">
              <a:spcBef>
                <a:spcPts val="0"/>
              </a:spcBef>
              <a:buNone/>
            </a:pPr>
            <a:r>
              <a:rPr lang="en">
                <a:solidFill>
                  <a:srgbClr val="666666"/>
                </a:solidFill>
              </a:rPr>
              <a:t>Tavish Vaidya, </a:t>
            </a:r>
          </a:p>
          <a:p>
            <a:pPr>
              <a:spcBef>
                <a:spcPts val="0"/>
              </a:spcBef>
              <a:buNone/>
            </a:pPr>
            <a:r>
              <a:rPr lang="en">
                <a:solidFill>
                  <a:srgbClr val="666666"/>
                </a:solidFill>
              </a:rPr>
              <a:t>Yuankai Zhang</a:t>
            </a:r>
          </a:p>
        </p:txBody>
      </p:sp>
      <p:sp>
        <p:nvSpPr>
          <p:cNvPr id="33" name="Shape 33"/>
          <p:cNvSpPr txBox="1"/>
          <p:nvPr/>
        </p:nvSpPr>
        <p:spPr>
          <a:xfrm>
            <a:off x="6768150" y="5841250"/>
            <a:ext cx="2058899" cy="449100"/>
          </a:xfrm>
          <a:prstGeom prst="rect">
            <a:avLst/>
          </a:prstGeom>
          <a:noFill/>
          <a:ln>
            <a:noFill/>
          </a:ln>
        </p:spPr>
        <p:txBody>
          <a:bodyPr lIns="91425" tIns="91425" rIns="91425" bIns="91425" anchor="ctr" anchorCtr="0">
            <a:noAutofit/>
          </a:bodyPr>
          <a:lstStyle/>
          <a:p>
            <a:pPr lvl="0" algn="ctr" rtl="0">
              <a:spcBef>
                <a:spcPts val="0"/>
              </a:spcBef>
              <a:buNone/>
            </a:pPr>
            <a:r>
              <a:rPr lang="en" sz="1800">
                <a:solidFill>
                  <a:schemeClr val="dk2"/>
                </a:solidFill>
              </a:rPr>
              <a:t>Jan 20, 2014</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Returns in Episodic tasks</a:t>
            </a:r>
          </a:p>
        </p:txBody>
      </p:sp>
      <p:sp>
        <p:nvSpPr>
          <p:cNvPr id="97" name="Shape 97"/>
          <p:cNvSpPr txBox="1">
            <a:spLocks noGrp="1"/>
          </p:cNvSpPr>
          <p:nvPr>
            <p:ph type="body" idx="1"/>
          </p:nvPr>
        </p:nvSpPr>
        <p:spPr>
          <a:xfrm>
            <a:off x="457200" y="1524000"/>
            <a:ext cx="8229600" cy="4967700"/>
          </a:xfrm>
          <a:prstGeom prst="rect">
            <a:avLst/>
          </a:prstGeom>
        </p:spPr>
        <p:txBody>
          <a:bodyPr lIns="91425" tIns="91425" rIns="91425" bIns="91425" anchor="t" anchorCtr="0">
            <a:noAutofit/>
          </a:bodyPr>
          <a:lstStyle/>
          <a:p>
            <a:pPr marL="457200" lvl="0" indent="-330200" rtl="0">
              <a:spcBef>
                <a:spcPts val="0"/>
              </a:spcBef>
              <a:buClr>
                <a:schemeClr val="dk1"/>
              </a:buClr>
              <a:buSzPct val="100000"/>
              <a:buFont typeface="Arial"/>
              <a:buChar char="●"/>
            </a:pPr>
            <a:r>
              <a:rPr lang="en" sz="1600" b="1">
                <a:solidFill>
                  <a:schemeClr val="dk1"/>
                </a:solidFill>
                <a:latin typeface="Trebuchet MS"/>
                <a:ea typeface="Trebuchet MS"/>
                <a:cs typeface="Trebuchet MS"/>
                <a:sym typeface="Trebuchet MS"/>
              </a:rPr>
              <a:t>Episodic tasks:</a:t>
            </a:r>
            <a:r>
              <a:rPr lang="en" sz="1600">
                <a:solidFill>
                  <a:schemeClr val="dk1"/>
                </a:solidFill>
                <a:latin typeface="Trebuchet MS"/>
                <a:ea typeface="Trebuchet MS"/>
                <a:cs typeface="Trebuchet MS"/>
                <a:sym typeface="Trebuchet MS"/>
              </a:rPr>
              <a:t> The agent-environment interaction breaks naturally into subsequences, called </a:t>
            </a:r>
            <a:r>
              <a:rPr lang="en" sz="1600" b="1" i="1">
                <a:solidFill>
                  <a:schemeClr val="dk1"/>
                </a:solidFill>
                <a:latin typeface="Trebuchet MS"/>
                <a:ea typeface="Trebuchet MS"/>
                <a:cs typeface="Trebuchet MS"/>
                <a:sym typeface="Trebuchet MS"/>
              </a:rPr>
              <a:t>episodes</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episode ends in a special state called the </a:t>
            </a:r>
            <a:r>
              <a:rPr lang="en" sz="1600" i="1">
                <a:solidFill>
                  <a:schemeClr val="dk1"/>
                </a:solidFill>
                <a:latin typeface="Trebuchet MS"/>
                <a:ea typeface="Trebuchet MS"/>
                <a:cs typeface="Trebuchet MS"/>
                <a:sym typeface="Trebuchet MS"/>
              </a:rPr>
              <a:t>terminal state, </a:t>
            </a:r>
            <a:r>
              <a:rPr lang="en" sz="1600">
                <a:solidFill>
                  <a:schemeClr val="dk1"/>
                </a:solidFill>
                <a:latin typeface="Trebuchet MS"/>
                <a:ea typeface="Trebuchet MS"/>
                <a:cs typeface="Trebuchet MS"/>
                <a:sym typeface="Trebuchet MS"/>
              </a:rPr>
              <a:t>followed by reset to standard starting state or to a sample from a standard distribution of starting states</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Such tasks, having episodes, are called </a:t>
            </a:r>
            <a:r>
              <a:rPr lang="en" sz="1600" i="1">
                <a:solidFill>
                  <a:schemeClr val="dk1"/>
                </a:solidFill>
                <a:latin typeface="Trebuchet MS"/>
                <a:ea typeface="Trebuchet MS"/>
                <a:cs typeface="Trebuchet MS"/>
                <a:sym typeface="Trebuchet MS"/>
              </a:rPr>
              <a:t>episodic</a:t>
            </a:r>
            <a:r>
              <a:rPr lang="en" sz="1600">
                <a:solidFill>
                  <a:schemeClr val="dk1"/>
                </a:solidFill>
                <a:latin typeface="Trebuchet MS"/>
                <a:ea typeface="Trebuchet MS"/>
                <a:cs typeface="Trebuchet MS"/>
                <a:sym typeface="Trebuchet MS"/>
              </a:rPr>
              <a:t> tasks.</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e.g. plays of a game, trips through a maze, or any sort of repeated interactions.</a:t>
            </a:r>
          </a:p>
          <a:p>
            <a:pPr marL="457200" lvl="0" indent="0" rtl="0">
              <a:spcBef>
                <a:spcPts val="0"/>
              </a:spcBef>
              <a:buNone/>
            </a:pPr>
            <a:endParaRPr sz="1600">
              <a:solidFill>
                <a:schemeClr val="dk1"/>
              </a:solidFill>
              <a:latin typeface="Trebuchet MS"/>
              <a:ea typeface="Trebuchet MS"/>
              <a:cs typeface="Trebuchet MS"/>
              <a:sym typeface="Trebuchet MS"/>
            </a:endParaRPr>
          </a:p>
          <a:p>
            <a:pPr marL="457200" lvl="0" indent="-330200" rtl="0">
              <a:spcBef>
                <a:spcPts val="0"/>
              </a:spcBef>
              <a:buClr>
                <a:srgbClr val="000000"/>
              </a:buClr>
              <a:buSzPct val="100000"/>
              <a:buFont typeface="Arial"/>
              <a:buChar char="●"/>
            </a:pPr>
            <a:r>
              <a:rPr lang="en" sz="1600">
                <a:latin typeface="Trebuchet MS"/>
                <a:ea typeface="Trebuchet MS"/>
                <a:cs typeface="Trebuchet MS"/>
                <a:sym typeface="Trebuchet MS"/>
              </a:rPr>
              <a:t>To maximize the reward is agent’s goal, formally meaning: </a:t>
            </a:r>
          </a:p>
          <a:p>
            <a:pPr marL="914400" lvl="1" indent="-330200" rtl="0">
              <a:spcBef>
                <a:spcPts val="0"/>
              </a:spcBef>
              <a:buClr>
                <a:srgbClr val="000000"/>
              </a:buClr>
              <a:buSzPct val="100000"/>
              <a:buFont typeface="Courier New"/>
              <a:buChar char="o"/>
            </a:pPr>
            <a:r>
              <a:rPr lang="en" sz="1600">
                <a:solidFill>
                  <a:schemeClr val="dk1"/>
                </a:solidFill>
                <a:latin typeface="Trebuchet MS"/>
                <a:ea typeface="Trebuchet MS"/>
                <a:cs typeface="Trebuchet MS"/>
                <a:sym typeface="Trebuchet MS"/>
              </a:rPr>
              <a:t>maximize the </a:t>
            </a:r>
            <a:r>
              <a:rPr lang="en" sz="1600" i="1">
                <a:solidFill>
                  <a:schemeClr val="dk1"/>
                </a:solidFill>
                <a:latin typeface="Trebuchet MS"/>
                <a:ea typeface="Trebuchet MS"/>
                <a:cs typeface="Trebuchet MS"/>
                <a:sym typeface="Trebuchet MS"/>
              </a:rPr>
              <a:t>expected return</a:t>
            </a:r>
            <a:r>
              <a:rPr lang="en" sz="1600">
                <a:solidFill>
                  <a:schemeClr val="dk1"/>
                </a:solidFill>
                <a:latin typeface="Trebuchet MS"/>
                <a:ea typeface="Trebuchet MS"/>
                <a:cs typeface="Trebuchet MS"/>
                <a:sym typeface="Trebuchet MS"/>
              </a:rPr>
              <a:t>, where the return, R</a:t>
            </a:r>
            <a:r>
              <a:rPr lang="en" sz="1600" baseline="-25000">
                <a:solidFill>
                  <a:schemeClr val="dk1"/>
                </a:solidFill>
                <a:latin typeface="Trebuchet MS"/>
                <a:ea typeface="Trebuchet MS"/>
                <a:cs typeface="Trebuchet MS"/>
                <a:sym typeface="Trebuchet MS"/>
              </a:rPr>
              <a:t>t </a:t>
            </a:r>
            <a:r>
              <a:rPr lang="en" sz="1600">
                <a:solidFill>
                  <a:schemeClr val="dk1"/>
                </a:solidFill>
                <a:latin typeface="Trebuchet MS"/>
                <a:ea typeface="Trebuchet MS"/>
                <a:cs typeface="Trebuchet MS"/>
                <a:sym typeface="Trebuchet MS"/>
              </a:rPr>
              <a:t>is defined as some specific function of the reward sequence.</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E.g.</a:t>
            </a:r>
            <a:br>
              <a:rPr lang="en" sz="1600">
                <a:solidFill>
                  <a:schemeClr val="dk1"/>
                </a:solidFill>
                <a:latin typeface="Trebuchet MS"/>
                <a:ea typeface="Trebuchet MS"/>
                <a:cs typeface="Trebuchet MS"/>
                <a:sym typeface="Trebuchet MS"/>
              </a:rPr>
            </a:br>
            <a:r>
              <a:rPr lang="en" sz="1600">
                <a:solidFill>
                  <a:schemeClr val="dk1"/>
                </a:solidFill>
                <a:latin typeface="Trebuchet MS"/>
                <a:ea typeface="Trebuchet MS"/>
                <a:cs typeface="Trebuchet MS"/>
                <a:sym typeface="Trebuchet MS"/>
              </a:rPr>
              <a:t>			R</a:t>
            </a:r>
            <a:r>
              <a:rPr lang="en" sz="1600" baseline="-25000">
                <a:solidFill>
                  <a:schemeClr val="dk1"/>
                </a:solidFill>
                <a:latin typeface="Trebuchet MS"/>
                <a:ea typeface="Trebuchet MS"/>
                <a:cs typeface="Trebuchet MS"/>
                <a:sym typeface="Trebuchet MS"/>
              </a:rPr>
              <a:t>t </a:t>
            </a:r>
            <a:r>
              <a:rPr lang="en" sz="1600">
                <a:solidFill>
                  <a:schemeClr val="dk1"/>
                </a:solidFill>
                <a:latin typeface="Trebuchet MS"/>
                <a:ea typeface="Trebuchet MS"/>
                <a:cs typeface="Trebuchet MS"/>
                <a:sym typeface="Trebuchet MS"/>
              </a:rPr>
              <a:t>= r</a:t>
            </a:r>
            <a:r>
              <a:rPr lang="en" sz="1600" baseline="-25000">
                <a:solidFill>
                  <a:schemeClr val="dk1"/>
                </a:solidFill>
                <a:latin typeface="Trebuchet MS"/>
                <a:ea typeface="Trebuchet MS"/>
                <a:cs typeface="Trebuchet MS"/>
                <a:sym typeface="Trebuchet MS"/>
              </a:rPr>
              <a:t>t+1</a:t>
            </a:r>
            <a:r>
              <a:rPr lang="en" sz="1600">
                <a:solidFill>
                  <a:schemeClr val="dk1"/>
                </a:solidFill>
                <a:latin typeface="Trebuchet MS"/>
                <a:ea typeface="Trebuchet MS"/>
                <a:cs typeface="Trebuchet MS"/>
                <a:sym typeface="Trebuchet MS"/>
              </a:rPr>
              <a:t>+ r</a:t>
            </a:r>
            <a:r>
              <a:rPr lang="en" sz="1600" baseline="-25000">
                <a:solidFill>
                  <a:schemeClr val="dk1"/>
                </a:solidFill>
                <a:latin typeface="Trebuchet MS"/>
                <a:ea typeface="Trebuchet MS"/>
                <a:cs typeface="Trebuchet MS"/>
                <a:sym typeface="Trebuchet MS"/>
              </a:rPr>
              <a:t>t+2</a:t>
            </a:r>
            <a:r>
              <a:rPr lang="en" sz="1600">
                <a:solidFill>
                  <a:schemeClr val="dk1"/>
                </a:solidFill>
                <a:latin typeface="Trebuchet MS"/>
                <a:ea typeface="Trebuchet MS"/>
                <a:cs typeface="Trebuchet MS"/>
                <a:sym typeface="Trebuchet MS"/>
              </a:rPr>
              <a:t>+ r</a:t>
            </a:r>
            <a:r>
              <a:rPr lang="en" sz="1600" baseline="-25000">
                <a:solidFill>
                  <a:schemeClr val="dk1"/>
                </a:solidFill>
                <a:latin typeface="Trebuchet MS"/>
                <a:ea typeface="Trebuchet MS"/>
                <a:cs typeface="Trebuchet MS"/>
                <a:sym typeface="Trebuchet MS"/>
              </a:rPr>
              <a:t>t+3</a:t>
            </a:r>
            <a:r>
              <a:rPr lang="en" sz="1600">
                <a:solidFill>
                  <a:schemeClr val="dk1"/>
                </a:solidFill>
                <a:latin typeface="Trebuchet MS"/>
                <a:ea typeface="Trebuchet MS"/>
                <a:cs typeface="Trebuchet MS"/>
                <a:sym typeface="Trebuchet MS"/>
              </a:rPr>
              <a:t>+ … + r</a:t>
            </a:r>
            <a:r>
              <a:rPr lang="en" sz="1600" baseline="-25000">
                <a:solidFill>
                  <a:schemeClr val="dk1"/>
                </a:solidFill>
                <a:latin typeface="Trebuchet MS"/>
                <a:ea typeface="Trebuchet MS"/>
                <a:cs typeface="Trebuchet MS"/>
                <a:sym typeface="Trebuchet MS"/>
              </a:rPr>
              <a:t>T</a:t>
            </a:r>
            <a:r>
              <a:rPr lang="en" sz="1600">
                <a:solidFill>
                  <a:schemeClr val="dk1"/>
                </a:solidFill>
                <a:latin typeface="Trebuchet MS"/>
                <a:ea typeface="Trebuchet MS"/>
                <a:cs typeface="Trebuchet MS"/>
                <a:sym typeface="Trebuchet MS"/>
              </a:rPr>
              <a:t/>
            </a:r>
            <a:br>
              <a:rPr lang="en" sz="1600">
                <a:solidFill>
                  <a:schemeClr val="dk1"/>
                </a:solidFill>
                <a:latin typeface="Trebuchet MS"/>
                <a:ea typeface="Trebuchet MS"/>
                <a:cs typeface="Trebuchet MS"/>
                <a:sym typeface="Trebuchet MS"/>
              </a:rPr>
            </a:br>
            <a:r>
              <a:rPr lang="en" sz="1600">
                <a:solidFill>
                  <a:schemeClr val="dk1"/>
                </a:solidFill>
                <a:latin typeface="Trebuchet MS"/>
                <a:ea typeface="Trebuchet MS"/>
                <a:cs typeface="Trebuchet MS"/>
                <a:sym typeface="Trebuchet MS"/>
              </a:rPr>
              <a:t/>
            </a:r>
            <a:br>
              <a:rPr lang="en" sz="1600">
                <a:solidFill>
                  <a:schemeClr val="dk1"/>
                </a:solidFill>
                <a:latin typeface="Trebuchet MS"/>
                <a:ea typeface="Trebuchet MS"/>
                <a:cs typeface="Trebuchet MS"/>
                <a:sym typeface="Trebuchet MS"/>
              </a:rPr>
            </a:br>
            <a:r>
              <a:rPr lang="en" sz="1600">
                <a:solidFill>
                  <a:schemeClr val="dk1"/>
                </a:solidFill>
                <a:latin typeface="Trebuchet MS"/>
                <a:ea typeface="Trebuchet MS"/>
                <a:cs typeface="Trebuchet MS"/>
                <a:sym typeface="Trebuchet MS"/>
              </a:rPr>
              <a:t>where, r</a:t>
            </a:r>
            <a:r>
              <a:rPr lang="en" sz="1600" baseline="-25000">
                <a:solidFill>
                  <a:schemeClr val="dk1"/>
                </a:solidFill>
                <a:latin typeface="Trebuchet MS"/>
                <a:ea typeface="Trebuchet MS"/>
                <a:cs typeface="Trebuchet MS"/>
                <a:sym typeface="Trebuchet MS"/>
              </a:rPr>
              <a:t>t+1 </a:t>
            </a:r>
            <a:r>
              <a:rPr lang="en" sz="1600">
                <a:solidFill>
                  <a:schemeClr val="dk1"/>
                </a:solidFill>
                <a:latin typeface="Trebuchet MS"/>
                <a:ea typeface="Trebuchet MS"/>
                <a:cs typeface="Trebuchet MS"/>
                <a:sym typeface="Trebuchet MS"/>
              </a:rPr>
              <a:t>, r</a:t>
            </a:r>
            <a:r>
              <a:rPr lang="en" sz="1600" baseline="-25000">
                <a:solidFill>
                  <a:schemeClr val="dk1"/>
                </a:solidFill>
                <a:latin typeface="Trebuchet MS"/>
                <a:ea typeface="Trebuchet MS"/>
                <a:cs typeface="Trebuchet MS"/>
                <a:sym typeface="Trebuchet MS"/>
              </a:rPr>
              <a:t>t+2 </a:t>
            </a:r>
            <a:r>
              <a:rPr lang="en" sz="1600">
                <a:solidFill>
                  <a:schemeClr val="dk1"/>
                </a:solidFill>
                <a:latin typeface="Trebuchet MS"/>
                <a:ea typeface="Trebuchet MS"/>
                <a:cs typeface="Trebuchet MS"/>
                <a:sym typeface="Trebuchet MS"/>
              </a:rPr>
              <a:t>, r</a:t>
            </a:r>
            <a:r>
              <a:rPr lang="en" sz="1600" baseline="-25000">
                <a:solidFill>
                  <a:schemeClr val="dk1"/>
                </a:solidFill>
                <a:latin typeface="Trebuchet MS"/>
                <a:ea typeface="Trebuchet MS"/>
                <a:cs typeface="Trebuchet MS"/>
                <a:sym typeface="Trebuchet MS"/>
              </a:rPr>
              <a:t>t+3</a:t>
            </a:r>
            <a:r>
              <a:rPr lang="en" sz="1600">
                <a:solidFill>
                  <a:schemeClr val="dk1"/>
                </a:solidFill>
                <a:latin typeface="Trebuchet MS"/>
                <a:ea typeface="Trebuchet MS"/>
                <a:cs typeface="Trebuchet MS"/>
                <a:sym typeface="Trebuchet MS"/>
              </a:rPr>
              <a:t> , … denotes the sequence of rewards received after time step </a:t>
            </a:r>
            <a:r>
              <a:rPr lang="en" sz="1600" i="1">
                <a:solidFill>
                  <a:schemeClr val="dk1"/>
                </a:solidFill>
                <a:latin typeface="Trebuchet MS"/>
                <a:ea typeface="Trebuchet MS"/>
                <a:cs typeface="Trebuchet MS"/>
                <a:sym typeface="Trebuchet MS"/>
              </a:rPr>
              <a:t>t</a:t>
            </a:r>
            <a:r>
              <a:rPr lang="en" sz="1600">
                <a:solidFill>
                  <a:schemeClr val="dk1"/>
                </a:solidFill>
                <a:latin typeface="Trebuchet MS"/>
                <a:ea typeface="Trebuchet MS"/>
                <a:cs typeface="Trebuchet MS"/>
                <a:sym typeface="Trebuchet MS"/>
              </a:rPr>
              <a:t> and T is the final time step</a:t>
            </a:r>
          </a:p>
        </p:txBody>
      </p:sp>
      <p:sp>
        <p:nvSpPr>
          <p:cNvPr id="98" name="Shape 9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10</a:t>
            </a:fld>
            <a:endParaRPr lang="en"/>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a:spcBef>
                <a:spcPts val="0"/>
              </a:spcBef>
              <a:buNone/>
            </a:pPr>
            <a:r>
              <a:rPr lang="en"/>
              <a:t>Returns in Continuing tasks</a:t>
            </a:r>
          </a:p>
        </p:txBody>
      </p:sp>
      <p:sp>
        <p:nvSpPr>
          <p:cNvPr id="104" name="Shape 10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Arial"/>
              <a:buChar char="●"/>
            </a:pPr>
            <a:r>
              <a:rPr lang="en" sz="1600" b="1">
                <a:latin typeface="Trebuchet MS"/>
                <a:ea typeface="Trebuchet MS"/>
                <a:cs typeface="Trebuchet MS"/>
                <a:sym typeface="Trebuchet MS"/>
              </a:rPr>
              <a:t>Continuing tasks: </a:t>
            </a:r>
            <a:r>
              <a:rPr lang="en" sz="1600">
                <a:latin typeface="Trebuchet MS"/>
                <a:ea typeface="Trebuchet MS"/>
                <a:cs typeface="Trebuchet MS"/>
                <a:sym typeface="Trebuchet MS"/>
              </a:rPr>
              <a:t>Agent-environment interaction does not break naturally into identifiable episodes, but goes on continually without limit</a:t>
            </a:r>
            <a:br>
              <a:rPr lang="en" sz="1600">
                <a:latin typeface="Trebuchet MS"/>
                <a:ea typeface="Trebuchet MS"/>
                <a:cs typeface="Trebuchet MS"/>
                <a:sym typeface="Trebuchet MS"/>
              </a:rPr>
            </a:br>
            <a:r>
              <a:rPr lang="en" sz="1600">
                <a:latin typeface="Trebuchet MS"/>
                <a:ea typeface="Trebuchet MS"/>
                <a:cs typeface="Trebuchet MS"/>
                <a:sym typeface="Trebuchet MS"/>
              </a:rPr>
              <a:t>e.g.  a continual process-control task</a:t>
            </a:r>
            <a:br>
              <a:rPr lang="en" sz="1600">
                <a:latin typeface="Trebuchet MS"/>
                <a:ea typeface="Trebuchet MS"/>
                <a:cs typeface="Trebuchet MS"/>
                <a:sym typeface="Trebuchet MS"/>
              </a:rPr>
            </a:br>
            <a:endParaRPr lang="en" sz="1600">
              <a:latin typeface="Trebuchet MS"/>
              <a:ea typeface="Trebuchet MS"/>
              <a:cs typeface="Trebuchet MS"/>
              <a:sym typeface="Trebuchet MS"/>
            </a:endParaRPr>
          </a:p>
          <a:p>
            <a:pPr marL="457200" lvl="0" indent="-330200" rtl="0">
              <a:spcBef>
                <a:spcPts val="0"/>
              </a:spcBef>
              <a:buClr>
                <a:srgbClr val="000000"/>
              </a:buClr>
              <a:buSzPct val="100000"/>
              <a:buFont typeface="Arial"/>
              <a:buChar char="●"/>
            </a:pPr>
            <a:r>
              <a:rPr lang="en" sz="1600">
                <a:latin typeface="Trebuchet MS"/>
                <a:ea typeface="Trebuchet MS"/>
                <a:cs typeface="Trebuchet MS"/>
                <a:sym typeface="Trebuchet MS"/>
              </a:rPr>
              <a:t>Such task are called continuing tasks</a:t>
            </a:r>
            <a:br>
              <a:rPr lang="en" sz="1600">
                <a:latin typeface="Trebuchet MS"/>
                <a:ea typeface="Trebuchet MS"/>
                <a:cs typeface="Trebuchet MS"/>
                <a:sym typeface="Trebuchet MS"/>
              </a:rPr>
            </a:br>
            <a:endParaRPr lang="en" sz="1600">
              <a:latin typeface="Trebuchet MS"/>
              <a:ea typeface="Trebuchet MS"/>
              <a:cs typeface="Trebuchet MS"/>
              <a:sym typeface="Trebuchet MS"/>
            </a:endParaRPr>
          </a:p>
          <a:p>
            <a:pPr marL="457200" lvl="0" indent="-330200" rtl="0">
              <a:spcBef>
                <a:spcPts val="0"/>
              </a:spcBef>
              <a:buClr>
                <a:srgbClr val="000000"/>
              </a:buClr>
              <a:buSzPct val="100000"/>
              <a:buFont typeface="Arial"/>
              <a:buChar char="●"/>
            </a:pPr>
            <a:r>
              <a:rPr lang="en" sz="1600">
                <a:latin typeface="Trebuchet MS"/>
                <a:ea typeface="Trebuchet MS"/>
                <a:cs typeface="Trebuchet MS"/>
                <a:sym typeface="Trebuchet MS"/>
              </a:rPr>
              <a:t>Final step T = ∞ and return can be infinite</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Thus, we need the discounting factor/discount rate 𝛾, such that 0 ≤ </a:t>
            </a:r>
            <a:r>
              <a:rPr lang="en" sz="1600">
                <a:solidFill>
                  <a:schemeClr val="dk1"/>
                </a:solidFill>
                <a:latin typeface="Trebuchet MS"/>
                <a:ea typeface="Trebuchet MS"/>
                <a:cs typeface="Trebuchet MS"/>
                <a:sym typeface="Trebuchet MS"/>
              </a:rPr>
              <a:t>𝛾 ≤ 1</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Agent tries to select actions so that the sum of the discounted rewards it receives over the future is maximized, i.e. to maximize </a:t>
            </a:r>
            <a:r>
              <a:rPr lang="en" sz="1600" i="1">
                <a:latin typeface="Trebuchet MS"/>
                <a:ea typeface="Trebuchet MS"/>
                <a:cs typeface="Trebuchet MS"/>
                <a:sym typeface="Trebuchet MS"/>
              </a:rPr>
              <a:t>expected discounted return</a:t>
            </a:r>
          </a:p>
          <a:p>
            <a:pPr lvl="0" rtl="0">
              <a:spcBef>
                <a:spcPts val="0"/>
              </a:spcBef>
              <a:buNone/>
            </a:pPr>
            <a:endParaRPr sz="1600" i="1">
              <a:latin typeface="Trebuchet MS"/>
              <a:ea typeface="Trebuchet MS"/>
              <a:cs typeface="Trebuchet MS"/>
              <a:sym typeface="Trebuchet MS"/>
            </a:endParaRPr>
          </a:p>
          <a:p>
            <a:pPr lvl="0" rtl="0">
              <a:spcBef>
                <a:spcPts val="0"/>
              </a:spcBef>
              <a:buNone/>
            </a:pPr>
            <a:endParaRPr sz="1600" i="1">
              <a:latin typeface="Trebuchet MS"/>
              <a:ea typeface="Trebuchet MS"/>
              <a:cs typeface="Trebuchet MS"/>
              <a:sym typeface="Trebuchet MS"/>
            </a:endParaRP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Discount rate determines the present value of future rewards</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If </a:t>
            </a:r>
            <a:r>
              <a:rPr lang="en" sz="1600">
                <a:solidFill>
                  <a:schemeClr val="dk1"/>
                </a:solidFill>
                <a:latin typeface="Trebuchet MS"/>
                <a:ea typeface="Trebuchet MS"/>
                <a:cs typeface="Trebuchet MS"/>
                <a:sym typeface="Trebuchet MS"/>
              </a:rPr>
              <a:t>𝛾 = 0, agent cares only about maximizing immediate reward</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as 𝛾 -&gt; 1, objective takes future rewards into account more strongly</a:t>
            </a:r>
          </a:p>
          <a:p>
            <a:pPr rtl="0">
              <a:lnSpc>
                <a:spcPct val="115000"/>
              </a:lnSpc>
              <a:spcBef>
                <a:spcPts val="0"/>
              </a:spcBef>
              <a:buNone/>
            </a:pPr>
            <a:r>
              <a:rPr lang="en" sz="1600" i="1">
                <a:latin typeface="Trebuchet MS"/>
                <a:ea typeface="Trebuchet MS"/>
                <a:cs typeface="Trebuchet MS"/>
                <a:sym typeface="Trebuchet MS"/>
              </a:rPr>
              <a:t>				 </a:t>
            </a:r>
          </a:p>
          <a:p>
            <a:pPr rtl="0">
              <a:spcBef>
                <a:spcPts val="0"/>
              </a:spcBef>
              <a:buNone/>
            </a:pPr>
            <a:endParaRPr sz="1600">
              <a:latin typeface="Trebuchet MS"/>
              <a:ea typeface="Trebuchet MS"/>
              <a:cs typeface="Trebuchet MS"/>
              <a:sym typeface="Trebuchet MS"/>
            </a:endParaRPr>
          </a:p>
          <a:p>
            <a:pPr lvl="0" rtl="0">
              <a:spcBef>
                <a:spcPts val="0"/>
              </a:spcBef>
              <a:buNone/>
            </a:pPr>
            <a:endParaRPr sz="1600" i="1">
              <a:latin typeface="Trebuchet MS"/>
              <a:ea typeface="Trebuchet MS"/>
              <a:cs typeface="Trebuchet MS"/>
              <a:sym typeface="Trebuchet MS"/>
            </a:endParaRPr>
          </a:p>
        </p:txBody>
      </p:sp>
      <p:grpSp>
        <p:nvGrpSpPr>
          <p:cNvPr id="105" name="Shape 105"/>
          <p:cNvGrpSpPr/>
          <p:nvPr/>
        </p:nvGrpSpPr>
        <p:grpSpPr>
          <a:xfrm>
            <a:off x="2509832" y="4511833"/>
            <a:ext cx="4560266" cy="691849"/>
            <a:chOff x="1743075" y="3386137"/>
            <a:chExt cx="4124325" cy="542925"/>
          </a:xfrm>
        </p:grpSpPr>
        <p:pic>
          <p:nvPicPr>
            <p:cNvPr id="106" name="Shape 106"/>
            <p:cNvPicPr preferRelativeResize="0"/>
            <p:nvPr/>
          </p:nvPicPr>
          <p:blipFill>
            <a:blip r:embed="rId3">
              <a:alphaModFix/>
            </a:blip>
            <a:stretch>
              <a:fillRect/>
            </a:stretch>
          </p:blipFill>
          <p:spPr>
            <a:xfrm>
              <a:off x="1743075" y="3552825"/>
              <a:ext cx="2667000" cy="209550"/>
            </a:xfrm>
            <a:prstGeom prst="rect">
              <a:avLst/>
            </a:prstGeom>
            <a:noFill/>
            <a:ln>
              <a:noFill/>
            </a:ln>
          </p:spPr>
        </p:pic>
        <p:pic>
          <p:nvPicPr>
            <p:cNvPr id="107" name="Shape 107"/>
            <p:cNvPicPr preferRelativeResize="0"/>
            <p:nvPr/>
          </p:nvPicPr>
          <p:blipFill>
            <a:blip r:embed="rId4">
              <a:alphaModFix/>
            </a:blip>
            <a:stretch>
              <a:fillRect/>
            </a:stretch>
          </p:blipFill>
          <p:spPr>
            <a:xfrm>
              <a:off x="4810125" y="3386137"/>
              <a:ext cx="1057275" cy="542925"/>
            </a:xfrm>
            <a:prstGeom prst="rect">
              <a:avLst/>
            </a:prstGeom>
            <a:noFill/>
            <a:ln>
              <a:noFill/>
            </a:ln>
          </p:spPr>
        </p:pic>
        <p:pic>
          <p:nvPicPr>
            <p:cNvPr id="108" name="Shape 108"/>
            <p:cNvPicPr preferRelativeResize="0"/>
            <p:nvPr/>
          </p:nvPicPr>
          <p:blipFill>
            <a:blip r:embed="rId5">
              <a:alphaModFix/>
            </a:blip>
            <a:stretch>
              <a:fillRect/>
            </a:stretch>
          </p:blipFill>
          <p:spPr>
            <a:xfrm>
              <a:off x="4543425" y="3633800"/>
              <a:ext cx="133350" cy="47625"/>
            </a:xfrm>
            <a:prstGeom prst="rect">
              <a:avLst/>
            </a:prstGeom>
            <a:noFill/>
            <a:ln>
              <a:noFill/>
            </a:ln>
          </p:spPr>
        </p:pic>
      </p:grpSp>
      <p:sp>
        <p:nvSpPr>
          <p:cNvPr id="109" name="Shape 10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11</a:t>
            </a:fld>
            <a:endParaRPr lang="en"/>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Unified Notion of Tasks</a:t>
            </a:r>
          </a:p>
        </p:txBody>
      </p:sp>
      <p:sp>
        <p:nvSpPr>
          <p:cNvPr id="115" name="Shape 11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Problem can be either episodic or continuing but sometimes both.</a:t>
            </a: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Representation of both can be combined</a:t>
            </a:r>
          </a:p>
          <a:p>
            <a:pPr marL="914400" lvl="1" indent="-342900" rtl="0">
              <a:spcBef>
                <a:spcPts val="0"/>
              </a:spcBef>
              <a:buClr>
                <a:srgbClr val="000000"/>
              </a:buClr>
              <a:buSzPct val="100000"/>
              <a:buFont typeface="Courier New"/>
              <a:buChar char="o"/>
            </a:pPr>
            <a:r>
              <a:rPr lang="en" sz="1800">
                <a:solidFill>
                  <a:schemeClr val="dk1"/>
                </a:solidFill>
                <a:latin typeface="Trebuchet MS"/>
                <a:ea typeface="Trebuchet MS"/>
                <a:cs typeface="Trebuchet MS"/>
                <a:sym typeface="Trebuchet MS"/>
              </a:rPr>
              <a:t>considering episode termination to be the entering of a special </a:t>
            </a:r>
            <a:r>
              <a:rPr lang="en" sz="1800" i="1">
                <a:solidFill>
                  <a:schemeClr val="dk1"/>
                </a:solidFill>
                <a:latin typeface="Trebuchet MS"/>
                <a:ea typeface="Trebuchet MS"/>
                <a:cs typeface="Trebuchet MS"/>
                <a:sym typeface="Trebuchet MS"/>
              </a:rPr>
              <a:t>absorbing state</a:t>
            </a:r>
            <a:r>
              <a:rPr lang="en" sz="1800">
                <a:solidFill>
                  <a:schemeClr val="dk1"/>
                </a:solidFill>
                <a:latin typeface="Trebuchet MS"/>
                <a:ea typeface="Trebuchet MS"/>
                <a:cs typeface="Trebuchet MS"/>
                <a:sym typeface="Trebuchet MS"/>
              </a:rPr>
              <a:t> that transitions only to itself and that generates only rewards of zero.</a:t>
            </a: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marL="457200" indent="457200" rtl="0">
              <a:spcBef>
                <a:spcPts val="0"/>
              </a:spcBef>
              <a:buNone/>
            </a:pPr>
            <a:r>
              <a:rPr lang="en" sz="1800">
                <a:solidFill>
                  <a:schemeClr val="dk1"/>
                </a:solidFill>
                <a:latin typeface="Trebuchet MS"/>
                <a:ea typeface="Trebuchet MS"/>
                <a:cs typeface="Trebuchet MS"/>
                <a:sym typeface="Trebuchet MS"/>
              </a:rPr>
              <a:t>T = ∞ </a:t>
            </a:r>
            <a:r>
              <a:rPr lang="en" sz="1800" b="1" i="1">
                <a:solidFill>
                  <a:schemeClr val="dk1"/>
                </a:solidFill>
                <a:latin typeface="Trebuchet MS"/>
                <a:ea typeface="Trebuchet MS"/>
                <a:cs typeface="Trebuchet MS"/>
                <a:sym typeface="Trebuchet MS"/>
              </a:rPr>
              <a:t>or </a:t>
            </a:r>
            <a:r>
              <a:rPr lang="en" sz="1800">
                <a:solidFill>
                  <a:schemeClr val="dk1"/>
                </a:solidFill>
                <a:latin typeface="Trebuchet MS"/>
                <a:ea typeface="Trebuchet MS"/>
                <a:cs typeface="Trebuchet MS"/>
                <a:sym typeface="Trebuchet MS"/>
              </a:rPr>
              <a:t> 𝛾 = 1 but not both simultaneously</a:t>
            </a:r>
          </a:p>
          <a:p>
            <a:pPr lvl="0">
              <a:spcBef>
                <a:spcPts val="0"/>
              </a:spcBef>
              <a:buNone/>
            </a:pPr>
            <a:endParaRPr sz="1800">
              <a:solidFill>
                <a:schemeClr val="dk1"/>
              </a:solidFill>
              <a:latin typeface="Trebuchet MS"/>
              <a:ea typeface="Trebuchet MS"/>
              <a:cs typeface="Trebuchet MS"/>
              <a:sym typeface="Trebuchet MS"/>
            </a:endParaRPr>
          </a:p>
        </p:txBody>
      </p:sp>
      <p:pic>
        <p:nvPicPr>
          <p:cNvPr id="116" name="Shape 116"/>
          <p:cNvPicPr preferRelativeResize="0"/>
          <p:nvPr/>
        </p:nvPicPr>
        <p:blipFill>
          <a:blip r:embed="rId3">
            <a:alphaModFix/>
          </a:blip>
          <a:stretch>
            <a:fillRect/>
          </a:stretch>
        </p:blipFill>
        <p:spPr>
          <a:xfrm>
            <a:off x="2171700" y="3543300"/>
            <a:ext cx="4800600" cy="619125"/>
          </a:xfrm>
          <a:prstGeom prst="rect">
            <a:avLst/>
          </a:prstGeom>
          <a:noFill/>
          <a:ln>
            <a:noFill/>
          </a:ln>
        </p:spPr>
      </p:pic>
      <p:pic>
        <p:nvPicPr>
          <p:cNvPr id="117" name="Shape 117"/>
          <p:cNvPicPr preferRelativeResize="0"/>
          <p:nvPr/>
        </p:nvPicPr>
        <p:blipFill>
          <a:blip r:embed="rId4">
            <a:alphaModFix/>
          </a:blip>
          <a:stretch>
            <a:fillRect/>
          </a:stretch>
        </p:blipFill>
        <p:spPr>
          <a:xfrm>
            <a:off x="3400237" y="4829625"/>
            <a:ext cx="2343525" cy="878824"/>
          </a:xfrm>
          <a:prstGeom prst="rect">
            <a:avLst/>
          </a:prstGeom>
          <a:noFill/>
          <a:ln>
            <a:noFill/>
          </a:ln>
        </p:spPr>
      </p:pic>
      <p:sp>
        <p:nvSpPr>
          <p:cNvPr id="118" name="Shape 11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12</a:t>
            </a:fld>
            <a:endParaRPr lang="en"/>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Markov Property</a:t>
            </a:r>
          </a:p>
        </p:txBody>
      </p:sp>
      <p:sp>
        <p:nvSpPr>
          <p:cNvPr id="124" name="Shape 12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Property of environments and their state signals to the agent</a:t>
            </a:r>
          </a:p>
          <a:p>
            <a:pPr lvl="0" rtl="0">
              <a:spcBef>
                <a:spcPts val="0"/>
              </a:spcBef>
              <a:buNone/>
            </a:pPr>
            <a:endParaRPr sz="1800">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“State” refers to whatever information is available to the agent</a:t>
            </a:r>
          </a:p>
          <a:p>
            <a:pPr lvl="0" rtl="0">
              <a:spcBef>
                <a:spcPts val="0"/>
              </a:spcBef>
              <a:buNone/>
            </a:pPr>
            <a:endParaRPr sz="1800">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What information should be provided by state signal?</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should have immediate sensations together with the previous state or some other memory of past sensations</a:t>
            </a:r>
          </a:p>
          <a:p>
            <a:pPr marL="914400" lvl="1" indent="-342900" rtl="0">
              <a:spcBef>
                <a:spcPts val="0"/>
              </a:spcBef>
              <a:buClr>
                <a:srgbClr val="000000"/>
              </a:buClr>
              <a:buSzPct val="100000"/>
              <a:buFont typeface="Courier New"/>
              <a:buChar char="o"/>
            </a:pPr>
            <a:r>
              <a:rPr lang="en" sz="1800">
                <a:solidFill>
                  <a:schemeClr val="dk1"/>
                </a:solidFill>
                <a:latin typeface="Trebuchet MS"/>
                <a:ea typeface="Trebuchet MS"/>
                <a:cs typeface="Trebuchet MS"/>
                <a:sym typeface="Trebuchet MS"/>
              </a:rPr>
              <a:t>more than the immediate sensations, but never more than the complete history of all past sensations</a:t>
            </a:r>
          </a:p>
          <a:p>
            <a:pPr rtl="0">
              <a:spcBef>
                <a:spcPts val="0"/>
              </a:spcBef>
              <a:buNone/>
            </a:pPr>
            <a:r>
              <a:rPr lang="en" sz="1800">
                <a:solidFill>
                  <a:schemeClr val="dk1"/>
                </a:solidFill>
                <a:latin typeface="Trebuchet MS"/>
                <a:ea typeface="Trebuchet MS"/>
                <a:cs typeface="Trebuchet MS"/>
                <a:sym typeface="Trebuchet MS"/>
              </a:rPr>
              <a:t/>
            </a:r>
            <a:br>
              <a:rPr lang="en" sz="1800">
                <a:solidFill>
                  <a:schemeClr val="dk1"/>
                </a:solidFill>
                <a:latin typeface="Trebuchet MS"/>
                <a:ea typeface="Trebuchet MS"/>
                <a:cs typeface="Trebuchet MS"/>
                <a:sym typeface="Trebuchet MS"/>
              </a:rPr>
            </a:br>
            <a:r>
              <a:rPr lang="en" sz="1800" b="1">
                <a:solidFill>
                  <a:schemeClr val="dk1"/>
                </a:solidFill>
                <a:latin typeface="Trebuchet MS"/>
                <a:ea typeface="Trebuchet MS"/>
                <a:cs typeface="Trebuchet MS"/>
                <a:sym typeface="Trebuchet MS"/>
              </a:rPr>
              <a:t>Markov Property:</a:t>
            </a:r>
            <a:r>
              <a:rPr lang="en" sz="1800">
                <a:solidFill>
                  <a:schemeClr val="dk1"/>
                </a:solidFill>
                <a:latin typeface="Trebuchet MS"/>
                <a:ea typeface="Trebuchet MS"/>
                <a:cs typeface="Trebuchet MS"/>
                <a:sym typeface="Trebuchet MS"/>
              </a:rPr>
              <a:t> State signal that succeeds in retaining all relevant information is said to be </a:t>
            </a:r>
            <a:r>
              <a:rPr lang="en" sz="1800" i="1">
                <a:solidFill>
                  <a:schemeClr val="dk1"/>
                </a:solidFill>
                <a:latin typeface="Trebuchet MS"/>
                <a:ea typeface="Trebuchet MS"/>
                <a:cs typeface="Trebuchet MS"/>
                <a:sym typeface="Trebuchet MS"/>
              </a:rPr>
              <a:t>Markov </a:t>
            </a:r>
            <a:r>
              <a:rPr lang="en" sz="1800">
                <a:solidFill>
                  <a:schemeClr val="dk1"/>
                </a:solidFill>
                <a:latin typeface="Trebuchet MS"/>
                <a:ea typeface="Trebuchet MS"/>
                <a:cs typeface="Trebuchet MS"/>
                <a:sym typeface="Trebuchet MS"/>
              </a:rPr>
              <a:t>state, or to have </a:t>
            </a:r>
            <a:r>
              <a:rPr lang="en" sz="1800" i="1">
                <a:solidFill>
                  <a:schemeClr val="dk1"/>
                </a:solidFill>
                <a:latin typeface="Trebuchet MS"/>
                <a:ea typeface="Trebuchet MS"/>
                <a:cs typeface="Trebuchet MS"/>
                <a:sym typeface="Trebuchet MS"/>
              </a:rPr>
              <a:t>the Markov property</a:t>
            </a:r>
          </a:p>
          <a:p>
            <a:pPr rtl="0">
              <a:spcBef>
                <a:spcPts val="0"/>
              </a:spcBef>
              <a:buNone/>
            </a:pPr>
            <a:r>
              <a:rPr lang="en" sz="1600" i="1">
                <a:solidFill>
                  <a:schemeClr val="dk1"/>
                </a:solidFill>
                <a:latin typeface="Trebuchet MS"/>
                <a:ea typeface="Trebuchet MS"/>
                <a:cs typeface="Trebuchet MS"/>
                <a:sym typeface="Trebuchet MS"/>
              </a:rPr>
              <a:t>A stochastic process has the Markov property if the conditional probability distribution of future states of the process (conditional on both past and present values) depends only upon the present state, not on the sequence of events that preceded it.</a:t>
            </a:r>
          </a:p>
          <a:p>
            <a:pPr rtl="0">
              <a:spcBef>
                <a:spcPts val="0"/>
              </a:spcBef>
              <a:buNone/>
            </a:pPr>
            <a:endParaRPr sz="1800">
              <a:solidFill>
                <a:schemeClr val="dk1"/>
              </a:solidFill>
              <a:latin typeface="Trebuchet MS"/>
              <a:ea typeface="Trebuchet MS"/>
              <a:cs typeface="Trebuchet MS"/>
              <a:sym typeface="Trebuchet MS"/>
            </a:endParaRPr>
          </a:p>
          <a:p>
            <a:pPr lvl="0">
              <a:spcBef>
                <a:spcPts val="0"/>
              </a:spcBef>
              <a:buNone/>
            </a:pPr>
            <a:endParaRPr sz="1800">
              <a:solidFill>
                <a:schemeClr val="dk1"/>
              </a:solidFill>
              <a:latin typeface="Trebuchet MS"/>
              <a:ea typeface="Trebuchet MS"/>
              <a:cs typeface="Trebuchet MS"/>
              <a:sym typeface="Trebuchet MS"/>
            </a:endParaRPr>
          </a:p>
        </p:txBody>
      </p:sp>
      <p:sp>
        <p:nvSpPr>
          <p:cNvPr id="125" name="Shape 12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13</a:t>
            </a:fld>
            <a:endParaRPr lang="en"/>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Markov Property for RL</a:t>
            </a:r>
          </a:p>
        </p:txBody>
      </p:sp>
      <p:sp>
        <p:nvSpPr>
          <p:cNvPr id="131" name="Shape 131"/>
          <p:cNvSpPr txBox="1">
            <a:spLocks noGrp="1"/>
          </p:cNvSpPr>
          <p:nvPr>
            <p:ph type="body" idx="1"/>
          </p:nvPr>
        </p:nvSpPr>
        <p:spPr>
          <a:xfrm>
            <a:off x="457200" y="14986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Assume finite number of states and reward values</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Sum and probabilities rather than integrals and probability densities</a:t>
            </a:r>
          </a:p>
          <a:p>
            <a:pPr marL="457200" lvl="0" indent="0" rtl="0">
              <a:spcBef>
                <a:spcPts val="0"/>
              </a:spcBef>
              <a:buNone/>
            </a:pPr>
            <a:endParaRPr sz="1800">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Response of environment at time </a:t>
            </a:r>
            <a:r>
              <a:rPr lang="en" sz="1800" i="1">
                <a:latin typeface="Trebuchet MS"/>
                <a:ea typeface="Trebuchet MS"/>
                <a:cs typeface="Trebuchet MS"/>
                <a:sym typeface="Trebuchet MS"/>
              </a:rPr>
              <a:t>t+</a:t>
            </a:r>
            <a:r>
              <a:rPr lang="en" sz="1800">
                <a:latin typeface="Trebuchet MS"/>
                <a:ea typeface="Trebuchet MS"/>
                <a:cs typeface="Trebuchet MS"/>
                <a:sym typeface="Trebuchet MS"/>
              </a:rPr>
              <a:t>1 to action taken at time </a:t>
            </a:r>
            <a:r>
              <a:rPr lang="en" sz="1800" i="1">
                <a:latin typeface="Trebuchet MS"/>
                <a:ea typeface="Trebuchet MS"/>
                <a:cs typeface="Trebuchet MS"/>
                <a:sym typeface="Trebuchet MS"/>
              </a:rPr>
              <a:t>t </a:t>
            </a:r>
            <a:r>
              <a:rPr lang="en" sz="1800">
                <a:latin typeface="Trebuchet MS"/>
                <a:ea typeface="Trebuchet MS"/>
                <a:cs typeface="Trebuchet MS"/>
                <a:sym typeface="Trebuchet MS"/>
              </a:rPr>
              <a:t>:</a:t>
            </a:r>
          </a:p>
          <a:p>
            <a:pPr marL="0" indent="0" rtl="0">
              <a:spcBef>
                <a:spcPts val="0"/>
              </a:spcBef>
              <a:buNone/>
            </a:pPr>
            <a:r>
              <a:rPr lang="en" sz="1800">
                <a:latin typeface="Trebuchet MS"/>
                <a:ea typeface="Trebuchet MS"/>
                <a:cs typeface="Trebuchet MS"/>
                <a:sym typeface="Trebuchet MS"/>
              </a:rPr>
              <a:t>		</a:t>
            </a:r>
          </a:p>
          <a:p>
            <a:pPr marL="0" indent="0" rtl="0">
              <a:spcBef>
                <a:spcPts val="0"/>
              </a:spcBef>
              <a:buNone/>
            </a:pPr>
            <a:endParaRPr sz="1800">
              <a:latin typeface="Trebuchet MS"/>
              <a:ea typeface="Trebuchet MS"/>
              <a:cs typeface="Trebuchet MS"/>
              <a:sym typeface="Trebuchet MS"/>
            </a:endParaRPr>
          </a:p>
          <a:p>
            <a:pPr marL="0" indent="0" rtl="0">
              <a:spcBef>
                <a:spcPts val="0"/>
              </a:spcBef>
              <a:buNone/>
            </a:pPr>
            <a:r>
              <a:rPr lang="en" sz="1800">
                <a:latin typeface="Trebuchet MS"/>
                <a:ea typeface="Trebuchet MS"/>
                <a:cs typeface="Trebuchet MS"/>
                <a:sym typeface="Trebuchet MS"/>
              </a:rPr>
              <a:t>	for all </a:t>
            </a:r>
            <a:r>
              <a:rPr lang="en" sz="1800" i="1">
                <a:latin typeface="Trebuchet MS"/>
                <a:ea typeface="Trebuchet MS"/>
                <a:cs typeface="Trebuchet MS"/>
                <a:sym typeface="Trebuchet MS"/>
              </a:rPr>
              <a:t>s’, r </a:t>
            </a:r>
            <a:r>
              <a:rPr lang="en" sz="1800">
                <a:latin typeface="Trebuchet MS"/>
                <a:ea typeface="Trebuchet MS"/>
                <a:cs typeface="Trebuchet MS"/>
                <a:sym typeface="Trebuchet MS"/>
              </a:rPr>
              <a:t>and all possible values of past events: </a:t>
            </a:r>
          </a:p>
          <a:p>
            <a:pPr lvl="0" rtl="0">
              <a:spcBef>
                <a:spcPts val="0"/>
              </a:spcBef>
              <a:buNone/>
            </a:pPr>
            <a:endParaRPr sz="1800">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For state signal with </a:t>
            </a:r>
            <a:r>
              <a:rPr lang="en" sz="1800" i="1">
                <a:latin typeface="Trebuchet MS"/>
                <a:ea typeface="Trebuchet MS"/>
                <a:cs typeface="Trebuchet MS"/>
                <a:sym typeface="Trebuchet MS"/>
              </a:rPr>
              <a:t>Markov Property</a:t>
            </a:r>
            <a:r>
              <a:rPr lang="en" sz="1800">
                <a:latin typeface="Trebuchet MS"/>
                <a:ea typeface="Trebuchet MS"/>
                <a:cs typeface="Trebuchet MS"/>
                <a:sym typeface="Trebuchet MS"/>
              </a:rPr>
              <a:t>:</a:t>
            </a:r>
          </a:p>
          <a:p>
            <a:pPr rtl="0">
              <a:spcBef>
                <a:spcPts val="0"/>
              </a:spcBef>
              <a:buNone/>
            </a:pPr>
            <a:endParaRPr sz="1800">
              <a:latin typeface="Trebuchet MS"/>
              <a:ea typeface="Trebuchet MS"/>
              <a:cs typeface="Trebuchet MS"/>
              <a:sym typeface="Trebuchet MS"/>
            </a:endParaRPr>
          </a:p>
          <a:p>
            <a:pPr marL="457200" indent="0" rtl="0">
              <a:spcBef>
                <a:spcPts val="0"/>
              </a:spcBef>
              <a:buNone/>
            </a:pPr>
            <a:r>
              <a:rPr lang="en" sz="1800">
                <a:solidFill>
                  <a:schemeClr val="dk1"/>
                </a:solidFill>
                <a:latin typeface="Trebuchet MS"/>
                <a:ea typeface="Trebuchet MS"/>
                <a:cs typeface="Trebuchet MS"/>
                <a:sym typeface="Trebuchet MS"/>
              </a:rPr>
              <a:t>for all </a:t>
            </a:r>
            <a:r>
              <a:rPr lang="en" sz="1800" i="1">
                <a:solidFill>
                  <a:schemeClr val="dk1"/>
                </a:solidFill>
                <a:latin typeface="Trebuchet MS"/>
                <a:ea typeface="Trebuchet MS"/>
                <a:cs typeface="Trebuchet MS"/>
                <a:sym typeface="Trebuchet MS"/>
              </a:rPr>
              <a:t>s’, r, s</a:t>
            </a:r>
            <a:r>
              <a:rPr lang="en" sz="1800" i="1" baseline="-25000">
                <a:solidFill>
                  <a:schemeClr val="dk1"/>
                </a:solidFill>
                <a:latin typeface="Trebuchet MS"/>
                <a:ea typeface="Trebuchet MS"/>
                <a:cs typeface="Trebuchet MS"/>
                <a:sym typeface="Trebuchet MS"/>
              </a:rPr>
              <a:t>t</a:t>
            </a:r>
            <a:r>
              <a:rPr lang="en" sz="1800" i="1">
                <a:solidFill>
                  <a:schemeClr val="dk1"/>
                </a:solidFill>
                <a:latin typeface="Trebuchet MS"/>
                <a:ea typeface="Trebuchet MS"/>
                <a:cs typeface="Trebuchet MS"/>
                <a:sym typeface="Trebuchet MS"/>
              </a:rPr>
              <a:t> and a</a:t>
            </a:r>
            <a:r>
              <a:rPr lang="en" sz="1800" i="1" baseline="-25000">
                <a:solidFill>
                  <a:schemeClr val="dk1"/>
                </a:solidFill>
                <a:latin typeface="Trebuchet MS"/>
                <a:ea typeface="Trebuchet MS"/>
                <a:cs typeface="Trebuchet MS"/>
                <a:sym typeface="Trebuchet MS"/>
              </a:rPr>
              <a:t>t</a:t>
            </a:r>
            <a:r>
              <a:rPr lang="en" sz="1800" i="1">
                <a:solidFill>
                  <a:schemeClr val="dk1"/>
                </a:solidFill>
                <a:latin typeface="Trebuchet MS"/>
                <a:ea typeface="Trebuchet MS"/>
                <a:cs typeface="Trebuchet MS"/>
                <a:sym typeface="Trebuchet MS"/>
              </a:rPr>
              <a:t> </a:t>
            </a:r>
          </a:p>
          <a:p>
            <a:pPr lvl="0" rtl="0">
              <a:spcBef>
                <a:spcPts val="0"/>
              </a:spcBef>
              <a:buNone/>
            </a:pPr>
            <a:endParaRPr sz="1800">
              <a:solidFill>
                <a:schemeClr val="dk1"/>
              </a:solidFill>
              <a:latin typeface="Trebuchet MS"/>
              <a:ea typeface="Trebuchet MS"/>
              <a:cs typeface="Trebuchet MS"/>
              <a:sym typeface="Trebuchet MS"/>
            </a:endParaRPr>
          </a:p>
          <a:p>
            <a:pPr marL="457200" lvl="0" indent="-342900" rtl="0">
              <a:spcBef>
                <a:spcPts val="0"/>
              </a:spcBef>
              <a:buClr>
                <a:schemeClr val="dk1"/>
              </a:buClr>
              <a:buSzPct val="100000"/>
              <a:buFont typeface="Arial"/>
              <a:buChar char="●"/>
            </a:pPr>
            <a:r>
              <a:rPr lang="en" sz="1800">
                <a:solidFill>
                  <a:schemeClr val="dk1"/>
                </a:solidFill>
                <a:latin typeface="Trebuchet MS"/>
                <a:ea typeface="Trebuchet MS"/>
                <a:cs typeface="Trebuchet MS"/>
                <a:sym typeface="Trebuchet MS"/>
              </a:rPr>
              <a:t>Markov property enables prediction of the next state and expected next reward given the current state and action </a:t>
            </a:r>
            <a:r>
              <a:rPr lang="en" sz="1800" i="1">
                <a:solidFill>
                  <a:schemeClr val="dk1"/>
                </a:solidFill>
                <a:latin typeface="Trebuchet MS"/>
                <a:ea typeface="Trebuchet MS"/>
                <a:cs typeface="Trebuchet MS"/>
                <a:sym typeface="Trebuchet MS"/>
              </a:rPr>
              <a:t>(and that’s the beauty of it!)</a:t>
            </a:r>
          </a:p>
          <a:p>
            <a:pPr marL="914400" lvl="1" indent="-342900">
              <a:spcBef>
                <a:spcPts val="0"/>
              </a:spcBef>
              <a:buClr>
                <a:schemeClr val="dk1"/>
              </a:buClr>
              <a:buSzPct val="100000"/>
              <a:buFont typeface="Courier New"/>
              <a:buChar char="o"/>
            </a:pPr>
            <a:r>
              <a:rPr lang="en" sz="1800">
                <a:solidFill>
                  <a:schemeClr val="dk1"/>
                </a:solidFill>
                <a:latin typeface="Trebuchet MS"/>
                <a:ea typeface="Trebuchet MS"/>
                <a:cs typeface="Trebuchet MS"/>
                <a:sym typeface="Trebuchet MS"/>
              </a:rPr>
              <a:t>One step dynamics</a:t>
            </a:r>
          </a:p>
        </p:txBody>
      </p:sp>
      <p:grpSp>
        <p:nvGrpSpPr>
          <p:cNvPr id="132" name="Shape 132"/>
          <p:cNvGrpSpPr/>
          <p:nvPr/>
        </p:nvGrpSpPr>
        <p:grpSpPr>
          <a:xfrm>
            <a:off x="1479495" y="3141065"/>
            <a:ext cx="7058101" cy="1989056"/>
            <a:chOff x="1403350" y="2489201"/>
            <a:chExt cx="6936708" cy="1491829"/>
          </a:xfrm>
        </p:grpSpPr>
        <p:pic>
          <p:nvPicPr>
            <p:cNvPr id="133" name="Shape 133"/>
            <p:cNvPicPr preferRelativeResize="0"/>
            <p:nvPr/>
          </p:nvPicPr>
          <p:blipFill>
            <a:blip r:embed="rId3">
              <a:alphaModFix/>
            </a:blip>
            <a:stretch>
              <a:fillRect/>
            </a:stretch>
          </p:blipFill>
          <p:spPr>
            <a:xfrm>
              <a:off x="1403350" y="2489201"/>
              <a:ext cx="6337300" cy="279400"/>
            </a:xfrm>
            <a:prstGeom prst="rect">
              <a:avLst/>
            </a:prstGeom>
            <a:noFill/>
            <a:ln>
              <a:noFill/>
            </a:ln>
          </p:spPr>
        </p:pic>
        <p:pic>
          <p:nvPicPr>
            <p:cNvPr id="134" name="Shape 134"/>
            <p:cNvPicPr preferRelativeResize="0"/>
            <p:nvPr/>
          </p:nvPicPr>
          <p:blipFill>
            <a:blip r:embed="rId4">
              <a:alphaModFix/>
            </a:blip>
            <a:stretch>
              <a:fillRect/>
            </a:stretch>
          </p:blipFill>
          <p:spPr>
            <a:xfrm>
              <a:off x="6043233" y="2934702"/>
              <a:ext cx="2296824" cy="181324"/>
            </a:xfrm>
            <a:prstGeom prst="rect">
              <a:avLst/>
            </a:prstGeom>
            <a:noFill/>
            <a:ln>
              <a:noFill/>
            </a:ln>
          </p:spPr>
        </p:pic>
        <p:pic>
          <p:nvPicPr>
            <p:cNvPr id="135" name="Shape 135"/>
            <p:cNvPicPr preferRelativeResize="0"/>
            <p:nvPr/>
          </p:nvPicPr>
          <p:blipFill>
            <a:blip r:embed="rId5">
              <a:alphaModFix/>
            </a:blip>
            <a:stretch>
              <a:fillRect/>
            </a:stretch>
          </p:blipFill>
          <p:spPr>
            <a:xfrm>
              <a:off x="2870200" y="3701631"/>
              <a:ext cx="3403600" cy="279400"/>
            </a:xfrm>
            <a:prstGeom prst="rect">
              <a:avLst/>
            </a:prstGeom>
            <a:noFill/>
            <a:ln>
              <a:noFill/>
            </a:ln>
          </p:spPr>
        </p:pic>
      </p:grpSp>
      <p:sp>
        <p:nvSpPr>
          <p:cNvPr id="136" name="Shape 13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14</a:t>
            </a:fld>
            <a:endParaRPr lang="en"/>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Markov Decision Process</a:t>
            </a:r>
          </a:p>
        </p:txBody>
      </p:sp>
      <p:sp>
        <p:nvSpPr>
          <p:cNvPr id="142" name="Shape 14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sz="2400">
                <a:latin typeface="Trebuchet MS"/>
                <a:ea typeface="Trebuchet MS"/>
                <a:cs typeface="Trebuchet MS"/>
                <a:sym typeface="Trebuchet MS"/>
              </a:rPr>
              <a:t>RL task satisfying Markov Property is called a </a:t>
            </a:r>
            <a:r>
              <a:rPr lang="en" sz="2400" i="1">
                <a:latin typeface="Trebuchet MS"/>
                <a:ea typeface="Trebuchet MS"/>
                <a:cs typeface="Trebuchet MS"/>
                <a:sym typeface="Trebuchet MS"/>
              </a:rPr>
              <a:t>Markov decision process (MDP)</a:t>
            </a:r>
          </a:p>
          <a:p>
            <a:pPr lvl="0" rtl="0">
              <a:spcBef>
                <a:spcPts val="0"/>
              </a:spcBef>
              <a:buNone/>
            </a:pPr>
            <a:endParaRPr>
              <a:latin typeface="Trebuchet MS"/>
              <a:ea typeface="Trebuchet MS"/>
              <a:cs typeface="Trebuchet MS"/>
              <a:sym typeface="Trebuchet MS"/>
            </a:endParaRPr>
          </a:p>
          <a:p>
            <a:pPr marL="457200" lvl="0" indent="-406400" rtl="0">
              <a:spcBef>
                <a:spcPts val="0"/>
              </a:spcBef>
              <a:buClr>
                <a:srgbClr val="000000"/>
              </a:buClr>
              <a:buSzPct val="100000"/>
              <a:buFont typeface="Arial"/>
              <a:buChar char="●"/>
            </a:pPr>
            <a:r>
              <a:rPr lang="en" sz="2800">
                <a:latin typeface="Trebuchet MS"/>
                <a:ea typeface="Trebuchet MS"/>
                <a:cs typeface="Trebuchet MS"/>
                <a:sym typeface="Trebuchet MS"/>
              </a:rPr>
              <a:t>Finite MDP</a:t>
            </a:r>
          </a:p>
          <a:p>
            <a:pPr marL="914400" lvl="1" indent="-368300" rtl="0">
              <a:spcBef>
                <a:spcPts val="0"/>
              </a:spcBef>
              <a:buClr>
                <a:srgbClr val="000000"/>
              </a:buClr>
              <a:buSzPct val="100000"/>
              <a:buFont typeface="Courier New"/>
              <a:buChar char="o"/>
            </a:pPr>
            <a:r>
              <a:rPr lang="en" sz="2200">
                <a:latin typeface="Trebuchet MS"/>
                <a:ea typeface="Trebuchet MS"/>
                <a:cs typeface="Trebuchet MS"/>
                <a:sym typeface="Trebuchet MS"/>
              </a:rPr>
              <a:t>MDP with finite states and action space</a:t>
            </a:r>
          </a:p>
          <a:p>
            <a:pPr marL="914400" lvl="1" indent="-368300" rtl="0">
              <a:spcBef>
                <a:spcPts val="0"/>
              </a:spcBef>
              <a:buClr>
                <a:srgbClr val="000000"/>
              </a:buClr>
              <a:buSzPct val="100000"/>
              <a:buFont typeface="Courier New"/>
              <a:buChar char="o"/>
            </a:pPr>
            <a:r>
              <a:rPr lang="en" sz="2200">
                <a:latin typeface="Trebuchet MS"/>
                <a:ea typeface="Trebuchet MS"/>
                <a:cs typeface="Trebuchet MS"/>
                <a:sym typeface="Trebuchet MS"/>
              </a:rPr>
              <a:t>Defined by state, action sets and one-step dynamics of the environment</a:t>
            </a:r>
          </a:p>
        </p:txBody>
      </p:sp>
      <p:sp>
        <p:nvSpPr>
          <p:cNvPr id="143" name="Shape 14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15</a:t>
            </a:fld>
            <a:endParaRPr lang="en"/>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a:spcBef>
                <a:spcPts val="0"/>
              </a:spcBef>
              <a:buNone/>
            </a:pPr>
            <a:r>
              <a:rPr lang="en"/>
              <a:t>Markov Decision Process (contd.)</a:t>
            </a:r>
          </a:p>
        </p:txBody>
      </p:sp>
      <p:sp>
        <p:nvSpPr>
          <p:cNvPr id="149" name="Shape 14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sz="2600">
                <a:latin typeface="Trebuchet MS"/>
                <a:ea typeface="Trebuchet MS"/>
                <a:cs typeface="Trebuchet MS"/>
                <a:sym typeface="Trebuchet MS"/>
              </a:rPr>
              <a:t>In any finite MDP, for any given state </a:t>
            </a:r>
            <a:r>
              <a:rPr lang="en" sz="2600" i="1">
                <a:latin typeface="Trebuchet MS"/>
                <a:ea typeface="Trebuchet MS"/>
                <a:cs typeface="Trebuchet MS"/>
                <a:sym typeface="Trebuchet MS"/>
              </a:rPr>
              <a:t>s</a:t>
            </a:r>
            <a:r>
              <a:rPr lang="en" sz="2600">
                <a:latin typeface="Trebuchet MS"/>
                <a:ea typeface="Trebuchet MS"/>
                <a:cs typeface="Trebuchet MS"/>
                <a:sym typeface="Trebuchet MS"/>
              </a:rPr>
              <a:t> and action </a:t>
            </a:r>
            <a:r>
              <a:rPr lang="en" sz="2600" i="1">
                <a:latin typeface="Trebuchet MS"/>
                <a:ea typeface="Trebuchet MS"/>
                <a:cs typeface="Trebuchet MS"/>
                <a:sym typeface="Trebuchet MS"/>
              </a:rPr>
              <a:t>a</a:t>
            </a:r>
            <a:r>
              <a:rPr lang="en" sz="2600">
                <a:latin typeface="Trebuchet MS"/>
                <a:ea typeface="Trebuchet MS"/>
                <a:cs typeface="Trebuchet MS"/>
                <a:sym typeface="Trebuchet MS"/>
              </a:rPr>
              <a:t>,</a:t>
            </a:r>
          </a:p>
          <a:p>
            <a:pPr lvl="0" rtl="0">
              <a:spcBef>
                <a:spcPts val="0"/>
              </a:spcBef>
              <a:buNone/>
            </a:pPr>
            <a:r>
              <a:rPr lang="en" sz="2600">
                <a:latin typeface="Trebuchet MS"/>
                <a:ea typeface="Trebuchet MS"/>
                <a:cs typeface="Trebuchet MS"/>
                <a:sym typeface="Trebuchet MS"/>
              </a:rPr>
              <a:t> </a:t>
            </a:r>
          </a:p>
          <a:p>
            <a:pPr marL="457200" lvl="0" indent="-381000" rtl="0">
              <a:spcBef>
                <a:spcPts val="0"/>
              </a:spcBef>
              <a:buClr>
                <a:srgbClr val="000000"/>
              </a:buClr>
              <a:buSzPct val="100000"/>
              <a:buFont typeface="Arial"/>
              <a:buChar char="●"/>
            </a:pPr>
            <a:r>
              <a:rPr lang="en" sz="2400">
                <a:latin typeface="Trebuchet MS"/>
                <a:ea typeface="Trebuchet MS"/>
                <a:cs typeface="Trebuchet MS"/>
                <a:sym typeface="Trebuchet MS"/>
              </a:rPr>
              <a:t>the probability of each possible next state </a:t>
            </a:r>
            <a:r>
              <a:rPr lang="en" sz="2400" i="1">
                <a:latin typeface="Trebuchet MS"/>
                <a:ea typeface="Trebuchet MS"/>
                <a:cs typeface="Trebuchet MS"/>
                <a:sym typeface="Trebuchet MS"/>
              </a:rPr>
              <a:t>s’</a:t>
            </a:r>
            <a:r>
              <a:rPr lang="en" sz="2400">
                <a:latin typeface="Trebuchet MS"/>
                <a:ea typeface="Trebuchet MS"/>
                <a:cs typeface="Trebuchet MS"/>
                <a:sym typeface="Trebuchet MS"/>
              </a:rPr>
              <a:t>, called transition probabilities is:</a:t>
            </a:r>
            <a:br>
              <a:rPr lang="en" sz="2400">
                <a:latin typeface="Trebuchet MS"/>
                <a:ea typeface="Trebuchet MS"/>
                <a:cs typeface="Trebuchet MS"/>
                <a:sym typeface="Trebuchet MS"/>
              </a:rPr>
            </a:br>
            <a:endParaRPr lang="en" sz="2400">
              <a:latin typeface="Trebuchet MS"/>
              <a:ea typeface="Trebuchet MS"/>
              <a:cs typeface="Trebuchet MS"/>
              <a:sym typeface="Trebuchet MS"/>
            </a:endParaRPr>
          </a:p>
          <a:p>
            <a:pPr lvl="0" rtl="0">
              <a:spcBef>
                <a:spcPts val="0"/>
              </a:spcBef>
              <a:buNone/>
            </a:pPr>
            <a:endParaRPr sz="2400">
              <a:latin typeface="Trebuchet MS"/>
              <a:ea typeface="Trebuchet MS"/>
              <a:cs typeface="Trebuchet MS"/>
              <a:sym typeface="Trebuchet MS"/>
            </a:endParaRPr>
          </a:p>
          <a:p>
            <a:pPr marL="457200" lvl="0" indent="-381000" rtl="0">
              <a:spcBef>
                <a:spcPts val="0"/>
              </a:spcBef>
              <a:buClr>
                <a:srgbClr val="000000"/>
              </a:buClr>
              <a:buSzPct val="100000"/>
              <a:buFont typeface="Arial"/>
              <a:buChar char="●"/>
            </a:pPr>
            <a:r>
              <a:rPr lang="en" sz="2400">
                <a:latin typeface="Trebuchet MS"/>
                <a:ea typeface="Trebuchet MS"/>
                <a:cs typeface="Trebuchet MS"/>
                <a:sym typeface="Trebuchet MS"/>
              </a:rPr>
              <a:t>with next state </a:t>
            </a:r>
            <a:r>
              <a:rPr lang="en" sz="2400" i="1">
                <a:latin typeface="Trebuchet MS"/>
                <a:ea typeface="Trebuchet MS"/>
                <a:cs typeface="Trebuchet MS"/>
                <a:sym typeface="Trebuchet MS"/>
              </a:rPr>
              <a:t>s’</a:t>
            </a:r>
            <a:r>
              <a:rPr lang="en" sz="2400">
                <a:latin typeface="Trebuchet MS"/>
                <a:ea typeface="Trebuchet MS"/>
                <a:cs typeface="Trebuchet MS"/>
                <a:sym typeface="Trebuchet MS"/>
              </a:rPr>
              <a:t>, expected value of next reward is: </a:t>
            </a:r>
          </a:p>
          <a:p>
            <a:pPr lvl="0" indent="457200">
              <a:spcBef>
                <a:spcPts val="0"/>
              </a:spcBef>
              <a:buNone/>
            </a:pPr>
            <a:r>
              <a:rPr lang="en" sz="2800">
                <a:latin typeface="Trebuchet MS"/>
                <a:ea typeface="Trebuchet MS"/>
                <a:cs typeface="Trebuchet MS"/>
                <a:sym typeface="Trebuchet MS"/>
              </a:rPr>
              <a:t>	</a:t>
            </a:r>
          </a:p>
        </p:txBody>
      </p:sp>
      <p:pic>
        <p:nvPicPr>
          <p:cNvPr id="150" name="Shape 150"/>
          <p:cNvPicPr preferRelativeResize="0"/>
          <p:nvPr/>
        </p:nvPicPr>
        <p:blipFill>
          <a:blip r:embed="rId3">
            <a:alphaModFix/>
          </a:blip>
          <a:stretch>
            <a:fillRect/>
          </a:stretch>
        </p:blipFill>
        <p:spPr>
          <a:xfrm>
            <a:off x="2401850" y="3651400"/>
            <a:ext cx="4340299" cy="314099"/>
          </a:xfrm>
          <a:prstGeom prst="rect">
            <a:avLst/>
          </a:prstGeom>
          <a:noFill/>
          <a:ln>
            <a:noFill/>
          </a:ln>
        </p:spPr>
      </p:pic>
      <p:pic>
        <p:nvPicPr>
          <p:cNvPr id="151" name="Shape 151"/>
          <p:cNvPicPr preferRelativeResize="0"/>
          <p:nvPr/>
        </p:nvPicPr>
        <p:blipFill>
          <a:blip r:embed="rId4">
            <a:alphaModFix/>
          </a:blip>
          <a:stretch>
            <a:fillRect/>
          </a:stretch>
        </p:blipFill>
        <p:spPr>
          <a:xfrm>
            <a:off x="2094887" y="4906400"/>
            <a:ext cx="4954213" cy="314099"/>
          </a:xfrm>
          <a:prstGeom prst="rect">
            <a:avLst/>
          </a:prstGeom>
          <a:noFill/>
          <a:ln>
            <a:noFill/>
          </a:ln>
        </p:spPr>
      </p:pic>
      <p:sp>
        <p:nvSpPr>
          <p:cNvPr id="152" name="Shape 152"/>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16</a:t>
            </a:fld>
            <a:endParaRPr lang="en"/>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marL="2286000" indent="457200" rtl="0">
              <a:spcBef>
                <a:spcPts val="0"/>
              </a:spcBef>
              <a:buNone/>
            </a:pPr>
            <a:endParaRPr sz="1800"/>
          </a:p>
          <a:p>
            <a:pPr marL="0" lvl="0" indent="0" algn="ctr" rtl="0">
              <a:spcBef>
                <a:spcPts val="0"/>
              </a:spcBef>
              <a:buNone/>
            </a:pPr>
            <a:r>
              <a:rPr lang="en" sz="1800"/>
              <a:t>Can-collecting robot example</a:t>
            </a:r>
          </a:p>
        </p:txBody>
      </p:sp>
      <p:sp>
        <p:nvSpPr>
          <p:cNvPr id="158" name="Shape 15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Finite MDP Example</a:t>
            </a:r>
          </a:p>
        </p:txBody>
      </p:sp>
      <p:pic>
        <p:nvPicPr>
          <p:cNvPr id="159" name="Shape 159"/>
          <p:cNvPicPr preferRelativeResize="0"/>
          <p:nvPr/>
        </p:nvPicPr>
        <p:blipFill>
          <a:blip r:embed="rId3">
            <a:alphaModFix/>
          </a:blip>
          <a:stretch>
            <a:fillRect/>
          </a:stretch>
        </p:blipFill>
        <p:spPr>
          <a:xfrm>
            <a:off x="1287915" y="1795925"/>
            <a:ext cx="6568175" cy="3266150"/>
          </a:xfrm>
          <a:prstGeom prst="rect">
            <a:avLst/>
          </a:prstGeom>
          <a:noFill/>
          <a:ln>
            <a:noFill/>
          </a:ln>
        </p:spPr>
      </p:pic>
      <p:sp>
        <p:nvSpPr>
          <p:cNvPr id="160" name="Shape 16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17</a:t>
            </a:fld>
            <a:endParaRPr lang="en"/>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457200" y="1417833"/>
            <a:ext cx="8229600" cy="5439900"/>
          </a:xfrm>
          <a:prstGeom prst="rect">
            <a:avLst/>
          </a:prstGeom>
        </p:spPr>
        <p:txBody>
          <a:bodyPr lIns="91425" tIns="91425" rIns="91425" bIns="91425" anchor="t" anchorCtr="0">
            <a:noAutofit/>
          </a:bodyPr>
          <a:lstStyle/>
          <a:p>
            <a:pPr rtl="0">
              <a:spcBef>
                <a:spcPts val="0"/>
              </a:spcBef>
              <a:buNone/>
            </a:pPr>
            <a:r>
              <a:rPr lang="en" sz="1800">
                <a:solidFill>
                  <a:schemeClr val="dk1"/>
                </a:solidFill>
                <a:latin typeface="Trebuchet MS"/>
                <a:ea typeface="Trebuchet MS"/>
                <a:cs typeface="Trebuchet MS"/>
                <a:sym typeface="Trebuchet MS"/>
              </a:rPr>
              <a:t>Functions of states (or of state-action pairs) that estimate </a:t>
            </a:r>
            <a:r>
              <a:rPr lang="en" sz="1800" i="1">
                <a:solidFill>
                  <a:schemeClr val="dk1"/>
                </a:solidFill>
                <a:latin typeface="Trebuchet MS"/>
                <a:ea typeface="Trebuchet MS"/>
                <a:cs typeface="Trebuchet MS"/>
                <a:sym typeface="Trebuchet MS"/>
              </a:rPr>
              <a:t>how good</a:t>
            </a:r>
            <a:r>
              <a:rPr lang="en" sz="1800">
                <a:solidFill>
                  <a:schemeClr val="dk1"/>
                </a:solidFill>
                <a:latin typeface="Trebuchet MS"/>
                <a:ea typeface="Trebuchet MS"/>
                <a:cs typeface="Trebuchet MS"/>
                <a:sym typeface="Trebuchet MS"/>
              </a:rPr>
              <a:t> it is for the agent to be in a given state (or how good it is to perform a given action in a given state)</a:t>
            </a:r>
          </a:p>
          <a:p>
            <a:pPr rtl="0">
              <a:spcBef>
                <a:spcPts val="0"/>
              </a:spcBef>
              <a:buNone/>
            </a:pPr>
            <a:endParaRPr sz="1800">
              <a:solidFill>
                <a:schemeClr val="dk1"/>
              </a:solidFill>
              <a:latin typeface="Trebuchet MS"/>
              <a:ea typeface="Trebuchet MS"/>
              <a:cs typeface="Trebuchet MS"/>
              <a:sym typeface="Trebuchet MS"/>
            </a:endParaRPr>
          </a:p>
          <a:p>
            <a:pPr marL="457200" lvl="0" indent="-342900" rtl="0">
              <a:spcBef>
                <a:spcPts val="0"/>
              </a:spcBef>
              <a:buClr>
                <a:schemeClr val="dk1"/>
              </a:buClr>
              <a:buSzPct val="100000"/>
              <a:buFont typeface="Arial"/>
              <a:buChar char="●"/>
            </a:pPr>
            <a:r>
              <a:rPr lang="en" sz="1800">
                <a:solidFill>
                  <a:schemeClr val="dk1"/>
                </a:solidFill>
                <a:latin typeface="Trebuchet MS"/>
                <a:ea typeface="Trebuchet MS"/>
                <a:cs typeface="Trebuchet MS"/>
                <a:sym typeface="Trebuchet MS"/>
              </a:rPr>
              <a:t>“</a:t>
            </a:r>
            <a:r>
              <a:rPr lang="en" sz="1800" i="1">
                <a:solidFill>
                  <a:schemeClr val="dk1"/>
                </a:solidFill>
                <a:latin typeface="Trebuchet MS"/>
                <a:ea typeface="Trebuchet MS"/>
                <a:cs typeface="Trebuchet MS"/>
                <a:sym typeface="Trebuchet MS"/>
              </a:rPr>
              <a:t>How good</a:t>
            </a:r>
            <a:r>
              <a:rPr lang="en" sz="1800">
                <a:solidFill>
                  <a:schemeClr val="dk1"/>
                </a:solidFill>
                <a:latin typeface="Trebuchet MS"/>
                <a:ea typeface="Trebuchet MS"/>
                <a:cs typeface="Trebuchet MS"/>
                <a:sym typeface="Trebuchet MS"/>
              </a:rPr>
              <a:t>” notion is defined in terms of future expected returns, which depends on what action is taken</a:t>
            </a:r>
          </a:p>
          <a:p>
            <a:pPr marL="457200" lvl="0" indent="-342900" rtl="0">
              <a:spcBef>
                <a:spcPts val="0"/>
              </a:spcBef>
              <a:buClr>
                <a:schemeClr val="dk1"/>
              </a:buClr>
              <a:buSzPct val="100000"/>
              <a:buFont typeface="Arial"/>
              <a:buChar char="●"/>
            </a:pPr>
            <a:r>
              <a:rPr lang="en" sz="1800">
                <a:solidFill>
                  <a:schemeClr val="dk1"/>
                </a:solidFill>
                <a:latin typeface="Trebuchet MS"/>
                <a:ea typeface="Trebuchet MS"/>
                <a:cs typeface="Trebuchet MS"/>
                <a:sym typeface="Trebuchet MS"/>
              </a:rPr>
              <a:t>Value functions are defined with respect to particular policies</a:t>
            </a:r>
          </a:p>
          <a:p>
            <a:pPr marL="457200" lvl="0" indent="-342900" rtl="0">
              <a:spcBef>
                <a:spcPts val="0"/>
              </a:spcBef>
              <a:buClr>
                <a:schemeClr val="dk1"/>
              </a:buClr>
              <a:buSzPct val="100000"/>
              <a:buFont typeface="Arial"/>
              <a:buChar char="●"/>
            </a:pPr>
            <a:r>
              <a:rPr lang="en" sz="1800">
                <a:solidFill>
                  <a:schemeClr val="dk1"/>
                </a:solidFill>
                <a:latin typeface="Trebuchet MS"/>
                <a:ea typeface="Trebuchet MS"/>
                <a:cs typeface="Trebuchet MS"/>
                <a:sym typeface="Trebuchet MS"/>
              </a:rPr>
              <a:t>Policy: agent's way of behaving at a given time, formally:</a:t>
            </a:r>
          </a:p>
          <a:p>
            <a:pPr marL="914400" lvl="1" indent="-342900" rtl="0">
              <a:spcBef>
                <a:spcPts val="0"/>
              </a:spcBef>
              <a:buClr>
                <a:schemeClr val="dk1"/>
              </a:buClr>
              <a:buSzPct val="100000"/>
              <a:buFont typeface="Courier New"/>
              <a:buChar char="o"/>
            </a:pPr>
            <a:r>
              <a:rPr lang="en" sz="1800">
                <a:solidFill>
                  <a:schemeClr val="dk1"/>
                </a:solidFill>
                <a:latin typeface="Trebuchet MS"/>
                <a:ea typeface="Trebuchet MS"/>
                <a:cs typeface="Trebuchet MS"/>
                <a:sym typeface="Trebuchet MS"/>
              </a:rPr>
              <a:t>Policy 𝜋 is a mapping from each state </a:t>
            </a:r>
            <a:r>
              <a:rPr lang="en" sz="1800" i="1">
                <a:solidFill>
                  <a:schemeClr val="dk1"/>
                </a:solidFill>
                <a:latin typeface="Trebuchet MS"/>
                <a:ea typeface="Trebuchet MS"/>
                <a:cs typeface="Trebuchet MS"/>
                <a:sym typeface="Trebuchet MS"/>
              </a:rPr>
              <a:t>s ∈ S, </a:t>
            </a:r>
            <a:r>
              <a:rPr lang="en" sz="1800">
                <a:solidFill>
                  <a:schemeClr val="dk1"/>
                </a:solidFill>
                <a:latin typeface="Trebuchet MS"/>
                <a:ea typeface="Trebuchet MS"/>
                <a:cs typeface="Trebuchet MS"/>
                <a:sym typeface="Trebuchet MS"/>
              </a:rPr>
              <a:t>and action </a:t>
            </a:r>
            <a:r>
              <a:rPr lang="en" sz="1800" i="1">
                <a:solidFill>
                  <a:schemeClr val="dk1"/>
                </a:solidFill>
                <a:latin typeface="Trebuchet MS"/>
                <a:ea typeface="Trebuchet MS"/>
                <a:cs typeface="Trebuchet MS"/>
                <a:sym typeface="Trebuchet MS"/>
              </a:rPr>
              <a:t>a ∈ A(s), </a:t>
            </a:r>
            <a:r>
              <a:rPr lang="en" sz="1800">
                <a:solidFill>
                  <a:schemeClr val="dk1"/>
                </a:solidFill>
                <a:latin typeface="Trebuchet MS"/>
                <a:ea typeface="Trebuchet MS"/>
                <a:cs typeface="Trebuchet MS"/>
                <a:sym typeface="Trebuchet MS"/>
              </a:rPr>
              <a:t>to the probability 𝜋(</a:t>
            </a:r>
            <a:r>
              <a:rPr lang="en" sz="1800" i="1">
                <a:solidFill>
                  <a:schemeClr val="dk1"/>
                </a:solidFill>
                <a:latin typeface="Trebuchet MS"/>
                <a:ea typeface="Trebuchet MS"/>
                <a:cs typeface="Trebuchet MS"/>
                <a:sym typeface="Trebuchet MS"/>
              </a:rPr>
              <a:t>s,a) </a:t>
            </a:r>
            <a:r>
              <a:rPr lang="en" sz="1800">
                <a:solidFill>
                  <a:schemeClr val="dk1"/>
                </a:solidFill>
                <a:latin typeface="Trebuchet MS"/>
                <a:ea typeface="Trebuchet MS"/>
                <a:cs typeface="Trebuchet MS"/>
                <a:sym typeface="Trebuchet MS"/>
              </a:rPr>
              <a:t>of taking action </a:t>
            </a:r>
            <a:r>
              <a:rPr lang="en" sz="1800" i="1">
                <a:solidFill>
                  <a:schemeClr val="dk1"/>
                </a:solidFill>
                <a:latin typeface="Trebuchet MS"/>
                <a:ea typeface="Trebuchet MS"/>
                <a:cs typeface="Trebuchet MS"/>
                <a:sym typeface="Trebuchet MS"/>
              </a:rPr>
              <a:t>a </a:t>
            </a:r>
            <a:r>
              <a:rPr lang="en" sz="1800">
                <a:solidFill>
                  <a:schemeClr val="dk1"/>
                </a:solidFill>
                <a:latin typeface="Trebuchet MS"/>
                <a:ea typeface="Trebuchet MS"/>
                <a:cs typeface="Trebuchet MS"/>
                <a:sym typeface="Trebuchet MS"/>
              </a:rPr>
              <a:t>when is state </a:t>
            </a:r>
            <a:r>
              <a:rPr lang="en" sz="1800" i="1">
                <a:solidFill>
                  <a:schemeClr val="dk1"/>
                </a:solidFill>
                <a:latin typeface="Trebuchet MS"/>
                <a:ea typeface="Trebuchet MS"/>
                <a:cs typeface="Trebuchet MS"/>
                <a:sym typeface="Trebuchet MS"/>
              </a:rPr>
              <a:t>s</a:t>
            </a:r>
          </a:p>
          <a:p>
            <a:pPr marL="914400" lvl="1" indent="-342900" rtl="0">
              <a:spcBef>
                <a:spcPts val="0"/>
              </a:spcBef>
              <a:buClr>
                <a:schemeClr val="dk1"/>
              </a:buClr>
              <a:buSzPct val="100000"/>
              <a:buFont typeface="Courier New"/>
              <a:buChar char="o"/>
            </a:pPr>
            <a:r>
              <a:rPr lang="en" sz="1800">
                <a:solidFill>
                  <a:schemeClr val="dk1"/>
                </a:solidFill>
                <a:latin typeface="Trebuchet MS"/>
                <a:ea typeface="Trebuchet MS"/>
                <a:cs typeface="Trebuchet MS"/>
                <a:sym typeface="Trebuchet MS"/>
              </a:rPr>
              <a:t>Value of state </a:t>
            </a:r>
            <a:r>
              <a:rPr lang="en" sz="1800" i="1">
                <a:solidFill>
                  <a:schemeClr val="dk1"/>
                </a:solidFill>
                <a:latin typeface="Trebuchet MS"/>
                <a:ea typeface="Trebuchet MS"/>
                <a:cs typeface="Trebuchet MS"/>
                <a:sym typeface="Trebuchet MS"/>
              </a:rPr>
              <a:t>s </a:t>
            </a:r>
            <a:r>
              <a:rPr lang="en" sz="1800">
                <a:solidFill>
                  <a:schemeClr val="dk1"/>
                </a:solidFill>
                <a:latin typeface="Trebuchet MS"/>
                <a:ea typeface="Trebuchet MS"/>
                <a:cs typeface="Trebuchet MS"/>
                <a:sym typeface="Trebuchet MS"/>
              </a:rPr>
              <a:t>under policy 𝜋 and any time step </a:t>
            </a:r>
            <a:r>
              <a:rPr lang="en" sz="1800" i="1">
                <a:solidFill>
                  <a:schemeClr val="dk1"/>
                </a:solidFill>
                <a:latin typeface="Trebuchet MS"/>
                <a:ea typeface="Trebuchet MS"/>
                <a:cs typeface="Trebuchet MS"/>
                <a:sym typeface="Trebuchet MS"/>
              </a:rPr>
              <a:t>t</a:t>
            </a:r>
            <a:r>
              <a:rPr lang="en" sz="1800">
                <a:solidFill>
                  <a:schemeClr val="dk1"/>
                </a:solidFill>
                <a:latin typeface="Trebuchet MS"/>
                <a:ea typeface="Trebuchet MS"/>
                <a:cs typeface="Trebuchet MS"/>
                <a:sym typeface="Trebuchet MS"/>
              </a:rPr>
              <a:t>, </a:t>
            </a:r>
            <a:r>
              <a:rPr lang="en" sz="1800" i="1">
                <a:solidFill>
                  <a:schemeClr val="dk1"/>
                </a:solidFill>
                <a:latin typeface="Trebuchet MS"/>
                <a:ea typeface="Trebuchet MS"/>
                <a:cs typeface="Trebuchet MS"/>
                <a:sym typeface="Trebuchet MS"/>
              </a:rPr>
              <a:t>V</a:t>
            </a:r>
            <a:r>
              <a:rPr lang="en" sz="1800" i="1" baseline="30000">
                <a:solidFill>
                  <a:schemeClr val="dk1"/>
                </a:solidFill>
                <a:latin typeface="Trebuchet MS"/>
                <a:ea typeface="Trebuchet MS"/>
                <a:cs typeface="Trebuchet MS"/>
                <a:sym typeface="Trebuchet MS"/>
              </a:rPr>
              <a:t>𝜋</a:t>
            </a:r>
            <a:r>
              <a:rPr lang="en" sz="1800" i="1">
                <a:solidFill>
                  <a:schemeClr val="dk1"/>
                </a:solidFill>
                <a:latin typeface="Trebuchet MS"/>
                <a:ea typeface="Trebuchet MS"/>
                <a:cs typeface="Trebuchet MS"/>
                <a:sym typeface="Trebuchet MS"/>
              </a:rPr>
              <a:t>(s) </a:t>
            </a:r>
            <a:r>
              <a:rPr lang="en" sz="1800">
                <a:solidFill>
                  <a:schemeClr val="dk1"/>
                </a:solidFill>
                <a:latin typeface="Trebuchet MS"/>
                <a:ea typeface="Trebuchet MS"/>
                <a:cs typeface="Trebuchet MS"/>
                <a:sym typeface="Trebuchet MS"/>
              </a:rPr>
              <a:t>is given as: </a:t>
            </a: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marL="457200" lvl="0" indent="-342900" rtl="0">
              <a:spcBef>
                <a:spcPts val="0"/>
              </a:spcBef>
              <a:buClr>
                <a:schemeClr val="dk1"/>
              </a:buClr>
              <a:buSzPct val="100000"/>
              <a:buFont typeface="Arial"/>
              <a:buChar char="●"/>
            </a:pPr>
            <a:r>
              <a:rPr lang="en" sz="1800" i="1">
                <a:solidFill>
                  <a:schemeClr val="dk1"/>
                </a:solidFill>
                <a:latin typeface="Trebuchet MS"/>
                <a:ea typeface="Trebuchet MS"/>
                <a:cs typeface="Trebuchet MS"/>
                <a:sym typeface="Trebuchet MS"/>
              </a:rPr>
              <a:t>V</a:t>
            </a:r>
            <a:r>
              <a:rPr lang="en" sz="1800" i="1" baseline="30000">
                <a:solidFill>
                  <a:schemeClr val="dk1"/>
                </a:solidFill>
                <a:latin typeface="Trebuchet MS"/>
                <a:ea typeface="Trebuchet MS"/>
                <a:cs typeface="Trebuchet MS"/>
                <a:sym typeface="Trebuchet MS"/>
              </a:rPr>
              <a:t>𝜋 </a:t>
            </a:r>
            <a:r>
              <a:rPr lang="en" sz="1800">
                <a:solidFill>
                  <a:schemeClr val="dk1"/>
                </a:solidFill>
                <a:latin typeface="Trebuchet MS"/>
                <a:ea typeface="Trebuchet MS"/>
                <a:cs typeface="Trebuchet MS"/>
                <a:sym typeface="Trebuchet MS"/>
              </a:rPr>
              <a:t>is called the</a:t>
            </a:r>
            <a:r>
              <a:rPr lang="en" sz="1800" i="1">
                <a:solidFill>
                  <a:schemeClr val="dk1"/>
                </a:solidFill>
                <a:latin typeface="Trebuchet MS"/>
                <a:ea typeface="Trebuchet MS"/>
                <a:cs typeface="Trebuchet MS"/>
                <a:sym typeface="Trebuchet MS"/>
              </a:rPr>
              <a:t> </a:t>
            </a:r>
            <a:r>
              <a:rPr lang="en" sz="1800">
                <a:solidFill>
                  <a:schemeClr val="dk1"/>
                </a:solidFill>
                <a:latin typeface="Trebuchet MS"/>
                <a:ea typeface="Trebuchet MS"/>
                <a:cs typeface="Trebuchet MS"/>
                <a:sym typeface="Trebuchet MS"/>
              </a:rPr>
              <a:t>state-value function for policy </a:t>
            </a:r>
            <a:r>
              <a:rPr lang="en" sz="1800" i="1">
                <a:solidFill>
                  <a:schemeClr val="dk1"/>
                </a:solidFill>
                <a:latin typeface="Trebuchet MS"/>
                <a:ea typeface="Trebuchet MS"/>
                <a:cs typeface="Trebuchet MS"/>
                <a:sym typeface="Trebuchet MS"/>
              </a:rPr>
              <a:t>𝜋</a:t>
            </a:r>
          </a:p>
          <a:p>
            <a:pPr rtl="0">
              <a:spcBef>
                <a:spcPts val="0"/>
              </a:spcBef>
              <a:buNone/>
            </a:pPr>
            <a:endParaRPr sz="1400">
              <a:solidFill>
                <a:schemeClr val="dk1"/>
              </a:solidFill>
              <a:latin typeface="Trebuchet MS"/>
              <a:ea typeface="Trebuchet MS"/>
              <a:cs typeface="Trebuchet MS"/>
              <a:sym typeface="Trebuchet MS"/>
            </a:endParaRPr>
          </a:p>
          <a:p>
            <a:pPr rtl="0">
              <a:spcBef>
                <a:spcPts val="0"/>
              </a:spcBef>
              <a:buNone/>
            </a:pPr>
            <a:endParaRPr sz="1400">
              <a:solidFill>
                <a:schemeClr val="dk1"/>
              </a:solidFill>
              <a:latin typeface="Trebuchet MS"/>
              <a:ea typeface="Trebuchet MS"/>
              <a:cs typeface="Trebuchet MS"/>
              <a:sym typeface="Trebuchet MS"/>
            </a:endParaRPr>
          </a:p>
          <a:p>
            <a:pPr lvl="0">
              <a:spcBef>
                <a:spcPts val="0"/>
              </a:spcBef>
              <a:buNone/>
            </a:pPr>
            <a:endParaRPr sz="1400">
              <a:solidFill>
                <a:schemeClr val="dk1"/>
              </a:solidFill>
              <a:latin typeface="Trebuchet MS"/>
              <a:ea typeface="Trebuchet MS"/>
              <a:cs typeface="Trebuchet MS"/>
              <a:sym typeface="Trebuchet MS"/>
            </a:endParaRPr>
          </a:p>
        </p:txBody>
      </p:sp>
      <p:sp>
        <p:nvSpPr>
          <p:cNvPr id="166" name="Shape 16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Value functions</a:t>
            </a:r>
          </a:p>
        </p:txBody>
      </p:sp>
      <p:pic>
        <p:nvPicPr>
          <p:cNvPr id="167" name="Shape 167"/>
          <p:cNvPicPr preferRelativeResize="0"/>
          <p:nvPr/>
        </p:nvPicPr>
        <p:blipFill>
          <a:blip r:embed="rId3">
            <a:alphaModFix/>
          </a:blip>
          <a:stretch>
            <a:fillRect/>
          </a:stretch>
        </p:blipFill>
        <p:spPr>
          <a:xfrm>
            <a:off x="2214137" y="4965624"/>
            <a:ext cx="4715725" cy="594675"/>
          </a:xfrm>
          <a:prstGeom prst="rect">
            <a:avLst/>
          </a:prstGeom>
          <a:noFill/>
          <a:ln>
            <a:noFill/>
          </a:ln>
        </p:spPr>
      </p:pic>
      <p:sp>
        <p:nvSpPr>
          <p:cNvPr id="168" name="Shape 16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18</a:t>
            </a:fld>
            <a:endParaRPr lang="en"/>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Value functions</a:t>
            </a:r>
          </a:p>
        </p:txBody>
      </p:sp>
      <p:sp>
        <p:nvSpPr>
          <p:cNvPr id="174" name="Shape 1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sz="2800">
                <a:latin typeface="Trebuchet MS"/>
                <a:ea typeface="Trebuchet MS"/>
                <a:cs typeface="Trebuchet MS"/>
                <a:sym typeface="Trebuchet MS"/>
              </a:rPr>
              <a:t>Value of taking action </a:t>
            </a:r>
            <a:r>
              <a:rPr lang="en" sz="2800" i="1">
                <a:latin typeface="Trebuchet MS"/>
                <a:ea typeface="Trebuchet MS"/>
                <a:cs typeface="Trebuchet MS"/>
                <a:sym typeface="Trebuchet MS"/>
              </a:rPr>
              <a:t>a </a:t>
            </a:r>
            <a:r>
              <a:rPr lang="en" sz="2800">
                <a:latin typeface="Trebuchet MS"/>
                <a:ea typeface="Trebuchet MS"/>
                <a:cs typeface="Trebuchet MS"/>
                <a:sym typeface="Trebuchet MS"/>
              </a:rPr>
              <a:t>in state </a:t>
            </a:r>
            <a:r>
              <a:rPr lang="en" sz="2800" i="1">
                <a:latin typeface="Trebuchet MS"/>
                <a:ea typeface="Trebuchet MS"/>
                <a:cs typeface="Trebuchet MS"/>
                <a:sym typeface="Trebuchet MS"/>
              </a:rPr>
              <a:t>s </a:t>
            </a:r>
            <a:r>
              <a:rPr lang="en" sz="2800">
                <a:latin typeface="Trebuchet MS"/>
                <a:ea typeface="Trebuchet MS"/>
                <a:cs typeface="Trebuchet MS"/>
                <a:sym typeface="Trebuchet MS"/>
              </a:rPr>
              <a:t>under a policy 𝜋, </a:t>
            </a:r>
            <a:r>
              <a:rPr lang="en" sz="2800" i="1">
                <a:latin typeface="Trebuchet MS"/>
                <a:ea typeface="Trebuchet MS"/>
                <a:cs typeface="Trebuchet MS"/>
                <a:sym typeface="Trebuchet MS"/>
              </a:rPr>
              <a:t>Q</a:t>
            </a:r>
            <a:r>
              <a:rPr lang="en" sz="2800" i="1" baseline="30000">
                <a:solidFill>
                  <a:schemeClr val="dk1"/>
                </a:solidFill>
                <a:latin typeface="Trebuchet MS"/>
                <a:ea typeface="Trebuchet MS"/>
                <a:cs typeface="Trebuchet MS"/>
                <a:sym typeface="Trebuchet MS"/>
              </a:rPr>
              <a:t>𝜋</a:t>
            </a:r>
            <a:r>
              <a:rPr lang="en" sz="2800" i="1">
                <a:solidFill>
                  <a:schemeClr val="dk1"/>
                </a:solidFill>
                <a:latin typeface="Trebuchet MS"/>
                <a:ea typeface="Trebuchet MS"/>
                <a:cs typeface="Trebuchet MS"/>
                <a:sym typeface="Trebuchet MS"/>
              </a:rPr>
              <a:t>(s,a) </a:t>
            </a:r>
            <a:r>
              <a:rPr lang="en" sz="2800">
                <a:solidFill>
                  <a:schemeClr val="dk1"/>
                </a:solidFill>
                <a:latin typeface="Trebuchet MS"/>
                <a:ea typeface="Trebuchet MS"/>
                <a:cs typeface="Trebuchet MS"/>
                <a:sym typeface="Trebuchet MS"/>
              </a:rPr>
              <a:t>is:</a:t>
            </a:r>
          </a:p>
          <a:p>
            <a:pPr rtl="0">
              <a:spcBef>
                <a:spcPts val="0"/>
              </a:spcBef>
              <a:buNone/>
            </a:pPr>
            <a:endParaRPr>
              <a:solidFill>
                <a:schemeClr val="dk1"/>
              </a:solidFill>
              <a:latin typeface="Trebuchet MS"/>
              <a:ea typeface="Trebuchet MS"/>
              <a:cs typeface="Trebuchet MS"/>
              <a:sym typeface="Trebuchet MS"/>
            </a:endParaRPr>
          </a:p>
          <a:p>
            <a:pPr rtl="0">
              <a:spcBef>
                <a:spcPts val="0"/>
              </a:spcBef>
              <a:buNone/>
            </a:pPr>
            <a:endParaRPr>
              <a:solidFill>
                <a:schemeClr val="dk1"/>
              </a:solidFill>
              <a:latin typeface="Trebuchet MS"/>
              <a:ea typeface="Trebuchet MS"/>
              <a:cs typeface="Trebuchet MS"/>
              <a:sym typeface="Trebuchet MS"/>
            </a:endParaRPr>
          </a:p>
          <a:p>
            <a:pPr rtl="0">
              <a:spcBef>
                <a:spcPts val="0"/>
              </a:spcBef>
              <a:buNone/>
            </a:pPr>
            <a:r>
              <a:rPr lang="en" sz="2000" i="1">
                <a:solidFill>
                  <a:schemeClr val="dk1"/>
                </a:solidFill>
                <a:latin typeface="Trebuchet MS"/>
                <a:ea typeface="Trebuchet MS"/>
                <a:cs typeface="Trebuchet MS"/>
                <a:sym typeface="Trebuchet MS"/>
              </a:rPr>
              <a:t>Q</a:t>
            </a:r>
            <a:r>
              <a:rPr lang="en" sz="2000" i="1" baseline="30000">
                <a:solidFill>
                  <a:schemeClr val="dk1"/>
                </a:solidFill>
                <a:latin typeface="Trebuchet MS"/>
                <a:ea typeface="Trebuchet MS"/>
                <a:cs typeface="Trebuchet MS"/>
                <a:sym typeface="Trebuchet MS"/>
              </a:rPr>
              <a:t>𝜋 </a:t>
            </a:r>
            <a:r>
              <a:rPr lang="en" sz="2000">
                <a:solidFill>
                  <a:schemeClr val="dk1"/>
                </a:solidFill>
                <a:latin typeface="Trebuchet MS"/>
                <a:ea typeface="Trebuchet MS"/>
                <a:cs typeface="Trebuchet MS"/>
                <a:sym typeface="Trebuchet MS"/>
              </a:rPr>
              <a:t>is</a:t>
            </a:r>
            <a:r>
              <a:rPr lang="en" sz="2000" i="1">
                <a:solidFill>
                  <a:schemeClr val="dk1"/>
                </a:solidFill>
                <a:latin typeface="Trebuchet MS"/>
                <a:ea typeface="Trebuchet MS"/>
                <a:cs typeface="Trebuchet MS"/>
                <a:sym typeface="Trebuchet MS"/>
              </a:rPr>
              <a:t> </a:t>
            </a:r>
            <a:r>
              <a:rPr lang="en" sz="2000">
                <a:solidFill>
                  <a:schemeClr val="dk1"/>
                </a:solidFill>
                <a:latin typeface="Trebuchet MS"/>
                <a:ea typeface="Trebuchet MS"/>
                <a:cs typeface="Trebuchet MS"/>
                <a:sym typeface="Trebuchet MS"/>
              </a:rPr>
              <a:t>the </a:t>
            </a:r>
            <a:r>
              <a:rPr lang="en" sz="2000" i="1">
                <a:solidFill>
                  <a:schemeClr val="dk1"/>
                </a:solidFill>
                <a:latin typeface="Trebuchet MS"/>
                <a:ea typeface="Trebuchet MS"/>
                <a:cs typeface="Trebuchet MS"/>
                <a:sym typeface="Trebuchet MS"/>
              </a:rPr>
              <a:t>action-value function</a:t>
            </a:r>
            <a:r>
              <a:rPr lang="en" sz="2000">
                <a:solidFill>
                  <a:schemeClr val="dk1"/>
                </a:solidFill>
                <a:latin typeface="Trebuchet MS"/>
                <a:ea typeface="Trebuchet MS"/>
                <a:cs typeface="Trebuchet MS"/>
                <a:sym typeface="Trebuchet MS"/>
              </a:rPr>
              <a:t> for policy </a:t>
            </a:r>
            <a:r>
              <a:rPr lang="en" sz="2000" i="1">
                <a:solidFill>
                  <a:schemeClr val="dk1"/>
                </a:solidFill>
                <a:latin typeface="Trebuchet MS"/>
                <a:ea typeface="Trebuchet MS"/>
                <a:cs typeface="Trebuchet MS"/>
                <a:sym typeface="Trebuchet MS"/>
              </a:rPr>
              <a:t>π</a:t>
            </a:r>
          </a:p>
          <a:p>
            <a:pPr marL="457200" lvl="0" indent="-355600">
              <a:spcBef>
                <a:spcPts val="0"/>
              </a:spcBef>
              <a:buClr>
                <a:schemeClr val="dk1"/>
              </a:buClr>
              <a:buSzPct val="100000"/>
              <a:buFont typeface="Arial"/>
              <a:buChar char="●"/>
            </a:pPr>
            <a:r>
              <a:rPr lang="en" sz="2000">
                <a:solidFill>
                  <a:schemeClr val="dk1"/>
                </a:solidFill>
                <a:latin typeface="Trebuchet MS"/>
                <a:ea typeface="Trebuchet MS"/>
                <a:cs typeface="Trebuchet MS"/>
                <a:sym typeface="Trebuchet MS"/>
              </a:rPr>
              <a:t>expected return starting from state </a:t>
            </a:r>
            <a:r>
              <a:rPr lang="en" sz="2000" i="1">
                <a:solidFill>
                  <a:schemeClr val="dk1"/>
                </a:solidFill>
                <a:latin typeface="Trebuchet MS"/>
                <a:ea typeface="Trebuchet MS"/>
                <a:cs typeface="Trebuchet MS"/>
                <a:sym typeface="Trebuchet MS"/>
              </a:rPr>
              <a:t>s, </a:t>
            </a:r>
            <a:r>
              <a:rPr lang="en" sz="2000">
                <a:solidFill>
                  <a:schemeClr val="dk1"/>
                </a:solidFill>
                <a:latin typeface="Trebuchet MS"/>
                <a:ea typeface="Trebuchet MS"/>
                <a:cs typeface="Trebuchet MS"/>
                <a:sym typeface="Trebuchet MS"/>
              </a:rPr>
              <a:t>taking action </a:t>
            </a:r>
            <a:r>
              <a:rPr lang="en" sz="2000" i="1">
                <a:solidFill>
                  <a:schemeClr val="dk1"/>
                </a:solidFill>
                <a:latin typeface="Trebuchet MS"/>
                <a:ea typeface="Trebuchet MS"/>
                <a:cs typeface="Trebuchet MS"/>
                <a:sym typeface="Trebuchet MS"/>
              </a:rPr>
              <a:t>a, </a:t>
            </a:r>
            <a:r>
              <a:rPr lang="en" sz="2000">
                <a:solidFill>
                  <a:schemeClr val="dk1"/>
                </a:solidFill>
                <a:latin typeface="Trebuchet MS"/>
                <a:ea typeface="Trebuchet MS"/>
                <a:cs typeface="Trebuchet MS"/>
                <a:sym typeface="Trebuchet MS"/>
              </a:rPr>
              <a:t>and following policy π thereafter</a:t>
            </a:r>
          </a:p>
        </p:txBody>
      </p:sp>
      <p:pic>
        <p:nvPicPr>
          <p:cNvPr id="175" name="Shape 175"/>
          <p:cNvPicPr preferRelativeResize="0"/>
          <p:nvPr/>
        </p:nvPicPr>
        <p:blipFill>
          <a:blip r:embed="rId3">
            <a:alphaModFix/>
          </a:blip>
          <a:stretch>
            <a:fillRect/>
          </a:stretch>
        </p:blipFill>
        <p:spPr>
          <a:xfrm>
            <a:off x="1085850" y="2872137"/>
            <a:ext cx="6972299" cy="670174"/>
          </a:xfrm>
          <a:prstGeom prst="rect">
            <a:avLst/>
          </a:prstGeom>
          <a:noFill/>
          <a:ln>
            <a:noFill/>
          </a:ln>
        </p:spPr>
      </p:pic>
      <p:sp>
        <p:nvSpPr>
          <p:cNvPr id="176" name="Shape 17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19</a:t>
            </a:fld>
            <a:endParaRPr lang="en"/>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When an infant plays, waves its arms, or looks about, it has no explicit teacher, but it does have a direct sensorimotor connection to its environment</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We learn throughout our lives with such interaction</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RL is the computational approach to learning from interaction</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i="1">
                <a:latin typeface="Trebuchet MS"/>
                <a:ea typeface="Trebuchet MS"/>
                <a:cs typeface="Trebuchet MS"/>
                <a:sym typeface="Trebuchet MS"/>
              </a:rPr>
              <a:t>Goal-directed learning:</a:t>
            </a:r>
            <a:r>
              <a:rPr lang="en" sz="1800">
                <a:latin typeface="Trebuchet MS"/>
                <a:ea typeface="Trebuchet MS"/>
                <a:cs typeface="Trebuchet MS"/>
                <a:sym typeface="Trebuchet MS"/>
              </a:rPr>
              <a:t> designs for machines that are effective in solving learning problems of scientific or economic interest, evaluating the designs through mathematical analysis or computational experiments</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Computational approach to understanding and automating goal-directed learning and decision-making </a:t>
            </a:r>
          </a:p>
        </p:txBody>
      </p:sp>
      <p:sp>
        <p:nvSpPr>
          <p:cNvPr id="39" name="Shape 39"/>
          <p:cNvSpPr txBox="1">
            <a:spLocks noGrp="1"/>
          </p:cNvSpPr>
          <p:nvPr>
            <p:ph type="title"/>
          </p:nvPr>
        </p:nvSpPr>
        <p:spPr>
          <a:xfrm>
            <a:off x="457200" y="274648"/>
            <a:ext cx="8229600" cy="988800"/>
          </a:xfrm>
          <a:prstGeom prst="rect">
            <a:avLst/>
          </a:prstGeom>
        </p:spPr>
        <p:txBody>
          <a:bodyPr lIns="91425" tIns="91425" rIns="91425" bIns="91425" anchor="b" anchorCtr="0">
            <a:noAutofit/>
          </a:bodyPr>
          <a:lstStyle/>
          <a:p>
            <a:pPr>
              <a:spcBef>
                <a:spcPts val="0"/>
              </a:spcBef>
              <a:buNone/>
            </a:pPr>
            <a:r>
              <a:rPr lang="en"/>
              <a:t>Introduction</a:t>
            </a:r>
          </a:p>
        </p:txBody>
      </p:sp>
      <p:sp>
        <p:nvSpPr>
          <p:cNvPr id="40" name="Shape 4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a:t>
            </a:fld>
            <a:endParaRPr lang="en"/>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Property of Value functions</a:t>
            </a:r>
          </a:p>
        </p:txBody>
      </p:sp>
      <p:grpSp>
        <p:nvGrpSpPr>
          <p:cNvPr id="182" name="Shape 182"/>
          <p:cNvGrpSpPr/>
          <p:nvPr/>
        </p:nvGrpSpPr>
        <p:grpSpPr>
          <a:xfrm>
            <a:off x="1886645" y="2094260"/>
            <a:ext cx="5743608" cy="3522441"/>
            <a:chOff x="1690675" y="1629287"/>
            <a:chExt cx="5762625" cy="2962275"/>
          </a:xfrm>
        </p:grpSpPr>
        <p:pic>
          <p:nvPicPr>
            <p:cNvPr id="183" name="Shape 183"/>
            <p:cNvPicPr preferRelativeResize="0"/>
            <p:nvPr/>
          </p:nvPicPr>
          <p:blipFill>
            <a:blip r:embed="rId3">
              <a:alphaModFix/>
            </a:blip>
            <a:stretch>
              <a:fillRect/>
            </a:stretch>
          </p:blipFill>
          <p:spPr>
            <a:xfrm>
              <a:off x="1690675" y="1629287"/>
              <a:ext cx="5762625" cy="2962275"/>
            </a:xfrm>
            <a:prstGeom prst="rect">
              <a:avLst/>
            </a:prstGeom>
            <a:noFill/>
            <a:ln>
              <a:noFill/>
            </a:ln>
          </p:spPr>
        </p:pic>
        <p:sp>
          <p:nvSpPr>
            <p:cNvPr id="184" name="Shape 184"/>
            <p:cNvSpPr/>
            <p:nvPr/>
          </p:nvSpPr>
          <p:spPr>
            <a:xfrm>
              <a:off x="2279125" y="4007150"/>
              <a:ext cx="3498900" cy="488399"/>
            </a:xfrm>
            <a:prstGeom prst="roundRect">
              <a:avLst>
                <a:gd name="adj" fmla="val 16667"/>
              </a:avLst>
            </a:prstGeom>
            <a:noFill/>
            <a:ln w="28575" cap="flat">
              <a:solidFill>
                <a:srgbClr val="FF0000"/>
              </a:solidFill>
              <a:prstDash val="dash"/>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5" name="Shape 185"/>
            <p:cNvSpPr txBox="1"/>
            <p:nvPr/>
          </p:nvSpPr>
          <p:spPr>
            <a:xfrm>
              <a:off x="5841275" y="3987200"/>
              <a:ext cx="1046699" cy="528300"/>
            </a:xfrm>
            <a:prstGeom prst="rect">
              <a:avLst/>
            </a:prstGeom>
            <a:solidFill>
              <a:srgbClr val="F4CCCC"/>
            </a:solidFill>
            <a:ln>
              <a:noFill/>
            </a:ln>
          </p:spPr>
          <p:txBody>
            <a:bodyPr lIns="91425" tIns="91425" rIns="91425" bIns="91425" anchor="ctr" anchorCtr="0">
              <a:noAutofit/>
            </a:bodyPr>
            <a:lstStyle/>
            <a:p>
              <a:pPr algn="ctr">
                <a:spcBef>
                  <a:spcPts val="0"/>
                </a:spcBef>
                <a:buNone/>
              </a:pPr>
              <a:r>
                <a:rPr lang="en" i="1"/>
                <a:t>Bellman equation</a:t>
              </a:r>
            </a:p>
          </p:txBody>
        </p:sp>
      </p:grpSp>
      <p:sp>
        <p:nvSpPr>
          <p:cNvPr id="186" name="Shape 186"/>
          <p:cNvSpPr txBox="1">
            <a:spLocks noGrp="1"/>
          </p:cNvSpPr>
          <p:nvPr>
            <p:ph type="body" idx="1"/>
          </p:nvPr>
        </p:nvSpPr>
        <p:spPr>
          <a:xfrm>
            <a:off x="457200" y="1417833"/>
            <a:ext cx="8229600" cy="5150099"/>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Arial"/>
              <a:buChar char="●"/>
            </a:pPr>
            <a:r>
              <a:rPr lang="en" sz="1600" dirty="0">
                <a:latin typeface="Trebuchet MS"/>
                <a:ea typeface="Trebuchet MS"/>
                <a:cs typeface="Trebuchet MS"/>
                <a:sym typeface="Trebuchet MS"/>
              </a:rPr>
              <a:t>Value functions satisfy particular recursive relationships</a:t>
            </a:r>
          </a:p>
          <a:p>
            <a:pPr rtl="0">
              <a:spcBef>
                <a:spcPts val="0"/>
              </a:spcBef>
              <a:buNone/>
            </a:pPr>
            <a:endParaRPr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rtl="0">
              <a:spcBef>
                <a:spcPts val="0"/>
              </a:spcBef>
              <a:buNone/>
            </a:pPr>
            <a:r>
              <a:rPr lang="en" sz="1600" dirty="0">
                <a:latin typeface="Trebuchet MS"/>
                <a:ea typeface="Trebuchet MS"/>
                <a:cs typeface="Trebuchet MS"/>
                <a:sym typeface="Trebuchet MS"/>
              </a:rPr>
              <a:t/>
            </a:r>
            <a:br>
              <a:rPr lang="en" sz="1600" dirty="0">
                <a:latin typeface="Trebuchet MS"/>
                <a:ea typeface="Trebuchet MS"/>
                <a:cs typeface="Trebuchet MS"/>
                <a:sym typeface="Trebuchet MS"/>
              </a:rPr>
            </a:br>
            <a:endParaRPr lang="en"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rtl="0">
              <a:spcBef>
                <a:spcPts val="0"/>
              </a:spcBef>
              <a:buNone/>
            </a:pPr>
            <a:endParaRPr lang="en-US" sz="1600" dirty="0" smtClean="0">
              <a:latin typeface="Trebuchet MS"/>
              <a:ea typeface="Trebuchet MS"/>
              <a:cs typeface="Trebuchet MS"/>
              <a:sym typeface="Trebuchet MS"/>
            </a:endParaRPr>
          </a:p>
          <a:p>
            <a:pPr rtl="0">
              <a:spcBef>
                <a:spcPts val="0"/>
              </a:spcBef>
              <a:buNone/>
            </a:pPr>
            <a:endParaRPr lang="en-US" sz="1600" dirty="0">
              <a:latin typeface="Trebuchet MS"/>
              <a:ea typeface="Trebuchet MS"/>
              <a:cs typeface="Trebuchet MS"/>
              <a:sym typeface="Trebuchet MS"/>
            </a:endParaRPr>
          </a:p>
          <a:p>
            <a:pPr rtl="0">
              <a:spcBef>
                <a:spcPts val="0"/>
              </a:spcBef>
              <a:buNone/>
            </a:pPr>
            <a:endParaRPr lang="en-US" sz="1600" dirty="0" smtClean="0">
              <a:latin typeface="Trebuchet MS"/>
              <a:ea typeface="Trebuchet MS"/>
              <a:cs typeface="Trebuchet MS"/>
              <a:sym typeface="Trebuchet MS"/>
            </a:endParaRPr>
          </a:p>
          <a:p>
            <a:pPr rtl="0">
              <a:spcBef>
                <a:spcPts val="0"/>
              </a:spcBef>
              <a:buNone/>
            </a:pPr>
            <a:endParaRPr lang="en-US" sz="1600" dirty="0">
              <a:latin typeface="Trebuchet MS"/>
              <a:ea typeface="Trebuchet MS"/>
              <a:cs typeface="Trebuchet MS"/>
              <a:sym typeface="Trebuchet MS"/>
            </a:endParaRPr>
          </a:p>
          <a:p>
            <a:pPr rtl="0">
              <a:spcBef>
                <a:spcPts val="0"/>
              </a:spcBef>
              <a:buNone/>
            </a:pPr>
            <a:endParaRPr sz="1600" dirty="0">
              <a:latin typeface="Trebuchet MS"/>
              <a:ea typeface="Trebuchet MS"/>
              <a:cs typeface="Trebuchet MS"/>
              <a:sym typeface="Trebuchet MS"/>
            </a:endParaRPr>
          </a:p>
          <a:p>
            <a:pPr marL="457200" lvl="0" indent="-330200" rtl="0">
              <a:spcBef>
                <a:spcPts val="0"/>
              </a:spcBef>
              <a:buClr>
                <a:srgbClr val="000000"/>
              </a:buClr>
              <a:buSzPct val="100000"/>
              <a:buFont typeface="Arial"/>
              <a:buChar char="●"/>
            </a:pPr>
            <a:r>
              <a:rPr lang="en" sz="1600" dirty="0">
                <a:latin typeface="Trebuchet MS"/>
                <a:ea typeface="Trebuchet MS"/>
                <a:cs typeface="Trebuchet MS"/>
                <a:sym typeface="Trebuchet MS"/>
              </a:rPr>
              <a:t>Averages over all the possibilities, weighting each by its probability of occurring</a:t>
            </a:r>
          </a:p>
          <a:p>
            <a:pPr marL="457200" lvl="0" indent="-330200" rtl="0">
              <a:spcBef>
                <a:spcPts val="0"/>
              </a:spcBef>
              <a:buClr>
                <a:srgbClr val="000000"/>
              </a:buClr>
              <a:buSzPct val="100000"/>
              <a:buFont typeface="Arial"/>
              <a:buChar char="●"/>
            </a:pPr>
            <a:r>
              <a:rPr lang="en" sz="1600" dirty="0">
                <a:latin typeface="Trebuchet MS"/>
                <a:ea typeface="Trebuchet MS"/>
                <a:cs typeface="Trebuchet MS"/>
                <a:sym typeface="Trebuchet MS"/>
              </a:rPr>
              <a:t>It states that the value of the start state must equal the (discounted) value of the expected next state, plus the reward expected along the way</a:t>
            </a:r>
          </a:p>
          <a:p>
            <a:pPr lvl="0">
              <a:spcBef>
                <a:spcPts val="0"/>
              </a:spcBef>
              <a:buNone/>
            </a:pPr>
            <a:endParaRPr sz="1600" dirty="0">
              <a:latin typeface="Trebuchet MS"/>
              <a:ea typeface="Trebuchet MS"/>
              <a:cs typeface="Trebuchet MS"/>
              <a:sym typeface="Trebuchet MS"/>
            </a:endParaRPr>
          </a:p>
        </p:txBody>
      </p:sp>
      <p:sp>
        <p:nvSpPr>
          <p:cNvPr id="187" name="Shape 187"/>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20</a:t>
            </a:fld>
            <a:endParaRPr lang="en"/>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dirty="0">
                <a:solidFill>
                  <a:schemeClr val="dk1"/>
                </a:solidFill>
                <a:latin typeface="Trebuchet MS"/>
                <a:ea typeface="Trebuchet MS"/>
                <a:cs typeface="Trebuchet MS"/>
                <a:sym typeface="Trebuchet MS"/>
              </a:rPr>
              <a:t>Diagram relationships that form the basis of the update or </a:t>
            </a:r>
            <a:r>
              <a:rPr lang="en" sz="1800" i="1" dirty="0">
                <a:solidFill>
                  <a:schemeClr val="dk1"/>
                </a:solidFill>
                <a:latin typeface="Trebuchet MS"/>
                <a:ea typeface="Trebuchet MS"/>
                <a:cs typeface="Trebuchet MS"/>
                <a:sym typeface="Trebuchet MS"/>
              </a:rPr>
              <a:t>backup</a:t>
            </a:r>
            <a:r>
              <a:rPr lang="en" sz="1800" dirty="0">
                <a:solidFill>
                  <a:schemeClr val="dk1"/>
                </a:solidFill>
                <a:latin typeface="Trebuchet MS"/>
                <a:ea typeface="Trebuchet MS"/>
                <a:cs typeface="Trebuchet MS"/>
                <a:sym typeface="Trebuchet MS"/>
              </a:rPr>
              <a:t> operations that are at the heart of reinforcement learning methods</a:t>
            </a:r>
            <a:br>
              <a:rPr lang="en" sz="1800" dirty="0">
                <a:solidFill>
                  <a:schemeClr val="dk1"/>
                </a:solidFill>
                <a:latin typeface="Trebuchet MS"/>
                <a:ea typeface="Trebuchet MS"/>
                <a:cs typeface="Trebuchet MS"/>
                <a:sym typeface="Trebuchet MS"/>
              </a:rPr>
            </a:br>
            <a:endParaRPr lang="en" sz="1800" dirty="0">
              <a:solidFill>
                <a:schemeClr val="dk1"/>
              </a:solidFill>
              <a:latin typeface="Trebuchet MS"/>
              <a:ea typeface="Trebuchet MS"/>
              <a:cs typeface="Trebuchet MS"/>
              <a:sym typeface="Trebuchet MS"/>
            </a:endParaRPr>
          </a:p>
          <a:p>
            <a:pPr marL="457200" lvl="0" indent="-342900" rtl="0">
              <a:spcBef>
                <a:spcPts val="0"/>
              </a:spcBef>
              <a:buClr>
                <a:schemeClr val="dk1"/>
              </a:buClr>
              <a:buSzPct val="100000"/>
              <a:buFont typeface="Arial"/>
              <a:buChar char="●"/>
            </a:pPr>
            <a:r>
              <a:rPr lang="en" sz="1800" dirty="0">
                <a:solidFill>
                  <a:schemeClr val="dk1"/>
                </a:solidFill>
                <a:latin typeface="Trebuchet MS"/>
                <a:ea typeface="Trebuchet MS"/>
                <a:cs typeface="Trebuchet MS"/>
                <a:sym typeface="Trebuchet MS"/>
              </a:rPr>
              <a:t>Operations transfer value information back to a state (or a state-action pair) from its successor states (or state-action pairs)</a:t>
            </a:r>
          </a:p>
          <a:p>
            <a:pPr rtl="0">
              <a:spcBef>
                <a:spcPts val="0"/>
              </a:spcBef>
              <a:buNone/>
            </a:pPr>
            <a:endParaRPr sz="1800" dirty="0">
              <a:solidFill>
                <a:schemeClr val="dk1"/>
              </a:solidFill>
              <a:latin typeface="Trebuchet MS"/>
              <a:ea typeface="Trebuchet MS"/>
              <a:cs typeface="Trebuchet MS"/>
              <a:sym typeface="Trebuchet MS"/>
            </a:endParaRPr>
          </a:p>
          <a:p>
            <a:pPr rtl="0">
              <a:spcBef>
                <a:spcPts val="0"/>
              </a:spcBef>
              <a:buNone/>
            </a:pPr>
            <a:endParaRPr sz="1800" dirty="0">
              <a:solidFill>
                <a:schemeClr val="dk1"/>
              </a:solidFill>
              <a:latin typeface="Trebuchet MS"/>
              <a:ea typeface="Trebuchet MS"/>
              <a:cs typeface="Trebuchet MS"/>
              <a:sym typeface="Trebuchet MS"/>
            </a:endParaRPr>
          </a:p>
          <a:p>
            <a:pPr rtl="0">
              <a:spcBef>
                <a:spcPts val="0"/>
              </a:spcBef>
              <a:buNone/>
            </a:pPr>
            <a:endParaRPr sz="1800" dirty="0">
              <a:solidFill>
                <a:schemeClr val="dk1"/>
              </a:solidFill>
              <a:latin typeface="Trebuchet MS"/>
              <a:ea typeface="Trebuchet MS"/>
              <a:cs typeface="Trebuchet MS"/>
              <a:sym typeface="Trebuchet MS"/>
            </a:endParaRPr>
          </a:p>
          <a:p>
            <a:pPr rtl="0">
              <a:spcBef>
                <a:spcPts val="0"/>
              </a:spcBef>
              <a:buNone/>
            </a:pPr>
            <a:endParaRPr sz="1800" dirty="0">
              <a:solidFill>
                <a:schemeClr val="dk1"/>
              </a:solidFill>
              <a:latin typeface="Trebuchet MS"/>
              <a:ea typeface="Trebuchet MS"/>
              <a:cs typeface="Trebuchet MS"/>
              <a:sym typeface="Trebuchet MS"/>
            </a:endParaRPr>
          </a:p>
          <a:p>
            <a:pPr rtl="0">
              <a:spcBef>
                <a:spcPts val="0"/>
              </a:spcBef>
              <a:buNone/>
            </a:pPr>
            <a:endParaRPr lang="en-US" sz="1800" dirty="0" smtClean="0">
              <a:solidFill>
                <a:schemeClr val="dk1"/>
              </a:solidFill>
              <a:latin typeface="Trebuchet MS"/>
              <a:ea typeface="Trebuchet MS"/>
              <a:cs typeface="Trebuchet MS"/>
              <a:sym typeface="Trebuchet MS"/>
            </a:endParaRPr>
          </a:p>
          <a:p>
            <a:pPr rtl="0">
              <a:spcBef>
                <a:spcPts val="0"/>
              </a:spcBef>
              <a:buNone/>
            </a:pPr>
            <a:endParaRPr lang="en-US" sz="1800" dirty="0">
              <a:solidFill>
                <a:schemeClr val="dk1"/>
              </a:solidFill>
              <a:latin typeface="Trebuchet MS"/>
              <a:ea typeface="Trebuchet MS"/>
              <a:cs typeface="Trebuchet MS"/>
              <a:sym typeface="Trebuchet MS"/>
            </a:endParaRPr>
          </a:p>
          <a:p>
            <a:pPr rtl="0">
              <a:spcBef>
                <a:spcPts val="0"/>
              </a:spcBef>
              <a:buNone/>
            </a:pPr>
            <a:endParaRPr sz="1800" dirty="0">
              <a:solidFill>
                <a:schemeClr val="dk1"/>
              </a:solidFill>
              <a:latin typeface="Trebuchet MS"/>
              <a:ea typeface="Trebuchet MS"/>
              <a:cs typeface="Trebuchet MS"/>
              <a:sym typeface="Trebuchet MS"/>
            </a:endParaRPr>
          </a:p>
          <a:p>
            <a:pPr rtl="0">
              <a:spcBef>
                <a:spcPts val="0"/>
              </a:spcBef>
              <a:buNone/>
            </a:pPr>
            <a:endParaRPr sz="1800" dirty="0">
              <a:solidFill>
                <a:schemeClr val="dk1"/>
              </a:solidFill>
              <a:latin typeface="Trebuchet MS"/>
              <a:ea typeface="Trebuchet MS"/>
              <a:cs typeface="Trebuchet MS"/>
              <a:sym typeface="Trebuchet MS"/>
            </a:endParaRPr>
          </a:p>
          <a:p>
            <a:pPr marL="457200" indent="457200" rtl="0">
              <a:spcBef>
                <a:spcPts val="0"/>
              </a:spcBef>
              <a:buNone/>
            </a:pPr>
            <a:endParaRPr sz="1800" dirty="0">
              <a:solidFill>
                <a:schemeClr val="dk1"/>
              </a:solidFill>
              <a:latin typeface="Trebuchet MS"/>
              <a:ea typeface="Trebuchet MS"/>
              <a:cs typeface="Trebuchet MS"/>
              <a:sym typeface="Trebuchet MS"/>
            </a:endParaRPr>
          </a:p>
          <a:p>
            <a:pPr marL="2286000" indent="457200" rtl="0">
              <a:spcBef>
                <a:spcPts val="0"/>
              </a:spcBef>
              <a:buNone/>
            </a:pPr>
            <a:endParaRPr sz="1800" dirty="0">
              <a:solidFill>
                <a:schemeClr val="dk1"/>
              </a:solidFill>
              <a:latin typeface="Trebuchet MS"/>
              <a:ea typeface="Trebuchet MS"/>
              <a:cs typeface="Trebuchet MS"/>
              <a:sym typeface="Trebuchet MS"/>
            </a:endParaRPr>
          </a:p>
          <a:p>
            <a:pPr marL="0" lvl="0" indent="0" algn="ctr">
              <a:spcBef>
                <a:spcPts val="0"/>
              </a:spcBef>
              <a:buNone/>
            </a:pPr>
            <a:r>
              <a:rPr lang="en" sz="1800" dirty="0">
                <a:solidFill>
                  <a:schemeClr val="dk1"/>
                </a:solidFill>
                <a:latin typeface="Trebuchet MS"/>
                <a:ea typeface="Trebuchet MS"/>
                <a:cs typeface="Trebuchet MS"/>
                <a:sym typeface="Trebuchet MS"/>
              </a:rPr>
              <a:t>Backup diagrams for (a) </a:t>
            </a:r>
            <a:r>
              <a:rPr lang="en" sz="1800" i="1" dirty="0">
                <a:solidFill>
                  <a:schemeClr val="dk1"/>
                </a:solidFill>
                <a:latin typeface="Trebuchet MS"/>
                <a:ea typeface="Trebuchet MS"/>
                <a:cs typeface="Trebuchet MS"/>
                <a:sym typeface="Trebuchet MS"/>
              </a:rPr>
              <a:t>V</a:t>
            </a:r>
            <a:r>
              <a:rPr lang="en" sz="1800" i="1" baseline="30000" dirty="0">
                <a:solidFill>
                  <a:schemeClr val="dk1"/>
                </a:solidFill>
                <a:latin typeface="Trebuchet MS"/>
                <a:ea typeface="Trebuchet MS"/>
                <a:cs typeface="Trebuchet MS"/>
                <a:sym typeface="Trebuchet MS"/>
              </a:rPr>
              <a:t>π</a:t>
            </a:r>
            <a:r>
              <a:rPr lang="en" sz="1800" i="1" dirty="0">
                <a:solidFill>
                  <a:schemeClr val="dk1"/>
                </a:solidFill>
                <a:latin typeface="Trebuchet MS"/>
                <a:ea typeface="Trebuchet MS"/>
                <a:cs typeface="Trebuchet MS"/>
                <a:sym typeface="Trebuchet MS"/>
              </a:rPr>
              <a:t> </a:t>
            </a:r>
            <a:r>
              <a:rPr lang="en" sz="1800" dirty="0">
                <a:solidFill>
                  <a:schemeClr val="dk1"/>
                </a:solidFill>
                <a:latin typeface="Trebuchet MS"/>
                <a:ea typeface="Trebuchet MS"/>
                <a:cs typeface="Trebuchet MS"/>
                <a:sym typeface="Trebuchet MS"/>
              </a:rPr>
              <a:t>and (b) </a:t>
            </a:r>
            <a:r>
              <a:rPr lang="en" sz="1800" i="1" dirty="0">
                <a:solidFill>
                  <a:schemeClr val="dk1"/>
                </a:solidFill>
                <a:latin typeface="Trebuchet MS"/>
                <a:ea typeface="Trebuchet MS"/>
                <a:cs typeface="Trebuchet MS"/>
                <a:sym typeface="Trebuchet MS"/>
              </a:rPr>
              <a:t>Q</a:t>
            </a:r>
            <a:r>
              <a:rPr lang="en" sz="1800" i="1" baseline="30000" dirty="0">
                <a:solidFill>
                  <a:schemeClr val="dk1"/>
                </a:solidFill>
                <a:latin typeface="Trebuchet MS"/>
                <a:ea typeface="Trebuchet MS"/>
                <a:cs typeface="Trebuchet MS"/>
                <a:sym typeface="Trebuchet MS"/>
              </a:rPr>
              <a:t>π</a:t>
            </a:r>
          </a:p>
        </p:txBody>
      </p:sp>
      <p:sp>
        <p:nvSpPr>
          <p:cNvPr id="193" name="Shape 19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Backup diagrams</a:t>
            </a:r>
          </a:p>
        </p:txBody>
      </p:sp>
      <p:pic>
        <p:nvPicPr>
          <p:cNvPr id="194" name="Shape 194"/>
          <p:cNvPicPr preferRelativeResize="0"/>
          <p:nvPr/>
        </p:nvPicPr>
        <p:blipFill>
          <a:blip r:embed="rId3">
            <a:alphaModFix/>
          </a:blip>
          <a:stretch>
            <a:fillRect/>
          </a:stretch>
        </p:blipFill>
        <p:spPr>
          <a:xfrm>
            <a:off x="1109325" y="3522300"/>
            <a:ext cx="6925350" cy="2022003"/>
          </a:xfrm>
          <a:prstGeom prst="rect">
            <a:avLst/>
          </a:prstGeom>
          <a:noFill/>
          <a:ln>
            <a:noFill/>
          </a:ln>
        </p:spPr>
      </p:pic>
      <p:sp>
        <p:nvSpPr>
          <p:cNvPr id="195" name="Shape 19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21</a:t>
            </a:fld>
            <a:endParaRPr lang="en"/>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Value functions example</a:t>
            </a:r>
          </a:p>
        </p:txBody>
      </p:sp>
      <p:sp>
        <p:nvSpPr>
          <p:cNvPr id="201" name="Shape 20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lnSpc>
                <a:spcPct val="115000"/>
              </a:lnSpc>
              <a:spcBef>
                <a:spcPts val="0"/>
              </a:spcBef>
              <a:buNone/>
            </a:pPr>
            <a:r>
              <a:rPr lang="en" sz="1800">
                <a:latin typeface="Trebuchet MS"/>
                <a:ea typeface="Trebuchet MS"/>
                <a:cs typeface="Trebuchet MS"/>
                <a:sym typeface="Trebuchet MS"/>
              </a:rPr>
              <a:t> </a:t>
            </a:r>
          </a:p>
          <a:p>
            <a:pPr rtl="0">
              <a:lnSpc>
                <a:spcPct val="115000"/>
              </a:lnSpc>
              <a:spcBef>
                <a:spcPts val="0"/>
              </a:spcBef>
              <a:buNone/>
            </a:pPr>
            <a:endParaRPr sz="1800">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rtl="0">
              <a:spcBef>
                <a:spcPts val="0"/>
              </a:spcBef>
              <a:buNone/>
            </a:pPr>
            <a:endParaRPr sz="1800">
              <a:solidFill>
                <a:schemeClr val="dk1"/>
              </a:solidFill>
              <a:latin typeface="Trebuchet MS"/>
              <a:ea typeface="Trebuchet MS"/>
              <a:cs typeface="Trebuchet MS"/>
              <a:sym typeface="Trebuchet MS"/>
            </a:endParaRPr>
          </a:p>
          <a:p>
            <a:pPr marL="0" indent="0" algn="ctr">
              <a:spcBef>
                <a:spcPts val="0"/>
              </a:spcBef>
              <a:buNone/>
            </a:pPr>
            <a:r>
              <a:rPr lang="en" sz="1800">
                <a:solidFill>
                  <a:schemeClr val="dk1"/>
                </a:solidFill>
                <a:latin typeface="Trebuchet MS"/>
                <a:ea typeface="Trebuchet MS"/>
                <a:cs typeface="Trebuchet MS"/>
                <a:sym typeface="Trebuchet MS"/>
              </a:rPr>
              <a:t>Grid example: (a) exceptional reward dynamics; (b) state-value function for the equiprobable random policy</a:t>
            </a:r>
          </a:p>
        </p:txBody>
      </p:sp>
      <p:pic>
        <p:nvPicPr>
          <p:cNvPr id="202" name="Shape 202"/>
          <p:cNvPicPr preferRelativeResize="0"/>
          <p:nvPr/>
        </p:nvPicPr>
        <p:blipFill>
          <a:blip r:embed="rId3">
            <a:alphaModFix/>
          </a:blip>
          <a:stretch>
            <a:fillRect/>
          </a:stretch>
        </p:blipFill>
        <p:spPr>
          <a:xfrm>
            <a:off x="1876950" y="2160883"/>
            <a:ext cx="5390099" cy="2054575"/>
          </a:xfrm>
          <a:prstGeom prst="rect">
            <a:avLst/>
          </a:prstGeom>
          <a:noFill/>
          <a:ln>
            <a:noFill/>
          </a:ln>
        </p:spPr>
      </p:pic>
      <p:sp>
        <p:nvSpPr>
          <p:cNvPr id="203" name="Shape 20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22</a:t>
            </a:fld>
            <a:endParaRPr lang="en"/>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457200" y="1588900"/>
            <a:ext cx="8229600" cy="4877099"/>
          </a:xfrm>
          <a:prstGeom prst="rect">
            <a:avLst/>
          </a:prstGeom>
        </p:spPr>
        <p:txBody>
          <a:bodyPr lIns="91425" tIns="91425" rIns="91425" bIns="91425" anchor="t" anchorCtr="0">
            <a:noAutofit/>
          </a:bodyPr>
          <a:lstStyle/>
          <a:p>
            <a:pPr marL="457200" lvl="0" indent="-355600" rtl="0">
              <a:spcBef>
                <a:spcPts val="0"/>
              </a:spcBef>
              <a:buClr>
                <a:srgbClr val="000000"/>
              </a:buClr>
              <a:buSzPct val="100000"/>
              <a:buFont typeface="Arial"/>
              <a:buChar char="●"/>
            </a:pPr>
            <a:r>
              <a:rPr lang="en" sz="2000">
                <a:latin typeface="Trebuchet MS"/>
                <a:ea typeface="Trebuchet MS"/>
                <a:cs typeface="Trebuchet MS"/>
                <a:sym typeface="Trebuchet MS"/>
              </a:rPr>
              <a:t>RL task ≈ finding a policy that achieves a lot of reward over the long run</a:t>
            </a:r>
            <a:br>
              <a:rPr lang="en" sz="2000">
                <a:latin typeface="Trebuchet MS"/>
                <a:ea typeface="Trebuchet MS"/>
                <a:cs typeface="Trebuchet MS"/>
                <a:sym typeface="Trebuchet MS"/>
              </a:rPr>
            </a:br>
            <a:endParaRPr lang="en" sz="2000">
              <a:latin typeface="Trebuchet MS"/>
              <a:ea typeface="Trebuchet MS"/>
              <a:cs typeface="Trebuchet MS"/>
              <a:sym typeface="Trebuchet MS"/>
            </a:endParaRPr>
          </a:p>
          <a:p>
            <a:pPr marL="457200" lvl="0" indent="-355600" rtl="0">
              <a:spcBef>
                <a:spcPts val="0"/>
              </a:spcBef>
              <a:buClr>
                <a:srgbClr val="000000"/>
              </a:buClr>
              <a:buSzPct val="100000"/>
              <a:buFont typeface="Arial"/>
              <a:buChar char="●"/>
            </a:pPr>
            <a:r>
              <a:rPr lang="en" sz="2000">
                <a:latin typeface="Trebuchet MS"/>
                <a:ea typeface="Trebuchet MS"/>
                <a:cs typeface="Trebuchet MS"/>
                <a:sym typeface="Trebuchet MS"/>
              </a:rPr>
              <a:t>Value functions define a partial ordering over policies. </a:t>
            </a:r>
            <a:br>
              <a:rPr lang="en" sz="2000">
                <a:latin typeface="Trebuchet MS"/>
                <a:ea typeface="Trebuchet MS"/>
                <a:cs typeface="Trebuchet MS"/>
                <a:sym typeface="Trebuchet MS"/>
              </a:rPr>
            </a:br>
            <a:endParaRPr lang="en" sz="2000">
              <a:latin typeface="Trebuchet MS"/>
              <a:ea typeface="Trebuchet MS"/>
              <a:cs typeface="Trebuchet MS"/>
              <a:sym typeface="Trebuchet MS"/>
            </a:endParaRPr>
          </a:p>
          <a:p>
            <a:pPr marL="457200" lvl="0" indent="-355600" rtl="0">
              <a:spcBef>
                <a:spcPts val="0"/>
              </a:spcBef>
              <a:buClr>
                <a:srgbClr val="000000"/>
              </a:buClr>
              <a:buSzPct val="100000"/>
              <a:buFont typeface="Arial"/>
              <a:buChar char="●"/>
            </a:pPr>
            <a:r>
              <a:rPr lang="en" sz="2000">
                <a:latin typeface="Trebuchet MS"/>
                <a:ea typeface="Trebuchet MS"/>
                <a:cs typeface="Trebuchet MS"/>
                <a:sym typeface="Trebuchet MS"/>
              </a:rPr>
              <a:t>For MDP we can define optimal policy as:</a:t>
            </a:r>
          </a:p>
          <a:p>
            <a:pPr lvl="0" indent="457200" rtl="0">
              <a:spcBef>
                <a:spcPts val="0"/>
              </a:spcBef>
              <a:buNone/>
            </a:pPr>
            <a:r>
              <a:rPr lang="en" sz="2000" i="1">
                <a:latin typeface="Trebuchet MS"/>
                <a:ea typeface="Trebuchet MS"/>
                <a:cs typeface="Trebuchet MS"/>
                <a:sym typeface="Trebuchet MS"/>
              </a:rPr>
              <a:t>	Policy 𝜋 ≥ 𝜋’ iff V</a:t>
            </a:r>
            <a:r>
              <a:rPr lang="en" sz="2000" i="1" baseline="30000">
                <a:latin typeface="Trebuchet MS"/>
                <a:ea typeface="Trebuchet MS"/>
                <a:cs typeface="Trebuchet MS"/>
                <a:sym typeface="Trebuchet MS"/>
              </a:rPr>
              <a:t>𝜋</a:t>
            </a:r>
            <a:r>
              <a:rPr lang="en" sz="2000" i="1">
                <a:latin typeface="Trebuchet MS"/>
                <a:ea typeface="Trebuchet MS"/>
                <a:cs typeface="Trebuchet MS"/>
                <a:sym typeface="Trebuchet MS"/>
              </a:rPr>
              <a:t>(s) </a:t>
            </a:r>
            <a:r>
              <a:rPr lang="en" sz="2000" i="1">
                <a:solidFill>
                  <a:schemeClr val="dk1"/>
                </a:solidFill>
                <a:latin typeface="Trebuchet MS"/>
                <a:ea typeface="Trebuchet MS"/>
                <a:cs typeface="Trebuchet MS"/>
                <a:sym typeface="Trebuchet MS"/>
              </a:rPr>
              <a:t>≥ V</a:t>
            </a:r>
            <a:r>
              <a:rPr lang="en" sz="2000" i="1" baseline="30000">
                <a:solidFill>
                  <a:schemeClr val="dk1"/>
                </a:solidFill>
                <a:latin typeface="Trebuchet MS"/>
                <a:ea typeface="Trebuchet MS"/>
                <a:cs typeface="Trebuchet MS"/>
                <a:sym typeface="Trebuchet MS"/>
              </a:rPr>
              <a:t>𝜋’</a:t>
            </a:r>
            <a:r>
              <a:rPr lang="en" sz="2000" i="1">
                <a:solidFill>
                  <a:schemeClr val="dk1"/>
                </a:solidFill>
                <a:latin typeface="Trebuchet MS"/>
                <a:ea typeface="Trebuchet MS"/>
                <a:cs typeface="Trebuchet MS"/>
                <a:sym typeface="Trebuchet MS"/>
              </a:rPr>
              <a:t>(s) for all  s ∈ S</a:t>
            </a:r>
            <a:br>
              <a:rPr lang="en" sz="2000" i="1">
                <a:solidFill>
                  <a:schemeClr val="dk1"/>
                </a:solidFill>
                <a:latin typeface="Trebuchet MS"/>
                <a:ea typeface="Trebuchet MS"/>
                <a:cs typeface="Trebuchet MS"/>
                <a:sym typeface="Trebuchet MS"/>
              </a:rPr>
            </a:br>
            <a:endParaRPr lang="en" sz="2000" i="1">
              <a:solidFill>
                <a:schemeClr val="dk1"/>
              </a:solidFill>
              <a:latin typeface="Trebuchet MS"/>
              <a:ea typeface="Trebuchet MS"/>
              <a:cs typeface="Trebuchet MS"/>
              <a:sym typeface="Trebuchet MS"/>
            </a:endParaRPr>
          </a:p>
          <a:p>
            <a:pPr marL="457200" lvl="0" indent="-355600" rtl="0">
              <a:spcBef>
                <a:spcPts val="0"/>
              </a:spcBef>
              <a:buClr>
                <a:schemeClr val="dk1"/>
              </a:buClr>
              <a:buSzPct val="100000"/>
              <a:buFont typeface="Arial"/>
              <a:buChar char="●"/>
            </a:pPr>
            <a:r>
              <a:rPr lang="en" sz="2000">
                <a:solidFill>
                  <a:schemeClr val="dk1"/>
                </a:solidFill>
                <a:latin typeface="Trebuchet MS"/>
                <a:ea typeface="Trebuchet MS"/>
                <a:cs typeface="Trebuchet MS"/>
                <a:sym typeface="Trebuchet MS"/>
              </a:rPr>
              <a:t>There is always at least one policy that is better than or equal to all other policies</a:t>
            </a:r>
            <a:br>
              <a:rPr lang="en" sz="2000">
                <a:solidFill>
                  <a:schemeClr val="dk1"/>
                </a:solidFill>
                <a:latin typeface="Trebuchet MS"/>
                <a:ea typeface="Trebuchet MS"/>
                <a:cs typeface="Trebuchet MS"/>
                <a:sym typeface="Trebuchet MS"/>
              </a:rPr>
            </a:br>
            <a:endParaRPr lang="en" sz="2000">
              <a:solidFill>
                <a:schemeClr val="dk1"/>
              </a:solidFill>
              <a:latin typeface="Trebuchet MS"/>
              <a:ea typeface="Trebuchet MS"/>
              <a:cs typeface="Trebuchet MS"/>
              <a:sym typeface="Trebuchet MS"/>
            </a:endParaRPr>
          </a:p>
          <a:p>
            <a:pPr marL="457200" lvl="0" indent="-355600" rtl="0">
              <a:spcBef>
                <a:spcPts val="0"/>
              </a:spcBef>
              <a:buClr>
                <a:schemeClr val="dk1"/>
              </a:buClr>
              <a:buSzPct val="100000"/>
              <a:buFont typeface="Arial"/>
              <a:buChar char="●"/>
            </a:pPr>
            <a:r>
              <a:rPr lang="en" sz="2000">
                <a:solidFill>
                  <a:schemeClr val="dk1"/>
                </a:solidFill>
                <a:latin typeface="Trebuchet MS"/>
                <a:ea typeface="Trebuchet MS"/>
                <a:cs typeface="Trebuchet MS"/>
                <a:sym typeface="Trebuchet MS"/>
              </a:rPr>
              <a:t>All optimal policies (there can be more than 1) can be denoted by </a:t>
            </a:r>
            <a:r>
              <a:rPr lang="en" sz="2000" i="1">
                <a:solidFill>
                  <a:schemeClr val="dk1"/>
                </a:solidFill>
                <a:latin typeface="Trebuchet MS"/>
                <a:ea typeface="Trebuchet MS"/>
                <a:cs typeface="Trebuchet MS"/>
                <a:sym typeface="Trebuchet MS"/>
              </a:rPr>
              <a:t>π*</a:t>
            </a:r>
          </a:p>
        </p:txBody>
      </p:sp>
      <p:sp>
        <p:nvSpPr>
          <p:cNvPr id="209" name="Shape 209"/>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Optimal Value Functions</a:t>
            </a:r>
          </a:p>
        </p:txBody>
      </p:sp>
      <p:sp>
        <p:nvSpPr>
          <p:cNvPr id="210" name="Shape 21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23</a:t>
            </a:fld>
            <a:endParaRPr lang="en"/>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Optimal Value Functions (contd.)</a:t>
            </a:r>
          </a:p>
        </p:txBody>
      </p:sp>
      <p:sp>
        <p:nvSpPr>
          <p:cNvPr id="216" name="Shape 2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All optimal value policies have same </a:t>
            </a:r>
            <a:r>
              <a:rPr lang="en" sz="1800" i="1">
                <a:latin typeface="Trebuchet MS"/>
                <a:ea typeface="Trebuchet MS"/>
                <a:cs typeface="Trebuchet MS"/>
                <a:sym typeface="Trebuchet MS"/>
              </a:rPr>
              <a:t>optimal state value function, V*, </a:t>
            </a:r>
            <a:r>
              <a:rPr lang="en" sz="1800">
                <a:latin typeface="Trebuchet MS"/>
                <a:ea typeface="Trebuchet MS"/>
                <a:cs typeface="Trebuchet MS"/>
                <a:sym typeface="Trebuchet MS"/>
              </a:rPr>
              <a:t>defined as:</a:t>
            </a:r>
          </a:p>
          <a:p>
            <a:pPr rtl="0">
              <a:spcBef>
                <a:spcPts val="0"/>
              </a:spcBef>
              <a:buNone/>
            </a:pPr>
            <a:endParaRPr sz="1800">
              <a:solidFill>
                <a:schemeClr val="dk1"/>
              </a:solidFill>
              <a:latin typeface="Trebuchet MS"/>
              <a:ea typeface="Trebuchet MS"/>
              <a:cs typeface="Trebuchet MS"/>
              <a:sym typeface="Trebuchet MS"/>
            </a:endParaRPr>
          </a:p>
          <a:p>
            <a:pPr indent="457200" rtl="0">
              <a:spcBef>
                <a:spcPts val="0"/>
              </a:spcBef>
              <a:buNone/>
            </a:pPr>
            <a:r>
              <a:rPr lang="en" sz="1800">
                <a:solidFill>
                  <a:schemeClr val="dk1"/>
                </a:solidFill>
                <a:latin typeface="Trebuchet MS"/>
                <a:ea typeface="Trebuchet MS"/>
                <a:cs typeface="Trebuchet MS"/>
                <a:sym typeface="Trebuchet MS"/>
              </a:rPr>
              <a:t>for all states </a:t>
            </a:r>
            <a:r>
              <a:rPr lang="en" sz="1800" i="1">
                <a:solidFill>
                  <a:schemeClr val="dk1"/>
                </a:solidFill>
                <a:latin typeface="Trebuchet MS"/>
                <a:ea typeface="Trebuchet MS"/>
                <a:cs typeface="Trebuchet MS"/>
                <a:sym typeface="Trebuchet MS"/>
              </a:rPr>
              <a:t>s ∈ S</a:t>
            </a:r>
          </a:p>
          <a:p>
            <a:pPr lvl="0" indent="457200" rtl="0">
              <a:spcBef>
                <a:spcPts val="0"/>
              </a:spcBef>
              <a:buNone/>
            </a:pPr>
            <a:endParaRPr sz="1800" i="1">
              <a:solidFill>
                <a:schemeClr val="dk1"/>
              </a:solidFill>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Optimal value policies also have same </a:t>
            </a:r>
            <a:r>
              <a:rPr lang="en" sz="1800" i="1">
                <a:latin typeface="Trebuchet MS"/>
                <a:ea typeface="Trebuchet MS"/>
                <a:cs typeface="Trebuchet MS"/>
                <a:sym typeface="Trebuchet MS"/>
              </a:rPr>
              <a:t>optimal action-value function, Q*, </a:t>
            </a:r>
            <a:r>
              <a:rPr lang="en" sz="1800">
                <a:latin typeface="Trebuchet MS"/>
                <a:ea typeface="Trebuchet MS"/>
                <a:cs typeface="Trebuchet MS"/>
                <a:sym typeface="Trebuchet MS"/>
              </a:rPr>
              <a:t>defined as:</a:t>
            </a:r>
          </a:p>
          <a:p>
            <a:pPr rtl="0">
              <a:spcBef>
                <a:spcPts val="0"/>
              </a:spcBef>
              <a:buNone/>
            </a:pPr>
            <a:endParaRPr sz="1800">
              <a:latin typeface="Trebuchet MS"/>
              <a:ea typeface="Trebuchet MS"/>
              <a:cs typeface="Trebuchet MS"/>
              <a:sym typeface="Trebuchet MS"/>
            </a:endParaRPr>
          </a:p>
          <a:p>
            <a:pPr rtl="0">
              <a:spcBef>
                <a:spcPts val="0"/>
              </a:spcBef>
              <a:buNone/>
            </a:pPr>
            <a:endParaRPr sz="1800">
              <a:latin typeface="Trebuchet MS"/>
              <a:ea typeface="Trebuchet MS"/>
              <a:cs typeface="Trebuchet MS"/>
              <a:sym typeface="Trebuchet MS"/>
            </a:endParaRPr>
          </a:p>
          <a:p>
            <a:pPr lvl="0" indent="457200" rtl="0">
              <a:spcBef>
                <a:spcPts val="0"/>
              </a:spcBef>
              <a:buClr>
                <a:schemeClr val="dk1"/>
              </a:buClr>
              <a:buSzPct val="61111"/>
              <a:buFont typeface="Arial"/>
              <a:buNone/>
            </a:pPr>
            <a:r>
              <a:rPr lang="en" sz="1800">
                <a:solidFill>
                  <a:schemeClr val="dk1"/>
                </a:solidFill>
                <a:latin typeface="Trebuchet MS"/>
                <a:ea typeface="Trebuchet MS"/>
                <a:cs typeface="Trebuchet MS"/>
                <a:sym typeface="Trebuchet MS"/>
              </a:rPr>
              <a:t>for all states </a:t>
            </a:r>
            <a:r>
              <a:rPr lang="en" sz="1800" i="1">
                <a:solidFill>
                  <a:schemeClr val="dk1"/>
                </a:solidFill>
                <a:latin typeface="Trebuchet MS"/>
                <a:ea typeface="Trebuchet MS"/>
                <a:cs typeface="Trebuchet MS"/>
                <a:sym typeface="Trebuchet MS"/>
              </a:rPr>
              <a:t>s ∈ S </a:t>
            </a:r>
            <a:r>
              <a:rPr lang="en" sz="1800">
                <a:solidFill>
                  <a:schemeClr val="dk1"/>
                </a:solidFill>
                <a:latin typeface="Trebuchet MS"/>
                <a:ea typeface="Trebuchet MS"/>
                <a:cs typeface="Trebuchet MS"/>
                <a:sym typeface="Trebuchet MS"/>
              </a:rPr>
              <a:t>and </a:t>
            </a:r>
            <a:r>
              <a:rPr lang="en" sz="1800" i="1">
                <a:solidFill>
                  <a:schemeClr val="dk1"/>
                </a:solidFill>
                <a:latin typeface="Trebuchet MS"/>
                <a:ea typeface="Trebuchet MS"/>
                <a:cs typeface="Trebuchet MS"/>
                <a:sym typeface="Trebuchet MS"/>
              </a:rPr>
              <a:t>a ∈ A(s) </a:t>
            </a:r>
          </a:p>
          <a:p>
            <a:pPr lvl="0">
              <a:spcBef>
                <a:spcPts val="0"/>
              </a:spcBef>
              <a:buNone/>
            </a:pPr>
            <a:endParaRPr sz="1800">
              <a:latin typeface="Trebuchet MS"/>
              <a:ea typeface="Trebuchet MS"/>
              <a:cs typeface="Trebuchet MS"/>
              <a:sym typeface="Trebuchet MS"/>
            </a:endParaRPr>
          </a:p>
        </p:txBody>
      </p:sp>
      <p:pic>
        <p:nvPicPr>
          <p:cNvPr id="217" name="Shape 217"/>
          <p:cNvPicPr preferRelativeResize="0"/>
          <p:nvPr/>
        </p:nvPicPr>
        <p:blipFill>
          <a:blip r:embed="rId3">
            <a:alphaModFix/>
          </a:blip>
          <a:stretch>
            <a:fillRect/>
          </a:stretch>
        </p:blipFill>
        <p:spPr>
          <a:xfrm>
            <a:off x="3583652" y="2220809"/>
            <a:ext cx="1976675" cy="319924"/>
          </a:xfrm>
          <a:prstGeom prst="rect">
            <a:avLst/>
          </a:prstGeom>
          <a:noFill/>
          <a:ln>
            <a:noFill/>
          </a:ln>
        </p:spPr>
      </p:pic>
      <p:pic>
        <p:nvPicPr>
          <p:cNvPr id="218" name="Shape 218"/>
          <p:cNvPicPr preferRelativeResize="0"/>
          <p:nvPr/>
        </p:nvPicPr>
        <p:blipFill>
          <a:blip r:embed="rId4">
            <a:alphaModFix/>
          </a:blip>
          <a:stretch>
            <a:fillRect/>
          </a:stretch>
        </p:blipFill>
        <p:spPr>
          <a:xfrm>
            <a:off x="3583652" y="3711937"/>
            <a:ext cx="2422289" cy="319924"/>
          </a:xfrm>
          <a:prstGeom prst="rect">
            <a:avLst/>
          </a:prstGeom>
          <a:noFill/>
          <a:ln>
            <a:noFill/>
          </a:ln>
        </p:spPr>
      </p:pic>
      <p:sp>
        <p:nvSpPr>
          <p:cNvPr id="219" name="Shape 21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24</a:t>
            </a:fld>
            <a:endParaRPr lang="en"/>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Optimal Value Functions (contd.)</a:t>
            </a:r>
          </a:p>
        </p:txBody>
      </p:sp>
      <p:sp>
        <p:nvSpPr>
          <p:cNvPr id="225" name="Shape 22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i="1">
                <a:latin typeface="Trebuchet MS"/>
                <a:ea typeface="Trebuchet MS"/>
                <a:cs typeface="Trebuchet MS"/>
                <a:sym typeface="Trebuchet MS"/>
              </a:rPr>
              <a:t>Q* </a:t>
            </a:r>
            <a:r>
              <a:rPr lang="en" sz="1800">
                <a:latin typeface="Trebuchet MS"/>
                <a:ea typeface="Trebuchet MS"/>
                <a:cs typeface="Trebuchet MS"/>
                <a:sym typeface="Trebuchet MS"/>
              </a:rPr>
              <a:t>can be written in terms of </a:t>
            </a:r>
            <a:r>
              <a:rPr lang="en" sz="1800" i="1">
                <a:latin typeface="Trebuchet MS"/>
                <a:ea typeface="Trebuchet MS"/>
                <a:cs typeface="Trebuchet MS"/>
                <a:sym typeface="Trebuchet MS"/>
              </a:rPr>
              <a:t>V* </a:t>
            </a:r>
            <a:r>
              <a:rPr lang="en" sz="1800">
                <a:latin typeface="Trebuchet MS"/>
                <a:ea typeface="Trebuchet MS"/>
                <a:cs typeface="Trebuchet MS"/>
                <a:sym typeface="Trebuchet MS"/>
              </a:rPr>
              <a:t>as</a:t>
            </a:r>
          </a:p>
          <a:p>
            <a:pPr lvl="0" rtl="0">
              <a:spcBef>
                <a:spcPts val="0"/>
              </a:spcBef>
              <a:buNone/>
            </a:pPr>
            <a:r>
              <a:rPr lang="en" sz="1800">
                <a:latin typeface="Trebuchet MS"/>
                <a:ea typeface="Trebuchet MS"/>
                <a:cs typeface="Trebuchet MS"/>
                <a:sym typeface="Trebuchet MS"/>
              </a:rPr>
              <a:t>	</a:t>
            </a:r>
          </a:p>
          <a:p>
            <a:pPr lvl="0" rtl="0">
              <a:spcBef>
                <a:spcPts val="0"/>
              </a:spcBef>
              <a:buNone/>
            </a:pPr>
            <a:endParaRPr sz="1800">
              <a:latin typeface="Trebuchet MS"/>
              <a:ea typeface="Trebuchet MS"/>
              <a:cs typeface="Trebuchet MS"/>
              <a:sym typeface="Trebuchet MS"/>
            </a:endParaRPr>
          </a:p>
          <a:p>
            <a:pPr lvl="0" indent="457200" rtl="0">
              <a:spcBef>
                <a:spcPts val="0"/>
              </a:spcBef>
              <a:buNone/>
            </a:pPr>
            <a:endParaRPr sz="1800" b="1">
              <a:solidFill>
                <a:schemeClr val="dk1"/>
              </a:solidFill>
              <a:latin typeface="Trebuchet MS"/>
              <a:ea typeface="Trebuchet MS"/>
              <a:cs typeface="Trebuchet MS"/>
              <a:sym typeface="Trebuchet MS"/>
            </a:endParaRPr>
          </a:p>
          <a:p>
            <a:pPr lvl="0" indent="457200" rtl="0">
              <a:spcBef>
                <a:spcPts val="0"/>
              </a:spcBef>
              <a:buNone/>
            </a:pPr>
            <a:r>
              <a:rPr lang="en" sz="1800" b="1">
                <a:solidFill>
                  <a:schemeClr val="dk1"/>
                </a:solidFill>
                <a:latin typeface="Trebuchet MS"/>
                <a:ea typeface="Trebuchet MS"/>
                <a:cs typeface="Trebuchet MS"/>
                <a:sym typeface="Trebuchet MS"/>
              </a:rPr>
              <a:t>Why?</a:t>
            </a:r>
            <a:r>
              <a:rPr lang="en" sz="1800" i="1">
                <a:solidFill>
                  <a:schemeClr val="dk1"/>
                </a:solidFill>
                <a:latin typeface="Trebuchet MS"/>
                <a:ea typeface="Trebuchet MS"/>
                <a:cs typeface="Trebuchet MS"/>
                <a:sym typeface="Trebuchet MS"/>
              </a:rPr>
              <a:t> </a:t>
            </a:r>
          </a:p>
          <a:p>
            <a:pPr lvl="0" rtl="0">
              <a:spcBef>
                <a:spcPts val="0"/>
              </a:spcBef>
              <a:buNone/>
            </a:pPr>
            <a:endParaRPr sz="1800" i="1">
              <a:solidFill>
                <a:schemeClr val="dk1"/>
              </a:solidFill>
              <a:latin typeface="Trebuchet MS"/>
              <a:ea typeface="Trebuchet MS"/>
              <a:cs typeface="Trebuchet MS"/>
              <a:sym typeface="Trebuchet MS"/>
            </a:endParaRPr>
          </a:p>
          <a:p>
            <a:pPr marL="457200" lvl="0" indent="-342900" rtl="0">
              <a:spcBef>
                <a:spcPts val="0"/>
              </a:spcBef>
              <a:buClr>
                <a:schemeClr val="dk1"/>
              </a:buClr>
              <a:buSzPct val="100000"/>
              <a:buFont typeface="Arial"/>
              <a:buChar char="●"/>
            </a:pPr>
            <a:r>
              <a:rPr lang="en" sz="1800" i="1">
                <a:solidFill>
                  <a:schemeClr val="dk1"/>
                </a:solidFill>
                <a:latin typeface="Trebuchet MS"/>
                <a:ea typeface="Trebuchet MS"/>
                <a:cs typeface="Trebuchet MS"/>
                <a:sym typeface="Trebuchet MS"/>
              </a:rPr>
              <a:t>V* </a:t>
            </a:r>
            <a:r>
              <a:rPr lang="en" sz="1800">
                <a:solidFill>
                  <a:schemeClr val="dk1"/>
                </a:solidFill>
                <a:latin typeface="Trebuchet MS"/>
                <a:ea typeface="Trebuchet MS"/>
                <a:cs typeface="Trebuchet MS"/>
                <a:sym typeface="Trebuchet MS"/>
              </a:rPr>
              <a:t>must satisfy the self-consistency condition given by the Bellman equation for state values</a:t>
            </a:r>
          </a:p>
          <a:p>
            <a:pPr lvl="0" rtl="0">
              <a:spcBef>
                <a:spcPts val="0"/>
              </a:spcBef>
              <a:buNone/>
            </a:pPr>
            <a:endParaRPr sz="1800">
              <a:solidFill>
                <a:schemeClr val="dk1"/>
              </a:solidFill>
              <a:latin typeface="Trebuchet MS"/>
              <a:ea typeface="Trebuchet MS"/>
              <a:cs typeface="Trebuchet MS"/>
              <a:sym typeface="Trebuchet MS"/>
            </a:endParaRPr>
          </a:p>
          <a:p>
            <a:pPr marL="457200" lvl="0" indent="-342900" rtl="0">
              <a:spcBef>
                <a:spcPts val="0"/>
              </a:spcBef>
              <a:buClr>
                <a:schemeClr val="dk1"/>
              </a:buClr>
              <a:buSzPct val="100000"/>
              <a:buFont typeface="Arial"/>
              <a:buChar char="●"/>
            </a:pPr>
            <a:r>
              <a:rPr lang="en" sz="1800">
                <a:solidFill>
                  <a:schemeClr val="dk1"/>
                </a:solidFill>
                <a:latin typeface="Trebuchet MS"/>
                <a:ea typeface="Trebuchet MS"/>
                <a:cs typeface="Trebuchet MS"/>
                <a:sym typeface="Trebuchet MS"/>
              </a:rPr>
              <a:t>Here, it’s the optimal value function, therefore, </a:t>
            </a:r>
            <a:r>
              <a:rPr lang="en" sz="1800" i="1">
                <a:solidFill>
                  <a:schemeClr val="dk1"/>
                </a:solidFill>
                <a:latin typeface="Trebuchet MS"/>
                <a:ea typeface="Trebuchet MS"/>
                <a:cs typeface="Trebuchet MS"/>
                <a:sym typeface="Trebuchet MS"/>
              </a:rPr>
              <a:t>V* </a:t>
            </a:r>
            <a:r>
              <a:rPr lang="en" sz="1800">
                <a:solidFill>
                  <a:schemeClr val="dk1"/>
                </a:solidFill>
                <a:latin typeface="Trebuchet MS"/>
                <a:ea typeface="Trebuchet MS"/>
                <a:cs typeface="Trebuchet MS"/>
                <a:sym typeface="Trebuchet MS"/>
              </a:rPr>
              <a:t>consistency condition can be written in a special form without reference to any specific policy</a:t>
            </a:r>
          </a:p>
          <a:p>
            <a:pPr lvl="0" rtl="0">
              <a:spcBef>
                <a:spcPts val="0"/>
              </a:spcBef>
              <a:buNone/>
            </a:pPr>
            <a:endParaRPr sz="1800">
              <a:latin typeface="Trebuchet MS"/>
              <a:ea typeface="Trebuchet MS"/>
              <a:cs typeface="Trebuchet MS"/>
              <a:sym typeface="Trebuchet MS"/>
            </a:endParaRPr>
          </a:p>
        </p:txBody>
      </p:sp>
      <p:pic>
        <p:nvPicPr>
          <p:cNvPr id="226" name="Shape 226"/>
          <p:cNvPicPr preferRelativeResize="0"/>
          <p:nvPr/>
        </p:nvPicPr>
        <p:blipFill>
          <a:blip r:embed="rId3">
            <a:alphaModFix/>
          </a:blip>
          <a:stretch>
            <a:fillRect/>
          </a:stretch>
        </p:blipFill>
        <p:spPr>
          <a:xfrm>
            <a:off x="2276150" y="2608833"/>
            <a:ext cx="5037299" cy="260549"/>
          </a:xfrm>
          <a:prstGeom prst="rect">
            <a:avLst/>
          </a:prstGeom>
          <a:noFill/>
          <a:ln>
            <a:noFill/>
          </a:ln>
        </p:spPr>
      </p:pic>
      <p:sp>
        <p:nvSpPr>
          <p:cNvPr id="227" name="Shape 227"/>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25</a:t>
            </a:fld>
            <a:endParaRPr lang="en"/>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71437"/>
            <a:ext cx="8229600" cy="1143299"/>
          </a:xfrm>
          <a:prstGeom prst="rect">
            <a:avLst/>
          </a:prstGeom>
        </p:spPr>
        <p:txBody>
          <a:bodyPr lIns="91425" tIns="91425" rIns="91425" bIns="91425" anchor="b" anchorCtr="0">
            <a:noAutofit/>
          </a:bodyPr>
          <a:lstStyle/>
          <a:p>
            <a:pPr>
              <a:spcBef>
                <a:spcPts val="0"/>
              </a:spcBef>
              <a:buNone/>
            </a:pPr>
            <a:r>
              <a:rPr lang="en"/>
              <a:t>Bellman optimality equation for </a:t>
            </a:r>
            <a:r>
              <a:rPr lang="en" i="1"/>
              <a:t>V*</a:t>
            </a:r>
          </a:p>
        </p:txBody>
      </p:sp>
      <p:pic>
        <p:nvPicPr>
          <p:cNvPr id="233" name="Shape 233"/>
          <p:cNvPicPr preferRelativeResize="0"/>
          <p:nvPr/>
        </p:nvPicPr>
        <p:blipFill>
          <a:blip r:embed="rId3">
            <a:alphaModFix/>
          </a:blip>
          <a:stretch>
            <a:fillRect/>
          </a:stretch>
        </p:blipFill>
        <p:spPr>
          <a:xfrm>
            <a:off x="1894075" y="1489799"/>
            <a:ext cx="5355853" cy="3695537"/>
          </a:xfrm>
          <a:prstGeom prst="rect">
            <a:avLst/>
          </a:prstGeom>
          <a:noFill/>
          <a:ln>
            <a:noFill/>
          </a:ln>
        </p:spPr>
      </p:pic>
      <p:sp>
        <p:nvSpPr>
          <p:cNvPr id="234" name="Shape 234"/>
          <p:cNvSpPr txBox="1"/>
          <p:nvPr/>
        </p:nvSpPr>
        <p:spPr>
          <a:xfrm>
            <a:off x="457200" y="5745933"/>
            <a:ext cx="8229600" cy="471899"/>
          </a:xfrm>
          <a:prstGeom prst="rect">
            <a:avLst/>
          </a:prstGeom>
          <a:noFill/>
          <a:ln>
            <a:noFill/>
          </a:ln>
        </p:spPr>
        <p:txBody>
          <a:bodyPr lIns="91425" tIns="91425" rIns="91425" bIns="91425" anchor="ctr" anchorCtr="0">
            <a:noAutofit/>
          </a:bodyPr>
          <a:lstStyle/>
          <a:p>
            <a:pPr lvl="0" rtl="0">
              <a:spcBef>
                <a:spcPts val="0"/>
              </a:spcBef>
              <a:buNone/>
            </a:pPr>
            <a:r>
              <a:rPr lang="en" sz="1800" u="sng"/>
              <a:t>Intuitively, value of a state under an optimal policy must equal the expected return for the best action from that state</a:t>
            </a:r>
          </a:p>
        </p:txBody>
      </p:sp>
      <p:sp>
        <p:nvSpPr>
          <p:cNvPr id="235" name="Shape 23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26</a:t>
            </a:fld>
            <a:endParaRPr lang="en"/>
          </a:p>
        </p:txBody>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Bellman optimality equation for </a:t>
            </a:r>
            <a:r>
              <a:rPr lang="en" i="1"/>
              <a:t>Q*</a:t>
            </a:r>
          </a:p>
        </p:txBody>
      </p:sp>
      <p:pic>
        <p:nvPicPr>
          <p:cNvPr id="241" name="Shape 241"/>
          <p:cNvPicPr preferRelativeResize="0"/>
          <p:nvPr/>
        </p:nvPicPr>
        <p:blipFill>
          <a:blip r:embed="rId3">
            <a:alphaModFix/>
          </a:blip>
          <a:stretch>
            <a:fillRect/>
          </a:stretch>
        </p:blipFill>
        <p:spPr>
          <a:xfrm>
            <a:off x="1293029" y="2043800"/>
            <a:ext cx="6557949" cy="1355053"/>
          </a:xfrm>
          <a:prstGeom prst="rect">
            <a:avLst/>
          </a:prstGeom>
          <a:noFill/>
          <a:ln>
            <a:noFill/>
          </a:ln>
        </p:spPr>
      </p:pic>
      <p:sp>
        <p:nvSpPr>
          <p:cNvPr id="242" name="Shape 242"/>
          <p:cNvSpPr txBox="1"/>
          <p:nvPr/>
        </p:nvSpPr>
        <p:spPr>
          <a:xfrm>
            <a:off x="591900" y="4130200"/>
            <a:ext cx="7620599" cy="911100"/>
          </a:xfrm>
          <a:prstGeom prst="rect">
            <a:avLst/>
          </a:prstGeom>
          <a:noFill/>
          <a:ln>
            <a:noFill/>
          </a:ln>
        </p:spPr>
        <p:txBody>
          <a:bodyPr lIns="91425" tIns="91425" rIns="91425" bIns="91425" anchor="t" anchorCtr="0">
            <a:noAutofit/>
          </a:bodyPr>
          <a:lstStyle/>
          <a:p>
            <a:pPr>
              <a:spcBef>
                <a:spcPts val="0"/>
              </a:spcBef>
              <a:buNone/>
            </a:pPr>
            <a:r>
              <a:rPr lang="en" sz="1800">
                <a:latin typeface="Trebuchet MS"/>
                <a:ea typeface="Trebuchet MS"/>
                <a:cs typeface="Trebuchet MS"/>
                <a:sym typeface="Trebuchet MS"/>
              </a:rPr>
              <a:t>Above equation gives the expected return for taking action </a:t>
            </a:r>
            <a:r>
              <a:rPr lang="en" sz="1800" i="1">
                <a:latin typeface="Trebuchet MS"/>
                <a:ea typeface="Trebuchet MS"/>
                <a:cs typeface="Trebuchet MS"/>
                <a:sym typeface="Trebuchet MS"/>
              </a:rPr>
              <a:t>a </a:t>
            </a:r>
            <a:r>
              <a:rPr lang="en" sz="1800">
                <a:latin typeface="Trebuchet MS"/>
                <a:ea typeface="Trebuchet MS"/>
                <a:cs typeface="Trebuchet MS"/>
                <a:sym typeface="Trebuchet MS"/>
              </a:rPr>
              <a:t>in state </a:t>
            </a:r>
            <a:r>
              <a:rPr lang="en" sz="1800" i="1">
                <a:latin typeface="Trebuchet MS"/>
                <a:ea typeface="Trebuchet MS"/>
                <a:cs typeface="Trebuchet MS"/>
                <a:sym typeface="Trebuchet MS"/>
              </a:rPr>
              <a:t>s </a:t>
            </a:r>
            <a:r>
              <a:rPr lang="en" sz="1800">
                <a:latin typeface="Trebuchet MS"/>
                <a:ea typeface="Trebuchet MS"/>
                <a:cs typeface="Trebuchet MS"/>
                <a:sym typeface="Trebuchet MS"/>
              </a:rPr>
              <a:t>and thereafter following an optimal policy</a:t>
            </a:r>
          </a:p>
        </p:txBody>
      </p:sp>
      <p:sp>
        <p:nvSpPr>
          <p:cNvPr id="243" name="Shape 24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27</a:t>
            </a:fld>
            <a:endParaRPr lang="en"/>
          </a:p>
        </p:txBody>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Backup diagrams</a:t>
            </a:r>
          </a:p>
        </p:txBody>
      </p:sp>
      <p:pic>
        <p:nvPicPr>
          <p:cNvPr id="249" name="Shape 249"/>
          <p:cNvPicPr preferRelativeResize="0"/>
          <p:nvPr/>
        </p:nvPicPr>
        <p:blipFill>
          <a:blip r:embed="rId3">
            <a:alphaModFix/>
          </a:blip>
          <a:stretch>
            <a:fillRect/>
          </a:stretch>
        </p:blipFill>
        <p:spPr>
          <a:xfrm>
            <a:off x="1155650" y="1895833"/>
            <a:ext cx="6832699" cy="1994949"/>
          </a:xfrm>
          <a:prstGeom prst="rect">
            <a:avLst/>
          </a:prstGeom>
          <a:noFill/>
          <a:ln>
            <a:noFill/>
          </a:ln>
        </p:spPr>
      </p:pic>
      <p:sp>
        <p:nvSpPr>
          <p:cNvPr id="250" name="Shape 250"/>
          <p:cNvSpPr txBox="1"/>
          <p:nvPr/>
        </p:nvSpPr>
        <p:spPr>
          <a:xfrm>
            <a:off x="2858125" y="4200950"/>
            <a:ext cx="3427800" cy="597600"/>
          </a:xfrm>
          <a:prstGeom prst="rect">
            <a:avLst/>
          </a:prstGeom>
          <a:noFill/>
          <a:ln>
            <a:noFill/>
          </a:ln>
        </p:spPr>
        <p:txBody>
          <a:bodyPr lIns="91425" tIns="91425" rIns="91425" bIns="91425" anchor="ctr" anchorCtr="0">
            <a:noAutofit/>
          </a:bodyPr>
          <a:lstStyle/>
          <a:p>
            <a:pPr lvl="0" rtl="0">
              <a:spcBef>
                <a:spcPts val="0"/>
              </a:spcBef>
              <a:buNone/>
            </a:pPr>
            <a:r>
              <a:rPr lang="en" sz="1600"/>
              <a:t>Backup diagrams for (a) </a:t>
            </a:r>
            <a:r>
              <a:rPr lang="en" sz="1600" i="1"/>
              <a:t>V* </a:t>
            </a:r>
            <a:r>
              <a:rPr lang="en" sz="1600"/>
              <a:t>(b) </a:t>
            </a:r>
            <a:r>
              <a:rPr lang="en" sz="1600" i="1"/>
              <a:t>Q*</a:t>
            </a:r>
            <a:r>
              <a:rPr lang="en" sz="1600"/>
              <a:t> </a:t>
            </a:r>
          </a:p>
        </p:txBody>
      </p:sp>
      <p:sp>
        <p:nvSpPr>
          <p:cNvPr id="251" name="Shape 251"/>
          <p:cNvSpPr txBox="1"/>
          <p:nvPr/>
        </p:nvSpPr>
        <p:spPr>
          <a:xfrm>
            <a:off x="684325" y="4845666"/>
            <a:ext cx="7775399" cy="1656899"/>
          </a:xfrm>
          <a:prstGeom prst="rect">
            <a:avLst/>
          </a:prstGeom>
          <a:noFill/>
          <a:ln>
            <a:noFill/>
          </a:ln>
        </p:spPr>
        <p:txBody>
          <a:bodyPr lIns="91425" tIns="91425" rIns="91425" bIns="91425" anchor="t" anchorCtr="0">
            <a:noAutofit/>
          </a:bodyPr>
          <a:lstStyle/>
          <a:p>
            <a:pPr marL="457200" lvl="0" indent="-342900" rtl="0">
              <a:spcBef>
                <a:spcPts val="0"/>
              </a:spcBef>
              <a:buClr>
                <a:srgbClr val="000000"/>
              </a:buClr>
              <a:buSzPct val="100000"/>
              <a:buFont typeface="Trebuchet MS"/>
              <a:buChar char="●"/>
            </a:pPr>
            <a:r>
              <a:rPr lang="en" sz="1800">
                <a:latin typeface="Trebuchet MS"/>
                <a:ea typeface="Trebuchet MS"/>
                <a:cs typeface="Trebuchet MS"/>
                <a:sym typeface="Trebuchet MS"/>
              </a:rPr>
              <a:t>Arcs represent nodes where agent has to make a choice</a:t>
            </a:r>
          </a:p>
          <a:p>
            <a:pPr marL="457200" lvl="0" indent="-342900" rtl="0">
              <a:spcBef>
                <a:spcPts val="0"/>
              </a:spcBef>
              <a:buClr>
                <a:srgbClr val="000000"/>
              </a:buClr>
              <a:buSzPct val="100000"/>
              <a:buFont typeface="Trebuchet MS"/>
              <a:buChar char="●"/>
            </a:pPr>
            <a:r>
              <a:rPr lang="en" sz="1800">
                <a:latin typeface="Trebuchet MS"/>
                <a:ea typeface="Trebuchet MS"/>
                <a:cs typeface="Trebuchet MS"/>
                <a:sym typeface="Trebuchet MS"/>
              </a:rPr>
              <a:t>Maximum over the choice is taken rather than the expected value given some policy</a:t>
            </a:r>
          </a:p>
          <a:p>
            <a:pPr marL="914400" lvl="1" indent="-342900" rtl="0">
              <a:spcBef>
                <a:spcPts val="0"/>
              </a:spcBef>
              <a:buClr>
                <a:srgbClr val="000000"/>
              </a:buClr>
              <a:buSzPct val="100000"/>
              <a:buFont typeface="Trebuchet MS"/>
              <a:buChar char="○"/>
            </a:pPr>
            <a:r>
              <a:rPr lang="en" sz="1800">
                <a:latin typeface="Trebuchet MS"/>
                <a:ea typeface="Trebuchet MS"/>
                <a:cs typeface="Trebuchet MS"/>
                <a:sym typeface="Trebuchet MS"/>
              </a:rPr>
              <a:t>Under an optimal policy value of state must equal the expected return for the best action from that state</a:t>
            </a:r>
          </a:p>
          <a:p>
            <a:pPr marL="914400" lvl="1" indent="-342900">
              <a:spcBef>
                <a:spcPts val="0"/>
              </a:spcBef>
              <a:buClr>
                <a:srgbClr val="000000"/>
              </a:buClr>
              <a:buSzPct val="100000"/>
              <a:buFont typeface="Trebuchet MS"/>
              <a:buChar char="○"/>
            </a:pPr>
            <a:r>
              <a:rPr lang="en" sz="1800">
                <a:latin typeface="Trebuchet MS"/>
                <a:ea typeface="Trebuchet MS"/>
                <a:cs typeface="Trebuchet MS"/>
                <a:sym typeface="Trebuchet MS"/>
              </a:rPr>
              <a:t>Definition is recursive so the best result rises up</a:t>
            </a:r>
          </a:p>
        </p:txBody>
      </p:sp>
      <p:sp>
        <p:nvSpPr>
          <p:cNvPr id="252" name="Shape 252"/>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28</a:t>
            </a:fld>
            <a:endParaRPr lang="en"/>
          </a:p>
        </p:txBody>
      </p:sp>
    </p:spTree>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Determining the Optimal Policy</a:t>
            </a:r>
          </a:p>
        </p:txBody>
      </p:sp>
      <p:sp>
        <p:nvSpPr>
          <p:cNvPr id="258" name="Shape 258"/>
          <p:cNvSpPr txBox="1">
            <a:spLocks noGrp="1"/>
          </p:cNvSpPr>
          <p:nvPr>
            <p:ph type="body" idx="1"/>
          </p:nvPr>
        </p:nvSpPr>
        <p:spPr>
          <a:xfrm>
            <a:off x="457200" y="13970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For finite MDP, Bellman optimality equation has a unique solution independent of the policy</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Equation can be solved for </a:t>
            </a:r>
            <a:r>
              <a:rPr lang="en" sz="1800" i="1">
                <a:latin typeface="Trebuchet MS"/>
                <a:ea typeface="Trebuchet MS"/>
                <a:cs typeface="Trebuchet MS"/>
                <a:sym typeface="Trebuchet MS"/>
              </a:rPr>
              <a:t>V* </a:t>
            </a:r>
            <a:r>
              <a:rPr lang="en" sz="1800">
                <a:latin typeface="Trebuchet MS"/>
                <a:ea typeface="Trebuchet MS"/>
                <a:cs typeface="Trebuchet MS"/>
                <a:sym typeface="Trebuchet MS"/>
              </a:rPr>
              <a:t>using methods for solving non-linear system of equations if 	   and 	     are known, in principle.</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Solve related set of equations for </a:t>
            </a:r>
            <a:r>
              <a:rPr lang="en" sz="1800" i="1">
                <a:latin typeface="Trebuchet MS"/>
                <a:ea typeface="Trebuchet MS"/>
                <a:cs typeface="Trebuchet MS"/>
                <a:sym typeface="Trebuchet MS"/>
              </a:rPr>
              <a:t>Q*</a:t>
            </a:r>
            <a:br>
              <a:rPr lang="en" sz="1800" i="1">
                <a:latin typeface="Trebuchet MS"/>
                <a:ea typeface="Trebuchet MS"/>
                <a:cs typeface="Trebuchet MS"/>
                <a:sym typeface="Trebuchet MS"/>
              </a:rPr>
            </a:br>
            <a:endParaRPr lang="en" sz="1800" i="1">
              <a:latin typeface="Trebuchet MS"/>
              <a:ea typeface="Trebuchet MS"/>
              <a:cs typeface="Trebuchet MS"/>
              <a:sym typeface="Trebuchet MS"/>
            </a:endParaRPr>
          </a:p>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Determine the policy</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For each state </a:t>
            </a:r>
            <a:r>
              <a:rPr lang="en" sz="1800" i="1">
                <a:latin typeface="Trebuchet MS"/>
                <a:ea typeface="Trebuchet MS"/>
                <a:cs typeface="Trebuchet MS"/>
                <a:sym typeface="Trebuchet MS"/>
              </a:rPr>
              <a:t>s, </a:t>
            </a:r>
            <a:r>
              <a:rPr lang="en" sz="1800">
                <a:latin typeface="Trebuchet MS"/>
                <a:ea typeface="Trebuchet MS"/>
                <a:cs typeface="Trebuchet MS"/>
                <a:sym typeface="Trebuchet MS"/>
              </a:rPr>
              <a:t>one or more actions at which the maximum is obtained in the Bellman optimality equation</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Any policy that assigns non-zero probability only to these actions is an optimal policy.</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Use greedy approach: actions that appear best after a one-step search will be optimal actions</a:t>
            </a:r>
          </a:p>
          <a:p>
            <a:pPr marL="914400" lvl="1" indent="-342900">
              <a:spcBef>
                <a:spcPts val="0"/>
              </a:spcBef>
              <a:buClr>
                <a:srgbClr val="000000"/>
              </a:buClr>
              <a:buSzPct val="100000"/>
              <a:buFont typeface="Courier New"/>
              <a:buChar char="o"/>
            </a:pPr>
            <a:r>
              <a:rPr lang="en" sz="1800">
                <a:latin typeface="Trebuchet MS"/>
                <a:ea typeface="Trebuchet MS"/>
                <a:cs typeface="Trebuchet MS"/>
                <a:sym typeface="Trebuchet MS"/>
              </a:rPr>
              <a:t>Works because </a:t>
            </a:r>
            <a:r>
              <a:rPr lang="en" sz="1800" i="1">
                <a:latin typeface="Trebuchet MS"/>
                <a:ea typeface="Trebuchet MS"/>
                <a:cs typeface="Trebuchet MS"/>
                <a:sym typeface="Trebuchet MS"/>
              </a:rPr>
              <a:t>V*, </a:t>
            </a:r>
            <a:r>
              <a:rPr lang="en" sz="1800">
                <a:latin typeface="Trebuchet MS"/>
                <a:ea typeface="Trebuchet MS"/>
                <a:cs typeface="Trebuchet MS"/>
                <a:sym typeface="Trebuchet MS"/>
              </a:rPr>
              <a:t>already takes into account the reward consequences of all possible future behavior</a:t>
            </a:r>
          </a:p>
        </p:txBody>
      </p:sp>
      <p:pic>
        <p:nvPicPr>
          <p:cNvPr id="259" name="Shape 259"/>
          <p:cNvPicPr preferRelativeResize="0"/>
          <p:nvPr/>
        </p:nvPicPr>
        <p:blipFill>
          <a:blip r:embed="rId3">
            <a:alphaModFix/>
          </a:blip>
          <a:stretch>
            <a:fillRect/>
          </a:stretch>
        </p:blipFill>
        <p:spPr>
          <a:xfrm>
            <a:off x="3917817" y="2713816"/>
            <a:ext cx="399850" cy="236950"/>
          </a:xfrm>
          <a:prstGeom prst="rect">
            <a:avLst/>
          </a:prstGeom>
          <a:noFill/>
          <a:ln>
            <a:noFill/>
          </a:ln>
        </p:spPr>
      </p:pic>
      <p:pic>
        <p:nvPicPr>
          <p:cNvPr id="260" name="Shape 260"/>
          <p:cNvPicPr preferRelativeResize="0"/>
          <p:nvPr/>
        </p:nvPicPr>
        <p:blipFill>
          <a:blip r:embed="rId4">
            <a:alphaModFix/>
          </a:blip>
          <a:stretch>
            <a:fillRect/>
          </a:stretch>
        </p:blipFill>
        <p:spPr>
          <a:xfrm>
            <a:off x="4976567" y="2704350"/>
            <a:ext cx="399850" cy="255904"/>
          </a:xfrm>
          <a:prstGeom prst="rect">
            <a:avLst/>
          </a:prstGeom>
          <a:noFill/>
          <a:ln>
            <a:noFill/>
          </a:ln>
        </p:spPr>
      </p:pic>
      <p:sp>
        <p:nvSpPr>
          <p:cNvPr id="261" name="Shape 26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29</a:t>
            </a:fld>
            <a:endParaRPr lang="en"/>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48"/>
            <a:ext cx="8229600" cy="1020600"/>
          </a:xfrm>
          <a:prstGeom prst="rect">
            <a:avLst/>
          </a:prstGeom>
        </p:spPr>
        <p:txBody>
          <a:bodyPr lIns="91425" tIns="91425" rIns="91425" bIns="91425" anchor="b" anchorCtr="0">
            <a:noAutofit/>
          </a:bodyPr>
          <a:lstStyle/>
          <a:p>
            <a:pPr>
              <a:spcBef>
                <a:spcPts val="0"/>
              </a:spcBef>
              <a:buNone/>
            </a:pPr>
            <a:r>
              <a:rPr lang="en"/>
              <a:t>Elements of Reinforcement Learning</a:t>
            </a:r>
          </a:p>
        </p:txBody>
      </p:sp>
      <p:sp>
        <p:nvSpPr>
          <p:cNvPr id="46" name="Shape 46"/>
          <p:cNvSpPr txBox="1">
            <a:spLocks noGrp="1"/>
          </p:cNvSpPr>
          <p:nvPr>
            <p:ph type="body" idx="1"/>
          </p:nvPr>
        </p:nvSpPr>
        <p:spPr>
          <a:xfrm>
            <a:off x="457200" y="1295400"/>
            <a:ext cx="8229600" cy="4967700"/>
          </a:xfrm>
          <a:prstGeom prst="rect">
            <a:avLst/>
          </a:prstGeom>
        </p:spPr>
        <p:txBody>
          <a:bodyPr lIns="91425" tIns="91425" rIns="91425" bIns="91425" anchor="t" anchorCtr="0">
            <a:noAutofit/>
          </a:bodyPr>
          <a:lstStyle/>
          <a:p>
            <a:pPr lvl="0" rtl="0">
              <a:spcBef>
                <a:spcPts val="0"/>
              </a:spcBef>
              <a:buNone/>
            </a:pPr>
            <a:endParaRPr sz="2000" b="1" i="1">
              <a:latin typeface="Trebuchet MS"/>
              <a:ea typeface="Trebuchet MS"/>
              <a:cs typeface="Trebuchet MS"/>
              <a:sym typeface="Trebuchet MS"/>
            </a:endParaRPr>
          </a:p>
          <a:p>
            <a:pPr marL="457200" lvl="0" indent="-355600" rtl="0">
              <a:spcBef>
                <a:spcPts val="0"/>
              </a:spcBef>
              <a:buClr>
                <a:srgbClr val="000000"/>
              </a:buClr>
              <a:buSzPct val="100000"/>
              <a:buFont typeface="Trebuchet MS"/>
              <a:buAutoNum type="arabicPeriod"/>
            </a:pPr>
            <a:r>
              <a:rPr lang="en" sz="2000" b="1" i="1">
                <a:latin typeface="Trebuchet MS"/>
                <a:ea typeface="Trebuchet MS"/>
                <a:cs typeface="Trebuchet MS"/>
                <a:sym typeface="Trebuchet MS"/>
              </a:rPr>
              <a:t>Policy</a:t>
            </a:r>
            <a:r>
              <a:rPr lang="en" sz="2000">
                <a:latin typeface="Trebuchet MS"/>
                <a:ea typeface="Trebuchet MS"/>
                <a:cs typeface="Trebuchet MS"/>
                <a:sym typeface="Trebuchet MS"/>
              </a:rPr>
              <a:t>: Learner’s way of behaving at a given time; mapping from perceived states of the environment to actions to be taken when in those states.</a:t>
            </a:r>
          </a:p>
          <a:p>
            <a:pPr marL="914400" lvl="1" indent="-355600" rtl="0">
              <a:spcBef>
                <a:spcPts val="0"/>
              </a:spcBef>
              <a:buClr>
                <a:srgbClr val="000000"/>
              </a:buClr>
              <a:buSzPct val="100000"/>
              <a:buFont typeface="Courier New"/>
              <a:buChar char="o"/>
            </a:pPr>
            <a:r>
              <a:rPr lang="en" sz="2000">
                <a:solidFill>
                  <a:schemeClr val="dk1"/>
                </a:solidFill>
                <a:latin typeface="Trebuchet MS"/>
                <a:ea typeface="Trebuchet MS"/>
                <a:cs typeface="Trebuchet MS"/>
                <a:sym typeface="Trebuchet MS"/>
              </a:rPr>
              <a:t>policy can be changed to select another action in future</a:t>
            </a:r>
            <a:r>
              <a:rPr lang="en" sz="2000">
                <a:latin typeface="Trebuchet MS"/>
                <a:ea typeface="Trebuchet MS"/>
                <a:cs typeface="Trebuchet MS"/>
                <a:sym typeface="Trebuchet MS"/>
              </a:rPr>
              <a:t/>
            </a:r>
            <a:br>
              <a:rPr lang="en" sz="2000">
                <a:latin typeface="Trebuchet MS"/>
                <a:ea typeface="Trebuchet MS"/>
                <a:cs typeface="Trebuchet MS"/>
                <a:sym typeface="Trebuchet MS"/>
              </a:rPr>
            </a:br>
            <a:endParaRPr lang="en" sz="2000">
              <a:latin typeface="Trebuchet MS"/>
              <a:ea typeface="Trebuchet MS"/>
              <a:cs typeface="Trebuchet MS"/>
              <a:sym typeface="Trebuchet MS"/>
            </a:endParaRPr>
          </a:p>
          <a:p>
            <a:pPr marL="457200" lvl="0" indent="0" rtl="0">
              <a:spcBef>
                <a:spcPts val="0"/>
              </a:spcBef>
              <a:buNone/>
            </a:pPr>
            <a:endParaRPr sz="2000">
              <a:latin typeface="Trebuchet MS"/>
              <a:ea typeface="Trebuchet MS"/>
              <a:cs typeface="Trebuchet MS"/>
              <a:sym typeface="Trebuchet MS"/>
            </a:endParaRPr>
          </a:p>
          <a:p>
            <a:pPr marL="457200" lvl="0" indent="-355600" rtl="0">
              <a:spcBef>
                <a:spcPts val="0"/>
              </a:spcBef>
              <a:buClr>
                <a:srgbClr val="000000"/>
              </a:buClr>
              <a:buSzPct val="100000"/>
              <a:buFont typeface="Trebuchet MS"/>
              <a:buAutoNum type="arabicPeriod"/>
            </a:pPr>
            <a:r>
              <a:rPr lang="en" sz="2000" b="1" i="1">
                <a:latin typeface="Trebuchet MS"/>
                <a:ea typeface="Trebuchet MS"/>
                <a:cs typeface="Trebuchet MS"/>
                <a:sym typeface="Trebuchet MS"/>
              </a:rPr>
              <a:t>Reward function:</a:t>
            </a:r>
            <a:r>
              <a:rPr lang="en" sz="2000">
                <a:latin typeface="Trebuchet MS"/>
                <a:ea typeface="Trebuchet MS"/>
                <a:cs typeface="Trebuchet MS"/>
                <a:sym typeface="Trebuchet MS"/>
              </a:rPr>
              <a:t> </a:t>
            </a:r>
            <a:r>
              <a:rPr lang="en" sz="2000">
                <a:solidFill>
                  <a:schemeClr val="dk1"/>
                </a:solidFill>
                <a:latin typeface="Trebuchet MS"/>
                <a:ea typeface="Trebuchet MS"/>
                <a:cs typeface="Trebuchet MS"/>
                <a:sym typeface="Trebuchet MS"/>
              </a:rPr>
              <a:t>it maps each perceived state (or state-action pair) of the environment to a single number, a </a:t>
            </a:r>
            <a:r>
              <a:rPr lang="en" sz="2000" i="1">
                <a:solidFill>
                  <a:schemeClr val="dk1"/>
                </a:solidFill>
                <a:latin typeface="Trebuchet MS"/>
                <a:ea typeface="Trebuchet MS"/>
                <a:cs typeface="Trebuchet MS"/>
                <a:sym typeface="Trebuchet MS"/>
              </a:rPr>
              <a:t>reward</a:t>
            </a:r>
            <a:r>
              <a:rPr lang="en" sz="2000">
                <a:solidFill>
                  <a:schemeClr val="dk1"/>
                </a:solidFill>
                <a:latin typeface="Trebuchet MS"/>
                <a:ea typeface="Trebuchet MS"/>
                <a:cs typeface="Trebuchet MS"/>
                <a:sym typeface="Trebuchet MS"/>
              </a:rPr>
              <a:t>, indicating the intrinsic desirability of that state; defines what are the good and bad events for the learner. </a:t>
            </a:r>
          </a:p>
          <a:p>
            <a:pPr marL="914400" lvl="1" indent="-355600" rtl="0">
              <a:spcBef>
                <a:spcPts val="0"/>
              </a:spcBef>
              <a:buClr>
                <a:srgbClr val="000000"/>
              </a:buClr>
              <a:buSzPct val="100000"/>
              <a:buFont typeface="Courier New"/>
              <a:buChar char="o"/>
            </a:pPr>
            <a:r>
              <a:rPr lang="en" sz="2000">
                <a:solidFill>
                  <a:schemeClr val="dk1"/>
                </a:solidFill>
                <a:latin typeface="Trebuchet MS"/>
                <a:ea typeface="Trebuchet MS"/>
                <a:cs typeface="Trebuchet MS"/>
                <a:sym typeface="Trebuchet MS"/>
              </a:rPr>
              <a:t>Aim of learner is to maximize the total reward</a:t>
            </a:r>
          </a:p>
          <a:p>
            <a:pPr marL="914400" lvl="1" indent="-355600" rtl="0">
              <a:spcBef>
                <a:spcPts val="0"/>
              </a:spcBef>
              <a:buClr>
                <a:srgbClr val="000000"/>
              </a:buClr>
              <a:buSzPct val="100000"/>
              <a:buFont typeface="Courier New"/>
              <a:buChar char="o"/>
            </a:pPr>
            <a:r>
              <a:rPr lang="en" sz="2000">
                <a:solidFill>
                  <a:schemeClr val="dk1"/>
                </a:solidFill>
                <a:latin typeface="Trebuchet MS"/>
                <a:ea typeface="Trebuchet MS"/>
                <a:cs typeface="Trebuchet MS"/>
                <a:sym typeface="Trebuchet MS"/>
              </a:rPr>
              <a:t>Learner can’t change the reward function</a:t>
            </a:r>
            <a:br>
              <a:rPr lang="en" sz="2000">
                <a:solidFill>
                  <a:schemeClr val="dk1"/>
                </a:solidFill>
                <a:latin typeface="Trebuchet MS"/>
                <a:ea typeface="Trebuchet MS"/>
                <a:cs typeface="Trebuchet MS"/>
                <a:sym typeface="Trebuchet MS"/>
              </a:rPr>
            </a:br>
            <a:endParaRPr lang="en" sz="2000">
              <a:solidFill>
                <a:schemeClr val="dk1"/>
              </a:solidFill>
              <a:latin typeface="Trebuchet MS"/>
              <a:ea typeface="Trebuchet MS"/>
              <a:cs typeface="Trebuchet MS"/>
              <a:sym typeface="Trebuchet MS"/>
            </a:endParaRPr>
          </a:p>
        </p:txBody>
      </p:sp>
      <p:sp>
        <p:nvSpPr>
          <p:cNvPr id="47" name="Shape 47"/>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a:t>
            </a:fld>
            <a:endParaRPr lang="en"/>
          </a:p>
        </p:txBody>
      </p:sp>
    </p:spTree>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sz="3200"/>
              <a:t>Determining the Optimal Policy</a:t>
            </a:r>
            <a:r>
              <a:rPr lang="en" sz="2800"/>
              <a:t>(contd.)</a:t>
            </a:r>
          </a:p>
        </p:txBody>
      </p:sp>
      <p:sp>
        <p:nvSpPr>
          <p:cNvPr id="267" name="Shape 26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marR="0" lvl="0" indent="-342900" algn="l" rtl="0">
              <a:lnSpc>
                <a:spcPct val="115000"/>
              </a:lnSpc>
              <a:spcBef>
                <a:spcPts val="600"/>
              </a:spcBef>
              <a:spcAft>
                <a:spcPts val="0"/>
              </a:spcAft>
              <a:buClr>
                <a:srgbClr val="000000"/>
              </a:buClr>
              <a:buSzPct val="100000"/>
              <a:buFont typeface="Arial"/>
              <a:buChar char="●"/>
            </a:pPr>
            <a:r>
              <a:rPr lang="en" sz="1800">
                <a:latin typeface="Trebuchet MS"/>
                <a:ea typeface="Trebuchet MS"/>
                <a:cs typeface="Trebuchet MS"/>
                <a:sym typeface="Trebuchet MS"/>
              </a:rPr>
              <a:t>Using </a:t>
            </a:r>
            <a:r>
              <a:rPr lang="en" sz="1800" i="1">
                <a:latin typeface="Trebuchet MS"/>
                <a:ea typeface="Trebuchet MS"/>
                <a:cs typeface="Trebuchet MS"/>
                <a:sym typeface="Trebuchet MS"/>
              </a:rPr>
              <a:t>Q*, </a:t>
            </a:r>
            <a:r>
              <a:rPr lang="en" sz="1800">
                <a:latin typeface="Trebuchet MS"/>
                <a:ea typeface="Trebuchet MS"/>
                <a:cs typeface="Trebuchet MS"/>
                <a:sym typeface="Trebuchet MS"/>
              </a:rPr>
              <a:t>as it makes choosing optimal actions still easier.</a:t>
            </a:r>
          </a:p>
          <a:p>
            <a:pPr marL="914400" marR="0" lvl="1" indent="-342900" algn="l" rtl="0">
              <a:lnSpc>
                <a:spcPct val="115000"/>
              </a:lnSpc>
              <a:spcBef>
                <a:spcPts val="600"/>
              </a:spcBef>
              <a:spcAft>
                <a:spcPts val="0"/>
              </a:spcAft>
              <a:buClr>
                <a:srgbClr val="000000"/>
              </a:buClr>
              <a:buSzPct val="100000"/>
              <a:buFont typeface="Courier New"/>
              <a:buChar char="o"/>
            </a:pPr>
            <a:r>
              <a:rPr lang="en" sz="1800">
                <a:latin typeface="Trebuchet MS"/>
                <a:ea typeface="Trebuchet MS"/>
                <a:cs typeface="Trebuchet MS"/>
                <a:sym typeface="Trebuchet MS"/>
              </a:rPr>
              <a:t>One-step search isn’t required</a:t>
            </a:r>
          </a:p>
          <a:p>
            <a:pPr marL="457200" marR="0" lvl="0" indent="0" algn="l" rtl="0">
              <a:lnSpc>
                <a:spcPct val="115000"/>
              </a:lnSpc>
              <a:spcBef>
                <a:spcPts val="600"/>
              </a:spcBef>
              <a:spcAft>
                <a:spcPts val="0"/>
              </a:spcAft>
              <a:buNone/>
            </a:pPr>
            <a:endParaRPr sz="1800">
              <a:latin typeface="Trebuchet MS"/>
              <a:ea typeface="Trebuchet MS"/>
              <a:cs typeface="Trebuchet MS"/>
              <a:sym typeface="Trebuchet MS"/>
            </a:endParaRPr>
          </a:p>
          <a:p>
            <a:pPr marL="457200" marR="0" lvl="0" indent="-342900" algn="l" rtl="0">
              <a:lnSpc>
                <a:spcPct val="115000"/>
              </a:lnSpc>
              <a:spcBef>
                <a:spcPts val="600"/>
              </a:spcBef>
              <a:spcAft>
                <a:spcPts val="0"/>
              </a:spcAft>
              <a:buClr>
                <a:srgbClr val="000000"/>
              </a:buClr>
              <a:buSzPct val="100000"/>
              <a:buFont typeface="Arial"/>
              <a:buChar char="●"/>
            </a:pPr>
            <a:r>
              <a:rPr lang="en" sz="1800">
                <a:latin typeface="Trebuchet MS"/>
                <a:ea typeface="Trebuchet MS"/>
                <a:cs typeface="Trebuchet MS"/>
                <a:sym typeface="Trebuchet MS"/>
              </a:rPr>
              <a:t>For state </a:t>
            </a:r>
            <a:r>
              <a:rPr lang="en" sz="1800" i="1">
                <a:latin typeface="Trebuchet MS"/>
                <a:ea typeface="Trebuchet MS"/>
                <a:cs typeface="Trebuchet MS"/>
                <a:sym typeface="Trebuchet MS"/>
              </a:rPr>
              <a:t>s, </a:t>
            </a:r>
            <a:r>
              <a:rPr lang="en" sz="1800">
                <a:latin typeface="Trebuchet MS"/>
                <a:ea typeface="Trebuchet MS"/>
                <a:cs typeface="Trebuchet MS"/>
                <a:sym typeface="Trebuchet MS"/>
              </a:rPr>
              <a:t>agent can find the action that maximizes </a:t>
            </a:r>
            <a:r>
              <a:rPr lang="en" sz="1800" i="1">
                <a:latin typeface="Trebuchet MS"/>
                <a:ea typeface="Trebuchet MS"/>
                <a:cs typeface="Trebuchet MS"/>
                <a:sym typeface="Trebuchet MS"/>
              </a:rPr>
              <a:t>Q*(s,a)</a:t>
            </a:r>
            <a:br>
              <a:rPr lang="en" sz="1800" i="1">
                <a:latin typeface="Trebuchet MS"/>
                <a:ea typeface="Trebuchet MS"/>
                <a:cs typeface="Trebuchet MS"/>
                <a:sym typeface="Trebuchet MS"/>
              </a:rPr>
            </a:br>
            <a:endParaRPr lang="en" sz="1800" i="1">
              <a:latin typeface="Trebuchet MS"/>
              <a:ea typeface="Trebuchet MS"/>
              <a:cs typeface="Trebuchet MS"/>
              <a:sym typeface="Trebuchet MS"/>
            </a:endParaRPr>
          </a:p>
          <a:p>
            <a:pPr marL="457200" marR="0" lvl="0" indent="-342900" algn="l" rtl="0">
              <a:lnSpc>
                <a:spcPct val="115000"/>
              </a:lnSpc>
              <a:spcBef>
                <a:spcPts val="600"/>
              </a:spcBef>
              <a:spcAft>
                <a:spcPts val="0"/>
              </a:spcAft>
              <a:buClr>
                <a:srgbClr val="000000"/>
              </a:buClr>
              <a:buSzPct val="100000"/>
              <a:buFont typeface="Arial"/>
              <a:buChar char="●"/>
            </a:pPr>
            <a:r>
              <a:rPr lang="en" sz="1800">
                <a:latin typeface="Trebuchet MS"/>
                <a:ea typeface="Trebuchet MS"/>
                <a:cs typeface="Trebuchet MS"/>
                <a:sym typeface="Trebuchet MS"/>
              </a:rPr>
              <a:t>Action-value function effectively caches the results of all one-step-ahead searches</a:t>
            </a:r>
          </a:p>
          <a:p>
            <a:pPr marL="914400" marR="0" lvl="1" indent="-342900" algn="l" rtl="0">
              <a:lnSpc>
                <a:spcPct val="100000"/>
              </a:lnSpc>
              <a:spcBef>
                <a:spcPts val="600"/>
              </a:spcBef>
              <a:spcAft>
                <a:spcPts val="0"/>
              </a:spcAft>
              <a:buClr>
                <a:srgbClr val="000000"/>
              </a:buClr>
              <a:buSzPct val="100000"/>
              <a:buFont typeface="Courier New"/>
              <a:buChar char="o"/>
            </a:pPr>
            <a:r>
              <a:rPr lang="en" sz="1800">
                <a:latin typeface="Trebuchet MS"/>
                <a:ea typeface="Trebuchet MS"/>
                <a:cs typeface="Trebuchet MS"/>
                <a:sym typeface="Trebuchet MS"/>
              </a:rPr>
              <a:t>provides the optimal expected long-term return as a value that is locally and immediately available for each state-action pair</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457200" marR="0" lvl="0" indent="-342900" algn="l" rtl="0">
              <a:lnSpc>
                <a:spcPct val="100000"/>
              </a:lnSpc>
              <a:spcBef>
                <a:spcPts val="600"/>
              </a:spcBef>
              <a:spcAft>
                <a:spcPts val="0"/>
              </a:spcAft>
              <a:buClr>
                <a:srgbClr val="000000"/>
              </a:buClr>
              <a:buSzPct val="100000"/>
              <a:buFont typeface="Arial"/>
              <a:buChar char="●"/>
            </a:pPr>
            <a:r>
              <a:rPr lang="en" sz="1800">
                <a:latin typeface="Trebuchet MS"/>
                <a:ea typeface="Trebuchet MS"/>
                <a:cs typeface="Trebuchet MS"/>
                <a:sym typeface="Trebuchet MS"/>
              </a:rPr>
              <a:t>Representing a function of state-action pairs, optimal action-value function allows optimal actions to be selected without knowing anything about the successor states</a:t>
            </a:r>
          </a:p>
          <a:p>
            <a:pPr marR="0" lvl="0" algn="l" rtl="0">
              <a:lnSpc>
                <a:spcPct val="100000"/>
              </a:lnSpc>
              <a:spcBef>
                <a:spcPts val="600"/>
              </a:spcBef>
              <a:spcAft>
                <a:spcPts val="0"/>
              </a:spcAft>
              <a:buClr>
                <a:schemeClr val="dk1"/>
              </a:buClr>
              <a:buFont typeface="Arial"/>
              <a:buNone/>
            </a:pPr>
            <a:endParaRPr sz="1800">
              <a:latin typeface="Trebuchet MS"/>
              <a:ea typeface="Trebuchet MS"/>
              <a:cs typeface="Trebuchet MS"/>
              <a:sym typeface="Trebuchet MS"/>
            </a:endParaRPr>
          </a:p>
          <a:p>
            <a:pPr marR="0" lvl="0" algn="l" rtl="0">
              <a:lnSpc>
                <a:spcPct val="100000"/>
              </a:lnSpc>
              <a:spcBef>
                <a:spcPts val="600"/>
              </a:spcBef>
              <a:spcAft>
                <a:spcPts val="0"/>
              </a:spcAft>
              <a:buNone/>
            </a:pPr>
            <a:endParaRPr sz="1800">
              <a:latin typeface="Trebuchet MS"/>
              <a:ea typeface="Trebuchet MS"/>
              <a:cs typeface="Trebuchet MS"/>
              <a:sym typeface="Trebuchet MS"/>
            </a:endParaRPr>
          </a:p>
        </p:txBody>
      </p:sp>
      <p:sp>
        <p:nvSpPr>
          <p:cNvPr id="268" name="Shape 26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30</a:t>
            </a:fld>
            <a:endParaRPr lang="en"/>
          </a:p>
        </p:txBody>
      </p:sp>
    </p:spTree>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Optimality and Approximation</a:t>
            </a:r>
          </a:p>
        </p:txBody>
      </p:sp>
      <p:sp>
        <p:nvSpPr>
          <p:cNvPr id="274" name="Shape 2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a:latin typeface="Trebuchet MS"/>
                <a:ea typeface="Trebuchet MS"/>
                <a:cs typeface="Trebuchet MS"/>
                <a:sym typeface="Trebuchet MS"/>
              </a:rPr>
              <a:t>In practice, agent rarely learns the optimal policy</a:t>
            </a:r>
          </a:p>
          <a:p>
            <a:pPr lvl="0" rtl="0">
              <a:spcBef>
                <a:spcPts val="0"/>
              </a:spcBef>
              <a:buNone/>
            </a:pPr>
            <a:endParaRPr sz="1800">
              <a:latin typeface="Trebuchet MS"/>
              <a:ea typeface="Trebuchet MS"/>
              <a:cs typeface="Trebuchet MS"/>
              <a:sym typeface="Trebuchet MS"/>
            </a:endParaRP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Limit on computational resources available to agent</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Amount of computation agent can perform in single time step</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Memory constraints:</a:t>
            </a:r>
            <a:br>
              <a:rPr lang="en" sz="1800">
                <a:latin typeface="Trebuchet MS"/>
                <a:ea typeface="Trebuchet MS"/>
                <a:cs typeface="Trebuchet MS"/>
                <a:sym typeface="Trebuchet MS"/>
              </a:rPr>
            </a:br>
            <a:endParaRPr lang="en" sz="1800">
              <a:latin typeface="Trebuchet MS"/>
              <a:ea typeface="Trebuchet MS"/>
              <a:cs typeface="Trebuchet MS"/>
              <a:sym typeface="Trebuchet MS"/>
            </a:endParaRPr>
          </a:p>
          <a:p>
            <a:pPr marL="1371600" lvl="2" indent="-342900" rtl="0">
              <a:spcBef>
                <a:spcPts val="0"/>
              </a:spcBef>
              <a:buClr>
                <a:srgbClr val="000000"/>
              </a:buClr>
              <a:buSzPct val="100000"/>
              <a:buFont typeface="Wingdings"/>
              <a:buChar char="§"/>
            </a:pPr>
            <a:r>
              <a:rPr lang="en" sz="1800">
                <a:latin typeface="Trebuchet MS"/>
                <a:ea typeface="Trebuchet MS"/>
                <a:cs typeface="Trebuchet MS"/>
                <a:sym typeface="Trebuchet MS"/>
              </a:rPr>
              <a:t>Possible number of states are far more than the number of entries could possibly be in a table while using tabular methods</a:t>
            </a:r>
          </a:p>
        </p:txBody>
      </p:sp>
      <p:sp>
        <p:nvSpPr>
          <p:cNvPr id="275" name="Shape 27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31</a:t>
            </a:fld>
            <a:endParaRPr lang="en"/>
          </a:p>
        </p:txBody>
      </p:sp>
    </p:spTree>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spcBef>
                <a:spcPts val="0"/>
              </a:spcBef>
              <a:buNone/>
            </a:pPr>
            <a:r>
              <a:rPr lang="en"/>
              <a:t>Optimality and Approximation</a:t>
            </a:r>
          </a:p>
        </p:txBody>
      </p:sp>
      <p:sp>
        <p:nvSpPr>
          <p:cNvPr id="281" name="Shape 28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55600" rtl="0">
              <a:spcBef>
                <a:spcPts val="0"/>
              </a:spcBef>
              <a:buClr>
                <a:srgbClr val="000000"/>
              </a:buClr>
              <a:buSzPct val="100000"/>
              <a:buFont typeface="Arial"/>
              <a:buChar char="●"/>
            </a:pPr>
            <a:r>
              <a:rPr lang="en" sz="2000">
                <a:latin typeface="Trebuchet MS"/>
                <a:ea typeface="Trebuchet MS"/>
                <a:cs typeface="Trebuchet MS"/>
                <a:sym typeface="Trebuchet MS"/>
              </a:rPr>
              <a:t>Approximation is required in practical cases</a:t>
            </a:r>
          </a:p>
          <a:p>
            <a:pPr marL="914400" lvl="1" indent="-355600" rtl="0">
              <a:spcBef>
                <a:spcPts val="0"/>
              </a:spcBef>
              <a:buClr>
                <a:srgbClr val="000000"/>
              </a:buClr>
              <a:buSzPct val="111111"/>
              <a:buFont typeface="Courier New"/>
              <a:buChar char="o"/>
            </a:pPr>
            <a:r>
              <a:rPr lang="en" sz="1800">
                <a:latin typeface="Trebuchet MS"/>
                <a:ea typeface="Trebuchet MS"/>
                <a:cs typeface="Trebuchet MS"/>
                <a:sym typeface="Trebuchet MS"/>
              </a:rPr>
              <a:t>Functions must be approximated, using some sort of compact parameterized function representation</a:t>
            </a:r>
            <a:r>
              <a:rPr lang="en" sz="2000">
                <a:latin typeface="Trebuchet MS"/>
                <a:ea typeface="Trebuchet MS"/>
                <a:cs typeface="Trebuchet MS"/>
                <a:sym typeface="Trebuchet MS"/>
              </a:rPr>
              <a:t/>
            </a:r>
            <a:br>
              <a:rPr lang="en" sz="2000">
                <a:latin typeface="Trebuchet MS"/>
                <a:ea typeface="Trebuchet MS"/>
                <a:cs typeface="Trebuchet MS"/>
                <a:sym typeface="Trebuchet MS"/>
              </a:rPr>
            </a:br>
            <a:endParaRPr lang="en" sz="2000">
              <a:latin typeface="Trebuchet MS"/>
              <a:ea typeface="Trebuchet MS"/>
              <a:cs typeface="Trebuchet MS"/>
              <a:sym typeface="Trebuchet MS"/>
            </a:endParaRPr>
          </a:p>
          <a:p>
            <a:pPr marL="457200" lvl="0" indent="-355600" rtl="0">
              <a:spcBef>
                <a:spcPts val="0"/>
              </a:spcBef>
              <a:buClr>
                <a:srgbClr val="000000"/>
              </a:buClr>
              <a:buSzPct val="100000"/>
              <a:buFont typeface="Arial"/>
              <a:buChar char="●"/>
            </a:pPr>
            <a:r>
              <a:rPr lang="en" sz="2000">
                <a:latin typeface="Trebuchet MS"/>
                <a:ea typeface="Trebuchet MS"/>
                <a:cs typeface="Trebuchet MS"/>
                <a:sym typeface="Trebuchet MS"/>
              </a:rPr>
              <a:t>But we can do good with useful approximations!</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Many states that the agent faces may have a low probability </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Spend less resources to approximate actions (suboptimal are OK) </a:t>
            </a:r>
          </a:p>
          <a:p>
            <a:pPr marL="1371600" lvl="2" indent="-355600" rtl="0">
              <a:spcBef>
                <a:spcPts val="0"/>
              </a:spcBef>
              <a:buClr>
                <a:srgbClr val="000000"/>
              </a:buClr>
              <a:buSzPct val="125000"/>
              <a:buFont typeface="Wingdings"/>
              <a:buChar char="§"/>
            </a:pPr>
            <a:r>
              <a:rPr lang="en" sz="1600">
                <a:latin typeface="Trebuchet MS"/>
                <a:ea typeface="Trebuchet MS"/>
                <a:cs typeface="Trebuchet MS"/>
                <a:sym typeface="Trebuchet MS"/>
              </a:rPr>
              <a:t>little impact on the amount of reward the agent receives</a:t>
            </a:r>
            <a:r>
              <a:rPr lang="en" sz="2000">
                <a:latin typeface="Trebuchet MS"/>
                <a:ea typeface="Trebuchet MS"/>
                <a:cs typeface="Trebuchet MS"/>
                <a:sym typeface="Trebuchet MS"/>
              </a:rPr>
              <a:t> </a:t>
            </a:r>
            <a:br>
              <a:rPr lang="en" sz="2000">
                <a:latin typeface="Trebuchet MS"/>
                <a:ea typeface="Trebuchet MS"/>
                <a:cs typeface="Trebuchet MS"/>
                <a:sym typeface="Trebuchet MS"/>
              </a:rPr>
            </a:br>
            <a:endParaRPr lang="en" sz="2000">
              <a:latin typeface="Trebuchet MS"/>
              <a:ea typeface="Trebuchet MS"/>
              <a:cs typeface="Trebuchet MS"/>
              <a:sym typeface="Trebuchet MS"/>
            </a:endParaRPr>
          </a:p>
          <a:p>
            <a:pPr marL="457200" lvl="0" indent="-355600" rtl="0">
              <a:spcBef>
                <a:spcPts val="0"/>
              </a:spcBef>
              <a:buClr>
                <a:srgbClr val="000000"/>
              </a:buClr>
              <a:buSzPct val="100000"/>
              <a:buFont typeface="Arial"/>
              <a:buChar char="●"/>
            </a:pPr>
            <a:r>
              <a:rPr lang="en" sz="2000">
                <a:latin typeface="Trebuchet MS"/>
                <a:ea typeface="Trebuchet MS"/>
                <a:cs typeface="Trebuchet MS"/>
                <a:sym typeface="Trebuchet MS"/>
              </a:rPr>
              <a:t>Online nature of RL allows approximating optimal policies</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put more effort into learning to make good decisions for frequently encountered states</a:t>
            </a:r>
          </a:p>
          <a:p>
            <a:pPr marL="914400" lvl="1" indent="-342900" rtl="0">
              <a:spcBef>
                <a:spcPts val="0"/>
              </a:spcBef>
              <a:buClr>
                <a:srgbClr val="000000"/>
              </a:buClr>
              <a:buSzPct val="100000"/>
              <a:buFont typeface="Courier New"/>
              <a:buChar char="o"/>
            </a:pPr>
            <a:r>
              <a:rPr lang="en" sz="1800">
                <a:latin typeface="Trebuchet MS"/>
                <a:ea typeface="Trebuchet MS"/>
                <a:cs typeface="Trebuchet MS"/>
                <a:sym typeface="Trebuchet MS"/>
              </a:rPr>
              <a:t>less effort for infrequently encountered states</a:t>
            </a:r>
          </a:p>
        </p:txBody>
      </p:sp>
      <p:sp>
        <p:nvSpPr>
          <p:cNvPr id="282" name="Shape 282"/>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32</a:t>
            </a:fld>
            <a:endParaRPr lang="en"/>
          </a:p>
        </p:txBody>
      </p:sp>
    </p:spTree>
  </p:cSld>
  <p:clrMapOvr>
    <a:masterClrMapping/>
  </p:clrMapOvr>
  <p:transition xmlns:p14="http://schemas.microsoft.com/office/powerpoint/2010/mai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457200" y="46037"/>
            <a:ext cx="8229600" cy="1143299"/>
          </a:xfrm>
          <a:prstGeom prst="rect">
            <a:avLst/>
          </a:prstGeom>
        </p:spPr>
        <p:txBody>
          <a:bodyPr lIns="91425" tIns="91425" rIns="91425" bIns="91425" anchor="b" anchorCtr="0">
            <a:noAutofit/>
          </a:bodyPr>
          <a:lstStyle/>
          <a:p>
            <a:pPr>
              <a:spcBef>
                <a:spcPts val="0"/>
              </a:spcBef>
              <a:buNone/>
            </a:pPr>
            <a:r>
              <a:rPr lang="en"/>
              <a:t>Let discuss some questions!	</a:t>
            </a:r>
          </a:p>
        </p:txBody>
      </p:sp>
      <p:sp>
        <p:nvSpPr>
          <p:cNvPr id="288" name="Shape 288"/>
          <p:cNvSpPr txBox="1">
            <a:spLocks noGrp="1"/>
          </p:cNvSpPr>
          <p:nvPr>
            <p:ph type="body" idx="1"/>
          </p:nvPr>
        </p:nvSpPr>
        <p:spPr>
          <a:xfrm>
            <a:off x="457200" y="1219200"/>
            <a:ext cx="8229600" cy="49677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Trebuchet MS"/>
              <a:buAutoNum type="arabicPeriod"/>
            </a:pPr>
            <a:r>
              <a:rPr lang="en" sz="1600" b="1">
                <a:latin typeface="Trebuchet MS"/>
                <a:ea typeface="Trebuchet MS"/>
                <a:cs typeface="Trebuchet MS"/>
                <a:sym typeface="Trebuchet MS"/>
              </a:rPr>
              <a:t>Is the reinforcement learning framework adequate to usefully represent all goal-directed learning tasks? Can you think of any clear exceptions?</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Environment is always changing such that things learnt from experience can’t be applied because the environment has changed. </a:t>
            </a:r>
          </a:p>
          <a:p>
            <a:pPr marL="457200" lvl="0" indent="0" rtl="0">
              <a:spcBef>
                <a:spcPts val="0"/>
              </a:spcBef>
              <a:buNone/>
            </a:pPr>
            <a:endParaRPr sz="1600" b="1">
              <a:latin typeface="Trebuchet MS"/>
              <a:ea typeface="Trebuchet MS"/>
              <a:cs typeface="Trebuchet MS"/>
              <a:sym typeface="Trebuchet MS"/>
            </a:endParaRPr>
          </a:p>
          <a:p>
            <a:pPr marL="457200" lvl="0" indent="-330200" rtl="0">
              <a:spcBef>
                <a:spcPts val="0"/>
              </a:spcBef>
              <a:buClr>
                <a:srgbClr val="000000"/>
              </a:buClr>
              <a:buSzPct val="100000"/>
              <a:buFont typeface="Trebuchet MS"/>
              <a:buAutoNum type="arabicPeriod"/>
            </a:pPr>
            <a:r>
              <a:rPr lang="en" sz="1600" b="1">
                <a:latin typeface="Trebuchet MS"/>
                <a:ea typeface="Trebuchet MS"/>
                <a:cs typeface="Trebuchet MS"/>
                <a:sym typeface="Trebuchet MS"/>
              </a:rPr>
              <a:t>In standard RL model, there are a discrete Action Space and State Space. Can either or both of them be continuous space? What will happen if the state space becomes continuous?</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Yes both can be continuous </a:t>
            </a:r>
            <a:r>
              <a:rPr lang="en" sz="1600" i="1">
                <a:latin typeface="Trebuchet MS"/>
                <a:ea typeface="Trebuchet MS"/>
                <a:cs typeface="Trebuchet MS"/>
                <a:sym typeface="Trebuchet MS"/>
              </a:rPr>
              <a:t>(Van Hasselt, Hado, and Marco A. Wiering. "Reinforcement learning in continuous action spaces." In Approximate Dynamic Programming and Reinforcement Learning, 2007. ADPRL 2007. IEEE International Symposium on, pp. 272-279. IEEE, 2007.)</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You start dealing with partial differentials when state space becomes continuous</a:t>
            </a:r>
            <a:br>
              <a:rPr lang="en" sz="1600">
                <a:latin typeface="Trebuchet MS"/>
                <a:ea typeface="Trebuchet MS"/>
                <a:cs typeface="Trebuchet MS"/>
                <a:sym typeface="Trebuchet MS"/>
              </a:rPr>
            </a:br>
            <a:endParaRPr lang="en" sz="1600">
              <a:latin typeface="Trebuchet MS"/>
              <a:ea typeface="Trebuchet MS"/>
              <a:cs typeface="Trebuchet MS"/>
              <a:sym typeface="Trebuchet MS"/>
            </a:endParaRPr>
          </a:p>
          <a:p>
            <a:pPr marL="457200" lvl="0" indent="-330200" rtl="0">
              <a:spcBef>
                <a:spcPts val="0"/>
              </a:spcBef>
              <a:buClr>
                <a:srgbClr val="000000"/>
              </a:buClr>
              <a:buSzPct val="100000"/>
              <a:buFont typeface="Trebuchet MS"/>
              <a:buAutoNum type="arabicPeriod"/>
            </a:pPr>
            <a:r>
              <a:rPr lang="en" sz="1600" b="1">
                <a:latin typeface="Trebuchet MS"/>
                <a:ea typeface="Trebuchet MS"/>
                <a:cs typeface="Trebuchet MS"/>
                <a:sym typeface="Trebuchet MS"/>
              </a:rPr>
              <a:t>What if the state space becomes discrete but with infinite size?</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Infinitely many constraints on the model</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Sampling a large yet finite set to make the state space finite</a:t>
            </a:r>
          </a:p>
          <a:p>
            <a:pPr marL="914400" lvl="1" indent="-330200" rtl="0">
              <a:spcBef>
                <a:spcPts val="0"/>
              </a:spcBef>
              <a:buClr>
                <a:srgbClr val="000000"/>
              </a:buClr>
              <a:buSzPct val="100000"/>
              <a:buFont typeface="Courier New"/>
              <a:buChar char="o"/>
            </a:pPr>
            <a:r>
              <a:rPr lang="en" sz="1600" i="1">
                <a:latin typeface="Trebuchet MS"/>
                <a:ea typeface="Trebuchet MS"/>
                <a:cs typeface="Trebuchet MS"/>
                <a:sym typeface="Trebuchet MS"/>
              </a:rPr>
              <a:t>Ng, Andrew Y., and Stuart J. Russell. "Algorithms for inverse reinforcement learning." In Icml, pp. 663-670. 2000.</a:t>
            </a:r>
          </a:p>
        </p:txBody>
      </p:sp>
      <p:sp>
        <p:nvSpPr>
          <p:cNvPr id="289" name="Shape 28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33</a:t>
            </a:fld>
            <a:endParaRPr lang="en"/>
          </a:p>
        </p:txBody>
      </p:sp>
    </p:spTree>
  </p:cSld>
  <p:clrMapOvr>
    <a:masterClrMapping/>
  </p:clrMapOvr>
  <p:transition xmlns:p14="http://schemas.microsoft.com/office/powerpoint/2010/mai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457200" y="198437"/>
            <a:ext cx="8229600" cy="1143299"/>
          </a:xfrm>
          <a:prstGeom prst="rect">
            <a:avLst/>
          </a:prstGeom>
        </p:spPr>
        <p:txBody>
          <a:bodyPr lIns="91425" tIns="91425" rIns="91425" bIns="91425" anchor="b" anchorCtr="0">
            <a:noAutofit/>
          </a:bodyPr>
          <a:lstStyle/>
          <a:p>
            <a:pPr>
              <a:spcBef>
                <a:spcPts val="0"/>
              </a:spcBef>
              <a:buNone/>
            </a:pPr>
            <a:r>
              <a:rPr lang="en"/>
              <a:t>More questions</a:t>
            </a:r>
          </a:p>
        </p:txBody>
      </p:sp>
      <p:sp>
        <p:nvSpPr>
          <p:cNvPr id="295" name="Shape 295"/>
          <p:cNvSpPr txBox="1">
            <a:spLocks noGrp="1"/>
          </p:cNvSpPr>
          <p:nvPr>
            <p:ph type="body" idx="1"/>
          </p:nvPr>
        </p:nvSpPr>
        <p:spPr>
          <a:xfrm>
            <a:off x="457200" y="1371600"/>
            <a:ext cx="8229600" cy="4967700"/>
          </a:xfrm>
          <a:prstGeom prst="rect">
            <a:avLst/>
          </a:prstGeom>
        </p:spPr>
        <p:txBody>
          <a:bodyPr lIns="91425" tIns="91425" rIns="91425" bIns="91425" anchor="t" anchorCtr="0">
            <a:noAutofit/>
          </a:bodyPr>
          <a:lstStyle/>
          <a:p>
            <a:pPr marL="457200" lvl="0" indent="-330200" rtl="0">
              <a:spcBef>
                <a:spcPts val="0"/>
              </a:spcBef>
              <a:buClr>
                <a:schemeClr val="dk1"/>
              </a:buClr>
              <a:buSzPct val="100000"/>
              <a:buFont typeface="Trebuchet MS"/>
              <a:buAutoNum type="arabicPeriod" startAt="4"/>
            </a:pPr>
            <a:r>
              <a:rPr lang="en" sz="1600" b="1">
                <a:solidFill>
                  <a:schemeClr val="dk1"/>
                </a:solidFill>
                <a:latin typeface="Trebuchet MS"/>
                <a:ea typeface="Trebuchet MS"/>
                <a:cs typeface="Trebuchet MS"/>
                <a:sym typeface="Trebuchet MS"/>
              </a:rPr>
              <a:t>I saw many places where the reward function is written as R(s,a). So it is a function of state and action. Is this setup universal for RL problems or just for MDP setup? Could Reward function only related to state/action/observation in some RL problems?</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Reward function can be defined with respect to a state and action, or observation or just state.</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It depends on what notation is being used to describe the model.</a:t>
            </a:r>
          </a:p>
          <a:p>
            <a:pPr marL="457200" lvl="0" indent="0" rtl="0">
              <a:spcBef>
                <a:spcPts val="0"/>
              </a:spcBef>
              <a:buNone/>
            </a:pPr>
            <a:endParaRPr sz="1600">
              <a:solidFill>
                <a:schemeClr val="dk1"/>
              </a:solidFill>
              <a:latin typeface="Trebuchet MS"/>
              <a:ea typeface="Trebuchet MS"/>
              <a:cs typeface="Trebuchet MS"/>
              <a:sym typeface="Trebuchet MS"/>
            </a:endParaRPr>
          </a:p>
          <a:p>
            <a:pPr marL="457200" lvl="0" indent="-330200" rtl="0">
              <a:spcBef>
                <a:spcPts val="0"/>
              </a:spcBef>
              <a:buClr>
                <a:schemeClr val="dk1"/>
              </a:buClr>
              <a:buSzPct val="100000"/>
              <a:buFont typeface="Trebuchet MS"/>
              <a:buAutoNum type="arabicPeriod" startAt="4"/>
            </a:pPr>
            <a:r>
              <a:rPr lang="en" sz="1600" b="1">
                <a:solidFill>
                  <a:schemeClr val="dk1"/>
                </a:solidFill>
                <a:latin typeface="Trebuchet MS"/>
                <a:ea typeface="Trebuchet MS"/>
                <a:cs typeface="Trebuchet MS"/>
                <a:sym typeface="Trebuchet MS"/>
              </a:rPr>
              <a:t>For the discount factor gamma, I just wonder, is it possible to choose a value outside of the range [0,1]? Are there situations that fit a model with negative gamma? or a gamma &gt; 1?</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Ok it is possible, in theory, purpose of 𝛾 is to discount the value of reward at present, but not change the sense of reward value itself</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Practically, negative gamma will have flip the reward</a:t>
            </a:r>
          </a:p>
          <a:p>
            <a:pPr marL="1371600" lvl="2" indent="-330200" rtl="0">
              <a:spcBef>
                <a:spcPts val="0"/>
              </a:spcBef>
              <a:buClr>
                <a:schemeClr val="dk1"/>
              </a:buClr>
              <a:buSzPct val="100000"/>
              <a:buFont typeface="Wingdings"/>
              <a:buChar char="§"/>
            </a:pPr>
            <a:r>
              <a:rPr lang="en" sz="1600">
                <a:solidFill>
                  <a:schemeClr val="dk1"/>
                </a:solidFill>
                <a:latin typeface="Trebuchet MS"/>
                <a:ea typeface="Trebuchet MS"/>
                <a:cs typeface="Trebuchet MS"/>
                <a:sym typeface="Trebuchet MS"/>
              </a:rPr>
              <a:t>e.g. if reward is +1 and 𝛾 &lt; 0 will cause the agent to stray away from the goal as it gets a positive discounted reward for action that has a negative reward associated with it. </a:t>
            </a:r>
          </a:p>
          <a:p>
            <a:pPr marL="914400" lvl="1" indent="-330200" rtl="0">
              <a:spcBef>
                <a:spcPts val="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𝛾 &gt; 1, the reward can become infinite, and that is why we use a discounting factor in the first place. Also, to guarantee convergence, 𝛾 may not be greater than 1</a:t>
            </a:r>
          </a:p>
        </p:txBody>
      </p:sp>
      <p:sp>
        <p:nvSpPr>
          <p:cNvPr id="296" name="Shape 29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34</a:t>
            </a:fld>
            <a:endParaRPr lang="en"/>
          </a:p>
        </p:txBody>
      </p:sp>
    </p:spTree>
  </p:cSld>
  <p:clrMapOvr>
    <a:masterClrMapping/>
  </p:clrMapOvr>
  <p:transition xmlns:p14="http://schemas.microsoft.com/office/powerpoint/2010/mai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Some More!</a:t>
            </a:r>
          </a:p>
        </p:txBody>
      </p:sp>
      <p:sp>
        <p:nvSpPr>
          <p:cNvPr id="302" name="Shape 302"/>
          <p:cNvSpPr txBox="1">
            <a:spLocks noGrp="1"/>
          </p:cNvSpPr>
          <p:nvPr>
            <p:ph type="body" idx="1"/>
          </p:nvPr>
        </p:nvSpPr>
        <p:spPr>
          <a:xfrm>
            <a:off x="457200" y="1417950"/>
            <a:ext cx="8229600" cy="49677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Trebuchet MS"/>
              <a:buAutoNum type="arabicPeriod" startAt="6"/>
            </a:pPr>
            <a:r>
              <a:rPr lang="en" sz="1600" b="1">
                <a:latin typeface="Trebuchet MS"/>
                <a:ea typeface="Trebuchet MS"/>
                <a:cs typeface="Trebuchet MS"/>
                <a:sym typeface="Trebuchet MS"/>
              </a:rPr>
              <a:t>How to get immediate reward when the future outcome is unknown? </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When outcome is unknown, agent's actions do not inuence state transitions, then the problem becomes to maximize the immediate reward as a function of agent’s current state.</a:t>
            </a:r>
          </a:p>
          <a:p>
            <a:pPr marL="1371600" lvl="2" indent="-330200" rtl="0">
              <a:spcBef>
                <a:spcPts val="0"/>
              </a:spcBef>
              <a:buClr>
                <a:srgbClr val="000000"/>
              </a:buClr>
              <a:buSzPct val="100000"/>
              <a:buFont typeface="Trebuchet MS"/>
              <a:buAutoNum type="romanLcPeriod"/>
            </a:pPr>
            <a:r>
              <a:rPr lang="en" sz="1600">
                <a:latin typeface="Trebuchet MS"/>
                <a:ea typeface="Trebuchet MS"/>
                <a:cs typeface="Trebuchet MS"/>
                <a:sym typeface="Trebuchet MS"/>
              </a:rPr>
              <a:t>REINFORCE Algorithms, class of update rules that perform gradient descent on the expected reward and showed how to integrate these rules with backpropagation</a:t>
            </a:r>
          </a:p>
          <a:p>
            <a:pPr marL="1371600" lvl="2" indent="-330200" rtl="0">
              <a:spcBef>
                <a:spcPts val="0"/>
              </a:spcBef>
              <a:buClr>
                <a:srgbClr val="000000"/>
              </a:buClr>
              <a:buSzPct val="100000"/>
              <a:buFont typeface="Trebuchet MS"/>
              <a:buAutoNum type="romanLcPeriod"/>
            </a:pPr>
            <a:r>
              <a:rPr lang="en" sz="1600">
                <a:latin typeface="Trebuchet MS"/>
                <a:ea typeface="Trebuchet MS"/>
                <a:cs typeface="Trebuchet MS"/>
                <a:sym typeface="Trebuchet MS"/>
              </a:rPr>
              <a:t>Algorithms mentioned in 6.1.1 Immediate Reward (CRBP, ARC)</a:t>
            </a:r>
          </a:p>
          <a:p>
            <a:pPr marL="0" lvl="0" indent="0" rtl="0">
              <a:spcBef>
                <a:spcPts val="0"/>
              </a:spcBef>
              <a:buNone/>
            </a:pPr>
            <a:endParaRPr sz="1600">
              <a:latin typeface="Trebuchet MS"/>
              <a:ea typeface="Trebuchet MS"/>
              <a:cs typeface="Trebuchet MS"/>
              <a:sym typeface="Trebuchet MS"/>
            </a:endParaRPr>
          </a:p>
          <a:p>
            <a:pPr marL="457200" lvl="0" indent="-330200" rtl="0">
              <a:spcBef>
                <a:spcPts val="0"/>
              </a:spcBef>
              <a:buClr>
                <a:srgbClr val="000000"/>
              </a:buClr>
              <a:buSzPct val="100000"/>
              <a:buFont typeface="Trebuchet MS"/>
              <a:buAutoNum type="arabicPeriod" startAt="6"/>
            </a:pPr>
            <a:r>
              <a:rPr lang="en" sz="1600" b="1">
                <a:latin typeface="Trebuchet MS"/>
                <a:ea typeface="Trebuchet MS"/>
                <a:cs typeface="Trebuchet MS"/>
                <a:sym typeface="Trebuchet MS"/>
              </a:rPr>
              <a:t>One can show that, by iterating this equation, one can predict all future states and expected rewards from knowledge only of the current state as well as would be possible given the complete history up to the current time. Not sure how to </a:t>
            </a:r>
            <a:r>
              <a:rPr lang="en" sz="1600" b="1" i="1" u="sng">
                <a:latin typeface="Trebuchet MS"/>
                <a:ea typeface="Trebuchet MS"/>
                <a:cs typeface="Trebuchet MS"/>
                <a:sym typeface="Trebuchet MS"/>
              </a:rPr>
              <a:t>predict the history up to the current time</a:t>
            </a:r>
            <a:r>
              <a:rPr lang="en" sz="1600" b="1" u="sng">
                <a:latin typeface="Trebuchet MS"/>
                <a:ea typeface="Trebuchet MS"/>
                <a:cs typeface="Trebuchet MS"/>
                <a:sym typeface="Trebuchet MS"/>
              </a:rPr>
              <a:t>?</a:t>
            </a:r>
            <a:r>
              <a:rPr lang="en" sz="1600" b="1">
                <a:latin typeface="Trebuchet MS"/>
                <a:ea typeface="Trebuchet MS"/>
                <a:cs typeface="Trebuchet MS"/>
                <a:sym typeface="Trebuchet MS"/>
              </a:rPr>
              <a:t> By using HMM?</a:t>
            </a:r>
          </a:p>
          <a:p>
            <a:pPr marL="457200" lvl="0" indent="0" rtl="0">
              <a:spcBef>
                <a:spcPts val="0"/>
              </a:spcBef>
              <a:buNone/>
            </a:pPr>
            <a:endParaRPr sz="1600">
              <a:latin typeface="Trebuchet MS"/>
              <a:ea typeface="Trebuchet MS"/>
              <a:cs typeface="Trebuchet MS"/>
              <a:sym typeface="Trebuchet MS"/>
            </a:endParaRP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You don’t predict the history. Say you know the state information at </a:t>
            </a:r>
            <a:br>
              <a:rPr lang="en" sz="1600">
                <a:latin typeface="Trebuchet MS"/>
                <a:ea typeface="Trebuchet MS"/>
                <a:cs typeface="Trebuchet MS"/>
                <a:sym typeface="Trebuchet MS"/>
              </a:rPr>
            </a:br>
            <a:r>
              <a:rPr lang="en" sz="1600" i="1">
                <a:latin typeface="Trebuchet MS"/>
                <a:ea typeface="Trebuchet MS"/>
                <a:cs typeface="Trebuchet MS"/>
                <a:sym typeface="Trebuchet MS"/>
              </a:rPr>
              <a:t>t =0 </a:t>
            </a:r>
            <a:r>
              <a:rPr lang="en" sz="1600">
                <a:latin typeface="Trebuchet MS"/>
                <a:ea typeface="Trebuchet MS"/>
                <a:cs typeface="Trebuchet MS"/>
                <a:sym typeface="Trebuchet MS"/>
              </a:rPr>
              <a:t>and move to next state and provide information of state at t =0, thus, you are building the history</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As discussed, if states become hidden, there is something more to HMM, i.e. actions and rewards, in case of RL </a:t>
            </a:r>
          </a:p>
        </p:txBody>
      </p:sp>
      <p:pic>
        <p:nvPicPr>
          <p:cNvPr id="303" name="Shape 303"/>
          <p:cNvPicPr preferRelativeResize="0"/>
          <p:nvPr/>
        </p:nvPicPr>
        <p:blipFill>
          <a:blip r:embed="rId3">
            <a:alphaModFix/>
          </a:blip>
          <a:stretch>
            <a:fillRect/>
          </a:stretch>
        </p:blipFill>
        <p:spPr>
          <a:xfrm>
            <a:off x="2813737" y="4702049"/>
            <a:ext cx="3516525" cy="288674"/>
          </a:xfrm>
          <a:prstGeom prst="rect">
            <a:avLst/>
          </a:prstGeom>
          <a:noFill/>
          <a:ln>
            <a:noFill/>
          </a:ln>
        </p:spPr>
      </p:pic>
      <p:sp>
        <p:nvSpPr>
          <p:cNvPr id="304" name="Shape 304"/>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35</a:t>
            </a:fld>
            <a:endParaRPr lang="en"/>
          </a:p>
        </p:txBody>
      </p:sp>
    </p:spTree>
  </p:cSld>
  <p:clrMapOvr>
    <a:masterClrMapping/>
  </p:clrMapOvr>
  <p:transition xmlns:p14="http://schemas.microsoft.com/office/powerpoint/2010/mai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457200" y="46037"/>
            <a:ext cx="8229600" cy="1143299"/>
          </a:xfrm>
          <a:prstGeom prst="rect">
            <a:avLst/>
          </a:prstGeom>
        </p:spPr>
        <p:txBody>
          <a:bodyPr lIns="91425" tIns="91425" rIns="91425" bIns="91425" anchor="b" anchorCtr="0">
            <a:noAutofit/>
          </a:bodyPr>
          <a:lstStyle/>
          <a:p>
            <a:pPr>
              <a:spcBef>
                <a:spcPts val="0"/>
              </a:spcBef>
              <a:buNone/>
            </a:pPr>
            <a:r>
              <a:rPr lang="en"/>
              <a:t>Even More Questions!</a:t>
            </a:r>
          </a:p>
        </p:txBody>
      </p:sp>
      <p:sp>
        <p:nvSpPr>
          <p:cNvPr id="310" name="Shape 310"/>
          <p:cNvSpPr txBox="1">
            <a:spLocks noGrp="1"/>
          </p:cNvSpPr>
          <p:nvPr>
            <p:ph type="body" idx="1"/>
          </p:nvPr>
        </p:nvSpPr>
        <p:spPr>
          <a:xfrm>
            <a:off x="457200" y="1143000"/>
            <a:ext cx="8229600" cy="49677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Trebuchet MS"/>
              <a:buAutoNum type="arabicPeriod" startAt="8"/>
            </a:pPr>
            <a:r>
              <a:rPr lang="en" sz="1600" b="1">
                <a:latin typeface="Trebuchet MS"/>
                <a:ea typeface="Trebuchet MS"/>
                <a:cs typeface="Trebuchet MS"/>
                <a:sym typeface="Trebuchet MS"/>
              </a:rPr>
              <a:t>There is always at least one policy that is better than or equal to all other policies. So is it impossible that one policy is optimal regarding some states, whereas another policy is optimal regarding some other states? (Yifang)</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Yes, it is impossible because by definition, a policy </a:t>
            </a:r>
            <a:r>
              <a:rPr lang="en" sz="1600" i="1">
                <a:latin typeface="Trebuchet MS"/>
                <a:ea typeface="Trebuchet MS"/>
                <a:cs typeface="Trebuchet MS"/>
                <a:sym typeface="Trebuchet MS"/>
              </a:rPr>
              <a:t>π</a:t>
            </a:r>
            <a:r>
              <a:rPr lang="en" sz="1600">
                <a:latin typeface="Trebuchet MS"/>
                <a:ea typeface="Trebuchet MS"/>
                <a:cs typeface="Trebuchet MS"/>
                <a:sym typeface="Trebuchet MS"/>
              </a:rPr>
              <a:t> is defined to be better than or equal to a policy </a:t>
            </a:r>
            <a:r>
              <a:rPr lang="en" sz="1600" i="1">
                <a:latin typeface="Trebuchet MS"/>
                <a:ea typeface="Trebuchet MS"/>
                <a:cs typeface="Trebuchet MS"/>
                <a:sym typeface="Trebuchet MS"/>
              </a:rPr>
              <a:t>π’</a:t>
            </a:r>
            <a:r>
              <a:rPr lang="en" sz="1600">
                <a:latin typeface="Trebuchet MS"/>
                <a:ea typeface="Trebuchet MS"/>
                <a:cs typeface="Trebuchet MS"/>
                <a:sym typeface="Trebuchet MS"/>
              </a:rPr>
              <a:t>, if its expected return is greater than or equal to that of </a:t>
            </a:r>
            <a:r>
              <a:rPr lang="en" sz="1600" i="1">
                <a:latin typeface="Trebuchet MS"/>
                <a:ea typeface="Trebuchet MS"/>
                <a:cs typeface="Trebuchet MS"/>
                <a:sym typeface="Trebuchet MS"/>
              </a:rPr>
              <a:t>π’ </a:t>
            </a:r>
            <a:r>
              <a:rPr lang="en" sz="1600">
                <a:latin typeface="Trebuchet MS"/>
                <a:ea typeface="Trebuchet MS"/>
                <a:cs typeface="Trebuchet MS"/>
                <a:sym typeface="Trebuchet MS"/>
              </a:rPr>
              <a:t>for</a:t>
            </a:r>
            <a:r>
              <a:rPr lang="en" sz="1600" b="1" i="1">
                <a:latin typeface="Trebuchet MS"/>
                <a:ea typeface="Trebuchet MS"/>
                <a:cs typeface="Trebuchet MS"/>
                <a:sym typeface="Trebuchet MS"/>
              </a:rPr>
              <a:t> all states.</a:t>
            </a:r>
          </a:p>
          <a:p>
            <a:pPr lvl="0" rtl="0">
              <a:spcBef>
                <a:spcPts val="0"/>
              </a:spcBef>
              <a:buNone/>
            </a:pPr>
            <a:endParaRPr sz="1600" b="1">
              <a:latin typeface="Trebuchet MS"/>
              <a:ea typeface="Trebuchet MS"/>
              <a:cs typeface="Trebuchet MS"/>
              <a:sym typeface="Trebuchet MS"/>
            </a:endParaRPr>
          </a:p>
          <a:p>
            <a:pPr marL="457200" lvl="0" indent="-330200" rtl="0">
              <a:spcBef>
                <a:spcPts val="0"/>
              </a:spcBef>
              <a:buClr>
                <a:srgbClr val="000000"/>
              </a:buClr>
              <a:buSzPct val="100000"/>
              <a:buFont typeface="Trebuchet MS"/>
              <a:buAutoNum type="arabicPeriod" startAt="8"/>
            </a:pPr>
            <a:r>
              <a:rPr lang="en" sz="1600" b="1">
                <a:latin typeface="Trebuchet MS"/>
                <a:ea typeface="Trebuchet MS"/>
                <a:cs typeface="Trebuchet MS"/>
                <a:sym typeface="Trebuchet MS"/>
              </a:rPr>
              <a:t>How is shaping in RL different from supervised learning? It seems like it's cheating the definition by using a roundabout way to impart the same information (Brendan)</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Agent is told the immediate reward and the next state, but no information is given about what action it should take in its best interest. This is what it has to learn</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In supervised learning, action sequences are not learned, whereas in RL, the agent learns what actions to take by exploration towards a certain goal, exploration being guided by rewards received by the agent.</a:t>
            </a:r>
            <a:br>
              <a:rPr lang="en" sz="1600">
                <a:latin typeface="Trebuchet MS"/>
                <a:ea typeface="Trebuchet MS"/>
                <a:cs typeface="Trebuchet MS"/>
                <a:sym typeface="Trebuchet MS"/>
              </a:rPr>
            </a:br>
            <a:endParaRPr lang="en" sz="1600">
              <a:latin typeface="Trebuchet MS"/>
              <a:ea typeface="Trebuchet MS"/>
              <a:cs typeface="Trebuchet MS"/>
              <a:sym typeface="Trebuchet MS"/>
            </a:endParaRPr>
          </a:p>
          <a:p>
            <a:pPr marL="457200" lvl="0" indent="-330200" rtl="0">
              <a:spcBef>
                <a:spcPts val="0"/>
              </a:spcBef>
              <a:buClr>
                <a:srgbClr val="000000"/>
              </a:buClr>
              <a:buSzPct val="100000"/>
              <a:buFont typeface="Trebuchet MS"/>
              <a:buAutoNum type="arabicPeriod" startAt="8"/>
            </a:pPr>
            <a:r>
              <a:rPr lang="en" sz="1600" b="1">
                <a:latin typeface="Trebuchet MS"/>
                <a:ea typeface="Trebuchet MS"/>
                <a:cs typeface="Trebuchet MS"/>
                <a:sym typeface="Trebuchet MS"/>
              </a:rPr>
              <a:t>Adjusting the probability of taking an action given a state can also improve the policy, I think. Seems not covered in Chapter 4? (Yifang)</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Yes, covered in chapter 3</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Agent can modify the policy but not the rewards</a:t>
            </a:r>
          </a:p>
          <a:p>
            <a:pPr marL="457200" lvl="0" indent="0">
              <a:spcBef>
                <a:spcPts val="0"/>
              </a:spcBef>
              <a:buNone/>
            </a:pPr>
            <a:endParaRPr sz="1600" b="1">
              <a:latin typeface="Trebuchet MS"/>
              <a:ea typeface="Trebuchet MS"/>
              <a:cs typeface="Trebuchet MS"/>
              <a:sym typeface="Trebuchet MS"/>
            </a:endParaRPr>
          </a:p>
        </p:txBody>
      </p:sp>
      <p:sp>
        <p:nvSpPr>
          <p:cNvPr id="311" name="Shape 31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36</a:t>
            </a:fld>
            <a:endParaRPr lang="en"/>
          </a:p>
        </p:txBody>
      </p:sp>
    </p:spTree>
  </p:cSld>
  <p:clrMapOvr>
    <a:masterClrMapping/>
  </p:clrMapOvr>
  <p:transition xmlns:p14="http://schemas.microsoft.com/office/powerpoint/2010/mai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457200" y="-106362"/>
            <a:ext cx="8229600" cy="1143299"/>
          </a:xfrm>
          <a:prstGeom prst="rect">
            <a:avLst/>
          </a:prstGeom>
        </p:spPr>
        <p:txBody>
          <a:bodyPr lIns="91425" tIns="91425" rIns="91425" bIns="91425" anchor="b" anchorCtr="0">
            <a:noAutofit/>
          </a:bodyPr>
          <a:lstStyle/>
          <a:p>
            <a:pPr lvl="0" rtl="0">
              <a:spcBef>
                <a:spcPts val="0"/>
              </a:spcBef>
              <a:buNone/>
            </a:pPr>
            <a:r>
              <a:rPr lang="en"/>
              <a:t>Even More Questions!</a:t>
            </a:r>
          </a:p>
        </p:txBody>
      </p:sp>
      <p:sp>
        <p:nvSpPr>
          <p:cNvPr id="317" name="Shape 317"/>
          <p:cNvSpPr txBox="1">
            <a:spLocks noGrp="1"/>
          </p:cNvSpPr>
          <p:nvPr>
            <p:ph type="body" idx="1"/>
          </p:nvPr>
        </p:nvSpPr>
        <p:spPr>
          <a:xfrm>
            <a:off x="457200" y="914400"/>
            <a:ext cx="8229600" cy="49677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Trebuchet MS"/>
              <a:buAutoNum type="arabicPeriod" startAt="11"/>
            </a:pPr>
            <a:r>
              <a:rPr lang="en" sz="1600" b="1">
                <a:latin typeface="Trebuchet MS"/>
                <a:ea typeface="Trebuchet MS"/>
                <a:cs typeface="Trebuchet MS"/>
                <a:sym typeface="Trebuchet MS"/>
              </a:rPr>
              <a:t>Is there a model of reinforcement learning where the "distance" of the long-run optimality is not fixed? What if you need to want to optimize over a distribution of distances, say 5 6 and 7? (Brad)</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The goal is to maximize till the end. So, we should optimize till 7. Agree?</a:t>
            </a:r>
            <a:br>
              <a:rPr lang="en" sz="1600">
                <a:latin typeface="Trebuchet MS"/>
                <a:ea typeface="Trebuchet MS"/>
                <a:cs typeface="Trebuchet MS"/>
                <a:sym typeface="Trebuchet MS"/>
              </a:rPr>
            </a:br>
            <a:endParaRPr lang="en" sz="1600">
              <a:latin typeface="Trebuchet MS"/>
              <a:ea typeface="Trebuchet MS"/>
              <a:cs typeface="Trebuchet MS"/>
              <a:sym typeface="Trebuchet MS"/>
            </a:endParaRPr>
          </a:p>
          <a:p>
            <a:pPr marL="457200" lvl="0" indent="-330200" rtl="0">
              <a:spcBef>
                <a:spcPts val="0"/>
              </a:spcBef>
              <a:buClr>
                <a:srgbClr val="000000"/>
              </a:buClr>
              <a:buSzPct val="100000"/>
              <a:buFont typeface="Trebuchet MS"/>
              <a:buAutoNum type="arabicPeriod" startAt="11"/>
            </a:pPr>
            <a:r>
              <a:rPr lang="en" sz="1600" b="1">
                <a:latin typeface="Trebuchet MS"/>
                <a:ea typeface="Trebuchet MS"/>
                <a:cs typeface="Trebuchet MS"/>
                <a:sym typeface="Trebuchet MS"/>
              </a:rPr>
              <a:t>Is it possible to define an optimal policy for a well-behaved infinite MDP? (Brendan)</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Yes</a:t>
            </a:r>
          </a:p>
          <a:p>
            <a:pPr marL="914400" lvl="1" indent="-330200" rtl="0">
              <a:spcBef>
                <a:spcPts val="0"/>
              </a:spcBef>
              <a:buClr>
                <a:srgbClr val="000000"/>
              </a:buClr>
              <a:buSzPct val="100000"/>
              <a:buFont typeface="Courier New"/>
              <a:buChar char="o"/>
            </a:pPr>
            <a:r>
              <a:rPr lang="en" sz="1600" i="1">
                <a:latin typeface="Trebuchet MS"/>
                <a:ea typeface="Trebuchet MS"/>
                <a:cs typeface="Trebuchet MS"/>
                <a:sym typeface="Trebuchet MS"/>
              </a:rPr>
              <a:t>Kearns, Michael, Yishay Mansour, and Andrew Y. Ng. "A sparse sampling algorithm for near-optimal planning in large Markov decision processes." Machine Learning 49, no. 2-3 (2002): 193-208.</a:t>
            </a:r>
          </a:p>
          <a:p>
            <a:pPr marL="914400" lvl="1" indent="-330200" rtl="0">
              <a:spcBef>
                <a:spcPts val="0"/>
              </a:spcBef>
              <a:buClr>
                <a:srgbClr val="000000"/>
              </a:buClr>
              <a:buSzPct val="100000"/>
              <a:buFont typeface="Courier New"/>
              <a:buChar char="o"/>
            </a:pPr>
            <a:r>
              <a:rPr lang="en" sz="1600" i="1">
                <a:latin typeface="Trebuchet MS"/>
                <a:ea typeface="Trebuchet MS"/>
                <a:cs typeface="Trebuchet MS"/>
                <a:sym typeface="Trebuchet MS"/>
              </a:rPr>
              <a:t>Sennott, Linn I. "Average cost optimal stationary policies in infinite state Markov decision processes with unbounded costs." Operations Research 37, no. 4 (1989): 626-633.</a:t>
            </a:r>
            <a:br>
              <a:rPr lang="en" sz="1600" i="1">
                <a:latin typeface="Trebuchet MS"/>
                <a:ea typeface="Trebuchet MS"/>
                <a:cs typeface="Trebuchet MS"/>
                <a:sym typeface="Trebuchet MS"/>
              </a:rPr>
            </a:br>
            <a:endParaRPr lang="en" sz="1600" i="1">
              <a:latin typeface="Trebuchet MS"/>
              <a:ea typeface="Trebuchet MS"/>
              <a:cs typeface="Trebuchet MS"/>
              <a:sym typeface="Trebuchet MS"/>
            </a:endParaRPr>
          </a:p>
          <a:p>
            <a:pPr marL="457200" lvl="0" indent="-330200" rtl="0">
              <a:spcBef>
                <a:spcPts val="0"/>
              </a:spcBef>
              <a:buClr>
                <a:srgbClr val="000000"/>
              </a:buClr>
              <a:buSzPct val="100000"/>
              <a:buFont typeface="Trebuchet MS"/>
              <a:buAutoNum type="arabicPeriod" startAt="11"/>
            </a:pPr>
            <a:r>
              <a:rPr lang="en" sz="1600" b="1">
                <a:latin typeface="Trebuchet MS"/>
                <a:ea typeface="Trebuchet MS"/>
                <a:cs typeface="Trebuchet MS"/>
                <a:sym typeface="Trebuchet MS"/>
              </a:rPr>
              <a:t>Why must optimal policies share the same state-value and action-value functions? (Brendan)</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Optimal policies are based on values of states </a:t>
            </a:r>
            <a:r>
              <a:rPr lang="en" sz="1600" i="1">
                <a:latin typeface="Trebuchet MS"/>
                <a:ea typeface="Trebuchet MS"/>
                <a:cs typeface="Trebuchet MS"/>
                <a:sym typeface="Trebuchet MS"/>
              </a:rPr>
              <a:t>V* </a:t>
            </a:r>
            <a:r>
              <a:rPr lang="en" sz="1600">
                <a:latin typeface="Trebuchet MS"/>
                <a:ea typeface="Trebuchet MS"/>
                <a:cs typeface="Trebuchet MS"/>
                <a:sym typeface="Trebuchet MS"/>
              </a:rPr>
              <a:t>and values of state-action pairs </a:t>
            </a:r>
            <a:r>
              <a:rPr lang="en" sz="1600" i="1">
                <a:latin typeface="Trebuchet MS"/>
                <a:ea typeface="Trebuchet MS"/>
                <a:cs typeface="Trebuchet MS"/>
                <a:sym typeface="Trebuchet MS"/>
              </a:rPr>
              <a:t>Q*. </a:t>
            </a:r>
            <a:r>
              <a:rPr lang="en" sz="1600">
                <a:latin typeface="Trebuchet MS"/>
                <a:ea typeface="Trebuchet MS"/>
                <a:cs typeface="Trebuchet MS"/>
                <a:sym typeface="Trebuchet MS"/>
              </a:rPr>
              <a:t>If many policies are optimal, they provide the same total reward. </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There might be different paths or actions that you can take in a state, but all optimal policies must have those paths. If not, those policies will not be optimal</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Formal proof by contradiction</a:t>
            </a:r>
          </a:p>
          <a:p>
            <a:pPr marL="457200" lvl="0" indent="0" rtl="0">
              <a:spcBef>
                <a:spcPts val="0"/>
              </a:spcBef>
              <a:buNone/>
            </a:pPr>
            <a:endParaRPr sz="1600">
              <a:latin typeface="Trebuchet MS"/>
              <a:ea typeface="Trebuchet MS"/>
              <a:cs typeface="Trebuchet MS"/>
              <a:sym typeface="Trebuchet MS"/>
            </a:endParaRPr>
          </a:p>
          <a:p>
            <a:pPr marL="457200" lvl="0" indent="0" rtl="0">
              <a:spcBef>
                <a:spcPts val="0"/>
              </a:spcBef>
              <a:buNone/>
            </a:pPr>
            <a:endParaRPr sz="1600" b="1">
              <a:latin typeface="Trebuchet MS"/>
              <a:ea typeface="Trebuchet MS"/>
              <a:cs typeface="Trebuchet MS"/>
              <a:sym typeface="Trebuchet MS"/>
            </a:endParaRPr>
          </a:p>
        </p:txBody>
      </p:sp>
      <p:sp>
        <p:nvSpPr>
          <p:cNvPr id="318" name="Shape 31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37</a:t>
            </a:fld>
            <a:endParaRPr lang="en"/>
          </a:p>
        </p:txBody>
      </p:sp>
    </p:spTree>
  </p:cSld>
  <p:clrMapOvr>
    <a:masterClrMapping/>
  </p:clrMapOvr>
  <p:transition xmlns:p14="http://schemas.microsoft.com/office/powerpoint/2010/mai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Solving RL problem</a:t>
            </a:r>
          </a:p>
        </p:txBody>
      </p:sp>
      <p:sp>
        <p:nvSpPr>
          <p:cNvPr id="324" name="Shape 32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a:latin typeface="Trebuchet MS"/>
                <a:ea typeface="Trebuchet MS"/>
                <a:cs typeface="Trebuchet MS"/>
                <a:sym typeface="Trebuchet MS"/>
              </a:rPr>
              <a:t>Dynamic Programming</a:t>
            </a:r>
          </a:p>
          <a:p>
            <a:pPr marL="914400" lvl="1" indent="-381000" rtl="0">
              <a:spcBef>
                <a:spcPts val="0"/>
              </a:spcBef>
              <a:buClr>
                <a:srgbClr val="000000"/>
              </a:buClr>
              <a:buSzPct val="80000"/>
              <a:buFont typeface="Courier New"/>
              <a:buChar char="o"/>
            </a:pPr>
            <a:r>
              <a:rPr lang="en">
                <a:latin typeface="Trebuchet MS"/>
                <a:ea typeface="Trebuchet MS"/>
                <a:cs typeface="Trebuchet MS"/>
                <a:sym typeface="Trebuchet MS"/>
              </a:rPr>
              <a:t>mathematically well developed</a:t>
            </a:r>
          </a:p>
          <a:p>
            <a:pPr marL="914400" lvl="1" indent="-381000" rtl="0">
              <a:spcBef>
                <a:spcPts val="0"/>
              </a:spcBef>
              <a:buClr>
                <a:srgbClr val="000000"/>
              </a:buClr>
              <a:buSzPct val="80000"/>
              <a:buFont typeface="Courier New"/>
              <a:buChar char="o"/>
            </a:pPr>
            <a:r>
              <a:rPr lang="en">
                <a:latin typeface="Trebuchet MS"/>
                <a:ea typeface="Trebuchet MS"/>
                <a:cs typeface="Trebuchet MS"/>
                <a:sym typeface="Trebuchet MS"/>
              </a:rPr>
              <a:t>require complete and accurate model of environment</a:t>
            </a:r>
          </a:p>
          <a:p>
            <a:pPr marL="457200" lvl="0" indent="-419100" rtl="0">
              <a:spcBef>
                <a:spcPts val="0"/>
              </a:spcBef>
              <a:buClr>
                <a:srgbClr val="000000"/>
              </a:buClr>
              <a:buSzPct val="100000"/>
              <a:buFont typeface="Arial"/>
              <a:buChar char="●"/>
            </a:pPr>
            <a:r>
              <a:rPr lang="en">
                <a:latin typeface="Trebuchet MS"/>
                <a:ea typeface="Trebuchet MS"/>
                <a:cs typeface="Trebuchet MS"/>
                <a:sym typeface="Trebuchet MS"/>
              </a:rPr>
              <a:t>Monte Carlo Method</a:t>
            </a:r>
          </a:p>
          <a:p>
            <a:pPr marL="914400" lvl="1" indent="-381000" rtl="0">
              <a:spcBef>
                <a:spcPts val="0"/>
              </a:spcBef>
              <a:buClr>
                <a:srgbClr val="000000"/>
              </a:buClr>
              <a:buSzPct val="80000"/>
              <a:buFont typeface="Courier New"/>
              <a:buChar char="o"/>
            </a:pPr>
            <a:r>
              <a:rPr lang="en">
                <a:latin typeface="Trebuchet MS"/>
                <a:ea typeface="Trebuchet MS"/>
                <a:cs typeface="Trebuchet MS"/>
                <a:sym typeface="Trebuchet MS"/>
              </a:rPr>
              <a:t>don’t require model</a:t>
            </a:r>
          </a:p>
          <a:p>
            <a:pPr marL="914400" lvl="1" indent="-381000" rtl="0">
              <a:spcBef>
                <a:spcPts val="0"/>
              </a:spcBef>
              <a:buClr>
                <a:srgbClr val="000000"/>
              </a:buClr>
              <a:buSzPct val="80000"/>
              <a:buFont typeface="Courier New"/>
              <a:buChar char="o"/>
            </a:pPr>
            <a:r>
              <a:rPr lang="en">
                <a:latin typeface="Trebuchet MS"/>
                <a:ea typeface="Trebuchet MS"/>
                <a:cs typeface="Trebuchet MS"/>
                <a:sym typeface="Trebuchet MS"/>
              </a:rPr>
              <a:t>not suitable for step-by-step incremental computation</a:t>
            </a:r>
          </a:p>
          <a:p>
            <a:pPr marL="457200" lvl="0" indent="-419100" rtl="0">
              <a:spcBef>
                <a:spcPts val="0"/>
              </a:spcBef>
              <a:buClr>
                <a:srgbClr val="000000"/>
              </a:buClr>
              <a:buSzPct val="100000"/>
              <a:buFont typeface="Arial"/>
              <a:buChar char="●"/>
            </a:pPr>
            <a:r>
              <a:rPr lang="en">
                <a:latin typeface="Trebuchet MS"/>
                <a:ea typeface="Trebuchet MS"/>
                <a:cs typeface="Trebuchet MS"/>
                <a:sym typeface="Trebuchet MS"/>
              </a:rPr>
              <a:t>Temporal Difference Learning</a:t>
            </a:r>
          </a:p>
          <a:p>
            <a:pPr marL="914400" lvl="1" indent="-381000" rtl="0">
              <a:spcBef>
                <a:spcPts val="0"/>
              </a:spcBef>
              <a:buClr>
                <a:srgbClr val="000000"/>
              </a:buClr>
              <a:buSzPct val="80000"/>
              <a:buFont typeface="Courier New"/>
              <a:buChar char="o"/>
            </a:pPr>
            <a:r>
              <a:rPr lang="en">
                <a:latin typeface="Trebuchet MS"/>
                <a:ea typeface="Trebuchet MS"/>
                <a:cs typeface="Trebuchet MS"/>
                <a:sym typeface="Trebuchet MS"/>
              </a:rPr>
              <a:t>don’t require model</a:t>
            </a:r>
          </a:p>
          <a:p>
            <a:pPr marL="914400" lvl="1" indent="-381000" rtl="0">
              <a:spcBef>
                <a:spcPts val="0"/>
              </a:spcBef>
              <a:buClr>
                <a:srgbClr val="000000"/>
              </a:buClr>
              <a:buSzPct val="80000"/>
              <a:buFont typeface="Courier New"/>
              <a:buChar char="o"/>
            </a:pPr>
            <a:r>
              <a:rPr lang="en">
                <a:latin typeface="Trebuchet MS"/>
                <a:ea typeface="Trebuchet MS"/>
                <a:cs typeface="Trebuchet MS"/>
                <a:sym typeface="Trebuchet MS"/>
              </a:rPr>
              <a:t>fully incremental</a:t>
            </a:r>
          </a:p>
          <a:p>
            <a:pPr marL="914400" lvl="1" indent="-381000">
              <a:spcBef>
                <a:spcPts val="0"/>
              </a:spcBef>
              <a:buClr>
                <a:srgbClr val="000000"/>
              </a:buClr>
              <a:buSzPct val="80000"/>
              <a:buFont typeface="Courier New"/>
              <a:buChar char="o"/>
            </a:pPr>
            <a:r>
              <a:rPr lang="en">
                <a:latin typeface="Trebuchet MS"/>
                <a:ea typeface="Trebuchet MS"/>
                <a:cs typeface="Trebuchet MS"/>
                <a:sym typeface="Trebuchet MS"/>
              </a:rPr>
              <a:t>more complex to analyze</a:t>
            </a:r>
          </a:p>
        </p:txBody>
      </p:sp>
      <p:sp>
        <p:nvSpPr>
          <p:cNvPr id="325" name="Shape 32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38</a:t>
            </a:fld>
            <a:endParaRPr lang="en"/>
          </a:p>
        </p:txBody>
      </p:sp>
    </p:spTree>
  </p:cSld>
  <p:clrMapOvr>
    <a:masterClrMapping/>
  </p:clrMapOvr>
  <p:transition xmlns:p14="http://schemas.microsoft.com/office/powerpoint/2010/mai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Dynamic Programming</a:t>
            </a:r>
          </a:p>
        </p:txBody>
      </p:sp>
      <p:sp>
        <p:nvSpPr>
          <p:cNvPr id="331" name="Shape 3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a:t>assume environment is finite MDP</a:t>
            </a:r>
          </a:p>
          <a:p>
            <a:pPr marL="914400" lvl="1" indent="-381000" rtl="0">
              <a:spcBef>
                <a:spcPts val="0"/>
              </a:spcBef>
              <a:buClr>
                <a:srgbClr val="000000"/>
              </a:buClr>
              <a:buSzPct val="80000"/>
              <a:buFont typeface="Courier New"/>
              <a:buChar char="o"/>
            </a:pPr>
            <a:r>
              <a:rPr lang="en"/>
              <a:t>𝓢 and </a:t>
            </a:r>
            <a:r>
              <a:rPr lang="en" i="1"/>
              <a:t>A</a:t>
            </a:r>
            <a:r>
              <a:rPr lang="en"/>
              <a:t>(</a:t>
            </a:r>
            <a:r>
              <a:rPr lang="en" i="1"/>
              <a:t>s</a:t>
            </a:r>
            <a:r>
              <a:rPr lang="en"/>
              <a:t>) are finite</a:t>
            </a:r>
          </a:p>
          <a:p>
            <a:pPr marL="914400" lvl="1" indent="-381000" rtl="0">
              <a:spcBef>
                <a:spcPts val="0"/>
              </a:spcBef>
              <a:buClr>
                <a:srgbClr val="000000"/>
              </a:buClr>
              <a:buSzPct val="80000"/>
              <a:buFont typeface="Courier New"/>
              <a:buChar char="o"/>
            </a:pPr>
            <a:r>
              <a:rPr lang="en"/>
              <a:t>dynamics given by transition probabilities and expected immediate rewards</a:t>
            </a:r>
          </a:p>
          <a:p>
            <a:pPr lvl="0" rtl="0">
              <a:spcBef>
                <a:spcPts val="0"/>
              </a:spcBef>
              <a:buNone/>
            </a:pPr>
            <a:endParaRPr/>
          </a:p>
          <a:p>
            <a:pPr marL="457200" lvl="0" indent="-419100" rtl="0">
              <a:spcBef>
                <a:spcPts val="0"/>
              </a:spcBef>
              <a:buClr>
                <a:srgbClr val="000000"/>
              </a:buClr>
              <a:buSzPct val="100000"/>
              <a:buFont typeface="Arial"/>
              <a:buChar char="●"/>
            </a:pPr>
            <a:r>
              <a:rPr lang="en"/>
              <a:t>key idea for DP</a:t>
            </a:r>
          </a:p>
          <a:p>
            <a:pPr marL="914400" lvl="1" indent="-381000" rtl="0">
              <a:spcBef>
                <a:spcPts val="0"/>
              </a:spcBef>
              <a:buClr>
                <a:srgbClr val="000000"/>
              </a:buClr>
              <a:buSzPct val="80000"/>
              <a:buFont typeface="Courier New"/>
              <a:buChar char="o"/>
            </a:pPr>
            <a:r>
              <a:rPr lang="en"/>
              <a:t>use of value functions to organize and structure the search for good policies -- how to search</a:t>
            </a:r>
          </a:p>
          <a:p>
            <a:pPr marL="914400" lvl="1" indent="-381000" rtl="0">
              <a:spcBef>
                <a:spcPts val="0"/>
              </a:spcBef>
              <a:buClr>
                <a:srgbClr val="000000"/>
              </a:buClr>
              <a:buSzPct val="80000"/>
              <a:buFont typeface="Courier New"/>
              <a:buChar char="o"/>
            </a:pPr>
            <a:r>
              <a:rPr lang="en"/>
              <a:t>what is a good policy?</a:t>
            </a:r>
          </a:p>
          <a:p>
            <a:pPr marL="0" lvl="0" indent="0" rtl="0">
              <a:spcBef>
                <a:spcPts val="0"/>
              </a:spcBef>
              <a:buNone/>
            </a:pPr>
            <a:endParaRPr/>
          </a:p>
        </p:txBody>
      </p:sp>
      <p:sp>
        <p:nvSpPr>
          <p:cNvPr id="332" name="Shape 332"/>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39</a:t>
            </a:fld>
            <a:endParaRPr lang="en"/>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48"/>
            <a:ext cx="8229600" cy="1020600"/>
          </a:xfrm>
          <a:prstGeom prst="rect">
            <a:avLst/>
          </a:prstGeom>
        </p:spPr>
        <p:txBody>
          <a:bodyPr lIns="91425" tIns="91425" rIns="91425" bIns="91425" anchor="b" anchorCtr="0">
            <a:noAutofit/>
          </a:bodyPr>
          <a:lstStyle/>
          <a:p>
            <a:pPr lvl="0" rtl="0">
              <a:spcBef>
                <a:spcPts val="0"/>
              </a:spcBef>
              <a:buNone/>
            </a:pPr>
            <a:r>
              <a:rPr lang="en"/>
              <a:t>Elements of RL</a:t>
            </a:r>
          </a:p>
        </p:txBody>
      </p:sp>
      <p:sp>
        <p:nvSpPr>
          <p:cNvPr id="53" name="Shape 53"/>
          <p:cNvSpPr txBox="1">
            <a:spLocks noGrp="1"/>
          </p:cNvSpPr>
          <p:nvPr>
            <p:ph type="body" idx="1"/>
          </p:nvPr>
        </p:nvSpPr>
        <p:spPr>
          <a:xfrm>
            <a:off x="457200" y="1295400"/>
            <a:ext cx="8229600" cy="4967700"/>
          </a:xfrm>
          <a:prstGeom prst="rect">
            <a:avLst/>
          </a:prstGeom>
        </p:spPr>
        <p:txBody>
          <a:bodyPr lIns="91425" tIns="91425" rIns="91425" bIns="91425" anchor="t" anchorCtr="0">
            <a:noAutofit/>
          </a:bodyPr>
          <a:lstStyle/>
          <a:p>
            <a:pPr lvl="0" rtl="0">
              <a:spcBef>
                <a:spcPts val="0"/>
              </a:spcBef>
              <a:buNone/>
            </a:pPr>
            <a:endParaRPr sz="1800" b="1" i="1">
              <a:solidFill>
                <a:schemeClr val="dk1"/>
              </a:solidFill>
              <a:latin typeface="Trebuchet MS"/>
              <a:ea typeface="Trebuchet MS"/>
              <a:cs typeface="Trebuchet MS"/>
              <a:sym typeface="Trebuchet MS"/>
            </a:endParaRPr>
          </a:p>
          <a:p>
            <a:pPr marL="457200" lvl="0" indent="-342900" rtl="0">
              <a:spcBef>
                <a:spcPts val="0"/>
              </a:spcBef>
              <a:buClr>
                <a:schemeClr val="dk1"/>
              </a:buClr>
              <a:buSzPct val="100000"/>
              <a:buFont typeface="Trebuchet MS"/>
              <a:buAutoNum type="arabicPeriod" startAt="3"/>
            </a:pPr>
            <a:r>
              <a:rPr lang="en" sz="1800" b="1" i="1">
                <a:solidFill>
                  <a:schemeClr val="dk1"/>
                </a:solidFill>
                <a:latin typeface="Trebuchet MS"/>
                <a:ea typeface="Trebuchet MS"/>
                <a:cs typeface="Trebuchet MS"/>
                <a:sym typeface="Trebuchet MS"/>
              </a:rPr>
              <a:t>Value function:</a:t>
            </a:r>
            <a:r>
              <a:rPr lang="en" sz="1800">
                <a:solidFill>
                  <a:schemeClr val="dk1"/>
                </a:solidFill>
                <a:latin typeface="Trebuchet MS"/>
                <a:ea typeface="Trebuchet MS"/>
                <a:cs typeface="Trebuchet MS"/>
                <a:sym typeface="Trebuchet MS"/>
              </a:rPr>
              <a:t> specifies what is good in the long run </a:t>
            </a:r>
          </a:p>
          <a:p>
            <a:pPr marL="914400" lvl="1" indent="-342900" rtl="0">
              <a:spcBef>
                <a:spcPts val="0"/>
              </a:spcBef>
              <a:buClr>
                <a:schemeClr val="dk1"/>
              </a:buClr>
              <a:buSzPct val="100000"/>
              <a:buFont typeface="Courier New"/>
              <a:buChar char="o"/>
            </a:pPr>
            <a:r>
              <a:rPr lang="en" sz="1800">
                <a:solidFill>
                  <a:schemeClr val="dk1"/>
                </a:solidFill>
                <a:latin typeface="Trebuchet MS"/>
                <a:ea typeface="Trebuchet MS"/>
                <a:cs typeface="Trebuchet MS"/>
                <a:sym typeface="Trebuchet MS"/>
              </a:rPr>
              <a:t>the </a:t>
            </a:r>
            <a:r>
              <a:rPr lang="en" sz="1800" i="1">
                <a:solidFill>
                  <a:schemeClr val="dk1"/>
                </a:solidFill>
                <a:latin typeface="Trebuchet MS"/>
                <a:ea typeface="Trebuchet MS"/>
                <a:cs typeface="Trebuchet MS"/>
                <a:sym typeface="Trebuchet MS"/>
              </a:rPr>
              <a:t>value</a:t>
            </a:r>
            <a:r>
              <a:rPr lang="en" sz="1800">
                <a:solidFill>
                  <a:schemeClr val="dk1"/>
                </a:solidFill>
                <a:latin typeface="Trebuchet MS"/>
                <a:ea typeface="Trebuchet MS"/>
                <a:cs typeface="Trebuchet MS"/>
                <a:sym typeface="Trebuchet MS"/>
              </a:rPr>
              <a:t> of a state is the total amount of reward a learner can expect to accumulate over the future, starting from that state </a:t>
            </a:r>
          </a:p>
          <a:p>
            <a:pPr marL="914400" lvl="1" indent="-342900" rtl="0">
              <a:spcBef>
                <a:spcPts val="0"/>
              </a:spcBef>
              <a:buClr>
                <a:schemeClr val="dk1"/>
              </a:buClr>
              <a:buSzPct val="100000"/>
              <a:buFont typeface="Courier New"/>
              <a:buChar char="o"/>
            </a:pPr>
            <a:r>
              <a:rPr lang="en" sz="1800">
                <a:solidFill>
                  <a:schemeClr val="dk1"/>
                </a:solidFill>
                <a:latin typeface="Trebuchet MS"/>
                <a:ea typeface="Trebuchet MS"/>
                <a:cs typeface="Trebuchet MS"/>
                <a:sym typeface="Trebuchet MS"/>
              </a:rPr>
              <a:t>values indicate the </a:t>
            </a:r>
            <a:r>
              <a:rPr lang="en" sz="1800" i="1">
                <a:solidFill>
                  <a:schemeClr val="dk1"/>
                </a:solidFill>
                <a:latin typeface="Trebuchet MS"/>
                <a:ea typeface="Trebuchet MS"/>
                <a:cs typeface="Trebuchet MS"/>
                <a:sym typeface="Trebuchet MS"/>
              </a:rPr>
              <a:t>long-term</a:t>
            </a:r>
            <a:r>
              <a:rPr lang="en" sz="1800">
                <a:solidFill>
                  <a:schemeClr val="dk1"/>
                </a:solidFill>
                <a:latin typeface="Trebuchet MS"/>
                <a:ea typeface="Trebuchet MS"/>
                <a:cs typeface="Trebuchet MS"/>
                <a:sym typeface="Trebuchet MS"/>
              </a:rPr>
              <a:t> desirability of states after taking into account the states that are likely to follow and the rewards available in those states. </a:t>
            </a:r>
          </a:p>
          <a:p>
            <a:pPr marL="914400" lvl="1" indent="-342900" rtl="0">
              <a:spcBef>
                <a:spcPts val="0"/>
              </a:spcBef>
              <a:buClr>
                <a:schemeClr val="dk1"/>
              </a:buClr>
              <a:buSzPct val="100000"/>
              <a:buFont typeface="Courier New"/>
              <a:buChar char="o"/>
            </a:pPr>
            <a:r>
              <a:rPr lang="en" sz="1800">
                <a:solidFill>
                  <a:schemeClr val="dk1"/>
                </a:solidFill>
                <a:latin typeface="Trebuchet MS"/>
                <a:ea typeface="Trebuchet MS"/>
                <a:cs typeface="Trebuchet MS"/>
                <a:sym typeface="Trebuchet MS"/>
              </a:rPr>
              <a:t>the most important component of almost all reinforcement learning algorithms is a method for efficiently estimating values</a:t>
            </a:r>
            <a:br>
              <a:rPr lang="en" sz="1800">
                <a:solidFill>
                  <a:schemeClr val="dk1"/>
                </a:solidFill>
                <a:latin typeface="Trebuchet MS"/>
                <a:ea typeface="Trebuchet MS"/>
                <a:cs typeface="Trebuchet MS"/>
                <a:sym typeface="Trebuchet MS"/>
              </a:rPr>
            </a:br>
            <a:endParaRPr lang="en" sz="1800">
              <a:solidFill>
                <a:schemeClr val="dk1"/>
              </a:solidFill>
              <a:latin typeface="Trebuchet MS"/>
              <a:ea typeface="Trebuchet MS"/>
              <a:cs typeface="Trebuchet MS"/>
              <a:sym typeface="Trebuchet MS"/>
            </a:endParaRPr>
          </a:p>
          <a:p>
            <a:pPr marL="457200" lvl="0" indent="0" rtl="0">
              <a:spcBef>
                <a:spcPts val="0"/>
              </a:spcBef>
              <a:buNone/>
            </a:pPr>
            <a:endParaRPr sz="1800">
              <a:solidFill>
                <a:schemeClr val="dk1"/>
              </a:solidFill>
              <a:latin typeface="Trebuchet MS"/>
              <a:ea typeface="Trebuchet MS"/>
              <a:cs typeface="Trebuchet MS"/>
              <a:sym typeface="Trebuchet MS"/>
            </a:endParaRPr>
          </a:p>
          <a:p>
            <a:pPr marL="457200" lvl="0" indent="-342900" rtl="0">
              <a:spcBef>
                <a:spcPts val="0"/>
              </a:spcBef>
              <a:buClr>
                <a:schemeClr val="dk1"/>
              </a:buClr>
              <a:buSzPct val="100000"/>
              <a:buFont typeface="Trebuchet MS"/>
              <a:buAutoNum type="arabicPeriod" startAt="3"/>
            </a:pPr>
            <a:r>
              <a:rPr lang="en" sz="1800" b="1" i="1">
                <a:solidFill>
                  <a:schemeClr val="dk1"/>
                </a:solidFill>
                <a:latin typeface="Trebuchet MS"/>
                <a:ea typeface="Trebuchet MS"/>
                <a:cs typeface="Trebuchet MS"/>
                <a:sym typeface="Trebuchet MS"/>
              </a:rPr>
              <a:t>Model of the environment:</a:t>
            </a:r>
            <a:r>
              <a:rPr lang="en" sz="1800">
                <a:solidFill>
                  <a:schemeClr val="dk1"/>
                </a:solidFill>
                <a:latin typeface="Trebuchet MS"/>
                <a:ea typeface="Trebuchet MS"/>
                <a:cs typeface="Trebuchet MS"/>
                <a:sym typeface="Trebuchet MS"/>
              </a:rPr>
              <a:t> something that mimics the behavior of the environment </a:t>
            </a:r>
          </a:p>
          <a:p>
            <a:pPr marL="914400" lvl="1" indent="-342900" rtl="0">
              <a:spcBef>
                <a:spcPts val="0"/>
              </a:spcBef>
              <a:buClr>
                <a:schemeClr val="dk1"/>
              </a:buClr>
              <a:buSzPct val="100000"/>
              <a:buFont typeface="Courier New"/>
              <a:buChar char="o"/>
            </a:pPr>
            <a:r>
              <a:rPr lang="en" sz="1800">
                <a:solidFill>
                  <a:schemeClr val="dk1"/>
                </a:solidFill>
                <a:latin typeface="Trebuchet MS"/>
                <a:ea typeface="Trebuchet MS"/>
                <a:cs typeface="Trebuchet MS"/>
                <a:sym typeface="Trebuchet MS"/>
              </a:rPr>
              <a:t>Used for </a:t>
            </a:r>
            <a:r>
              <a:rPr lang="en" sz="1800" i="1">
                <a:solidFill>
                  <a:schemeClr val="dk1"/>
                </a:solidFill>
                <a:latin typeface="Trebuchet MS"/>
                <a:ea typeface="Trebuchet MS"/>
                <a:cs typeface="Trebuchet MS"/>
                <a:sym typeface="Trebuchet MS"/>
              </a:rPr>
              <a:t>planning</a:t>
            </a:r>
            <a:r>
              <a:rPr lang="en" sz="1800">
                <a:solidFill>
                  <a:schemeClr val="dk1"/>
                </a:solidFill>
                <a:latin typeface="Trebuchet MS"/>
                <a:ea typeface="Trebuchet MS"/>
                <a:cs typeface="Trebuchet MS"/>
                <a:sym typeface="Trebuchet MS"/>
              </a:rPr>
              <a:t> </a:t>
            </a:r>
          </a:p>
          <a:p>
            <a:pPr marL="1371600" lvl="2" indent="-342900" rtl="0">
              <a:spcBef>
                <a:spcPts val="0"/>
              </a:spcBef>
              <a:buClr>
                <a:schemeClr val="dk1"/>
              </a:buClr>
              <a:buSzPct val="100000"/>
              <a:buFont typeface="Wingdings"/>
              <a:buChar char="§"/>
            </a:pPr>
            <a:r>
              <a:rPr lang="en" sz="1800">
                <a:solidFill>
                  <a:schemeClr val="dk1"/>
                </a:solidFill>
                <a:latin typeface="Trebuchet MS"/>
                <a:ea typeface="Trebuchet MS"/>
                <a:cs typeface="Trebuchet MS"/>
                <a:sym typeface="Trebuchet MS"/>
              </a:rPr>
              <a:t>any way of deciding on a course of action by considering possible future situations before they are actually experienced</a:t>
            </a:r>
          </a:p>
        </p:txBody>
      </p:sp>
      <p:sp>
        <p:nvSpPr>
          <p:cNvPr id="54" name="Shape 54"/>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a:t>
            </a:fld>
            <a:endParaRPr lang="en"/>
          </a:p>
        </p:txBody>
      </p:sp>
    </p:spTree>
  </p:cSld>
  <p:clrMapOvr>
    <a:masterClrMapping/>
  </p:clrMapOvr>
  <p:transition xmlns:p14="http://schemas.microsoft.com/office/powerpoint/2010/mai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Policy Evaluation</a:t>
            </a:r>
          </a:p>
        </p:txBody>
      </p:sp>
      <p:sp>
        <p:nvSpPr>
          <p:cNvPr id="338" name="Shape 3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dirty="0"/>
              <a:t>Compute state-value function </a:t>
            </a:r>
            <a:r>
              <a:rPr lang="en" i="1" dirty="0"/>
              <a:t>V</a:t>
            </a:r>
            <a:r>
              <a:rPr lang="en" baseline="30000" dirty="0"/>
              <a:t>𝜋</a:t>
            </a:r>
            <a:r>
              <a:rPr lang="en" dirty="0"/>
              <a:t> for an arbitrary policy 𝜋</a:t>
            </a:r>
          </a:p>
          <a:p>
            <a:pPr rtl="0">
              <a:spcBef>
                <a:spcPts val="0"/>
              </a:spcBef>
              <a:buNone/>
            </a:pPr>
            <a:endParaRPr dirty="0"/>
          </a:p>
          <a:p>
            <a:pPr rtl="0">
              <a:spcBef>
                <a:spcPts val="0"/>
              </a:spcBef>
              <a:buNone/>
            </a:pPr>
            <a:endParaRPr dirty="0"/>
          </a:p>
          <a:p>
            <a:pPr rtl="0">
              <a:spcBef>
                <a:spcPts val="0"/>
              </a:spcBef>
              <a:buNone/>
            </a:pPr>
            <a:endParaRPr dirty="0"/>
          </a:p>
          <a:p>
            <a:pPr rtl="0">
              <a:spcBef>
                <a:spcPts val="0"/>
              </a:spcBef>
              <a:buNone/>
            </a:pPr>
            <a:r>
              <a:rPr lang="en-US" dirty="0" smtClean="0"/>
              <a:t/>
            </a:r>
            <a:br>
              <a:rPr lang="en-US" dirty="0" smtClean="0"/>
            </a:br>
            <a:endParaRPr dirty="0"/>
          </a:p>
          <a:p>
            <a:pPr marL="457200" lvl="0" indent="-419100" rtl="0">
              <a:spcBef>
                <a:spcPts val="0"/>
              </a:spcBef>
              <a:buClr>
                <a:srgbClr val="000000"/>
              </a:buClr>
              <a:buSzPct val="100000"/>
              <a:buFont typeface="Arial"/>
              <a:buChar char="●"/>
            </a:pPr>
            <a:r>
              <a:rPr lang="en" dirty="0"/>
              <a:t>Why we want this?</a:t>
            </a:r>
          </a:p>
          <a:p>
            <a:pPr marL="914400" lvl="1" indent="-381000" rtl="0">
              <a:spcBef>
                <a:spcPts val="0"/>
              </a:spcBef>
              <a:buClr>
                <a:srgbClr val="000000"/>
              </a:buClr>
              <a:buSzPct val="80000"/>
              <a:buFont typeface="Courier New"/>
              <a:buChar char="o"/>
            </a:pPr>
            <a:r>
              <a:rPr lang="en" dirty="0"/>
              <a:t>to evaluate the goodness of a policy</a:t>
            </a:r>
          </a:p>
          <a:p>
            <a:pPr marL="914400" lvl="1" indent="-381000" rtl="0">
              <a:spcBef>
                <a:spcPts val="0"/>
              </a:spcBef>
              <a:buClr>
                <a:srgbClr val="000000"/>
              </a:buClr>
              <a:buSzPct val="80000"/>
              <a:buFont typeface="Courier New"/>
              <a:buChar char="o"/>
            </a:pPr>
            <a:r>
              <a:rPr lang="en" dirty="0"/>
              <a:t>better policy -&gt; higher rewards</a:t>
            </a:r>
          </a:p>
        </p:txBody>
      </p:sp>
      <p:pic>
        <p:nvPicPr>
          <p:cNvPr id="339" name="Shape 339"/>
          <p:cNvPicPr preferRelativeResize="0"/>
          <p:nvPr/>
        </p:nvPicPr>
        <p:blipFill>
          <a:blip r:embed="rId3">
            <a:alphaModFix/>
          </a:blip>
          <a:stretch>
            <a:fillRect/>
          </a:stretch>
        </p:blipFill>
        <p:spPr>
          <a:xfrm>
            <a:off x="1302025" y="2854200"/>
            <a:ext cx="5941125" cy="1786400"/>
          </a:xfrm>
          <a:prstGeom prst="rect">
            <a:avLst/>
          </a:prstGeom>
          <a:noFill/>
          <a:ln>
            <a:noFill/>
          </a:ln>
        </p:spPr>
      </p:pic>
      <p:sp>
        <p:nvSpPr>
          <p:cNvPr id="340" name="Shape 34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40</a:t>
            </a:fld>
            <a:endParaRPr lang="en"/>
          </a:p>
        </p:txBody>
      </p:sp>
    </p:spTree>
  </p:cSld>
  <p:clrMapOvr>
    <a:masterClrMapping/>
  </p:clrMapOvr>
  <p:transition xmlns:p14="http://schemas.microsoft.com/office/powerpoint/2010/mai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Policy Evaluation</a:t>
            </a:r>
          </a:p>
        </p:txBody>
      </p:sp>
      <p:sp>
        <p:nvSpPr>
          <p:cNvPr id="346" name="Shape 34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endParaRPr dirty="0"/>
          </a:p>
          <a:p>
            <a:pPr rtl="0">
              <a:spcBef>
                <a:spcPts val="0"/>
              </a:spcBef>
              <a:buNone/>
            </a:pPr>
            <a:endParaRPr dirty="0"/>
          </a:p>
          <a:p>
            <a:pPr rtl="0">
              <a:spcBef>
                <a:spcPts val="0"/>
              </a:spcBef>
              <a:buNone/>
            </a:pPr>
            <a:endParaRPr dirty="0"/>
          </a:p>
          <a:p>
            <a:pPr rtl="0">
              <a:spcBef>
                <a:spcPts val="0"/>
              </a:spcBef>
              <a:buNone/>
            </a:pPr>
            <a:endParaRPr dirty="0"/>
          </a:p>
          <a:p>
            <a:pPr rtl="0">
              <a:spcBef>
                <a:spcPts val="0"/>
              </a:spcBef>
              <a:buNone/>
            </a:pPr>
            <a:endParaRPr dirty="0"/>
          </a:p>
          <a:p>
            <a:pPr rtl="0">
              <a:spcBef>
                <a:spcPts val="0"/>
              </a:spcBef>
              <a:buNone/>
            </a:pPr>
            <a:endParaRPr dirty="0"/>
          </a:p>
          <a:p>
            <a:pPr rtl="0">
              <a:spcBef>
                <a:spcPts val="0"/>
              </a:spcBef>
              <a:buNone/>
            </a:pPr>
            <a:endParaRPr dirty="0"/>
          </a:p>
          <a:p>
            <a:pPr marL="457200" lvl="0" indent="-419100">
              <a:spcBef>
                <a:spcPts val="0"/>
              </a:spcBef>
              <a:buClr>
                <a:srgbClr val="000000"/>
              </a:buClr>
              <a:buSzPct val="100000"/>
              <a:buFont typeface="Arial"/>
              <a:buChar char="●"/>
            </a:pPr>
            <a:endParaRPr lang="en-US" dirty="0" smtClean="0"/>
          </a:p>
          <a:p>
            <a:pPr marL="457200" lvl="0" indent="-419100">
              <a:spcBef>
                <a:spcPts val="0"/>
              </a:spcBef>
              <a:buClr>
                <a:srgbClr val="000000"/>
              </a:buClr>
              <a:buSzPct val="100000"/>
              <a:buFont typeface="Arial"/>
              <a:buChar char="●"/>
            </a:pPr>
            <a:r>
              <a:rPr lang="en" dirty="0" smtClean="0"/>
              <a:t>stop </a:t>
            </a:r>
            <a:r>
              <a:rPr lang="en" dirty="0"/>
              <a:t>if                             is sufficiently small</a:t>
            </a:r>
          </a:p>
        </p:txBody>
      </p:sp>
      <p:pic>
        <p:nvPicPr>
          <p:cNvPr id="347" name="Shape 347"/>
          <p:cNvPicPr preferRelativeResize="0"/>
          <p:nvPr/>
        </p:nvPicPr>
        <p:blipFill>
          <a:blip r:embed="rId3">
            <a:alphaModFix/>
          </a:blip>
          <a:stretch>
            <a:fillRect/>
          </a:stretch>
        </p:blipFill>
        <p:spPr>
          <a:xfrm>
            <a:off x="1481750" y="1600175"/>
            <a:ext cx="6445850" cy="3599625"/>
          </a:xfrm>
          <a:prstGeom prst="rect">
            <a:avLst/>
          </a:prstGeom>
          <a:noFill/>
          <a:ln>
            <a:noFill/>
          </a:ln>
        </p:spPr>
      </p:pic>
      <p:pic>
        <p:nvPicPr>
          <p:cNvPr id="348" name="Shape 348"/>
          <p:cNvPicPr preferRelativeResize="0"/>
          <p:nvPr/>
        </p:nvPicPr>
        <p:blipFill>
          <a:blip r:embed="rId4">
            <a:alphaModFix/>
          </a:blip>
          <a:stretch>
            <a:fillRect/>
          </a:stretch>
        </p:blipFill>
        <p:spPr>
          <a:xfrm>
            <a:off x="2150975" y="5491909"/>
            <a:ext cx="2840875" cy="282425"/>
          </a:xfrm>
          <a:prstGeom prst="rect">
            <a:avLst/>
          </a:prstGeom>
          <a:noFill/>
          <a:ln>
            <a:noFill/>
          </a:ln>
        </p:spPr>
      </p:pic>
      <p:sp>
        <p:nvSpPr>
          <p:cNvPr id="349" name="Shape 34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41</a:t>
            </a:fld>
            <a:endParaRPr lang="en"/>
          </a:p>
        </p:txBody>
      </p:sp>
    </p:spTree>
  </p:cSld>
  <p:clrMapOvr>
    <a:masterClrMapping/>
  </p:clrMapOvr>
  <p:transition xmlns:p14="http://schemas.microsoft.com/office/powerpoint/2010/mai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Policy Improvement</a:t>
            </a:r>
          </a:p>
        </p:txBody>
      </p:sp>
      <p:sp>
        <p:nvSpPr>
          <p:cNvPr id="355" name="Shape 3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a:t>After evaluating a policy, how to make it better?</a:t>
            </a:r>
          </a:p>
          <a:p>
            <a:pPr marL="457200" lvl="0" indent="-419100" rtl="0">
              <a:spcBef>
                <a:spcPts val="0"/>
              </a:spcBef>
              <a:buClr>
                <a:srgbClr val="000000"/>
              </a:buClr>
              <a:buSzPct val="100000"/>
              <a:buFont typeface="Arial"/>
              <a:buChar char="●"/>
            </a:pPr>
            <a:r>
              <a:rPr lang="en"/>
              <a:t>What if we take some other action </a:t>
            </a:r>
            <a:r>
              <a:rPr lang="en" i="1"/>
              <a:t>a</a:t>
            </a:r>
            <a:r>
              <a:rPr lang="en"/>
              <a:t>≠𝜋(</a:t>
            </a:r>
            <a:r>
              <a:rPr lang="en" i="1"/>
              <a:t>s</a:t>
            </a:r>
            <a:r>
              <a:rPr lang="en"/>
              <a:t>) at state </a:t>
            </a:r>
            <a:r>
              <a:rPr lang="en" i="1"/>
              <a:t>s</a:t>
            </a:r>
            <a:r>
              <a:rPr lang="en"/>
              <a:t>?</a:t>
            </a:r>
          </a:p>
          <a:p>
            <a:pPr rtl="0">
              <a:spcBef>
                <a:spcPts val="0"/>
              </a:spcBef>
              <a:buNone/>
            </a:pPr>
            <a:endParaRPr/>
          </a:p>
          <a:p>
            <a:pPr rtl="0">
              <a:spcBef>
                <a:spcPts val="0"/>
              </a:spcBef>
              <a:buNone/>
            </a:pPr>
            <a:endParaRPr/>
          </a:p>
          <a:p>
            <a:pPr rtl="0">
              <a:spcBef>
                <a:spcPts val="0"/>
              </a:spcBef>
              <a:buNone/>
            </a:pPr>
            <a:endParaRPr/>
          </a:p>
          <a:p>
            <a:pPr marL="457200" lvl="0" indent="-419100" rtl="0">
              <a:spcBef>
                <a:spcPts val="0"/>
              </a:spcBef>
              <a:buClr>
                <a:srgbClr val="000000"/>
              </a:buClr>
              <a:buSzPct val="100000"/>
              <a:buFont typeface="Arial"/>
              <a:buChar char="●"/>
            </a:pPr>
            <a:r>
              <a:rPr lang="en"/>
              <a:t>is this greater than </a:t>
            </a:r>
            <a:r>
              <a:rPr lang="en" i="1"/>
              <a:t>V</a:t>
            </a:r>
            <a:r>
              <a:rPr lang="en" baseline="30000"/>
              <a:t>𝜋</a:t>
            </a:r>
            <a:r>
              <a:rPr lang="en"/>
              <a:t>(</a:t>
            </a:r>
            <a:r>
              <a:rPr lang="en" i="1"/>
              <a:t>s</a:t>
            </a:r>
            <a:r>
              <a:rPr lang="en"/>
              <a:t>)?</a:t>
            </a:r>
          </a:p>
          <a:p>
            <a:pPr marL="457200" lvl="0" indent="-419100" rtl="0">
              <a:spcBef>
                <a:spcPts val="0"/>
              </a:spcBef>
              <a:buClr>
                <a:srgbClr val="000000"/>
              </a:buClr>
              <a:buSzPct val="100000"/>
              <a:buFont typeface="Arial"/>
              <a:buChar char="●"/>
            </a:pPr>
            <a:r>
              <a:rPr lang="en"/>
              <a:t>If so, what do we do?</a:t>
            </a:r>
          </a:p>
        </p:txBody>
      </p:sp>
      <p:pic>
        <p:nvPicPr>
          <p:cNvPr id="356" name="Shape 356"/>
          <p:cNvPicPr preferRelativeResize="0"/>
          <p:nvPr/>
        </p:nvPicPr>
        <p:blipFill>
          <a:blip r:embed="rId3">
            <a:alphaModFix/>
          </a:blip>
          <a:stretch>
            <a:fillRect/>
          </a:stretch>
        </p:blipFill>
        <p:spPr>
          <a:xfrm>
            <a:off x="2334364" y="3532825"/>
            <a:ext cx="5354947" cy="1230154"/>
          </a:xfrm>
          <a:prstGeom prst="rect">
            <a:avLst/>
          </a:prstGeom>
          <a:noFill/>
          <a:ln>
            <a:noFill/>
          </a:ln>
        </p:spPr>
      </p:pic>
      <p:sp>
        <p:nvSpPr>
          <p:cNvPr id="357" name="Shape 357"/>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42</a:t>
            </a:fld>
            <a:endParaRPr lang="en"/>
          </a:p>
        </p:txBody>
      </p:sp>
    </p:spTree>
  </p:cSld>
  <p:clrMapOvr>
    <a:masterClrMapping/>
  </p:clrMapOvr>
  <p:transition xmlns:p14="http://schemas.microsoft.com/office/powerpoint/2010/mai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Policy Improvement</a:t>
            </a:r>
          </a:p>
        </p:txBody>
      </p:sp>
      <p:sp>
        <p:nvSpPr>
          <p:cNvPr id="363" name="Shape 36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rial"/>
              <a:buChar char="●"/>
            </a:pPr>
            <a:r>
              <a:rPr lang="en" sz="2400"/>
              <a:t>we know how to improve over one state </a:t>
            </a:r>
            <a:r>
              <a:rPr lang="en" sz="2400" i="1"/>
              <a:t>s</a:t>
            </a:r>
            <a:r>
              <a:rPr lang="en" sz="2400"/>
              <a:t> and one action </a:t>
            </a:r>
            <a:r>
              <a:rPr lang="en" sz="2400" i="1"/>
              <a:t>a</a:t>
            </a:r>
          </a:p>
          <a:p>
            <a:pPr marL="457200" marR="0" lvl="0" indent="-381000" algn="l" rtl="0">
              <a:lnSpc>
                <a:spcPct val="100000"/>
              </a:lnSpc>
              <a:spcBef>
                <a:spcPts val="600"/>
              </a:spcBef>
              <a:spcAft>
                <a:spcPts val="0"/>
              </a:spcAft>
              <a:buClr>
                <a:srgbClr val="000000"/>
              </a:buClr>
              <a:buSzPct val="100000"/>
              <a:buFont typeface="Arial"/>
              <a:buChar char="●"/>
            </a:pPr>
            <a:r>
              <a:rPr lang="en" sz="2400"/>
              <a:t>how about extend to consider changes at </a:t>
            </a:r>
            <a:r>
              <a:rPr lang="en" sz="2400" i="1"/>
              <a:t>all</a:t>
            </a:r>
            <a:r>
              <a:rPr lang="en" sz="2400"/>
              <a:t> states and to </a:t>
            </a:r>
            <a:r>
              <a:rPr lang="en" sz="2400" i="1"/>
              <a:t>all</a:t>
            </a:r>
            <a:r>
              <a:rPr lang="en" sz="2400"/>
              <a:t> possible actions?</a:t>
            </a:r>
          </a:p>
          <a:p>
            <a:pPr marL="457200" marR="0" lvl="0" indent="-381000" algn="l" rtl="0">
              <a:lnSpc>
                <a:spcPct val="100000"/>
              </a:lnSpc>
              <a:spcBef>
                <a:spcPts val="600"/>
              </a:spcBef>
              <a:spcAft>
                <a:spcPts val="0"/>
              </a:spcAft>
              <a:buClr>
                <a:srgbClr val="000000"/>
              </a:buClr>
              <a:buSzPct val="100000"/>
              <a:buFont typeface="Arial"/>
              <a:buChar char="●"/>
            </a:pPr>
            <a:r>
              <a:rPr lang="en" sz="2400"/>
              <a:t>selecting at each state the action that appears best according to </a:t>
            </a:r>
            <a:r>
              <a:rPr lang="en" sz="2400" i="1"/>
              <a:t>Q</a:t>
            </a:r>
            <a:r>
              <a:rPr lang="en" sz="2400" i="1" baseline="30000"/>
              <a:t>𝜋</a:t>
            </a:r>
            <a:r>
              <a:rPr lang="en" sz="2400" i="1"/>
              <a:t>(s,a)</a:t>
            </a:r>
          </a:p>
          <a:p>
            <a:pPr marR="0" lvl="0" algn="l" rtl="0">
              <a:lnSpc>
                <a:spcPct val="100000"/>
              </a:lnSpc>
              <a:spcBef>
                <a:spcPts val="600"/>
              </a:spcBef>
              <a:spcAft>
                <a:spcPts val="0"/>
              </a:spcAft>
              <a:buNone/>
            </a:pPr>
            <a:endParaRPr sz="2400"/>
          </a:p>
        </p:txBody>
      </p:sp>
      <p:pic>
        <p:nvPicPr>
          <p:cNvPr id="364" name="Shape 364"/>
          <p:cNvPicPr preferRelativeResize="0"/>
          <p:nvPr/>
        </p:nvPicPr>
        <p:blipFill>
          <a:blip r:embed="rId3">
            <a:alphaModFix/>
          </a:blip>
          <a:stretch>
            <a:fillRect/>
          </a:stretch>
        </p:blipFill>
        <p:spPr>
          <a:xfrm>
            <a:off x="765700" y="4070475"/>
            <a:ext cx="7677975" cy="2406525"/>
          </a:xfrm>
          <a:prstGeom prst="rect">
            <a:avLst/>
          </a:prstGeom>
          <a:noFill/>
          <a:ln>
            <a:noFill/>
          </a:ln>
        </p:spPr>
      </p:pic>
      <p:sp>
        <p:nvSpPr>
          <p:cNvPr id="365" name="Shape 36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43</a:t>
            </a:fld>
            <a:endParaRPr lang="en"/>
          </a:p>
        </p:txBody>
      </p:sp>
    </p:spTree>
  </p:cSld>
  <p:clrMapOvr>
    <a:masterClrMapping/>
  </p:clrMapOvr>
  <p:transition xmlns:p14="http://schemas.microsoft.com/office/powerpoint/2010/mai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Policy Iteration</a:t>
            </a:r>
          </a:p>
        </p:txBody>
      </p:sp>
      <p:sp>
        <p:nvSpPr>
          <p:cNvPr id="371" name="Shape 37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a:t>Since we know how to evaluate and improve policies, we can iterate over the processes to find optimal policy</a:t>
            </a:r>
          </a:p>
          <a:p>
            <a:pPr rtl="0">
              <a:spcBef>
                <a:spcPts val="0"/>
              </a:spcBef>
              <a:buNone/>
            </a:pPr>
            <a:endParaRPr/>
          </a:p>
          <a:p>
            <a:pPr marL="457200" lvl="0" indent="-419100" rtl="0">
              <a:spcBef>
                <a:spcPts val="0"/>
              </a:spcBef>
              <a:buClr>
                <a:srgbClr val="000000"/>
              </a:buClr>
              <a:buSzPct val="100000"/>
              <a:buFont typeface="Arial"/>
              <a:buChar char="●"/>
            </a:pPr>
            <a:r>
              <a:rPr lang="en"/>
              <a:t>assumption: finite MDP</a:t>
            </a:r>
          </a:p>
          <a:p>
            <a:pPr marL="457200" lvl="0" indent="-419100" rtl="0">
              <a:spcBef>
                <a:spcPts val="0"/>
              </a:spcBef>
              <a:buClr>
                <a:srgbClr val="000000"/>
              </a:buClr>
              <a:buSzPct val="100000"/>
              <a:buFont typeface="Arial"/>
              <a:buChar char="●"/>
            </a:pPr>
            <a:r>
              <a:rPr lang="en"/>
              <a:t>requires finite iterations to find optimal policy</a:t>
            </a:r>
          </a:p>
          <a:p>
            <a:pPr lvl="0">
              <a:spcBef>
                <a:spcPts val="0"/>
              </a:spcBef>
              <a:buNone/>
            </a:pPr>
            <a:endParaRPr/>
          </a:p>
        </p:txBody>
      </p:sp>
      <p:pic>
        <p:nvPicPr>
          <p:cNvPr id="372" name="Shape 372"/>
          <p:cNvPicPr preferRelativeResize="0"/>
          <p:nvPr/>
        </p:nvPicPr>
        <p:blipFill>
          <a:blip r:embed="rId3">
            <a:alphaModFix/>
          </a:blip>
          <a:stretch>
            <a:fillRect/>
          </a:stretch>
        </p:blipFill>
        <p:spPr>
          <a:xfrm>
            <a:off x="660125" y="3243283"/>
            <a:ext cx="7907399" cy="358000"/>
          </a:xfrm>
          <a:prstGeom prst="rect">
            <a:avLst/>
          </a:prstGeom>
          <a:noFill/>
          <a:ln>
            <a:noFill/>
          </a:ln>
        </p:spPr>
      </p:pic>
      <p:sp>
        <p:nvSpPr>
          <p:cNvPr id="373" name="Shape 37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44</a:t>
            </a:fld>
            <a:endParaRPr lang="en"/>
          </a:p>
        </p:txBody>
      </p:sp>
    </p:spTree>
  </p:cSld>
  <p:clrMapOvr>
    <a:masterClrMapping/>
  </p:clrMapOvr>
  <p:transition xmlns:p14="http://schemas.microsoft.com/office/powerpoint/2010/mai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Policy Iteration</a:t>
            </a:r>
          </a:p>
        </p:txBody>
      </p:sp>
      <p:sp>
        <p:nvSpPr>
          <p:cNvPr id="379" name="Shape 379"/>
          <p:cNvSpPr txBox="1">
            <a:spLocks noGrp="1"/>
          </p:cNvSpPr>
          <p:nvPr>
            <p:ph type="body" idx="1"/>
          </p:nvPr>
        </p:nvSpPr>
        <p:spPr>
          <a:xfrm>
            <a:off x="457200" y="1600200"/>
            <a:ext cx="3344399" cy="4967700"/>
          </a:xfrm>
          <a:prstGeom prst="rect">
            <a:avLst/>
          </a:prstGeom>
        </p:spPr>
        <p:txBody>
          <a:bodyPr lIns="91425" tIns="91425" rIns="91425" bIns="91425" anchor="t" anchorCtr="0">
            <a:noAutofit/>
          </a:bodyPr>
          <a:lstStyle/>
          <a:p>
            <a:pPr algn="just" rtl="0">
              <a:spcBef>
                <a:spcPts val="0"/>
              </a:spcBef>
              <a:buNone/>
            </a:pPr>
            <a:r>
              <a:rPr lang="en" sz="2400"/>
              <a:t>Iterate over policies</a:t>
            </a:r>
          </a:p>
          <a:p>
            <a:pPr algn="just" rtl="0">
              <a:spcBef>
                <a:spcPts val="0"/>
              </a:spcBef>
              <a:buNone/>
            </a:pPr>
            <a:r>
              <a:rPr lang="en" sz="2400"/>
              <a:t>until some stable </a:t>
            </a:r>
          </a:p>
          <a:p>
            <a:pPr algn="just">
              <a:spcBef>
                <a:spcPts val="0"/>
              </a:spcBef>
              <a:buNone/>
            </a:pPr>
            <a:r>
              <a:rPr lang="en" sz="2400"/>
              <a:t>policy reached</a:t>
            </a:r>
          </a:p>
        </p:txBody>
      </p:sp>
      <p:pic>
        <p:nvPicPr>
          <p:cNvPr id="380" name="Shape 380"/>
          <p:cNvPicPr preferRelativeResize="0"/>
          <p:nvPr/>
        </p:nvPicPr>
        <p:blipFill>
          <a:blip r:embed="rId3">
            <a:alphaModFix/>
          </a:blip>
          <a:stretch>
            <a:fillRect/>
          </a:stretch>
        </p:blipFill>
        <p:spPr>
          <a:xfrm>
            <a:off x="3876675" y="1600200"/>
            <a:ext cx="4733925" cy="4838700"/>
          </a:xfrm>
          <a:prstGeom prst="rect">
            <a:avLst/>
          </a:prstGeom>
          <a:noFill/>
          <a:ln>
            <a:noFill/>
          </a:ln>
        </p:spPr>
      </p:pic>
      <p:sp>
        <p:nvSpPr>
          <p:cNvPr id="381" name="Shape 38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45</a:t>
            </a:fld>
            <a:endParaRPr lang="en"/>
          </a:p>
        </p:txBody>
      </p:sp>
    </p:spTree>
  </p:cSld>
  <p:clrMapOvr>
    <a:masterClrMapping/>
  </p:clrMapOvr>
  <p:transition xmlns:p14="http://schemas.microsoft.com/office/powerpoint/2010/mai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Value Iteration</a:t>
            </a:r>
          </a:p>
        </p:txBody>
      </p:sp>
      <p:sp>
        <p:nvSpPr>
          <p:cNvPr id="387" name="Shape 38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spcBef>
                <a:spcPts val="0"/>
              </a:spcBef>
              <a:buClr>
                <a:srgbClr val="000000"/>
              </a:buClr>
              <a:buSzPct val="100000"/>
              <a:buFont typeface="Arial"/>
              <a:buChar char="●"/>
            </a:pPr>
            <a:r>
              <a:rPr lang="en" sz="2200"/>
              <a:t>In Policy Iteration, each iteration involves policy evaluation, which may itself be a protracted iterative computation requiring multiple sweeps through the state set</a:t>
            </a:r>
          </a:p>
          <a:p>
            <a:pPr lvl="0">
              <a:spcBef>
                <a:spcPts val="0"/>
              </a:spcBef>
              <a:buNone/>
            </a:pPr>
            <a:endParaRPr/>
          </a:p>
        </p:txBody>
      </p:sp>
      <p:pic>
        <p:nvPicPr>
          <p:cNvPr id="388" name="Shape 388"/>
          <p:cNvPicPr preferRelativeResize="0"/>
          <p:nvPr/>
        </p:nvPicPr>
        <p:blipFill>
          <a:blip r:embed="rId3">
            <a:alphaModFix/>
          </a:blip>
          <a:stretch>
            <a:fillRect/>
          </a:stretch>
        </p:blipFill>
        <p:spPr>
          <a:xfrm>
            <a:off x="1581150" y="2800375"/>
            <a:ext cx="5714450" cy="3785975"/>
          </a:xfrm>
          <a:prstGeom prst="rect">
            <a:avLst/>
          </a:prstGeom>
          <a:noFill/>
          <a:ln>
            <a:noFill/>
          </a:ln>
        </p:spPr>
      </p:pic>
      <p:sp>
        <p:nvSpPr>
          <p:cNvPr id="389" name="Shape 38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46</a:t>
            </a:fld>
            <a:endParaRPr lang="en"/>
          </a:p>
        </p:txBody>
      </p:sp>
    </p:spTree>
  </p:cSld>
  <p:clrMapOvr>
    <a:masterClrMapping/>
  </p:clrMapOvr>
  <p:transition xmlns:p14="http://schemas.microsoft.com/office/powerpoint/2010/mai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Asynchronous DP</a:t>
            </a:r>
          </a:p>
        </p:txBody>
      </p:sp>
      <p:sp>
        <p:nvSpPr>
          <p:cNvPr id="395" name="Shape 39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rial"/>
              <a:buChar char="●"/>
            </a:pPr>
            <a:r>
              <a:rPr lang="en" sz="2400"/>
              <a:t>DP method involves operations over entire state set of the MDP, requires sweeping of entire </a:t>
            </a:r>
            <a:r>
              <a:rPr lang="en" sz="2400" i="1"/>
              <a:t>S</a:t>
            </a:r>
          </a:p>
          <a:p>
            <a:pPr marL="457200" lvl="0" indent="-381000" rtl="0">
              <a:spcBef>
                <a:spcPts val="0"/>
              </a:spcBef>
              <a:buClr>
                <a:srgbClr val="000000"/>
              </a:buClr>
              <a:buSzPct val="100000"/>
              <a:buFont typeface="Arial"/>
              <a:buChar char="●"/>
            </a:pPr>
            <a:r>
              <a:rPr lang="en" sz="2400"/>
              <a:t>Asynchronous DP are not organized in terms of systematic sweeps of </a:t>
            </a:r>
            <a:r>
              <a:rPr lang="en" sz="2400" i="1"/>
              <a:t>S</a:t>
            </a:r>
          </a:p>
          <a:p>
            <a:pPr marL="457200" lvl="0" indent="-381000" rtl="0">
              <a:spcBef>
                <a:spcPts val="0"/>
              </a:spcBef>
              <a:buClr>
                <a:srgbClr val="000000"/>
              </a:buClr>
              <a:buSzPct val="100000"/>
              <a:buFont typeface="Arial"/>
              <a:buChar char="●"/>
            </a:pPr>
            <a:r>
              <a:rPr lang="en" sz="2400"/>
              <a:t>makes it easier to intermix computation with real-time interaction</a:t>
            </a:r>
          </a:p>
          <a:p>
            <a:pPr marL="457200" lvl="0" indent="-381000" rtl="0">
              <a:spcBef>
                <a:spcPts val="0"/>
              </a:spcBef>
              <a:buClr>
                <a:srgbClr val="000000"/>
              </a:buClr>
              <a:buSzPct val="100000"/>
              <a:buFont typeface="Arial"/>
              <a:buChar char="●"/>
            </a:pPr>
            <a:r>
              <a:rPr lang="en" sz="2400"/>
              <a:t>can run an iterative DP algorithm at the same time that an agent is actually experiencing the MDP </a:t>
            </a:r>
          </a:p>
          <a:p>
            <a:pPr marL="914400" lvl="1" indent="-381000" rtl="0">
              <a:spcBef>
                <a:spcPts val="0"/>
              </a:spcBef>
              <a:buClr>
                <a:srgbClr val="000000"/>
              </a:buClr>
              <a:buSzPct val="100000"/>
              <a:buFont typeface="Courier New"/>
              <a:buChar char="o"/>
            </a:pPr>
            <a:r>
              <a:rPr lang="en" sz="2400"/>
              <a:t>agent's experience can be used to determine the states to which the DP algorithm applies its backups</a:t>
            </a:r>
          </a:p>
          <a:p>
            <a:pPr marL="914400" lvl="1" indent="-381000" rtl="0">
              <a:spcBef>
                <a:spcPts val="0"/>
              </a:spcBef>
              <a:buClr>
                <a:srgbClr val="000000"/>
              </a:buClr>
              <a:buSzPct val="100000"/>
              <a:buFont typeface="Courier New"/>
              <a:buChar char="o"/>
            </a:pPr>
            <a:r>
              <a:rPr lang="en" sz="2400"/>
              <a:t>latest value and policy information from the DP algorithm can guide the agent's decision-making</a:t>
            </a:r>
          </a:p>
        </p:txBody>
      </p:sp>
      <p:sp>
        <p:nvSpPr>
          <p:cNvPr id="396" name="Shape 39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47</a:t>
            </a:fld>
            <a:endParaRPr lang="en"/>
          </a:p>
        </p:txBody>
      </p:sp>
    </p:spTree>
  </p:cSld>
  <p:clrMapOvr>
    <a:masterClrMapping/>
  </p:clrMapOvr>
  <p:transition xmlns:p14="http://schemas.microsoft.com/office/powerpoint/2010/mai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Generalized Policy Iteration</a:t>
            </a:r>
          </a:p>
        </p:txBody>
      </p:sp>
      <p:sp>
        <p:nvSpPr>
          <p:cNvPr id="402" name="Shape 40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rial"/>
              <a:buChar char="●"/>
            </a:pPr>
            <a:r>
              <a:rPr lang="en" sz="2400"/>
              <a:t>Policy iteration consists of two simultaneous, interacting processes</a:t>
            </a:r>
          </a:p>
          <a:p>
            <a:pPr marL="914400" lvl="1" indent="-381000" rtl="0">
              <a:spcBef>
                <a:spcPts val="0"/>
              </a:spcBef>
              <a:buClr>
                <a:srgbClr val="000000"/>
              </a:buClr>
              <a:buSzPct val="80000"/>
              <a:buFont typeface="Courier New"/>
              <a:buChar char="o"/>
            </a:pPr>
            <a:r>
              <a:rPr lang="en"/>
              <a:t>Policy Evaluation makes the value function consistent with current policy</a:t>
            </a:r>
          </a:p>
          <a:p>
            <a:pPr marL="914400" lvl="1" indent="-381000" rtl="0">
              <a:spcBef>
                <a:spcPts val="0"/>
              </a:spcBef>
              <a:buClr>
                <a:srgbClr val="000000"/>
              </a:buClr>
              <a:buSzPct val="80000"/>
              <a:buFont typeface="Courier New"/>
              <a:buChar char="o"/>
            </a:pPr>
            <a:r>
              <a:rPr lang="en"/>
              <a:t>Policy Improvement makes the policy greedy wrt the current value function</a:t>
            </a:r>
          </a:p>
          <a:p>
            <a:pPr marL="457200" lvl="0" indent="-381000" rtl="0">
              <a:spcBef>
                <a:spcPts val="0"/>
              </a:spcBef>
              <a:buClr>
                <a:srgbClr val="000000"/>
              </a:buClr>
              <a:buSzPct val="100000"/>
              <a:buFont typeface="Arial"/>
              <a:buChar char="●"/>
            </a:pPr>
            <a:r>
              <a:rPr lang="en" sz="2400"/>
              <a:t>Generalized Policy Iteration (GPI) refers to the general idea of interacting policy evaluation and policy improvement processes</a:t>
            </a:r>
          </a:p>
          <a:p>
            <a:pPr marL="457200" lvl="0" indent="-381000" rtl="0">
              <a:spcBef>
                <a:spcPts val="0"/>
              </a:spcBef>
              <a:buClr>
                <a:srgbClr val="000000"/>
              </a:buClr>
              <a:buSzPct val="100000"/>
              <a:buFont typeface="Arial"/>
              <a:buChar char="●"/>
            </a:pPr>
            <a:r>
              <a:rPr lang="en" sz="2400"/>
              <a:t>almost all reinforcement learning methods are well described as GPI</a:t>
            </a:r>
          </a:p>
        </p:txBody>
      </p:sp>
      <p:sp>
        <p:nvSpPr>
          <p:cNvPr id="403" name="Shape 40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48</a:t>
            </a:fld>
            <a:endParaRPr lang="en"/>
          </a:p>
        </p:txBody>
      </p:sp>
    </p:spTree>
  </p:cSld>
  <p:clrMapOvr>
    <a:masterClrMapping/>
  </p:clrMapOvr>
  <p:transition xmlns:p14="http://schemas.microsoft.com/office/powerpoint/2010/mai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a:spcBef>
                <a:spcPts val="0"/>
              </a:spcBef>
              <a:buNone/>
            </a:pPr>
            <a:r>
              <a:rPr lang="en"/>
              <a:t>Generalized Policy Iteration</a:t>
            </a:r>
          </a:p>
        </p:txBody>
      </p:sp>
      <p:sp>
        <p:nvSpPr>
          <p:cNvPr id="409" name="Shape 409"/>
          <p:cNvSpPr txBox="1">
            <a:spLocks noGrp="1"/>
          </p:cNvSpPr>
          <p:nvPr>
            <p:ph type="body" idx="1"/>
          </p:nvPr>
        </p:nvSpPr>
        <p:spPr>
          <a:xfrm>
            <a:off x="457200" y="1600200"/>
            <a:ext cx="4127099" cy="4967700"/>
          </a:xfrm>
          <a:prstGeom prst="rect">
            <a:avLst/>
          </a:prstGeom>
        </p:spPr>
        <p:txBody>
          <a:bodyPr lIns="91425" tIns="91425" rIns="91425" bIns="91425" anchor="t" anchorCtr="0">
            <a:noAutofit/>
          </a:bodyPr>
          <a:lstStyle/>
          <a:p>
            <a:pPr marL="457200" lvl="0" indent="-419100">
              <a:spcBef>
                <a:spcPts val="0"/>
              </a:spcBef>
              <a:buClr>
                <a:srgbClr val="000000"/>
              </a:buClr>
              <a:buSzPct val="100000"/>
              <a:buFont typeface="Arial"/>
              <a:buChar char="●"/>
            </a:pPr>
            <a:r>
              <a:rPr lang="en"/>
              <a:t>two processes dragging to the same destination, optimality</a:t>
            </a:r>
          </a:p>
        </p:txBody>
      </p:sp>
      <p:pic>
        <p:nvPicPr>
          <p:cNvPr id="410" name="Shape 410"/>
          <p:cNvPicPr preferRelativeResize="0"/>
          <p:nvPr/>
        </p:nvPicPr>
        <p:blipFill>
          <a:blip r:embed="rId3">
            <a:alphaModFix/>
          </a:blip>
          <a:stretch>
            <a:fillRect/>
          </a:stretch>
        </p:blipFill>
        <p:spPr>
          <a:xfrm>
            <a:off x="4699550" y="1600200"/>
            <a:ext cx="4127099" cy="2356482"/>
          </a:xfrm>
          <a:prstGeom prst="rect">
            <a:avLst/>
          </a:prstGeom>
          <a:noFill/>
          <a:ln>
            <a:noFill/>
          </a:ln>
        </p:spPr>
      </p:pic>
      <p:sp>
        <p:nvSpPr>
          <p:cNvPr id="411" name="Shape 41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49</a:t>
            </a:fld>
            <a:endParaRPr lang="en"/>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sz="2400">
                <a:latin typeface="Trebuchet MS"/>
                <a:ea typeface="Trebuchet MS"/>
                <a:cs typeface="Trebuchet MS"/>
                <a:sym typeface="Trebuchet MS"/>
              </a:rPr>
              <a:t>Objective:</a:t>
            </a:r>
            <a:br>
              <a:rPr lang="en" sz="2400">
                <a:latin typeface="Trebuchet MS"/>
                <a:ea typeface="Trebuchet MS"/>
                <a:cs typeface="Trebuchet MS"/>
                <a:sym typeface="Trebuchet MS"/>
              </a:rPr>
            </a:br>
            <a:endParaRPr lang="en" sz="2400">
              <a:latin typeface="Trebuchet MS"/>
              <a:ea typeface="Trebuchet MS"/>
              <a:cs typeface="Trebuchet MS"/>
              <a:sym typeface="Trebuchet MS"/>
            </a:endParaRPr>
          </a:p>
          <a:p>
            <a:pPr marL="457200" lvl="0" indent="-381000" rtl="0">
              <a:spcBef>
                <a:spcPts val="0"/>
              </a:spcBef>
              <a:buClr>
                <a:srgbClr val="000000"/>
              </a:buClr>
              <a:buSzPct val="100000"/>
              <a:buFont typeface="Arial"/>
              <a:buChar char="●"/>
            </a:pPr>
            <a:r>
              <a:rPr lang="en" sz="2400">
                <a:latin typeface="Trebuchet MS"/>
                <a:ea typeface="Trebuchet MS"/>
                <a:cs typeface="Trebuchet MS"/>
                <a:sym typeface="Trebuchet MS"/>
              </a:rPr>
              <a:t>Describe the reinforcement learning problem</a:t>
            </a:r>
            <a:br>
              <a:rPr lang="en" sz="2400">
                <a:latin typeface="Trebuchet MS"/>
                <a:ea typeface="Trebuchet MS"/>
                <a:cs typeface="Trebuchet MS"/>
                <a:sym typeface="Trebuchet MS"/>
              </a:rPr>
            </a:br>
            <a:endParaRPr lang="en" sz="2400">
              <a:latin typeface="Trebuchet MS"/>
              <a:ea typeface="Trebuchet MS"/>
              <a:cs typeface="Trebuchet MS"/>
              <a:sym typeface="Trebuchet MS"/>
            </a:endParaRPr>
          </a:p>
          <a:p>
            <a:pPr marL="457200" lvl="0" indent="-381000" rtl="0">
              <a:spcBef>
                <a:spcPts val="0"/>
              </a:spcBef>
              <a:buClr>
                <a:srgbClr val="000000"/>
              </a:buClr>
              <a:buSzPct val="100000"/>
              <a:buFont typeface="Arial"/>
              <a:buChar char="●"/>
            </a:pPr>
            <a:r>
              <a:rPr lang="en" sz="2400">
                <a:latin typeface="Trebuchet MS"/>
                <a:ea typeface="Trebuchet MS"/>
                <a:cs typeface="Trebuchet MS"/>
                <a:sym typeface="Trebuchet MS"/>
              </a:rPr>
              <a:t>Talk about possible applications that can be framed as reinforcement learning tasks</a:t>
            </a:r>
            <a:br>
              <a:rPr lang="en" sz="2400">
                <a:latin typeface="Trebuchet MS"/>
                <a:ea typeface="Trebuchet MS"/>
                <a:cs typeface="Trebuchet MS"/>
                <a:sym typeface="Trebuchet MS"/>
              </a:rPr>
            </a:br>
            <a:endParaRPr lang="en" sz="2400">
              <a:latin typeface="Trebuchet MS"/>
              <a:ea typeface="Trebuchet MS"/>
              <a:cs typeface="Trebuchet MS"/>
              <a:sym typeface="Trebuchet MS"/>
            </a:endParaRPr>
          </a:p>
          <a:p>
            <a:pPr marL="457200" lvl="0" indent="-381000" rtl="0">
              <a:spcBef>
                <a:spcPts val="0"/>
              </a:spcBef>
              <a:buClr>
                <a:srgbClr val="000000"/>
              </a:buClr>
              <a:buSzPct val="100000"/>
              <a:buFont typeface="Arial"/>
              <a:buChar char="●"/>
            </a:pPr>
            <a:r>
              <a:rPr lang="en" sz="2400">
                <a:latin typeface="Trebuchet MS"/>
                <a:ea typeface="Trebuchet MS"/>
                <a:cs typeface="Trebuchet MS"/>
                <a:sym typeface="Trebuchet MS"/>
              </a:rPr>
              <a:t>Mathematically describe the problem</a:t>
            </a:r>
            <a:br>
              <a:rPr lang="en" sz="2400">
                <a:latin typeface="Trebuchet MS"/>
                <a:ea typeface="Trebuchet MS"/>
                <a:cs typeface="Trebuchet MS"/>
                <a:sym typeface="Trebuchet MS"/>
              </a:rPr>
            </a:br>
            <a:endParaRPr lang="en" sz="2400">
              <a:latin typeface="Trebuchet MS"/>
              <a:ea typeface="Trebuchet MS"/>
              <a:cs typeface="Trebuchet MS"/>
              <a:sym typeface="Trebuchet MS"/>
            </a:endParaRPr>
          </a:p>
          <a:p>
            <a:pPr marL="457200" lvl="0" indent="-381000" rtl="0">
              <a:spcBef>
                <a:spcPts val="0"/>
              </a:spcBef>
              <a:buClr>
                <a:srgbClr val="000000"/>
              </a:buClr>
              <a:buSzPct val="100000"/>
              <a:buFont typeface="Arial"/>
              <a:buChar char="●"/>
            </a:pPr>
            <a:r>
              <a:rPr lang="en" sz="2400">
                <a:latin typeface="Trebuchet MS"/>
                <a:ea typeface="Trebuchet MS"/>
                <a:cs typeface="Trebuchet MS"/>
                <a:sym typeface="Trebuchet MS"/>
              </a:rPr>
              <a:t>Applicability v/s mathematical tractability tradeoffs and challenges</a:t>
            </a:r>
          </a:p>
        </p:txBody>
      </p:sp>
      <p:sp>
        <p:nvSpPr>
          <p:cNvPr id="60" name="Shape 60"/>
          <p:cNvSpPr txBox="1">
            <a:spLocks noGrp="1"/>
          </p:cNvSpPr>
          <p:nvPr>
            <p:ph type="title"/>
          </p:nvPr>
        </p:nvSpPr>
        <p:spPr>
          <a:xfrm>
            <a:off x="457200" y="274648"/>
            <a:ext cx="8229600" cy="1020600"/>
          </a:xfrm>
          <a:prstGeom prst="rect">
            <a:avLst/>
          </a:prstGeom>
        </p:spPr>
        <p:txBody>
          <a:bodyPr lIns="91425" tIns="91425" rIns="91425" bIns="91425" anchor="b" anchorCtr="0">
            <a:noAutofit/>
          </a:bodyPr>
          <a:lstStyle/>
          <a:p>
            <a:pPr lvl="0" rtl="0">
              <a:spcBef>
                <a:spcPts val="0"/>
              </a:spcBef>
              <a:buNone/>
            </a:pPr>
            <a:r>
              <a:rPr lang="en" sz="3500"/>
              <a:t>The Reinforcement Learning Problem</a:t>
            </a:r>
          </a:p>
        </p:txBody>
      </p:sp>
      <p:sp>
        <p:nvSpPr>
          <p:cNvPr id="61" name="Shape 6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5</a:t>
            </a:fld>
            <a:endParaRPr lang="en"/>
          </a:p>
        </p:txBody>
      </p:sp>
    </p:spTree>
  </p:cSld>
  <p:clrMapOvr>
    <a:masterClrMapping/>
  </p:clrMapOvr>
  <p:transition xmlns:p14="http://schemas.microsoft.com/office/powerpoint/2010/main" spd="slow">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DP Efficiency</a:t>
            </a:r>
          </a:p>
        </p:txBody>
      </p:sp>
      <p:sp>
        <p:nvSpPr>
          <p:cNvPr id="417" name="Shape 41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a:t>worst case time to find an optimal policy is polynomial in the number of states and actions, if a few technical details ignored</a:t>
            </a:r>
          </a:p>
          <a:p>
            <a:pPr marL="457200" lvl="0" indent="-419100" rtl="0">
              <a:spcBef>
                <a:spcPts val="0"/>
              </a:spcBef>
              <a:buClr>
                <a:srgbClr val="000000"/>
              </a:buClr>
              <a:buSzPct val="100000"/>
              <a:buFont typeface="Arial"/>
              <a:buChar char="●"/>
            </a:pPr>
            <a:r>
              <a:rPr lang="en"/>
              <a:t>curse of dimensionality</a:t>
            </a:r>
          </a:p>
          <a:p>
            <a:pPr marL="914400" lvl="1" indent="-381000" rtl="0">
              <a:spcBef>
                <a:spcPts val="0"/>
              </a:spcBef>
              <a:buClr>
                <a:srgbClr val="000000"/>
              </a:buClr>
              <a:buSzPct val="80000"/>
              <a:buFont typeface="Courier New"/>
              <a:buChar char="o"/>
            </a:pPr>
            <a:r>
              <a:rPr lang="en"/>
              <a:t>number of states often grows exponentially with number of state variables</a:t>
            </a:r>
          </a:p>
          <a:p>
            <a:pPr marL="914400" lvl="1" indent="-381000">
              <a:spcBef>
                <a:spcPts val="0"/>
              </a:spcBef>
              <a:buClr>
                <a:srgbClr val="000000"/>
              </a:buClr>
              <a:buSzPct val="80000"/>
              <a:buFont typeface="Courier New"/>
              <a:buChar char="o"/>
            </a:pPr>
            <a:r>
              <a:rPr lang="en"/>
              <a:t>inherent difficulties of the problem, not of DP method</a:t>
            </a:r>
          </a:p>
        </p:txBody>
      </p:sp>
      <p:sp>
        <p:nvSpPr>
          <p:cNvPr id="418" name="Shape 41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50</a:t>
            </a:fld>
            <a:endParaRPr lang="en"/>
          </a:p>
        </p:txBody>
      </p:sp>
    </p:spTree>
  </p:cSld>
  <p:clrMapOvr>
    <a:masterClrMapping/>
  </p:clrMapOvr>
  <p:transition xmlns:p14="http://schemas.microsoft.com/office/powerpoint/2010/mai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Shape 423"/>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Let’s discuss more questions!</a:t>
            </a:r>
          </a:p>
        </p:txBody>
      </p:sp>
      <p:sp>
        <p:nvSpPr>
          <p:cNvPr id="424" name="Shape 424"/>
          <p:cNvSpPr txBox="1">
            <a:spLocks noGrp="1"/>
          </p:cNvSpPr>
          <p:nvPr>
            <p:ph type="body" idx="1"/>
          </p:nvPr>
        </p:nvSpPr>
        <p:spPr>
          <a:xfrm>
            <a:off x="457200" y="1447800"/>
            <a:ext cx="8229600" cy="49677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Arial"/>
              <a:buAutoNum type="arabicPeriod"/>
            </a:pPr>
            <a:r>
              <a:rPr lang="en" sz="1600" b="1"/>
              <a:t>According to the RL textbook, DP, Asynchronous DP, Value Iteration, Policy Iteration can be used to solve MDP. How to prove that they will converge to an optimal solution? (Jiyun)</a:t>
            </a:r>
          </a:p>
          <a:p>
            <a:pPr marL="914400" lvl="1" indent="-330200" rtl="0">
              <a:spcBef>
                <a:spcPts val="0"/>
              </a:spcBef>
              <a:buClr>
                <a:srgbClr val="000000"/>
              </a:buClr>
              <a:buSzPct val="100000"/>
              <a:buFont typeface="Courier New"/>
              <a:buChar char="o"/>
            </a:pPr>
            <a:r>
              <a:rPr lang="en" sz="1600"/>
              <a:t>Check this out.  </a:t>
            </a:r>
            <a:r>
              <a:rPr lang="en" sz="1600" u="sng">
                <a:solidFill>
                  <a:schemeClr val="hlink"/>
                </a:solidFill>
                <a:hlinkClick r:id="rId3"/>
              </a:rPr>
              <a:t>http://chercheurs.lille.inria.fr/~ghavamza/RL-EC-Lille/Lecture4-b.pdf</a:t>
            </a:r>
            <a:r>
              <a:rPr lang="en" sz="1600"/>
              <a:t/>
            </a:r>
            <a:br>
              <a:rPr lang="en" sz="1600"/>
            </a:br>
            <a:endParaRPr lang="en" sz="1600"/>
          </a:p>
          <a:p>
            <a:pPr marL="457200" lvl="0" indent="-330200" rtl="0">
              <a:spcBef>
                <a:spcPts val="0"/>
              </a:spcBef>
              <a:buClr>
                <a:srgbClr val="000000"/>
              </a:buClr>
              <a:buSzPct val="100000"/>
              <a:buFont typeface="Arial"/>
              <a:buAutoNum type="arabicPeriod"/>
            </a:pPr>
            <a:r>
              <a:rPr lang="en" sz="1600" b="1"/>
              <a:t>What are the major differences among above four approaches? (Jiyun)</a:t>
            </a:r>
          </a:p>
          <a:p>
            <a:pPr marL="914400" lvl="1" indent="-330200" rtl="0">
              <a:spcBef>
                <a:spcPts val="0"/>
              </a:spcBef>
              <a:buClr>
                <a:srgbClr val="000000"/>
              </a:buClr>
              <a:buSzPct val="100000"/>
              <a:buFont typeface="Courier New"/>
              <a:buChar char="o"/>
            </a:pPr>
            <a:r>
              <a:rPr lang="en" sz="1600"/>
              <a:t>DP: a solution method to solve equations</a:t>
            </a:r>
          </a:p>
          <a:p>
            <a:pPr marL="914400" lvl="1" indent="-330200" rtl="0">
              <a:spcBef>
                <a:spcPts val="0"/>
              </a:spcBef>
              <a:buClr>
                <a:srgbClr val="000000"/>
              </a:buClr>
              <a:buSzPct val="100000"/>
              <a:buFont typeface="Courier New"/>
              <a:buChar char="o"/>
            </a:pPr>
            <a:r>
              <a:rPr lang="en" sz="1600"/>
              <a:t>Asynchronous DP: in-place iterative DP algorithms that are not organized in terms of systematic sweeps of the state set</a:t>
            </a:r>
          </a:p>
          <a:p>
            <a:pPr marL="914400" lvl="1" indent="-330200" rtl="0">
              <a:spcBef>
                <a:spcPts val="0"/>
              </a:spcBef>
              <a:buClr>
                <a:srgbClr val="000000"/>
              </a:buClr>
              <a:buSzPct val="100000"/>
              <a:buFont typeface="Courier New"/>
              <a:buChar char="o"/>
            </a:pPr>
            <a:r>
              <a:rPr lang="en" sz="1600"/>
              <a:t>Policy Iteration: a process that lead to a sequence of monotonically improving policies and value functions</a:t>
            </a:r>
          </a:p>
          <a:p>
            <a:pPr marL="914400" lvl="1" indent="-330200" rtl="0">
              <a:spcBef>
                <a:spcPts val="0"/>
              </a:spcBef>
              <a:buClr>
                <a:srgbClr val="000000"/>
              </a:buClr>
              <a:buSzPct val="100000"/>
              <a:buFont typeface="Courier New"/>
              <a:buChar char="o"/>
            </a:pPr>
            <a:r>
              <a:rPr lang="en" sz="1600"/>
              <a:t>Value Iteration: special case when policy evaluation is stopped after just one sweep</a:t>
            </a:r>
            <a:br>
              <a:rPr lang="en" sz="1600"/>
            </a:br>
            <a:endParaRPr lang="en" sz="1600"/>
          </a:p>
          <a:p>
            <a:pPr marL="457200" lvl="0" indent="-330200" rtl="0">
              <a:spcBef>
                <a:spcPts val="0"/>
              </a:spcBef>
              <a:buClr>
                <a:srgbClr val="000000"/>
              </a:buClr>
              <a:buSzPct val="100000"/>
              <a:buFont typeface="Arial"/>
              <a:buAutoNum type="arabicPeriod"/>
            </a:pPr>
            <a:r>
              <a:rPr lang="en" sz="1600" b="1"/>
              <a:t>What are these four algorithms' time complexity and space complexity in term of action space size |A| and state space size |S|? Why?(Jiyun)</a:t>
            </a:r>
          </a:p>
          <a:p>
            <a:pPr marL="914400" lvl="1" indent="-330200" rtl="0">
              <a:spcBef>
                <a:spcPts val="0"/>
              </a:spcBef>
              <a:buClr>
                <a:srgbClr val="000000"/>
              </a:buClr>
              <a:buSzPct val="100000"/>
              <a:buFont typeface="Courier New"/>
              <a:buChar char="o"/>
            </a:pPr>
            <a:r>
              <a:rPr lang="en" sz="1600" i="1"/>
              <a:t>O(|A||S|</a:t>
            </a:r>
            <a:r>
              <a:rPr lang="en" sz="1600" i="1" baseline="30000"/>
              <a:t>2</a:t>
            </a:r>
            <a:r>
              <a:rPr lang="en" sz="1600" i="1"/>
              <a:t>) </a:t>
            </a:r>
            <a:r>
              <a:rPr lang="en" sz="1600"/>
              <a:t>per iteration for value iteration</a:t>
            </a:r>
            <a:r>
              <a:rPr lang="en" sz="1600" i="1"/>
              <a:t>, O(|A||S|</a:t>
            </a:r>
            <a:r>
              <a:rPr lang="en" sz="1600" i="1" baseline="30000"/>
              <a:t>2</a:t>
            </a:r>
            <a:r>
              <a:rPr lang="en" sz="1600" i="1"/>
              <a:t>+|S|</a:t>
            </a:r>
            <a:r>
              <a:rPr lang="en" sz="1600" i="1" baseline="30000"/>
              <a:t>3</a:t>
            </a:r>
            <a:r>
              <a:rPr lang="en" sz="1600" i="1"/>
              <a:t>) per iteration for policy iteration, etc; PSPACE</a:t>
            </a:r>
          </a:p>
          <a:p>
            <a:pPr marL="914400" lvl="1" indent="-330200" rtl="0">
              <a:spcBef>
                <a:spcPts val="0"/>
              </a:spcBef>
              <a:buClr>
                <a:srgbClr val="000000"/>
              </a:buClr>
              <a:buSzPct val="100000"/>
              <a:buFont typeface="Courier New"/>
              <a:buChar char="o"/>
            </a:pPr>
            <a:r>
              <a:rPr lang="en" sz="1600" i="1"/>
              <a:t>no known tight worst-case bound</a:t>
            </a:r>
          </a:p>
        </p:txBody>
      </p:sp>
      <p:sp>
        <p:nvSpPr>
          <p:cNvPr id="425" name="Shape 42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51</a:t>
            </a:fld>
            <a:endParaRPr lang="en"/>
          </a:p>
        </p:txBody>
      </p:sp>
    </p:spTree>
  </p:cSld>
  <p:clrMapOvr>
    <a:masterClrMapping/>
  </p:clrMapOvr>
  <p:transition xmlns:p14="http://schemas.microsoft.com/office/powerpoint/2010/mai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Shape 43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Some More Questions</a:t>
            </a:r>
          </a:p>
        </p:txBody>
      </p:sp>
      <p:sp>
        <p:nvSpPr>
          <p:cNvPr id="431" name="Shape 4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Arial"/>
              <a:buAutoNum type="arabicPeriod" startAt="4"/>
            </a:pPr>
            <a:r>
              <a:rPr lang="en" sz="1600" b="1"/>
              <a:t>Efficiency comparison between value iteration and policy iteration (Grace)</a:t>
            </a:r>
          </a:p>
          <a:p>
            <a:pPr marL="914400" lvl="1" indent="-330200" rtl="0">
              <a:spcBef>
                <a:spcPts val="0"/>
              </a:spcBef>
              <a:buClr>
                <a:srgbClr val="000000"/>
              </a:buClr>
              <a:buSzPct val="100000"/>
              <a:buFont typeface="Arial"/>
              <a:buChar char="○"/>
            </a:pPr>
            <a:r>
              <a:rPr lang="en" sz="1600"/>
              <a:t>from the RL book:value iteration is more efficient because value iteration is a special case </a:t>
            </a:r>
            <a:r>
              <a:rPr lang="en" sz="1600">
                <a:solidFill>
                  <a:schemeClr val="dk1"/>
                </a:solidFill>
              </a:rPr>
              <a:t>when policy evaluation is stopped after just one sweep</a:t>
            </a:r>
          </a:p>
          <a:p>
            <a:pPr marL="914400" lvl="1" indent="-330200" rtl="0">
              <a:spcBef>
                <a:spcPts val="0"/>
              </a:spcBef>
              <a:buClr>
                <a:schemeClr val="dk1"/>
              </a:buClr>
              <a:buSzPct val="100000"/>
              <a:buFont typeface="Arial"/>
              <a:buChar char="○"/>
            </a:pPr>
            <a:r>
              <a:rPr lang="en" sz="1600">
                <a:solidFill>
                  <a:schemeClr val="dk1"/>
                </a:solidFill>
              </a:rPr>
              <a:t>from the paper: arguments have been put forth to the effect that each approach is better for large problems</a:t>
            </a:r>
            <a:br>
              <a:rPr lang="en" sz="1600">
                <a:solidFill>
                  <a:schemeClr val="dk1"/>
                </a:solidFill>
              </a:rPr>
            </a:br>
            <a:endParaRPr lang="en" sz="1600">
              <a:solidFill>
                <a:schemeClr val="dk1"/>
              </a:solidFill>
            </a:endParaRPr>
          </a:p>
          <a:p>
            <a:pPr marL="457200" lvl="0" indent="-330200" rtl="0">
              <a:spcBef>
                <a:spcPts val="0"/>
              </a:spcBef>
              <a:buClr>
                <a:schemeClr val="dk1"/>
              </a:buClr>
              <a:buSzPct val="100000"/>
              <a:buFont typeface="Arial"/>
              <a:buAutoNum type="arabicPeriod" startAt="4"/>
            </a:pPr>
            <a:r>
              <a:rPr lang="en" sz="1600" b="1">
                <a:solidFill>
                  <a:schemeClr val="dk1"/>
                </a:solidFill>
              </a:rPr>
              <a:t>From section 4.2, it is unclear why equation 4.9 implies that \pi and \pi\prime are globally optimal and not just locally optimal. Is this a consequence of the markovian nature of the system? (Henry)</a:t>
            </a:r>
          </a:p>
          <a:p>
            <a:pPr marL="914400" lvl="1" indent="-330200" rtl="0">
              <a:spcBef>
                <a:spcPts val="0"/>
              </a:spcBef>
              <a:buClr>
                <a:schemeClr val="dk1"/>
              </a:buClr>
              <a:buSzPct val="100000"/>
              <a:buFont typeface="Arial"/>
              <a:buChar char="○"/>
            </a:pPr>
            <a:r>
              <a:rPr lang="en" sz="1600">
                <a:solidFill>
                  <a:schemeClr val="dk1"/>
                </a:solidFill>
              </a:rPr>
              <a:t>we implicitly assume infinite-horizon discounted model, so optimal values are global</a:t>
            </a:r>
          </a:p>
          <a:p>
            <a:pPr marL="914400" lvl="1" indent="-330200" rtl="0">
              <a:spcBef>
                <a:spcPts val="0"/>
              </a:spcBef>
              <a:buClr>
                <a:schemeClr val="dk1"/>
              </a:buClr>
              <a:buSzPct val="100000"/>
              <a:buFont typeface="Arial"/>
              <a:buChar char="○"/>
            </a:pPr>
            <a:r>
              <a:rPr lang="en" sz="1600">
                <a:solidFill>
                  <a:schemeClr val="dk1"/>
                </a:solidFill>
              </a:rPr>
              <a:t>if the agent explore enough, it will not stuck in a “bad” state for long</a:t>
            </a:r>
            <a:br>
              <a:rPr lang="en" sz="1600">
                <a:solidFill>
                  <a:schemeClr val="dk1"/>
                </a:solidFill>
              </a:rPr>
            </a:br>
            <a:endParaRPr lang="en" sz="1600">
              <a:solidFill>
                <a:schemeClr val="dk1"/>
              </a:solidFill>
            </a:endParaRPr>
          </a:p>
          <a:p>
            <a:pPr marL="457200" lvl="0" indent="-330200" rtl="0">
              <a:spcBef>
                <a:spcPts val="0"/>
              </a:spcBef>
              <a:buClr>
                <a:schemeClr val="dk1"/>
              </a:buClr>
              <a:buSzPct val="100000"/>
              <a:buFont typeface="Arial"/>
              <a:buAutoNum type="arabicPeriod" startAt="4"/>
            </a:pPr>
            <a:r>
              <a:rPr lang="en" sz="1600" b="1">
                <a:solidFill>
                  <a:schemeClr val="dk1"/>
                </a:solidFill>
              </a:rPr>
              <a:t>Figure 4.3 shows the pseudo-code of policy improvement. Seems one state can only associate with one action according to the pseudo-code? (Yifang) </a:t>
            </a:r>
          </a:p>
          <a:p>
            <a:pPr marL="914400" lvl="1" indent="-330200" rtl="0">
              <a:spcBef>
                <a:spcPts val="0"/>
              </a:spcBef>
              <a:buClr>
                <a:schemeClr val="dk1"/>
              </a:buClr>
              <a:buSzPct val="100000"/>
              <a:buFont typeface="Arial"/>
              <a:buChar char="○"/>
            </a:pPr>
            <a:r>
              <a:rPr lang="en" sz="1600">
                <a:solidFill>
                  <a:schemeClr val="dk1"/>
                </a:solidFill>
              </a:rPr>
              <a:t>the max</a:t>
            </a:r>
            <a:r>
              <a:rPr lang="en" sz="1600" baseline="-25000">
                <a:solidFill>
                  <a:schemeClr val="dk1"/>
                </a:solidFill>
              </a:rPr>
              <a:t>a</a:t>
            </a:r>
            <a:r>
              <a:rPr lang="en" sz="1600">
                <a:solidFill>
                  <a:schemeClr val="dk1"/>
                </a:solidFill>
              </a:rPr>
              <a:t> in evaluating </a:t>
            </a:r>
            <a:r>
              <a:rPr lang="en" sz="1600" i="1">
                <a:solidFill>
                  <a:schemeClr val="dk1"/>
                </a:solidFill>
              </a:rPr>
              <a:t>𝜋(s)</a:t>
            </a:r>
            <a:r>
              <a:rPr lang="en" sz="1600">
                <a:solidFill>
                  <a:schemeClr val="dk1"/>
                </a:solidFill>
              </a:rPr>
              <a:t> is actually taking all actions possible at state </a:t>
            </a:r>
            <a:r>
              <a:rPr lang="en" sz="1600" i="1">
                <a:solidFill>
                  <a:schemeClr val="dk1"/>
                </a:solidFill>
              </a:rPr>
              <a:t>s</a:t>
            </a:r>
            <a:r>
              <a:rPr lang="en" sz="1600">
                <a:solidFill>
                  <a:schemeClr val="dk1"/>
                </a:solidFill>
              </a:rPr>
              <a:t> into consideration</a:t>
            </a:r>
          </a:p>
          <a:p>
            <a:pPr lvl="0" rtl="0">
              <a:spcBef>
                <a:spcPts val="0"/>
              </a:spcBef>
              <a:buNone/>
            </a:pPr>
            <a:endParaRPr sz="1600">
              <a:solidFill>
                <a:schemeClr val="dk1"/>
              </a:solidFill>
            </a:endParaRPr>
          </a:p>
        </p:txBody>
      </p:sp>
      <p:sp>
        <p:nvSpPr>
          <p:cNvPr id="432" name="Shape 432"/>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52</a:t>
            </a:fld>
            <a:endParaRPr lang="en"/>
          </a:p>
        </p:txBody>
      </p:sp>
      <p:pic>
        <p:nvPicPr>
          <p:cNvPr id="433" name="Shape 433"/>
          <p:cNvPicPr preferRelativeResize="0"/>
          <p:nvPr/>
        </p:nvPicPr>
        <p:blipFill>
          <a:blip r:embed="rId3">
            <a:alphaModFix/>
          </a:blip>
          <a:stretch>
            <a:fillRect/>
          </a:stretch>
        </p:blipFill>
        <p:spPr>
          <a:xfrm>
            <a:off x="1028700" y="6015450"/>
            <a:ext cx="7086600" cy="704850"/>
          </a:xfrm>
          <a:prstGeom prst="rect">
            <a:avLst/>
          </a:prstGeom>
          <a:noFill/>
          <a:ln>
            <a:noFill/>
          </a:ln>
        </p:spPr>
      </p:pic>
    </p:spTree>
  </p:cSld>
  <p:clrMapOvr>
    <a:masterClrMapping/>
  </p:clrMapOvr>
  <p:transition xmlns:p14="http://schemas.microsoft.com/office/powerpoint/2010/mai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Even More Questions</a:t>
            </a:r>
          </a:p>
        </p:txBody>
      </p:sp>
      <p:sp>
        <p:nvSpPr>
          <p:cNvPr id="439" name="Shape 43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R="0" lvl="0" algn="l" rtl="0">
              <a:lnSpc>
                <a:spcPct val="100000"/>
              </a:lnSpc>
              <a:spcBef>
                <a:spcPts val="600"/>
              </a:spcBef>
              <a:spcAft>
                <a:spcPts val="0"/>
              </a:spcAft>
              <a:buNone/>
            </a:pPr>
            <a:endParaRPr sz="1700"/>
          </a:p>
          <a:p>
            <a:pPr marL="457200" lvl="0" indent="-336550" rtl="0">
              <a:spcBef>
                <a:spcPts val="0"/>
              </a:spcBef>
              <a:buClr>
                <a:srgbClr val="000000"/>
              </a:buClr>
              <a:buSzPct val="100000"/>
              <a:buFont typeface="Arial"/>
              <a:buAutoNum type="arabicPeriod" startAt="7"/>
            </a:pPr>
            <a:r>
              <a:rPr lang="en" sz="1700" b="1"/>
              <a:t>"an asynchronous algorithm must continue to backup the values of all the states: it can't ignore any state after some point in the computation" - this seems to imply that an asynchronous alg would have to backup all states? or does it just mean that it would *in theory* backup all states if it continued forever? (Brad)</a:t>
            </a:r>
          </a:p>
          <a:p>
            <a:pPr marL="914400" lvl="1" indent="-336550" rtl="0">
              <a:spcBef>
                <a:spcPts val="0"/>
              </a:spcBef>
              <a:buClr>
                <a:srgbClr val="000000"/>
              </a:buClr>
              <a:buSzPct val="100000"/>
              <a:buFont typeface="Arial"/>
              <a:buChar char="○"/>
            </a:pPr>
            <a:r>
              <a:rPr lang="en" sz="1700"/>
              <a:t>for correctness, all states have to backup. No single state should be missed out. </a:t>
            </a:r>
            <a:br>
              <a:rPr lang="en" sz="1700"/>
            </a:br>
            <a:endParaRPr lang="en" sz="1700"/>
          </a:p>
          <a:p>
            <a:pPr marL="457200" lvl="0" indent="-336550" rtl="0">
              <a:spcBef>
                <a:spcPts val="0"/>
              </a:spcBef>
              <a:buClr>
                <a:srgbClr val="000000"/>
              </a:buClr>
              <a:buSzPct val="100000"/>
              <a:buFont typeface="Arial"/>
              <a:buAutoNum type="arabicPeriod" startAt="7"/>
            </a:pPr>
            <a:r>
              <a:rPr lang="en" sz="1700" b="1"/>
              <a:t>What does it mean that "In asynchronous DP methods, the evaluation and improvement processes are interleaved at an even finer grain [than one iteration between each policy improvement]" ...? how could it be finer than one iteration? (Brad)</a:t>
            </a:r>
          </a:p>
          <a:p>
            <a:pPr marL="914400" lvl="1" indent="-336550" rtl="0">
              <a:spcBef>
                <a:spcPts val="0"/>
              </a:spcBef>
              <a:buClr>
                <a:srgbClr val="000000"/>
              </a:buClr>
              <a:buSzPct val="100000"/>
              <a:buFont typeface="Arial"/>
              <a:buChar char="○"/>
            </a:pPr>
            <a:r>
              <a:rPr lang="en" sz="1700"/>
              <a:t>by finer, it means every iteration, the algorithm is more flexible, allowed to make more or less backups to some states</a:t>
            </a:r>
          </a:p>
          <a:p>
            <a:pPr lvl="0">
              <a:spcBef>
                <a:spcPts val="0"/>
              </a:spcBef>
              <a:buNone/>
            </a:pPr>
            <a:endParaRPr sz="1700"/>
          </a:p>
        </p:txBody>
      </p:sp>
      <p:sp>
        <p:nvSpPr>
          <p:cNvPr id="440" name="Shape 44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53</a:t>
            </a:fld>
            <a:endParaRPr lang="en"/>
          </a:p>
        </p:txBody>
      </p:sp>
    </p:spTree>
  </p:cSld>
  <p:clrMapOvr>
    <a:masterClrMapping/>
  </p:clrMapOvr>
  <p:transition xmlns:p14="http://schemas.microsoft.com/office/powerpoint/2010/mai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Still More Questions</a:t>
            </a:r>
          </a:p>
        </p:txBody>
      </p:sp>
      <p:sp>
        <p:nvSpPr>
          <p:cNvPr id="446" name="Shape 44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2900" rtl="0">
              <a:spcBef>
                <a:spcPts val="0"/>
              </a:spcBef>
              <a:buClr>
                <a:srgbClr val="000000"/>
              </a:buClr>
              <a:buSzPct val="100000"/>
              <a:buFont typeface="Arial"/>
              <a:buAutoNum type="arabicPeriod" startAt="9"/>
            </a:pPr>
            <a:r>
              <a:rPr lang="en" sz="1800" b="1"/>
              <a:t>Does equation 3.10 tell us the number of subproblems is the number of states in a dynamic programming scenario? (Yifang)</a:t>
            </a:r>
          </a:p>
          <a:p>
            <a:pPr marL="914400" lvl="1" indent="-342900" rtl="0">
              <a:spcBef>
                <a:spcPts val="0"/>
              </a:spcBef>
              <a:buClr>
                <a:srgbClr val="000000"/>
              </a:buClr>
              <a:buSzPct val="100000"/>
              <a:buFont typeface="Arial"/>
              <a:buChar char="○"/>
            </a:pPr>
            <a:r>
              <a:rPr lang="en" sz="1800"/>
              <a:t>from the DP algorithm below, the two summations are taken over all actions possible at state </a:t>
            </a:r>
            <a:r>
              <a:rPr lang="en" sz="1800" i="1"/>
              <a:t>s</a:t>
            </a:r>
            <a:r>
              <a:rPr lang="en" sz="1800"/>
              <a:t>, and all states these actions lead to, </a:t>
            </a:r>
            <a:r>
              <a:rPr lang="en" sz="1800" i="1"/>
              <a:t>s’</a:t>
            </a:r>
          </a:p>
          <a:p>
            <a:pPr>
              <a:spcBef>
                <a:spcPts val="0"/>
              </a:spcBef>
              <a:buNone/>
            </a:pPr>
            <a:endParaRPr sz="1800"/>
          </a:p>
        </p:txBody>
      </p:sp>
      <p:pic>
        <p:nvPicPr>
          <p:cNvPr id="447" name="Shape 447"/>
          <p:cNvPicPr preferRelativeResize="0"/>
          <p:nvPr/>
        </p:nvPicPr>
        <p:blipFill>
          <a:blip r:embed="rId3">
            <a:alphaModFix/>
          </a:blip>
          <a:stretch>
            <a:fillRect/>
          </a:stretch>
        </p:blipFill>
        <p:spPr>
          <a:xfrm>
            <a:off x="2563762" y="2978225"/>
            <a:ext cx="4016474" cy="1207699"/>
          </a:xfrm>
          <a:prstGeom prst="rect">
            <a:avLst/>
          </a:prstGeom>
          <a:noFill/>
          <a:ln>
            <a:noFill/>
          </a:ln>
        </p:spPr>
      </p:pic>
      <p:pic>
        <p:nvPicPr>
          <p:cNvPr id="448" name="Shape 448"/>
          <p:cNvPicPr preferRelativeResize="0"/>
          <p:nvPr/>
        </p:nvPicPr>
        <p:blipFill>
          <a:blip r:embed="rId4">
            <a:alphaModFix/>
          </a:blip>
          <a:stretch>
            <a:fillRect/>
          </a:stretch>
        </p:blipFill>
        <p:spPr>
          <a:xfrm>
            <a:off x="2371725" y="4304875"/>
            <a:ext cx="4400550" cy="2457450"/>
          </a:xfrm>
          <a:prstGeom prst="rect">
            <a:avLst/>
          </a:prstGeom>
          <a:noFill/>
          <a:ln>
            <a:noFill/>
          </a:ln>
        </p:spPr>
      </p:pic>
      <p:sp>
        <p:nvSpPr>
          <p:cNvPr id="449" name="Shape 44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54</a:t>
            </a:fld>
            <a:endParaRPr lang="en"/>
          </a:p>
        </p:txBody>
      </p:sp>
    </p:spTree>
  </p:cSld>
  <p:clrMapOvr>
    <a:masterClrMapping/>
  </p:clrMapOvr>
  <p:transition xmlns:p14="http://schemas.microsoft.com/office/powerpoint/2010/mai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Policy Iteration vs. Value Iteration</a:t>
            </a:r>
          </a:p>
        </p:txBody>
      </p:sp>
      <p:sp>
        <p:nvSpPr>
          <p:cNvPr id="455" name="Shape 4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
              <a:t>Comparing algorithms</a:t>
            </a:r>
          </a:p>
        </p:txBody>
      </p:sp>
      <p:pic>
        <p:nvPicPr>
          <p:cNvPr id="456" name="Shape 456"/>
          <p:cNvPicPr preferRelativeResize="0"/>
          <p:nvPr/>
        </p:nvPicPr>
        <p:blipFill>
          <a:blip r:embed="rId3">
            <a:alphaModFix/>
          </a:blip>
          <a:stretch>
            <a:fillRect/>
          </a:stretch>
        </p:blipFill>
        <p:spPr>
          <a:xfrm>
            <a:off x="457200" y="2209800"/>
            <a:ext cx="4176924" cy="4269371"/>
          </a:xfrm>
          <a:prstGeom prst="rect">
            <a:avLst/>
          </a:prstGeom>
          <a:noFill/>
          <a:ln>
            <a:noFill/>
          </a:ln>
        </p:spPr>
      </p:pic>
      <p:pic>
        <p:nvPicPr>
          <p:cNvPr id="457" name="Shape 457"/>
          <p:cNvPicPr preferRelativeResize="0"/>
          <p:nvPr/>
        </p:nvPicPr>
        <p:blipFill>
          <a:blip r:embed="rId4">
            <a:alphaModFix/>
          </a:blip>
          <a:stretch>
            <a:fillRect/>
          </a:stretch>
        </p:blipFill>
        <p:spPr>
          <a:xfrm>
            <a:off x="4634125" y="2209800"/>
            <a:ext cx="4081249" cy="2703924"/>
          </a:xfrm>
          <a:prstGeom prst="rect">
            <a:avLst/>
          </a:prstGeom>
          <a:noFill/>
          <a:ln>
            <a:noFill/>
          </a:ln>
        </p:spPr>
      </p:pic>
      <p:pic>
        <p:nvPicPr>
          <p:cNvPr id="458" name="Shape 458"/>
          <p:cNvPicPr preferRelativeResize="0"/>
          <p:nvPr/>
        </p:nvPicPr>
        <p:blipFill>
          <a:blip r:embed="rId5">
            <a:alphaModFix/>
          </a:blip>
          <a:stretch>
            <a:fillRect/>
          </a:stretch>
        </p:blipFill>
        <p:spPr>
          <a:xfrm>
            <a:off x="4681750" y="5104694"/>
            <a:ext cx="4081250" cy="1011280"/>
          </a:xfrm>
          <a:prstGeom prst="rect">
            <a:avLst/>
          </a:prstGeom>
          <a:noFill/>
          <a:ln>
            <a:noFill/>
          </a:ln>
        </p:spPr>
      </p:pic>
      <p:sp>
        <p:nvSpPr>
          <p:cNvPr id="459" name="Shape 45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55</a:t>
            </a:fld>
            <a:endParaRPr lang="en"/>
          </a:p>
        </p:txBody>
      </p:sp>
    </p:spTree>
  </p:cSld>
  <p:clrMapOvr>
    <a:masterClrMapping/>
  </p:clrMapOvr>
  <p:transition xmlns:p14="http://schemas.microsoft.com/office/powerpoint/2010/main" spd="slow">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Shape 464"/>
          <p:cNvSpPr txBox="1">
            <a:spLocks noGrp="1"/>
          </p:cNvSpPr>
          <p:nvPr>
            <p:ph type="body" idx="1"/>
          </p:nvPr>
        </p:nvSpPr>
        <p:spPr>
          <a:xfrm>
            <a:off x="457200" y="358850"/>
            <a:ext cx="8229600" cy="6209100"/>
          </a:xfrm>
          <a:prstGeom prst="rect">
            <a:avLst/>
          </a:prstGeom>
        </p:spPr>
        <p:txBody>
          <a:bodyPr lIns="91425" tIns="91425" rIns="91425" bIns="91425" anchor="ctr" anchorCtr="0">
            <a:noAutofit/>
          </a:bodyPr>
          <a:lstStyle/>
          <a:p>
            <a:pPr algn="ctr">
              <a:spcBef>
                <a:spcPts val="0"/>
              </a:spcBef>
              <a:buNone/>
            </a:pPr>
            <a:r>
              <a:rPr lang="en"/>
              <a:t>Thank you</a:t>
            </a:r>
          </a:p>
        </p:txBody>
      </p:sp>
      <p:sp>
        <p:nvSpPr>
          <p:cNvPr id="465" name="Shape 46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56</a:t>
            </a:fld>
            <a:endParaRPr lang="en"/>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48"/>
            <a:ext cx="8229600" cy="1040100"/>
          </a:xfrm>
          <a:prstGeom prst="rect">
            <a:avLst/>
          </a:prstGeom>
        </p:spPr>
        <p:txBody>
          <a:bodyPr lIns="91425" tIns="91425" rIns="91425" bIns="91425" anchor="b" anchorCtr="0">
            <a:noAutofit/>
          </a:bodyPr>
          <a:lstStyle/>
          <a:p>
            <a:pPr>
              <a:spcBef>
                <a:spcPts val="0"/>
              </a:spcBef>
              <a:buNone/>
            </a:pPr>
            <a:r>
              <a:rPr lang="en"/>
              <a:t>Agent-Environment Interface</a:t>
            </a:r>
          </a:p>
        </p:txBody>
      </p:sp>
      <p:pic>
        <p:nvPicPr>
          <p:cNvPr id="67" name="Shape 67"/>
          <p:cNvPicPr preferRelativeResize="0"/>
          <p:nvPr/>
        </p:nvPicPr>
        <p:blipFill>
          <a:blip r:embed="rId3">
            <a:alphaModFix/>
          </a:blip>
          <a:stretch>
            <a:fillRect/>
          </a:stretch>
        </p:blipFill>
        <p:spPr>
          <a:xfrm>
            <a:off x="1837250" y="1601158"/>
            <a:ext cx="5469500" cy="2205450"/>
          </a:xfrm>
          <a:prstGeom prst="rect">
            <a:avLst/>
          </a:prstGeom>
          <a:noFill/>
          <a:ln>
            <a:noFill/>
          </a:ln>
        </p:spPr>
      </p:pic>
      <p:sp>
        <p:nvSpPr>
          <p:cNvPr id="68" name="Shape 68"/>
          <p:cNvSpPr txBox="1"/>
          <p:nvPr/>
        </p:nvSpPr>
        <p:spPr>
          <a:xfrm>
            <a:off x="457200" y="4321600"/>
            <a:ext cx="8229600" cy="2324700"/>
          </a:xfrm>
          <a:prstGeom prst="rect">
            <a:avLst/>
          </a:prstGeom>
          <a:noFill/>
          <a:ln>
            <a:noFill/>
          </a:ln>
        </p:spPr>
        <p:txBody>
          <a:bodyPr lIns="91425" tIns="91425" rIns="91425" bIns="91425" anchor="ctr" anchorCtr="0">
            <a:noAutofit/>
          </a:bodyPr>
          <a:lstStyle/>
          <a:p>
            <a:pPr marL="457200" lvl="0"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Agent: Learner and decision-maker </a:t>
            </a:r>
          </a:p>
          <a:p>
            <a:pPr marL="457200" lvl="0"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Environment: Everything agent interacts with, comprising everything outside the agent</a:t>
            </a:r>
          </a:p>
          <a:p>
            <a:pPr marL="914400" lvl="1"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Boundary between agent and environment:</a:t>
            </a:r>
          </a:p>
          <a:p>
            <a:pPr marL="1371600" lvl="2" indent="-330200" rtl="0">
              <a:spcBef>
                <a:spcPts val="0"/>
              </a:spcBef>
              <a:buClr>
                <a:schemeClr val="dk1"/>
              </a:buClr>
              <a:buSzPct val="100000"/>
              <a:buFont typeface="Trebuchet MS"/>
              <a:buAutoNum type="romanLcPeriod"/>
            </a:pPr>
            <a:r>
              <a:rPr lang="en" sz="1600">
                <a:solidFill>
                  <a:schemeClr val="dk1"/>
                </a:solidFill>
                <a:latin typeface="Trebuchet MS"/>
                <a:ea typeface="Trebuchet MS"/>
                <a:cs typeface="Trebuchet MS"/>
                <a:sym typeface="Trebuchet MS"/>
              </a:rPr>
              <a:t>anything that cannot be changed arbitrarily by the agent is considered to be outside</a:t>
            </a:r>
          </a:p>
          <a:p>
            <a:pPr marL="1371600" lvl="2" indent="-330200" rtl="0">
              <a:spcBef>
                <a:spcPts val="0"/>
              </a:spcBef>
              <a:buClr>
                <a:schemeClr val="dk1"/>
              </a:buClr>
              <a:buSzPct val="100000"/>
              <a:buFont typeface="Trebuchet MS"/>
              <a:buAutoNum type="romanLcPeriod"/>
            </a:pPr>
            <a:r>
              <a:rPr lang="en" sz="1600">
                <a:solidFill>
                  <a:schemeClr val="dk1"/>
                </a:solidFill>
                <a:latin typeface="Trebuchet MS"/>
                <a:ea typeface="Trebuchet MS"/>
                <a:cs typeface="Trebuchet MS"/>
                <a:sym typeface="Trebuchet MS"/>
              </a:rPr>
              <a:t>convenient to place the boundary of the learning agent not at the limit of its physical body, but at the limit of its control.</a:t>
            </a:r>
          </a:p>
          <a:p>
            <a:pPr marL="457200" lvl="0"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And there is task, towards which the agent wants to progress, one instance of reinforcement learning problem</a:t>
            </a:r>
          </a:p>
        </p:txBody>
      </p:sp>
      <p:sp>
        <p:nvSpPr>
          <p:cNvPr id="69" name="Shape 6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6</a:t>
            </a:fld>
            <a:endParaRPr lang="en"/>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a:spcBef>
                <a:spcPts val="0"/>
              </a:spcBef>
              <a:buNone/>
            </a:pPr>
            <a:r>
              <a:rPr lang="en"/>
              <a:t>Agent-Environment Interface</a:t>
            </a:r>
          </a:p>
        </p:txBody>
      </p:sp>
      <p:sp>
        <p:nvSpPr>
          <p:cNvPr id="75" name="Shape 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30200" rtl="0">
              <a:spcBef>
                <a:spcPts val="0"/>
              </a:spcBef>
              <a:buClr>
                <a:schemeClr val="dk1"/>
              </a:buClr>
              <a:buSzPct val="100000"/>
              <a:buFont typeface="Arial"/>
              <a:buChar char="●"/>
            </a:pPr>
            <a:r>
              <a:rPr lang="en" sz="1600">
                <a:solidFill>
                  <a:schemeClr val="dk1"/>
                </a:solidFill>
                <a:latin typeface="Trebuchet MS"/>
                <a:ea typeface="Trebuchet MS"/>
                <a:cs typeface="Trebuchet MS"/>
                <a:sym typeface="Trebuchet MS"/>
              </a:rPr>
              <a:t>How the above figure works?</a:t>
            </a:r>
          </a:p>
          <a:p>
            <a:pPr marL="914400" lvl="1"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Each step, agent implements a mapping from states to probabilities of selecting each possible action. (Remember policy?)</a:t>
            </a:r>
          </a:p>
          <a:p>
            <a:pPr marL="914400" lvl="1"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Time steps can be anything, they need not refer to fixed intervals of real time</a:t>
            </a:r>
          </a:p>
          <a:p>
            <a:pPr marL="1371600" lvl="2"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can refer to arbitrary successive stages of decision-making and acting</a:t>
            </a:r>
          </a:p>
          <a:p>
            <a:pPr marL="914400" lvl="1"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States can be representation of anything abstract like emotion etc. </a:t>
            </a:r>
          </a:p>
          <a:p>
            <a:pPr marL="914400" lvl="1"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Actions can also be abstract or tangible, changing the voltage or to have lunch or not</a:t>
            </a:r>
            <a:br>
              <a:rPr lang="en" sz="1600">
                <a:solidFill>
                  <a:schemeClr val="dk1"/>
                </a:solidFill>
                <a:latin typeface="Trebuchet MS"/>
                <a:ea typeface="Trebuchet MS"/>
                <a:cs typeface="Trebuchet MS"/>
                <a:sym typeface="Trebuchet MS"/>
              </a:rPr>
            </a:br>
            <a:endParaRPr lang="en" sz="1600">
              <a:solidFill>
                <a:schemeClr val="dk1"/>
              </a:solidFill>
              <a:latin typeface="Trebuchet MS"/>
              <a:ea typeface="Trebuchet MS"/>
              <a:cs typeface="Trebuchet MS"/>
              <a:sym typeface="Trebuchet MS"/>
            </a:endParaRPr>
          </a:p>
          <a:p>
            <a:pPr marL="457200" lvl="0"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The </a:t>
            </a:r>
            <a:r>
              <a:rPr lang="en" sz="1600" b="1" i="1">
                <a:solidFill>
                  <a:schemeClr val="dk1"/>
                </a:solidFill>
                <a:latin typeface="Trebuchet MS"/>
                <a:ea typeface="Trebuchet MS"/>
                <a:cs typeface="Trebuchet MS"/>
                <a:sym typeface="Trebuchet MS"/>
              </a:rPr>
              <a:t>idea</a:t>
            </a:r>
            <a:r>
              <a:rPr lang="en" sz="1600">
                <a:solidFill>
                  <a:schemeClr val="dk1"/>
                </a:solidFill>
                <a:latin typeface="Trebuchet MS"/>
                <a:ea typeface="Trebuchet MS"/>
                <a:cs typeface="Trebuchet MS"/>
                <a:sym typeface="Trebuchet MS"/>
              </a:rPr>
              <a:t>: reinforcement learning framework is a considerable abstraction of the problem of goal-directed learning from interaction</a:t>
            </a:r>
          </a:p>
          <a:p>
            <a:pPr marL="914400" lvl="1"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majority of problems of learning goal-directed behavior can be reduced to three signals passing back and forth between an agent and its environment</a:t>
            </a:r>
          </a:p>
          <a:p>
            <a:pPr marL="1371600" lvl="2"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choices made by the agent (the actions)</a:t>
            </a:r>
          </a:p>
          <a:p>
            <a:pPr marL="1371600" lvl="2"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basis on which choices are made (the states)</a:t>
            </a:r>
          </a:p>
          <a:p>
            <a:pPr marL="1371600" lvl="2"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agent's goal (the rewards)</a:t>
            </a:r>
            <a:br>
              <a:rPr lang="en" sz="1600">
                <a:solidFill>
                  <a:schemeClr val="dk1"/>
                </a:solidFill>
                <a:latin typeface="Trebuchet MS"/>
                <a:ea typeface="Trebuchet MS"/>
                <a:cs typeface="Trebuchet MS"/>
                <a:sym typeface="Trebuchet MS"/>
              </a:rPr>
            </a:br>
            <a:endParaRPr lang="en" sz="1600">
              <a:solidFill>
                <a:schemeClr val="dk1"/>
              </a:solidFill>
              <a:latin typeface="Trebuchet MS"/>
              <a:ea typeface="Trebuchet MS"/>
              <a:cs typeface="Trebuchet MS"/>
              <a:sym typeface="Trebuchet MS"/>
            </a:endParaRPr>
          </a:p>
          <a:p>
            <a:pPr marL="457200" lvl="0" indent="-330200" rtl="0">
              <a:spcBef>
                <a:spcPts val="0"/>
              </a:spcBef>
              <a:buClr>
                <a:schemeClr val="dk1"/>
              </a:buClr>
              <a:buSzPct val="100000"/>
              <a:buFont typeface="Trebuchet MS"/>
              <a:buChar char="●"/>
            </a:pPr>
            <a:r>
              <a:rPr lang="en" sz="1600">
                <a:solidFill>
                  <a:schemeClr val="dk1"/>
                </a:solidFill>
                <a:latin typeface="Trebuchet MS"/>
                <a:ea typeface="Trebuchet MS"/>
                <a:cs typeface="Trebuchet MS"/>
                <a:sym typeface="Trebuchet MS"/>
              </a:rPr>
              <a:t>Particular states and actions vary greatly from application to application, and how they are represented is more art than science</a:t>
            </a:r>
          </a:p>
        </p:txBody>
      </p:sp>
      <p:sp>
        <p:nvSpPr>
          <p:cNvPr id="76" name="Shape 7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7</a:t>
            </a:fld>
            <a:endParaRPr lang="en"/>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457200" y="1447800"/>
            <a:ext cx="8229600" cy="49677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Trebuchet MS"/>
              <a:buAutoNum type="arabicPeriod"/>
            </a:pPr>
            <a:r>
              <a:rPr lang="en" sz="1600">
                <a:latin typeface="Trebuchet MS"/>
                <a:ea typeface="Trebuchet MS"/>
                <a:cs typeface="Trebuchet MS"/>
                <a:sym typeface="Trebuchet MS"/>
              </a:rPr>
              <a:t>Air conditioning in a room</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States are various temperature and humidity readings</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Actions are changing temperatures and activating/stopping cooling/heating function</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Rewards: feedback from environment (in this say, human saying “nice job, are you gonna freeze me to death?, perfect!” etc.</a:t>
            </a:r>
            <a:br>
              <a:rPr lang="en" sz="1600">
                <a:latin typeface="Trebuchet MS"/>
                <a:ea typeface="Trebuchet MS"/>
                <a:cs typeface="Trebuchet MS"/>
                <a:sym typeface="Trebuchet MS"/>
              </a:rPr>
            </a:br>
            <a:endParaRPr lang="en" sz="1600">
              <a:latin typeface="Trebuchet MS"/>
              <a:ea typeface="Trebuchet MS"/>
              <a:cs typeface="Trebuchet MS"/>
              <a:sym typeface="Trebuchet MS"/>
            </a:endParaRPr>
          </a:p>
          <a:p>
            <a:pPr marL="457200" lvl="0" indent="-330200" rtl="0">
              <a:spcBef>
                <a:spcPts val="0"/>
              </a:spcBef>
              <a:buClr>
                <a:srgbClr val="000000"/>
              </a:buClr>
              <a:buSzPct val="100000"/>
              <a:buFont typeface="Trebuchet MS"/>
              <a:buAutoNum type="arabicPeriod"/>
            </a:pPr>
            <a:r>
              <a:rPr lang="en" sz="1600">
                <a:latin typeface="Trebuchet MS"/>
                <a:ea typeface="Trebuchet MS"/>
                <a:cs typeface="Trebuchet MS"/>
                <a:sym typeface="Trebuchet MS"/>
              </a:rPr>
              <a:t>Empty soda-can collecting robot</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Job is to collect empty soda cans</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sensors for detecting cans, an arm and gripper to them up, place them in an onboard bin; runs on a rechargeable battery</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Possible actions:</a:t>
            </a:r>
          </a:p>
          <a:p>
            <a:pPr marL="1371600" lvl="2" indent="-330200" rtl="0">
              <a:spcBef>
                <a:spcPts val="0"/>
              </a:spcBef>
              <a:buClr>
                <a:srgbClr val="000000"/>
              </a:buClr>
              <a:buSzPct val="100000"/>
              <a:buFont typeface="Trebuchet MS"/>
              <a:buAutoNum type="romanLcPeriod"/>
            </a:pPr>
            <a:r>
              <a:rPr lang="en" sz="1600">
                <a:latin typeface="Trebuchet MS"/>
                <a:ea typeface="Trebuchet MS"/>
                <a:cs typeface="Trebuchet MS"/>
                <a:sym typeface="Trebuchet MS"/>
              </a:rPr>
              <a:t>actively search for a can for a certain period of time</a:t>
            </a:r>
          </a:p>
          <a:p>
            <a:pPr marL="1371600" lvl="2" indent="-330200" rtl="0">
              <a:spcBef>
                <a:spcPts val="0"/>
              </a:spcBef>
              <a:buClr>
                <a:srgbClr val="000000"/>
              </a:buClr>
              <a:buSzPct val="100000"/>
              <a:buFont typeface="Trebuchet MS"/>
              <a:buAutoNum type="romanLcPeriod"/>
            </a:pPr>
            <a:r>
              <a:rPr lang="en" sz="1600">
                <a:latin typeface="Trebuchet MS"/>
                <a:ea typeface="Trebuchet MS"/>
                <a:cs typeface="Trebuchet MS"/>
                <a:sym typeface="Trebuchet MS"/>
              </a:rPr>
              <a:t>remain stationary and wait for someone to bring it a can</a:t>
            </a:r>
          </a:p>
          <a:p>
            <a:pPr marL="1371600" lvl="2" indent="-330200" rtl="0">
              <a:spcBef>
                <a:spcPts val="0"/>
              </a:spcBef>
              <a:buClr>
                <a:srgbClr val="000000"/>
              </a:buClr>
              <a:buSzPct val="100000"/>
              <a:buFont typeface="Trebuchet MS"/>
              <a:buAutoNum type="romanLcPeriod"/>
            </a:pPr>
            <a:r>
              <a:rPr lang="en" sz="1600">
                <a:latin typeface="Trebuchet MS"/>
                <a:ea typeface="Trebuchet MS"/>
                <a:cs typeface="Trebuchet MS"/>
                <a:sym typeface="Trebuchet MS"/>
              </a:rPr>
              <a:t>head back to its home base to recharge its battery</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Rewards:</a:t>
            </a:r>
          </a:p>
          <a:p>
            <a:pPr marL="1371600" lvl="2" indent="-330200" rtl="0">
              <a:spcBef>
                <a:spcPts val="0"/>
              </a:spcBef>
              <a:buClr>
                <a:srgbClr val="000000"/>
              </a:buClr>
              <a:buSzPct val="100000"/>
              <a:buFont typeface="Trebuchet MS"/>
              <a:buAutoNum type="romanLcPeriod"/>
            </a:pPr>
            <a:r>
              <a:rPr lang="en" sz="1600">
                <a:latin typeface="Trebuchet MS"/>
                <a:ea typeface="Trebuchet MS"/>
                <a:cs typeface="Trebuchet MS"/>
                <a:sym typeface="Trebuchet MS"/>
              </a:rPr>
              <a:t>positive when the robot secures an empty can</a:t>
            </a:r>
          </a:p>
          <a:p>
            <a:pPr marL="1371600" lvl="2" indent="-330200" rtl="0">
              <a:spcBef>
                <a:spcPts val="0"/>
              </a:spcBef>
              <a:buClr>
                <a:srgbClr val="000000"/>
              </a:buClr>
              <a:buSzPct val="100000"/>
              <a:buFont typeface="Trebuchet MS"/>
              <a:buAutoNum type="romanLcPeriod"/>
            </a:pPr>
            <a:r>
              <a:rPr lang="en" sz="1600">
                <a:latin typeface="Trebuchet MS"/>
                <a:ea typeface="Trebuchet MS"/>
                <a:cs typeface="Trebuchet MS"/>
                <a:sym typeface="Trebuchet MS"/>
              </a:rPr>
              <a:t>large and negative if the battery runs all the way down</a:t>
            </a:r>
          </a:p>
        </p:txBody>
      </p:sp>
      <p:sp>
        <p:nvSpPr>
          <p:cNvPr id="82" name="Shape 82"/>
          <p:cNvSpPr txBox="1">
            <a:spLocks noGrp="1"/>
          </p:cNvSpPr>
          <p:nvPr>
            <p:ph type="title"/>
          </p:nvPr>
        </p:nvSpPr>
        <p:spPr>
          <a:xfrm>
            <a:off x="457200" y="274648"/>
            <a:ext cx="8229600" cy="1047600"/>
          </a:xfrm>
          <a:prstGeom prst="rect">
            <a:avLst/>
          </a:prstGeom>
        </p:spPr>
        <p:txBody>
          <a:bodyPr lIns="91425" tIns="91425" rIns="91425" bIns="91425" anchor="b" anchorCtr="0">
            <a:noAutofit/>
          </a:bodyPr>
          <a:lstStyle/>
          <a:p>
            <a:pPr>
              <a:spcBef>
                <a:spcPts val="0"/>
              </a:spcBef>
              <a:buNone/>
            </a:pPr>
            <a:r>
              <a:rPr lang="en"/>
              <a:t>Application examples</a:t>
            </a:r>
          </a:p>
        </p:txBody>
      </p:sp>
      <p:sp>
        <p:nvSpPr>
          <p:cNvPr id="83" name="Shape 8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8</a:t>
            </a:fld>
            <a:endParaRPr lang="en"/>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spcBef>
                <a:spcPts val="0"/>
              </a:spcBef>
              <a:buNone/>
            </a:pPr>
            <a:r>
              <a:rPr lang="en"/>
              <a:t>Goals and Rewards</a:t>
            </a:r>
          </a:p>
        </p:txBody>
      </p:sp>
      <p:sp>
        <p:nvSpPr>
          <p:cNvPr id="89" name="Shape 89"/>
          <p:cNvSpPr txBox="1">
            <a:spLocks noGrp="1"/>
          </p:cNvSpPr>
          <p:nvPr>
            <p:ph type="body" idx="1"/>
          </p:nvPr>
        </p:nvSpPr>
        <p:spPr>
          <a:xfrm>
            <a:off x="457200" y="1600200"/>
            <a:ext cx="8229600" cy="3579900"/>
          </a:xfrm>
          <a:prstGeom prst="rect">
            <a:avLst/>
          </a:prstGeom>
        </p:spPr>
        <p:txBody>
          <a:bodyPr lIns="91425" tIns="91425" rIns="91425" bIns="91425" anchor="t" anchorCtr="0">
            <a:noAutofit/>
          </a:bodyPr>
          <a:lstStyle/>
          <a:p>
            <a:pPr marL="457200" lvl="0" indent="-330200" rtl="0">
              <a:spcBef>
                <a:spcPts val="0"/>
              </a:spcBef>
              <a:buClr>
                <a:srgbClr val="000000"/>
              </a:buClr>
              <a:buSzPct val="100000"/>
              <a:buFont typeface="Arial"/>
              <a:buChar char="●"/>
            </a:pPr>
            <a:r>
              <a:rPr lang="en" sz="1600">
                <a:latin typeface="Trebuchet MS"/>
                <a:ea typeface="Trebuchet MS"/>
                <a:cs typeface="Trebuchet MS"/>
                <a:sym typeface="Trebuchet MS"/>
              </a:rPr>
              <a:t>Rewards must be provided in such a way that maximizing rewards for the agent will also lead to achievement of the goals</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Reward is just a number</a:t>
            </a:r>
          </a:p>
          <a:p>
            <a:pPr marL="914400" lvl="1" indent="-330200" rtl="0">
              <a:spcBef>
                <a:spcPts val="0"/>
              </a:spcBef>
              <a:buClr>
                <a:srgbClr val="000000"/>
              </a:buClr>
              <a:buSzPct val="100000"/>
              <a:buFont typeface="Courier New"/>
              <a:buChar char="o"/>
            </a:pPr>
            <a:r>
              <a:rPr lang="en" sz="1600">
                <a:latin typeface="Trebuchet MS"/>
                <a:ea typeface="Trebuchet MS"/>
                <a:cs typeface="Trebuchet MS"/>
                <a:sym typeface="Trebuchet MS"/>
              </a:rPr>
              <a:t>e.g. for an empty soda-can collecting robot rewards can be:</a:t>
            </a:r>
          </a:p>
          <a:p>
            <a:pPr marL="1371600" lvl="2" indent="-330200" rtl="0">
              <a:spcBef>
                <a:spcPts val="0"/>
              </a:spcBef>
              <a:buClr>
                <a:srgbClr val="000000"/>
              </a:buClr>
              <a:buSzPct val="100000"/>
              <a:buFont typeface="Wingdings"/>
              <a:buChar char="§"/>
            </a:pPr>
            <a:r>
              <a:rPr lang="en" sz="1600">
                <a:latin typeface="Trebuchet MS"/>
                <a:ea typeface="Trebuchet MS"/>
                <a:cs typeface="Trebuchet MS"/>
                <a:sym typeface="Trebuchet MS"/>
              </a:rPr>
              <a:t>reward of 0 most of the time</a:t>
            </a:r>
          </a:p>
          <a:p>
            <a:pPr marL="1371600" lvl="2" indent="-330200" rtl="0">
              <a:spcBef>
                <a:spcPts val="0"/>
              </a:spcBef>
              <a:buClr>
                <a:srgbClr val="000000"/>
              </a:buClr>
              <a:buSzPct val="100000"/>
              <a:buFont typeface="Wingdings"/>
              <a:buChar char="§"/>
            </a:pPr>
            <a:r>
              <a:rPr lang="en" sz="1600">
                <a:latin typeface="Trebuchet MS"/>
                <a:ea typeface="Trebuchet MS"/>
                <a:cs typeface="Trebuchet MS"/>
                <a:sym typeface="Trebuchet MS"/>
              </a:rPr>
              <a:t>+1 for each can collected (and confirmed as empty)</a:t>
            </a:r>
          </a:p>
          <a:p>
            <a:pPr marL="1371600" lvl="2" indent="-330200" rtl="0">
              <a:spcBef>
                <a:spcPts val="0"/>
              </a:spcBef>
              <a:buClr>
                <a:srgbClr val="000000"/>
              </a:buClr>
              <a:buSzPct val="100000"/>
              <a:buFont typeface="Wingdings"/>
              <a:buChar char="§"/>
            </a:pPr>
            <a:r>
              <a:rPr lang="en" sz="1600">
                <a:latin typeface="Trebuchet MS"/>
                <a:ea typeface="Trebuchet MS"/>
                <a:cs typeface="Trebuchet MS"/>
                <a:sym typeface="Trebuchet MS"/>
              </a:rPr>
              <a:t>-1 if it bumps into someone, non-empty can etc.</a:t>
            </a:r>
          </a:p>
          <a:p>
            <a:pPr lvl="0" rtl="0">
              <a:spcBef>
                <a:spcPts val="0"/>
              </a:spcBef>
              <a:buNone/>
            </a:pPr>
            <a:endParaRPr sz="1600">
              <a:latin typeface="Trebuchet MS"/>
              <a:ea typeface="Trebuchet MS"/>
              <a:cs typeface="Trebuchet MS"/>
              <a:sym typeface="Trebuchet MS"/>
            </a:endParaRPr>
          </a:p>
          <a:p>
            <a:pPr marL="457200" lvl="0" indent="-330200" rtl="0">
              <a:spcBef>
                <a:spcPts val="0"/>
              </a:spcBef>
              <a:buClr>
                <a:srgbClr val="000000"/>
              </a:buClr>
              <a:buSzPct val="100000"/>
              <a:buFont typeface="Arial"/>
              <a:buChar char="●"/>
            </a:pPr>
            <a:r>
              <a:rPr lang="en" sz="1600">
                <a:latin typeface="Trebuchet MS"/>
                <a:ea typeface="Trebuchet MS"/>
                <a:cs typeface="Trebuchet MS"/>
                <a:sym typeface="Trebuchet MS"/>
              </a:rPr>
              <a:t>Rewards must be set up to truly indicate what we want to be accomplished</a:t>
            </a:r>
            <a:br>
              <a:rPr lang="en" sz="1600">
                <a:latin typeface="Trebuchet MS"/>
                <a:ea typeface="Trebuchet MS"/>
                <a:cs typeface="Trebuchet MS"/>
                <a:sym typeface="Trebuchet MS"/>
              </a:rPr>
            </a:br>
            <a:endParaRPr lang="en" sz="1600">
              <a:latin typeface="Trebuchet MS"/>
              <a:ea typeface="Trebuchet MS"/>
              <a:cs typeface="Trebuchet MS"/>
              <a:sym typeface="Trebuchet MS"/>
            </a:endParaRPr>
          </a:p>
          <a:p>
            <a:pPr marL="457200" lvl="0" indent="-330200" rtl="0">
              <a:spcBef>
                <a:spcPts val="0"/>
              </a:spcBef>
              <a:buClr>
                <a:srgbClr val="000000"/>
              </a:buClr>
              <a:buSzPct val="100000"/>
              <a:buFont typeface="Arial"/>
              <a:buChar char="●"/>
            </a:pPr>
            <a:r>
              <a:rPr lang="en" sz="1600">
                <a:latin typeface="Trebuchet MS"/>
                <a:ea typeface="Trebuchet MS"/>
                <a:cs typeface="Trebuchet MS"/>
                <a:sym typeface="Trebuchet MS"/>
              </a:rPr>
              <a:t>Reward signal: tells </a:t>
            </a:r>
            <a:r>
              <a:rPr lang="en" sz="1600" i="1">
                <a:latin typeface="Trebuchet MS"/>
                <a:ea typeface="Trebuchet MS"/>
                <a:cs typeface="Trebuchet MS"/>
                <a:sym typeface="Trebuchet MS"/>
              </a:rPr>
              <a:t>what </a:t>
            </a:r>
            <a:r>
              <a:rPr lang="en" sz="1600">
                <a:latin typeface="Trebuchet MS"/>
                <a:ea typeface="Trebuchet MS"/>
                <a:cs typeface="Trebuchet MS"/>
                <a:sym typeface="Trebuchet MS"/>
              </a:rPr>
              <a:t>is desired from agent and not </a:t>
            </a:r>
            <a:r>
              <a:rPr lang="en" sz="1600" i="1">
                <a:latin typeface="Trebuchet MS"/>
                <a:ea typeface="Trebuchet MS"/>
                <a:cs typeface="Trebuchet MS"/>
                <a:sym typeface="Trebuchet MS"/>
              </a:rPr>
              <a:t>how </a:t>
            </a:r>
            <a:r>
              <a:rPr lang="en" sz="1600">
                <a:latin typeface="Trebuchet MS"/>
                <a:ea typeface="Trebuchet MS"/>
                <a:cs typeface="Trebuchet MS"/>
                <a:sym typeface="Trebuchet MS"/>
              </a:rPr>
              <a:t>to get it</a:t>
            </a:r>
            <a:br>
              <a:rPr lang="en" sz="1600">
                <a:latin typeface="Trebuchet MS"/>
                <a:ea typeface="Trebuchet MS"/>
                <a:cs typeface="Trebuchet MS"/>
                <a:sym typeface="Trebuchet MS"/>
              </a:rPr>
            </a:br>
            <a:endParaRPr lang="en" sz="1600">
              <a:latin typeface="Trebuchet MS"/>
              <a:ea typeface="Trebuchet MS"/>
              <a:cs typeface="Trebuchet MS"/>
              <a:sym typeface="Trebuchet MS"/>
            </a:endParaRPr>
          </a:p>
          <a:p>
            <a:pPr marL="457200" lvl="0" indent="-330200" rtl="0">
              <a:spcBef>
                <a:spcPts val="0"/>
              </a:spcBef>
              <a:buClr>
                <a:srgbClr val="000000"/>
              </a:buClr>
              <a:buSzPct val="100000"/>
              <a:buFont typeface="Arial"/>
              <a:buChar char="●"/>
            </a:pPr>
            <a:r>
              <a:rPr lang="en" sz="1600">
                <a:latin typeface="Trebuchet MS"/>
                <a:ea typeface="Trebuchet MS"/>
                <a:cs typeface="Trebuchet MS"/>
                <a:sym typeface="Trebuchet MS"/>
              </a:rPr>
              <a:t>Reward source outside of the agent. Why?</a:t>
            </a:r>
          </a:p>
          <a:p>
            <a:pPr marL="0" lvl="0" indent="0" rtl="0">
              <a:spcBef>
                <a:spcPts val="0"/>
              </a:spcBef>
              <a:buNone/>
            </a:pPr>
            <a:endParaRPr sz="1600">
              <a:latin typeface="Trebuchet MS"/>
              <a:ea typeface="Trebuchet MS"/>
              <a:cs typeface="Trebuchet MS"/>
              <a:sym typeface="Trebuchet MS"/>
            </a:endParaRPr>
          </a:p>
        </p:txBody>
      </p:sp>
      <p:sp>
        <p:nvSpPr>
          <p:cNvPr id="90" name="Shape 9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t>9</a:t>
            </a:fld>
            <a:endParaRPr lang="en"/>
          </a:p>
        </p:txBody>
      </p:sp>
      <p:sp>
        <p:nvSpPr>
          <p:cNvPr id="91" name="Shape 91"/>
          <p:cNvSpPr txBox="1"/>
          <p:nvPr/>
        </p:nvSpPr>
        <p:spPr>
          <a:xfrm>
            <a:off x="457200" y="5081225"/>
            <a:ext cx="8099699" cy="1251899"/>
          </a:xfrm>
          <a:prstGeom prst="rect">
            <a:avLst/>
          </a:prstGeom>
          <a:noFill/>
          <a:ln>
            <a:noFill/>
          </a:ln>
        </p:spPr>
        <p:txBody>
          <a:bodyPr lIns="91425" tIns="91425" rIns="91425" bIns="91425" anchor="ctr" anchorCtr="0">
            <a:noAutofit/>
          </a:bodyPr>
          <a:lstStyle/>
          <a:p>
            <a:pPr marL="914400" lvl="1" indent="-330200" rtl="0">
              <a:spcBef>
                <a:spcPts val="48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Agent's ultimate goal should be something over which it has imperfect control</a:t>
            </a:r>
          </a:p>
          <a:p>
            <a:pPr marL="914400" lvl="1" indent="-330200" rtl="0">
              <a:spcBef>
                <a:spcPts val="480"/>
              </a:spcBef>
              <a:buClr>
                <a:schemeClr val="dk1"/>
              </a:buClr>
              <a:buSzPct val="100000"/>
              <a:buFont typeface="Courier New"/>
              <a:buChar char="o"/>
            </a:pPr>
            <a:r>
              <a:rPr lang="en" sz="1600">
                <a:solidFill>
                  <a:schemeClr val="dk1"/>
                </a:solidFill>
                <a:latin typeface="Trebuchet MS"/>
                <a:ea typeface="Trebuchet MS"/>
                <a:cs typeface="Trebuchet MS"/>
                <a:sym typeface="Trebuchet MS"/>
              </a:rPr>
              <a:t>Else, it can just arbitrarily say that rewards has been received, without any learning</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3605</Words>
  <Application>Microsoft Macintosh PowerPoint</Application>
  <PresentationFormat>On-screen Show (4:3)</PresentationFormat>
  <Paragraphs>552</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light-gradient</vt:lpstr>
      <vt:lpstr>Reinforcement Learning, Dynamic Programming</vt:lpstr>
      <vt:lpstr>Introduction</vt:lpstr>
      <vt:lpstr>Elements of Reinforcement Learning</vt:lpstr>
      <vt:lpstr>Elements of RL</vt:lpstr>
      <vt:lpstr>The Reinforcement Learning Problem</vt:lpstr>
      <vt:lpstr>Agent-Environment Interface</vt:lpstr>
      <vt:lpstr>Agent-Environment Interface</vt:lpstr>
      <vt:lpstr>Application examples</vt:lpstr>
      <vt:lpstr>Goals and Rewards</vt:lpstr>
      <vt:lpstr>Returns in Episodic tasks</vt:lpstr>
      <vt:lpstr>Returns in Continuing tasks</vt:lpstr>
      <vt:lpstr>Unified Notion of Tasks</vt:lpstr>
      <vt:lpstr>Markov Property</vt:lpstr>
      <vt:lpstr>Markov Property for RL</vt:lpstr>
      <vt:lpstr>Markov Decision Process</vt:lpstr>
      <vt:lpstr>Markov Decision Process (contd.)</vt:lpstr>
      <vt:lpstr>Finite MDP Example</vt:lpstr>
      <vt:lpstr>Value functions</vt:lpstr>
      <vt:lpstr>Value functions</vt:lpstr>
      <vt:lpstr>Property of Value functions</vt:lpstr>
      <vt:lpstr>Backup diagrams</vt:lpstr>
      <vt:lpstr>Value functions example</vt:lpstr>
      <vt:lpstr>Optimal Value Functions</vt:lpstr>
      <vt:lpstr>Optimal Value Functions (contd.)</vt:lpstr>
      <vt:lpstr>Optimal Value Functions (contd.)</vt:lpstr>
      <vt:lpstr>Bellman optimality equation for V*</vt:lpstr>
      <vt:lpstr>Bellman optimality equation for Q*</vt:lpstr>
      <vt:lpstr>Backup diagrams</vt:lpstr>
      <vt:lpstr>Determining the Optimal Policy</vt:lpstr>
      <vt:lpstr>Determining the Optimal Policy(contd.)</vt:lpstr>
      <vt:lpstr>Optimality and Approximation</vt:lpstr>
      <vt:lpstr>Optimality and Approximation</vt:lpstr>
      <vt:lpstr>Let discuss some questions! </vt:lpstr>
      <vt:lpstr>More questions</vt:lpstr>
      <vt:lpstr>Some More!</vt:lpstr>
      <vt:lpstr>Even More Questions!</vt:lpstr>
      <vt:lpstr>Even More Questions!</vt:lpstr>
      <vt:lpstr>Solving RL problem</vt:lpstr>
      <vt:lpstr>Dynamic Programming</vt:lpstr>
      <vt:lpstr>Policy Evaluation</vt:lpstr>
      <vt:lpstr>Policy Evaluation</vt:lpstr>
      <vt:lpstr>Policy Improvement</vt:lpstr>
      <vt:lpstr>Policy Improvement</vt:lpstr>
      <vt:lpstr>Policy Iteration</vt:lpstr>
      <vt:lpstr>Policy Iteration</vt:lpstr>
      <vt:lpstr>Value Iteration</vt:lpstr>
      <vt:lpstr>Asynchronous DP</vt:lpstr>
      <vt:lpstr>Generalized Policy Iteration</vt:lpstr>
      <vt:lpstr>Generalized Policy Iteration</vt:lpstr>
      <vt:lpstr>DP Efficiency</vt:lpstr>
      <vt:lpstr>Let’s discuss more questions!</vt:lpstr>
      <vt:lpstr>Some More Questions</vt:lpstr>
      <vt:lpstr>Even More Questions</vt:lpstr>
      <vt:lpstr>Still More Questions</vt:lpstr>
      <vt:lpstr>Policy Iteration vs. Value Iteration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Reinforcement Learning, Dynamic Programming</dc:title>
  <cp:lastModifiedBy>Inf</cp:lastModifiedBy>
  <cp:revision>1</cp:revision>
  <dcterms:modified xsi:type="dcterms:W3CDTF">2015-01-20T22:44:55Z</dcterms:modified>
</cp:coreProperties>
</file>