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2"/>
  </p:notesMasterIdLst>
  <p:sldIdLst>
    <p:sldId id="308" r:id="rId2"/>
    <p:sldId id="310" r:id="rId3"/>
    <p:sldId id="256" r:id="rId4"/>
    <p:sldId id="316" r:id="rId5"/>
    <p:sldId id="302" r:id="rId6"/>
    <p:sldId id="257" r:id="rId7"/>
    <p:sldId id="289" r:id="rId8"/>
    <p:sldId id="290" r:id="rId9"/>
    <p:sldId id="305" r:id="rId10"/>
    <p:sldId id="273" r:id="rId11"/>
    <p:sldId id="274" r:id="rId12"/>
    <p:sldId id="275" r:id="rId13"/>
    <p:sldId id="277" r:id="rId14"/>
    <p:sldId id="278" r:id="rId15"/>
    <p:sldId id="311" r:id="rId16"/>
    <p:sldId id="279" r:id="rId17"/>
    <p:sldId id="317" r:id="rId18"/>
    <p:sldId id="315" r:id="rId19"/>
    <p:sldId id="312" r:id="rId20"/>
    <p:sldId id="306" r:id="rId21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12750" indent="-203200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28650" indent="-198438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44550" indent="-2127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60450" indent="-200025" algn="l" defTabSz="449263" rtl="0" fontAlgn="base" hangingPunct="0">
      <a:lnSpc>
        <a:spcPct val="41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78" autoAdjust="0"/>
    <p:restoredTop sz="94013"/>
  </p:normalViewPr>
  <p:slideViewPr>
    <p:cSldViewPr>
      <p:cViewPr varScale="1">
        <p:scale>
          <a:sx n="60" d="100"/>
          <a:sy n="60" d="100"/>
        </p:scale>
        <p:origin x="118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image" Target="../media/image17.emf"/><Relationship Id="rId2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50" name="Rectangle 1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8563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2" name="Rectangle 1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7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280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280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E2367B30-AD36-44DF-8374-7119A9D38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5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8A7F8E-AADE-4AFA-93DF-A700C33C9CD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491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ECEE6C7-D79E-4EE7-A44D-750288D24EA7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981786-A38B-4E8C-A3C4-2FCA0F3B515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Why are THETA(Y|X)</a:t>
            </a:r>
            <a:r>
              <a:rPr lang="en-US" baseline="0" dirty="0" smtClean="0"/>
              <a:t> and THETA(Y|NOTX) d-separated?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P(</a:t>
            </a:r>
            <a:r>
              <a:rPr lang="en-US" dirty="0" err="1" smtClean="0"/>
              <a:t>X|theta</a:t>
            </a:r>
            <a:r>
              <a:rPr lang="en-US" dirty="0" smtClean="0"/>
              <a:t>, D) = P(</a:t>
            </a:r>
            <a:r>
              <a:rPr lang="en-US" dirty="0" err="1" smtClean="0"/>
              <a:t>X|theta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88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79AFDF-AA21-4458-8154-CD5C8053B5A1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baseline="0" dirty="0" smtClean="0"/>
          </a:p>
          <a:p>
            <a:r>
              <a:rPr lang="en-US" baseline="0" dirty="0" smtClean="0"/>
              <a:t>Note that we’ve integrated out theta altogether so the parameters are never explicitly represented: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79AFDF-AA21-4458-8154-CD5C8053B5A1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baseline="0" dirty="0" smtClean="0"/>
              <a:t>Preview of topic modeling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Trivial if all you want to do is get ML</a:t>
            </a:r>
            <a:r>
              <a:rPr lang="en-US" baseline="0" dirty="0" smtClean="0"/>
              <a:t> estimate from data, but why not do the Bayesian thing?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Goal:  infer entries in CPTs from the data:  INFERENCE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6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01CBB4F-DE15-490F-9855-C3E34B90B7D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63663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367B30-AD36-44DF-8374-7119A9D38F0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11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5D1B81-C362-4BAF-97C2-128468825A1A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6025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1888" cy="4525962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3092B7-CD1B-495F-8D28-08A697E2F767}" type="slidenum">
              <a:rPr lang="en-GB" smtClean="0">
                <a:solidFill>
                  <a:prstClr val="white"/>
                </a:solidFill>
              </a:rPr>
              <a:pPr/>
              <a:t>9</a:t>
            </a:fld>
            <a:endParaRPr lang="en-GB" smtClean="0">
              <a:solidFill>
                <a:prstClr val="white"/>
              </a:solidFill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I’m going to flip coin</a:t>
            </a:r>
            <a:r>
              <a:rPr lang="en-US" baseline="0" dirty="0" smtClean="0"/>
              <a:t> X, with unknown bias.  depending on whether it comes up heads or tails, I will flip one of two coins. Call the selected one 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60AC33-D8EB-48DF-ABE9-4C1332C5C1EF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The two cases are different examples (observed values of X, Y)</a:t>
            </a:r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3706F4A-4DDA-4ABC-8CD6-F4459F2816D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But the scenario I</a:t>
            </a:r>
            <a:r>
              <a:rPr lang="en-US" baseline="0" dirty="0" smtClean="0"/>
              <a:t> painted makes them independent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B1166B-E53D-424E-8672-ABBD4A2B193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11738" cy="377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99188" cy="4525962"/>
          </a:xfrm>
          <a:noFill/>
          <a:ln/>
        </p:spPr>
        <p:txBody>
          <a:bodyPr wrap="none" anchor="ctr"/>
          <a:lstStyle/>
          <a:p>
            <a:r>
              <a:rPr lang="en-US" dirty="0" smtClean="0"/>
              <a:t>I is index over nodes</a:t>
            </a:r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5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9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2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6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89B-63E0-2C47-B3BE-53D6E66B9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2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98DF-A969-794A-BC1F-F4AE46594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4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41A4-DD06-F148-AA27-B5956DC64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0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36"/>
            <a:ext cx="9042400" cy="1254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9"/>
            <a:ext cx="3165475" cy="5206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9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4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7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7"/>
            <a:ext cx="4459288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4"/>
          </a:xfrm>
        </p:spPr>
        <p:txBody>
          <a:bodyPr/>
          <a:lstStyle>
            <a:lvl1pPr marL="99616" indent="-99616">
              <a:spcBef>
                <a:spcPts val="218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398461">
              <a:spcBef>
                <a:spcPts val="2180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498078">
              <a:spcBef>
                <a:spcPts val="1307"/>
              </a:spcBef>
              <a:buFont typeface="Calibri" pitchFamily="34" charset="0"/>
              <a:buChar char=" "/>
              <a:defRPr/>
            </a:lvl3pPr>
            <a:lvl4pPr marL="846732">
              <a:spcBef>
                <a:spcPts val="1307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73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3D643-BDCE-C940-9C8A-28F96B7D5F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803"/>
            <a:ext cx="8568531" cy="150143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20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0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94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92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9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9884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4865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9846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2EAED-2C41-334B-9A2D-CC6139F4B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36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69F3-46F2-524E-A276-B67BB673A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2" y="1692184"/>
            <a:ext cx="4454027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2" y="2397398"/>
            <a:ext cx="4454027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26" y="1692184"/>
            <a:ext cx="4455776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078" indent="0">
              <a:buNone/>
              <a:defRPr sz="2200" b="1"/>
            </a:lvl2pPr>
            <a:lvl3pPr marL="996154" indent="0">
              <a:buNone/>
              <a:defRPr sz="2000" b="1"/>
            </a:lvl3pPr>
            <a:lvl4pPr marL="1494235" indent="0">
              <a:buNone/>
              <a:defRPr sz="1800" b="1"/>
            </a:lvl4pPr>
            <a:lvl5pPr marL="1992312" indent="0">
              <a:buNone/>
              <a:defRPr sz="1800" b="1"/>
            </a:lvl5pPr>
            <a:lvl6pPr marL="2490390" indent="0">
              <a:buNone/>
              <a:defRPr sz="1800" b="1"/>
            </a:lvl6pPr>
            <a:lvl7pPr marL="2988465" indent="0">
              <a:buNone/>
              <a:defRPr sz="1800" b="1"/>
            </a:lvl7pPr>
            <a:lvl8pPr marL="3486544" indent="0">
              <a:buNone/>
              <a:defRPr sz="1800" b="1"/>
            </a:lvl8pPr>
            <a:lvl9pPr marL="398462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26" y="2397398"/>
            <a:ext cx="4455776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60F8E-73F2-0944-B73B-A95371B98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11FC8-31EA-1141-B8C0-FA59AC919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4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E35B-D489-8D4F-90EE-5CA4913A1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6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5"/>
            <a:ext cx="5635349" cy="6451973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6" y="1581939"/>
            <a:ext cx="3316456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7F04-F301-CA48-82AD-1E796F30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6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2"/>
            <a:ext cx="6048375" cy="4535805"/>
          </a:xfrm>
        </p:spPr>
        <p:txBody>
          <a:bodyPr/>
          <a:lstStyle>
            <a:lvl1pPr marL="0" indent="0">
              <a:buNone/>
              <a:defRPr sz="3400"/>
            </a:lvl1pPr>
            <a:lvl2pPr marL="498078" indent="0">
              <a:buNone/>
              <a:defRPr sz="3100"/>
            </a:lvl2pPr>
            <a:lvl3pPr marL="996154" indent="0">
              <a:buNone/>
              <a:defRPr sz="2500"/>
            </a:lvl3pPr>
            <a:lvl4pPr marL="1494235" indent="0">
              <a:buNone/>
              <a:defRPr sz="2200"/>
            </a:lvl4pPr>
            <a:lvl5pPr marL="1992312" indent="0">
              <a:buNone/>
              <a:defRPr sz="2200"/>
            </a:lvl5pPr>
            <a:lvl6pPr marL="2490390" indent="0">
              <a:buNone/>
              <a:defRPr sz="2200"/>
            </a:lvl6pPr>
            <a:lvl7pPr marL="2988465" indent="0">
              <a:buNone/>
              <a:defRPr sz="2200"/>
            </a:lvl7pPr>
            <a:lvl8pPr marL="3486544" indent="0">
              <a:buNone/>
              <a:defRPr sz="2200"/>
            </a:lvl8pPr>
            <a:lvl9pPr marL="3984620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7"/>
            <a:ext cx="6048375" cy="887211"/>
          </a:xfrm>
        </p:spPr>
        <p:txBody>
          <a:bodyPr/>
          <a:lstStyle>
            <a:lvl1pPr marL="0" indent="0">
              <a:buNone/>
              <a:defRPr sz="1400"/>
            </a:lvl1pPr>
            <a:lvl2pPr marL="498078" indent="0">
              <a:buNone/>
              <a:defRPr sz="1300"/>
            </a:lvl2pPr>
            <a:lvl3pPr marL="996154" indent="0">
              <a:buNone/>
              <a:defRPr sz="1100"/>
            </a:lvl3pPr>
            <a:lvl4pPr marL="1494235" indent="0">
              <a:buNone/>
              <a:defRPr sz="1000"/>
            </a:lvl4pPr>
            <a:lvl5pPr marL="1992312" indent="0">
              <a:buNone/>
              <a:defRPr sz="1000"/>
            </a:lvl5pPr>
            <a:lvl6pPr marL="2490390" indent="0">
              <a:buNone/>
              <a:defRPr sz="1000"/>
            </a:lvl6pPr>
            <a:lvl7pPr marL="2988465" indent="0">
              <a:buNone/>
              <a:defRPr sz="1000"/>
            </a:lvl7pPr>
            <a:lvl8pPr marL="3486544" indent="0">
              <a:buNone/>
              <a:defRPr sz="1000"/>
            </a:lvl8pPr>
            <a:lvl9pPr marL="39846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7BBF1-E399-9E45-AFEC-3F2EE3C7A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0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99637" tIns="49817" rIns="99637" bIns="498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50"/>
            <a:ext cx="9072563" cy="5409018"/>
          </a:xfrm>
          <a:prstGeom prst="rect">
            <a:avLst/>
          </a:prstGeom>
        </p:spPr>
        <p:txBody>
          <a:bodyPr vert="horz" lIns="99637" tIns="49817" rIns="99637" bIns="4981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4"/>
          </a:xfrm>
          <a:prstGeom prst="rect">
            <a:avLst/>
          </a:prstGeom>
        </p:spPr>
        <p:txBody>
          <a:bodyPr vert="horz" lIns="99637" tIns="49817" rIns="99637" bIns="4981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D807-EB53-2D4E-BA59-2D5604C7B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ctr" defTabSz="996362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78981" indent="-278981" algn="l" defTabSz="996362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498183" indent="-99637" algn="l" defTabSz="996362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5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47273" indent="-249089" algn="l" defTabSz="996362" rtl="0" eaLnBrk="1" latinLnBrk="0" hangingPunct="1">
        <a:spcBef>
          <a:spcPct val="20000"/>
        </a:spcBef>
        <a:buFont typeface="Wingdings" pitchFamily="2" charset="2"/>
        <a:buChar char="§"/>
        <a:defRPr sz="25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996362" indent="0" algn="l" defTabSz="996362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3999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8177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635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4538" indent="-249089" algn="l" defTabSz="9963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183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362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454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72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090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9086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7268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5447" algn="l" defTabSz="99636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oleObject" Target="../embeddings/oleObject6.bin"/><Relationship Id="rId7" Type="http://schemas.openxmlformats.org/officeDocument/2006/relationships/image" Target="../media/image14.emf"/><Relationship Id="rId8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emf"/><Relationship Id="rId6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6.bin"/><Relationship Id="rId12" Type="http://schemas.openxmlformats.org/officeDocument/2006/relationships/image" Target="../media/image27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In Bayesian Networks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838" y="579437"/>
            <a:ext cx="8362950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87712" y="1493837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741265" y="5075237"/>
            <a:ext cx="2490047" cy="990600"/>
            <a:chOff x="6741265" y="5075237"/>
            <a:chExt cx="2490047" cy="990600"/>
          </a:xfrm>
        </p:grpSpPr>
        <p:sp>
          <p:nvSpPr>
            <p:cNvPr id="2" name="Rectangle 1"/>
            <p:cNvSpPr/>
            <p:nvPr/>
          </p:nvSpPr>
          <p:spPr>
            <a:xfrm>
              <a:off x="7021512" y="5075237"/>
              <a:ext cx="12954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741265" y="5218528"/>
              <a:ext cx="2490047" cy="84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</a:t>
              </a:r>
              <a:r>
                <a:rPr lang="en-US" sz="2200" dirty="0" smtClean="0">
                  <a:solidFill>
                    <a:srgbClr val="3366FF"/>
                  </a:solidFill>
                  <a:latin typeface="Arial"/>
                </a:rPr>
                <a:t>raining example 1</a:t>
              </a:r>
            </a:p>
            <a:p>
              <a:endParaRPr lang="en-US" sz="2200" dirty="0" smtClean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 smtClean="0">
                <a:solidFill>
                  <a:srgbClr val="3366FF"/>
                </a:solidFill>
                <a:latin typeface="Arial"/>
              </a:endParaRPr>
            </a:p>
            <a:p>
              <a:r>
                <a:rPr lang="en-US" sz="2200" dirty="0" smtClean="0">
                  <a:solidFill>
                    <a:srgbClr val="3366FF"/>
                  </a:solidFill>
                  <a:latin typeface="Arial"/>
                </a:rPr>
                <a:t>training example 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4073" y="655637"/>
            <a:ext cx="8372475" cy="6296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287712" y="1417637"/>
            <a:ext cx="3505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95637" y="1141664"/>
            <a:ext cx="7089350" cy="3270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2">
                    <a:lumMod val="25000"/>
                  </a:schemeClr>
                </a:solidFill>
              </a:rPr>
              <a:t>Parameters might not be independent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741265" y="5151437"/>
            <a:ext cx="2490047" cy="990600"/>
            <a:chOff x="6741265" y="5075237"/>
            <a:chExt cx="2490047" cy="990600"/>
          </a:xfrm>
        </p:grpSpPr>
        <p:sp>
          <p:nvSpPr>
            <p:cNvPr id="6" name="Rectangle 5"/>
            <p:cNvSpPr/>
            <p:nvPr/>
          </p:nvSpPr>
          <p:spPr>
            <a:xfrm>
              <a:off x="7021512" y="5075237"/>
              <a:ext cx="12954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41265" y="5218528"/>
              <a:ext cx="2490047" cy="84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3366FF"/>
                  </a:solidFill>
                  <a:latin typeface="Arial"/>
                </a:rPr>
                <a:t>t</a:t>
              </a:r>
              <a:r>
                <a:rPr lang="en-US" sz="2200" dirty="0" smtClean="0">
                  <a:solidFill>
                    <a:srgbClr val="3366FF"/>
                  </a:solidFill>
                  <a:latin typeface="Arial"/>
                </a:rPr>
                <a:t>raining example 1</a:t>
              </a:r>
            </a:p>
            <a:p>
              <a:endParaRPr lang="en-US" sz="2200" dirty="0" smtClean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>
                <a:solidFill>
                  <a:srgbClr val="3366FF"/>
                </a:solidFill>
                <a:latin typeface="Arial"/>
              </a:endParaRPr>
            </a:p>
            <a:p>
              <a:endParaRPr lang="en-US" sz="2200" dirty="0" smtClean="0">
                <a:solidFill>
                  <a:srgbClr val="3366FF"/>
                </a:solidFill>
                <a:latin typeface="Arial"/>
              </a:endParaRPr>
            </a:p>
            <a:p>
              <a:r>
                <a:rPr lang="en-US" sz="2200" dirty="0" smtClean="0">
                  <a:solidFill>
                    <a:srgbClr val="3366FF"/>
                  </a:solidFill>
                  <a:latin typeface="Arial"/>
                </a:rPr>
                <a:t>training example 2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6725" y="3627437"/>
            <a:ext cx="4067175" cy="79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5100" cy="1255713"/>
          </a:xfrm>
        </p:spPr>
        <p:txBody>
          <a:bodyPr>
            <a:normAutofit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General Approach: Bayesian Learning</a:t>
            </a:r>
            <a:br>
              <a:rPr lang="en-GB" dirty="0" smtClean="0"/>
            </a:br>
            <a:r>
              <a:rPr lang="en-GB" dirty="0" smtClean="0"/>
              <a:t>of Probabilities in a Bayes Net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559276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If network </a:t>
            </a:r>
            <a:r>
              <a:rPr lang="en-GB" dirty="0"/>
              <a:t>structure </a:t>
            </a:r>
            <a:r>
              <a:rPr lang="en-GB" dirty="0" err="1" smtClean="0"/>
              <a:t>S</a:t>
            </a:r>
            <a:r>
              <a:rPr lang="en-GB" baseline="33000" dirty="0" err="1" smtClean="0"/>
              <a:t>h</a:t>
            </a:r>
            <a:r>
              <a:rPr lang="en-GB" baseline="33000" dirty="0" smtClean="0"/>
              <a:t> </a:t>
            </a:r>
            <a:r>
              <a:rPr lang="en-GB" dirty="0" smtClean="0"/>
              <a:t>known and no missing data…</a:t>
            </a:r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We can express joint distribution over variables X in terms of model parameter vector </a:t>
            </a:r>
            <a:r>
              <a:rPr lang="en-GB" dirty="0" err="1" smtClean="0">
                <a:cs typeface="Arial" charset="0"/>
              </a:rPr>
              <a:t>θ</a:t>
            </a:r>
            <a:r>
              <a:rPr lang="en-GB" baseline="-33000" dirty="0" err="1" smtClean="0"/>
              <a:t>s</a:t>
            </a:r>
            <a:endParaRPr lang="en-GB" baseline="-33000" dirty="0" smtClean="0"/>
          </a:p>
          <a:p>
            <a:pPr marL="0" indent="0" eaLnBrk="1"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aseline="-33000" dirty="0" smtClean="0"/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Given random sample </a:t>
            </a:r>
            <a:r>
              <a:rPr lang="en-US" altLang="ja-JP" dirty="0"/>
              <a:t>D = {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(1)</a:t>
            </a:r>
            <a:r>
              <a:rPr lang="en-US" altLang="ja-JP" dirty="0"/>
              <a:t>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(2)</a:t>
            </a:r>
            <a:r>
              <a:rPr lang="en-US" altLang="ja-JP" dirty="0"/>
              <a:t>, …,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/>
              <a:t>(N)</a:t>
            </a:r>
            <a:r>
              <a:rPr lang="en-US" altLang="ja-JP" dirty="0" smtClean="0"/>
              <a:t>}</a:t>
            </a:r>
            <a:r>
              <a:rPr lang="en-GB" dirty="0" smtClean="0"/>
              <a:t>, compute the posterior distribution p(</a:t>
            </a:r>
            <a:r>
              <a:rPr lang="en-GB" dirty="0" err="1" smtClean="0">
                <a:cs typeface="Arial" charset="0"/>
              </a:rPr>
              <a:t>θ</a:t>
            </a:r>
            <a:r>
              <a:rPr lang="en-GB" baseline="-33000" dirty="0" err="1" smtClean="0"/>
              <a:t>s</a:t>
            </a:r>
            <a:r>
              <a:rPr lang="en-GB" baseline="-33000" dirty="0" smtClean="0"/>
              <a:t> </a:t>
            </a:r>
            <a:r>
              <a:rPr lang="en-GB" dirty="0" smtClean="0"/>
              <a:t>| D, </a:t>
            </a:r>
            <a:r>
              <a:rPr lang="en-GB" dirty="0" err="1" smtClean="0"/>
              <a:t>S</a:t>
            </a:r>
            <a:r>
              <a:rPr lang="en-GB" baseline="33000" dirty="0" err="1" smtClean="0"/>
              <a:t>h</a:t>
            </a:r>
            <a:r>
              <a:rPr lang="en-GB" dirty="0" smtClean="0"/>
              <a:t>)</a:t>
            </a:r>
          </a:p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Probabilistic formulation of </a:t>
            </a:r>
            <a:r>
              <a:rPr lang="en-GB" i="1" dirty="0" smtClean="0"/>
              <a:t>all supervised and unsupervised learning 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>
            <a:normAutofit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Computing Parameter Posteriors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4900613"/>
          </a:xfrm>
        </p:spPr>
        <p:txBody>
          <a:bodyPr/>
          <a:lstStyle/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mtClean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E.g</a:t>
            </a:r>
            <a:r>
              <a:rPr lang="en-GB" dirty="0" smtClean="0"/>
              <a:t>., net structure X</a:t>
            </a:r>
            <a:r>
              <a:rPr lang="en-GB" dirty="0" smtClean="0">
                <a:cs typeface="Arial" charset="0"/>
              </a:rPr>
              <a:t>→Y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7512" y="3635375"/>
            <a:ext cx="4381500" cy="392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3973512" y="1493837"/>
            <a:ext cx="6183086" cy="1295400"/>
            <a:chOff x="4278312" y="1722437"/>
            <a:chExt cx="6183086" cy="1295400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78312" y="1722437"/>
              <a:ext cx="6183086" cy="1219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6411912" y="1722437"/>
              <a:ext cx="40386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Computing Parameter Posteriors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804988"/>
            <a:ext cx="9055100" cy="4899025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Given complete data (all X,Y observed) and no direct dependencies among parameters, 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</a:t>
            </a:r>
            <a:r>
              <a:rPr lang="en-GB" dirty="0" smtClean="0"/>
              <a:t>              </a:t>
            </a:r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/>
          </a:p>
          <a:p>
            <a:pPr marL="0" indent="0" eaLnBrk="1">
              <a:lnSpc>
                <a:spcPct val="87000"/>
              </a:lnSpc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Explanation</a:t>
            </a:r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Given complete data, each set</a:t>
            </a:r>
            <a:br>
              <a:rPr lang="en-GB" dirty="0" smtClean="0"/>
            </a:br>
            <a:r>
              <a:rPr lang="en-GB" dirty="0" smtClean="0"/>
              <a:t>of parameters is disconnected from</a:t>
            </a:r>
            <a:br>
              <a:rPr lang="en-GB" dirty="0" smtClean="0"/>
            </a:br>
            <a:r>
              <a:rPr lang="en-GB" dirty="0" smtClean="0"/>
              <a:t>each other set of parameters in the graph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3312" y="2865437"/>
            <a:ext cx="4057650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3700" y="3770313"/>
            <a:ext cx="3140075" cy="281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1154112" y="6365875"/>
            <a:ext cx="4846637" cy="560388"/>
            <a:chOff x="1119188" y="6365875"/>
            <a:chExt cx="4846637" cy="560388"/>
          </a:xfrm>
        </p:grpSpPr>
        <p:sp>
          <p:nvSpPr>
            <p:cNvPr id="33799" name="Oval 6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0" name="Oval 7"/>
            <p:cNvSpPr>
              <a:spLocks noChangeArrowheads="1"/>
            </p:cNvSpPr>
            <p:nvPr/>
          </p:nvSpPr>
          <p:spPr bwMode="auto">
            <a:xfrm>
              <a:off x="2538413" y="6365875"/>
              <a:ext cx="525462" cy="52546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33801" name="Oval 8"/>
            <p:cNvSpPr>
              <a:spLocks noChangeArrowheads="1"/>
            </p:cNvSpPr>
            <p:nvPr/>
          </p:nvSpPr>
          <p:spPr bwMode="auto">
            <a:xfrm>
              <a:off x="4000500" y="6400800"/>
              <a:ext cx="525463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Y</a:t>
              </a:r>
            </a:p>
          </p:txBody>
        </p:sp>
        <p:sp>
          <p:nvSpPr>
            <p:cNvPr id="33802" name="Line 9"/>
            <p:cNvSpPr>
              <a:spLocks noChangeShapeType="1"/>
            </p:cNvSpPr>
            <p:nvPr/>
          </p:nvSpPr>
          <p:spPr bwMode="auto">
            <a:xfrm>
              <a:off x="1646238" y="6651625"/>
              <a:ext cx="914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0"/>
            <p:cNvSpPr>
              <a:spLocks noChangeShapeType="1"/>
            </p:cNvSpPr>
            <p:nvPr/>
          </p:nvSpPr>
          <p:spPr bwMode="auto">
            <a:xfrm>
              <a:off x="3108325" y="6651625"/>
              <a:ext cx="914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Oval 11"/>
            <p:cNvSpPr>
              <a:spLocks noChangeArrowheads="1"/>
            </p:cNvSpPr>
            <p:nvPr/>
          </p:nvSpPr>
          <p:spPr bwMode="auto">
            <a:xfrm>
              <a:off x="5440363" y="6400800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 err="1" smtClean="0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 dirty="0" err="1" smtClean="0">
                  <a:solidFill>
                    <a:srgbClr val="000000"/>
                  </a:solidFill>
                  <a:cs typeface="Arial" charset="0"/>
                </a:rPr>
                <a:t>y|x</a:t>
              </a:r>
              <a:endParaRPr lang="en-GB" baseline="-330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3805" name="Oval 12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6" name="Oval 13"/>
            <p:cNvSpPr>
              <a:spLocks noChangeArrowheads="1"/>
            </p:cNvSpPr>
            <p:nvPr/>
          </p:nvSpPr>
          <p:spPr bwMode="auto">
            <a:xfrm>
              <a:off x="1119188" y="6365875"/>
              <a:ext cx="525462" cy="5254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θ</a:t>
              </a:r>
              <a:r>
                <a:rPr lang="en-GB" baseline="-3300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33807" name="Line 14"/>
            <p:cNvSpPr>
              <a:spLocks noChangeShapeType="1"/>
            </p:cNvSpPr>
            <p:nvPr/>
          </p:nvSpPr>
          <p:spPr bwMode="auto">
            <a:xfrm flipH="1">
              <a:off x="4478338" y="6651625"/>
              <a:ext cx="985837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39912" y="7132637"/>
            <a:ext cx="1931939" cy="275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 separation</a:t>
            </a:r>
          </a:p>
        </p:txBody>
      </p:sp>
      <p:sp>
        <p:nvSpPr>
          <p:cNvPr id="4" name="Oval 3"/>
          <p:cNvSpPr/>
          <p:nvPr/>
        </p:nvSpPr>
        <p:spPr>
          <a:xfrm>
            <a:off x="1416843" y="6294437"/>
            <a:ext cx="2985294" cy="762000"/>
          </a:xfrm>
          <a:prstGeom prst="ellipse">
            <a:avLst/>
          </a:prstGeom>
          <a:noFill/>
          <a:ln w="63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807859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6" imgW="152400" imgH="241300" progId="Equation.DSMT4">
                  <p:embed/>
                </p:oleObj>
              </mc:Choice>
              <mc:Fallback>
                <p:oleObj name="Equation" r:id="rId6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86384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8" imgW="152400" imgH="241300" progId="Equation.DSMT4">
                  <p:embed/>
                </p:oleObj>
              </mc:Choice>
              <mc:Fallback>
                <p:oleObj name="Equation" r:id="rId8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12" y="2941637"/>
            <a:ext cx="2118639" cy="613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  <a:latin typeface="Arial"/>
              </a:rPr>
              <a:t>parameter</a:t>
            </a: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Arial"/>
              </a:rPr>
              <a:t>independence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Predictive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62069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Given parameter posteriors</a:t>
            </a:r>
          </a:p>
          <a:p>
            <a:r>
              <a:rPr lang="en-US" dirty="0" smtClean="0"/>
              <a:t>What is prediction of next observation </a:t>
            </a:r>
            <a:r>
              <a:rPr lang="en-US" altLang="ja-JP" dirty="0" smtClean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 smtClean="0"/>
              <a:t>(N+1)?</a:t>
            </a:r>
            <a:endParaRPr lang="en-US" altLang="ja-JP" dirty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smtClean="0"/>
              <a:t>How can this be used for unsupervised and supervised learning?</a:t>
            </a:r>
          </a:p>
          <a:p>
            <a:r>
              <a:rPr lang="en-US" dirty="0" smtClean="0"/>
              <a:t>What does this formula look like if we’re doing approximate inference by sampling </a:t>
            </a:r>
            <a:r>
              <a:rPr lang="en-US" dirty="0" err="1" smtClean="0"/>
              <a:t>θ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and/or X</a:t>
            </a:r>
            <a:r>
              <a:rPr lang="en-US" baseline="30000" dirty="0" smtClean="0"/>
              <a:t>(N+1)?</a:t>
            </a:r>
            <a:endParaRPr lang="en-US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005970"/>
              </p:ext>
            </p:extLst>
          </p:nvPr>
        </p:nvGraphicFramePr>
        <p:xfrm>
          <a:off x="5124450" y="1493837"/>
          <a:ext cx="17224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4" imgW="1244600" imgH="342900" progId="Equation.DSMT4">
                  <p:embed/>
                </p:oleObj>
              </mc:Choice>
              <mc:Fallback>
                <p:oleObj name="Equation" r:id="rId4" imgW="12446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24450" y="1493837"/>
                        <a:ext cx="1722438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077912" y="2865437"/>
            <a:ext cx="7558088" cy="2308402"/>
            <a:chOff x="1077912" y="3281363"/>
            <a:chExt cx="7558088" cy="230840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5926558"/>
                </p:ext>
              </p:extLst>
            </p:nvPr>
          </p:nvGraphicFramePr>
          <p:xfrm>
            <a:off x="1077912" y="3281363"/>
            <a:ext cx="7558088" cy="879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Equation" r:id="rId6" imgW="5461000" imgH="635000" progId="Equation.DSMT4">
                    <p:embed/>
                  </p:oleObj>
                </mc:Choice>
                <mc:Fallback>
                  <p:oleObj name="Equation" r:id="rId6" imgW="5461000" imgH="635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77912" y="3281363"/>
                          <a:ext cx="7558088" cy="8794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ight Brace 6"/>
            <p:cNvSpPr/>
            <p:nvPr/>
          </p:nvSpPr>
          <p:spPr>
            <a:xfrm rot="5400000">
              <a:off x="4964112" y="3017837"/>
              <a:ext cx="381000" cy="23622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7097712" y="3398837"/>
              <a:ext cx="381000" cy="1600200"/>
            </a:xfrm>
            <a:prstGeom prst="rightBrace">
              <a:avLst/>
            </a:prstGeom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4130" y="4389437"/>
              <a:ext cx="2301582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FF0000"/>
                  </a:solidFill>
                  <a:latin typeface="Arial"/>
                </a:rPr>
                <a:t>What we talked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FF0000"/>
                  </a:solidFill>
                  <a:latin typeface="Arial"/>
                </a:rPr>
                <a:t>a</a:t>
              </a:r>
              <a:r>
                <a:rPr lang="en-US" sz="2400" dirty="0" smtClean="0">
                  <a:solidFill>
                    <a:srgbClr val="FF0000"/>
                  </a:solidFill>
                  <a:latin typeface="Arial"/>
                </a:rPr>
                <a:t>bout the past 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FF0000"/>
                  </a:solidFill>
                  <a:latin typeface="Arial"/>
                </a:rPr>
                <a:t>three classes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35712" y="4396640"/>
              <a:ext cx="19543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7030A0"/>
                  </a:solidFill>
                  <a:latin typeface="Arial"/>
                </a:rPr>
                <a:t>What we just</a:t>
              </a:r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7030A0"/>
                  </a:solidFill>
                  <a:latin typeface="Arial"/>
                </a:rPr>
                <a:t>discussed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87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Prediction Directly From Data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In many cases, prediction can be made without explicitly computing posteriors over parameters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coin toss example from earlier class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Posterior distribution is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Prediction of next coin outcome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25565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Equation" r:id="rId4" imgW="152400" imgH="241300" progId="Equation.DSMT4">
                  <p:embed/>
                </p:oleObj>
              </mc:Choice>
              <mc:Fallback>
                <p:oleObj name="Equation" r:id="rId4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987705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6" imgW="152400" imgH="241300" progId="Equation.DSMT4">
                  <p:embed/>
                </p:oleObj>
              </mc:Choice>
              <mc:Fallback>
                <p:oleObj name="Equation" r:id="rId6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06210"/>
              </p:ext>
            </p:extLst>
          </p:nvPr>
        </p:nvGraphicFramePr>
        <p:xfrm>
          <a:off x="1077912" y="4694237"/>
          <a:ext cx="441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7" imgW="3314700" imgH="304800" progId="Equation.DSMT4">
                  <p:embed/>
                </p:oleObj>
              </mc:Choice>
              <mc:Fallback>
                <p:oleObj name="Equation" r:id="rId7" imgW="33147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7912" y="4694237"/>
                        <a:ext cx="4419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536822"/>
              </p:ext>
            </p:extLst>
          </p:nvPr>
        </p:nvGraphicFramePr>
        <p:xfrm>
          <a:off x="1077912" y="3246437"/>
          <a:ext cx="27924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9" imgW="2095500" imgH="304800" progId="Equation.DSMT4">
                  <p:embed/>
                </p:oleObj>
              </mc:Choice>
              <mc:Fallback>
                <p:oleObj name="Equation" r:id="rId9" imgW="20955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7912" y="3246437"/>
                        <a:ext cx="2792413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166851"/>
              </p:ext>
            </p:extLst>
          </p:nvPr>
        </p:nvGraphicFramePr>
        <p:xfrm>
          <a:off x="1077913" y="5838824"/>
          <a:ext cx="457517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11" imgW="3644900" imgH="1333500" progId="Equation.DSMT4">
                  <p:embed/>
                </p:oleObj>
              </mc:Choice>
              <mc:Fallback>
                <p:oleObj name="Equation" r:id="rId11" imgW="3644900" imgH="1333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77913" y="5838824"/>
                        <a:ext cx="4575175" cy="167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Terminology Digression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Bernoulli : Binomial :: Categorical : Multinomial</a:t>
            </a:r>
            <a:endParaRPr kumimoji="1" lang="ja-JP" alt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06512" y="2179637"/>
            <a:ext cx="988822" cy="2924485"/>
            <a:chOff x="1306512" y="2179637"/>
            <a:chExt cx="988822" cy="292448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399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06512" y="4008437"/>
              <a:ext cx="988822" cy="1095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single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coin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flip</a:t>
              </a:r>
              <a:endParaRPr kumimoji="1" lang="ja-JP" altLang="en-US" sz="2400" dirty="0" smtClean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06562" y="2179637"/>
            <a:ext cx="1724150" cy="3256883"/>
            <a:chOff x="2706562" y="2179637"/>
            <a:chExt cx="1724150" cy="325688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35925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06562" y="4008437"/>
              <a:ext cx="1724150" cy="1428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N flips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of coin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(e.g., exam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score)</a:t>
              </a:r>
              <a:endParaRPr kumimoji="1" lang="ja-JP" altLang="en-US" sz="2400" dirty="0" smtClean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31627" y="2179637"/>
            <a:ext cx="988822" cy="2924485"/>
            <a:chOff x="5131627" y="2179637"/>
            <a:chExt cx="988822" cy="292448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6499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31627" y="4008437"/>
              <a:ext cx="988822" cy="10956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single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roll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of die</a:t>
              </a:r>
              <a:endParaRPr kumimoji="1" lang="ja-JP" altLang="en-US" sz="2400" dirty="0" smtClean="0">
                <a:solidFill>
                  <a:srgbClr val="7030A0"/>
                </a:solidFill>
                <a:latin typeface="Arial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915896" y="2179637"/>
            <a:ext cx="1809660" cy="3256883"/>
            <a:chOff x="6915896" y="2179637"/>
            <a:chExt cx="1809660" cy="3256883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7859712" y="2179637"/>
              <a:ext cx="0" cy="1828800"/>
            </a:xfrm>
            <a:prstGeom prst="straightConnector1">
              <a:avLst/>
            </a:prstGeom>
            <a:ln w="31750"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915896" y="4008437"/>
              <a:ext cx="1809660" cy="1428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N rolls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of die</a:t>
              </a:r>
            </a:p>
            <a:p>
              <a:pPr algn="ctr">
                <a:lnSpc>
                  <a:spcPct val="90000"/>
                </a:lnSpc>
              </a:pP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(e.g., # of</a:t>
              </a:r>
              <a:b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</a:br>
              <a:r>
                <a:rPr kumimoji="1" lang="en-US" altLang="ja-JP" sz="2400" dirty="0" smtClean="0">
                  <a:solidFill>
                    <a:srgbClr val="7030A0"/>
                  </a:solidFill>
                  <a:latin typeface="Arial"/>
                </a:rPr>
                <a:t>each major) </a:t>
              </a:r>
              <a:endParaRPr kumimoji="1" lang="ja-JP" altLang="en-US" sz="2400" dirty="0" smtClean="0">
                <a:solidFill>
                  <a:srgbClr val="7030A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Generalizing To Categorical RVs In Bayes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X</a:t>
            </a:r>
            <a:r>
              <a:rPr lang="en-US" baseline="-25000" dirty="0" smtClean="0"/>
              <a:t>i</a:t>
            </a:r>
            <a:r>
              <a:rPr lang="en-US" dirty="0" smtClean="0"/>
              <a:t> is discrete, with values x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</a:t>
            </a:r>
            <a:r>
              <a:rPr lang="en-US" dirty="0" smtClean="0"/>
              <a:t>, ...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r</a:t>
            </a:r>
            <a:r>
              <a:rPr lang="en-US" sz="1800" baseline="30000" dirty="0" err="1" smtClean="0"/>
              <a:t>i</a:t>
            </a:r>
            <a:endParaRPr lang="en-US" sz="1800" baseline="30000" dirty="0" smtClean="0"/>
          </a:p>
          <a:p>
            <a:r>
              <a:rPr lang="en-US" dirty="0" err="1" smtClean="0"/>
              <a:t>i</a:t>
            </a:r>
            <a:r>
              <a:rPr lang="en-US" dirty="0"/>
              <a:t>: </a:t>
            </a:r>
            <a:r>
              <a:rPr lang="en-US" dirty="0" smtClean="0"/>
              <a:t>index of categorical RV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j: index over configurations of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   parents </a:t>
            </a:r>
            <a:r>
              <a:rPr lang="en-US" dirty="0"/>
              <a:t>of node </a:t>
            </a:r>
            <a:r>
              <a:rPr lang="en-US" dirty="0" err="1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k: index over values of node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unrestricted distribution: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/>
              <a:t>parameter per </a:t>
            </a:r>
            <a:r>
              <a:rPr lang="en-US" dirty="0" smtClean="0"/>
              <a:t>probability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912" y="5761037"/>
            <a:ext cx="4578485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7859712" y="2332037"/>
            <a:ext cx="2133600" cy="2133600"/>
            <a:chOff x="7554912" y="3475037"/>
            <a:chExt cx="2133600" cy="2133600"/>
          </a:xfrm>
        </p:grpSpPr>
        <p:grpSp>
          <p:nvGrpSpPr>
            <p:cNvPr id="7" name="Group 6"/>
            <p:cNvGrpSpPr/>
            <p:nvPr/>
          </p:nvGrpSpPr>
          <p:grpSpPr>
            <a:xfrm>
              <a:off x="8164512" y="4694237"/>
              <a:ext cx="914400" cy="914400"/>
              <a:chOff x="7718336" y="4237037"/>
              <a:chExt cx="914400" cy="9144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957768" y="4554199"/>
                <a:ext cx="435536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Arial"/>
                  </a:rPr>
                  <a:t>i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774112" y="3475037"/>
              <a:ext cx="914400" cy="914400"/>
              <a:chOff x="7718336" y="4237037"/>
              <a:chExt cx="914400" cy="914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957768" y="4554199"/>
                <a:ext cx="504064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 err="1" smtClean="0">
                    <a:solidFill>
                      <a:schemeClr val="tx1"/>
                    </a:solidFill>
                    <a:latin typeface="Arial"/>
                  </a:rPr>
                  <a:t>b</a:t>
                </a:r>
                <a:endParaRPr lang="en-US" sz="2400" baseline="-25000" dirty="0" smtClean="0">
                  <a:solidFill>
                    <a:schemeClr val="tx1"/>
                  </a:solidFill>
                  <a:latin typeface="Arial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554912" y="3475037"/>
              <a:ext cx="914400" cy="914400"/>
              <a:chOff x="7718336" y="4237037"/>
              <a:chExt cx="914400" cy="9144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7718336" y="4237037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 smtClean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957768" y="4554199"/>
                <a:ext cx="504064" cy="280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solidFill>
                      <a:schemeClr val="tx1"/>
                    </a:solidFill>
                    <a:latin typeface="Arial"/>
                  </a:rPr>
                  <a:t>X</a:t>
                </a:r>
                <a:r>
                  <a:rPr lang="en-US" sz="2400" baseline="-25000" dirty="0" err="1" smtClean="0">
                    <a:solidFill>
                      <a:schemeClr val="tx1"/>
                    </a:solidFill>
                    <a:latin typeface="Arial"/>
                  </a:rPr>
                  <a:t>a</a:t>
                </a:r>
                <a:endParaRPr lang="en-US" sz="2400" baseline="-25000" dirty="0" smtClean="0">
                  <a:solidFill>
                    <a:schemeClr val="tx1"/>
                  </a:solidFill>
                  <a:latin typeface="Arial"/>
                </a:endParaRPr>
              </a:p>
            </p:txBody>
          </p:sp>
        </p:grpSp>
        <p:cxnSp>
          <p:nvCxnSpPr>
            <p:cNvPr id="17" name="Straight Arrow Connector 16"/>
            <p:cNvCxnSpPr>
              <a:stCxn id="12" idx="4"/>
              <a:endCxn id="5" idx="1"/>
            </p:cNvCxnSpPr>
            <p:nvPr/>
          </p:nvCxnSpPr>
          <p:spPr>
            <a:xfrm>
              <a:off x="8012112" y="4389437"/>
              <a:ext cx="286311" cy="4387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4"/>
              <a:endCxn id="5" idx="7"/>
            </p:cNvCxnSpPr>
            <p:nvPr/>
          </p:nvCxnSpPr>
          <p:spPr>
            <a:xfrm flipH="1">
              <a:off x="8945001" y="4389437"/>
              <a:ext cx="286311" cy="4387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695179" y="1112837"/>
            <a:ext cx="237516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2400" dirty="0" smtClean="0">
                <a:solidFill>
                  <a:srgbClr val="FF0000"/>
                </a:solidFill>
                <a:latin typeface="Arial"/>
              </a:rPr>
              <a:t>notation change</a:t>
            </a:r>
            <a:endParaRPr kumimoji="1" lang="ja-JP" altLang="en-US" sz="2400" dirty="0" smtClean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>
            <a:off x="6564312" y="1312892"/>
            <a:ext cx="1130867" cy="4095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1"/>
          </p:cNvCxnSpPr>
          <p:nvPr/>
        </p:nvCxnSpPr>
        <p:spPr>
          <a:xfrm flipH="1">
            <a:off x="7478712" y="1312892"/>
            <a:ext cx="216467" cy="3333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9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55100" cy="1166813"/>
          </a:xfrm>
        </p:spPr>
        <p:txBody>
          <a:bodyPr/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Prediction Directly From Data:</a:t>
            </a:r>
            <a:br>
              <a:rPr lang="en-GB" dirty="0" smtClean="0"/>
            </a:br>
            <a:r>
              <a:rPr lang="en-GB" dirty="0" smtClean="0"/>
              <a:t>Categorical Random Variables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55100" cy="5573713"/>
          </a:xfrm>
        </p:spPr>
        <p:txBody>
          <a:bodyPr>
            <a:normAutofit/>
          </a:bodyPr>
          <a:lstStyle/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Prior distribution is </a:t>
            </a:r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Posterior distribution is</a:t>
            </a:r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Posterior predictive distribution:</a:t>
            </a:r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9125" y="2962275"/>
            <a:ext cx="63436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712" y="3656013"/>
            <a:ext cx="8058150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3087" y="5156199"/>
            <a:ext cx="8991600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49512" y="5951537"/>
            <a:ext cx="222885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4825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78449" y="6043612"/>
            <a:ext cx="46482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5064124" y="6067424"/>
            <a:ext cx="5005388" cy="549275"/>
          </a:xfrm>
          <a:prstGeom prst="rect">
            <a:avLst/>
          </a:prstGeom>
          <a:noFill/>
          <a:ln w="27360">
            <a:solidFill>
              <a:srgbClr val="E6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0701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9" imgW="152400" imgH="241300" progId="Equation.DSMT4">
                  <p:embed/>
                </p:oleObj>
              </mc:Choice>
              <mc:Fallback>
                <p:oleObj name="Equation" r:id="rId9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942208"/>
              </p:ext>
            </p:extLst>
          </p:nvPr>
        </p:nvGraphicFramePr>
        <p:xfrm>
          <a:off x="4533900" y="3581400"/>
          <a:ext cx="152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11" imgW="152400" imgH="241300" progId="Equation.DSMT4">
                  <p:embed/>
                </p:oleObj>
              </mc:Choice>
              <mc:Fallback>
                <p:oleObj name="Equation" r:id="rId11" imgW="1524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33900" y="3581400"/>
                        <a:ext cx="152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11612" y="1798637"/>
            <a:ext cx="2676525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7312" y="6867306"/>
            <a:ext cx="2498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rgbClr val="7030A0"/>
                </a:solidFill>
                <a:latin typeface="Arial"/>
              </a:rPr>
              <a:t>I: index over nodes</a:t>
            </a:r>
          </a:p>
          <a:p>
            <a:pPr>
              <a:lnSpc>
                <a:spcPct val="100000"/>
              </a:lnSpc>
            </a:pPr>
            <a:r>
              <a:rPr lang="en-US" sz="1200" dirty="0" smtClean="0">
                <a:solidFill>
                  <a:srgbClr val="7030A0"/>
                </a:solidFill>
                <a:latin typeface="Arial"/>
              </a:rPr>
              <a:t>j: index over values of parents of I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rgbClr val="7030A0"/>
                </a:solidFill>
                <a:latin typeface="Arial"/>
              </a:rPr>
              <a:t>k</a:t>
            </a:r>
            <a:r>
              <a:rPr lang="en-US" sz="1200" dirty="0" smtClean="0">
                <a:solidFill>
                  <a:srgbClr val="7030A0"/>
                </a:solidFill>
                <a:latin typeface="Arial"/>
              </a:rPr>
              <a:t>: index over values of node </a:t>
            </a:r>
            <a:r>
              <a:rPr lang="en-US" sz="1200" dirty="0" err="1" smtClean="0">
                <a:solidFill>
                  <a:srgbClr val="7030A0"/>
                </a:solidFill>
                <a:latin typeface="Arial"/>
              </a:rPr>
              <a:t>i</a:t>
            </a:r>
            <a:endParaRPr lang="en-US" sz="1200" dirty="0" smtClean="0">
              <a:solidFill>
                <a:srgbClr val="7030A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8368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Learning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8492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 of random variables 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X</a:t>
            </a:r>
            <a:r>
              <a:rPr lang="en-US" dirty="0" smtClean="0"/>
              <a:t> =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altLang="ja-JP" baseline="-25000" dirty="0" smtClean="0"/>
              <a:t>2</a:t>
            </a:r>
            <a:r>
              <a:rPr lang="en-US" dirty="0" smtClean="0"/>
              <a:t>, X</a:t>
            </a:r>
            <a:r>
              <a:rPr lang="en-US" altLang="ja-JP" baseline="-25000" dirty="0" smtClean="0"/>
              <a:t>3</a:t>
            </a:r>
            <a:r>
              <a:rPr lang="en-US" dirty="0" smtClean="0"/>
              <a:t>, X</a:t>
            </a:r>
            <a:r>
              <a:rPr lang="en-US" altLang="ja-JP" baseline="-25000" dirty="0" smtClean="0"/>
              <a:t>4</a:t>
            </a:r>
            <a:r>
              <a:rPr lang="en-US" dirty="0" smtClean="0"/>
              <a:t>, …}</a:t>
            </a:r>
          </a:p>
          <a:p>
            <a:r>
              <a:rPr lang="en-US" dirty="0" smtClean="0"/>
              <a:t>Training set D = {</a:t>
            </a:r>
            <a:r>
              <a:rPr lang="en-US" altLang="ja-JP" dirty="0" smtClean="0">
                <a:latin typeface="Lucida Grande"/>
                <a:ea typeface="Lucida Grande"/>
                <a:cs typeface="Lucida Grande"/>
              </a:rPr>
              <a:t>X</a:t>
            </a:r>
            <a:r>
              <a:rPr lang="en-US" baseline="40000" dirty="0" smtClean="0"/>
              <a:t>(1)</a:t>
            </a:r>
            <a:r>
              <a:rPr lang="en-US" dirty="0" smtClean="0"/>
              <a:t>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 smtClean="0"/>
              <a:t>(2)</a:t>
            </a:r>
            <a:r>
              <a:rPr lang="en-US" dirty="0" smtClean="0"/>
              <a:t>, …, </a:t>
            </a:r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0000" dirty="0" smtClean="0"/>
              <a:t>(N)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Each observation specifies values of subset of variables</a:t>
            </a:r>
          </a:p>
          <a:p>
            <a:pPr lvl="3"/>
            <a:r>
              <a:rPr lang="en-US" altLang="ja-JP" dirty="0" smtClean="0">
                <a:latin typeface="Lucida Grande"/>
                <a:ea typeface="Lucida Grande"/>
                <a:cs typeface="Lucida Grande"/>
              </a:rPr>
              <a:t>X</a:t>
            </a:r>
            <a:r>
              <a:rPr lang="en-US" baseline="46000" dirty="0" smtClean="0"/>
              <a:t>(1)</a:t>
            </a:r>
            <a:r>
              <a:rPr lang="en-US" dirty="0" smtClean="0"/>
              <a:t> =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?, x</a:t>
            </a:r>
            <a:r>
              <a:rPr lang="en-US" baseline="-25000" dirty="0" smtClean="0"/>
              <a:t>4</a:t>
            </a:r>
            <a:r>
              <a:rPr lang="en-US" dirty="0" smtClean="0"/>
              <a:t>, …}</a:t>
            </a:r>
          </a:p>
          <a:p>
            <a:pPr lvl="3"/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6000" dirty="0" smtClean="0"/>
              <a:t>(2)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x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dirty="0"/>
              <a:t>…}</a:t>
            </a:r>
          </a:p>
          <a:p>
            <a:pPr lvl="3"/>
            <a:r>
              <a:rPr lang="en-US" altLang="ja-JP" dirty="0">
                <a:latin typeface="Lucida Grande"/>
                <a:ea typeface="Lucida Grande"/>
                <a:cs typeface="Lucida Grande"/>
              </a:rPr>
              <a:t>X</a:t>
            </a:r>
            <a:r>
              <a:rPr lang="en-US" altLang="ja-JP" baseline="46000" dirty="0" smtClean="0"/>
              <a:t>(3)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{?,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x</a:t>
            </a:r>
            <a:r>
              <a:rPr lang="en-US" baseline="-25000" dirty="0" smtClean="0"/>
              <a:t>4</a:t>
            </a:r>
            <a:r>
              <a:rPr lang="en-US" dirty="0" smtClean="0"/>
              <a:t>, …}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Predict joint distribution over some variables given other variables</a:t>
            </a:r>
          </a:p>
          <a:p>
            <a:pPr lvl="3"/>
            <a:r>
              <a:rPr lang="en-US" dirty="0" smtClean="0"/>
              <a:t>E.g., P(</a:t>
            </a:r>
            <a:r>
              <a:rPr lang="en-US" altLang="ja-JP" dirty="0"/>
              <a:t>X</a:t>
            </a:r>
            <a:r>
              <a:rPr lang="en-US" altLang="ja-JP" baseline="-25000" dirty="0"/>
              <a:t>1</a:t>
            </a:r>
            <a:r>
              <a:rPr lang="en-US" dirty="0" smtClean="0"/>
              <a:t>, 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3</a:t>
            </a:r>
            <a:r>
              <a:rPr lang="en-US" dirty="0" smtClean="0"/>
              <a:t> | 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2</a:t>
            </a:r>
            <a:r>
              <a:rPr lang="en-US" dirty="0" smtClean="0"/>
              <a:t>, </a:t>
            </a:r>
            <a:r>
              <a:rPr lang="en-US" altLang="ja-JP" dirty="0" smtClean="0"/>
              <a:t>X</a:t>
            </a:r>
            <a:r>
              <a:rPr lang="en-US" altLang="ja-JP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Easy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the exponential family</a:t>
            </a:r>
          </a:p>
          <a:p>
            <a:pPr lvl="1"/>
            <a:r>
              <a:rPr lang="en-US" dirty="0" smtClean="0"/>
              <a:t>see Barber text 8.5</a:t>
            </a:r>
          </a:p>
          <a:p>
            <a:r>
              <a:rPr lang="en-US" dirty="0" smtClean="0"/>
              <a:t>Linear regression with Gaussian noise</a:t>
            </a:r>
          </a:p>
          <a:p>
            <a:pPr lvl="1"/>
            <a:r>
              <a:rPr lang="en-US" dirty="0" smtClean="0"/>
              <a:t>see Barber text 18.1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Classes Of Graphical Model Learning Problems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Network structure known</a:t>
            </a:r>
            <a:br>
              <a:rPr lang="en-US" dirty="0" smtClean="0"/>
            </a:br>
            <a:r>
              <a:rPr lang="en-US" dirty="0" smtClean="0"/>
              <a:t>All variables observed</a:t>
            </a:r>
          </a:p>
          <a:p>
            <a:pPr lvl="1"/>
            <a:r>
              <a:rPr lang="en-US" dirty="0" smtClean="0"/>
              <a:t>Network structure known</a:t>
            </a:r>
            <a:br>
              <a:rPr lang="en-US" dirty="0" smtClean="0"/>
            </a:br>
            <a:r>
              <a:rPr lang="en-US" dirty="0" smtClean="0"/>
              <a:t>Some missing data (or latent variables)</a:t>
            </a:r>
          </a:p>
          <a:p>
            <a:pPr lvl="1"/>
            <a:r>
              <a:rPr lang="en-US" dirty="0" smtClean="0"/>
              <a:t>Network structure not known</a:t>
            </a:r>
            <a:br>
              <a:rPr lang="en-US" dirty="0" smtClean="0"/>
            </a:br>
            <a:r>
              <a:rPr lang="en-US" dirty="0" smtClean="0"/>
              <a:t>All variables observed</a:t>
            </a:r>
          </a:p>
          <a:p>
            <a:pPr lvl="1"/>
            <a:r>
              <a:rPr lang="en-US" dirty="0" smtClean="0"/>
              <a:t>Network structure not known</a:t>
            </a:r>
            <a:br>
              <a:rPr lang="en-US" dirty="0" smtClean="0"/>
            </a:br>
            <a:r>
              <a:rPr lang="en-US" dirty="0" smtClean="0"/>
              <a:t>Some missing data (or latent variables)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69112" y="1646237"/>
            <a:ext cx="3262449" cy="4648200"/>
            <a:chOff x="6869112" y="1646237"/>
            <a:chExt cx="3262449" cy="4648200"/>
          </a:xfrm>
        </p:grpSpPr>
        <p:sp>
          <p:nvSpPr>
            <p:cNvPr id="3" name="TextBox 2"/>
            <p:cNvSpPr txBox="1"/>
            <p:nvPr/>
          </p:nvSpPr>
          <p:spPr>
            <a:xfrm>
              <a:off x="7707312" y="2484437"/>
              <a:ext cx="1867318" cy="5262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today and next</a:t>
              </a:r>
            </a:p>
            <a:p>
              <a:pPr>
                <a:lnSpc>
                  <a:spcPct val="100000"/>
                </a:lnSpc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class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66185" y="4237037"/>
              <a:ext cx="2565376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going to skip</a:t>
              </a:r>
              <a:br>
                <a:rPr lang="en-US" sz="2000" dirty="0" smtClean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(not too relevant</a:t>
              </a:r>
              <a:br>
                <a:rPr lang="en-US" sz="2000" dirty="0" smtClean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for papers we’ll read;</a:t>
              </a:r>
              <a:br>
                <a:rPr lang="en-US" sz="2000" dirty="0" smtClean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see optional</a:t>
              </a:r>
              <a:br>
                <a:rPr lang="en-US" sz="2000" dirty="0" smtClean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readings for more</a:t>
              </a:r>
              <a:br>
                <a:rPr lang="en-US" sz="2000" dirty="0" smtClean="0">
                  <a:solidFill>
                    <a:srgbClr val="7030A0"/>
                  </a:solidFill>
                  <a:latin typeface="Arial"/>
                </a:rPr>
              </a:br>
              <a:r>
                <a:rPr lang="en-US" sz="2000" dirty="0" smtClean="0">
                  <a:solidFill>
                    <a:srgbClr val="7030A0"/>
                  </a:solidFill>
                  <a:latin typeface="Arial"/>
                </a:rPr>
                <a:t>info)</a:t>
              </a:r>
            </a:p>
          </p:txBody>
        </p:sp>
        <p:sp>
          <p:nvSpPr>
            <p:cNvPr id="5" name="Left Brace 4"/>
            <p:cNvSpPr/>
            <p:nvPr/>
          </p:nvSpPr>
          <p:spPr>
            <a:xfrm flipH="1">
              <a:off x="6869112" y="4084637"/>
              <a:ext cx="762000" cy="2209800"/>
            </a:xfrm>
            <a:prstGeom prst="leftBrace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 flipH="1">
              <a:off x="6869112" y="1646237"/>
              <a:ext cx="762000" cy="2209800"/>
            </a:xfrm>
            <a:prstGeom prst="leftBrace">
              <a:avLst/>
            </a:prstGeom>
            <a:noFill/>
            <a:ln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Network Structure Is Known, The Problem Involves Learning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distributions are characterized by parameters </a:t>
            </a:r>
            <a:r>
              <a:rPr lang="en-US" altLang="ja-JP" dirty="0" smtClean="0"/>
              <a:t>𝝝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Goal: infer 𝝝 that best explains the data D.</a:t>
            </a:r>
          </a:p>
          <a:p>
            <a:r>
              <a:rPr lang="en-US" dirty="0" smtClean="0"/>
              <a:t>Bayesian methods</a:t>
            </a:r>
          </a:p>
          <a:p>
            <a:r>
              <a:rPr lang="en-US" dirty="0" smtClean="0"/>
              <a:t>Maximum a posteriori</a:t>
            </a:r>
          </a:p>
          <a:p>
            <a:r>
              <a:rPr lang="en-US" dirty="0" smtClean="0"/>
              <a:t>Maximum likelihood</a:t>
            </a:r>
          </a:p>
          <a:p>
            <a:pPr>
              <a:spcBef>
                <a:spcPts val="3400"/>
              </a:spcBef>
            </a:pPr>
            <a:r>
              <a:rPr lang="en-US" dirty="0" smtClean="0"/>
              <a:t>Max. pseudo-likelihood</a:t>
            </a:r>
          </a:p>
          <a:p>
            <a:pPr>
              <a:spcBef>
                <a:spcPts val="3400"/>
              </a:spcBef>
            </a:pPr>
            <a:r>
              <a:rPr lang="en-US" dirty="0" smtClean="0"/>
              <a:t>Moment matching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109080"/>
              </p:ext>
            </p:extLst>
          </p:nvPr>
        </p:nvGraphicFramePr>
        <p:xfrm>
          <a:off x="5026025" y="2865437"/>
          <a:ext cx="28162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3" imgW="1244600" imgH="241300" progId="Equation.DSMT4">
                  <p:embed/>
                </p:oleObj>
              </mc:Choice>
              <mc:Fallback>
                <p:oleObj name="Equation" r:id="rId3" imgW="12446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6025" y="2865437"/>
                        <a:ext cx="281622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050760"/>
              </p:ext>
            </p:extLst>
          </p:nvPr>
        </p:nvGraphicFramePr>
        <p:xfrm>
          <a:off x="5040311" y="3656178"/>
          <a:ext cx="2787985" cy="51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5" imgW="1231900" imgH="228600" progId="Equation.DSMT4">
                  <p:embed/>
                </p:oleObj>
              </mc:Choice>
              <mc:Fallback>
                <p:oleObj name="Equation" r:id="rId5" imgW="1231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0311" y="3656178"/>
                        <a:ext cx="2787985" cy="517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49550"/>
              </p:ext>
            </p:extLst>
          </p:nvPr>
        </p:nvGraphicFramePr>
        <p:xfrm>
          <a:off x="5040311" y="4313237"/>
          <a:ext cx="2787985" cy="51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7" imgW="1231900" imgH="228600" progId="Equation.DSMT4">
                  <p:embed/>
                </p:oleObj>
              </mc:Choice>
              <mc:Fallback>
                <p:oleObj name="Equation" r:id="rId7" imgW="12319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40311" y="4313237"/>
                        <a:ext cx="2787985" cy="517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927882"/>
              </p:ext>
            </p:extLst>
          </p:nvPr>
        </p:nvGraphicFramePr>
        <p:xfrm>
          <a:off x="4983163" y="5151437"/>
          <a:ext cx="4713706" cy="804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9" imgW="2082800" imgH="355600" progId="Equation.DSMT4">
                  <p:embed/>
                </p:oleObj>
              </mc:Choice>
              <mc:Fallback>
                <p:oleObj name="Equation" r:id="rId9" imgW="2082800" imgH="3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3163" y="5151437"/>
                        <a:ext cx="4713706" cy="804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47759"/>
              </p:ext>
            </p:extLst>
          </p:nvPr>
        </p:nvGraphicFramePr>
        <p:xfrm>
          <a:off x="4948238" y="5989637"/>
          <a:ext cx="49434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1" imgW="2184400" imgH="406400" progId="Equation.DSMT4">
                  <p:embed/>
                </p:oleObj>
              </mc:Choice>
              <mc:Fallback>
                <p:oleObj name="Equation" r:id="rId11" imgW="21844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48238" y="5989637"/>
                        <a:ext cx="4943475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CPDs When All Variables Are Observed And Network Structure Is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Trivial problem if we’re doing Maximum Likelihood estimation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668712" y="2484437"/>
            <a:ext cx="3352800" cy="3124200"/>
            <a:chOff x="2220912" y="2789237"/>
            <a:chExt cx="3352800" cy="3124200"/>
          </a:xfrm>
        </p:grpSpPr>
        <p:sp>
          <p:nvSpPr>
            <p:cNvPr id="4" name="Oval 3"/>
            <p:cNvSpPr/>
            <p:nvPr/>
          </p:nvSpPr>
          <p:spPr>
            <a:xfrm>
              <a:off x="2220912" y="27892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/>
                  </a:solidFill>
                </a:rPr>
                <a:t>X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202112" y="27892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/>
                  </a:solidFill>
                </a:rPr>
                <a:t>Y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211512" y="4618037"/>
              <a:ext cx="1371600" cy="1295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/>
                  </a:solidFill>
                </a:rPr>
                <a:t>Z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4" idx="4"/>
              <a:endCxn id="6" idx="1"/>
            </p:cNvCxnSpPr>
            <p:nvPr/>
          </p:nvCxnSpPr>
          <p:spPr>
            <a:xfrm>
              <a:off x="2906712" y="4084637"/>
              <a:ext cx="505666" cy="723107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4"/>
              <a:endCxn id="6" idx="7"/>
            </p:cNvCxnSpPr>
            <p:nvPr/>
          </p:nvCxnSpPr>
          <p:spPr>
            <a:xfrm flipH="1">
              <a:off x="4382246" y="4084637"/>
              <a:ext cx="505666" cy="723107"/>
            </a:xfrm>
            <a:prstGeom prst="straightConnector1">
              <a:avLst/>
            </a:prstGeom>
            <a:ln>
              <a:solidFill>
                <a:schemeClr val="tx2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07312"/>
              </p:ext>
            </p:extLst>
          </p:nvPr>
        </p:nvGraphicFramePr>
        <p:xfrm>
          <a:off x="6259513" y="5380037"/>
          <a:ext cx="23621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55"/>
                <a:gridCol w="306211"/>
                <a:gridCol w="17060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P(Z|X,Y)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3898"/>
              </p:ext>
            </p:extLst>
          </p:nvPr>
        </p:nvGraphicFramePr>
        <p:xfrm>
          <a:off x="2601912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58814"/>
              </p:ext>
            </p:extLst>
          </p:nvPr>
        </p:nvGraphicFramePr>
        <p:xfrm>
          <a:off x="2601912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03483"/>
              </p:ext>
            </p:extLst>
          </p:nvPr>
        </p:nvGraphicFramePr>
        <p:xfrm>
          <a:off x="7242704" y="2865437"/>
          <a:ext cx="92180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8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P(Y)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60053"/>
              </p:ext>
            </p:extLst>
          </p:nvPr>
        </p:nvGraphicFramePr>
        <p:xfrm>
          <a:off x="156105" y="4618037"/>
          <a:ext cx="2522007" cy="2773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40669"/>
                <a:gridCol w="840669"/>
                <a:gridCol w="840669"/>
              </a:tblGrid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2112" y="4237037"/>
            <a:ext cx="2020806" cy="280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/>
              </a:rPr>
              <a:t>Training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 smtClean="0"/>
              <a:t>Recasting Learning As Bayesian Inference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We’ve already used Bayesian inference in probabilistic models to compute posteriors on latent (a.k.a. hidden, </a:t>
            </a:r>
            <a:r>
              <a:rPr lang="en-GB" dirty="0" err="1" smtClean="0"/>
              <a:t>nonobservable</a:t>
            </a:r>
            <a:r>
              <a:rPr lang="en-GB" dirty="0" smtClean="0"/>
              <a:t>) variables from data.</a:t>
            </a:r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Weiss model </a:t>
            </a:r>
          </a:p>
          <a:p>
            <a:pPr lvl="3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</a:t>
            </a:r>
            <a:r>
              <a:rPr lang="en-GB" dirty="0" smtClean="0"/>
              <a:t>Direction of motion</a:t>
            </a:r>
            <a:endParaRPr lang="en-GB" dirty="0"/>
          </a:p>
          <a:p>
            <a:pPr lvl="2" indent="0" eaLnBrk="1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Gaussian mixture model</a:t>
            </a:r>
          </a:p>
          <a:p>
            <a:pPr lvl="3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/>
              <a:t> </a:t>
            </a:r>
            <a:r>
              <a:rPr lang="en-GB" dirty="0" smtClean="0"/>
              <a:t>To which cluster does each data point </a:t>
            </a:r>
            <a:r>
              <a:rPr lang="en-GB" dirty="0" smtClean="0"/>
              <a:t>belong</a:t>
            </a:r>
          </a:p>
          <a:p>
            <a:pPr marL="98425" indent="-100584">
              <a:lnSpc>
                <a:spcPct val="87000"/>
              </a:lnSpc>
              <a:tabLst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Why </a:t>
            </a:r>
            <a:r>
              <a:rPr lang="en-GB" dirty="0" smtClean="0"/>
              <a:t>not treat unknown </a:t>
            </a:r>
            <a:r>
              <a:rPr lang="en-GB" dirty="0" smtClean="0"/>
              <a:t>parameters</a:t>
            </a:r>
            <a:br>
              <a:rPr lang="en-GB" dirty="0" smtClean="0"/>
            </a:br>
            <a:r>
              <a:rPr lang="en-GB" dirty="0" smtClean="0"/>
              <a:t>in the same way?</a:t>
            </a:r>
          </a:p>
          <a:p>
            <a:pPr lvl="2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Gaussian mixture parameters</a:t>
            </a:r>
          </a:p>
          <a:p>
            <a:pPr lvl="2" indent="0">
              <a:lnSpc>
                <a:spcPct val="87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entries in conditional prob. tables</a:t>
            </a:r>
            <a:endParaRPr lang="en-GB" dirty="0" smtClean="0"/>
          </a:p>
          <a:p>
            <a:pPr lvl="2"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marL="0" indent="0" eaLnBrk="1">
              <a:lnSpc>
                <a:spcPct val="87000"/>
              </a:lnSpc>
              <a:buFont typeface="Arial Narrow" pitchFamily="34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059" y="4922837"/>
            <a:ext cx="3136253" cy="2895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/>
            <a:r>
              <a:rPr lang="en-US" dirty="0" smtClean="0"/>
              <a:t>Recasting Learning As Inference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you have a coin with an unknown bias,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l-GR" dirty="0" smtClean="0"/>
              <a:t>θ </a:t>
            </a:r>
            <a:r>
              <a:rPr lang="en-US" dirty="0" smtClean="0"/>
              <a:t>≡ P(head).</a:t>
            </a:r>
          </a:p>
          <a:p>
            <a:pPr marL="0" indent="0" eaLnBrk="1">
              <a:buNone/>
            </a:pPr>
            <a:r>
              <a:rPr lang="en-US" dirty="0" smtClean="0"/>
              <a:t>You flip the coin multiple times and observe the outcome.</a:t>
            </a:r>
          </a:p>
          <a:p>
            <a:pPr marL="0" indent="0" eaLnBrk="1">
              <a:buNone/>
            </a:pPr>
            <a:r>
              <a:rPr lang="en-US" dirty="0" smtClean="0"/>
              <a:t>From observations, you can infer the bias of the coin</a:t>
            </a:r>
          </a:p>
          <a:p>
            <a:pPr marL="0" indent="0" eaLnBrk="1">
              <a:buNone/>
            </a:pPr>
            <a:r>
              <a:rPr lang="en-US" dirty="0" smtClean="0"/>
              <a:t>This is learning.  This is inference.</a:t>
            </a:r>
          </a:p>
        </p:txBody>
      </p:sp>
      <p:pic>
        <p:nvPicPr>
          <p:cNvPr id="3076" name="Picture 4" descr="C:\Users\mozer\Desktop\Clipboard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9275" y="5283200"/>
            <a:ext cx="3181350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98437"/>
            <a:ext cx="9069387" cy="914400"/>
          </a:xfrm>
        </p:spPr>
        <p:txBody>
          <a:bodyPr>
            <a:normAutofit fontScale="90000"/>
          </a:bodyPr>
          <a:lstStyle/>
          <a:p>
            <a:pPr eaLnBrk="1">
              <a:lnSpc>
                <a:spcPct val="8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Treating Conditional Probabilities</a:t>
            </a:r>
            <a:br>
              <a:rPr lang="en-GB" dirty="0" smtClean="0"/>
            </a:br>
            <a:r>
              <a:rPr lang="en-GB" dirty="0" smtClean="0"/>
              <a:t>As Latent Variables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189037"/>
            <a:ext cx="9069387" cy="6248400"/>
          </a:xfrm>
        </p:spPr>
        <p:txBody>
          <a:bodyPr>
            <a:normAutofit fontScale="92500" lnSpcReduction="10000"/>
          </a:bodyPr>
          <a:lstStyle/>
          <a:p>
            <a:pPr marL="0" indent="0" eaLnBrk="1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Graphical model probabilities (priors, conditional distributions) can also be cast as random variables</a:t>
            </a:r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E.g., Gaussian mixture model</a:t>
            </a:r>
            <a:endParaRPr lang="en-GB" dirty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lvl="2" indent="0" eaLnBrk="1">
              <a:buFont typeface="Symbol" pitchFamily="18" charset="2"/>
              <a:buChar char="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dirty="0" smtClean="0"/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Remove the knowledge “built into” the links (conditional distributions) and into the nodes (prior distributions).</a:t>
            </a:r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Create new random variables to represent the knowledge</a:t>
            </a:r>
          </a:p>
          <a:p>
            <a:pPr indent="0"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ym typeface="Wingdings"/>
              </a:rPr>
              <a:t> </a:t>
            </a:r>
            <a:r>
              <a:rPr lang="en-GB" i="1" dirty="0" smtClean="0"/>
              <a:t>Hierarchical Bayesian Inference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18362" y="2910681"/>
            <a:ext cx="1760537" cy="1531937"/>
            <a:chOff x="4202112" y="2857500"/>
            <a:chExt cx="1760537" cy="1531937"/>
          </a:xfrm>
        </p:grpSpPr>
        <p:sp>
          <p:nvSpPr>
            <p:cNvPr id="10246" name="Oval 5"/>
            <p:cNvSpPr>
              <a:spLocks noChangeArrowheads="1"/>
            </p:cNvSpPr>
            <p:nvPr/>
          </p:nvSpPr>
          <p:spPr bwMode="auto">
            <a:xfrm>
              <a:off x="4202112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0247" name="Oval 6"/>
            <p:cNvSpPr>
              <a:spLocks noChangeArrowheads="1"/>
            </p:cNvSpPr>
            <p:nvPr/>
          </p:nvSpPr>
          <p:spPr bwMode="auto">
            <a:xfrm>
              <a:off x="5367337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cs typeface="Arial" charset="0"/>
                </a:rPr>
                <a:t>λ</a:t>
              </a:r>
            </a:p>
          </p:txBody>
        </p:sp>
        <p:sp>
          <p:nvSpPr>
            <p:cNvPr id="10248" name="Oval 7"/>
            <p:cNvSpPr>
              <a:spLocks noChangeArrowheads="1"/>
            </p:cNvSpPr>
            <p:nvPr/>
          </p:nvSpPr>
          <p:spPr bwMode="auto">
            <a:xfrm>
              <a:off x="4773612" y="3794125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4521199" y="3452812"/>
              <a:ext cx="365125" cy="411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9"/>
            <p:cNvSpPr>
              <a:spLocks noChangeShapeType="1"/>
            </p:cNvSpPr>
            <p:nvPr/>
          </p:nvSpPr>
          <p:spPr bwMode="auto">
            <a:xfrm flipH="1">
              <a:off x="5294312" y="3452812"/>
              <a:ext cx="374650" cy="4333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51766" y="2910681"/>
            <a:ext cx="595312" cy="1531937"/>
            <a:chOff x="2535516" y="2857500"/>
            <a:chExt cx="595312" cy="1531937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535516" y="2857500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535516" y="3794125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833170" y="3452812"/>
              <a:ext cx="1" cy="3413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105297" y="2659062"/>
            <a:ext cx="2577214" cy="2035175"/>
            <a:chOff x="6889047" y="2822574"/>
            <a:chExt cx="2577214" cy="2035175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7705724" y="3325812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z</a:t>
              </a:r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8870949" y="3325812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  <a:cs typeface="Arial" charset="0"/>
                </a:rPr>
                <a:t>λ</a:t>
              </a: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8277224" y="4262437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8024811" y="3921124"/>
              <a:ext cx="365125" cy="411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>
              <a:off x="8797924" y="3921124"/>
              <a:ext cx="374650" cy="4333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6889047" y="2822574"/>
              <a:ext cx="595312" cy="595312"/>
            </a:xfrm>
            <a:prstGeom prst="ellipse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/>
            <a:lstStyle/>
            <a:p>
              <a:pPr algn="ctr">
                <a:lnSpc>
                  <a:spcPct val="81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dirty="0" smtClean="0">
                  <a:solidFill>
                    <a:srgbClr val="000000"/>
                  </a:solidFill>
                </a:rPr>
                <a:t>𝛼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7424262" y="3257549"/>
              <a:ext cx="304800" cy="228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69950" y="598487"/>
            <a:ext cx="8382000" cy="6305550"/>
            <a:chOff x="869950" y="458788"/>
            <a:chExt cx="8382000" cy="6305550"/>
          </a:xfrm>
        </p:grpSpPr>
        <p:pic>
          <p:nvPicPr>
            <p:cNvPr id="27650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9950" y="458788"/>
              <a:ext cx="8382000" cy="6305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" name="Rectangle 1"/>
            <p:cNvSpPr/>
            <p:nvPr/>
          </p:nvSpPr>
          <p:spPr>
            <a:xfrm>
              <a:off x="3287712" y="1265237"/>
              <a:ext cx="3505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135931" y="6928760"/>
            <a:ext cx="6171581" cy="280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"/>
              </a:rPr>
              <a:t>Slides stolen from David Heckerman tutorial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512" y="655637"/>
            <a:ext cx="6956602" cy="17594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000" dirty="0" smtClean="0">
                <a:solidFill>
                  <a:srgbClr val="7030A0"/>
                </a:solidFill>
                <a:latin typeface="Arial"/>
              </a:rPr>
              <a:t>I’m going to flip a coin, with unknown bias.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 smtClean="0">
                <a:solidFill>
                  <a:srgbClr val="7030A0"/>
                </a:solidFill>
                <a:latin typeface="Arial"/>
              </a:rPr>
              <a:t>Depending on whether it comes up heads or tails, 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 smtClean="0">
                <a:solidFill>
                  <a:srgbClr val="7030A0"/>
                </a:solidFill>
                <a:latin typeface="Arial"/>
              </a:rPr>
              <a:t>I will flip one of two other coins, each with an unknown bias.</a:t>
            </a:r>
          </a:p>
          <a:p>
            <a:pPr>
              <a:lnSpc>
                <a:spcPct val="90000"/>
              </a:lnSpc>
            </a:pPr>
            <a:endParaRPr kumimoji="1" lang="en-US" altLang="ja-JP" sz="2000" dirty="0">
              <a:solidFill>
                <a:srgbClr val="7030A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kumimoji="1" lang="en-US" altLang="ja-JP" sz="2000" dirty="0" smtClean="0">
                <a:solidFill>
                  <a:srgbClr val="7030A0"/>
                </a:solidFill>
                <a:latin typeface="Arial"/>
              </a:rPr>
              <a:t>X: outcome of first flip</a:t>
            </a:r>
          </a:p>
          <a:p>
            <a:pPr>
              <a:lnSpc>
                <a:spcPct val="90000"/>
              </a:lnSpc>
            </a:pPr>
            <a:r>
              <a:rPr kumimoji="1" lang="en-US" altLang="ja-JP" sz="2000" dirty="0" smtClean="0">
                <a:solidFill>
                  <a:srgbClr val="7030A0"/>
                </a:solidFill>
                <a:latin typeface="Arial"/>
              </a:rPr>
              <a:t>Y: outcome of second flip</a:t>
            </a:r>
            <a:endParaRPr kumimoji="1" lang="ja-JP" altLang="en-US" sz="2000" dirty="0" smtClean="0">
              <a:solidFill>
                <a:srgbClr val="7030A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1487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sz="2400" dirty="0" smtClean="0">
            <a:solidFill>
              <a:srgbClr val="7030A0"/>
            </a:solidFill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889</Words>
  <Application>Microsoft Macintosh PowerPoint</Application>
  <PresentationFormat>Custom</PresentationFormat>
  <Paragraphs>234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Narrow</vt:lpstr>
      <vt:lpstr>Calibri</vt:lpstr>
      <vt:lpstr>Lucida Grande</vt:lpstr>
      <vt:lpstr>Lucida Sans Unicode</vt:lpstr>
      <vt:lpstr>ＭＳ Ｐゴシック</vt:lpstr>
      <vt:lpstr>Symbol</vt:lpstr>
      <vt:lpstr>Times New Roman</vt:lpstr>
      <vt:lpstr>Wingdings</vt:lpstr>
      <vt:lpstr>Arial</vt:lpstr>
      <vt:lpstr>DEFAULT</vt:lpstr>
      <vt:lpstr>Equation</vt:lpstr>
      <vt:lpstr>Learning In Bayesian Networks</vt:lpstr>
      <vt:lpstr>General Learning Problem</vt:lpstr>
      <vt:lpstr>Classes Of Graphical Model Learning Problems </vt:lpstr>
      <vt:lpstr>If Network Structure Is Known, The Problem Involves Learning Distributions</vt:lpstr>
      <vt:lpstr>Learning CPDs When All Variables Are Observed And Network Structure Is Known</vt:lpstr>
      <vt:lpstr>Recasting Learning As Bayesian Inference</vt:lpstr>
      <vt:lpstr>Recasting Learning As Inference</vt:lpstr>
      <vt:lpstr>Treating Conditional Probabilities As Latent Variables</vt:lpstr>
      <vt:lpstr>PowerPoint Presentation</vt:lpstr>
      <vt:lpstr>PowerPoint Presentation</vt:lpstr>
      <vt:lpstr>PowerPoint Presentation</vt:lpstr>
      <vt:lpstr>General Approach: Bayesian Learning of Probabilities in a Bayes Net</vt:lpstr>
      <vt:lpstr>Computing Parameter Posteriors</vt:lpstr>
      <vt:lpstr>Computing Parameter Posteriors</vt:lpstr>
      <vt:lpstr>Posterior Predictive Distribution</vt:lpstr>
      <vt:lpstr>Prediction Directly From Data</vt:lpstr>
      <vt:lpstr>Terminology Digression</vt:lpstr>
      <vt:lpstr>Generalizing To Categorical RVs In Bayes Net</vt:lpstr>
      <vt:lpstr>Prediction Directly From Data: Categorical Random Variables</vt:lpstr>
      <vt:lpstr>Other Easy Cases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With Bayesian Networks</dc:title>
  <dc:creator>mozer</dc:creator>
  <cp:lastModifiedBy>Microsoft Office User</cp:lastModifiedBy>
  <cp:revision>233</cp:revision>
  <cp:lastPrinted>2012-10-04T21:48:18Z</cp:lastPrinted>
  <dcterms:modified xsi:type="dcterms:W3CDTF">2015-10-08T18:40:34Z</dcterms:modified>
</cp:coreProperties>
</file>