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72" r:id="rId7"/>
    <p:sldId id="267" r:id="rId8"/>
    <p:sldId id="266" r:id="rId9"/>
    <p:sldId id="273" r:id="rId10"/>
    <p:sldId id="274" r:id="rId11"/>
    <p:sldId id="269" r:id="rId12"/>
    <p:sldId id="268" r:id="rId13"/>
    <p:sldId id="271" r:id="rId14"/>
    <p:sldId id="276" r:id="rId15"/>
    <p:sldId id="260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D6A35-4E35-4291-9ACC-5393A7372006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748A-40B2-429E-8D48-279FD899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A748A-40B2-429E-8D48-279FD899BE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2305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2305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8300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2305" cy="34780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BC0827-7E70-4312-A9A5-F7D5DE7D6C77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21DF45-B99A-4AF2-92E3-3FB6FE890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Traveling Salesman Problem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Rohit</a:t>
            </a:r>
            <a:r>
              <a:rPr lang="en-US" dirty="0" smtClean="0"/>
              <a:t> Ray</a:t>
            </a:r>
          </a:p>
          <a:p>
            <a:r>
              <a:rPr lang="en-US" dirty="0" smtClean="0"/>
              <a:t>ESE 251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3124200" cy="3315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known result by </a:t>
            </a:r>
            <a:r>
              <a:rPr lang="en-US" dirty="0" err="1" smtClean="0"/>
              <a:t>Keld</a:t>
            </a:r>
            <a:r>
              <a:rPr lang="en-US" dirty="0" smtClean="0"/>
              <a:t> </a:t>
            </a:r>
            <a:r>
              <a:rPr lang="en-US" dirty="0" err="1" smtClean="0"/>
              <a:t>Helsgaun</a:t>
            </a:r>
            <a:r>
              <a:rPr lang="en-US" dirty="0" smtClean="0"/>
              <a:t>, </a:t>
            </a:r>
            <a:r>
              <a:rPr lang="en-US" b="1" dirty="0" smtClean="0"/>
              <a:t>7,516,146,716  December 2003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1,904,711 Cities in the World</a:t>
            </a:r>
            <a:endParaRPr lang="en-US" dirty="0"/>
          </a:p>
        </p:txBody>
      </p:sp>
      <p:pic>
        <p:nvPicPr>
          <p:cNvPr id="6" name="Picture 5" descr="world.anim1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419350"/>
            <a:ext cx="4038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Exponential neighborhood local search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Memetic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Elastic net</a:t>
            </a:r>
          </a:p>
          <a:p>
            <a:r>
              <a:rPr lang="en-US" dirty="0" smtClean="0"/>
              <a:t> Space filling heuristic</a:t>
            </a:r>
          </a:p>
          <a:p>
            <a:r>
              <a:rPr lang="en-US" dirty="0" smtClean="0"/>
              <a:t>LKH heuristic</a:t>
            </a:r>
          </a:p>
          <a:p>
            <a:r>
              <a:rPr lang="en-US" dirty="0" err="1" smtClean="0"/>
              <a:t>Tabu</a:t>
            </a:r>
            <a:r>
              <a:rPr lang="en-US" dirty="0" smtClean="0"/>
              <a:t> search</a:t>
            </a:r>
          </a:p>
          <a:p>
            <a:r>
              <a:rPr lang="en-US" dirty="0" smtClean="0"/>
              <a:t>Self-organizing map</a:t>
            </a:r>
          </a:p>
          <a:p>
            <a:r>
              <a:rPr lang="en-US" dirty="0" smtClean="0"/>
              <a:t>Evolutionary strategy</a:t>
            </a:r>
          </a:p>
          <a:p>
            <a:r>
              <a:rPr lang="en-US" dirty="0" smtClean="0"/>
              <a:t>Simulated electric field</a:t>
            </a:r>
          </a:p>
          <a:p>
            <a:r>
              <a:rPr lang="en-US" dirty="0" smtClean="0"/>
              <a:t>Petri net</a:t>
            </a:r>
          </a:p>
          <a:p>
            <a:r>
              <a:rPr lang="fr-FR" dirty="0" smtClean="0"/>
              <a:t>Adaptive ring</a:t>
            </a:r>
            <a:endParaRPr lang="fr-FR" b="1" i="1" dirty="0" smtClean="0"/>
          </a:p>
          <a:p>
            <a:r>
              <a:rPr lang="en-US" dirty="0" smtClean="0"/>
              <a:t> Cutting plane</a:t>
            </a:r>
          </a:p>
          <a:p>
            <a:endParaRPr lang="en-US" dirty="0" smtClean="0"/>
          </a:p>
          <a:p>
            <a:r>
              <a:rPr lang="en-US" b="1" dirty="0" smtClean="0"/>
              <a:t>Simulated annealing</a:t>
            </a:r>
          </a:p>
          <a:p>
            <a:r>
              <a:rPr lang="en-US" b="1" dirty="0" smtClean="0"/>
              <a:t>Genetic programming</a:t>
            </a:r>
          </a:p>
          <a:p>
            <a:r>
              <a:rPr lang="en-US" b="1" dirty="0" smtClean="0"/>
              <a:t>Artificial immune algorithm</a:t>
            </a:r>
          </a:p>
          <a:p>
            <a:r>
              <a:rPr lang="en-US" b="1" dirty="0" smtClean="0"/>
              <a:t>Neural networks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Ant colony system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Particle swarm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Solving TSPs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60" y="139696"/>
            <a:ext cx="1035360" cy="1193885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89920" y="604864"/>
            <a:ext cx="6282720" cy="6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4000" dirty="0">
                <a:solidFill>
                  <a:srgbClr val="000000"/>
                </a:solidFill>
              </a:rPr>
              <a:t>Heuristic Approaches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1840" y="1803070"/>
            <a:ext cx="8183520" cy="2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1840" y="1803069"/>
            <a:ext cx="8183520" cy="43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By using approaches based on heuristics, practical applications of TSP can be solved since the optimal solution is not always needed.  By using heuristics, sub-optimal solutions can be found, and often times just having a solution is “good enough”.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sz="1500" dirty="0"/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u="sng" dirty="0">
                <a:solidFill>
                  <a:srgbClr val="000000"/>
                </a:solidFill>
              </a:rPr>
              <a:t>Random Optimizations</a:t>
            </a: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Optimised Markov chain algorithms which utilise local searching heuristically sub-algorithms can find a route extremely close to the optimal route for 700-800 cities.</a:t>
            </a:r>
            <a:b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</a:br>
            <a:endParaRPr lang="en-GB" sz="1500" dirty="0">
              <a:latin typeface="Bitstream Vera Serif" pitchFamily="18" charset="0"/>
              <a:ea typeface="Gothic" charset="0"/>
              <a:cs typeface="Gothic" charset="0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u="sng" dirty="0">
                <a:solidFill>
                  <a:srgbClr val="000000"/>
                </a:solidFill>
              </a:rPr>
              <a:t>Local Search</a:t>
            </a:r>
            <a:r>
              <a:rPr lang="en-GB" sz="15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Start off with a valid tour, then use local moves to improve the tour.</a:t>
            </a: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Terminates at a ``local minimum.''</a:t>
            </a:r>
            <a:b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</a:br>
            <a:endParaRPr lang="en-GB" sz="1500" dirty="0">
              <a:latin typeface="Bitstream Vera Serif" pitchFamily="18" charset="0"/>
              <a:ea typeface="Gothic" charset="0"/>
              <a:cs typeface="Gothic" charset="0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u="sng" dirty="0">
                <a:solidFill>
                  <a:srgbClr val="000000"/>
                </a:solidFill>
              </a:rPr>
              <a:t>Nearest </a:t>
            </a:r>
            <a:r>
              <a:rPr lang="en-GB" sz="1500" u="sng" dirty="0" err="1">
                <a:solidFill>
                  <a:srgbClr val="000000"/>
                </a:solidFill>
              </a:rPr>
              <a:t>Neighbor</a:t>
            </a:r>
            <a:endParaRPr lang="en-GB" sz="1500" u="sng" dirty="0">
              <a:solidFill>
                <a:srgbClr val="000000"/>
              </a:solidFill>
            </a:endParaRP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Start at a node, and selected the nearest unvisited node; repeat until done.  Worst case creates a complexity of </a:t>
            </a:r>
            <a:r>
              <a:rPr lang="en-GB" sz="1500" b="1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½ log n</a:t>
            </a: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.</a:t>
            </a:r>
            <a:b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</a:br>
            <a:endParaRPr lang="en-GB" sz="1500" dirty="0">
              <a:latin typeface="Bitstream Vera Serif" pitchFamily="18" charset="0"/>
              <a:ea typeface="Gothic" charset="0"/>
              <a:cs typeface="Gothic" charset="0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u="sng" dirty="0">
                <a:solidFill>
                  <a:srgbClr val="000000"/>
                </a:solidFill>
              </a:rPr>
              <a:t>Greedy Algorithm</a:t>
            </a: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Start with empty partial tour. Add smallest edge that results in a valid partial tour. Repeat until complete tour reached.  Worst case creates a complexity of </a:t>
            </a:r>
            <a:r>
              <a:rPr lang="en-GB" sz="1500" b="1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½ log n</a:t>
            </a:r>
            <a:r>
              <a:rPr lang="en-GB" sz="15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/>
              <a:t>Slide from www.0x743.com/MS/CS616/finalproject.ppt</a:t>
            </a:r>
            <a:endParaRPr lang="en-US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60" y="139696"/>
            <a:ext cx="1035360" cy="1193885"/>
          </a:xfrm>
          <a:prstGeom prst="rect">
            <a:avLst/>
          </a:prstGeom>
          <a:noFill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89920" y="604864"/>
            <a:ext cx="6282720" cy="6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4000" dirty="0">
                <a:solidFill>
                  <a:srgbClr val="000000"/>
                </a:solidFill>
              </a:rPr>
              <a:t>Exact Solutions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91840" y="1803070"/>
            <a:ext cx="8183520" cy="2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1840" y="1803069"/>
            <a:ext cx="8183520" cy="292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These algorithms find the exact solutions: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sz="1600" dirty="0">
              <a:solidFill>
                <a:srgbClr val="000000"/>
              </a:solidFill>
              <a:latin typeface="Bitstream Vera Serif" pitchFamily="18" charset="0"/>
              <a:ea typeface="Gothic" charset="0"/>
              <a:cs typeface="Gothic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u="sng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Cutting Plane Algorithm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Technique based on linear programming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An exact solution for 15,112 Germany cities from TSPLIB was found in 2001 using this method proposed by George </a:t>
            </a:r>
            <a:r>
              <a:rPr lang="en-GB" sz="1600" dirty="0" err="1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Dantzig</a:t>
            </a: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, Ray Fulkerson, and Selmer Johnson in 1954.</a:t>
            </a:r>
            <a:b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</a:br>
            <a:endParaRPr lang="en-GB" sz="1600" dirty="0">
              <a:latin typeface="Bitstream Vera Serif" pitchFamily="18" charset="0"/>
              <a:ea typeface="Gothic" charset="0"/>
              <a:cs typeface="Gothic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u="sng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Branch and Bound Algorithms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Branching recursively divides the domain into feasible sub domains.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Bounding determines upper and lower bounds for the optimal solution in a feasible sub domain.</a:t>
            </a:r>
          </a:p>
          <a:p>
            <a:pPr lvl="1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600" dirty="0">
                <a:solidFill>
                  <a:srgbClr val="000000"/>
                </a:solidFill>
                <a:latin typeface="Bitstream Vera Serif" pitchFamily="18" charset="0"/>
                <a:ea typeface="Gothic" charset="0"/>
                <a:cs typeface="Gothic" charset="0"/>
              </a:rPr>
              <a:t>Can be used to process TSPs containing 40-60 cities.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6248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 smtClean="0"/>
              <a:t>Slide from www.0x743.com/MS/CS616/finalproject.ppt</a:t>
            </a:r>
            <a:endParaRPr lang="en-US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60" y="139696"/>
            <a:ext cx="1035360" cy="1193885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89920" y="604864"/>
            <a:ext cx="6282720" cy="6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4000" dirty="0">
                <a:solidFill>
                  <a:srgbClr val="000000"/>
                </a:solidFill>
              </a:rPr>
              <a:t>The Ant Algorithm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1840" y="1803070"/>
            <a:ext cx="8183520" cy="27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1840" y="1803069"/>
            <a:ext cx="8183520" cy="31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 smtClean="0">
                <a:solidFill>
                  <a:srgbClr val="000000"/>
                </a:solidFill>
              </a:rPr>
              <a:t>An </a:t>
            </a:r>
            <a:r>
              <a:rPr lang="en-GB" sz="1500" dirty="0">
                <a:solidFill>
                  <a:srgbClr val="000000"/>
                </a:solidFill>
              </a:rPr>
              <a:t>ant is treated as a single agent among a colony of ants that follows a basic set of rules about how it is to traverse the graph of nodes.  It also maintains a list of what nodes it has already visited so that the length of the trip can be extracted.  As each ant travels, it deposits a “scent” or “pheromone” that tells other ants that it has been visited.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sz="1500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27361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The initial population of ants is even distributed to different points among the graph.  Movement of the ant is guided by a simple probability equation that takes into account the intensity of the pheromone scent that is on each node.</a:t>
            </a:r>
            <a:br>
              <a:rPr lang="en-GB" sz="1500" dirty="0">
                <a:solidFill>
                  <a:srgbClr val="000000"/>
                </a:solidFill>
              </a:rPr>
            </a:br>
            <a:r>
              <a:rPr lang="en-GB" sz="1500" dirty="0">
                <a:solidFill>
                  <a:srgbClr val="000000"/>
                </a:solidFill>
              </a:rPr>
              <a:t/>
            </a:r>
            <a:br>
              <a:rPr lang="en-GB" sz="1500" dirty="0">
                <a:solidFill>
                  <a:srgbClr val="000000"/>
                </a:solidFill>
              </a:rPr>
            </a:br>
            <a:r>
              <a:rPr lang="en-GB" sz="1500" dirty="0">
                <a:solidFill>
                  <a:srgbClr val="000000"/>
                </a:solidFill>
              </a:rPr>
              <a:t>As time passes, the scent on each node begins to evaporate; therefore the most commonly traversed nodes maintain the scent while the least </a:t>
            </a:r>
            <a:r>
              <a:rPr lang="en-GB" sz="1500" dirty="0" err="1">
                <a:solidFill>
                  <a:srgbClr val="000000"/>
                </a:solidFill>
              </a:rPr>
              <a:t>traveled</a:t>
            </a:r>
            <a:r>
              <a:rPr lang="en-GB" sz="1500" dirty="0">
                <a:solidFill>
                  <a:srgbClr val="000000"/>
                </a:solidFill>
              </a:rPr>
              <a:t> nodes eventual lost their scent all together.  </a:t>
            </a:r>
            <a:br>
              <a:rPr lang="en-GB" sz="1500" dirty="0">
                <a:solidFill>
                  <a:srgbClr val="000000"/>
                </a:solidFill>
              </a:rPr>
            </a:br>
            <a:r>
              <a:rPr lang="en-GB" sz="1500" dirty="0">
                <a:solidFill>
                  <a:srgbClr val="000000"/>
                </a:solidFill>
              </a:rPr>
              <a:t/>
            </a:r>
            <a:br>
              <a:rPr lang="en-GB" sz="1500" dirty="0">
                <a:solidFill>
                  <a:srgbClr val="000000"/>
                </a:solidFill>
              </a:rPr>
            </a:b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714875"/>
            <a:ext cx="571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1219200"/>
            <a:ext cx="3735318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From http</a:t>
            </a:r>
            <a:r>
              <a:rPr lang="en-GB" dirty="0" smtClean="0"/>
              <a:t>://www.wikipedia.org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00"/>
                </a:solidFill>
              </a:rPr>
              <a:t>The </a:t>
            </a:r>
            <a:r>
              <a:rPr lang="en-GB" sz="2800" dirty="0" err="1" smtClean="0">
                <a:solidFill>
                  <a:srgbClr val="000000"/>
                </a:solidFill>
              </a:rPr>
              <a:t>Traveling</a:t>
            </a:r>
            <a:r>
              <a:rPr lang="en-GB" sz="2800" dirty="0" smtClean="0">
                <a:solidFill>
                  <a:srgbClr val="000000"/>
                </a:solidFill>
              </a:rPr>
              <a:t> Salesman Problem </a:t>
            </a:r>
            <a:endParaRPr lang="en-GB" sz="2800" dirty="0" smtClean="0">
              <a:solidFill>
                <a:srgbClr val="000000"/>
              </a:solidFill>
            </a:endParaRP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Long </a:t>
            </a:r>
            <a:r>
              <a:rPr lang="en-GB" sz="2400" dirty="0" smtClean="0">
                <a:solidFill>
                  <a:srgbClr val="000000"/>
                </a:solidFill>
              </a:rPr>
              <a:t>history and a strong tradition in </a:t>
            </a:r>
            <a:r>
              <a:rPr lang="en-GB" sz="2400" dirty="0" smtClean="0">
                <a:solidFill>
                  <a:srgbClr val="000000"/>
                </a:solidFill>
              </a:rPr>
              <a:t>academics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C</a:t>
            </a:r>
            <a:r>
              <a:rPr lang="en-GB" sz="2400" dirty="0" smtClean="0">
                <a:solidFill>
                  <a:srgbClr val="000000"/>
                </a:solidFill>
              </a:rPr>
              <a:t>ontinued </a:t>
            </a:r>
            <a:r>
              <a:rPr lang="en-GB" sz="2400" dirty="0" smtClean="0">
                <a:solidFill>
                  <a:srgbClr val="000000"/>
                </a:solidFill>
              </a:rPr>
              <a:t>study of this problem </a:t>
            </a:r>
            <a:r>
              <a:rPr lang="en-GB" sz="2400" dirty="0" smtClean="0">
                <a:solidFill>
                  <a:srgbClr val="000000"/>
                </a:solidFill>
              </a:rPr>
              <a:t>yield </a:t>
            </a:r>
            <a:r>
              <a:rPr lang="en-GB" sz="2400" dirty="0" smtClean="0">
                <a:solidFill>
                  <a:srgbClr val="000000"/>
                </a:solidFill>
              </a:rPr>
              <a:t>a method that will lead to a polynomial-time solution for all NP-complete problems.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dirty="0" smtClean="0">
              <a:solidFill>
                <a:srgbClr val="000000"/>
              </a:solidFill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00"/>
                </a:solidFill>
              </a:rPr>
              <a:t>S</a:t>
            </a:r>
            <a:r>
              <a:rPr lang="en-GB" sz="2800" dirty="0" smtClean="0">
                <a:solidFill>
                  <a:srgbClr val="000000"/>
                </a:solidFill>
              </a:rPr>
              <a:t>olutions </a:t>
            </a:r>
            <a:r>
              <a:rPr lang="en-GB" sz="2800" dirty="0" smtClean="0">
                <a:solidFill>
                  <a:srgbClr val="000000"/>
                </a:solidFill>
              </a:rPr>
              <a:t>that are “good enough” for  practical </a:t>
            </a:r>
            <a:r>
              <a:rPr lang="en-GB" sz="2800" dirty="0" smtClean="0">
                <a:solidFill>
                  <a:srgbClr val="000000"/>
                </a:solidFill>
              </a:rPr>
              <a:t>applications</a:t>
            </a:r>
            <a:endParaRPr lang="en-GB" sz="28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http://www.math.princeton.edu/tsp/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http://www.wikipedia.org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http://www.cs.duke.edu/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http://gtresearchnews.gatech.edu/newsrelease/salesman.htm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i="1" dirty="0" smtClean="0"/>
              <a:t>www.0x743.com/MS/CS616/finalproject.</a:t>
            </a:r>
            <a:r>
              <a:rPr lang="en-US" sz="2800" b="1" i="1" dirty="0" smtClean="0"/>
              <a:t>ppt</a:t>
            </a:r>
            <a:endParaRPr lang="en-GB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None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The goal of the </a:t>
            </a:r>
            <a:r>
              <a:rPr lang="en-GB" dirty="0" err="1" smtClean="0">
                <a:solidFill>
                  <a:srgbClr val="000000"/>
                </a:solidFill>
              </a:rPr>
              <a:t>Traveling</a:t>
            </a:r>
            <a:r>
              <a:rPr lang="en-GB" dirty="0" smtClean="0">
                <a:solidFill>
                  <a:srgbClr val="000000"/>
                </a:solidFill>
              </a:rPr>
              <a:t> Salesman Problem (TSP) is to find the most economical way to tour of a select number of “cities” with the following restrictions: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 You must visit each city once and only once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 You must return to the original starting point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4267200"/>
            <a:ext cx="35358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46482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13,509 U.S. cities with populations of more than 500 people connected optimally using methods developed by CRPC researchers.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TSPs belong to a class of problems in computational complexity analysis called NP-complete problem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 If you could find a way to solve an NP-complete problem quickly, then you could use that algorithm to solve all NP problems quickly.</a:t>
            </a:r>
          </a:p>
          <a:p>
            <a:pPr lvl="1"/>
            <a:r>
              <a:rPr lang="en-US" sz="2400" dirty="0" smtClean="0"/>
              <a:t>The time required to solve the problem using any currently known algorithm increases very quickly as the size of the problem grows.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/>
            <a:endParaRPr lang="en-US" sz="2600" dirty="0" smtClean="0"/>
          </a:p>
          <a:p>
            <a:pPr>
              <a:lnSpc>
                <a:spcPct val="98000"/>
              </a:lnSpc>
              <a:buClr>
                <a:srgbClr val="000000"/>
              </a:buClr>
              <a:buSzPct val="45000"/>
              <a:buNone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>
                <a:solidFill>
                  <a:srgbClr val="000000"/>
                </a:solidFill>
              </a:rPr>
              <a:t>Common NP-complete problems:</a:t>
            </a:r>
          </a:p>
          <a:p>
            <a:r>
              <a:rPr lang="en-US" sz="2600" dirty="0" smtClean="0"/>
              <a:t>Boolean </a:t>
            </a:r>
            <a:r>
              <a:rPr lang="en-US" sz="2600" dirty="0" err="1" smtClean="0"/>
              <a:t>satisfiability</a:t>
            </a:r>
            <a:r>
              <a:rPr lang="en-US" sz="2600" dirty="0" smtClean="0"/>
              <a:t> problem (Sat.)</a:t>
            </a:r>
          </a:p>
          <a:p>
            <a:r>
              <a:rPr lang="en-US" sz="2600" dirty="0" smtClean="0"/>
              <a:t>N-puzzle</a:t>
            </a:r>
          </a:p>
          <a:p>
            <a:r>
              <a:rPr lang="en-US" sz="2600" dirty="0" smtClean="0"/>
              <a:t>Knapsack problem</a:t>
            </a:r>
          </a:p>
          <a:p>
            <a:r>
              <a:rPr lang="en-US" sz="2600" dirty="0" smtClean="0"/>
              <a:t>Hamiltonian path problem</a:t>
            </a:r>
          </a:p>
          <a:p>
            <a:r>
              <a:rPr lang="en-US" sz="2600" dirty="0" smtClean="0"/>
              <a:t>Travelling salesman problem</a:t>
            </a:r>
          </a:p>
          <a:p>
            <a:r>
              <a:rPr lang="en-US" sz="2600" dirty="0" err="1" smtClean="0"/>
              <a:t>Subgraph</a:t>
            </a:r>
            <a:r>
              <a:rPr lang="en-US" sz="2600" dirty="0" smtClean="0"/>
              <a:t> isomorphism problem</a:t>
            </a:r>
          </a:p>
          <a:p>
            <a:endParaRPr lang="en-US" sz="2600" dirty="0" smtClean="0"/>
          </a:p>
          <a:p>
            <a:pPr lvl="1"/>
            <a:endParaRPr lang="en-GB" sz="20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TSPs?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4724400"/>
            <a:ext cx="3087705" cy="3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3016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http://www.wikipedia.org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TSP has several applications even in its purest formulation</a:t>
            </a:r>
          </a:p>
          <a:p>
            <a:pPr lvl="1"/>
            <a:r>
              <a:rPr lang="en-US" dirty="0" smtClean="0"/>
              <a:t>Planning, logistics, and the manufacture of microchips</a:t>
            </a:r>
          </a:p>
          <a:p>
            <a:r>
              <a:rPr lang="en-US" dirty="0" smtClean="0"/>
              <a:t>Slightly modified, it appears as a sub-problem in many areas, such as DNA sequencing. 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City</a:t>
            </a:r>
            <a:r>
              <a:rPr lang="en-US" dirty="0" smtClean="0"/>
              <a:t> </a:t>
            </a:r>
            <a:r>
              <a:rPr lang="en-US" dirty="0" smtClean="0"/>
              <a:t>represents customers</a:t>
            </a:r>
            <a:r>
              <a:rPr lang="en-US" dirty="0" smtClean="0"/>
              <a:t>, soldering points, or DNA fragments</a:t>
            </a:r>
          </a:p>
          <a:p>
            <a:pPr lvl="1"/>
            <a:r>
              <a:rPr lang="en-US" i="1" dirty="0" smtClean="0"/>
              <a:t>Distance</a:t>
            </a:r>
            <a:r>
              <a:rPr lang="en-US" dirty="0" smtClean="0"/>
              <a:t> represents travelling times or cost, or a similarity measure between DNA fragments.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In the 1800s, similar problems were looked at by Sir William Rowan Hamilton and Thomas </a:t>
            </a:r>
            <a:r>
              <a:rPr lang="en-GB" sz="2800" dirty="0" err="1" smtClean="0">
                <a:solidFill>
                  <a:srgbClr val="000000"/>
                </a:solidFill>
              </a:rPr>
              <a:t>Penyngton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Kirkman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/>
            </a:r>
            <a:br>
              <a:rPr lang="en-GB" sz="2800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In the 1930s, Karl </a:t>
            </a:r>
            <a:r>
              <a:rPr lang="en-GB" sz="2800" dirty="0" err="1" smtClean="0">
                <a:solidFill>
                  <a:srgbClr val="000000"/>
                </a:solidFill>
              </a:rPr>
              <a:t>Menger</a:t>
            </a:r>
            <a:r>
              <a:rPr lang="en-GB" sz="2800" dirty="0" smtClean="0">
                <a:solidFill>
                  <a:srgbClr val="000000"/>
                </a:solidFill>
              </a:rPr>
              <a:t> began looking at the general form of TSP by </a:t>
            </a:r>
            <a:r>
              <a:rPr lang="en-GB" sz="2800" dirty="0" err="1" smtClean="0">
                <a:solidFill>
                  <a:srgbClr val="000000"/>
                </a:solidFill>
              </a:rPr>
              <a:t>Hassler</a:t>
            </a:r>
            <a:r>
              <a:rPr lang="en-GB" sz="2800" dirty="0" smtClean="0">
                <a:solidFill>
                  <a:srgbClr val="000000"/>
                </a:solidFill>
              </a:rPr>
              <a:t> Whitney and Merrill Flood at Princeton</a:t>
            </a: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r>
              <a:rPr lang="en-US" dirty="0" err="1" smtClean="0"/>
              <a:t>Hassler</a:t>
            </a:r>
            <a:r>
              <a:rPr lang="en-US" dirty="0" smtClean="0"/>
              <a:t> Whitney at Princeton University introduced the name </a:t>
            </a:r>
            <a:r>
              <a:rPr lang="en-US" i="1" dirty="0" smtClean="0"/>
              <a:t>travelling salesman problem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In the 1950s and 1960s, the problem became increasingly popular in scientific circles in Europe and the USA. </a:t>
            </a:r>
          </a:p>
          <a:p>
            <a:pPr lvl="1"/>
            <a:r>
              <a:rPr lang="en-US" sz="1500" dirty="0" smtClean="0"/>
              <a:t>Notable contributions were made by George </a:t>
            </a:r>
            <a:r>
              <a:rPr lang="en-US" sz="1500" dirty="0" err="1" smtClean="0"/>
              <a:t>Dantzig</a:t>
            </a:r>
            <a:r>
              <a:rPr lang="en-US" sz="1500" dirty="0" smtClean="0"/>
              <a:t>, Delbert Ray Fulkerson and Selmer M. Johnson at the RAND Corporation in Santa </a:t>
            </a:r>
            <a:r>
              <a:rPr lang="en-US" sz="1500" dirty="0" smtClean="0"/>
              <a:t>Monica</a:t>
            </a:r>
          </a:p>
          <a:p>
            <a:pPr lvl="1"/>
            <a:r>
              <a:rPr lang="en-US" sz="1500" dirty="0" smtClean="0"/>
              <a:t>integer </a:t>
            </a:r>
            <a:r>
              <a:rPr lang="en-US" sz="1500" dirty="0" smtClean="0"/>
              <a:t>linear program and developed the cutting plane method for its solution. With these new methods they solved an instance with 49 cities to optimality by constructing a tour and proving that no other tour could be shorter.</a:t>
            </a:r>
          </a:p>
          <a:p>
            <a:pPr lvl="1"/>
            <a:endParaRPr lang="en-US" sz="1500" dirty="0" smtClean="0"/>
          </a:p>
          <a:p>
            <a:r>
              <a:rPr lang="en-US" sz="2000" dirty="0" smtClean="0"/>
              <a:t>Richard M. Karp showed in 1972 that the Hamiltonian cycle problem was NP-complete, </a:t>
            </a:r>
          </a:p>
          <a:p>
            <a:endParaRPr lang="en-US" sz="1900" dirty="0" smtClean="0"/>
          </a:p>
          <a:p>
            <a:r>
              <a:rPr lang="en-US" sz="1900" dirty="0" smtClean="0"/>
              <a:t>In the 1990s, Applegate, Bixby, </a:t>
            </a:r>
            <a:r>
              <a:rPr lang="en-US" sz="1900" dirty="0" err="1" smtClean="0"/>
              <a:t>Chvátal</a:t>
            </a:r>
            <a:r>
              <a:rPr lang="en-US" sz="1900" dirty="0" smtClean="0"/>
              <a:t>, and Cook developed the program </a:t>
            </a:r>
            <a:r>
              <a:rPr lang="en-US" sz="1900" i="1" dirty="0" smtClean="0"/>
              <a:t>Concorde</a:t>
            </a:r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3733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Optimal result found in 2001 has </a:t>
            </a:r>
            <a:r>
              <a:rPr lang="en-US" sz="1800" dirty="0" smtClean="0"/>
              <a:t>approximately 66,000 kilometers</a:t>
            </a:r>
            <a:endParaRPr lang="en-US" sz="1800" dirty="0" smtClean="0"/>
          </a:p>
          <a:p>
            <a:r>
              <a:rPr lang="en-US" sz="1800" dirty="0" smtClean="0"/>
              <a:t> The computation was carried out on a network of 110 processors located at Rice and Princeton.</a:t>
            </a:r>
          </a:p>
          <a:p>
            <a:r>
              <a:rPr lang="en-US" sz="1800" dirty="0" smtClean="0"/>
              <a:t>13,509 </a:t>
            </a:r>
            <a:r>
              <a:rPr lang="en-US" sz="1800" dirty="0" smtClean="0"/>
              <a:t>city tour through the United States was solved in 1998.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15,112 Cities in Germany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3822123" cy="49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In May 2004, the traveling</a:t>
            </a:r>
          </a:p>
          <a:p>
            <a:pPr>
              <a:buNone/>
            </a:pPr>
            <a:r>
              <a:rPr lang="en-US" sz="2000" dirty="0" smtClean="0"/>
              <a:t>salesman problem of visiting</a:t>
            </a:r>
          </a:p>
          <a:p>
            <a:pPr>
              <a:buNone/>
            </a:pPr>
            <a:r>
              <a:rPr lang="en-US" sz="2000" dirty="0" smtClean="0"/>
              <a:t>all 24,978 cities in Sweden</a:t>
            </a:r>
          </a:p>
          <a:p>
            <a:pPr>
              <a:buNone/>
            </a:pPr>
            <a:r>
              <a:rPr lang="en-US" sz="2000" dirty="0" smtClean="0"/>
              <a:t>was solved: </a:t>
            </a:r>
            <a:r>
              <a:rPr lang="en-US" sz="2000" dirty="0" smtClean="0"/>
              <a:t>This </a:t>
            </a:r>
            <a:r>
              <a:rPr lang="en-US" sz="2000" dirty="0" smtClean="0"/>
              <a:t>is currently</a:t>
            </a:r>
          </a:p>
          <a:p>
            <a:pPr>
              <a:buNone/>
            </a:pPr>
            <a:r>
              <a:rPr lang="en-US" sz="2000" dirty="0" smtClean="0"/>
              <a:t>the largest solved TSP</a:t>
            </a:r>
          </a:p>
          <a:p>
            <a:pPr>
              <a:buNone/>
            </a:pPr>
            <a:r>
              <a:rPr lang="en-US" sz="2000" dirty="0" smtClean="0"/>
              <a:t>Instance.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24,978 cities in Sweden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142383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known result by Hung </a:t>
            </a:r>
            <a:r>
              <a:rPr lang="en-US" dirty="0" err="1" smtClean="0"/>
              <a:t>Dinh</a:t>
            </a:r>
            <a:r>
              <a:rPr lang="en-US" dirty="0" smtClean="0"/>
              <a:t> Nguyen, 4,566,563.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71009 in China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70675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 Traveling Salesman Proble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Traveling Salesman Problem</Template>
  <TotalTime>9</TotalTime>
  <Words>844</Words>
  <Application>Microsoft Office PowerPoint</Application>
  <PresentationFormat>On-screen Show (4:3)</PresentationFormat>
  <Paragraphs>121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 Traveling Salesman Problem</vt:lpstr>
      <vt:lpstr>The Traveling Salesman Problem</vt:lpstr>
      <vt:lpstr>Overview</vt:lpstr>
      <vt:lpstr>Why study TSPs?</vt:lpstr>
      <vt:lpstr>Other Application</vt:lpstr>
      <vt:lpstr>Timeline</vt:lpstr>
      <vt:lpstr>Timeline continued</vt:lpstr>
      <vt:lpstr>15,112 Cities in Germany </vt:lpstr>
      <vt:lpstr>24,978 cities in Sweden</vt:lpstr>
      <vt:lpstr>71009 in China</vt:lpstr>
      <vt:lpstr>1,904,711 Cities in the World</vt:lpstr>
      <vt:lpstr>Approaches to Solving TSPs</vt:lpstr>
      <vt:lpstr>Slide 12</vt:lpstr>
      <vt:lpstr>Slide 13</vt:lpstr>
      <vt:lpstr>Slide 14</vt:lpstr>
      <vt:lpstr>Conclusion</vt:lpstr>
      <vt:lpstr>Works Cited</vt:lpstr>
    </vt:vector>
  </TitlesOfParts>
  <Company>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Traveling Salesman Problem</dc:title>
  <dc:creator>setup</dc:creator>
  <cp:lastModifiedBy>setup</cp:lastModifiedBy>
  <cp:revision>1</cp:revision>
  <dcterms:created xsi:type="dcterms:W3CDTF">2009-11-24T16:14:04Z</dcterms:created>
  <dcterms:modified xsi:type="dcterms:W3CDTF">2009-11-24T16:23:22Z</dcterms:modified>
</cp:coreProperties>
</file>