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58" r:id="rId4"/>
    <p:sldId id="259" r:id="rId5"/>
    <p:sldId id="262" r:id="rId6"/>
    <p:sldId id="260" r:id="rId7"/>
    <p:sldId id="261"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42" autoAdjust="0"/>
    <p:restoredTop sz="94660"/>
  </p:normalViewPr>
  <p:slideViewPr>
    <p:cSldViewPr>
      <p:cViewPr varScale="1">
        <p:scale>
          <a:sx n="69" d="100"/>
          <a:sy n="69" d="100"/>
        </p:scale>
        <p:origin x="-5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06B88-81A9-4A02-924B-2EEDE9E27772}" type="datetimeFigureOut">
              <a:rPr lang="en-US" smtClean="0"/>
              <a:pPr/>
              <a:t>11/10/2008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1FD99-3A44-472C-B64F-523EADEA22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1FD99-3A44-472C-B64F-523EADEA22A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3E635B1-D855-4B21-97F2-0787CED40A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635B1-D855-4B21-97F2-0787CED40A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635B1-D855-4B21-97F2-0787CED40A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2BCBAA-78D2-421B-9085-68641CBD5B29}"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3E635B1-D855-4B21-97F2-0787CED40A5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2BCBAA-78D2-421B-9085-68641CBD5B29}" type="datetimeFigureOut">
              <a:rPr lang="en-US" smtClean="0"/>
              <a:pPr/>
              <a:t>11/10/2008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E635B1-D855-4B21-97F2-0787CED40A5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heiia.org/download.cfm?file=2183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Application Controls</a:t>
            </a:r>
            <a:endParaRPr lang="en-US" dirty="0"/>
          </a:p>
        </p:txBody>
      </p:sp>
      <p:sp>
        <p:nvSpPr>
          <p:cNvPr id="3" name="Subtitle 2"/>
          <p:cNvSpPr>
            <a:spLocks noGrp="1"/>
          </p:cNvSpPr>
          <p:nvPr>
            <p:ph type="subTitle" idx="1"/>
          </p:nvPr>
        </p:nvSpPr>
        <p:spPr>
          <a:xfrm>
            <a:off x="533400" y="3733800"/>
            <a:ext cx="7854696" cy="2362200"/>
          </a:xfrm>
        </p:spPr>
        <p:txBody>
          <a:bodyPr>
            <a:normAutofit fontScale="40000" lnSpcReduction="20000"/>
          </a:bodyPr>
          <a:lstStyle/>
          <a:p>
            <a:pPr algn="ctr"/>
            <a:endParaRPr lang="en-US" b="1" u="sng" dirty="0" smtClean="0"/>
          </a:p>
          <a:p>
            <a:pPr algn="ctr"/>
            <a:endParaRPr lang="en-US" b="1" u="sng" dirty="0" smtClean="0"/>
          </a:p>
          <a:p>
            <a:pPr algn="ctr"/>
            <a:endParaRPr lang="en-US" b="1" u="sng" dirty="0" smtClean="0"/>
          </a:p>
          <a:p>
            <a:pPr algn="ctr"/>
            <a:r>
              <a:rPr lang="en-US" sz="5100" b="1" u="sng" dirty="0" smtClean="0"/>
              <a:t>Group 3</a:t>
            </a:r>
          </a:p>
          <a:p>
            <a:pPr algn="ctr"/>
            <a:r>
              <a:rPr lang="en-US" sz="5100" dirty="0" smtClean="0"/>
              <a:t>John Gregory </a:t>
            </a:r>
          </a:p>
          <a:p>
            <a:pPr algn="ctr"/>
            <a:r>
              <a:rPr lang="en-US" sz="5100" dirty="0" smtClean="0"/>
              <a:t>John Marsh </a:t>
            </a:r>
          </a:p>
          <a:p>
            <a:pPr algn="ctr"/>
            <a:r>
              <a:rPr lang="en-US" sz="5100" dirty="0" smtClean="0"/>
              <a:t>Gerri Houston</a:t>
            </a:r>
          </a:p>
          <a:p>
            <a:pPr algn="ctr"/>
            <a:r>
              <a:rPr lang="en-US" sz="5100" dirty="0" smtClean="0"/>
              <a:t>Samantha McNeily</a:t>
            </a:r>
            <a:endParaRPr lang="en-US" sz="51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a:t>
            </a:r>
            <a:endParaRPr lang="en-US" dirty="0"/>
          </a:p>
        </p:txBody>
      </p:sp>
      <p:sp>
        <p:nvSpPr>
          <p:cNvPr id="3" name="Content Placeholder 2"/>
          <p:cNvSpPr>
            <a:spLocks noGrp="1"/>
          </p:cNvSpPr>
          <p:nvPr>
            <p:ph idx="1"/>
          </p:nvPr>
        </p:nvSpPr>
        <p:spPr>
          <a:xfrm>
            <a:off x="457200" y="1935480"/>
            <a:ext cx="8229600" cy="1493520"/>
          </a:xfrm>
        </p:spPr>
        <p:txBody>
          <a:bodyPr/>
          <a:lstStyle/>
          <a:p>
            <a:r>
              <a:rPr lang="en-US" dirty="0" smtClean="0"/>
              <a:t>Use top-down approach</a:t>
            </a:r>
          </a:p>
          <a:p>
            <a:r>
              <a:rPr lang="en-US" dirty="0" smtClean="0"/>
              <a:t>Determine applications and controls to be reviewed</a:t>
            </a:r>
          </a:p>
          <a:p>
            <a:r>
              <a:rPr lang="en-US" dirty="0" smtClean="0"/>
              <a:t>Determine appropriate tests to be performed</a:t>
            </a:r>
            <a:endParaRPr lang="en-US" dirty="0"/>
          </a:p>
        </p:txBody>
      </p:sp>
      <p:grpSp>
        <p:nvGrpSpPr>
          <p:cNvPr id="4" name="Group 2"/>
          <p:cNvGrpSpPr>
            <a:grpSpLocks/>
          </p:cNvGrpSpPr>
          <p:nvPr/>
        </p:nvGrpSpPr>
        <p:grpSpPr bwMode="auto">
          <a:xfrm>
            <a:off x="2286000" y="3429000"/>
            <a:ext cx="4572000" cy="3200400"/>
            <a:chOff x="1248" y="240"/>
            <a:chExt cx="4176" cy="3600"/>
          </a:xfrm>
        </p:grpSpPr>
        <p:sp>
          <p:nvSpPr>
            <p:cNvPr id="1027" name="Pyr1"/>
            <p:cNvSpPr>
              <a:spLocks noEditPoints="1" noChangeArrowheads="1"/>
            </p:cNvSpPr>
            <p:nvPr/>
          </p:nvSpPr>
          <p:spPr bwMode="auto">
            <a:xfrm>
              <a:off x="2873" y="240"/>
              <a:ext cx="936" cy="798"/>
            </a:xfrm>
            <a:custGeom>
              <a:avLst/>
              <a:gdLst>
                <a:gd name="T0" fmla="*/ 10800 w 21600"/>
                <a:gd name="T1" fmla="*/ 0 h 21600"/>
                <a:gd name="T2" fmla="*/ 21600 w 21600"/>
                <a:gd name="T3" fmla="*/ 21600 h 21600"/>
                <a:gd name="T4" fmla="*/ 0 w 21600"/>
                <a:gd name="T5" fmla="*/ 21600 h 21600"/>
                <a:gd name="T6" fmla="*/ 5400 w 21600"/>
                <a:gd name="T7" fmla="*/ 11800 h 21600"/>
                <a:gd name="T8" fmla="*/ 16200 w 21600"/>
                <a:gd name="T9" fmla="*/ 20600 h 21600"/>
              </a:gdLst>
              <a:ahLst/>
              <a:cxnLst>
                <a:cxn ang="0">
                  <a:pos x="T0" y="T1"/>
                </a:cxn>
                <a:cxn ang="0">
                  <a:pos x="T2" y="T3"/>
                </a:cxn>
                <a:cxn ang="0">
                  <a:pos x="T4" y="T5"/>
                </a:cxn>
              </a:cxnLst>
              <a:rect l="T6" t="T7" r="T8" b="T9"/>
              <a:pathLst>
                <a:path w="21600" h="21600">
                  <a:moveTo>
                    <a:pt x="10800" y="0"/>
                  </a:moveTo>
                  <a:lnTo>
                    <a:pt x="21600" y="21600"/>
                  </a:lnTo>
                  <a:lnTo>
                    <a:pt x="0" y="21600"/>
                  </a:lnTo>
                  <a:lnTo>
                    <a:pt x="10800" y="0"/>
                  </a:lnTo>
                  <a:close/>
                </a:path>
              </a:pathLst>
            </a:custGeom>
            <a:solidFill>
              <a:srgbClr val="D8EBB3"/>
            </a:solidFill>
            <a:ln w="9525">
              <a:solidFill>
                <a:schemeClr val="bg1">
                  <a:lumMod val="50000"/>
                </a:schemeClr>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Pyr2"/>
            <p:cNvSpPr>
              <a:spLocks noEditPoints="1" noChangeArrowheads="1"/>
            </p:cNvSpPr>
            <p:nvPr/>
          </p:nvSpPr>
          <p:spPr bwMode="auto">
            <a:xfrm>
              <a:off x="2331" y="1038"/>
              <a:ext cx="2015" cy="936"/>
            </a:xfrm>
            <a:custGeom>
              <a:avLst/>
              <a:gdLst>
                <a:gd name="T0" fmla="*/ 5787 w 21600"/>
                <a:gd name="T1" fmla="*/ 0 h 21600"/>
                <a:gd name="T2" fmla="*/ 15812 w 21600"/>
                <a:gd name="T3" fmla="*/ 0 h 21600"/>
                <a:gd name="T4" fmla="*/ 21600 w 21600"/>
                <a:gd name="T5" fmla="*/ 21600 h 21600"/>
                <a:gd name="T6" fmla="*/ 0 w 21600"/>
                <a:gd name="T7" fmla="*/ 21600 h 21600"/>
                <a:gd name="T8" fmla="*/ 5787 w 21600"/>
                <a:gd name="T9" fmla="*/ 500 h 21600"/>
                <a:gd name="T10" fmla="*/ 15812 w 21600"/>
                <a:gd name="T11" fmla="*/ 21100 h 21600"/>
              </a:gdLst>
              <a:ahLst/>
              <a:cxnLst>
                <a:cxn ang="0">
                  <a:pos x="T0" y="T1"/>
                </a:cxn>
                <a:cxn ang="0">
                  <a:pos x="T2" y="T3"/>
                </a:cxn>
                <a:cxn ang="0">
                  <a:pos x="T4" y="T5"/>
                </a:cxn>
                <a:cxn ang="0">
                  <a:pos x="T6" y="T7"/>
                </a:cxn>
              </a:cxnLst>
              <a:rect l="T8" t="T9" r="T10" b="T11"/>
              <a:pathLst>
                <a:path w="21600" h="21600">
                  <a:moveTo>
                    <a:pt x="5787" y="0"/>
                  </a:moveTo>
                  <a:lnTo>
                    <a:pt x="15812" y="0"/>
                  </a:lnTo>
                  <a:lnTo>
                    <a:pt x="21600" y="21600"/>
                  </a:lnTo>
                  <a:lnTo>
                    <a:pt x="0" y="21600"/>
                  </a:lnTo>
                  <a:lnTo>
                    <a:pt x="5787" y="0"/>
                  </a:lnTo>
                  <a:close/>
                </a:path>
              </a:pathLst>
            </a:custGeom>
            <a:solidFill>
              <a:srgbClr val="CCCCFF"/>
            </a:solidFill>
            <a:ln w="9525">
              <a:solidFill>
                <a:schemeClr val="bg1">
                  <a:lumMod val="50000"/>
                </a:schemeClr>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Pyr3"/>
            <p:cNvSpPr>
              <a:spLocks noEditPoints="1" noChangeArrowheads="1"/>
            </p:cNvSpPr>
            <p:nvPr/>
          </p:nvSpPr>
          <p:spPr bwMode="auto">
            <a:xfrm>
              <a:off x="1795" y="1974"/>
              <a:ext cx="3087" cy="935"/>
            </a:xfrm>
            <a:custGeom>
              <a:avLst/>
              <a:gdLst>
                <a:gd name="T0" fmla="*/ 3768 w 21600"/>
                <a:gd name="T1" fmla="*/ 0 h 21600"/>
                <a:gd name="T2" fmla="*/ 17831 w 21600"/>
                <a:gd name="T3" fmla="*/ 0 h 21600"/>
                <a:gd name="T4" fmla="*/ 21600 w 21600"/>
                <a:gd name="T5" fmla="*/ 21600 h 21600"/>
                <a:gd name="T6" fmla="*/ 0 w 21600"/>
                <a:gd name="T7" fmla="*/ 21600 h 21600"/>
                <a:gd name="T8" fmla="*/ 5287 w 21600"/>
                <a:gd name="T9" fmla="*/ 500 h 21600"/>
                <a:gd name="T10" fmla="*/ 16312 w 21600"/>
                <a:gd name="T11" fmla="*/ 21100 h 21600"/>
              </a:gdLst>
              <a:ahLst/>
              <a:cxnLst>
                <a:cxn ang="0">
                  <a:pos x="T0" y="T1"/>
                </a:cxn>
                <a:cxn ang="0">
                  <a:pos x="T2" y="T3"/>
                </a:cxn>
                <a:cxn ang="0">
                  <a:pos x="T4" y="T5"/>
                </a:cxn>
                <a:cxn ang="0">
                  <a:pos x="T6" y="T7"/>
                </a:cxn>
              </a:cxnLst>
              <a:rect l="T8" t="T9" r="T10" b="T11"/>
              <a:pathLst>
                <a:path w="21600" h="21600">
                  <a:moveTo>
                    <a:pt x="3768" y="0"/>
                  </a:moveTo>
                  <a:lnTo>
                    <a:pt x="17831" y="0"/>
                  </a:lnTo>
                  <a:lnTo>
                    <a:pt x="21600" y="21600"/>
                  </a:lnTo>
                  <a:lnTo>
                    <a:pt x="0" y="21600"/>
                  </a:lnTo>
                  <a:lnTo>
                    <a:pt x="3768" y="0"/>
                  </a:lnTo>
                  <a:close/>
                </a:path>
              </a:pathLst>
            </a:custGeom>
            <a:solidFill>
              <a:srgbClr val="FFBE7D"/>
            </a:solidFill>
            <a:ln w="9525">
              <a:solidFill>
                <a:schemeClr val="bg1">
                  <a:lumMod val="50000"/>
                </a:schemeClr>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Pyr4"/>
            <p:cNvSpPr>
              <a:spLocks noEditPoints="1" noChangeArrowheads="1"/>
            </p:cNvSpPr>
            <p:nvPr/>
          </p:nvSpPr>
          <p:spPr bwMode="auto">
            <a:xfrm>
              <a:off x="1248" y="2904"/>
              <a:ext cx="4176" cy="936"/>
            </a:xfrm>
            <a:custGeom>
              <a:avLst/>
              <a:gdLst>
                <a:gd name="T0" fmla="*/ 2793 w 21600"/>
                <a:gd name="T1" fmla="*/ 0 h 21600"/>
                <a:gd name="T2" fmla="*/ 18806 w 21600"/>
                <a:gd name="T3" fmla="*/ 0 h 21600"/>
                <a:gd name="T4" fmla="*/ 21600 w 21600"/>
                <a:gd name="T5" fmla="*/ 21600 h 21600"/>
                <a:gd name="T6" fmla="*/ 0 w 21600"/>
                <a:gd name="T7" fmla="*/ 21600 h 21600"/>
                <a:gd name="T8" fmla="*/ 3287 w 21600"/>
                <a:gd name="T9" fmla="*/ 500 h 21600"/>
                <a:gd name="T10" fmla="*/ 17312 w 21600"/>
                <a:gd name="T11" fmla="*/ 21100 h 21600"/>
              </a:gdLst>
              <a:ahLst/>
              <a:cxnLst>
                <a:cxn ang="0">
                  <a:pos x="T0" y="T1"/>
                </a:cxn>
                <a:cxn ang="0">
                  <a:pos x="T2" y="T3"/>
                </a:cxn>
                <a:cxn ang="0">
                  <a:pos x="T4" y="T5"/>
                </a:cxn>
                <a:cxn ang="0">
                  <a:pos x="T6" y="T7"/>
                </a:cxn>
              </a:cxnLst>
              <a:rect l="T8" t="T9" r="T10" b="T11"/>
              <a:pathLst>
                <a:path w="21600" h="21600">
                  <a:moveTo>
                    <a:pt x="2793" y="0"/>
                  </a:moveTo>
                  <a:lnTo>
                    <a:pt x="18806" y="0"/>
                  </a:lnTo>
                  <a:lnTo>
                    <a:pt x="21600" y="21600"/>
                  </a:lnTo>
                  <a:lnTo>
                    <a:pt x="0" y="21600"/>
                  </a:lnTo>
                  <a:lnTo>
                    <a:pt x="2793" y="0"/>
                  </a:lnTo>
                  <a:close/>
                </a:path>
              </a:pathLst>
            </a:custGeom>
            <a:solidFill>
              <a:srgbClr val="FFFFCC"/>
            </a:solidFill>
            <a:ln w="9525">
              <a:solidFill>
                <a:schemeClr val="bg1">
                  <a:lumMod val="50000"/>
                </a:schemeClr>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9" name="TextBox 8"/>
          <p:cNvSpPr txBox="1"/>
          <p:nvPr/>
        </p:nvSpPr>
        <p:spPr>
          <a:xfrm>
            <a:off x="2362200" y="3505200"/>
            <a:ext cx="4419600" cy="3046988"/>
          </a:xfrm>
          <a:prstGeom prst="rect">
            <a:avLst/>
          </a:prstGeom>
          <a:noFill/>
        </p:spPr>
        <p:txBody>
          <a:bodyPr wrap="square" rtlCol="0">
            <a:spAutoFit/>
          </a:bodyPr>
          <a:lstStyle/>
          <a:p>
            <a:pPr algn="ctr"/>
            <a:r>
              <a:rPr lang="en-US" sz="2400" b="1" dirty="0" smtClean="0"/>
              <a:t>Mapping:</a:t>
            </a:r>
          </a:p>
          <a:p>
            <a:pPr algn="ctr"/>
            <a:endParaRPr lang="en-US" sz="2400" dirty="0" smtClean="0"/>
          </a:p>
          <a:p>
            <a:pPr algn="ctr"/>
            <a:r>
              <a:rPr lang="en-US" sz="2400" dirty="0" smtClean="0"/>
              <a:t>Financial Statement Accounts/Assertions</a:t>
            </a:r>
          </a:p>
          <a:p>
            <a:pPr algn="ctr"/>
            <a:endParaRPr lang="en-US" sz="2400" dirty="0" smtClean="0"/>
          </a:p>
          <a:p>
            <a:pPr algn="ctr"/>
            <a:r>
              <a:rPr lang="en-US" sz="2400" dirty="0" smtClean="0"/>
              <a:t>Business Processes/Units</a:t>
            </a:r>
          </a:p>
          <a:p>
            <a:pPr algn="ctr"/>
            <a:endParaRPr lang="en-US" sz="2400" dirty="0" smtClean="0"/>
          </a:p>
          <a:p>
            <a:pPr algn="ctr"/>
            <a:r>
              <a:rPr lang="en-US" sz="2400" dirty="0" smtClean="0"/>
              <a:t>Risk Identification and Analysis</a:t>
            </a:r>
          </a:p>
        </p:txBody>
      </p:sp>
      <p:cxnSp>
        <p:nvCxnSpPr>
          <p:cNvPr id="11" name="Straight Arrow Connector 10"/>
          <p:cNvCxnSpPr/>
          <p:nvPr/>
        </p:nvCxnSpPr>
        <p:spPr>
          <a:xfrm rot="5400000">
            <a:off x="4382294" y="5218906"/>
            <a:ext cx="381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382294" y="5980906"/>
            <a:ext cx="381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Approach</a:t>
            </a:r>
            <a:endParaRPr lang="en-US" dirty="0"/>
          </a:p>
        </p:txBody>
      </p:sp>
      <p:sp>
        <p:nvSpPr>
          <p:cNvPr id="3" name="Content Placeholder 2"/>
          <p:cNvSpPr>
            <a:spLocks noGrp="1"/>
          </p:cNvSpPr>
          <p:nvPr>
            <p:ph idx="1"/>
          </p:nvPr>
        </p:nvSpPr>
        <p:spPr>
          <a:xfrm>
            <a:off x="457200" y="1935480"/>
            <a:ext cx="8229600" cy="3627120"/>
          </a:xfrm>
        </p:spPr>
        <p:txBody>
          <a:bodyPr/>
          <a:lstStyle/>
          <a:p>
            <a:r>
              <a:rPr lang="en-US" dirty="0" smtClean="0"/>
              <a:t>Identify applications, databases, and supporting technology that uses application controls</a:t>
            </a:r>
          </a:p>
          <a:p>
            <a:r>
              <a:rPr lang="en-US" dirty="0" smtClean="0"/>
              <a:t>Define the risk factors associated with each application control</a:t>
            </a:r>
          </a:p>
          <a:p>
            <a:r>
              <a:rPr lang="en-US" dirty="0" smtClean="0"/>
              <a:t>Weigh all risks to determine rankings by importance</a:t>
            </a:r>
          </a:p>
          <a:p>
            <a:r>
              <a:rPr lang="en-US" dirty="0" smtClean="0"/>
              <a:t>Evaluate risk assessment results</a:t>
            </a:r>
          </a:p>
          <a:p>
            <a:r>
              <a:rPr lang="en-US" dirty="0" smtClean="0"/>
              <a:t>Create review plan based on the risk assessment and ranked risk areas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pPr algn="ctr"/>
            <a:r>
              <a:rPr lang="en-US" dirty="0" smtClean="0"/>
              <a:t>Example of Application Control Risk Assessment</a:t>
            </a:r>
            <a:endParaRPr lang="en-US" dirty="0"/>
          </a:p>
        </p:txBody>
      </p:sp>
      <p:pic>
        <p:nvPicPr>
          <p:cNvPr id="2050" name="Picture 2"/>
          <p:cNvPicPr>
            <a:picLocks noGrp="1" noChangeAspect="1" noChangeArrowheads="1"/>
          </p:cNvPicPr>
          <p:nvPr>
            <p:ph idx="1"/>
          </p:nvPr>
        </p:nvPicPr>
        <p:blipFill>
          <a:blip r:embed="rId2"/>
          <a:srcRect l="11258" t="45349" r="9272" b="12790"/>
          <a:stretch>
            <a:fillRect/>
          </a:stretch>
        </p:blipFill>
        <p:spPr bwMode="auto">
          <a:xfrm>
            <a:off x="0" y="2438400"/>
            <a:ext cx="9144000" cy="41148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Scoping of Application Controls</a:t>
            </a:r>
            <a:endParaRPr lang="en-US" dirty="0"/>
          </a:p>
        </p:txBody>
      </p:sp>
      <p:sp>
        <p:nvSpPr>
          <p:cNvPr id="3" name="Content Placeholder 2"/>
          <p:cNvSpPr>
            <a:spLocks noGrp="1"/>
          </p:cNvSpPr>
          <p:nvPr>
            <p:ph idx="1"/>
          </p:nvPr>
        </p:nvSpPr>
        <p:spPr/>
        <p:txBody>
          <a:bodyPr/>
          <a:lstStyle/>
          <a:p>
            <a:r>
              <a:rPr lang="en-US" dirty="0" smtClean="0"/>
              <a:t>Business Process Method</a:t>
            </a:r>
          </a:p>
          <a:p>
            <a:pPr lvl="1"/>
            <a:r>
              <a:rPr lang="en-US" dirty="0" smtClean="0"/>
              <a:t>Top-down review approach used to evaluate the application controls present in all the systems that support a particular business process.</a:t>
            </a:r>
          </a:p>
          <a:p>
            <a:r>
              <a:rPr lang="en-US" dirty="0" smtClean="0"/>
              <a:t>Single Application Method</a:t>
            </a:r>
          </a:p>
          <a:p>
            <a:pPr lvl="1"/>
            <a:r>
              <a:rPr lang="en-US" dirty="0" smtClean="0"/>
              <a:t>Used to review the application controls within a single application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Method</a:t>
            </a:r>
            <a:endParaRPr lang="en-US" dirty="0"/>
          </a:p>
        </p:txBody>
      </p:sp>
      <p:pic>
        <p:nvPicPr>
          <p:cNvPr id="4" name="Content Placeholder 3" descr="erp_modules.gif"/>
          <p:cNvPicPr>
            <a:picLocks noGrp="1" noChangeAspect="1"/>
          </p:cNvPicPr>
          <p:nvPr>
            <p:ph idx="1"/>
          </p:nvPr>
        </p:nvPicPr>
        <p:blipFill>
          <a:blip r:embed="rId2"/>
          <a:stretch>
            <a:fillRect/>
          </a:stretch>
        </p:blipFill>
        <p:spPr>
          <a:xfrm>
            <a:off x="1295400" y="2209800"/>
            <a:ext cx="6553200" cy="3611541"/>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Review Approach	</a:t>
            </a:r>
            <a:endParaRPr lang="en-US" dirty="0"/>
          </a:p>
        </p:txBody>
      </p:sp>
      <p:sp>
        <p:nvSpPr>
          <p:cNvPr id="3" name="Content Placeholder 2"/>
          <p:cNvSpPr>
            <a:spLocks noGrp="1"/>
          </p:cNvSpPr>
          <p:nvPr>
            <p:ph idx="1"/>
          </p:nvPr>
        </p:nvSpPr>
        <p:spPr/>
        <p:txBody>
          <a:bodyPr/>
          <a:lstStyle/>
          <a:p>
            <a:r>
              <a:rPr lang="en-US" dirty="0" smtClean="0"/>
              <a:t>Planning</a:t>
            </a:r>
          </a:p>
          <a:p>
            <a:pPr lvl="1"/>
            <a:r>
              <a:rPr lang="en-US" dirty="0" smtClean="0"/>
              <a:t>Create a planning memorandum	</a:t>
            </a:r>
          </a:p>
          <a:p>
            <a:pPr lvl="2"/>
            <a:r>
              <a:rPr lang="en-US" dirty="0" smtClean="0"/>
              <a:t>All review procedures to be performed</a:t>
            </a:r>
          </a:p>
          <a:p>
            <a:pPr lvl="2"/>
            <a:r>
              <a:rPr lang="en-US" dirty="0" smtClean="0"/>
              <a:t>Any computer-assisted tools and techniques used and how they are used</a:t>
            </a:r>
          </a:p>
          <a:p>
            <a:pPr lvl="2"/>
            <a:r>
              <a:rPr lang="en-US" dirty="0" smtClean="0"/>
              <a:t>Sample sizes, if applicable</a:t>
            </a:r>
          </a:p>
          <a:p>
            <a:pPr lvl="2"/>
            <a:r>
              <a:rPr lang="en-US" dirty="0" smtClean="0"/>
              <a:t>Review items to be selected</a:t>
            </a:r>
          </a:p>
          <a:p>
            <a:pPr lvl="2"/>
            <a:r>
              <a:rPr lang="en-US" dirty="0" smtClean="0"/>
              <a:t>Timing of the review</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Detailed Review Program</a:t>
            </a:r>
          </a:p>
          <a:p>
            <a:r>
              <a:rPr lang="en-US" dirty="0" smtClean="0"/>
              <a:t>Meeting with Management</a:t>
            </a:r>
          </a:p>
          <a:p>
            <a:pPr lvl="1"/>
            <a:r>
              <a:rPr lang="en-US" dirty="0" smtClean="0"/>
              <a:t>Management’s concerns regarding risks</a:t>
            </a:r>
          </a:p>
          <a:p>
            <a:pPr lvl="1"/>
            <a:r>
              <a:rPr lang="en-US" dirty="0" smtClean="0"/>
              <a:t>Previously reported issues</a:t>
            </a:r>
          </a:p>
          <a:p>
            <a:pPr lvl="1"/>
            <a:r>
              <a:rPr lang="en-US" dirty="0" smtClean="0"/>
              <a:t>Internal auditing’s risk and control assessment</a:t>
            </a:r>
          </a:p>
          <a:p>
            <a:pPr lvl="1"/>
            <a:r>
              <a:rPr lang="en-US" dirty="0" smtClean="0"/>
              <a:t>A summary of the review’s methodology</a:t>
            </a:r>
          </a:p>
          <a:p>
            <a:pPr lvl="1"/>
            <a:r>
              <a:rPr lang="en-US" dirty="0" smtClean="0"/>
              <a:t>The review’s scope</a:t>
            </a:r>
          </a:p>
          <a:p>
            <a:pPr lvl="1"/>
            <a:r>
              <a:rPr lang="en-US" dirty="0" smtClean="0"/>
              <a:t>How concerns will be communicated</a:t>
            </a:r>
          </a:p>
          <a:p>
            <a:pPr lvl="1"/>
            <a:r>
              <a:rPr lang="en-US" dirty="0" smtClean="0"/>
              <a:t>Which managers will be working on the review team</a:t>
            </a:r>
          </a:p>
          <a:p>
            <a:pPr lvl="1"/>
            <a:r>
              <a:rPr lang="en-US" dirty="0" smtClean="0"/>
              <a:t>Any Preliminary information needed</a:t>
            </a:r>
          </a:p>
          <a:p>
            <a:pPr lvl="1"/>
            <a:r>
              <a:rPr lang="en-US" dirty="0" smtClean="0"/>
              <a:t>The length of the review</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Application Controls</a:t>
            </a:r>
            <a:endParaRPr lang="en-US" dirty="0"/>
          </a:p>
        </p:txBody>
      </p:sp>
      <p:sp>
        <p:nvSpPr>
          <p:cNvPr id="3" name="Content Placeholder 2"/>
          <p:cNvSpPr>
            <a:spLocks noGrp="1"/>
          </p:cNvSpPr>
          <p:nvPr>
            <p:ph idx="1"/>
          </p:nvPr>
        </p:nvSpPr>
        <p:spPr/>
        <p:txBody>
          <a:bodyPr>
            <a:normAutofit fontScale="92500"/>
          </a:bodyPr>
          <a:lstStyle/>
          <a:p>
            <a:r>
              <a:rPr lang="en-US" dirty="0" smtClean="0"/>
              <a:t>Are application controls working?</a:t>
            </a:r>
          </a:p>
          <a:p>
            <a:r>
              <a:rPr lang="en-US" dirty="0" smtClean="0"/>
              <a:t>Substantive testing</a:t>
            </a:r>
          </a:p>
          <a:p>
            <a:r>
              <a:rPr lang="en-US" dirty="0" smtClean="0"/>
              <a:t>Information technology general controls review</a:t>
            </a:r>
          </a:p>
          <a:p>
            <a:r>
              <a:rPr lang="en-US" dirty="0" smtClean="0"/>
              <a:t>Ways to test:</a:t>
            </a:r>
          </a:p>
          <a:p>
            <a:pPr lvl="1"/>
            <a:r>
              <a:rPr lang="en-US" dirty="0" smtClean="0"/>
              <a:t>Inspection of system configurations</a:t>
            </a:r>
          </a:p>
          <a:p>
            <a:pPr lvl="1"/>
            <a:r>
              <a:rPr lang="en-US" dirty="0" smtClean="0"/>
              <a:t>Inspection or re-performance of reconciliations with supporting details</a:t>
            </a:r>
          </a:p>
          <a:p>
            <a:pPr lvl="1"/>
            <a:r>
              <a:rPr lang="en-US" dirty="0" smtClean="0"/>
              <a:t>Re-Performance of the control activity using system data</a:t>
            </a:r>
          </a:p>
          <a:p>
            <a:pPr lvl="1"/>
            <a:r>
              <a:rPr lang="en-US" dirty="0" smtClean="0"/>
              <a:t>Inspection of user access listings</a:t>
            </a:r>
          </a:p>
          <a:p>
            <a:pPr lvl="1"/>
            <a:r>
              <a:rPr lang="en-US" dirty="0" smtClean="0"/>
              <a:t>Re-Performance of the control activity in a test environment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Flowchart-Documentation</a:t>
            </a:r>
            <a:endParaRPr lang="en-US" dirty="0"/>
          </a:p>
        </p:txBody>
      </p:sp>
      <p:pic>
        <p:nvPicPr>
          <p:cNvPr id="1027" name="Picture 3"/>
          <p:cNvPicPr>
            <a:picLocks noGrp="1" noChangeAspect="1" noChangeArrowheads="1"/>
          </p:cNvPicPr>
          <p:nvPr>
            <p:ph idx="1"/>
          </p:nvPr>
        </p:nvPicPr>
        <p:blipFill>
          <a:blip r:embed="rId2"/>
          <a:srcRect l="12963" t="13580" r="10185" b="17284"/>
          <a:stretch>
            <a:fillRect/>
          </a:stretch>
        </p:blipFill>
        <p:spPr bwMode="auto">
          <a:xfrm>
            <a:off x="1066800" y="1752600"/>
            <a:ext cx="6934200" cy="46784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Narrative-Documentation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1) Procurement</a:t>
            </a:r>
          </a:p>
          <a:p>
            <a:pPr lvl="1"/>
            <a:r>
              <a:rPr lang="en-US" dirty="0" smtClean="0"/>
              <a:t>a) Requisitioning</a:t>
            </a:r>
          </a:p>
          <a:p>
            <a:pPr lvl="2"/>
            <a:r>
              <a:rPr lang="en-US" dirty="0" err="1" smtClean="0"/>
              <a:t>i</a:t>
            </a:r>
            <a:r>
              <a:rPr lang="en-US" dirty="0" smtClean="0"/>
              <a:t>) When employees need to buy goods or services, they will create a purchase requisition in the procurement application (</a:t>
            </a:r>
            <a:r>
              <a:rPr lang="en-US" b="1" dirty="0" smtClean="0"/>
              <a:t>Control C1</a:t>
            </a:r>
            <a:r>
              <a:rPr lang="en-US" dirty="0" smtClean="0"/>
              <a:t>). Once the requisition has been created, the buyer will review the purchase requisition for the appropriateness, completeness, and accuracy.  Components of the purchase requisition that are reviewed include, but are not limited to, the vendor, item, quantity, and account coding. If the review does not reveal any errors, the buyer will approve the purchase requisition. If the buyer rejects the purchase requisition for any reason, the requisitioner will be notified. Finally, if issues with the original requisition are resolved as required, the buyer will approve the requisition.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Application Controls</a:t>
            </a:r>
            <a:endParaRPr lang="en-US" dirty="0"/>
          </a:p>
        </p:txBody>
      </p:sp>
      <p:sp>
        <p:nvSpPr>
          <p:cNvPr id="3" name="Content Placeholder 2"/>
          <p:cNvSpPr>
            <a:spLocks noGrp="1"/>
          </p:cNvSpPr>
          <p:nvPr>
            <p:ph idx="1"/>
          </p:nvPr>
        </p:nvSpPr>
        <p:spPr/>
        <p:txBody>
          <a:bodyPr/>
          <a:lstStyle/>
          <a:p>
            <a:r>
              <a:rPr lang="en-US" b="1" i="1" dirty="0" smtClean="0"/>
              <a:t>Application controls </a:t>
            </a:r>
            <a:r>
              <a:rPr lang="en-US" dirty="0" smtClean="0"/>
              <a:t>are those controls that pertain to the scope of individual processes or application systems</a:t>
            </a:r>
          </a:p>
          <a:p>
            <a:r>
              <a:rPr lang="en-US" dirty="0" smtClean="0"/>
              <a:t>They include data edits, separation of business functions, balancing of processing totals, transaction logging, and error reporting</a:t>
            </a:r>
            <a:endParaRPr lang="en-US"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Control Matrix</a:t>
            </a:r>
            <a:endParaRPr lang="en-US" dirty="0"/>
          </a:p>
        </p:txBody>
      </p:sp>
      <p:pic>
        <p:nvPicPr>
          <p:cNvPr id="2050" name="Picture 2"/>
          <p:cNvPicPr>
            <a:picLocks noGrp="1" noChangeAspect="1" noChangeArrowheads="1"/>
          </p:cNvPicPr>
          <p:nvPr>
            <p:ph idx="1"/>
          </p:nvPr>
        </p:nvPicPr>
        <p:blipFill>
          <a:blip r:embed="rId2"/>
          <a:srcRect l="10940" t="46184" r="48698" b="36456"/>
          <a:stretch>
            <a:fillRect/>
          </a:stretch>
        </p:blipFill>
        <p:spPr bwMode="auto">
          <a:xfrm>
            <a:off x="1447800" y="4191000"/>
            <a:ext cx="6141720" cy="1981200"/>
          </a:xfrm>
          <a:prstGeom prst="rect">
            <a:avLst/>
          </a:prstGeom>
          <a:noFill/>
          <a:ln w="9525">
            <a:noFill/>
            <a:miter lim="800000"/>
            <a:headEnd/>
            <a:tailEnd/>
          </a:ln>
          <a:effectLst/>
        </p:spPr>
      </p:pic>
      <p:sp>
        <p:nvSpPr>
          <p:cNvPr id="5" name="TextBox 4"/>
          <p:cNvSpPr txBox="1"/>
          <p:nvPr/>
        </p:nvSpPr>
        <p:spPr>
          <a:xfrm>
            <a:off x="1524000" y="2209800"/>
            <a:ext cx="6019800" cy="1754326"/>
          </a:xfrm>
          <a:prstGeom prst="rect">
            <a:avLst/>
          </a:prstGeom>
          <a:noFill/>
        </p:spPr>
        <p:txBody>
          <a:bodyPr wrap="square" rtlCol="0">
            <a:spAutoFit/>
          </a:bodyPr>
          <a:lstStyle/>
          <a:p>
            <a:r>
              <a:rPr lang="en-US" dirty="0" smtClean="0"/>
              <a:t>What to include in a matrix:</a:t>
            </a:r>
          </a:p>
          <a:p>
            <a:pPr>
              <a:buFont typeface="Arial" pitchFamily="34" charset="0"/>
              <a:buChar char="•"/>
            </a:pPr>
            <a:r>
              <a:rPr lang="en-US" dirty="0" smtClean="0"/>
              <a:t>Identified risks</a:t>
            </a:r>
          </a:p>
          <a:p>
            <a:pPr>
              <a:buFont typeface="Arial" pitchFamily="34" charset="0"/>
              <a:buChar char="•"/>
            </a:pPr>
            <a:r>
              <a:rPr lang="en-US" dirty="0" smtClean="0"/>
              <a:t>Control Objectives</a:t>
            </a:r>
          </a:p>
          <a:p>
            <a:pPr>
              <a:buFont typeface="Arial" pitchFamily="34" charset="0"/>
              <a:buChar char="•"/>
            </a:pPr>
            <a:r>
              <a:rPr lang="en-US" dirty="0" smtClean="0"/>
              <a:t>Control Attributes such as control type and frequency</a:t>
            </a:r>
          </a:p>
          <a:p>
            <a:pPr>
              <a:buFont typeface="Arial" pitchFamily="34" charset="0"/>
              <a:buChar char="•"/>
            </a:pPr>
            <a:r>
              <a:rPr lang="en-US" dirty="0" smtClean="0"/>
              <a:t>Testing Information</a:t>
            </a:r>
          </a:p>
          <a:p>
            <a:pPr>
              <a:buFont typeface="Arial" pitchFamily="34" charset="0"/>
              <a:buChar cha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i="1" dirty="0" smtClean="0"/>
              <a:t>Auditing Application Controls</a:t>
            </a:r>
          </a:p>
          <a:p>
            <a:pPr lvl="1"/>
            <a:r>
              <a:rPr lang="en-US" dirty="0" smtClean="0"/>
              <a:t>Christine </a:t>
            </a:r>
            <a:r>
              <a:rPr lang="en-US" dirty="0" err="1" smtClean="0"/>
              <a:t>Bellino</a:t>
            </a:r>
            <a:r>
              <a:rPr lang="en-US" dirty="0" smtClean="0"/>
              <a:t>, Jefferson Wells &amp; Steve Hunt; Enterprise Controls Consulting LP</a:t>
            </a:r>
          </a:p>
          <a:p>
            <a:pPr lvl="2"/>
            <a:r>
              <a:rPr lang="en-US" i="1" dirty="0" smtClean="0">
                <a:hlinkClick r:id="rId2"/>
              </a:rPr>
              <a:t>www.theiia.org/download.cfm?file=21838</a:t>
            </a:r>
            <a:endParaRPr lang="en-US" i="1" dirty="0" smtClean="0"/>
          </a:p>
          <a:p>
            <a:pPr lvl="2"/>
            <a:endParaRPr lang="en-US" i="1" dirty="0" smtClean="0"/>
          </a:p>
          <a:p>
            <a:r>
              <a:rPr lang="en-US" i="1" dirty="0" smtClean="0"/>
              <a:t>Information Technology Audits-Application Controls</a:t>
            </a:r>
          </a:p>
          <a:p>
            <a:pPr lvl="1"/>
            <a:r>
              <a:rPr lang="en-US" dirty="0" smtClean="0"/>
              <a:t>Xenia, </a:t>
            </a:r>
            <a:r>
              <a:rPr lang="en-US" dirty="0" err="1" smtClean="0"/>
              <a:t>Ley</a:t>
            </a:r>
            <a:r>
              <a:rPr lang="en-US" dirty="0" smtClean="0"/>
              <a:t>, and Parker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Application Controls</a:t>
            </a:r>
            <a:endParaRPr lang="en-US" dirty="0"/>
          </a:p>
        </p:txBody>
      </p:sp>
      <p:sp>
        <p:nvSpPr>
          <p:cNvPr id="3" name="Content Placeholder 2"/>
          <p:cNvSpPr>
            <a:spLocks noGrp="1"/>
          </p:cNvSpPr>
          <p:nvPr>
            <p:ph idx="1"/>
          </p:nvPr>
        </p:nvSpPr>
        <p:spPr/>
        <p:txBody>
          <a:bodyPr/>
          <a:lstStyle/>
          <a:p>
            <a:r>
              <a:rPr lang="en-US" dirty="0" smtClean="0"/>
              <a:t>Input data is accurate, complete, authorized, and correct</a:t>
            </a:r>
          </a:p>
          <a:p>
            <a:r>
              <a:rPr lang="en-US" dirty="0" smtClean="0"/>
              <a:t>Data is processed in an acceptable time period</a:t>
            </a:r>
          </a:p>
          <a:p>
            <a:r>
              <a:rPr lang="en-US" dirty="0" smtClean="0"/>
              <a:t>Data stored is accurate and complete</a:t>
            </a:r>
          </a:p>
          <a:p>
            <a:r>
              <a:rPr lang="en-US" dirty="0" smtClean="0"/>
              <a:t>Outputs are accurate and complete</a:t>
            </a:r>
          </a:p>
          <a:p>
            <a:r>
              <a:rPr lang="en-US" dirty="0" smtClean="0"/>
              <a:t>A record is maintained to track the process of data from input to storage and the the eventual </a:t>
            </a:r>
            <a:r>
              <a:rPr lang="en-US" dirty="0" err="1" smtClean="0"/>
              <a:t>ouput</a:t>
            </a:r>
            <a:endParaRPr lang="en-US" dirty="0"/>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Application Controls vs. General Controls</a:t>
            </a:r>
            <a:endParaRPr lang="en-US" sz="3600" dirty="0"/>
          </a:p>
        </p:txBody>
      </p:sp>
      <p:sp>
        <p:nvSpPr>
          <p:cNvPr id="3" name="Content Placeholder 2"/>
          <p:cNvSpPr>
            <a:spLocks noGrp="1"/>
          </p:cNvSpPr>
          <p:nvPr>
            <p:ph idx="1"/>
          </p:nvPr>
        </p:nvSpPr>
        <p:spPr/>
        <p:txBody>
          <a:bodyPr/>
          <a:lstStyle/>
          <a:p>
            <a:r>
              <a:rPr lang="en-US" b="1" i="1" u="sng" dirty="0" smtClean="0"/>
              <a:t>Application controls</a:t>
            </a:r>
            <a:r>
              <a:rPr lang="en-US" b="1" i="1" dirty="0" smtClean="0"/>
              <a:t> </a:t>
            </a:r>
            <a:r>
              <a:rPr lang="en-US" dirty="0" smtClean="0"/>
              <a:t>are those controls that pertain to the scope of individual processes or application systems (specific to a given application)</a:t>
            </a:r>
          </a:p>
          <a:p>
            <a:endParaRPr lang="en-US" dirty="0" smtClean="0"/>
          </a:p>
          <a:p>
            <a:endParaRPr lang="en-US" dirty="0" smtClean="0"/>
          </a:p>
          <a:p>
            <a:r>
              <a:rPr lang="en-US" b="1" i="1" u="sng" dirty="0" smtClean="0"/>
              <a:t>General controls</a:t>
            </a:r>
            <a:r>
              <a:rPr lang="en-US" b="1" i="1" dirty="0" smtClean="0"/>
              <a:t> </a:t>
            </a:r>
            <a:r>
              <a:rPr lang="en-US" dirty="0" smtClean="0"/>
              <a:t>are controls that apply to </a:t>
            </a:r>
            <a:r>
              <a:rPr lang="en-US" u="sng" dirty="0" smtClean="0"/>
              <a:t>all</a:t>
            </a:r>
            <a:r>
              <a:rPr lang="en-US" dirty="0" smtClean="0"/>
              <a:t> systems components, processes, and data present in an organization or systems environment</a:t>
            </a:r>
            <a:endParaRPr lang="en-US"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Application Controls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i="1" dirty="0" smtClean="0"/>
              <a:t>Input Controls</a:t>
            </a:r>
            <a:r>
              <a:rPr lang="en-US" dirty="0" smtClean="0"/>
              <a:t> - check the integrity of data entered into a business application</a:t>
            </a:r>
          </a:p>
          <a:p>
            <a:endParaRPr lang="en-US" b="1" i="1" dirty="0" smtClean="0"/>
          </a:p>
          <a:p>
            <a:pPr lvl="0"/>
            <a:r>
              <a:rPr lang="en-US" b="1" i="1" dirty="0" smtClean="0"/>
              <a:t>Processing Controls - </a:t>
            </a:r>
            <a:r>
              <a:rPr lang="en-US" dirty="0" smtClean="0"/>
              <a:t>ensure processing is complete, accurate, and authorized</a:t>
            </a:r>
          </a:p>
          <a:p>
            <a:endParaRPr lang="en-US" b="1" i="1" dirty="0" smtClean="0"/>
          </a:p>
          <a:p>
            <a:pPr lvl="0"/>
            <a:r>
              <a:rPr lang="en-US" b="1" i="1" dirty="0" smtClean="0"/>
              <a:t>Output Controls -</a:t>
            </a:r>
            <a:r>
              <a:rPr lang="en-US" dirty="0" smtClean="0"/>
              <a:t>compare output results with expected results by checking the output against the input</a:t>
            </a:r>
          </a:p>
          <a:p>
            <a:pPr>
              <a:buNone/>
            </a:pPr>
            <a:endParaRPr lang="en-US" b="1" i="1" dirty="0" smtClean="0"/>
          </a:p>
          <a:p>
            <a:pPr lvl="0"/>
            <a:r>
              <a:rPr lang="en-US" b="1" i="1" dirty="0" smtClean="0"/>
              <a:t>Management Trial (Audit Trail) Controls - </a:t>
            </a:r>
            <a:r>
              <a:rPr lang="en-US" dirty="0" smtClean="0"/>
              <a:t>monitors the effectiveness of other controls and identifies errors as close as possible to their sources</a:t>
            </a:r>
          </a:p>
          <a:p>
            <a:endParaRPr lang="en-US" b="1" i="1"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pPr algn="ctr"/>
            <a:r>
              <a:rPr lang="en-US" dirty="0" smtClean="0"/>
              <a:t>Preventive, Detective, and Corrective Controls</a:t>
            </a:r>
            <a:br>
              <a:rPr lang="en-US" dirty="0" smtClean="0"/>
            </a:br>
            <a:endParaRPr lang="en-US" dirty="0"/>
          </a:p>
        </p:txBody>
      </p:sp>
      <p:sp>
        <p:nvSpPr>
          <p:cNvPr id="3" name="Content Placeholder 2"/>
          <p:cNvSpPr>
            <a:spLocks noGrp="1"/>
          </p:cNvSpPr>
          <p:nvPr>
            <p:ph idx="1"/>
          </p:nvPr>
        </p:nvSpPr>
        <p:spPr>
          <a:xfrm>
            <a:off x="457200" y="2133600"/>
            <a:ext cx="8229600" cy="4389120"/>
          </a:xfrm>
        </p:spPr>
        <p:txBody>
          <a:bodyPr/>
          <a:lstStyle/>
          <a:p>
            <a:r>
              <a:rPr lang="en-US" dirty="0" smtClean="0"/>
              <a:t>Preventive:  keep undesirable events from occurring</a:t>
            </a:r>
          </a:p>
          <a:p>
            <a:r>
              <a:rPr lang="en-US" dirty="0" smtClean="0"/>
              <a:t>Detective:  should identify expected error types, as well as those that are not expected to occur</a:t>
            </a:r>
          </a:p>
          <a:p>
            <a:r>
              <a:rPr lang="en-US" dirty="0" smtClean="0"/>
              <a:t>Corrective:  cause or encourage a desirable event or corrective action to occur after an undesirable event has been detected</a:t>
            </a:r>
            <a:endParaRPr lang="en-US"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smtClean="0"/>
              <a:t>Benefits of Relying on Application Controls</a:t>
            </a:r>
            <a:endParaRPr lang="en-US" dirty="0"/>
          </a:p>
        </p:txBody>
      </p:sp>
      <p:sp>
        <p:nvSpPr>
          <p:cNvPr id="3" name="Content Placeholder 2"/>
          <p:cNvSpPr>
            <a:spLocks noGrp="1"/>
          </p:cNvSpPr>
          <p:nvPr>
            <p:ph idx="1"/>
          </p:nvPr>
        </p:nvSpPr>
        <p:spPr/>
        <p:txBody>
          <a:bodyPr>
            <a:normAutofit lnSpcReduction="10000"/>
          </a:bodyPr>
          <a:lstStyle/>
          <a:p>
            <a:r>
              <a:rPr lang="en-US" b="1" i="1" u="sng" dirty="0" smtClean="0"/>
              <a:t>Reliability </a:t>
            </a:r>
          </a:p>
          <a:p>
            <a:pPr lvl="0"/>
            <a:r>
              <a:rPr lang="en-US" dirty="0" smtClean="0"/>
              <a:t>Once an application control is established, and there is little change to the application, database, or supporting technology, the organization can rely on the application control until a change occurs.</a:t>
            </a:r>
          </a:p>
          <a:p>
            <a:pPr lvl="0"/>
            <a:r>
              <a:rPr lang="en-US" dirty="0" smtClean="0"/>
              <a:t>An application control will continue to operate more effectively if the general controls that have a direct impact on its programmatic nature are operating effectively as well.   As a result, the auditor will be able to test the control once and not multiple times during the testing period.</a:t>
            </a:r>
          </a:p>
          <a:p>
            <a:endParaRPr lang="en-US" b="1"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dirty="0" smtClean="0"/>
              <a:t>Benefits of Relying on Application Controls</a:t>
            </a:r>
            <a:endParaRPr lang="en-US" dirty="0"/>
          </a:p>
        </p:txBody>
      </p:sp>
      <p:sp>
        <p:nvSpPr>
          <p:cNvPr id="3" name="Content Placeholder 2"/>
          <p:cNvSpPr>
            <a:spLocks noGrp="1"/>
          </p:cNvSpPr>
          <p:nvPr>
            <p:ph idx="1"/>
          </p:nvPr>
        </p:nvSpPr>
        <p:spPr/>
        <p:txBody>
          <a:bodyPr>
            <a:normAutofit fontScale="92500" lnSpcReduction="10000"/>
          </a:bodyPr>
          <a:lstStyle/>
          <a:p>
            <a:r>
              <a:rPr lang="en-US" b="1" i="1" u="sng" dirty="0" smtClean="0"/>
              <a:t>Benchmarking</a:t>
            </a:r>
          </a:p>
          <a:p>
            <a:pPr lvl="0"/>
            <a:r>
              <a:rPr lang="en-US" dirty="0" smtClean="0"/>
              <a:t>If general controls that are used to monitor program changes, access to programs, and computer operations are effective and continue to be tested on a regular basis, the auditor can conclude that the application control is effective without having to repeat the previous year’s  control test.</a:t>
            </a:r>
          </a:p>
          <a:p>
            <a:r>
              <a:rPr lang="en-US" dirty="0" smtClean="0"/>
              <a:t>Auditor should evaluate the appropriate use of benchmarking or an automated control by considering how frequently the application changes. (If application changes frequently, auditor should not rely on benchmarking)</a:t>
            </a:r>
          </a:p>
          <a:p>
            <a:pPr lvl="0"/>
            <a:endParaRPr lang="en-US" dirty="0" smtClean="0"/>
          </a:p>
          <a:p>
            <a:endParaRPr lang="en-US" b="1" i="1" u="sng"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dirty="0" smtClean="0"/>
              <a:t>Benefits of Relying on Application Controls</a:t>
            </a:r>
            <a:endParaRPr lang="en-US" dirty="0"/>
          </a:p>
        </p:txBody>
      </p:sp>
      <p:sp>
        <p:nvSpPr>
          <p:cNvPr id="3" name="Content Placeholder 2"/>
          <p:cNvSpPr>
            <a:spLocks noGrp="1"/>
          </p:cNvSpPr>
          <p:nvPr>
            <p:ph idx="1"/>
          </p:nvPr>
        </p:nvSpPr>
        <p:spPr>
          <a:xfrm>
            <a:off x="457200" y="2057400"/>
            <a:ext cx="8229600" cy="4389120"/>
          </a:xfrm>
        </p:spPr>
        <p:txBody>
          <a:bodyPr/>
          <a:lstStyle/>
          <a:p>
            <a:r>
              <a:rPr lang="en-US" b="1" i="1" u="sng" dirty="0" smtClean="0"/>
              <a:t>Time and Cost Saving</a:t>
            </a:r>
          </a:p>
          <a:p>
            <a:pPr lvl="0"/>
            <a:r>
              <a:rPr lang="en-US" dirty="0" smtClean="0"/>
              <a:t>Application controls generally take less time to test than application controls</a:t>
            </a:r>
          </a:p>
          <a:p>
            <a:r>
              <a:rPr lang="en-US" dirty="0" smtClean="0"/>
              <a:t>Application controls are typically tested one time as long as the general controls are effective</a:t>
            </a:r>
          </a:p>
          <a:p>
            <a:endParaRPr lang="en-US" b="1" i="1" u="sng" dirty="0"/>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TotalTime>
  <Words>928</Words>
  <Application>Microsoft Office PowerPoint</Application>
  <PresentationFormat>On-screen Show (4:3)</PresentationFormat>
  <Paragraphs>120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Application Controls</vt:lpstr>
      <vt:lpstr>Defining Application Controls</vt:lpstr>
      <vt:lpstr>Objectives of Application Controls</vt:lpstr>
      <vt:lpstr>Application Controls vs. General Controls</vt:lpstr>
      <vt:lpstr>Types of Application Controls</vt:lpstr>
      <vt:lpstr>Preventive, Detective, and Corrective Controls </vt:lpstr>
      <vt:lpstr>Benefits of Relying on Application Controls</vt:lpstr>
      <vt:lpstr>Benefits of Relying on Application Controls</vt:lpstr>
      <vt:lpstr>Benefits of Relying on Application Controls</vt:lpstr>
      <vt:lpstr>Risk Assessment</vt:lpstr>
      <vt:lpstr>Risk Assessment Approach</vt:lpstr>
      <vt:lpstr>Example of Application Control Risk Assessment</vt:lpstr>
      <vt:lpstr>Scoping of Application Controls</vt:lpstr>
      <vt:lpstr>Business Process Method</vt:lpstr>
      <vt:lpstr>Application Review Approach </vt:lpstr>
      <vt:lpstr>Planning</vt:lpstr>
      <vt:lpstr>Testing Application Controls</vt:lpstr>
      <vt:lpstr>Flowchart-Documentation</vt:lpstr>
      <vt:lpstr>Process Narrative-Documentation</vt:lpstr>
      <vt:lpstr>Risk and Control Matrix</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Controls</dc:title>
  <dc:creator>JohnGregory</dc:creator>
  <cp:lastModifiedBy>gdh4045</cp:lastModifiedBy>
  <cp:revision>15</cp:revision>
  <dcterms:created xsi:type="dcterms:W3CDTF">2008-11-07T18:30:56Z</dcterms:created>
  <dcterms:modified xsi:type="dcterms:W3CDTF">2008-11-10T14:37:29Z</dcterms:modified>
</cp:coreProperties>
</file>