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56" r:id="rId2"/>
    <p:sldId id="279" r:id="rId3"/>
    <p:sldId id="257" r:id="rId4"/>
    <p:sldId id="258" r:id="rId5"/>
    <p:sldId id="259" r:id="rId6"/>
    <p:sldId id="278" r:id="rId7"/>
    <p:sldId id="260" r:id="rId8"/>
    <p:sldId id="264" r:id="rId9"/>
    <p:sldId id="261" r:id="rId10"/>
    <p:sldId id="262" r:id="rId11"/>
    <p:sldId id="263" r:id="rId12"/>
    <p:sldId id="271" r:id="rId13"/>
    <p:sldId id="265" r:id="rId14"/>
    <p:sldId id="266" r:id="rId15"/>
    <p:sldId id="267" r:id="rId16"/>
    <p:sldId id="269" r:id="rId17"/>
    <p:sldId id="268" r:id="rId18"/>
    <p:sldId id="275" r:id="rId19"/>
    <p:sldId id="276" r:id="rId20"/>
    <p:sldId id="281" r:id="rId21"/>
    <p:sldId id="27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10" autoAdjust="0"/>
    <p:restoredTop sz="94670" autoAdjust="0"/>
  </p:normalViewPr>
  <p:slideViewPr>
    <p:cSldViewPr snapToGrid="0" snapToObjects="1">
      <p:cViewPr>
        <p:scale>
          <a:sx n="77" d="100"/>
          <a:sy n="77" d="100"/>
        </p:scale>
        <p:origin x="-1656"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3A541DD-5F08-D547-B7F4-3F3B9FB07E6D}" type="datetimeFigureOut">
              <a:rPr lang="en-US" smtClean="0"/>
              <a:pPr/>
              <a:t>4/7/2015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6F3217-D34D-4246-9F9F-C501B49046A4}" type="slidenum">
              <a:rPr lang="en-US" smtClean="0"/>
              <a:pPr/>
              <a:t>‹#›</a:t>
            </a:fld>
            <a:endParaRPr lang="en-US"/>
          </a:p>
        </p:txBody>
      </p:sp>
    </p:spTree>
    <p:extLst>
      <p:ext uri="{BB962C8B-B14F-4D97-AF65-F5344CB8AC3E}">
        <p14:creationId xmlns:p14="http://schemas.microsoft.com/office/powerpoint/2010/main" xmlns="" val="3263500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793C52-3B54-A747-96AA-3CCCB84203FC}" type="datetimeFigureOut">
              <a:rPr lang="en-US" smtClean="0"/>
              <a:pPr/>
              <a:t>4/7/2015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16AD0C-254C-A942-88C6-239A4723C27E}" type="slidenum">
              <a:rPr lang="en-US" smtClean="0"/>
              <a:pPr/>
              <a:t>‹#›</a:t>
            </a:fld>
            <a:endParaRPr lang="en-US"/>
          </a:p>
        </p:txBody>
      </p:sp>
    </p:spTree>
    <p:extLst>
      <p:ext uri="{BB962C8B-B14F-4D97-AF65-F5344CB8AC3E}">
        <p14:creationId xmlns:p14="http://schemas.microsoft.com/office/powerpoint/2010/main" xmlns="" val="6772005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16AD0C-254C-A942-88C6-239A4723C27E}" type="slidenum">
              <a:rPr lang="en-US" smtClean="0"/>
              <a:pPr/>
              <a:t>1</a:t>
            </a:fld>
            <a:endParaRPr lang="en-US"/>
          </a:p>
        </p:txBody>
      </p:sp>
    </p:spTree>
    <p:extLst>
      <p:ext uri="{BB962C8B-B14F-4D97-AF65-F5344CB8AC3E}">
        <p14:creationId xmlns:p14="http://schemas.microsoft.com/office/powerpoint/2010/main" xmlns="" val="274967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16AD0C-254C-A942-88C6-239A4723C27E}" type="slidenum">
              <a:rPr lang="en-US" smtClean="0"/>
              <a:pPr/>
              <a:t>11</a:t>
            </a:fld>
            <a:endParaRPr lang="en-US"/>
          </a:p>
        </p:txBody>
      </p:sp>
    </p:spTree>
    <p:extLst>
      <p:ext uri="{BB962C8B-B14F-4D97-AF65-F5344CB8AC3E}">
        <p14:creationId xmlns:p14="http://schemas.microsoft.com/office/powerpoint/2010/main" xmlns="" val="34019926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16AD0C-254C-A942-88C6-239A4723C27E}" type="slidenum">
              <a:rPr lang="en-US" smtClean="0"/>
              <a:pPr/>
              <a:t>12</a:t>
            </a:fld>
            <a:endParaRPr lang="en-US"/>
          </a:p>
        </p:txBody>
      </p:sp>
    </p:spTree>
    <p:extLst>
      <p:ext uri="{BB962C8B-B14F-4D97-AF65-F5344CB8AC3E}">
        <p14:creationId xmlns:p14="http://schemas.microsoft.com/office/powerpoint/2010/main" xmlns="" val="2242041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16AD0C-254C-A942-88C6-239A4723C27E}" type="slidenum">
              <a:rPr lang="en-US" smtClean="0"/>
              <a:pPr/>
              <a:t>13</a:t>
            </a:fld>
            <a:endParaRPr lang="en-US"/>
          </a:p>
        </p:txBody>
      </p:sp>
    </p:spTree>
    <p:extLst>
      <p:ext uri="{BB962C8B-B14F-4D97-AF65-F5344CB8AC3E}">
        <p14:creationId xmlns:p14="http://schemas.microsoft.com/office/powerpoint/2010/main" xmlns="" val="5235211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16AD0C-254C-A942-88C6-239A4723C27E}" type="slidenum">
              <a:rPr lang="en-US" smtClean="0"/>
              <a:pPr/>
              <a:t>14</a:t>
            </a:fld>
            <a:endParaRPr lang="en-US"/>
          </a:p>
        </p:txBody>
      </p:sp>
    </p:spTree>
    <p:extLst>
      <p:ext uri="{BB962C8B-B14F-4D97-AF65-F5344CB8AC3E}">
        <p14:creationId xmlns:p14="http://schemas.microsoft.com/office/powerpoint/2010/main" xmlns="" val="9887076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16AD0C-254C-A942-88C6-239A4723C27E}" type="slidenum">
              <a:rPr lang="en-US" smtClean="0"/>
              <a:pPr/>
              <a:t>15</a:t>
            </a:fld>
            <a:endParaRPr lang="en-US"/>
          </a:p>
        </p:txBody>
      </p:sp>
    </p:spTree>
    <p:extLst>
      <p:ext uri="{BB962C8B-B14F-4D97-AF65-F5344CB8AC3E}">
        <p14:creationId xmlns:p14="http://schemas.microsoft.com/office/powerpoint/2010/main" xmlns="" val="6700698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16AD0C-254C-A942-88C6-239A4723C27E}" type="slidenum">
              <a:rPr lang="en-US" smtClean="0"/>
              <a:pPr/>
              <a:t>16</a:t>
            </a:fld>
            <a:endParaRPr lang="en-US"/>
          </a:p>
        </p:txBody>
      </p:sp>
    </p:spTree>
    <p:extLst>
      <p:ext uri="{BB962C8B-B14F-4D97-AF65-F5344CB8AC3E}">
        <p14:creationId xmlns:p14="http://schemas.microsoft.com/office/powerpoint/2010/main" xmlns="" val="39923915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16AD0C-254C-A942-88C6-239A4723C27E}" type="slidenum">
              <a:rPr lang="en-US" smtClean="0"/>
              <a:pPr/>
              <a:t>17</a:t>
            </a:fld>
            <a:endParaRPr lang="en-US"/>
          </a:p>
        </p:txBody>
      </p:sp>
    </p:spTree>
    <p:extLst>
      <p:ext uri="{BB962C8B-B14F-4D97-AF65-F5344CB8AC3E}">
        <p14:creationId xmlns:p14="http://schemas.microsoft.com/office/powerpoint/2010/main" xmlns="" val="32036387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16AD0C-254C-A942-88C6-239A4723C27E}" type="slidenum">
              <a:rPr lang="en-US" smtClean="0"/>
              <a:pPr/>
              <a:t>18</a:t>
            </a:fld>
            <a:endParaRPr lang="en-US"/>
          </a:p>
        </p:txBody>
      </p:sp>
    </p:spTree>
    <p:extLst>
      <p:ext uri="{BB962C8B-B14F-4D97-AF65-F5344CB8AC3E}">
        <p14:creationId xmlns:p14="http://schemas.microsoft.com/office/powerpoint/2010/main" xmlns="" val="5762507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16AD0C-254C-A942-88C6-239A4723C27E}" type="slidenum">
              <a:rPr lang="en-US" smtClean="0"/>
              <a:pPr/>
              <a:t>19</a:t>
            </a:fld>
            <a:endParaRPr lang="en-US"/>
          </a:p>
        </p:txBody>
      </p:sp>
    </p:spTree>
    <p:extLst>
      <p:ext uri="{BB962C8B-B14F-4D97-AF65-F5344CB8AC3E}">
        <p14:creationId xmlns:p14="http://schemas.microsoft.com/office/powerpoint/2010/main" xmlns="" val="6020426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16AD0C-254C-A942-88C6-239A4723C27E}" type="slidenum">
              <a:rPr lang="en-US" smtClean="0"/>
              <a:pPr/>
              <a:t>20</a:t>
            </a:fld>
            <a:endParaRPr lang="en-US"/>
          </a:p>
        </p:txBody>
      </p:sp>
    </p:spTree>
    <p:extLst>
      <p:ext uri="{BB962C8B-B14F-4D97-AF65-F5344CB8AC3E}">
        <p14:creationId xmlns:p14="http://schemas.microsoft.com/office/powerpoint/2010/main" xmlns="" val="3962371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European Court “the Court does not consider it possible or</a:t>
            </a:r>
            <a:r>
              <a:rPr lang="en-US" baseline="0" dirty="0" smtClean="0"/>
              <a:t> </a:t>
            </a:r>
            <a:r>
              <a:rPr lang="en-US" dirty="0" smtClean="0"/>
              <a:t>necessary to attempt an exhaustive definition</a:t>
            </a:r>
            <a:r>
              <a:rPr lang="en-US" baseline="0" dirty="0" smtClean="0"/>
              <a:t> of the notion of a private life”</a:t>
            </a:r>
            <a:endParaRPr lang="en-US" dirty="0" smtClean="0"/>
          </a:p>
          <a:p>
            <a:endParaRPr lang="en-US" dirty="0" smtClean="0"/>
          </a:p>
          <a:p>
            <a:r>
              <a:rPr lang="en-US" dirty="0" err="1" smtClean="0"/>
              <a:t>FoE</a:t>
            </a:r>
            <a:r>
              <a:rPr lang="en-US" dirty="0" smtClean="0"/>
              <a:t> tension with privacy particularly around the role of the media</a:t>
            </a:r>
            <a:r>
              <a:rPr lang="en-US" baseline="0" dirty="0" smtClean="0"/>
              <a:t> and the extent to which public figures have an expectation of privacy and who comprises a public figure</a:t>
            </a:r>
            <a:endParaRPr lang="en-US" dirty="0"/>
          </a:p>
        </p:txBody>
      </p:sp>
      <p:sp>
        <p:nvSpPr>
          <p:cNvPr id="4" name="Slide Number Placeholder 3"/>
          <p:cNvSpPr>
            <a:spLocks noGrp="1"/>
          </p:cNvSpPr>
          <p:nvPr>
            <p:ph type="sldNum" sz="quarter" idx="10"/>
          </p:nvPr>
        </p:nvSpPr>
        <p:spPr/>
        <p:txBody>
          <a:bodyPr/>
          <a:lstStyle/>
          <a:p>
            <a:fld id="{6516AD0C-254C-A942-88C6-239A4723C27E}" type="slidenum">
              <a:rPr lang="en-US" smtClean="0"/>
              <a:pPr/>
              <a:t>3</a:t>
            </a:fld>
            <a:endParaRPr lang="en-US"/>
          </a:p>
        </p:txBody>
      </p:sp>
    </p:spTree>
    <p:extLst>
      <p:ext uri="{BB962C8B-B14F-4D97-AF65-F5344CB8AC3E}">
        <p14:creationId xmlns:p14="http://schemas.microsoft.com/office/powerpoint/2010/main" xmlns="" val="26053181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16AD0C-254C-A942-88C6-239A4723C27E}" type="slidenum">
              <a:rPr lang="en-US" smtClean="0"/>
              <a:pPr/>
              <a:t>21</a:t>
            </a:fld>
            <a:endParaRPr lang="en-US"/>
          </a:p>
        </p:txBody>
      </p:sp>
    </p:spTree>
    <p:extLst>
      <p:ext uri="{BB962C8B-B14F-4D97-AF65-F5344CB8AC3E}">
        <p14:creationId xmlns:p14="http://schemas.microsoft.com/office/powerpoint/2010/main" xmlns="" val="3215451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16AD0C-254C-A942-88C6-239A4723C27E}" type="slidenum">
              <a:rPr lang="en-US" smtClean="0"/>
              <a:pPr/>
              <a:t>4</a:t>
            </a:fld>
            <a:endParaRPr lang="en-US"/>
          </a:p>
        </p:txBody>
      </p:sp>
    </p:spTree>
    <p:extLst>
      <p:ext uri="{BB962C8B-B14F-4D97-AF65-F5344CB8AC3E}">
        <p14:creationId xmlns:p14="http://schemas.microsoft.com/office/powerpoint/2010/main" xmlns="" val="702223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Warren and Brandeis paper on “The Right to Privacy” 1890</a:t>
            </a:r>
            <a:r>
              <a:rPr lang="en-US" baseline="0" dirty="0" smtClean="0"/>
              <a:t> drafted when newspapers were first publishing photographs defined the right as “the right to be left alone” which is different to internet debate which is more about control over information held on us.  So be careful about making grand statements about privacy and what it means</a:t>
            </a:r>
          </a:p>
          <a:p>
            <a:r>
              <a:rPr lang="en-US" baseline="0" dirty="0" smtClean="0"/>
              <a:t>So Westin defines ;privacy as “the claim of individuals, groups or institutions to determine for themselves when, how and to what extent information about them is communicated to others” – but do institutions have rights???</a:t>
            </a:r>
            <a:endParaRPr lang="en-US" dirty="0"/>
          </a:p>
        </p:txBody>
      </p:sp>
      <p:sp>
        <p:nvSpPr>
          <p:cNvPr id="4" name="Slide Number Placeholder 3"/>
          <p:cNvSpPr>
            <a:spLocks noGrp="1"/>
          </p:cNvSpPr>
          <p:nvPr>
            <p:ph type="sldNum" sz="quarter" idx="10"/>
          </p:nvPr>
        </p:nvSpPr>
        <p:spPr/>
        <p:txBody>
          <a:bodyPr/>
          <a:lstStyle/>
          <a:p>
            <a:fld id="{6516AD0C-254C-A942-88C6-239A4723C27E}" type="slidenum">
              <a:rPr lang="en-US" smtClean="0"/>
              <a:pPr/>
              <a:t>5</a:t>
            </a:fld>
            <a:endParaRPr lang="en-US"/>
          </a:p>
        </p:txBody>
      </p:sp>
    </p:spTree>
    <p:extLst>
      <p:ext uri="{BB962C8B-B14F-4D97-AF65-F5344CB8AC3E}">
        <p14:creationId xmlns:p14="http://schemas.microsoft.com/office/powerpoint/2010/main" xmlns="" val="2569486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 might include bio metric data </a:t>
            </a:r>
            <a:r>
              <a:rPr lang="en-US" dirty="0" err="1" smtClean="0"/>
              <a:t>eg</a:t>
            </a:r>
            <a:r>
              <a:rPr lang="en-US" dirty="0" smtClean="0"/>
              <a:t> facial recognition,</a:t>
            </a:r>
            <a:r>
              <a:rPr lang="en-US" baseline="0" dirty="0" smtClean="0"/>
              <a:t> eye scans, fingerprint scans </a:t>
            </a:r>
            <a:r>
              <a:rPr lang="en-US" baseline="0" dirty="0" err="1" smtClean="0"/>
              <a:t>etc</a:t>
            </a:r>
            <a:r>
              <a:rPr lang="en-US" baseline="0" dirty="0" smtClean="0"/>
              <a:t> – with wearable health technology, this will grow</a:t>
            </a:r>
          </a:p>
          <a:p>
            <a:r>
              <a:rPr lang="en-US" dirty="0" smtClean="0"/>
              <a:t>Unique IP address for each device, mining of personal data by companies</a:t>
            </a:r>
          </a:p>
          <a:p>
            <a:r>
              <a:rPr lang="en-US" dirty="0" smtClean="0"/>
              <a:t>Increased computing power means vast quantities of information </a:t>
            </a:r>
            <a:r>
              <a:rPr lang="en-US" dirty="0" err="1" smtClean="0"/>
              <a:t>eg</a:t>
            </a:r>
            <a:r>
              <a:rPr lang="en-US" dirty="0" smtClean="0"/>
              <a:t> metadata can be accessed and analyzed algorithmically</a:t>
            </a:r>
          </a:p>
          <a:p>
            <a:r>
              <a:rPr lang="en-US" dirty="0" smtClean="0"/>
              <a:t>Advertising</a:t>
            </a:r>
            <a:r>
              <a:rPr lang="en-US" baseline="0" dirty="0" smtClean="0"/>
              <a:t> markets now dependent upon data analysis of users </a:t>
            </a:r>
            <a:r>
              <a:rPr lang="en-US" baseline="0" dirty="0" err="1" smtClean="0"/>
              <a:t>bahaviours</a:t>
            </a:r>
            <a:endParaRPr lang="en-US" dirty="0" smtClean="0"/>
          </a:p>
          <a:p>
            <a:endParaRPr lang="en-US" dirty="0"/>
          </a:p>
        </p:txBody>
      </p:sp>
      <p:sp>
        <p:nvSpPr>
          <p:cNvPr id="4" name="Slide Number Placeholder 3"/>
          <p:cNvSpPr>
            <a:spLocks noGrp="1"/>
          </p:cNvSpPr>
          <p:nvPr>
            <p:ph type="sldNum" sz="quarter" idx="10"/>
          </p:nvPr>
        </p:nvSpPr>
        <p:spPr/>
        <p:txBody>
          <a:bodyPr/>
          <a:lstStyle/>
          <a:p>
            <a:fld id="{6516AD0C-254C-A942-88C6-239A4723C27E}" type="slidenum">
              <a:rPr lang="en-US" smtClean="0"/>
              <a:pPr/>
              <a:t>6</a:t>
            </a:fld>
            <a:endParaRPr lang="en-US"/>
          </a:p>
        </p:txBody>
      </p:sp>
    </p:spTree>
    <p:extLst>
      <p:ext uri="{BB962C8B-B14F-4D97-AF65-F5344CB8AC3E}">
        <p14:creationId xmlns:p14="http://schemas.microsoft.com/office/powerpoint/2010/main" xmlns="" val="1826282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Provision of national search engines in say China and Russia gives rise to real internet privacy concerns</a:t>
            </a:r>
          </a:p>
          <a:p>
            <a:r>
              <a:rPr lang="en-US" dirty="0" smtClean="0"/>
              <a:t>Social networks like Facebook retain the right to change their terms of service unilaterally without further user consent</a:t>
            </a:r>
            <a:endParaRPr lang="en-US" dirty="0"/>
          </a:p>
        </p:txBody>
      </p:sp>
      <p:sp>
        <p:nvSpPr>
          <p:cNvPr id="4" name="Slide Number Placeholder 3"/>
          <p:cNvSpPr>
            <a:spLocks noGrp="1"/>
          </p:cNvSpPr>
          <p:nvPr>
            <p:ph type="sldNum" sz="quarter" idx="10"/>
          </p:nvPr>
        </p:nvSpPr>
        <p:spPr/>
        <p:txBody>
          <a:bodyPr/>
          <a:lstStyle/>
          <a:p>
            <a:fld id="{6516AD0C-254C-A942-88C6-239A4723C27E}" type="slidenum">
              <a:rPr lang="en-US" smtClean="0"/>
              <a:pPr/>
              <a:t>7</a:t>
            </a:fld>
            <a:endParaRPr lang="en-US"/>
          </a:p>
        </p:txBody>
      </p:sp>
    </p:spTree>
    <p:extLst>
      <p:ext uri="{BB962C8B-B14F-4D97-AF65-F5344CB8AC3E}">
        <p14:creationId xmlns:p14="http://schemas.microsoft.com/office/powerpoint/2010/main" xmlns="" val="3088549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16AD0C-254C-A942-88C6-239A4723C27E}" type="slidenum">
              <a:rPr lang="en-US" smtClean="0"/>
              <a:pPr/>
              <a:t>8</a:t>
            </a:fld>
            <a:endParaRPr lang="en-US"/>
          </a:p>
        </p:txBody>
      </p:sp>
    </p:spTree>
    <p:extLst>
      <p:ext uri="{BB962C8B-B14F-4D97-AF65-F5344CB8AC3E}">
        <p14:creationId xmlns:p14="http://schemas.microsoft.com/office/powerpoint/2010/main" xmlns="" val="1776956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Specific issues arising from the allegations by Edward Snowden and other practices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comprehensive access information about users to the limit of their technical ability, not just internet service companies but telecoms.</a:t>
            </a:r>
          </a:p>
          <a:p>
            <a:endParaRPr lang="en-US" dirty="0" smtClean="0"/>
          </a:p>
          <a:p>
            <a:endParaRPr lang="en-US" dirty="0" smtClean="0"/>
          </a:p>
          <a:p>
            <a:r>
              <a:rPr lang="en-US" dirty="0" smtClean="0"/>
              <a:t>Mass interception of traffic through various “backdoors” including physical</a:t>
            </a:r>
            <a:r>
              <a:rPr lang="en-US" baseline="0" dirty="0" smtClean="0"/>
              <a:t> tapping of cables on land and undersea; large scale surveillance of non citizens with little or no legal redress; programmes that involve the weaponising of computer viruses to break into legitimate systems to test </a:t>
            </a:r>
            <a:r>
              <a:rPr lang="en-US" baseline="0" dirty="0" err="1" smtClean="0"/>
              <a:t>defences</a:t>
            </a:r>
            <a:r>
              <a:rPr lang="en-US" baseline="0" dirty="0" smtClean="0"/>
              <a:t> such as airline reservation systems; placing requirements on companies not to disclose intercept requests (very common with </a:t>
            </a:r>
            <a:r>
              <a:rPr lang="en-US" baseline="0" dirty="0" err="1" smtClean="0"/>
              <a:t>telecomms</a:t>
            </a:r>
            <a:r>
              <a:rPr lang="en-US" baseline="0" dirty="0" smtClean="0"/>
              <a:t>)</a:t>
            </a:r>
          </a:p>
          <a:p>
            <a:endParaRPr lang="en-US" baseline="0" dirty="0" smtClean="0"/>
          </a:p>
          <a:p>
            <a:r>
              <a:rPr lang="en-US" baseline="0" dirty="0" smtClean="0"/>
              <a:t>No oversight bodies have access to technical expertise.  Nor do judges and legislatures are seriously underpowered when looking at potential legislation </a:t>
            </a:r>
            <a:endParaRPr lang="en-US" dirty="0"/>
          </a:p>
        </p:txBody>
      </p:sp>
      <p:sp>
        <p:nvSpPr>
          <p:cNvPr id="4" name="Slide Number Placeholder 3"/>
          <p:cNvSpPr>
            <a:spLocks noGrp="1"/>
          </p:cNvSpPr>
          <p:nvPr>
            <p:ph type="sldNum" sz="quarter" idx="10"/>
          </p:nvPr>
        </p:nvSpPr>
        <p:spPr/>
        <p:txBody>
          <a:bodyPr/>
          <a:lstStyle/>
          <a:p>
            <a:fld id="{6516AD0C-254C-A942-88C6-239A4723C27E}" type="slidenum">
              <a:rPr lang="en-US" smtClean="0"/>
              <a:pPr/>
              <a:t>9</a:t>
            </a:fld>
            <a:endParaRPr lang="en-US"/>
          </a:p>
        </p:txBody>
      </p:sp>
    </p:spTree>
    <p:extLst>
      <p:ext uri="{BB962C8B-B14F-4D97-AF65-F5344CB8AC3E}">
        <p14:creationId xmlns:p14="http://schemas.microsoft.com/office/powerpoint/2010/main" xmlns="" val="2975316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Does the violation of privacy increase the effectiveness of search?</a:t>
            </a:r>
            <a:endParaRPr lang="en-US" dirty="0"/>
          </a:p>
        </p:txBody>
      </p:sp>
      <p:sp>
        <p:nvSpPr>
          <p:cNvPr id="4" name="Slide Number Placeholder 3"/>
          <p:cNvSpPr>
            <a:spLocks noGrp="1"/>
          </p:cNvSpPr>
          <p:nvPr>
            <p:ph type="sldNum" sz="quarter" idx="10"/>
          </p:nvPr>
        </p:nvSpPr>
        <p:spPr/>
        <p:txBody>
          <a:bodyPr/>
          <a:lstStyle/>
          <a:p>
            <a:fld id="{6516AD0C-254C-A942-88C6-239A4723C27E}" type="slidenum">
              <a:rPr lang="en-US" smtClean="0"/>
              <a:pPr/>
              <a:t>10</a:t>
            </a:fld>
            <a:endParaRPr lang="en-US"/>
          </a:p>
        </p:txBody>
      </p:sp>
    </p:spTree>
    <p:extLst>
      <p:ext uri="{BB962C8B-B14F-4D97-AF65-F5344CB8AC3E}">
        <p14:creationId xmlns:p14="http://schemas.microsoft.com/office/powerpoint/2010/main" xmlns="" val="1626705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B57C88A4-4906-7D43-A825-BF415136BC06}"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EB7B6-7597-F940-ADBD-FF42743F9808}" type="slidenum">
              <a:rPr lang="en-US" smtClean="0"/>
              <a:pPr/>
              <a:t>‹#›</a:t>
            </a:fld>
            <a:endParaRPr lang="en-US"/>
          </a:p>
        </p:txBody>
      </p:sp>
    </p:spTree>
    <p:extLst>
      <p:ext uri="{BB962C8B-B14F-4D97-AF65-F5344CB8AC3E}">
        <p14:creationId xmlns:p14="http://schemas.microsoft.com/office/powerpoint/2010/main" xmlns="" val="690151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57C88A4-4906-7D43-A825-BF415136BC06}"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EB7B6-7597-F940-ADBD-FF42743F9808}" type="slidenum">
              <a:rPr lang="en-US" smtClean="0"/>
              <a:pPr/>
              <a:t>‹#›</a:t>
            </a:fld>
            <a:endParaRPr lang="en-US"/>
          </a:p>
        </p:txBody>
      </p:sp>
    </p:spTree>
    <p:extLst>
      <p:ext uri="{BB962C8B-B14F-4D97-AF65-F5344CB8AC3E}">
        <p14:creationId xmlns:p14="http://schemas.microsoft.com/office/powerpoint/2010/main" xmlns="" val="537558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57C88A4-4906-7D43-A825-BF415136BC06}"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EB7B6-7597-F940-ADBD-FF42743F9808}" type="slidenum">
              <a:rPr lang="en-US" smtClean="0"/>
              <a:pPr/>
              <a:t>‹#›</a:t>
            </a:fld>
            <a:endParaRPr lang="en-US"/>
          </a:p>
        </p:txBody>
      </p:sp>
    </p:spTree>
    <p:extLst>
      <p:ext uri="{BB962C8B-B14F-4D97-AF65-F5344CB8AC3E}">
        <p14:creationId xmlns:p14="http://schemas.microsoft.com/office/powerpoint/2010/main" xmlns="" val="3987445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57C88A4-4906-7D43-A825-BF415136BC06}"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EB7B6-7597-F940-ADBD-FF42743F9808}" type="slidenum">
              <a:rPr lang="en-US" smtClean="0"/>
              <a:pPr/>
              <a:t>‹#›</a:t>
            </a:fld>
            <a:endParaRPr lang="en-US"/>
          </a:p>
        </p:txBody>
      </p:sp>
    </p:spTree>
    <p:extLst>
      <p:ext uri="{BB962C8B-B14F-4D97-AF65-F5344CB8AC3E}">
        <p14:creationId xmlns:p14="http://schemas.microsoft.com/office/powerpoint/2010/main" xmlns="" val="481869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B57C88A4-4906-7D43-A825-BF415136BC06}"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EB7B6-7597-F940-ADBD-FF42743F9808}" type="slidenum">
              <a:rPr lang="en-US" smtClean="0"/>
              <a:pPr/>
              <a:t>‹#›</a:t>
            </a:fld>
            <a:endParaRPr lang="en-US"/>
          </a:p>
        </p:txBody>
      </p:sp>
    </p:spTree>
    <p:extLst>
      <p:ext uri="{BB962C8B-B14F-4D97-AF65-F5344CB8AC3E}">
        <p14:creationId xmlns:p14="http://schemas.microsoft.com/office/powerpoint/2010/main" xmlns="" val="1414374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B57C88A4-4906-7D43-A825-BF415136BC06}" type="datetimeFigureOut">
              <a:rPr lang="en-US" smtClean="0"/>
              <a:pPr/>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CEB7B6-7597-F940-ADBD-FF42743F9808}" type="slidenum">
              <a:rPr lang="en-US" smtClean="0"/>
              <a:pPr/>
              <a:t>‹#›</a:t>
            </a:fld>
            <a:endParaRPr lang="en-US"/>
          </a:p>
        </p:txBody>
      </p:sp>
    </p:spTree>
    <p:extLst>
      <p:ext uri="{BB962C8B-B14F-4D97-AF65-F5344CB8AC3E}">
        <p14:creationId xmlns:p14="http://schemas.microsoft.com/office/powerpoint/2010/main" xmlns="" val="403584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B57C88A4-4906-7D43-A825-BF415136BC06}" type="datetimeFigureOut">
              <a:rPr lang="en-US" smtClean="0"/>
              <a:pPr/>
              <a:t>4/7/2015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CEB7B6-7597-F940-ADBD-FF42743F9808}" type="slidenum">
              <a:rPr lang="en-US" smtClean="0"/>
              <a:pPr/>
              <a:t>‹#›</a:t>
            </a:fld>
            <a:endParaRPr lang="en-US"/>
          </a:p>
        </p:txBody>
      </p:sp>
    </p:spTree>
    <p:extLst>
      <p:ext uri="{BB962C8B-B14F-4D97-AF65-F5344CB8AC3E}">
        <p14:creationId xmlns:p14="http://schemas.microsoft.com/office/powerpoint/2010/main" xmlns="" val="2021788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B57C88A4-4906-7D43-A825-BF415136BC06}" type="datetimeFigureOut">
              <a:rPr lang="en-US" smtClean="0"/>
              <a:pPr/>
              <a:t>4/7/2015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CEB7B6-7597-F940-ADBD-FF42743F9808}" type="slidenum">
              <a:rPr lang="en-US" smtClean="0"/>
              <a:pPr/>
              <a:t>‹#›</a:t>
            </a:fld>
            <a:endParaRPr lang="en-US"/>
          </a:p>
        </p:txBody>
      </p:sp>
    </p:spTree>
    <p:extLst>
      <p:ext uri="{BB962C8B-B14F-4D97-AF65-F5344CB8AC3E}">
        <p14:creationId xmlns:p14="http://schemas.microsoft.com/office/powerpoint/2010/main" xmlns="" val="4241124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C88A4-4906-7D43-A825-BF415136BC06}" type="datetimeFigureOut">
              <a:rPr lang="en-US" smtClean="0"/>
              <a:pPr/>
              <a:t>4/7/2015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CEB7B6-7597-F940-ADBD-FF42743F9808}" type="slidenum">
              <a:rPr lang="en-US" smtClean="0"/>
              <a:pPr/>
              <a:t>‹#›</a:t>
            </a:fld>
            <a:endParaRPr lang="en-US"/>
          </a:p>
        </p:txBody>
      </p:sp>
    </p:spTree>
    <p:extLst>
      <p:ext uri="{BB962C8B-B14F-4D97-AF65-F5344CB8AC3E}">
        <p14:creationId xmlns:p14="http://schemas.microsoft.com/office/powerpoint/2010/main" xmlns="" val="1652931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57C88A4-4906-7D43-A825-BF415136BC06}" type="datetimeFigureOut">
              <a:rPr lang="en-US" smtClean="0"/>
              <a:pPr/>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CEB7B6-7597-F940-ADBD-FF42743F9808}" type="slidenum">
              <a:rPr lang="en-US" smtClean="0"/>
              <a:pPr/>
              <a:t>‹#›</a:t>
            </a:fld>
            <a:endParaRPr lang="en-US"/>
          </a:p>
        </p:txBody>
      </p:sp>
    </p:spTree>
    <p:extLst>
      <p:ext uri="{BB962C8B-B14F-4D97-AF65-F5344CB8AC3E}">
        <p14:creationId xmlns:p14="http://schemas.microsoft.com/office/powerpoint/2010/main" xmlns="" val="357622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57C88A4-4906-7D43-A825-BF415136BC06}" type="datetimeFigureOut">
              <a:rPr lang="en-US" smtClean="0"/>
              <a:pPr/>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CEB7B6-7597-F940-ADBD-FF42743F9808}" type="slidenum">
              <a:rPr lang="en-US" smtClean="0"/>
              <a:pPr/>
              <a:t>‹#›</a:t>
            </a:fld>
            <a:endParaRPr lang="en-US"/>
          </a:p>
        </p:txBody>
      </p:sp>
    </p:spTree>
    <p:extLst>
      <p:ext uri="{BB962C8B-B14F-4D97-AF65-F5344CB8AC3E}">
        <p14:creationId xmlns:p14="http://schemas.microsoft.com/office/powerpoint/2010/main" xmlns="" val="2624015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7C88A4-4906-7D43-A825-BF415136BC06}" type="datetimeFigureOut">
              <a:rPr lang="en-US" smtClean="0"/>
              <a:pPr/>
              <a:t>4/7/2015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CEB7B6-7597-F940-ADBD-FF42743F9808}" type="slidenum">
              <a:rPr lang="en-US" smtClean="0"/>
              <a:pPr/>
              <a:t>‹#›</a:t>
            </a:fld>
            <a:endParaRPr lang="en-US"/>
          </a:p>
        </p:txBody>
      </p:sp>
    </p:spTree>
    <p:extLst>
      <p:ext uri="{BB962C8B-B14F-4D97-AF65-F5344CB8AC3E}">
        <p14:creationId xmlns:p14="http://schemas.microsoft.com/office/powerpoint/2010/main" xmlns="" val="333651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Privacy and cybersecurity</a:t>
            </a:r>
            <a:endParaRPr lang="en-US" dirty="0"/>
          </a:p>
        </p:txBody>
      </p:sp>
      <p:sp>
        <p:nvSpPr>
          <p:cNvPr id="3" name="Subtitle 2"/>
          <p:cNvSpPr>
            <a:spLocks noGrp="1"/>
          </p:cNvSpPr>
          <p:nvPr>
            <p:ph type="subTitle" idx="1"/>
          </p:nvPr>
        </p:nvSpPr>
        <p:spPr/>
        <p:txBody>
          <a:bodyPr/>
          <a:lstStyle/>
          <a:p>
            <a:r>
              <a:rPr lang="en-US" dirty="0" smtClean="0"/>
              <a:t>GPD</a:t>
            </a:r>
            <a:endParaRPr lang="en-US" dirty="0"/>
          </a:p>
        </p:txBody>
      </p:sp>
    </p:spTree>
    <p:extLst>
      <p:ext uri="{BB962C8B-B14F-4D97-AF65-F5344CB8AC3E}">
        <p14:creationId xmlns:p14="http://schemas.microsoft.com/office/powerpoint/2010/main" xmlns="" val="567962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Internet </a:t>
            </a:r>
            <a:r>
              <a:rPr lang="en-US" sz="3200" dirty="0"/>
              <a:t>is built and operated by the private sector </a:t>
            </a:r>
            <a:r>
              <a:rPr lang="en-US" sz="3200" dirty="0" smtClean="0"/>
              <a:t>not a </a:t>
            </a:r>
            <a:r>
              <a:rPr lang="en-US" sz="3200" dirty="0"/>
              <a:t>public utility</a:t>
            </a:r>
            <a:r>
              <a:rPr lang="en-GB" sz="3200" dirty="0" smtClean="0">
                <a:effectLst/>
              </a:rPr>
              <a:t> </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smtClean="0"/>
              <a:t>Provision </a:t>
            </a:r>
            <a:r>
              <a:rPr lang="en-US" dirty="0"/>
              <a:t>of internet services </a:t>
            </a:r>
            <a:r>
              <a:rPr lang="en-US" dirty="0" smtClean="0"/>
              <a:t>based on </a:t>
            </a:r>
            <a:r>
              <a:rPr lang="en-US" dirty="0"/>
              <a:t>a </a:t>
            </a:r>
            <a:r>
              <a:rPr lang="en-US" b="1" dirty="0"/>
              <a:t>business model  based on advertising. </a:t>
            </a:r>
            <a:endParaRPr lang="en-US" b="1" dirty="0" smtClean="0"/>
          </a:p>
          <a:p>
            <a:r>
              <a:rPr lang="en-US" dirty="0" smtClean="0"/>
              <a:t>We trade </a:t>
            </a:r>
            <a:r>
              <a:rPr lang="en-US" dirty="0"/>
              <a:t>or </a:t>
            </a:r>
            <a:r>
              <a:rPr lang="en-US" dirty="0" smtClean="0"/>
              <a:t>cede our </a:t>
            </a:r>
            <a:r>
              <a:rPr lang="en-US" dirty="0"/>
              <a:t>privacy in exchange for free services.   </a:t>
            </a:r>
            <a:endParaRPr lang="en-US" dirty="0" smtClean="0"/>
          </a:p>
          <a:p>
            <a:r>
              <a:rPr lang="en-US" dirty="0" smtClean="0"/>
              <a:t>Such </a:t>
            </a:r>
            <a:r>
              <a:rPr lang="en-US" dirty="0"/>
              <a:t>service models either directly depend upon exposing private information (Facebook</a:t>
            </a:r>
            <a:r>
              <a:rPr lang="en-US" dirty="0" smtClean="0"/>
              <a:t>). </a:t>
            </a:r>
          </a:p>
          <a:p>
            <a:r>
              <a:rPr lang="en-US" dirty="0"/>
              <a:t>O</a:t>
            </a:r>
            <a:r>
              <a:rPr lang="en-US" dirty="0" smtClean="0"/>
              <a:t>r </a:t>
            </a:r>
            <a:r>
              <a:rPr lang="en-US" dirty="0"/>
              <a:t>intrude on privacy to create efficiencies (tools that optimize searches based on tracking user preferences)</a:t>
            </a:r>
            <a:r>
              <a:rPr lang="en-US" dirty="0" smtClean="0"/>
              <a:t>.</a:t>
            </a:r>
          </a:p>
          <a:p>
            <a:r>
              <a:rPr lang="en-US" dirty="0"/>
              <a:t>G</a:t>
            </a:r>
            <a:r>
              <a:rPr lang="en-US" dirty="0" smtClean="0"/>
              <a:t>enerally </a:t>
            </a:r>
            <a:r>
              <a:rPr lang="en-US" dirty="0"/>
              <a:t>little real public pressure </a:t>
            </a:r>
            <a:r>
              <a:rPr lang="en-US" dirty="0" smtClean="0"/>
              <a:t>or incentives </a:t>
            </a:r>
            <a:r>
              <a:rPr lang="en-US" dirty="0"/>
              <a:t>to challenge this model. </a:t>
            </a:r>
            <a:endParaRPr lang="en-US" dirty="0" smtClean="0"/>
          </a:p>
          <a:p>
            <a:r>
              <a:rPr lang="en-US" dirty="0" smtClean="0"/>
              <a:t>Informed </a:t>
            </a:r>
            <a:r>
              <a:rPr lang="en-US" dirty="0"/>
              <a:t>consent to data use for users online is complicated by range of different applications, complexity of terms of use, and apparent public indifference.  </a:t>
            </a:r>
            <a:endParaRPr lang="en-GB" dirty="0"/>
          </a:p>
          <a:p>
            <a:endParaRPr lang="en-US" dirty="0"/>
          </a:p>
        </p:txBody>
      </p:sp>
    </p:spTree>
    <p:extLst>
      <p:ext uri="{BB962C8B-B14F-4D97-AF65-F5344CB8AC3E}">
        <p14:creationId xmlns:p14="http://schemas.microsoft.com/office/powerpoint/2010/main" xmlns="" val="3351234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growth and internet</a:t>
            </a:r>
            <a:endParaRPr lang="en-US" dirty="0"/>
          </a:p>
        </p:txBody>
      </p:sp>
      <p:sp>
        <p:nvSpPr>
          <p:cNvPr id="3" name="Content Placeholder 2"/>
          <p:cNvSpPr>
            <a:spLocks noGrp="1"/>
          </p:cNvSpPr>
          <p:nvPr>
            <p:ph idx="1"/>
          </p:nvPr>
        </p:nvSpPr>
        <p:spPr/>
        <p:txBody>
          <a:bodyPr>
            <a:normAutofit fontScale="92500" lnSpcReduction="10000"/>
          </a:bodyPr>
          <a:lstStyle/>
          <a:p>
            <a:r>
              <a:rPr lang="en-US" dirty="0"/>
              <a:t>New emphasis on economic growth and internet development</a:t>
            </a:r>
          </a:p>
          <a:p>
            <a:r>
              <a:rPr lang="en-US" dirty="0"/>
              <a:t>Increasing pressures for data sharing, cross border transfers of data</a:t>
            </a:r>
          </a:p>
          <a:p>
            <a:r>
              <a:rPr lang="en-US" dirty="0"/>
              <a:t>But a business environment that depends on people feeling secure and that categories of information – financial, health etc. need to have guaranteed confidentiality</a:t>
            </a:r>
          </a:p>
          <a:p>
            <a:r>
              <a:rPr lang="en-US" dirty="0"/>
              <a:t>Cybersecurity – understood as providing privacy – is essential to internet based economy</a:t>
            </a:r>
          </a:p>
        </p:txBody>
      </p:sp>
    </p:spTree>
    <p:extLst>
      <p:ext uri="{BB962C8B-B14F-4D97-AF65-F5344CB8AC3E}">
        <p14:creationId xmlns:p14="http://schemas.microsoft.com/office/powerpoint/2010/main" xmlns="" val="4266375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border data transfers</a:t>
            </a:r>
            <a:endParaRPr lang="en-US" dirty="0"/>
          </a:p>
        </p:txBody>
      </p:sp>
      <p:sp>
        <p:nvSpPr>
          <p:cNvPr id="3" name="Content Placeholder 2"/>
          <p:cNvSpPr>
            <a:spLocks noGrp="1"/>
          </p:cNvSpPr>
          <p:nvPr>
            <p:ph idx="1"/>
          </p:nvPr>
        </p:nvSpPr>
        <p:spPr/>
        <p:txBody>
          <a:bodyPr>
            <a:normAutofit fontScale="70000" lnSpcReduction="20000"/>
          </a:bodyPr>
          <a:lstStyle/>
          <a:p>
            <a:r>
              <a:rPr lang="en-US" dirty="0"/>
              <a:t>Cross border transfers of personal data now common in utility provision, financial services, education, e-commerce and health research;</a:t>
            </a:r>
          </a:p>
          <a:p>
            <a:endParaRPr lang="en-US" dirty="0"/>
          </a:p>
          <a:p>
            <a:r>
              <a:rPr lang="en-US" dirty="0"/>
              <a:t>Cross-border internet traffic grew 18-fold between 2005 and 2012 (McKinsey);</a:t>
            </a:r>
            <a:endParaRPr lang="en-GB" dirty="0"/>
          </a:p>
          <a:p>
            <a:endParaRPr lang="en-US" dirty="0"/>
          </a:p>
          <a:p>
            <a:r>
              <a:rPr lang="en-US" dirty="0"/>
              <a:t>Growing digital trade and new technologies such as 3D printing could see global flows of capital, data, goods and services more than triple from the $26tn recorded in 2012 to an estimated $85tn by 2025</a:t>
            </a:r>
            <a:r>
              <a:rPr lang="en-GB" dirty="0"/>
              <a:t>;</a:t>
            </a:r>
          </a:p>
          <a:p>
            <a:endParaRPr lang="en-GB" dirty="0"/>
          </a:p>
          <a:p>
            <a:r>
              <a:rPr lang="en-GB" u="sng" dirty="0"/>
              <a:t>Key question</a:t>
            </a:r>
            <a:r>
              <a:rPr lang="en-GB" dirty="0"/>
              <a:t>: how to</a:t>
            </a:r>
            <a:r>
              <a:rPr lang="en-US" dirty="0"/>
              <a:t> protect privacy and individual liberties while enabling the free flows of personal </a:t>
            </a:r>
            <a:r>
              <a:rPr lang="en-US" dirty="0" smtClean="0"/>
              <a:t>data and maintaining security of personal data</a:t>
            </a:r>
            <a:endParaRPr lang="en-GB" dirty="0"/>
          </a:p>
          <a:p>
            <a:endParaRPr lang="en-US" dirty="0"/>
          </a:p>
        </p:txBody>
      </p:sp>
    </p:spTree>
    <p:extLst>
      <p:ext uri="{BB962C8B-B14F-4D97-AF65-F5344CB8AC3E}">
        <p14:creationId xmlns:p14="http://schemas.microsoft.com/office/powerpoint/2010/main" xmlns="" val="2839467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offline and online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Privacy online should be protected as privacy offline – what does this mean in practice? </a:t>
            </a:r>
          </a:p>
          <a:p>
            <a:r>
              <a:rPr lang="en-US" dirty="0" smtClean="0"/>
              <a:t>Need to understand what is new about the environment and how to tackle it.</a:t>
            </a:r>
          </a:p>
          <a:p>
            <a:r>
              <a:rPr lang="en-US" dirty="0" smtClean="0"/>
              <a:t>Next </a:t>
            </a:r>
            <a:r>
              <a:rPr lang="en-US" dirty="0"/>
              <a:t>generation of innovation – internet of things, wearable technologies, AI and robotics, 3D printing are all critical to society, to economic </a:t>
            </a:r>
            <a:r>
              <a:rPr lang="en-US" dirty="0" smtClean="0"/>
              <a:t>growth and will provide further challenges to and reshaping of notions of privacy</a:t>
            </a:r>
            <a:r>
              <a:rPr lang="en-US" dirty="0"/>
              <a:t>.</a:t>
            </a:r>
            <a:endParaRPr lang="en-US" dirty="0" smtClean="0"/>
          </a:p>
          <a:p>
            <a:r>
              <a:rPr lang="en-US" dirty="0" smtClean="0"/>
              <a:t>All will </a:t>
            </a:r>
            <a:r>
              <a:rPr lang="en-US" dirty="0"/>
              <a:t>depend upon strong security both technically – encryption – and normatively – legal rules governing access to and use of personal </a:t>
            </a:r>
            <a:r>
              <a:rPr lang="en-US" dirty="0" smtClean="0"/>
              <a:t>information.</a:t>
            </a:r>
            <a:r>
              <a:rPr lang="en-GB" dirty="0" smtClean="0">
                <a:effectLst/>
              </a:rPr>
              <a:t> </a:t>
            </a:r>
            <a:endParaRPr lang="en-GB" dirty="0"/>
          </a:p>
          <a:p>
            <a:endParaRPr lang="en-US" dirty="0"/>
          </a:p>
        </p:txBody>
      </p:sp>
    </p:spTree>
    <p:extLst>
      <p:ext uri="{BB962C8B-B14F-4D97-AF65-F5344CB8AC3E}">
        <p14:creationId xmlns:p14="http://schemas.microsoft.com/office/powerpoint/2010/main" xmlns="" val="2679033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Two related issues to consider  </a:t>
            </a:r>
            <a:endParaRPr lang="en-US" dirty="0"/>
          </a:p>
        </p:txBody>
      </p:sp>
      <p:sp>
        <p:nvSpPr>
          <p:cNvPr id="3" name="Content Placeholder 2"/>
          <p:cNvSpPr>
            <a:spLocks noGrp="1"/>
          </p:cNvSpPr>
          <p:nvPr>
            <p:ph idx="1"/>
          </p:nvPr>
        </p:nvSpPr>
        <p:spPr/>
        <p:txBody>
          <a:bodyPr>
            <a:normAutofit fontScale="92500" lnSpcReduction="20000"/>
          </a:bodyPr>
          <a:lstStyle/>
          <a:p>
            <a:endParaRPr lang="en-GB" dirty="0"/>
          </a:p>
          <a:p>
            <a:pPr lvl="0"/>
            <a:r>
              <a:rPr lang="en-US" dirty="0"/>
              <a:t>Implications of developments in private sector and where the technologies and markets are </a:t>
            </a:r>
            <a:r>
              <a:rPr lang="en-US" dirty="0" smtClean="0"/>
              <a:t>leading.</a:t>
            </a:r>
            <a:endParaRPr lang="en-GB" dirty="0"/>
          </a:p>
          <a:p>
            <a:r>
              <a:rPr lang="en-GB" dirty="0" smtClean="0"/>
              <a:t>The </a:t>
            </a:r>
            <a:r>
              <a:rPr lang="en-US" dirty="0" smtClean="0"/>
              <a:t>use </a:t>
            </a:r>
            <a:r>
              <a:rPr lang="en-US" dirty="0"/>
              <a:t>of personal data by governments – not just security surveillance but wider recasting of citizen/government relationship digitally – tax, health, etc</a:t>
            </a:r>
            <a:r>
              <a:rPr lang="en-US" dirty="0" smtClean="0"/>
              <a:t>.  </a:t>
            </a:r>
          </a:p>
          <a:p>
            <a:r>
              <a:rPr lang="en-US" dirty="0" smtClean="0"/>
              <a:t>How to balance tackling crime and terrorism with the free-flow of information and </a:t>
            </a:r>
            <a:r>
              <a:rPr lang="en-US" dirty="0" err="1" smtClean="0"/>
              <a:t>anonymised</a:t>
            </a:r>
            <a:r>
              <a:rPr lang="en-US" dirty="0" smtClean="0"/>
              <a:t> identities fall?</a:t>
            </a:r>
            <a:endParaRPr lang="en-GB" dirty="0"/>
          </a:p>
          <a:p>
            <a:endParaRPr lang="en-US" dirty="0"/>
          </a:p>
        </p:txBody>
      </p:sp>
    </p:spTree>
    <p:extLst>
      <p:ext uri="{BB962C8B-B14F-4D97-AF65-F5344CB8AC3E}">
        <p14:creationId xmlns:p14="http://schemas.microsoft.com/office/powerpoint/2010/main" xmlns="" val="2569750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What is the privacy agenda?</a:t>
            </a:r>
            <a:r>
              <a:rPr lang="en-GB" dirty="0" smtClean="0"/>
              <a:t/>
            </a:r>
            <a:br>
              <a:rPr lang="en-GB" dirty="0" smtClean="0"/>
            </a:br>
            <a:endParaRPr lang="en-US" dirty="0"/>
          </a:p>
        </p:txBody>
      </p:sp>
      <p:sp>
        <p:nvSpPr>
          <p:cNvPr id="3" name="Content Placeholder 2"/>
          <p:cNvSpPr>
            <a:spLocks noGrp="1"/>
          </p:cNvSpPr>
          <p:nvPr>
            <p:ph idx="1"/>
          </p:nvPr>
        </p:nvSpPr>
        <p:spPr>
          <a:xfrm>
            <a:off x="457200" y="1260390"/>
            <a:ext cx="8229600" cy="5103340"/>
          </a:xfrm>
        </p:spPr>
        <p:txBody>
          <a:bodyPr>
            <a:normAutofit fontScale="25000" lnSpcReduction="20000"/>
          </a:bodyPr>
          <a:lstStyle/>
          <a:p>
            <a:r>
              <a:rPr lang="en-US" sz="10400" dirty="0" smtClean="0"/>
              <a:t>At the heart of the notion of privacy lies sense of personal integrity and dignity whatever the social context.  At the core of this is sense of ownership and control, i.e. consent to use of information (basis of data protection system) and what can be known.  </a:t>
            </a:r>
            <a:endParaRPr lang="en-GB" sz="10400" dirty="0"/>
          </a:p>
          <a:p>
            <a:r>
              <a:rPr lang="en-US" sz="10400" dirty="0"/>
              <a:t>Current business models require us to hand over ownership of our data to companies in exchange for benefits </a:t>
            </a:r>
            <a:r>
              <a:rPr lang="en-US" sz="10400" dirty="0" smtClean="0"/>
              <a:t>-use </a:t>
            </a:r>
            <a:r>
              <a:rPr lang="en-US" sz="10400" dirty="0"/>
              <a:t>of that data is loosely regulated if at all. </a:t>
            </a:r>
            <a:r>
              <a:rPr lang="en-US" sz="10400" dirty="0" smtClean="0"/>
              <a:t> How do we control this?</a:t>
            </a:r>
            <a:endParaRPr lang="en-GB" sz="10400" dirty="0"/>
          </a:p>
          <a:p>
            <a:r>
              <a:rPr lang="en-US" sz="10400" dirty="0"/>
              <a:t>Government access to data, however intrusive, at least </a:t>
            </a:r>
            <a:r>
              <a:rPr lang="en-US" sz="10400" dirty="0" smtClean="0"/>
              <a:t>in </a:t>
            </a:r>
            <a:r>
              <a:rPr lang="en-US" sz="10400" dirty="0"/>
              <a:t>most </a:t>
            </a:r>
            <a:r>
              <a:rPr lang="en-US" sz="10400" dirty="0" smtClean="0"/>
              <a:t>democracies operates </a:t>
            </a:r>
            <a:r>
              <a:rPr lang="en-US" sz="10400" dirty="0"/>
              <a:t>in some kind of legal </a:t>
            </a:r>
            <a:r>
              <a:rPr lang="en-US" sz="10400" dirty="0" smtClean="0"/>
              <a:t>framework.   How can this be strengthened to respect privacy in the broadest sense.</a:t>
            </a:r>
            <a:endParaRPr lang="en-GB" sz="10400" dirty="0"/>
          </a:p>
          <a:p>
            <a:endParaRPr lang="en-US" dirty="0"/>
          </a:p>
        </p:txBody>
      </p:sp>
    </p:spTree>
    <p:extLst>
      <p:ext uri="{BB962C8B-B14F-4D97-AF65-F5344CB8AC3E}">
        <p14:creationId xmlns:p14="http://schemas.microsoft.com/office/powerpoint/2010/main" xmlns="" val="916288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Governments should:</a:t>
            </a:r>
            <a:endParaRPr lang="en-US" dirty="0"/>
          </a:p>
        </p:txBody>
      </p:sp>
      <p:sp>
        <p:nvSpPr>
          <p:cNvPr id="3" name="Content Placeholder 2"/>
          <p:cNvSpPr>
            <a:spLocks noGrp="1"/>
          </p:cNvSpPr>
          <p:nvPr>
            <p:ph idx="1"/>
          </p:nvPr>
        </p:nvSpPr>
        <p:spPr>
          <a:xfrm>
            <a:off x="457200" y="1198605"/>
            <a:ext cx="8229600" cy="5066271"/>
          </a:xfrm>
        </p:spPr>
        <p:txBody>
          <a:bodyPr>
            <a:noAutofit/>
          </a:bodyPr>
          <a:lstStyle/>
          <a:p>
            <a:r>
              <a:rPr lang="en-US" sz="2400" dirty="0" smtClean="0"/>
              <a:t>Commit </a:t>
            </a:r>
            <a:r>
              <a:rPr lang="en-US" sz="2400" dirty="0"/>
              <a:t>to ensuring user security and privacy </a:t>
            </a:r>
            <a:r>
              <a:rPr lang="en-US" sz="2400" dirty="0" smtClean="0"/>
              <a:t>as </a:t>
            </a:r>
            <a:r>
              <a:rPr lang="en-US" sz="2400" dirty="0"/>
              <a:t>a </a:t>
            </a:r>
            <a:r>
              <a:rPr lang="en-US" sz="2400" dirty="0" smtClean="0"/>
              <a:t>policy </a:t>
            </a:r>
            <a:r>
              <a:rPr lang="en-US" sz="2400" dirty="0"/>
              <a:t>goal</a:t>
            </a:r>
            <a:endParaRPr lang="en-GB" sz="2400" dirty="0"/>
          </a:p>
          <a:p>
            <a:pPr lvl="0"/>
            <a:r>
              <a:rPr lang="en-US" sz="2400" dirty="0" smtClean="0"/>
              <a:t>Commit to </a:t>
            </a:r>
            <a:r>
              <a:rPr lang="en-US" sz="2400" dirty="0"/>
              <a:t>freedom of </a:t>
            </a:r>
            <a:r>
              <a:rPr lang="en-US" sz="2400" dirty="0" smtClean="0"/>
              <a:t>expression, aware </a:t>
            </a:r>
            <a:r>
              <a:rPr lang="en-US" sz="2400" dirty="0"/>
              <a:t>of the need to balance both rights</a:t>
            </a:r>
            <a:endParaRPr lang="en-GB" sz="2400" dirty="0"/>
          </a:p>
          <a:p>
            <a:pPr lvl="0"/>
            <a:r>
              <a:rPr lang="en-US" sz="2400" dirty="0" smtClean="0"/>
              <a:t>Understand cyber </a:t>
            </a:r>
            <a:r>
              <a:rPr lang="en-US" sz="2400" dirty="0"/>
              <a:t>security </a:t>
            </a:r>
            <a:r>
              <a:rPr lang="en-US" sz="2400" dirty="0" smtClean="0"/>
              <a:t>as embracing users interests </a:t>
            </a:r>
            <a:endParaRPr lang="en-GB" sz="2400" dirty="0"/>
          </a:p>
          <a:p>
            <a:pPr lvl="0"/>
            <a:r>
              <a:rPr lang="en-US" sz="2400" dirty="0"/>
              <a:t>Be </a:t>
            </a:r>
            <a:r>
              <a:rPr lang="en-US" sz="2400" dirty="0" smtClean="0"/>
              <a:t>transparent </a:t>
            </a:r>
            <a:r>
              <a:rPr lang="en-US" sz="2400" dirty="0"/>
              <a:t>about the rationale and scope of surveillance or other measures violating privacy</a:t>
            </a:r>
            <a:endParaRPr lang="en-GB" sz="2400" dirty="0"/>
          </a:p>
          <a:p>
            <a:pPr lvl="0"/>
            <a:r>
              <a:rPr lang="en-US" sz="2400" dirty="0"/>
              <a:t>Ensure that rules governing surveillance and privacy violations are grounded in </a:t>
            </a:r>
            <a:r>
              <a:rPr lang="en-US" sz="2400" dirty="0" smtClean="0"/>
              <a:t>law, consistent with international principles </a:t>
            </a:r>
            <a:r>
              <a:rPr lang="en-US" sz="2400" dirty="0"/>
              <a:t>and subject to supervision by independent courts</a:t>
            </a:r>
            <a:endParaRPr lang="en-GB" sz="2400" dirty="0"/>
          </a:p>
          <a:p>
            <a:pPr lvl="0"/>
            <a:r>
              <a:rPr lang="en-US" sz="2400" dirty="0" smtClean="0"/>
              <a:t>Regulate effectively </a:t>
            </a:r>
            <a:r>
              <a:rPr lang="en-US" sz="2400" dirty="0" err="1" smtClean="0"/>
              <a:t>e.g.by</a:t>
            </a:r>
            <a:r>
              <a:rPr lang="en-US" sz="2400" dirty="0" smtClean="0"/>
              <a:t> having </a:t>
            </a:r>
            <a:r>
              <a:rPr lang="en-US" sz="2400" dirty="0"/>
              <a:t>technical skills on regulatory bodies </a:t>
            </a:r>
            <a:endParaRPr lang="en-GB" sz="2400" dirty="0"/>
          </a:p>
        </p:txBody>
      </p:sp>
    </p:spTree>
    <p:extLst>
      <p:ext uri="{BB962C8B-B14F-4D97-AF65-F5344CB8AC3E}">
        <p14:creationId xmlns:p14="http://schemas.microsoft.com/office/powerpoint/2010/main" xmlns="" val="866248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Companies should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GB" dirty="0"/>
          </a:p>
          <a:p>
            <a:pPr lvl="0"/>
            <a:r>
              <a:rPr lang="en-US" dirty="0" smtClean="0"/>
              <a:t>Practice greater </a:t>
            </a:r>
            <a:r>
              <a:rPr lang="en-US" dirty="0"/>
              <a:t>transparency about data management practices</a:t>
            </a:r>
            <a:endParaRPr lang="en-GB" dirty="0"/>
          </a:p>
          <a:p>
            <a:pPr lvl="0"/>
            <a:r>
              <a:rPr lang="en-US" dirty="0" smtClean="0"/>
              <a:t>Provide accessible and reasonable </a:t>
            </a:r>
            <a:r>
              <a:rPr lang="en-US" dirty="0"/>
              <a:t>terms of service </a:t>
            </a:r>
            <a:endParaRPr lang="en-GB" dirty="0"/>
          </a:p>
          <a:p>
            <a:pPr lvl="0"/>
            <a:r>
              <a:rPr lang="en-US" dirty="0"/>
              <a:t>Explore shift of business model to one where there is greater user control of data </a:t>
            </a:r>
            <a:r>
              <a:rPr lang="en-US" dirty="0" smtClean="0"/>
              <a:t>with </a:t>
            </a:r>
            <a:r>
              <a:rPr lang="en-US" dirty="0"/>
              <a:t>the ability for users to </a:t>
            </a:r>
            <a:r>
              <a:rPr lang="en-US" dirty="0" smtClean="0"/>
              <a:t>own data and grant </a:t>
            </a:r>
            <a:r>
              <a:rPr lang="en-US" dirty="0"/>
              <a:t>permissions for use.</a:t>
            </a:r>
            <a:endParaRPr lang="en-GB" dirty="0"/>
          </a:p>
          <a:p>
            <a:pPr lvl="0"/>
            <a:r>
              <a:rPr lang="en-US" dirty="0"/>
              <a:t>Encourage higher standards of encryption and anonymity, as both are enablers of privacy </a:t>
            </a:r>
            <a:r>
              <a:rPr lang="en-US" dirty="0" smtClean="0"/>
              <a:t>rights</a:t>
            </a:r>
          </a:p>
          <a:p>
            <a:r>
              <a:rPr lang="en-US" dirty="0" smtClean="0"/>
              <a:t>Publish details about government requests for user data</a:t>
            </a:r>
            <a:endParaRPr lang="en-GB" dirty="0" smtClean="0"/>
          </a:p>
          <a:p>
            <a:pPr lvl="0"/>
            <a:endParaRPr lang="en-GB" dirty="0"/>
          </a:p>
          <a:p>
            <a:endParaRPr lang="en-US" dirty="0"/>
          </a:p>
        </p:txBody>
      </p:sp>
    </p:spTree>
    <p:extLst>
      <p:ext uri="{BB962C8B-B14F-4D97-AF65-F5344CB8AC3E}">
        <p14:creationId xmlns:p14="http://schemas.microsoft.com/office/powerpoint/2010/main" xmlns="" val="1699703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society role</a:t>
            </a:r>
            <a:endParaRPr lang="en-US" dirty="0"/>
          </a:p>
        </p:txBody>
      </p:sp>
      <p:sp>
        <p:nvSpPr>
          <p:cNvPr id="3" name="Content Placeholder 2"/>
          <p:cNvSpPr>
            <a:spLocks noGrp="1"/>
          </p:cNvSpPr>
          <p:nvPr>
            <p:ph idx="1"/>
          </p:nvPr>
        </p:nvSpPr>
        <p:spPr/>
        <p:txBody>
          <a:bodyPr/>
          <a:lstStyle/>
          <a:p>
            <a:pPr lvl="0"/>
            <a:r>
              <a:rPr lang="en-US" dirty="0"/>
              <a:t>To represent consumers and consumer interests</a:t>
            </a:r>
          </a:p>
          <a:p>
            <a:pPr lvl="0"/>
            <a:r>
              <a:rPr lang="en-US" dirty="0"/>
              <a:t>To bring concerns from excluded and marginalized groups </a:t>
            </a:r>
          </a:p>
          <a:p>
            <a:pPr lvl="0"/>
            <a:r>
              <a:rPr lang="en-US" dirty="0"/>
              <a:t>Provide innovative ideas and policy options</a:t>
            </a:r>
          </a:p>
          <a:p>
            <a:pPr lvl="0"/>
            <a:r>
              <a:rPr lang="en-US" dirty="0"/>
              <a:t>To champion a public interest approach to </a:t>
            </a:r>
            <a:r>
              <a:rPr lang="en-US" dirty="0" smtClean="0"/>
              <a:t>privacy policy</a:t>
            </a:r>
            <a:endParaRPr lang="en-US" dirty="0"/>
          </a:p>
          <a:p>
            <a:endParaRPr lang="en-US" dirty="0"/>
          </a:p>
        </p:txBody>
      </p:sp>
    </p:spTree>
    <p:extLst>
      <p:ext uri="{BB962C8B-B14F-4D97-AF65-F5344CB8AC3E}">
        <p14:creationId xmlns:p14="http://schemas.microsoft.com/office/powerpoint/2010/main" xmlns="" val="4106949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a:t>Ten years ago, the International Law Commission concluded that “no homogenous hierarchical meta-system is realistically available” within the international legal order to resolve detailed differences among the separate spheres, that this would have to be left to the realm of practice.</a:t>
            </a:r>
            <a:r>
              <a:rPr lang="en-GB" dirty="0"/>
              <a:t> </a:t>
            </a:r>
            <a:endParaRPr lang="en-GB" dirty="0" smtClean="0"/>
          </a:p>
          <a:p>
            <a:r>
              <a:rPr lang="en-GB" dirty="0" smtClean="0"/>
              <a:t>This means little prospect of a global privacy policy – so how can it be “practiced”</a:t>
            </a:r>
            <a:endParaRPr lang="en-US" dirty="0"/>
          </a:p>
          <a:p>
            <a:endParaRPr lang="en-US" dirty="0"/>
          </a:p>
        </p:txBody>
      </p:sp>
    </p:spTree>
    <p:extLst>
      <p:ext uri="{BB962C8B-B14F-4D97-AF65-F5344CB8AC3E}">
        <p14:creationId xmlns:p14="http://schemas.microsoft.com/office/powerpoint/2010/main" xmlns="" val="3915755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this webinar</a:t>
            </a:r>
            <a:endParaRPr lang="en-US" dirty="0"/>
          </a:p>
        </p:txBody>
      </p:sp>
      <p:sp>
        <p:nvSpPr>
          <p:cNvPr id="3" name="Content Placeholder 2"/>
          <p:cNvSpPr>
            <a:spLocks noGrp="1"/>
          </p:cNvSpPr>
          <p:nvPr>
            <p:ph idx="1"/>
          </p:nvPr>
        </p:nvSpPr>
        <p:spPr/>
        <p:txBody>
          <a:bodyPr/>
          <a:lstStyle/>
          <a:p>
            <a:r>
              <a:rPr lang="en-US" dirty="0"/>
              <a:t>To discuss the meaning of privacy in a cyber security and human rights frame</a:t>
            </a:r>
          </a:p>
          <a:p>
            <a:r>
              <a:rPr lang="en-US" dirty="0"/>
              <a:t>To explore how the notion and realization of privacy </a:t>
            </a:r>
            <a:r>
              <a:rPr lang="en-US" dirty="0" smtClean="0"/>
              <a:t>is </a:t>
            </a:r>
            <a:r>
              <a:rPr lang="en-US" dirty="0"/>
              <a:t>changed by the internet</a:t>
            </a:r>
          </a:p>
          <a:p>
            <a:r>
              <a:rPr lang="en-US" dirty="0" smtClean="0"/>
              <a:t>To identify the </a:t>
            </a:r>
            <a:r>
              <a:rPr lang="en-US" dirty="0"/>
              <a:t>factors </a:t>
            </a:r>
            <a:r>
              <a:rPr lang="en-US" dirty="0" smtClean="0"/>
              <a:t>shaping </a:t>
            </a:r>
            <a:r>
              <a:rPr lang="en-US" dirty="0"/>
              <a:t>the way that privacy is </a:t>
            </a:r>
            <a:r>
              <a:rPr lang="en-US" dirty="0" smtClean="0"/>
              <a:t>being affected </a:t>
            </a:r>
            <a:r>
              <a:rPr lang="en-US" dirty="0"/>
              <a:t>online</a:t>
            </a:r>
          </a:p>
          <a:p>
            <a:r>
              <a:rPr lang="en-US" dirty="0"/>
              <a:t>What could different stakeholders do to respect privacy online</a:t>
            </a:r>
          </a:p>
          <a:p>
            <a:endParaRPr lang="en-US" dirty="0"/>
          </a:p>
        </p:txBody>
      </p:sp>
    </p:spTree>
    <p:extLst>
      <p:ext uri="{BB962C8B-B14F-4D97-AF65-F5344CB8AC3E}">
        <p14:creationId xmlns:p14="http://schemas.microsoft.com/office/powerpoint/2010/main" xmlns="" val="4070565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660066"/>
                </a:solidFill>
              </a:rPr>
              <a:t>The realm of practice</a:t>
            </a:r>
            <a:endParaRPr lang="en-US" dirty="0"/>
          </a:p>
        </p:txBody>
      </p:sp>
      <p:sp>
        <p:nvSpPr>
          <p:cNvPr id="3" name="Content Placeholder 2"/>
          <p:cNvSpPr>
            <a:spLocks noGrp="1"/>
          </p:cNvSpPr>
          <p:nvPr>
            <p:ph idx="1"/>
          </p:nvPr>
        </p:nvSpPr>
        <p:spPr>
          <a:xfrm>
            <a:off x="457200" y="1865869"/>
            <a:ext cx="8229600" cy="4260293"/>
          </a:xfrm>
        </p:spPr>
        <p:txBody>
          <a:bodyPr>
            <a:normAutofit fontScale="70000" lnSpcReduction="20000"/>
          </a:bodyPr>
          <a:lstStyle/>
          <a:p>
            <a:r>
              <a:rPr lang="en-US" u="sng" dirty="0"/>
              <a:t>Policy forums  </a:t>
            </a:r>
            <a:r>
              <a:rPr lang="en-US" dirty="0"/>
              <a:t>- </a:t>
            </a:r>
            <a:r>
              <a:rPr lang="en-GB" dirty="0"/>
              <a:t>International Conference of Data Protection and Privacy Commissioners discussions, Internet Governance Forum</a:t>
            </a:r>
            <a:endParaRPr lang="en-US" dirty="0"/>
          </a:p>
          <a:p>
            <a:r>
              <a:rPr lang="en-US" u="sng" dirty="0"/>
              <a:t>UN normative standards setting </a:t>
            </a:r>
            <a:r>
              <a:rPr lang="en-US" dirty="0"/>
              <a:t>such as the UNGA (resolutions on privacy), </a:t>
            </a:r>
          </a:p>
          <a:p>
            <a:r>
              <a:rPr lang="en-US" u="sng" dirty="0"/>
              <a:t>Recommendations</a:t>
            </a:r>
            <a:r>
              <a:rPr lang="en-US" dirty="0"/>
              <a:t> such as the OECD </a:t>
            </a:r>
            <a:r>
              <a:rPr lang="en-US" i="1" dirty="0"/>
              <a:t>Guidelines on the Protection of Privacy and </a:t>
            </a:r>
            <a:r>
              <a:rPr lang="en-US" i="1" dirty="0" err="1"/>
              <a:t>Transborder</a:t>
            </a:r>
            <a:r>
              <a:rPr lang="en-US" i="1" dirty="0"/>
              <a:t> Flows of Personal Data</a:t>
            </a:r>
          </a:p>
          <a:p>
            <a:r>
              <a:rPr lang="en-US" u="sng" dirty="0"/>
              <a:t>UN Special procedures </a:t>
            </a:r>
            <a:r>
              <a:rPr lang="en-US" dirty="0"/>
              <a:t>e.g. UN Human Rights Commissioner (recent report on privacy</a:t>
            </a:r>
            <a:r>
              <a:rPr lang="en-US" dirty="0" smtClean="0"/>
              <a:t>)</a:t>
            </a:r>
            <a:r>
              <a:rPr lang="en-GB" dirty="0" smtClean="0"/>
              <a:t>; new Special Rapporteur</a:t>
            </a:r>
            <a:endParaRPr lang="en-GB" dirty="0"/>
          </a:p>
          <a:p>
            <a:r>
              <a:rPr lang="en-GB" u="sng" dirty="0"/>
              <a:t>Technical bodies </a:t>
            </a:r>
            <a:r>
              <a:rPr lang="en-GB" dirty="0"/>
              <a:t>– </a:t>
            </a:r>
            <a:r>
              <a:rPr lang="en-GB" dirty="0" err="1"/>
              <a:t>e.g</a:t>
            </a:r>
            <a:r>
              <a:rPr lang="en-GB" dirty="0"/>
              <a:t> Internet Engineering Task Force (IETF)- work on increased encryption standards, RFC 6973, RFC 6772, RFC 6280 </a:t>
            </a:r>
          </a:p>
          <a:p>
            <a:r>
              <a:rPr lang="en-GB" u="sng" dirty="0"/>
              <a:t>Regional courts </a:t>
            </a:r>
            <a:r>
              <a:rPr lang="en-GB" dirty="0"/>
              <a:t>– ECHR generic privacy cases</a:t>
            </a:r>
          </a:p>
          <a:p>
            <a:r>
              <a:rPr lang="en-GB" u="sng" dirty="0"/>
              <a:t>National courts </a:t>
            </a:r>
            <a:r>
              <a:rPr lang="en-GB" dirty="0"/>
              <a:t>– Yahoo, Louis </a:t>
            </a:r>
            <a:r>
              <a:rPr lang="en-GB" dirty="0" err="1"/>
              <a:t>Feraud</a:t>
            </a:r>
            <a:r>
              <a:rPr lang="en-GB" dirty="0"/>
              <a:t> </a:t>
            </a:r>
            <a:r>
              <a:rPr lang="en-GB" dirty="0" smtClean="0"/>
              <a:t>judgements</a:t>
            </a:r>
            <a:endParaRPr lang="en-US" dirty="0"/>
          </a:p>
        </p:txBody>
      </p:sp>
    </p:spTree>
    <p:extLst>
      <p:ext uri="{BB962C8B-B14F-4D97-AF65-F5344CB8AC3E}">
        <p14:creationId xmlns:p14="http://schemas.microsoft.com/office/powerpoint/2010/main" xmlns="" val="2439311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practice of privacy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Promote business models that provide for user data ownership</a:t>
            </a:r>
            <a:endParaRPr lang="en-US" dirty="0"/>
          </a:p>
          <a:p>
            <a:r>
              <a:rPr lang="en-US" dirty="0" smtClean="0"/>
              <a:t>Look for consensus</a:t>
            </a:r>
            <a:r>
              <a:rPr lang="en-US" dirty="0"/>
              <a:t>-based, consumer friendly norms which incorporate international standards for data protection and internet security across </a:t>
            </a:r>
            <a:r>
              <a:rPr lang="en-US" dirty="0" smtClean="0"/>
              <a:t>boundaries</a:t>
            </a:r>
            <a:endParaRPr lang="en-US" dirty="0"/>
          </a:p>
          <a:p>
            <a:r>
              <a:rPr lang="en-US" dirty="0" smtClean="0"/>
              <a:t>Encourage transnational </a:t>
            </a:r>
            <a:r>
              <a:rPr lang="en-US" dirty="0"/>
              <a:t>co-regulatory initiatives; </a:t>
            </a:r>
          </a:p>
          <a:p>
            <a:r>
              <a:rPr lang="en-US" dirty="0" smtClean="0"/>
              <a:t>Promote voluntary </a:t>
            </a:r>
            <a:r>
              <a:rPr lang="en-US" dirty="0"/>
              <a:t>co-</a:t>
            </a:r>
            <a:r>
              <a:rPr lang="en-US" dirty="0" smtClean="0"/>
              <a:t>operation among stakeholders; </a:t>
            </a:r>
            <a:endParaRPr lang="en-US" dirty="0"/>
          </a:p>
          <a:p>
            <a:r>
              <a:rPr lang="en-US" dirty="0" smtClean="0"/>
              <a:t>Set appropriate </a:t>
            </a:r>
            <a:r>
              <a:rPr lang="en-US" dirty="0"/>
              <a:t>regional or multi-lateral </a:t>
            </a:r>
            <a:r>
              <a:rPr lang="en-US" dirty="0" smtClean="0"/>
              <a:t>standards;</a:t>
            </a:r>
            <a:endParaRPr lang="en-US" dirty="0"/>
          </a:p>
          <a:p>
            <a:r>
              <a:rPr lang="en-US" dirty="0" smtClean="0"/>
              <a:t>Set appropriate </a:t>
            </a:r>
            <a:r>
              <a:rPr lang="en-US" dirty="0"/>
              <a:t>national </a:t>
            </a:r>
            <a:r>
              <a:rPr lang="en-US" dirty="0" smtClean="0"/>
              <a:t>regulation</a:t>
            </a:r>
          </a:p>
          <a:p>
            <a:r>
              <a:rPr lang="en-US" dirty="0" smtClean="0"/>
              <a:t>Anticipate future privacy challenges and how to meet them.</a:t>
            </a:r>
            <a:endParaRPr lang="en-US" dirty="0"/>
          </a:p>
          <a:p>
            <a:endParaRPr lang="en-US" dirty="0"/>
          </a:p>
        </p:txBody>
      </p:sp>
    </p:spTree>
    <p:extLst>
      <p:ext uri="{BB962C8B-B14F-4D97-AF65-F5344CB8AC3E}">
        <p14:creationId xmlns:p14="http://schemas.microsoft.com/office/powerpoint/2010/main" xmlns="" val="2675180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privacy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Privacy </a:t>
            </a:r>
            <a:r>
              <a:rPr lang="en-US" dirty="0"/>
              <a:t>has different meanings in different contexts and societies.  </a:t>
            </a:r>
            <a:endParaRPr lang="en-US" dirty="0" smtClean="0"/>
          </a:p>
          <a:p>
            <a:r>
              <a:rPr lang="en-US" dirty="0"/>
              <a:t>L</a:t>
            </a:r>
            <a:r>
              <a:rPr lang="en-US" dirty="0" smtClean="0"/>
              <a:t>inked </a:t>
            </a:r>
            <a:r>
              <a:rPr lang="en-US" dirty="0"/>
              <a:t>to </a:t>
            </a:r>
            <a:r>
              <a:rPr lang="en-US" dirty="0" smtClean="0"/>
              <a:t>security </a:t>
            </a:r>
            <a:r>
              <a:rPr lang="en-US" dirty="0"/>
              <a:t>and </a:t>
            </a:r>
            <a:r>
              <a:rPr lang="en-US" dirty="0" smtClean="0"/>
              <a:t>to </a:t>
            </a:r>
            <a:r>
              <a:rPr lang="en-US" dirty="0"/>
              <a:t>control </a:t>
            </a:r>
            <a:r>
              <a:rPr lang="en-US" dirty="0" smtClean="0"/>
              <a:t>of immediate environment -  what </a:t>
            </a:r>
            <a:r>
              <a:rPr lang="en-US" dirty="0"/>
              <a:t>is known or can be known about us.  </a:t>
            </a:r>
            <a:endParaRPr lang="en-US" dirty="0" smtClean="0"/>
          </a:p>
          <a:p>
            <a:r>
              <a:rPr lang="en-US" dirty="0"/>
              <a:t>E</a:t>
            </a:r>
            <a:r>
              <a:rPr lang="en-US" dirty="0" smtClean="0"/>
              <a:t>xact </a:t>
            </a:r>
            <a:r>
              <a:rPr lang="en-US" dirty="0"/>
              <a:t>definitions are elusive – national and international courts have refused to provide clear definitions of privacy.  </a:t>
            </a:r>
            <a:endParaRPr lang="en-US" dirty="0" smtClean="0"/>
          </a:p>
          <a:p>
            <a:r>
              <a:rPr lang="en-US" dirty="0" smtClean="0"/>
              <a:t>There </a:t>
            </a:r>
            <a:r>
              <a:rPr lang="en-US" dirty="0"/>
              <a:t>can be tensions between freedom of expression rights and privacy rights.</a:t>
            </a:r>
            <a:endParaRPr lang="en-GB" dirty="0"/>
          </a:p>
          <a:p>
            <a:endParaRPr lang="en-US" dirty="0"/>
          </a:p>
        </p:txBody>
      </p:sp>
    </p:spTree>
    <p:extLst>
      <p:ext uri="{BB962C8B-B14F-4D97-AF65-F5344CB8AC3E}">
        <p14:creationId xmlns:p14="http://schemas.microsoft.com/office/powerpoint/2010/main" xmlns="" val="2172851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rivacy is not data protection</a:t>
            </a:r>
            <a:endParaRPr lang="en-US" dirty="0"/>
          </a:p>
        </p:txBody>
      </p:sp>
      <p:sp>
        <p:nvSpPr>
          <p:cNvPr id="3" name="Content Placeholder 2"/>
          <p:cNvSpPr>
            <a:spLocks noGrp="1"/>
          </p:cNvSpPr>
          <p:nvPr>
            <p:ph idx="1"/>
          </p:nvPr>
        </p:nvSpPr>
        <p:spPr/>
        <p:txBody>
          <a:bodyPr>
            <a:normAutofit/>
          </a:bodyPr>
          <a:lstStyle/>
          <a:p>
            <a:r>
              <a:rPr lang="en-US" dirty="0" smtClean="0"/>
              <a:t>Data </a:t>
            </a:r>
            <a:r>
              <a:rPr lang="en-US" dirty="0"/>
              <a:t>protection rules are designed to address the systematic collection of data about individuals and </a:t>
            </a:r>
            <a:r>
              <a:rPr lang="en-US" dirty="0" smtClean="0"/>
              <a:t>the rules apply </a:t>
            </a:r>
            <a:r>
              <a:rPr lang="en-US" dirty="0"/>
              <a:t>to all personally identifying </a:t>
            </a:r>
            <a:r>
              <a:rPr lang="en-US" dirty="0" smtClean="0"/>
              <a:t>data held by designated “data controllers”.  </a:t>
            </a:r>
          </a:p>
          <a:p>
            <a:r>
              <a:rPr lang="en-US" dirty="0" smtClean="0"/>
              <a:t>Privacy </a:t>
            </a:r>
            <a:r>
              <a:rPr lang="en-US" dirty="0"/>
              <a:t>is more fluid </a:t>
            </a:r>
            <a:r>
              <a:rPr lang="en-US" dirty="0" smtClean="0"/>
              <a:t>concept applying </a:t>
            </a:r>
            <a:r>
              <a:rPr lang="en-US" dirty="0"/>
              <a:t>to information about which a person </a:t>
            </a:r>
            <a:r>
              <a:rPr lang="en-US" dirty="0" smtClean="0"/>
              <a:t>may have </a:t>
            </a:r>
            <a:r>
              <a:rPr lang="en-US" dirty="0"/>
              <a:t>a reasonable expectation of </a:t>
            </a:r>
            <a:r>
              <a:rPr lang="en-US" dirty="0" smtClean="0"/>
              <a:t>privacy.  </a:t>
            </a:r>
            <a:endParaRPr lang="en-GB" dirty="0"/>
          </a:p>
          <a:p>
            <a:endParaRPr lang="en-US" dirty="0"/>
          </a:p>
        </p:txBody>
      </p:sp>
    </p:spTree>
    <p:extLst>
      <p:ext uri="{BB962C8B-B14F-4D97-AF65-F5344CB8AC3E}">
        <p14:creationId xmlns:p14="http://schemas.microsoft.com/office/powerpoint/2010/main" xmlns="" val="1744991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privacy changes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Personal </a:t>
            </a:r>
            <a:r>
              <a:rPr lang="en-US" dirty="0"/>
              <a:t>integrity lies at the heart of </a:t>
            </a:r>
            <a:r>
              <a:rPr lang="en-US" dirty="0" smtClean="0"/>
              <a:t>privacy.</a:t>
            </a:r>
            <a:r>
              <a:rPr lang="en-GB" dirty="0" smtClean="0">
                <a:effectLst/>
              </a:rPr>
              <a:t> </a:t>
            </a:r>
          </a:p>
          <a:p>
            <a:r>
              <a:rPr lang="en-GB" dirty="0" smtClean="0"/>
              <a:t>Privacy in a communal village or modern city very different.</a:t>
            </a:r>
          </a:p>
          <a:p>
            <a:r>
              <a:rPr lang="en-US" dirty="0"/>
              <a:t>E</a:t>
            </a:r>
            <a:r>
              <a:rPr lang="en-US" dirty="0" smtClean="0"/>
              <a:t>mergence </a:t>
            </a:r>
            <a:r>
              <a:rPr lang="en-US" dirty="0"/>
              <a:t>of generalized private property </a:t>
            </a:r>
            <a:r>
              <a:rPr lang="en-US" dirty="0" smtClean="0"/>
              <a:t>( </a:t>
            </a:r>
            <a:r>
              <a:rPr lang="en-US" dirty="0"/>
              <a:t>single </a:t>
            </a:r>
            <a:r>
              <a:rPr lang="en-US" dirty="0" smtClean="0"/>
              <a:t>households) has </a:t>
            </a:r>
            <a:r>
              <a:rPr lang="en-US" dirty="0"/>
              <a:t>shaped notions of privacy.  </a:t>
            </a:r>
            <a:endParaRPr lang="en-US" dirty="0" smtClean="0"/>
          </a:p>
          <a:p>
            <a:r>
              <a:rPr lang="en-US" dirty="0" smtClean="0"/>
              <a:t>Also </a:t>
            </a:r>
            <a:r>
              <a:rPr lang="en-US" dirty="0"/>
              <a:t>shaped by technology, </a:t>
            </a:r>
            <a:r>
              <a:rPr lang="en-US" dirty="0" smtClean="0"/>
              <a:t>e.g. modern notions growing from debate about newspaper photographs.</a:t>
            </a:r>
          </a:p>
          <a:p>
            <a:r>
              <a:rPr lang="en-US" dirty="0" smtClean="0"/>
              <a:t>No exact </a:t>
            </a:r>
            <a:r>
              <a:rPr lang="en-US" dirty="0"/>
              <a:t>boundary, a dramatic technological change like the Internet will inevitably re shape understandings of </a:t>
            </a:r>
            <a:r>
              <a:rPr lang="en-US" dirty="0" smtClean="0"/>
              <a:t>privacy.</a:t>
            </a:r>
          </a:p>
          <a:p>
            <a:r>
              <a:rPr lang="en-US" dirty="0" smtClean="0"/>
              <a:t>Contrast between what people say about privacy and the internet and how they behave.</a:t>
            </a:r>
            <a:endParaRPr lang="en-GB" dirty="0"/>
          </a:p>
          <a:p>
            <a:endParaRPr lang="en-US" dirty="0"/>
          </a:p>
        </p:txBody>
      </p:sp>
    </p:spTree>
    <p:extLst>
      <p:ext uri="{BB962C8B-B14F-4D97-AF65-F5344CB8AC3E}">
        <p14:creationId xmlns:p14="http://schemas.microsoft.com/office/powerpoint/2010/main" xmlns="" val="22849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internet</a:t>
            </a:r>
            <a:endParaRPr lang="en-US" dirty="0"/>
          </a:p>
        </p:txBody>
      </p:sp>
      <p:sp>
        <p:nvSpPr>
          <p:cNvPr id="3" name="Content Placeholder 2"/>
          <p:cNvSpPr>
            <a:spLocks noGrp="1"/>
          </p:cNvSpPr>
          <p:nvPr>
            <p:ph idx="1"/>
          </p:nvPr>
        </p:nvSpPr>
        <p:spPr/>
        <p:txBody>
          <a:bodyPr>
            <a:normAutofit fontScale="92500" lnSpcReduction="20000"/>
          </a:bodyPr>
          <a:lstStyle/>
          <a:p>
            <a:pPr lvl="0"/>
            <a:r>
              <a:rPr lang="en-GB" dirty="0"/>
              <a:t>Enables the collection of new types of personal information</a:t>
            </a:r>
          </a:p>
          <a:p>
            <a:pPr lvl="0"/>
            <a:r>
              <a:rPr lang="en-GB" dirty="0"/>
              <a:t>Facilitates (and economically demands) the collection and location of personal information</a:t>
            </a:r>
          </a:p>
          <a:p>
            <a:pPr lvl="0"/>
            <a:r>
              <a:rPr lang="en-GB" dirty="0"/>
              <a:t>Creates new capacities for government and private actors to </a:t>
            </a:r>
            <a:r>
              <a:rPr lang="en-GB" dirty="0" smtClean="0"/>
              <a:t>access and analyse </a:t>
            </a:r>
            <a:r>
              <a:rPr lang="en-GB" dirty="0"/>
              <a:t>personal information</a:t>
            </a:r>
          </a:p>
          <a:p>
            <a:pPr lvl="0"/>
            <a:r>
              <a:rPr lang="en-GB" dirty="0"/>
              <a:t>Creates new opportunities for commercial use of personal data</a:t>
            </a:r>
          </a:p>
          <a:p>
            <a:r>
              <a:rPr lang="en-GB" dirty="0"/>
              <a:t>Creates new challenges for regulation given the transnational nature of the internet. </a:t>
            </a:r>
            <a:endParaRPr lang="en-US" dirty="0"/>
          </a:p>
        </p:txBody>
      </p:sp>
    </p:spTree>
    <p:extLst>
      <p:ext uri="{BB962C8B-B14F-4D97-AF65-F5344CB8AC3E}">
        <p14:creationId xmlns:p14="http://schemas.microsoft.com/office/powerpoint/2010/main" xmlns="" val="1069903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Internet services redefine privacy environment dramatically</a:t>
            </a:r>
            <a:r>
              <a:rPr lang="en-GB" dirty="0" smtClean="0"/>
              <a:t/>
            </a:r>
            <a:br>
              <a:rPr lang="en-GB"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a:t>C</a:t>
            </a:r>
            <a:r>
              <a:rPr lang="en-US" dirty="0" smtClean="0"/>
              <a:t>loud computing (raises questions of security, data breaches and ownership), </a:t>
            </a:r>
          </a:p>
          <a:p>
            <a:r>
              <a:rPr lang="en-US" dirty="0" smtClean="0"/>
              <a:t>Search engines (systematically track and monitor our behaviour), </a:t>
            </a:r>
          </a:p>
          <a:p>
            <a:r>
              <a:rPr lang="en-US" dirty="0"/>
              <a:t>S</a:t>
            </a:r>
            <a:r>
              <a:rPr lang="en-US" dirty="0" smtClean="0"/>
              <a:t>ocial networks (depend on a company led exchange and analysis of data provided by users), </a:t>
            </a:r>
          </a:p>
          <a:p>
            <a:r>
              <a:rPr lang="en-US" dirty="0"/>
              <a:t>T</a:t>
            </a:r>
            <a:r>
              <a:rPr lang="en-US" dirty="0" smtClean="0"/>
              <a:t>he </a:t>
            </a:r>
            <a:r>
              <a:rPr lang="en-US" dirty="0"/>
              <a:t>mobile </a:t>
            </a:r>
            <a:r>
              <a:rPr lang="en-US" dirty="0" smtClean="0"/>
              <a:t>internet (ties internet use to geo-located devices);</a:t>
            </a:r>
          </a:p>
          <a:p>
            <a:r>
              <a:rPr lang="en-US" dirty="0" smtClean="0"/>
              <a:t>Internet of things connecting all potential objects which together convey a complete picture of our lives</a:t>
            </a:r>
            <a:endParaRPr lang="en-GB" dirty="0"/>
          </a:p>
          <a:p>
            <a:endParaRPr lang="en-US" dirty="0"/>
          </a:p>
        </p:txBody>
      </p:sp>
    </p:spTree>
    <p:extLst>
      <p:ext uri="{BB962C8B-B14F-4D97-AF65-F5344CB8AC3E}">
        <p14:creationId xmlns:p14="http://schemas.microsoft.com/office/powerpoint/2010/main" xmlns="" val="2151943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a:t>
            </a:r>
            <a:r>
              <a:rPr lang="en-US" dirty="0"/>
              <a:t>u</a:t>
            </a:r>
            <a:r>
              <a:rPr lang="en-US" dirty="0" smtClean="0"/>
              <a:t>se of data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E-government - governments moving </a:t>
            </a:r>
            <a:r>
              <a:rPr lang="en-US" dirty="0"/>
              <a:t>to digital platform and provision of services.  </a:t>
            </a:r>
            <a:endParaRPr lang="en-US" dirty="0" smtClean="0"/>
          </a:p>
          <a:p>
            <a:r>
              <a:rPr lang="en-US" dirty="0" smtClean="0"/>
              <a:t>Government increasingly seen as a digital platform.</a:t>
            </a:r>
          </a:p>
          <a:p>
            <a:r>
              <a:rPr lang="en-US" dirty="0" smtClean="0"/>
              <a:t>Some governments have designated e-identities that allow services, banking, voting, health monitoring etc.</a:t>
            </a:r>
          </a:p>
          <a:p>
            <a:r>
              <a:rPr lang="en-US" dirty="0" smtClean="0"/>
              <a:t>With </a:t>
            </a:r>
            <a:r>
              <a:rPr lang="en-US" dirty="0"/>
              <a:t>the sheer volumes of data available it is difficult to conceive that governments won’t seek to access it. </a:t>
            </a:r>
            <a:endParaRPr lang="en-US" dirty="0" smtClean="0"/>
          </a:p>
          <a:p>
            <a:r>
              <a:rPr lang="en-US" dirty="0" smtClean="0"/>
              <a:t>How to balance the provision of e services (much cheaper than human services) with security and personal privacy.</a:t>
            </a:r>
            <a:endParaRPr lang="en-US" dirty="0"/>
          </a:p>
        </p:txBody>
      </p:sp>
    </p:spTree>
    <p:extLst>
      <p:ext uri="{BB962C8B-B14F-4D97-AF65-F5344CB8AC3E}">
        <p14:creationId xmlns:p14="http://schemas.microsoft.com/office/powerpoint/2010/main" xmlns="" val="2232589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a:t>
            </a:r>
            <a:r>
              <a:rPr lang="en-US" dirty="0" smtClean="0"/>
              <a:t>nternet technologies and government</a:t>
            </a:r>
            <a:endParaRPr lang="en-US" dirty="0"/>
          </a:p>
        </p:txBody>
      </p:sp>
      <p:sp>
        <p:nvSpPr>
          <p:cNvPr id="3" name="Content Placeholder 2"/>
          <p:cNvSpPr>
            <a:spLocks noGrp="1"/>
          </p:cNvSpPr>
          <p:nvPr>
            <p:ph idx="1"/>
          </p:nvPr>
        </p:nvSpPr>
        <p:spPr/>
        <p:txBody>
          <a:bodyPr>
            <a:normAutofit fontScale="47500" lnSpcReduction="20000"/>
          </a:bodyPr>
          <a:lstStyle/>
          <a:p>
            <a:r>
              <a:rPr lang="en-US" sz="5100" dirty="0" smtClean="0"/>
              <a:t>Governments have become increasingly concerned about security issues online – for legitimate and illegitimate reasons.</a:t>
            </a:r>
          </a:p>
          <a:p>
            <a:endParaRPr lang="en-US" sz="5100" dirty="0" smtClean="0"/>
          </a:p>
          <a:p>
            <a:r>
              <a:rPr lang="en-US" sz="5100" dirty="0" smtClean="0"/>
              <a:t>All </a:t>
            </a:r>
            <a:r>
              <a:rPr lang="en-US" sz="5100" dirty="0" err="1" smtClean="0"/>
              <a:t>govs</a:t>
            </a:r>
            <a:r>
              <a:rPr lang="en-US" sz="5100" dirty="0" smtClean="0"/>
              <a:t> are attempting to access information online (Snowden) with concerns are about</a:t>
            </a:r>
          </a:p>
          <a:p>
            <a:pPr lvl="1"/>
            <a:r>
              <a:rPr lang="en-US" sz="5100" dirty="0"/>
              <a:t>S</a:t>
            </a:r>
            <a:r>
              <a:rPr lang="en-US" sz="5100" dirty="0" smtClean="0"/>
              <a:t>cope of surveillance (who are the targets and how big is the net)</a:t>
            </a:r>
          </a:p>
          <a:p>
            <a:pPr lvl="1"/>
            <a:r>
              <a:rPr lang="en-US" sz="5100" dirty="0" smtClean="0"/>
              <a:t>Legal framework of surveillance</a:t>
            </a:r>
          </a:p>
          <a:p>
            <a:pPr lvl="1"/>
            <a:r>
              <a:rPr lang="en-US" sz="5100" dirty="0" smtClean="0"/>
              <a:t>Use of mass metadata searches excluded from legal accountability</a:t>
            </a:r>
          </a:p>
          <a:p>
            <a:pPr lvl="1"/>
            <a:r>
              <a:rPr lang="en-US" sz="5100" dirty="0" smtClean="0"/>
              <a:t>Weakness of oversight</a:t>
            </a:r>
          </a:p>
          <a:p>
            <a:pPr lvl="1"/>
            <a:r>
              <a:rPr lang="en-US" sz="5100" dirty="0" smtClean="0"/>
              <a:t>Absence of legislative competence</a:t>
            </a:r>
          </a:p>
          <a:p>
            <a:pPr lvl="1"/>
            <a:endParaRPr lang="en-US" dirty="0"/>
          </a:p>
        </p:txBody>
      </p:sp>
    </p:spTree>
    <p:extLst>
      <p:ext uri="{BB962C8B-B14F-4D97-AF65-F5344CB8AC3E}">
        <p14:creationId xmlns:p14="http://schemas.microsoft.com/office/powerpoint/2010/main" xmlns="" val="32885094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392</TotalTime>
  <Words>1912</Words>
  <Application>Microsoft Office PowerPoint</Application>
  <PresentationFormat>On-screen Show (4:3)</PresentationFormat>
  <Paragraphs>160</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Privacy and cybersecurity</vt:lpstr>
      <vt:lpstr>Purpose of this webinar</vt:lpstr>
      <vt:lpstr>What is privacy</vt:lpstr>
      <vt:lpstr>Privacy is not data protection</vt:lpstr>
      <vt:lpstr>Meaning of privacy changes </vt:lpstr>
      <vt:lpstr>The internet</vt:lpstr>
      <vt:lpstr>Internet services redefine privacy environment dramatically </vt:lpstr>
      <vt:lpstr>Government use of data</vt:lpstr>
      <vt:lpstr>Internet technologies and government</vt:lpstr>
      <vt:lpstr>Internet is built and operated by the private sector not a public utility </vt:lpstr>
      <vt:lpstr>Economic growth and internet</vt:lpstr>
      <vt:lpstr>Cross border data transfers</vt:lpstr>
      <vt:lpstr>Privacy offline and online</vt:lpstr>
      <vt:lpstr>Two related issues to consider  </vt:lpstr>
      <vt:lpstr>What is the privacy agenda? </vt:lpstr>
      <vt:lpstr>Governments should:</vt:lpstr>
      <vt:lpstr>Companies should</vt:lpstr>
      <vt:lpstr>Civil society role</vt:lpstr>
      <vt:lpstr>Conclusion</vt:lpstr>
      <vt:lpstr>The realm of practice</vt:lpstr>
      <vt:lpstr>The practice of privacy</vt:lpstr>
    </vt:vector>
  </TitlesOfParts>
  <Company>Global Partners Digital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and cybersecurity</dc:title>
  <dc:creator>Andrew Puddephatt</dc:creator>
  <cp:lastModifiedBy>Aditi</cp:lastModifiedBy>
  <cp:revision>39</cp:revision>
  <cp:lastPrinted>2015-04-01T16:48:48Z</cp:lastPrinted>
  <dcterms:created xsi:type="dcterms:W3CDTF">2015-03-27T12:02:22Z</dcterms:created>
  <dcterms:modified xsi:type="dcterms:W3CDTF">2015-04-07T10:54:45Z</dcterms:modified>
</cp:coreProperties>
</file>