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259" r:id="rId2"/>
    <p:sldId id="265" r:id="rId3"/>
    <p:sldId id="266" r:id="rId4"/>
    <p:sldId id="257" r:id="rId5"/>
    <p:sldId id="260" r:id="rId6"/>
    <p:sldId id="262" r:id="rId7"/>
    <p:sldId id="279" r:id="rId8"/>
    <p:sldId id="276" r:id="rId9"/>
    <p:sldId id="264" r:id="rId10"/>
    <p:sldId id="270" r:id="rId11"/>
    <p:sldId id="271" r:id="rId12"/>
    <p:sldId id="272" r:id="rId13"/>
    <p:sldId id="269" r:id="rId14"/>
    <p:sldId id="273" r:id="rId15"/>
    <p:sldId id="274" r:id="rId16"/>
    <p:sldId id="275" r:id="rId17"/>
    <p:sldId id="263" r:id="rId18"/>
    <p:sldId id="277" r:id="rId19"/>
    <p:sldId id="278"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78010" autoAdjust="0"/>
  </p:normalViewPr>
  <p:slideViewPr>
    <p:cSldViewPr>
      <p:cViewPr varScale="1">
        <p:scale>
          <a:sx n="74" d="100"/>
          <a:sy n="74" d="100"/>
        </p:scale>
        <p:origin x="-7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FA2B20-E87B-3A4D-B677-EA54B58FA844}" type="datetimeFigureOut">
              <a:rPr lang="sv-SE" smtClean="0"/>
              <a:t>2014-04-24</a:t>
            </a:fld>
            <a:endParaRPr lang="en-GB"/>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6EBA1F-0414-C64E-9A17-274E79C3ABEF}" type="slidenum">
              <a:rPr lang="en-GB" smtClean="0"/>
              <a:t>‹#›</a:t>
            </a:fld>
            <a:endParaRPr lang="en-GB"/>
          </a:p>
        </p:txBody>
      </p:sp>
    </p:spTree>
    <p:extLst>
      <p:ext uri="{BB962C8B-B14F-4D97-AF65-F5344CB8AC3E}">
        <p14:creationId xmlns:p14="http://schemas.microsoft.com/office/powerpoint/2010/main" val="2411304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583B3-1AC9-4EE2-84D9-172E9AFBB918}" type="datetimeFigureOut">
              <a:rPr lang="en-GB" smtClean="0"/>
              <a:t>24/04/2014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0BED08-42A3-41DA-86D4-098F0519B2CB}" type="slidenum">
              <a:rPr lang="en-GB" smtClean="0"/>
              <a:t>‹#›</a:t>
            </a:fld>
            <a:endParaRPr lang="en-GB"/>
          </a:p>
        </p:txBody>
      </p:sp>
    </p:spTree>
    <p:extLst>
      <p:ext uri="{BB962C8B-B14F-4D97-AF65-F5344CB8AC3E}">
        <p14:creationId xmlns:p14="http://schemas.microsoft.com/office/powerpoint/2010/main" val="17319713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452446-05A7-484A-B1B9-D4947D6F1310}" type="slidenum">
              <a:rPr lang="sv-SE" smtClean="0">
                <a:solidFill>
                  <a:prstClr val="black"/>
                </a:solidFill>
              </a:rPr>
              <a:pPr/>
              <a:t>1</a:t>
            </a:fld>
            <a:endParaRPr lang="sv-SE" dirty="0">
              <a:solidFill>
                <a:prstClr val="black"/>
              </a:solidFill>
            </a:endParaRPr>
          </a:p>
        </p:txBody>
      </p:sp>
    </p:spTree>
    <p:extLst>
      <p:ext uri="{BB962C8B-B14F-4D97-AF65-F5344CB8AC3E}">
        <p14:creationId xmlns:p14="http://schemas.microsoft.com/office/powerpoint/2010/main" val="247427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600" dirty="0" smtClean="0"/>
              <a:t>Showed a significant difference of views between senior management and public</a:t>
            </a:r>
          </a:p>
          <a:p>
            <a:pPr lvl="1"/>
            <a:endParaRPr lang="en-GB" sz="1600" dirty="0" smtClean="0"/>
          </a:p>
        </p:txBody>
      </p:sp>
      <p:sp>
        <p:nvSpPr>
          <p:cNvPr id="4" name="Slide Number Placeholder 3"/>
          <p:cNvSpPr>
            <a:spLocks noGrp="1"/>
          </p:cNvSpPr>
          <p:nvPr>
            <p:ph type="sldNum" sz="quarter" idx="10"/>
          </p:nvPr>
        </p:nvSpPr>
        <p:spPr/>
        <p:txBody>
          <a:bodyPr/>
          <a:lstStyle/>
          <a:p>
            <a:fld id="{770BED08-42A3-41DA-86D4-098F0519B2CB}" type="slidenum">
              <a:rPr lang="en-GB" smtClean="0"/>
              <a:t>4</a:t>
            </a:fld>
            <a:endParaRPr lang="en-GB"/>
          </a:p>
        </p:txBody>
      </p:sp>
    </p:spTree>
    <p:extLst>
      <p:ext uri="{BB962C8B-B14F-4D97-AF65-F5344CB8AC3E}">
        <p14:creationId xmlns:p14="http://schemas.microsoft.com/office/powerpoint/2010/main" val="222695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0BED08-42A3-41DA-86D4-098F0519B2CB}" type="slidenum">
              <a:rPr lang="en-GB" smtClean="0"/>
              <a:t>5</a:t>
            </a:fld>
            <a:endParaRPr lang="en-GB"/>
          </a:p>
        </p:txBody>
      </p:sp>
    </p:spTree>
    <p:extLst>
      <p:ext uri="{BB962C8B-B14F-4D97-AF65-F5344CB8AC3E}">
        <p14:creationId xmlns:p14="http://schemas.microsoft.com/office/powerpoint/2010/main" val="121951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on PIAs</a:t>
            </a:r>
            <a:r>
              <a:rPr lang="en-GB" baseline="0" dirty="0" smtClean="0"/>
              <a:t> </a:t>
            </a:r>
          </a:p>
          <a:p>
            <a:pPr lvl="1"/>
            <a:r>
              <a:rPr lang="en-US" sz="1600" dirty="0" smtClean="0"/>
              <a:t>Putting the risk of the subject in focus not the risks of the company</a:t>
            </a:r>
          </a:p>
          <a:p>
            <a:pPr lvl="1"/>
            <a:r>
              <a:rPr lang="en-US" sz="1600" dirty="0" smtClean="0"/>
              <a:t>Detailed information mapping</a:t>
            </a:r>
          </a:p>
          <a:p>
            <a:pPr lvl="2"/>
            <a:r>
              <a:rPr lang="en-US" sz="1400" dirty="0" smtClean="0"/>
              <a:t>What data is to be processed, How will data be collected, How will it be processed?</a:t>
            </a:r>
          </a:p>
          <a:p>
            <a:pPr lvl="2"/>
            <a:r>
              <a:rPr lang="en-US" sz="1400" dirty="0" smtClean="0"/>
              <a:t>Flow of data? Disclosures?</a:t>
            </a:r>
          </a:p>
          <a:p>
            <a:pPr lvl="2"/>
            <a:r>
              <a:rPr lang="en-US" sz="1400" dirty="0" smtClean="0"/>
              <a:t>Security and quality measures in place?</a:t>
            </a:r>
          </a:p>
          <a:p>
            <a:pPr lvl="2"/>
            <a:r>
              <a:rPr lang="en-US" sz="1400" dirty="0" smtClean="0"/>
              <a:t>Relevant legislation (legal requirements) and internal policies</a:t>
            </a:r>
          </a:p>
          <a:p>
            <a:pPr lvl="1"/>
            <a:r>
              <a:rPr lang="en-US" sz="1600" dirty="0" smtClean="0"/>
              <a:t>Assess risks, decide, monitor</a:t>
            </a:r>
          </a:p>
          <a:p>
            <a:pPr lvl="1"/>
            <a:r>
              <a:rPr lang="en-US" sz="1600" dirty="0" smtClean="0"/>
              <a:t>Integrate PIA with “normal” Risk Management in projects / maintenance</a:t>
            </a:r>
          </a:p>
          <a:p>
            <a:endParaRPr lang="en-GB" dirty="0"/>
          </a:p>
        </p:txBody>
      </p:sp>
      <p:sp>
        <p:nvSpPr>
          <p:cNvPr id="4" name="Slide Number Placeholder 3"/>
          <p:cNvSpPr>
            <a:spLocks noGrp="1"/>
          </p:cNvSpPr>
          <p:nvPr>
            <p:ph type="sldNum" sz="quarter" idx="10"/>
          </p:nvPr>
        </p:nvSpPr>
        <p:spPr/>
        <p:txBody>
          <a:bodyPr/>
          <a:lstStyle/>
          <a:p>
            <a:fld id="{770BED08-42A3-41DA-86D4-098F0519B2CB}" type="slidenum">
              <a:rPr lang="en-GB" smtClean="0"/>
              <a:t>10</a:t>
            </a:fld>
            <a:endParaRPr lang="en-GB"/>
          </a:p>
        </p:txBody>
      </p:sp>
    </p:spTree>
    <p:extLst>
      <p:ext uri="{BB962C8B-B14F-4D97-AF65-F5344CB8AC3E}">
        <p14:creationId xmlns:p14="http://schemas.microsoft.com/office/powerpoint/2010/main" val="296312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0BED08-42A3-41DA-86D4-098F0519B2CB}" type="slidenum">
              <a:rPr lang="en-GB" smtClean="0"/>
              <a:t>12</a:t>
            </a:fld>
            <a:endParaRPr lang="en-GB"/>
          </a:p>
        </p:txBody>
      </p:sp>
    </p:spTree>
    <p:extLst>
      <p:ext uri="{BB962C8B-B14F-4D97-AF65-F5344CB8AC3E}">
        <p14:creationId xmlns:p14="http://schemas.microsoft.com/office/powerpoint/2010/main" val="133357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We don’t choose between functionality </a:t>
            </a:r>
            <a:r>
              <a:rPr lang="en-US" sz="2400" i="1" dirty="0" smtClean="0"/>
              <a:t> or </a:t>
            </a:r>
            <a:r>
              <a:rPr lang="en-US" sz="2400" dirty="0" smtClean="0"/>
              <a:t> Privacy ; Security </a:t>
            </a:r>
            <a:r>
              <a:rPr lang="en-US" sz="2400" i="1" dirty="0" smtClean="0"/>
              <a:t> or</a:t>
            </a:r>
            <a:r>
              <a:rPr lang="en-US" sz="2400" dirty="0" smtClean="0"/>
              <a:t> Privacy</a:t>
            </a:r>
          </a:p>
          <a:p>
            <a:pPr lvl="1"/>
            <a:endParaRPr lang="en-US" sz="2400" dirty="0" smtClean="0"/>
          </a:p>
          <a:p>
            <a:pPr lvl="1"/>
            <a:r>
              <a:rPr lang="en-US" sz="2400" dirty="0" smtClean="0"/>
              <a:t>Metadata like Audit logs (dual use)</a:t>
            </a:r>
          </a:p>
          <a:p>
            <a:pPr lvl="2"/>
            <a:r>
              <a:rPr lang="en-US" sz="2000" dirty="0" smtClean="0"/>
              <a:t>+ Prohibits misuse of data of the subject, monitoring of the system</a:t>
            </a:r>
          </a:p>
          <a:p>
            <a:pPr lvl="2"/>
            <a:r>
              <a:rPr lang="en-US" sz="2000" dirty="0" smtClean="0"/>
              <a:t>- Tracks the employees (performance measurement)</a:t>
            </a:r>
          </a:p>
        </p:txBody>
      </p:sp>
      <p:sp>
        <p:nvSpPr>
          <p:cNvPr id="4" name="Slide Number Placeholder 3"/>
          <p:cNvSpPr>
            <a:spLocks noGrp="1"/>
          </p:cNvSpPr>
          <p:nvPr>
            <p:ph type="sldNum" sz="quarter" idx="10"/>
          </p:nvPr>
        </p:nvSpPr>
        <p:spPr/>
        <p:txBody>
          <a:bodyPr/>
          <a:lstStyle/>
          <a:p>
            <a:fld id="{770BED08-42A3-41DA-86D4-098F0519B2CB}" type="slidenum">
              <a:rPr lang="en-GB" smtClean="0"/>
              <a:t>13</a:t>
            </a:fld>
            <a:endParaRPr lang="en-GB"/>
          </a:p>
        </p:txBody>
      </p:sp>
    </p:spTree>
    <p:extLst>
      <p:ext uri="{BB962C8B-B14F-4D97-AF65-F5344CB8AC3E}">
        <p14:creationId xmlns:p14="http://schemas.microsoft.com/office/powerpoint/2010/main" val="406714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Always base the security on</a:t>
            </a:r>
            <a:r>
              <a:rPr lang="en-GB" baseline="0" dirty="0" smtClean="0"/>
              <a:t> a risk assessment and/or PIA</a:t>
            </a:r>
          </a:p>
          <a:p>
            <a:endParaRPr lang="en-GB" baseline="0" dirty="0" smtClean="0"/>
          </a:p>
          <a:p>
            <a:r>
              <a:rPr lang="en-GB" baseline="0" dirty="0" smtClean="0"/>
              <a:t>Look at local guidance of your Data Protection Authority</a:t>
            </a:r>
            <a:endParaRPr lang="en-GB" dirty="0"/>
          </a:p>
        </p:txBody>
      </p:sp>
      <p:sp>
        <p:nvSpPr>
          <p:cNvPr id="4" name="Slide Number Placeholder 3"/>
          <p:cNvSpPr>
            <a:spLocks noGrp="1"/>
          </p:cNvSpPr>
          <p:nvPr>
            <p:ph type="sldNum" sz="quarter" idx="10"/>
          </p:nvPr>
        </p:nvSpPr>
        <p:spPr/>
        <p:txBody>
          <a:bodyPr/>
          <a:lstStyle/>
          <a:p>
            <a:fld id="{770BED08-42A3-41DA-86D4-098F0519B2CB}" type="slidenum">
              <a:rPr lang="en-GB" smtClean="0"/>
              <a:t>14</a:t>
            </a:fld>
            <a:endParaRPr lang="en-GB"/>
          </a:p>
        </p:txBody>
      </p:sp>
    </p:spTree>
    <p:extLst>
      <p:ext uri="{BB962C8B-B14F-4D97-AF65-F5344CB8AC3E}">
        <p14:creationId xmlns:p14="http://schemas.microsoft.com/office/powerpoint/2010/main" val="122214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0BED08-42A3-41DA-86D4-098F0519B2CB}" type="slidenum">
              <a:rPr lang="en-GB" smtClean="0"/>
              <a:t>15</a:t>
            </a:fld>
            <a:endParaRPr lang="en-GB"/>
          </a:p>
        </p:txBody>
      </p:sp>
    </p:spTree>
    <p:extLst>
      <p:ext uri="{BB962C8B-B14F-4D97-AF65-F5344CB8AC3E}">
        <p14:creationId xmlns:p14="http://schemas.microsoft.com/office/powerpoint/2010/main" val="4884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2D31E-00BD-4AEB-8AFD-01923232CB7E}" type="slidenum">
              <a:rPr lang="sv-SE" smtClean="0"/>
              <a:t>20</a:t>
            </a:fld>
            <a:endParaRPr lang="sv-SE"/>
          </a:p>
        </p:txBody>
      </p:sp>
    </p:spTree>
    <p:extLst>
      <p:ext uri="{BB962C8B-B14F-4D97-AF65-F5344CB8AC3E}">
        <p14:creationId xmlns:p14="http://schemas.microsoft.com/office/powerpoint/2010/main" val="200270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11C72402-E5DA-C148-99C3-78409D9C84BE}" type="datetime1">
              <a:rPr lang="sv-SE" smtClean="0"/>
              <a:t>2014-04-24</a:t>
            </a:fld>
            <a:endParaRPr lang="en-GB"/>
          </a:p>
        </p:txBody>
      </p:sp>
      <p:sp>
        <p:nvSpPr>
          <p:cNvPr id="5" name="Footer Placeholder 4"/>
          <p:cNvSpPr>
            <a:spLocks noGrp="1"/>
          </p:cNvSpPr>
          <p:nvPr>
            <p:ph type="ftr" sz="quarter" idx="11"/>
          </p:nvPr>
        </p:nvSpPr>
        <p:spPr/>
        <p:txBody>
          <a:bodyPr/>
          <a:lstStyle/>
          <a:p>
            <a:r>
              <a:rPr lang="en-GB" smtClean="0"/>
              <a:t>Jan Wellergård</a:t>
            </a:r>
            <a:endParaRPr lang="en-GB"/>
          </a:p>
        </p:txBody>
      </p:sp>
      <p:sp>
        <p:nvSpPr>
          <p:cNvPr id="6" name="Slide Number Placeholder 5"/>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243747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E6A3C29B-1730-2147-B409-6A85F8D63B6F}" type="datetime1">
              <a:rPr lang="sv-SE" smtClean="0"/>
              <a:t>2014-04-24</a:t>
            </a:fld>
            <a:endParaRPr lang="en-GB"/>
          </a:p>
        </p:txBody>
      </p:sp>
      <p:sp>
        <p:nvSpPr>
          <p:cNvPr id="5" name="Footer Placeholder 4"/>
          <p:cNvSpPr>
            <a:spLocks noGrp="1"/>
          </p:cNvSpPr>
          <p:nvPr>
            <p:ph type="ftr" sz="quarter" idx="11"/>
          </p:nvPr>
        </p:nvSpPr>
        <p:spPr/>
        <p:txBody>
          <a:bodyPr/>
          <a:lstStyle/>
          <a:p>
            <a:r>
              <a:rPr lang="en-GB" smtClean="0"/>
              <a:t>Jan Wellergård</a:t>
            </a:r>
            <a:endParaRPr lang="en-GB"/>
          </a:p>
        </p:txBody>
      </p:sp>
      <p:sp>
        <p:nvSpPr>
          <p:cNvPr id="6" name="Slide Number Placeholder 5"/>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244103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D8D58943-0FED-8F42-9A78-3D885C16729E}" type="datetime1">
              <a:rPr lang="sv-SE" smtClean="0"/>
              <a:t>2014-04-24</a:t>
            </a:fld>
            <a:endParaRPr lang="en-GB"/>
          </a:p>
        </p:txBody>
      </p:sp>
      <p:sp>
        <p:nvSpPr>
          <p:cNvPr id="5" name="Footer Placeholder 4"/>
          <p:cNvSpPr>
            <a:spLocks noGrp="1"/>
          </p:cNvSpPr>
          <p:nvPr>
            <p:ph type="ftr" sz="quarter" idx="11"/>
          </p:nvPr>
        </p:nvSpPr>
        <p:spPr/>
        <p:txBody>
          <a:bodyPr/>
          <a:lstStyle/>
          <a:p>
            <a:r>
              <a:rPr lang="en-GB" smtClean="0"/>
              <a:t>Jan Wellergård</a:t>
            </a:r>
            <a:endParaRPr lang="en-GB"/>
          </a:p>
        </p:txBody>
      </p:sp>
      <p:sp>
        <p:nvSpPr>
          <p:cNvPr id="6" name="Slide Number Placeholder 5"/>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357942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BDBB85C-B690-7646-B1A7-474D0112F0AF}" type="datetime1">
              <a:rPr lang="sv-SE" smtClean="0"/>
              <a:t>2014-04-24</a:t>
            </a:fld>
            <a:endParaRPr lang="en-GB"/>
          </a:p>
        </p:txBody>
      </p:sp>
      <p:sp>
        <p:nvSpPr>
          <p:cNvPr id="5" name="Footer Placeholder 4"/>
          <p:cNvSpPr>
            <a:spLocks noGrp="1"/>
          </p:cNvSpPr>
          <p:nvPr>
            <p:ph type="ftr" sz="quarter" idx="11"/>
          </p:nvPr>
        </p:nvSpPr>
        <p:spPr/>
        <p:txBody>
          <a:bodyPr/>
          <a:lstStyle/>
          <a:p>
            <a:r>
              <a:rPr lang="en-GB" smtClean="0"/>
              <a:t>Jan Wellergård</a:t>
            </a:r>
            <a:endParaRPr lang="en-GB"/>
          </a:p>
        </p:txBody>
      </p:sp>
      <p:sp>
        <p:nvSpPr>
          <p:cNvPr id="6" name="Slide Number Placeholder 5"/>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134571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A16AADAC-3422-724F-840C-48A0BE48C72A}" type="datetime1">
              <a:rPr lang="sv-SE" smtClean="0"/>
              <a:t>2014-04-24</a:t>
            </a:fld>
            <a:endParaRPr lang="en-GB"/>
          </a:p>
        </p:txBody>
      </p:sp>
      <p:sp>
        <p:nvSpPr>
          <p:cNvPr id="5" name="Footer Placeholder 4"/>
          <p:cNvSpPr>
            <a:spLocks noGrp="1"/>
          </p:cNvSpPr>
          <p:nvPr>
            <p:ph type="ftr" sz="quarter" idx="11"/>
          </p:nvPr>
        </p:nvSpPr>
        <p:spPr/>
        <p:txBody>
          <a:bodyPr/>
          <a:lstStyle/>
          <a:p>
            <a:r>
              <a:rPr lang="en-GB" smtClean="0"/>
              <a:t>Jan Wellergård</a:t>
            </a:r>
            <a:endParaRPr lang="en-GB"/>
          </a:p>
        </p:txBody>
      </p:sp>
      <p:sp>
        <p:nvSpPr>
          <p:cNvPr id="6" name="Slide Number Placeholder 5"/>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279763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E34BB79F-43A6-DF44-82BD-9F0F84BF2328}" type="datetime1">
              <a:rPr lang="sv-SE" smtClean="0"/>
              <a:t>2014-04-24</a:t>
            </a:fld>
            <a:endParaRPr lang="en-GB"/>
          </a:p>
        </p:txBody>
      </p:sp>
      <p:sp>
        <p:nvSpPr>
          <p:cNvPr id="6" name="Footer Placeholder 5"/>
          <p:cNvSpPr>
            <a:spLocks noGrp="1"/>
          </p:cNvSpPr>
          <p:nvPr>
            <p:ph type="ftr" sz="quarter" idx="11"/>
          </p:nvPr>
        </p:nvSpPr>
        <p:spPr/>
        <p:txBody>
          <a:bodyPr/>
          <a:lstStyle/>
          <a:p>
            <a:r>
              <a:rPr lang="en-GB" smtClean="0"/>
              <a:t>Jan Wellergård</a:t>
            </a:r>
            <a:endParaRPr lang="en-GB"/>
          </a:p>
        </p:txBody>
      </p:sp>
      <p:sp>
        <p:nvSpPr>
          <p:cNvPr id="7" name="Slide Number Placeholder 6"/>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62142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036D182E-E6A7-A84B-8552-F3C66D25CC5D}" type="datetime1">
              <a:rPr lang="sv-SE" smtClean="0"/>
              <a:t>2014-04-24</a:t>
            </a:fld>
            <a:endParaRPr lang="en-GB"/>
          </a:p>
        </p:txBody>
      </p:sp>
      <p:sp>
        <p:nvSpPr>
          <p:cNvPr id="8" name="Footer Placeholder 7"/>
          <p:cNvSpPr>
            <a:spLocks noGrp="1"/>
          </p:cNvSpPr>
          <p:nvPr>
            <p:ph type="ftr" sz="quarter" idx="11"/>
          </p:nvPr>
        </p:nvSpPr>
        <p:spPr/>
        <p:txBody>
          <a:bodyPr/>
          <a:lstStyle/>
          <a:p>
            <a:r>
              <a:rPr lang="en-GB" smtClean="0"/>
              <a:t>Jan Wellergård</a:t>
            </a:r>
            <a:endParaRPr lang="en-GB"/>
          </a:p>
        </p:txBody>
      </p:sp>
      <p:sp>
        <p:nvSpPr>
          <p:cNvPr id="9" name="Slide Number Placeholder 8"/>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24626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B6362AD1-73D4-F448-9131-2A72862EEBDA}" type="datetime1">
              <a:rPr lang="sv-SE" smtClean="0"/>
              <a:t>2014-04-24</a:t>
            </a:fld>
            <a:endParaRPr lang="en-GB"/>
          </a:p>
        </p:txBody>
      </p:sp>
      <p:sp>
        <p:nvSpPr>
          <p:cNvPr id="4" name="Footer Placeholder 3"/>
          <p:cNvSpPr>
            <a:spLocks noGrp="1"/>
          </p:cNvSpPr>
          <p:nvPr>
            <p:ph type="ftr" sz="quarter" idx="11"/>
          </p:nvPr>
        </p:nvSpPr>
        <p:spPr/>
        <p:txBody>
          <a:bodyPr/>
          <a:lstStyle/>
          <a:p>
            <a:r>
              <a:rPr lang="en-GB" smtClean="0"/>
              <a:t>Jan Wellergård</a:t>
            </a:r>
            <a:endParaRPr lang="en-GB"/>
          </a:p>
        </p:txBody>
      </p:sp>
      <p:sp>
        <p:nvSpPr>
          <p:cNvPr id="5" name="Slide Number Placeholder 4"/>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112332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15ED5-5D5A-CB42-9D27-CA710CE6F1D4}" type="datetime1">
              <a:rPr lang="sv-SE" smtClean="0"/>
              <a:t>2014-04-24</a:t>
            </a:fld>
            <a:endParaRPr lang="en-GB"/>
          </a:p>
        </p:txBody>
      </p:sp>
      <p:sp>
        <p:nvSpPr>
          <p:cNvPr id="3" name="Footer Placeholder 2"/>
          <p:cNvSpPr>
            <a:spLocks noGrp="1"/>
          </p:cNvSpPr>
          <p:nvPr>
            <p:ph type="ftr" sz="quarter" idx="11"/>
          </p:nvPr>
        </p:nvSpPr>
        <p:spPr/>
        <p:txBody>
          <a:bodyPr/>
          <a:lstStyle/>
          <a:p>
            <a:r>
              <a:rPr lang="en-GB" smtClean="0"/>
              <a:t>Jan Wellergård</a:t>
            </a:r>
            <a:endParaRPr lang="en-GB"/>
          </a:p>
        </p:txBody>
      </p:sp>
      <p:sp>
        <p:nvSpPr>
          <p:cNvPr id="4" name="Slide Number Placeholder 3"/>
          <p:cNvSpPr>
            <a:spLocks noGrp="1"/>
          </p:cNvSpPr>
          <p:nvPr>
            <p:ph type="sldNum" sz="quarter" idx="12"/>
          </p:nvPr>
        </p:nvSpPr>
        <p:spPr/>
        <p:txBody>
          <a:bodyPr/>
          <a:lstStyle/>
          <a:p>
            <a:fld id="{B1459297-CF4C-44E5-AB0C-030CEDBA5B56}" type="slidenum">
              <a:rPr lang="en-GB" smtClean="0"/>
              <a:t>‹#›</a:t>
            </a:fld>
            <a:endParaRPr lang="en-GB"/>
          </a:p>
        </p:txBody>
      </p:sp>
    </p:spTree>
    <p:extLst>
      <p:ext uri="{BB962C8B-B14F-4D97-AF65-F5344CB8AC3E}">
        <p14:creationId xmlns:p14="http://schemas.microsoft.com/office/powerpoint/2010/main" val="375924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smtClean="0"/>
              <a:t>Klicka här för att ändra format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4263AA1-AA36-8742-81AB-85FC49F2DF2C}" type="datetime1">
              <a:rPr lang="sv-SE" smtClean="0"/>
              <a:t>2014-04-24</a:t>
            </a:fld>
            <a:endParaRPr lang="en-GB"/>
          </a:p>
        </p:txBody>
      </p:sp>
      <p:sp>
        <p:nvSpPr>
          <p:cNvPr id="6" name="Footer Placeholder 5"/>
          <p:cNvSpPr>
            <a:spLocks noGrp="1"/>
          </p:cNvSpPr>
          <p:nvPr>
            <p:ph type="ftr" sz="quarter" idx="11"/>
          </p:nvPr>
        </p:nvSpPr>
        <p:spPr/>
        <p:txBody>
          <a:bodyPr/>
          <a:lstStyle/>
          <a:p>
            <a:r>
              <a:rPr lang="en-GB" smtClean="0"/>
              <a:t>Jan Wellergård</a:t>
            </a:r>
            <a:endParaRPr lang="en-GB"/>
          </a:p>
        </p:txBody>
      </p:sp>
      <p:sp>
        <p:nvSpPr>
          <p:cNvPr id="7" name="Slide Number Placeholder 6"/>
          <p:cNvSpPr>
            <a:spLocks noGrp="1"/>
          </p:cNvSpPr>
          <p:nvPr>
            <p:ph type="sldNum" sz="quarter" idx="12"/>
          </p:nvPr>
        </p:nvSpPr>
        <p:spPr/>
        <p:txBody>
          <a:bodyPr/>
          <a:lstStyle/>
          <a:p>
            <a:fld id="{B1459297-CF4C-44E5-AB0C-030CEDBA5B56}"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extLst>
      <p:ext uri="{BB962C8B-B14F-4D97-AF65-F5344CB8AC3E}">
        <p14:creationId xmlns:p14="http://schemas.microsoft.com/office/powerpoint/2010/main" val="118324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Date Placeholder 7"/>
          <p:cNvSpPr>
            <a:spLocks noGrp="1"/>
          </p:cNvSpPr>
          <p:nvPr>
            <p:ph type="dt" sz="half" idx="10"/>
          </p:nvPr>
        </p:nvSpPr>
        <p:spPr/>
        <p:txBody>
          <a:bodyPr/>
          <a:lstStyle/>
          <a:p>
            <a:fld id="{5A5F152C-588B-954D-9F6B-9E390BC3408B}" type="datetime1">
              <a:rPr lang="sv-SE" smtClean="0"/>
              <a:t>2014-04-24</a:t>
            </a:fld>
            <a:endParaRPr lang="en-GB"/>
          </a:p>
        </p:txBody>
      </p:sp>
      <p:sp>
        <p:nvSpPr>
          <p:cNvPr id="9" name="Slide Number Placeholder 8"/>
          <p:cNvSpPr>
            <a:spLocks noGrp="1"/>
          </p:cNvSpPr>
          <p:nvPr>
            <p:ph type="sldNum" sz="quarter" idx="11"/>
          </p:nvPr>
        </p:nvSpPr>
        <p:spPr/>
        <p:txBody>
          <a:bodyPr/>
          <a:lstStyle/>
          <a:p>
            <a:fld id="{B1459297-CF4C-44E5-AB0C-030CEDBA5B56}" type="slidenum">
              <a:rPr lang="en-GB" smtClean="0"/>
              <a:t>‹#›</a:t>
            </a:fld>
            <a:endParaRPr lang="en-GB"/>
          </a:p>
        </p:txBody>
      </p:sp>
      <p:sp>
        <p:nvSpPr>
          <p:cNvPr id="10" name="Footer Placeholder 9"/>
          <p:cNvSpPr>
            <a:spLocks noGrp="1"/>
          </p:cNvSpPr>
          <p:nvPr>
            <p:ph type="ftr" sz="quarter" idx="12"/>
          </p:nvPr>
        </p:nvSpPr>
        <p:spPr/>
        <p:txBody>
          <a:bodyPr/>
          <a:lstStyle/>
          <a:p>
            <a:r>
              <a:rPr lang="en-GB" smtClean="0"/>
              <a:t>Jan Wellergård</a:t>
            </a:r>
            <a:endParaRPr lang="en-GB"/>
          </a:p>
        </p:txBody>
      </p:sp>
    </p:spTree>
    <p:extLst>
      <p:ext uri="{BB962C8B-B14F-4D97-AF65-F5344CB8AC3E}">
        <p14:creationId xmlns:p14="http://schemas.microsoft.com/office/powerpoint/2010/main" val="260951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459297-CF4C-44E5-AB0C-030CEDBA5B56}"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GB" smtClean="0"/>
              <a:t>Jan Wellergård</a:t>
            </a:r>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2A3DC7A-6D5B-D34B-8301-698733C966A3}" type="datetime1">
              <a:rPr lang="sv-SE" smtClean="0"/>
              <a:t>2014-04-24</a:t>
            </a:fld>
            <a:endParaRPr lang="en-GB"/>
          </a:p>
        </p:txBody>
      </p:sp>
    </p:spTree>
    <p:extLst>
      <p:ext uri="{BB962C8B-B14F-4D97-AF65-F5344CB8AC3E}">
        <p14:creationId xmlns:p14="http://schemas.microsoft.com/office/powerpoint/2010/main" val="2616293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co.org.uk/for_organisations/data_protection/topic_guides/~/media/documents/library/Data_Protection/Practical_application/pia-code-of-practice-final-draf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telia.se/sakerhet"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european-privacy-seal.eu" TargetMode="Externa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ttings/takeout" TargetMode="External"/><Relationship Id="rId2" Type="http://schemas.openxmlformats.org/officeDocument/2006/relationships/hyperlink" Target="https://www.google.com/settings/datatool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atainspektionen.se/lagar-och-regler/personuppgiftslagen/inbyggd-integritet-privacy-by-design/" TargetMode="External"/><Relationship Id="rId2" Type="http://schemas.openxmlformats.org/officeDocument/2006/relationships/hyperlink" Target="http://www.privacybydesign.ca/content/uploads/2013/01/operationalizing-pbd-guide.pdf"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www.iva.se/press/Aktuellt/Hog-moral-kan-bli-svensk-konkurrensfordel/" TargetMode="External"/><Relationship Id="rId2" Type="http://schemas.openxmlformats.org/officeDocument/2006/relationships/hyperlink" Target="http://ico.org.uk/for_organisations/data_protection/topic_guides/privacy_by_design" TargetMode="External"/><Relationship Id="rId1" Type="http://schemas.openxmlformats.org/officeDocument/2006/relationships/slideLayout" Target="../slideLayouts/slideLayout2.xml"/><Relationship Id="rId5" Type="http://schemas.openxmlformats.org/officeDocument/2006/relationships/hyperlink" Target="http://cyberlaw.stanford.edu/wiki/index.php/PET" TargetMode="External"/><Relationship Id="rId4" Type="http://schemas.openxmlformats.org/officeDocument/2006/relationships/hyperlink" Target="http://www.slideshare.net/IVA1919/reputational-risk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ftonbladet.se/debatt/article17642749.a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rossnet.se/iva/20131119NR_1500/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ovdata.no/dokument/NL/lov/2000-04-14-31" TargetMode="External"/><Relationship Id="rId2" Type="http://schemas.openxmlformats.org/officeDocument/2006/relationships/hyperlink" Target="https://www.notisum.se/rnp/sls/lag/19980204.htm" TargetMode="Externa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hyperlink" Target="https://www.finlex.fi/sv/laki/ajantasa/1999/1999052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privacybydesign.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12576" y="4247116"/>
            <a:ext cx="7543800" cy="1213991"/>
          </a:xfrm>
        </p:spPr>
        <p:txBody>
          <a:bodyPr/>
          <a:lstStyle/>
          <a:p>
            <a:r>
              <a:rPr lang="en-GB" sz="4400" dirty="0" smtClean="0">
                <a:solidFill>
                  <a:schemeClr val="tx1">
                    <a:lumMod val="50000"/>
                    <a:lumOff val="50000"/>
                  </a:schemeClr>
                </a:solidFill>
                <a:latin typeface="Gill Sans MT Std Book" pitchFamily="34" charset="0"/>
                <a:ea typeface="Verdana" pitchFamily="34" charset="0"/>
                <a:cs typeface="Verdana" pitchFamily="34" charset="0"/>
              </a:rPr>
              <a:t>Privacy by Design</a:t>
            </a:r>
            <a:endParaRPr lang="en-GB" sz="4400" dirty="0">
              <a:solidFill>
                <a:schemeClr val="tx1">
                  <a:lumMod val="50000"/>
                  <a:lumOff val="50000"/>
                </a:schemeClr>
              </a:solidFill>
              <a:latin typeface="Gill Sans MT Std Book" pitchFamily="34" charset="0"/>
              <a:ea typeface="Verdana" pitchFamily="34" charset="0"/>
              <a:cs typeface="Verdana" pitchFamily="34" charset="0"/>
            </a:endParaRPr>
          </a:p>
        </p:txBody>
      </p:sp>
      <p:sp>
        <p:nvSpPr>
          <p:cNvPr id="3" name="Underrubrik 2"/>
          <p:cNvSpPr>
            <a:spLocks noGrp="1"/>
          </p:cNvSpPr>
          <p:nvPr>
            <p:ph type="subTitle" idx="1"/>
          </p:nvPr>
        </p:nvSpPr>
        <p:spPr>
          <a:xfrm>
            <a:off x="425694" y="5431902"/>
            <a:ext cx="6461760" cy="513184"/>
          </a:xfrm>
        </p:spPr>
        <p:txBody>
          <a:bodyPr>
            <a:normAutofit/>
          </a:bodyPr>
          <a:lstStyle/>
          <a:p>
            <a:r>
              <a:rPr lang="sv-SE" dirty="0" smtClean="0"/>
              <a:t>2014-04-24</a:t>
            </a:r>
            <a:endParaRPr lang="sv-SE" dirty="0"/>
          </a:p>
        </p:txBody>
      </p:sp>
      <p:pic>
        <p:nvPicPr>
          <p:cNvPr id="1026" name="Picture 2" descr="C:\Users\SCS\Documents\Data Protection Forum\Logga\DPF Logga v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77" y="404664"/>
            <a:ext cx="2773363" cy="14811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5"/>
          <p:cNvCxnSpPr/>
          <p:nvPr/>
        </p:nvCxnSpPr>
        <p:spPr>
          <a:xfrm>
            <a:off x="517242" y="5471252"/>
            <a:ext cx="73448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626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1. Proactive not Reactive; Preventative not Remedial</a:t>
            </a:r>
            <a:endParaRPr lang="en-US" dirty="0"/>
          </a:p>
        </p:txBody>
      </p:sp>
      <p:sp>
        <p:nvSpPr>
          <p:cNvPr id="3" name="Platshållare för innehåll 2"/>
          <p:cNvSpPr>
            <a:spLocks noGrp="1"/>
          </p:cNvSpPr>
          <p:nvPr>
            <p:ph idx="1"/>
          </p:nvPr>
        </p:nvSpPr>
        <p:spPr/>
        <p:txBody>
          <a:bodyPr>
            <a:noAutofit/>
          </a:bodyPr>
          <a:lstStyle/>
          <a:p>
            <a:r>
              <a:rPr lang="en-US" sz="2400" dirty="0" smtClean="0"/>
              <a:t>Clear boundaries</a:t>
            </a:r>
          </a:p>
          <a:p>
            <a:pPr lvl="1"/>
            <a:r>
              <a:rPr lang="en-US" sz="2400" dirty="0"/>
              <a:t>Privacy Policy (what is our view of Privacy?)</a:t>
            </a:r>
          </a:p>
          <a:p>
            <a:pPr lvl="1"/>
            <a:r>
              <a:rPr lang="en-US" sz="2400" dirty="0"/>
              <a:t>Legal/Regulatory requirements</a:t>
            </a:r>
          </a:p>
          <a:p>
            <a:pPr lvl="1"/>
            <a:r>
              <a:rPr lang="en-US" sz="2400" dirty="0"/>
              <a:t>Best practices (look at other EU/EES countries</a:t>
            </a:r>
            <a:r>
              <a:rPr lang="en-US" sz="2400" dirty="0" smtClean="0"/>
              <a:t>)</a:t>
            </a:r>
          </a:p>
          <a:p>
            <a:r>
              <a:rPr lang="en-US" sz="2400" dirty="0" smtClean="0"/>
              <a:t>Privacy Impact Assessment (</a:t>
            </a:r>
            <a:r>
              <a:rPr lang="en-US" sz="2400" dirty="0" smtClean="0">
                <a:hlinkClick r:id="rId3"/>
              </a:rPr>
              <a:t>PIA</a:t>
            </a:r>
            <a:r>
              <a:rPr lang="en-US" sz="2400" dirty="0" smtClean="0"/>
              <a:t>)</a:t>
            </a:r>
          </a:p>
          <a:p>
            <a:pPr lvl="1"/>
            <a:r>
              <a:rPr lang="en-US" sz="2400" dirty="0" smtClean="0"/>
              <a:t>GDPR (</a:t>
            </a:r>
            <a:r>
              <a:rPr lang="en-GB" sz="2400" dirty="0"/>
              <a:t>Data protection impact </a:t>
            </a:r>
            <a:r>
              <a:rPr lang="en-GB" sz="2400" dirty="0" smtClean="0"/>
              <a:t>assessment)</a:t>
            </a:r>
            <a:r>
              <a:rPr lang="en-US" sz="2400" dirty="0" smtClean="0"/>
              <a:t> on PIAs</a:t>
            </a:r>
          </a:p>
          <a:p>
            <a:pPr lvl="1"/>
            <a:r>
              <a:rPr lang="en-US" sz="2400" dirty="0" smtClean="0"/>
              <a:t>Regulation from PTS</a:t>
            </a:r>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10</a:t>
            </a:fld>
            <a:endParaRPr lang="en-GB"/>
          </a:p>
        </p:txBody>
      </p:sp>
      <p:pic>
        <p:nvPicPr>
          <p:cNvPr id="5122" name="Picture 2" descr="C:\Users\jawe00\AppData\Local\Microsoft\Windows\Temporary Internet Files\Content.IE5\D0N3BSL5\MC9000552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554538"/>
            <a:ext cx="2225675" cy="230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2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2. Privacy as the Default Setting</a:t>
            </a:r>
            <a:endParaRPr lang="en-US" dirty="0"/>
          </a:p>
        </p:txBody>
      </p:sp>
      <p:sp>
        <p:nvSpPr>
          <p:cNvPr id="3" name="Platshållare för innehåll 2"/>
          <p:cNvSpPr>
            <a:spLocks noGrp="1"/>
          </p:cNvSpPr>
          <p:nvPr>
            <p:ph idx="1"/>
          </p:nvPr>
        </p:nvSpPr>
        <p:spPr/>
        <p:txBody>
          <a:bodyPr>
            <a:normAutofit/>
          </a:bodyPr>
          <a:lstStyle/>
          <a:p>
            <a:r>
              <a:rPr lang="en-US" sz="2400" dirty="0" smtClean="0"/>
              <a:t>Users get the maximum privacy at start, no configuration needed</a:t>
            </a:r>
          </a:p>
          <a:p>
            <a:pPr lvl="1"/>
            <a:r>
              <a:rPr lang="en-US" sz="2400" dirty="0" smtClean="0"/>
              <a:t>Default rules! (People are lazy ; Complicated to set the correct parameters)</a:t>
            </a:r>
          </a:p>
          <a:p>
            <a:pPr lvl="1"/>
            <a:r>
              <a:rPr lang="en-US" sz="2400" dirty="0" smtClean="0"/>
              <a:t>Users ”opt-in” to share data or to allow processing of data</a:t>
            </a:r>
          </a:p>
          <a:p>
            <a:pPr lvl="1"/>
            <a:r>
              <a:rPr lang="en-US" sz="2200" dirty="0" smtClean="0"/>
              <a:t>Conflict of the business benefit of processing data and privacy (marketing </a:t>
            </a:r>
            <a:r>
              <a:rPr lang="en-US" sz="2200" dirty="0" err="1" smtClean="0"/>
              <a:t>etc</a:t>
            </a:r>
            <a:r>
              <a:rPr lang="en-US" sz="2200" dirty="0" smtClean="0"/>
              <a:t>)</a:t>
            </a:r>
          </a:p>
          <a:p>
            <a:endParaRPr lang="en-US" sz="2400" dirty="0" smtClean="0"/>
          </a:p>
          <a:p>
            <a:pPr marL="114300" indent="0">
              <a:buNone/>
            </a:pPr>
            <a:endParaRPr lang="en-US" sz="2400" dirty="0"/>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11</a:t>
            </a:fld>
            <a:endParaRPr lang="en-GB"/>
          </a:p>
        </p:txBody>
      </p:sp>
      <p:pic>
        <p:nvPicPr>
          <p:cNvPr id="6146" name="Picture 2" descr="C:\Users\jawe00\AppData\Local\Microsoft\Windows\Temporary Internet Files\Content.IE5\7VEX1PLS\MP9004317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037084"/>
            <a:ext cx="2456458" cy="163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6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3. Privacy Embedded into Design</a:t>
            </a:r>
            <a:endParaRPr lang="en-US" dirty="0"/>
          </a:p>
        </p:txBody>
      </p:sp>
      <p:sp>
        <p:nvSpPr>
          <p:cNvPr id="3" name="Platshållare för innehåll 2"/>
          <p:cNvSpPr>
            <a:spLocks noGrp="1"/>
          </p:cNvSpPr>
          <p:nvPr>
            <p:ph idx="1"/>
          </p:nvPr>
        </p:nvSpPr>
        <p:spPr/>
        <p:txBody>
          <a:bodyPr>
            <a:normAutofit/>
          </a:bodyPr>
          <a:lstStyle/>
          <a:p>
            <a:r>
              <a:rPr lang="en-US" dirty="0" smtClean="0"/>
              <a:t>Minimize </a:t>
            </a:r>
            <a:r>
              <a:rPr lang="en-US" dirty="0"/>
              <a:t>the personal data used</a:t>
            </a:r>
          </a:p>
          <a:p>
            <a:pPr lvl="1"/>
            <a:r>
              <a:rPr lang="en-US" dirty="0"/>
              <a:t>Use other, less sensitive data (if possible</a:t>
            </a:r>
            <a:r>
              <a:rPr lang="en-US" dirty="0" smtClean="0"/>
              <a:t>), aggregate-delete</a:t>
            </a:r>
            <a:endParaRPr lang="en-US" dirty="0"/>
          </a:p>
          <a:p>
            <a:pPr lvl="1"/>
            <a:r>
              <a:rPr lang="en-US" dirty="0"/>
              <a:t>Avoid </a:t>
            </a:r>
            <a:r>
              <a:rPr lang="en-US" dirty="0" smtClean="0"/>
              <a:t>sensitive data such as personal </a:t>
            </a:r>
            <a:r>
              <a:rPr lang="en-US" dirty="0"/>
              <a:t>number/SSN</a:t>
            </a:r>
          </a:p>
          <a:p>
            <a:r>
              <a:rPr lang="en-US" dirty="0" smtClean="0"/>
              <a:t>Cater for Subject Access Requests</a:t>
            </a:r>
          </a:p>
          <a:p>
            <a:r>
              <a:rPr lang="en-US" dirty="0" smtClean="0"/>
              <a:t>Metadata </a:t>
            </a:r>
            <a:r>
              <a:rPr lang="en-US" dirty="0" smtClean="0"/>
              <a:t>(browser fingerprints)</a:t>
            </a:r>
          </a:p>
          <a:p>
            <a:pPr lvl="1"/>
            <a:r>
              <a:rPr lang="en-US" dirty="0" smtClean="0"/>
              <a:t>Can be more sensitive </a:t>
            </a:r>
            <a:r>
              <a:rPr lang="en-US" dirty="0" smtClean="0"/>
              <a:t>than </a:t>
            </a:r>
            <a:r>
              <a:rPr lang="en-US" dirty="0" smtClean="0"/>
              <a:t>content</a:t>
            </a:r>
          </a:p>
          <a:p>
            <a:pPr lvl="1"/>
            <a:r>
              <a:rPr lang="en-US" dirty="0" smtClean="0"/>
              <a:t>Loss of metadata (when can we delete, obsolete data)</a:t>
            </a:r>
          </a:p>
          <a:p>
            <a:r>
              <a:rPr lang="en-US" dirty="0" smtClean="0"/>
              <a:t>User customization how personal data is used</a:t>
            </a:r>
          </a:p>
          <a:p>
            <a:r>
              <a:rPr lang="en-US" dirty="0" smtClean="0"/>
              <a:t>Use defined values instead of free-text fields (avoiding less appropriate data to be entered, and quality issues).</a:t>
            </a:r>
          </a:p>
          <a:p>
            <a:r>
              <a:rPr lang="en-US" dirty="0" smtClean="0"/>
              <a:t>How do we inform the customer and how do we get consent?</a:t>
            </a:r>
            <a:endParaRPr lang="en-US" dirty="0"/>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12</a:t>
            </a:fld>
            <a:endParaRPr lang="en-GB"/>
          </a:p>
        </p:txBody>
      </p:sp>
      <p:pic>
        <p:nvPicPr>
          <p:cNvPr id="1026" name="Picture 2" descr="C:\Users\jawe00\AppData\Local\Microsoft\Windows\Temporary Internet Files\Content.IE5\RLTHUFQO\MC9003113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9304" y="5805264"/>
            <a:ext cx="857463" cy="97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7620000" cy="1368152"/>
          </a:xfrm>
        </p:spPr>
        <p:txBody>
          <a:bodyPr/>
          <a:lstStyle/>
          <a:p>
            <a:r>
              <a:rPr lang="en-US" sz="4800" dirty="0" smtClean="0"/>
              <a:t>4. Full Functionality — Positive-Sum, not Zero-Sum</a:t>
            </a:r>
            <a:endParaRPr lang="en-US" sz="4800" dirty="0"/>
          </a:p>
        </p:txBody>
      </p:sp>
      <p:sp>
        <p:nvSpPr>
          <p:cNvPr id="3" name="Platshållare för innehåll 2"/>
          <p:cNvSpPr>
            <a:spLocks noGrp="1"/>
          </p:cNvSpPr>
          <p:nvPr>
            <p:ph idx="1"/>
          </p:nvPr>
        </p:nvSpPr>
        <p:spPr/>
        <p:txBody>
          <a:bodyPr>
            <a:noAutofit/>
          </a:bodyPr>
          <a:lstStyle/>
          <a:p>
            <a:r>
              <a:rPr lang="en-US" sz="2400" dirty="0" smtClean="0"/>
              <a:t>By being more creative, one can find measures to reduce the privacy risks</a:t>
            </a:r>
          </a:p>
          <a:p>
            <a:pPr lvl="1"/>
            <a:r>
              <a:rPr lang="en-US" sz="2400" dirty="0" smtClean="0"/>
              <a:t>Functional/system domains</a:t>
            </a:r>
          </a:p>
          <a:p>
            <a:pPr lvl="1"/>
            <a:r>
              <a:rPr lang="en-US" sz="2400" dirty="0" smtClean="0"/>
              <a:t>Go strictly for the objective</a:t>
            </a:r>
          </a:p>
          <a:p>
            <a:pPr lvl="2"/>
            <a:r>
              <a:rPr lang="en-US" sz="2000" dirty="0" smtClean="0"/>
              <a:t>Automated License Plate Recognition</a:t>
            </a:r>
          </a:p>
          <a:p>
            <a:r>
              <a:rPr lang="en-US" sz="2400" dirty="0" smtClean="0"/>
              <a:t>Examples of risks</a:t>
            </a:r>
          </a:p>
          <a:p>
            <a:pPr lvl="1"/>
            <a:r>
              <a:rPr lang="en-US" sz="2400" dirty="0" smtClean="0"/>
              <a:t>Metadata like Audit </a:t>
            </a:r>
            <a:r>
              <a:rPr lang="en-US" sz="2400" dirty="0"/>
              <a:t>logs (dual use</a:t>
            </a:r>
            <a:r>
              <a:rPr lang="en-US" sz="2400" dirty="0" smtClean="0"/>
              <a:t>)</a:t>
            </a:r>
          </a:p>
          <a:p>
            <a:pPr lvl="1"/>
            <a:r>
              <a:rPr lang="en-US" sz="2400" dirty="0" smtClean="0"/>
              <a:t>Systems are by default very</a:t>
            </a:r>
            <a:br>
              <a:rPr lang="en-US" sz="2400" dirty="0" smtClean="0"/>
            </a:br>
            <a:r>
              <a:rPr lang="en-US" sz="2400" dirty="0" smtClean="0"/>
              <a:t>capable (risk of misuse)</a:t>
            </a:r>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13</a:t>
            </a:fld>
            <a:endParaRPr lang="en-GB"/>
          </a:p>
        </p:txBody>
      </p:sp>
      <p:pic>
        <p:nvPicPr>
          <p:cNvPr id="7170" name="Picture 2" descr="C:\Users\jawe00\AppData\Local\Microsoft\Windows\Temporary Internet Files\Content.IE5\H0U0G82M\MP9004490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452863"/>
            <a:ext cx="1837978" cy="122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5. End-to-End Security — Full Lifecycle Protection</a:t>
            </a:r>
            <a:endParaRPr lang="en-US" dirty="0"/>
          </a:p>
        </p:txBody>
      </p:sp>
      <p:sp>
        <p:nvSpPr>
          <p:cNvPr id="3" name="Platshållare för innehåll 2"/>
          <p:cNvSpPr>
            <a:spLocks noGrp="1"/>
          </p:cNvSpPr>
          <p:nvPr>
            <p:ph idx="1"/>
          </p:nvPr>
        </p:nvSpPr>
        <p:spPr/>
        <p:txBody>
          <a:bodyPr>
            <a:normAutofit/>
          </a:bodyPr>
          <a:lstStyle/>
          <a:p>
            <a:r>
              <a:rPr lang="en-US" dirty="0" smtClean="0"/>
              <a:t>Strong access management procedures</a:t>
            </a:r>
          </a:p>
          <a:p>
            <a:pPr lvl="1"/>
            <a:r>
              <a:rPr lang="en-US" dirty="0" smtClean="0"/>
              <a:t>Only grant access to those who need – review</a:t>
            </a:r>
          </a:p>
          <a:p>
            <a:pPr lvl="1"/>
            <a:r>
              <a:rPr lang="en-US" dirty="0" smtClean="0"/>
              <a:t>Tailor Access Control profiles to the tasks of the user</a:t>
            </a:r>
          </a:p>
          <a:p>
            <a:r>
              <a:rPr lang="en-US" dirty="0" smtClean="0"/>
              <a:t>Encryption in transit </a:t>
            </a:r>
            <a:r>
              <a:rPr lang="en-US" u="sng" dirty="0" smtClean="0"/>
              <a:t>and</a:t>
            </a:r>
            <a:r>
              <a:rPr lang="en-US" dirty="0" smtClean="0"/>
              <a:t> at rest</a:t>
            </a:r>
          </a:p>
          <a:p>
            <a:r>
              <a:rPr lang="en-US" dirty="0" smtClean="0"/>
              <a:t>Purge/Culling/Deletion of personal data</a:t>
            </a:r>
          </a:p>
          <a:p>
            <a:pPr lvl="1"/>
            <a:r>
              <a:rPr lang="en-US" dirty="0" smtClean="0"/>
              <a:t>Clear understanding of the purpose of the system</a:t>
            </a:r>
          </a:p>
          <a:p>
            <a:pPr lvl="1"/>
            <a:r>
              <a:rPr lang="en-US" dirty="0" smtClean="0"/>
              <a:t>Removal/Deletion/Archiving</a:t>
            </a:r>
          </a:p>
          <a:p>
            <a:pPr lvl="2"/>
            <a:r>
              <a:rPr lang="en-US" dirty="0" smtClean="0"/>
              <a:t>Deletion vs. </a:t>
            </a:r>
            <a:r>
              <a:rPr lang="en-US" dirty="0" err="1" smtClean="0"/>
              <a:t>Anonymization</a:t>
            </a:r>
            <a:endParaRPr lang="en-US" dirty="0" smtClean="0"/>
          </a:p>
          <a:p>
            <a:pPr lvl="2"/>
            <a:r>
              <a:rPr lang="en-US" dirty="0" smtClean="0"/>
              <a:t>Using PII as keys (like customer ID)  in the DB</a:t>
            </a:r>
          </a:p>
          <a:p>
            <a:pPr lvl="2"/>
            <a:r>
              <a:rPr lang="en-US" dirty="0" smtClean="0"/>
              <a:t>How much data do we need to remove?</a:t>
            </a:r>
          </a:p>
          <a:p>
            <a:r>
              <a:rPr lang="en-US" dirty="0" smtClean="0"/>
              <a:t>Having control over changes (scope creep)</a:t>
            </a:r>
          </a:p>
          <a:p>
            <a:endParaRPr lang="en-US" dirty="0"/>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14</a:t>
            </a:fld>
            <a:endParaRPr lang="en-GB"/>
          </a:p>
        </p:txBody>
      </p:sp>
      <p:pic>
        <p:nvPicPr>
          <p:cNvPr id="8194" name="Picture 2" descr="C:\Users\jawe00\AppData\Local\Microsoft\Windows\Temporary Internet Files\Content.IE5\7VEX1PLS\MC9004348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738" y="469423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9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6. Visibility and Transparency — Keep it Open</a:t>
            </a:r>
            <a:endParaRPr lang="en-US" dirty="0"/>
          </a:p>
        </p:txBody>
      </p:sp>
      <p:sp>
        <p:nvSpPr>
          <p:cNvPr id="3" name="Platshållare för innehåll 2"/>
          <p:cNvSpPr>
            <a:spLocks noGrp="1"/>
          </p:cNvSpPr>
          <p:nvPr>
            <p:ph idx="1"/>
          </p:nvPr>
        </p:nvSpPr>
        <p:spPr/>
        <p:txBody>
          <a:bodyPr>
            <a:normAutofit/>
          </a:bodyPr>
          <a:lstStyle/>
          <a:p>
            <a:r>
              <a:rPr lang="en-US" sz="2400" dirty="0" smtClean="0"/>
              <a:t>Publish (or be open) with PIAs</a:t>
            </a:r>
          </a:p>
          <a:p>
            <a:r>
              <a:rPr lang="en-US" sz="2400" dirty="0"/>
              <a:t>Openness on what we do with the data (Privacy Policy, </a:t>
            </a:r>
            <a:r>
              <a:rPr lang="en-US" sz="2400" dirty="0">
                <a:hlinkClick r:id="rId3"/>
              </a:rPr>
              <a:t>www.telia.se/sakerhet</a:t>
            </a:r>
            <a:r>
              <a:rPr lang="en-US" sz="2400" dirty="0"/>
              <a:t> - </a:t>
            </a:r>
            <a:r>
              <a:rPr lang="en-US" sz="2400" dirty="0" smtClean="0"/>
              <a:t>Plain English</a:t>
            </a:r>
          </a:p>
          <a:p>
            <a:pPr lvl="1"/>
            <a:r>
              <a:rPr lang="en-US" sz="2400" dirty="0" smtClean="0"/>
              <a:t>What data to we have, what do we do with it, </a:t>
            </a:r>
            <a:r>
              <a:rPr lang="en-US" sz="2400" dirty="0" err="1" smtClean="0"/>
              <a:t>etc</a:t>
            </a:r>
            <a:r>
              <a:rPr lang="en-US" sz="2400" dirty="0" smtClean="0"/>
              <a:t>?</a:t>
            </a:r>
          </a:p>
          <a:p>
            <a:pPr lvl="1"/>
            <a:r>
              <a:rPr lang="en-US" sz="2400" dirty="0" smtClean="0"/>
              <a:t>Legal requirement!</a:t>
            </a:r>
          </a:p>
          <a:p>
            <a:r>
              <a:rPr lang="en-US" sz="2400" dirty="0" smtClean="0"/>
              <a:t>Independent Audits &amp; Certifications</a:t>
            </a:r>
          </a:p>
        </p:txBody>
      </p:sp>
      <p:pic>
        <p:nvPicPr>
          <p:cNvPr id="4" name="Bildobjekt 3">
            <a:hlinkClick r:id="rId4"/>
          </p:cNvPr>
          <p:cNvPicPr>
            <a:picLocks noChangeAspect="1"/>
          </p:cNvPicPr>
          <p:nvPr/>
        </p:nvPicPr>
        <p:blipFill>
          <a:blip r:embed="rId5"/>
          <a:stretch>
            <a:fillRect/>
          </a:stretch>
        </p:blipFill>
        <p:spPr>
          <a:xfrm>
            <a:off x="5652120" y="5517232"/>
            <a:ext cx="1536513" cy="757436"/>
          </a:xfrm>
          <a:prstGeom prst="rect">
            <a:avLst/>
          </a:prstGeom>
        </p:spPr>
      </p:pic>
      <p:pic>
        <p:nvPicPr>
          <p:cNvPr id="5" name="Bildobjekt 4"/>
          <p:cNvPicPr>
            <a:picLocks noChangeAspect="1"/>
          </p:cNvPicPr>
          <p:nvPr/>
        </p:nvPicPr>
        <p:blipFill>
          <a:blip r:embed="rId6"/>
          <a:stretch>
            <a:fillRect/>
          </a:stretch>
        </p:blipFill>
        <p:spPr>
          <a:xfrm>
            <a:off x="4067944" y="4869160"/>
            <a:ext cx="1079500" cy="1473200"/>
          </a:xfrm>
          <a:prstGeom prst="rect">
            <a:avLst/>
          </a:prstGeom>
        </p:spPr>
      </p:pic>
      <p:pic>
        <p:nvPicPr>
          <p:cNvPr id="6" name="Bildobjekt 5"/>
          <p:cNvPicPr>
            <a:picLocks noChangeAspect="1"/>
          </p:cNvPicPr>
          <p:nvPr/>
        </p:nvPicPr>
        <p:blipFill>
          <a:blip r:embed="rId7"/>
          <a:stretch>
            <a:fillRect/>
          </a:stretch>
        </p:blipFill>
        <p:spPr>
          <a:xfrm>
            <a:off x="1979712" y="5157192"/>
            <a:ext cx="1828800" cy="635000"/>
          </a:xfrm>
          <a:prstGeom prst="rect">
            <a:avLst/>
          </a:prstGeom>
        </p:spPr>
      </p:pic>
      <p:pic>
        <p:nvPicPr>
          <p:cNvPr id="7" name="Bildobjekt 6"/>
          <p:cNvPicPr>
            <a:picLocks noChangeAspect="1"/>
          </p:cNvPicPr>
          <p:nvPr/>
        </p:nvPicPr>
        <p:blipFill>
          <a:blip r:embed="rId8"/>
          <a:stretch>
            <a:fillRect/>
          </a:stretch>
        </p:blipFill>
        <p:spPr>
          <a:xfrm>
            <a:off x="467544" y="4437112"/>
            <a:ext cx="1142256" cy="1142256"/>
          </a:xfrm>
          <a:prstGeom prst="rect">
            <a:avLst/>
          </a:prstGeom>
        </p:spPr>
      </p:pic>
      <p:pic>
        <p:nvPicPr>
          <p:cNvPr id="8" name="Bildobjekt 7"/>
          <p:cNvPicPr>
            <a:picLocks noChangeAspect="1"/>
          </p:cNvPicPr>
          <p:nvPr/>
        </p:nvPicPr>
        <p:blipFill>
          <a:blip r:embed="rId9"/>
          <a:stretch>
            <a:fillRect/>
          </a:stretch>
        </p:blipFill>
        <p:spPr>
          <a:xfrm>
            <a:off x="5580112" y="4581128"/>
            <a:ext cx="1816100" cy="584200"/>
          </a:xfrm>
          <a:prstGeom prst="rect">
            <a:avLst/>
          </a:prstGeom>
        </p:spPr>
      </p:pic>
      <p:sp>
        <p:nvSpPr>
          <p:cNvPr id="9" name="Platshållare för sidfot 8"/>
          <p:cNvSpPr>
            <a:spLocks noGrp="1"/>
          </p:cNvSpPr>
          <p:nvPr>
            <p:ph type="ftr" sz="quarter" idx="11"/>
          </p:nvPr>
        </p:nvSpPr>
        <p:spPr/>
        <p:txBody>
          <a:bodyPr/>
          <a:lstStyle/>
          <a:p>
            <a:r>
              <a:rPr lang="en-GB" smtClean="0"/>
              <a:t>Jan Wellergård</a:t>
            </a:r>
            <a:endParaRPr lang="en-GB"/>
          </a:p>
        </p:txBody>
      </p:sp>
      <p:sp>
        <p:nvSpPr>
          <p:cNvPr id="10" name="Platshållare för bildnummer 9"/>
          <p:cNvSpPr>
            <a:spLocks noGrp="1"/>
          </p:cNvSpPr>
          <p:nvPr>
            <p:ph type="sldNum" sz="quarter" idx="12"/>
          </p:nvPr>
        </p:nvSpPr>
        <p:spPr/>
        <p:txBody>
          <a:bodyPr/>
          <a:lstStyle/>
          <a:p>
            <a:fld id="{B1459297-CF4C-44E5-AB0C-030CEDBA5B56}" type="slidenum">
              <a:rPr lang="en-GB" smtClean="0"/>
              <a:t>15</a:t>
            </a:fld>
            <a:endParaRPr lang="en-GB"/>
          </a:p>
        </p:txBody>
      </p:sp>
    </p:spTree>
    <p:extLst>
      <p:ext uri="{BB962C8B-B14F-4D97-AF65-F5344CB8AC3E}">
        <p14:creationId xmlns:p14="http://schemas.microsoft.com/office/powerpoint/2010/main" val="9242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0" presetClass="entr" presetSubtype="0" fill="hold"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3000"/>
                            </p:stCondLst>
                            <p:childTnLst>
                              <p:par>
                                <p:cTn id="31" presetID="10" presetClass="entr" presetSubtype="0" fill="hold" nodeType="after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10" presetClass="entr" presetSubtype="0" fill="hold" nodeType="after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7. Respect for User Privacy — Keep it User-Centric</a:t>
            </a:r>
            <a:endParaRPr lang="en-US" dirty="0"/>
          </a:p>
        </p:txBody>
      </p:sp>
      <p:sp>
        <p:nvSpPr>
          <p:cNvPr id="3" name="Platshållare för innehåll 2"/>
          <p:cNvSpPr>
            <a:spLocks noGrp="1"/>
          </p:cNvSpPr>
          <p:nvPr>
            <p:ph idx="1"/>
          </p:nvPr>
        </p:nvSpPr>
        <p:spPr/>
        <p:txBody>
          <a:bodyPr>
            <a:noAutofit/>
          </a:bodyPr>
          <a:lstStyle/>
          <a:p>
            <a:pPr marL="342900" lvl="1">
              <a:buClr>
                <a:schemeClr val="accent1"/>
              </a:buClr>
            </a:pPr>
            <a:r>
              <a:rPr lang="en-US" sz="2400" dirty="0" smtClean="0"/>
              <a:t>Connect with usability. The system is usable when the user gets control over its personal data.</a:t>
            </a:r>
          </a:p>
          <a:p>
            <a:pPr marL="708660" lvl="2">
              <a:buClr>
                <a:schemeClr val="accent1"/>
              </a:buClr>
            </a:pPr>
            <a:r>
              <a:rPr lang="en-US" sz="2000" dirty="0"/>
              <a:t>User friendly </a:t>
            </a:r>
            <a:r>
              <a:rPr lang="en-US" sz="2000" dirty="0" smtClean="0"/>
              <a:t>options</a:t>
            </a:r>
          </a:p>
          <a:p>
            <a:pPr marL="708660" lvl="2">
              <a:buClr>
                <a:schemeClr val="accent1"/>
              </a:buClr>
            </a:pPr>
            <a:r>
              <a:rPr lang="en-US" sz="2000" dirty="0" smtClean="0"/>
              <a:t>Good oversight</a:t>
            </a:r>
          </a:p>
          <a:p>
            <a:pPr marL="982980" lvl="3">
              <a:buClr>
                <a:schemeClr val="accent1"/>
              </a:buClr>
            </a:pPr>
            <a:r>
              <a:rPr lang="en-US" sz="1800" dirty="0" smtClean="0"/>
              <a:t>Google Dashboard  </a:t>
            </a:r>
            <a:r>
              <a:rPr lang="en-US" sz="1800" dirty="0" smtClean="0">
                <a:hlinkClick r:id="rId2"/>
              </a:rPr>
              <a:t>https://www.google.com/settings/datatools</a:t>
            </a:r>
            <a:endParaRPr lang="en-US" sz="1800" dirty="0" smtClean="0"/>
          </a:p>
          <a:p>
            <a:pPr marL="982980" lvl="3">
              <a:buClr>
                <a:schemeClr val="accent1"/>
              </a:buClr>
            </a:pPr>
            <a:r>
              <a:rPr lang="en-US" sz="1800" dirty="0" smtClean="0"/>
              <a:t>Yahoo! Privacy Centre</a:t>
            </a:r>
          </a:p>
          <a:p>
            <a:pPr marL="342900" lvl="1">
              <a:buClr>
                <a:schemeClr val="accent1"/>
              </a:buClr>
            </a:pPr>
            <a:r>
              <a:rPr lang="en-US" sz="2400" dirty="0" smtClean="0"/>
              <a:t>Automate Subject Request Access</a:t>
            </a:r>
          </a:p>
          <a:p>
            <a:pPr marL="708660" lvl="2">
              <a:buClr>
                <a:schemeClr val="accent1"/>
              </a:buClr>
            </a:pPr>
            <a:r>
              <a:rPr lang="en-US" sz="2000" dirty="0" smtClean="0"/>
              <a:t>Facebook Archive Dump</a:t>
            </a:r>
          </a:p>
          <a:p>
            <a:pPr marL="708660" lvl="2">
              <a:buClr>
                <a:schemeClr val="accent1"/>
              </a:buClr>
            </a:pPr>
            <a:r>
              <a:rPr lang="en-US" sz="2000" dirty="0" smtClean="0">
                <a:hlinkClick r:id="rId3"/>
              </a:rPr>
              <a:t>Google</a:t>
            </a:r>
            <a:endParaRPr lang="en-US" sz="2000" dirty="0" smtClean="0"/>
          </a:p>
          <a:p>
            <a:pPr marL="342900" lvl="1">
              <a:buClr>
                <a:schemeClr val="accent1"/>
              </a:buClr>
            </a:pPr>
            <a:r>
              <a:rPr lang="en-US" sz="2400" dirty="0" smtClean="0"/>
              <a:t>Federated user management (sharing data with other application)</a:t>
            </a:r>
          </a:p>
          <a:p>
            <a:pPr marL="708660" lvl="2">
              <a:buClr>
                <a:schemeClr val="accent1"/>
              </a:buClr>
            </a:pPr>
            <a:r>
              <a:rPr lang="en-US" sz="2000" dirty="0" smtClean="0"/>
              <a:t>Facebook Apps</a:t>
            </a:r>
          </a:p>
          <a:p>
            <a:pPr marL="342900" lvl="1">
              <a:buClr>
                <a:schemeClr val="accent1"/>
              </a:buClr>
            </a:pPr>
            <a:r>
              <a:rPr lang="en-US" sz="2400" dirty="0" smtClean="0"/>
              <a:t>Risk of “Consent fatigue”</a:t>
            </a:r>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16</a:t>
            </a:fld>
            <a:endParaRPr lang="en-GB"/>
          </a:p>
        </p:txBody>
      </p:sp>
      <p:pic>
        <p:nvPicPr>
          <p:cNvPr id="9218" name="Picture 2" descr="C:\Users\jawe00\AppData\Local\Microsoft\Windows\Temporary Internet Files\Content.IE5\SCH4B2ZM\MC90043381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220072"/>
            <a:ext cx="1637928" cy="163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Questions?</a:t>
            </a:r>
            <a:endParaRPr lang="en-US" dirty="0"/>
          </a:p>
        </p:txBody>
      </p:sp>
      <p:pic>
        <p:nvPicPr>
          <p:cNvPr id="1026" name="Picture 2" descr="C:\Users\jawe00\AppData\Local\Microsoft\Windows\Temporary Internet Files\Content.IE5\7VEX1PLS\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492896"/>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sidfot 2"/>
          <p:cNvSpPr>
            <a:spLocks noGrp="1"/>
          </p:cNvSpPr>
          <p:nvPr>
            <p:ph type="ftr" sz="quarter" idx="11"/>
          </p:nvPr>
        </p:nvSpPr>
        <p:spPr/>
        <p:txBody>
          <a:bodyPr/>
          <a:lstStyle/>
          <a:p>
            <a:r>
              <a:rPr lang="en-GB" smtClean="0"/>
              <a:t>Jan Wellergård</a:t>
            </a:r>
            <a:endParaRPr lang="en-GB"/>
          </a:p>
        </p:txBody>
      </p:sp>
      <p:sp>
        <p:nvSpPr>
          <p:cNvPr id="4" name="Platshållare för bildnummer 3"/>
          <p:cNvSpPr>
            <a:spLocks noGrp="1"/>
          </p:cNvSpPr>
          <p:nvPr>
            <p:ph type="sldNum" sz="quarter" idx="12"/>
          </p:nvPr>
        </p:nvSpPr>
        <p:spPr/>
        <p:txBody>
          <a:bodyPr/>
          <a:lstStyle/>
          <a:p>
            <a:fld id="{B1459297-CF4C-44E5-AB0C-030CEDBA5B56}" type="slidenum">
              <a:rPr lang="en-GB" smtClean="0"/>
              <a:t>17</a:t>
            </a:fld>
            <a:endParaRPr lang="en-GB"/>
          </a:p>
        </p:txBody>
      </p:sp>
    </p:spTree>
    <p:extLst>
      <p:ext uri="{BB962C8B-B14F-4D97-AF65-F5344CB8AC3E}">
        <p14:creationId xmlns:p14="http://schemas.microsoft.com/office/powerpoint/2010/main" val="3928095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More reading</a:t>
            </a:r>
            <a:endParaRPr lang="en-GB" dirty="0"/>
          </a:p>
        </p:txBody>
      </p:sp>
      <p:sp>
        <p:nvSpPr>
          <p:cNvPr id="3" name="Platshållare för innehåll 2"/>
          <p:cNvSpPr>
            <a:spLocks noGrp="1"/>
          </p:cNvSpPr>
          <p:nvPr>
            <p:ph idx="1"/>
          </p:nvPr>
        </p:nvSpPr>
        <p:spPr>
          <a:xfrm>
            <a:off x="1619672" y="1600200"/>
            <a:ext cx="6457528" cy="4800600"/>
          </a:xfrm>
        </p:spPr>
        <p:txBody>
          <a:bodyPr/>
          <a:lstStyle/>
          <a:p>
            <a:r>
              <a:rPr lang="en-GB" sz="1400" dirty="0">
                <a:hlinkClick r:id="rId2"/>
              </a:rPr>
              <a:t>http://www.privacybydesign.ca/content/uploads/2013/01/operationalizing-pbd-</a:t>
            </a:r>
            <a:r>
              <a:rPr lang="en-GB" sz="1400" dirty="0" smtClean="0">
                <a:hlinkClick r:id="rId2"/>
              </a:rPr>
              <a:t>guide.pdf</a:t>
            </a:r>
            <a:endParaRPr lang="en-GB" sz="1400" dirty="0" smtClean="0"/>
          </a:p>
          <a:p>
            <a:endParaRPr lang="en-GB" dirty="0" smtClean="0"/>
          </a:p>
          <a:p>
            <a:endParaRPr lang="en-GB" dirty="0"/>
          </a:p>
          <a:p>
            <a:r>
              <a:rPr lang="en-GB" dirty="0">
                <a:hlinkClick r:id="rId3"/>
              </a:rPr>
              <a:t>http://www.datainspektionen.se/lagar-och-regler/personuppgiftslagen/inbyggd-integritet-privacy-by-design</a:t>
            </a:r>
            <a:r>
              <a:rPr lang="en-GB" dirty="0" smtClean="0">
                <a:hlinkClick r:id="rId3"/>
              </a:rPr>
              <a:t>/</a:t>
            </a:r>
            <a:endParaRPr lang="en-GB" dirty="0" smtClean="0"/>
          </a:p>
          <a:p>
            <a:endParaRPr lang="en-GB" dirty="0"/>
          </a:p>
        </p:txBody>
      </p:sp>
      <p:pic>
        <p:nvPicPr>
          <p:cNvPr id="4" name="Bildobjekt 3" descr="operationalizing-privacy-by-design-co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268760"/>
            <a:ext cx="934424" cy="1224136"/>
          </a:xfrm>
          <a:prstGeom prst="rect">
            <a:avLst/>
          </a:prstGeom>
        </p:spPr>
      </p:pic>
      <p:pic>
        <p:nvPicPr>
          <p:cNvPr id="5" name="Bildobjekt 4"/>
          <p:cNvPicPr>
            <a:picLocks noChangeAspect="1"/>
          </p:cNvPicPr>
          <p:nvPr/>
        </p:nvPicPr>
        <p:blipFill>
          <a:blip r:embed="rId5"/>
          <a:stretch>
            <a:fillRect/>
          </a:stretch>
        </p:blipFill>
        <p:spPr>
          <a:xfrm>
            <a:off x="539552" y="2636912"/>
            <a:ext cx="1130300" cy="1460500"/>
          </a:xfrm>
          <a:prstGeom prst="rect">
            <a:avLst/>
          </a:prstGeom>
        </p:spPr>
      </p:pic>
      <p:sp>
        <p:nvSpPr>
          <p:cNvPr id="6" name="Platshållare för sidfot 5"/>
          <p:cNvSpPr>
            <a:spLocks noGrp="1"/>
          </p:cNvSpPr>
          <p:nvPr>
            <p:ph type="ftr" sz="quarter" idx="11"/>
          </p:nvPr>
        </p:nvSpPr>
        <p:spPr/>
        <p:txBody>
          <a:bodyPr/>
          <a:lstStyle/>
          <a:p>
            <a:r>
              <a:rPr lang="en-GB" smtClean="0"/>
              <a:t>Jan Wellergård</a:t>
            </a:r>
            <a:endParaRPr lang="en-GB"/>
          </a:p>
        </p:txBody>
      </p:sp>
      <p:sp>
        <p:nvSpPr>
          <p:cNvPr id="7" name="Platshållare för bildnummer 6"/>
          <p:cNvSpPr>
            <a:spLocks noGrp="1"/>
          </p:cNvSpPr>
          <p:nvPr>
            <p:ph type="sldNum" sz="quarter" idx="12"/>
          </p:nvPr>
        </p:nvSpPr>
        <p:spPr/>
        <p:txBody>
          <a:bodyPr/>
          <a:lstStyle/>
          <a:p>
            <a:fld id="{B1459297-CF4C-44E5-AB0C-030CEDBA5B56}" type="slidenum">
              <a:rPr lang="en-GB" smtClean="0"/>
              <a:t>18</a:t>
            </a:fld>
            <a:endParaRPr lang="en-GB"/>
          </a:p>
        </p:txBody>
      </p:sp>
    </p:spTree>
    <p:extLst>
      <p:ext uri="{BB962C8B-B14F-4D97-AF65-F5344CB8AC3E}">
        <p14:creationId xmlns:p14="http://schemas.microsoft.com/office/powerpoint/2010/main" val="992026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Links if you have a lot of time on your hands</a:t>
            </a:r>
            <a:endParaRPr lang="en-GB" dirty="0"/>
          </a:p>
        </p:txBody>
      </p:sp>
      <p:sp>
        <p:nvSpPr>
          <p:cNvPr id="3" name="Platshållare för innehåll 2"/>
          <p:cNvSpPr>
            <a:spLocks noGrp="1"/>
          </p:cNvSpPr>
          <p:nvPr>
            <p:ph idx="1"/>
          </p:nvPr>
        </p:nvSpPr>
        <p:spPr/>
        <p:txBody>
          <a:bodyPr/>
          <a:lstStyle/>
          <a:p>
            <a:r>
              <a:rPr lang="en-GB" dirty="0">
                <a:hlinkClick r:id="rId2"/>
              </a:rPr>
              <a:t>http://ico.org.uk/for_organisations/data_protection/topic_guides/</a:t>
            </a:r>
            <a:r>
              <a:rPr lang="en-GB" dirty="0" smtClean="0">
                <a:hlinkClick r:id="rId2"/>
              </a:rPr>
              <a:t>privacy_by_design</a:t>
            </a:r>
            <a:endParaRPr lang="en-GB" dirty="0" smtClean="0"/>
          </a:p>
          <a:p>
            <a:r>
              <a:rPr lang="en-GB" dirty="0">
                <a:hlinkClick r:id="rId3"/>
              </a:rPr>
              <a:t>http://www.iva.se/press/Aktuellt/Hog-moral-kan-bli-svensk-konkurrensfordel</a:t>
            </a:r>
            <a:r>
              <a:rPr lang="en-GB" dirty="0" smtClean="0">
                <a:hlinkClick r:id="rId3"/>
              </a:rPr>
              <a:t>/</a:t>
            </a:r>
            <a:endParaRPr lang="en-GB" dirty="0" smtClean="0"/>
          </a:p>
          <a:p>
            <a:r>
              <a:rPr lang="en-GB" dirty="0">
                <a:hlinkClick r:id="rId4"/>
              </a:rPr>
              <a:t>http://www.slideshare.net/IVA1919/reputational-risks</a:t>
            </a:r>
            <a:r>
              <a:rPr lang="en-GB" dirty="0" smtClean="0">
                <a:hlinkClick r:id="rId4"/>
              </a:rPr>
              <a:t>#</a:t>
            </a:r>
            <a:endParaRPr lang="en-GB" dirty="0" smtClean="0"/>
          </a:p>
          <a:p>
            <a:r>
              <a:rPr lang="en-GB" dirty="0">
                <a:hlinkClick r:id="rId5"/>
              </a:rPr>
              <a:t>http://cyberlaw.stanford.edu/wiki/index.php/</a:t>
            </a:r>
            <a:r>
              <a:rPr lang="en-GB" dirty="0" smtClean="0">
                <a:hlinkClick r:id="rId5"/>
              </a:rPr>
              <a:t>PET</a:t>
            </a:r>
            <a:endParaRPr lang="en-GB" dirty="0" smtClean="0"/>
          </a:p>
          <a:p>
            <a:endParaRPr lang="en-GB" dirty="0"/>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19</a:t>
            </a:fld>
            <a:endParaRPr lang="en-GB"/>
          </a:p>
        </p:txBody>
      </p:sp>
    </p:spTree>
    <p:extLst>
      <p:ext uri="{BB962C8B-B14F-4D97-AF65-F5344CB8AC3E}">
        <p14:creationId xmlns:p14="http://schemas.microsoft.com/office/powerpoint/2010/main" val="1349270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Jan Wellergård</a:t>
            </a:r>
            <a:endParaRPr lang="sv-SE" dirty="0"/>
          </a:p>
        </p:txBody>
      </p:sp>
      <p:sp>
        <p:nvSpPr>
          <p:cNvPr id="3" name="Platshållare för innehåll 2"/>
          <p:cNvSpPr>
            <a:spLocks noGrp="1"/>
          </p:cNvSpPr>
          <p:nvPr>
            <p:ph idx="1"/>
          </p:nvPr>
        </p:nvSpPr>
        <p:spPr/>
        <p:txBody>
          <a:bodyPr/>
          <a:lstStyle/>
          <a:p>
            <a:r>
              <a:rPr lang="en-US" dirty="0" smtClean="0"/>
              <a:t>Personal Data Representative (</a:t>
            </a:r>
            <a:r>
              <a:rPr lang="en-US" dirty="0" err="1" smtClean="0"/>
              <a:t>sv</a:t>
            </a:r>
            <a:r>
              <a:rPr lang="en-US" dirty="0" smtClean="0"/>
              <a:t>. </a:t>
            </a:r>
            <a:r>
              <a:rPr lang="en-US" dirty="0" err="1" smtClean="0"/>
              <a:t>Personuppgiftsombud</a:t>
            </a:r>
            <a:r>
              <a:rPr lang="en-US" dirty="0" smtClean="0"/>
              <a:t> / Data Protection Officer for </a:t>
            </a:r>
            <a:r>
              <a:rPr lang="en-US" dirty="0" err="1" smtClean="0"/>
              <a:t>TeliaSonera’s</a:t>
            </a:r>
            <a:r>
              <a:rPr lang="en-US" dirty="0" smtClean="0"/>
              <a:t> Swedish entities (2005)</a:t>
            </a:r>
          </a:p>
          <a:p>
            <a:r>
              <a:rPr lang="en-US" dirty="0" smtClean="0"/>
              <a:t>Security Director for IT Support System in Group Technology</a:t>
            </a:r>
          </a:p>
          <a:p>
            <a:r>
              <a:rPr lang="en-US" dirty="0" smtClean="0"/>
              <a:t>Board Member of Forum </a:t>
            </a:r>
            <a:r>
              <a:rPr lang="en-US" dirty="0" err="1" smtClean="0"/>
              <a:t>för</a:t>
            </a:r>
            <a:r>
              <a:rPr lang="en-US" dirty="0" smtClean="0"/>
              <a:t> </a:t>
            </a:r>
            <a:r>
              <a:rPr lang="en-US" dirty="0" err="1" smtClean="0"/>
              <a:t>Dataskydd</a:t>
            </a:r>
            <a:endParaRPr lang="en-US" dirty="0" smtClean="0"/>
          </a:p>
          <a:p>
            <a:endParaRPr lang="en-US" dirty="0" smtClean="0"/>
          </a:p>
          <a:p>
            <a:r>
              <a:rPr lang="en-US" dirty="0" smtClean="0"/>
              <a:t>Security Consultant  (97-00)</a:t>
            </a:r>
          </a:p>
          <a:p>
            <a:pPr lvl="1"/>
            <a:r>
              <a:rPr lang="en-US" dirty="0" smtClean="0"/>
              <a:t>Telia.se</a:t>
            </a:r>
          </a:p>
          <a:p>
            <a:endParaRPr lang="en-US" dirty="0" smtClean="0"/>
          </a:p>
          <a:p>
            <a:endParaRPr lang="en-US" dirty="0"/>
          </a:p>
        </p:txBody>
      </p:sp>
      <p:pic>
        <p:nvPicPr>
          <p:cNvPr id="4" name="Bildobjekt 3" descr="DSC_9992 - version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581128"/>
            <a:ext cx="3102537" cy="2031737"/>
          </a:xfrm>
          <a:prstGeom prst="rect">
            <a:avLst/>
          </a:prstGeom>
        </p:spPr>
      </p:pic>
      <p:pic>
        <p:nvPicPr>
          <p:cNvPr id="5" name="Bildobjekt 4" descr="IMG_173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437112"/>
            <a:ext cx="2276872" cy="2276872"/>
          </a:xfrm>
          <a:prstGeom prst="rect">
            <a:avLst/>
          </a:prstGeom>
        </p:spPr>
      </p:pic>
      <p:sp>
        <p:nvSpPr>
          <p:cNvPr id="6" name="Platshållare för sidfot 5"/>
          <p:cNvSpPr>
            <a:spLocks noGrp="1"/>
          </p:cNvSpPr>
          <p:nvPr>
            <p:ph type="ftr" sz="quarter" idx="11"/>
          </p:nvPr>
        </p:nvSpPr>
        <p:spPr/>
        <p:txBody>
          <a:bodyPr/>
          <a:lstStyle/>
          <a:p>
            <a:r>
              <a:rPr lang="en-GB" smtClean="0"/>
              <a:t>Jan Wellergård</a:t>
            </a:r>
            <a:endParaRPr lang="en-GB"/>
          </a:p>
        </p:txBody>
      </p:sp>
      <p:sp>
        <p:nvSpPr>
          <p:cNvPr id="7" name="Platshållare för bildnummer 6"/>
          <p:cNvSpPr>
            <a:spLocks noGrp="1"/>
          </p:cNvSpPr>
          <p:nvPr>
            <p:ph type="sldNum" sz="quarter" idx="12"/>
          </p:nvPr>
        </p:nvSpPr>
        <p:spPr/>
        <p:txBody>
          <a:bodyPr/>
          <a:lstStyle/>
          <a:p>
            <a:fld id="{B1459297-CF4C-44E5-AB0C-030CEDBA5B56}" type="slidenum">
              <a:rPr lang="en-GB" smtClean="0"/>
              <a:t>2</a:t>
            </a:fld>
            <a:endParaRPr lang="en-GB"/>
          </a:p>
        </p:txBody>
      </p:sp>
    </p:spTree>
    <p:extLst>
      <p:ext uri="{BB962C8B-B14F-4D97-AF65-F5344CB8AC3E}">
        <p14:creationId xmlns:p14="http://schemas.microsoft.com/office/powerpoint/2010/main" val="2230731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1">
                    <a:lumMod val="50000"/>
                    <a:lumOff val="50000"/>
                  </a:schemeClr>
                </a:solidFill>
                <a:latin typeface="Gill Sans MT Std Book" pitchFamily="34" charset="0"/>
              </a:rPr>
              <a:t>Contact</a:t>
            </a:r>
            <a:endParaRPr lang="sv-SE" dirty="0">
              <a:solidFill>
                <a:schemeClr val="tx1">
                  <a:lumMod val="50000"/>
                  <a:lumOff val="50000"/>
                </a:schemeClr>
              </a:solidFill>
              <a:latin typeface="Gill Sans MT Std Book" pitchFamily="34" charset="0"/>
            </a:endParaRPr>
          </a:p>
        </p:txBody>
      </p:sp>
      <p:sp>
        <p:nvSpPr>
          <p:cNvPr id="3" name="Platshållare för innehåll 2"/>
          <p:cNvSpPr>
            <a:spLocks noGrp="1"/>
          </p:cNvSpPr>
          <p:nvPr>
            <p:ph idx="1"/>
          </p:nvPr>
        </p:nvSpPr>
        <p:spPr>
          <a:xfrm>
            <a:off x="457200" y="1600200"/>
            <a:ext cx="7620000" cy="4637112"/>
          </a:xfrm>
        </p:spPr>
        <p:txBody>
          <a:bodyPr/>
          <a:lstStyle/>
          <a:p>
            <a:pPr marL="114300" indent="0">
              <a:buNone/>
            </a:pPr>
            <a:r>
              <a:rPr lang="en-GB" dirty="0" smtClean="0"/>
              <a:t>Visit us on </a:t>
            </a:r>
            <a:r>
              <a:rPr lang="en-GB" dirty="0" err="1" smtClean="0">
                <a:solidFill>
                  <a:srgbClr val="7030A0"/>
                </a:solidFill>
              </a:rPr>
              <a:t>www.dpforum.se</a:t>
            </a:r>
            <a:r>
              <a:rPr lang="en-GB" dirty="0" smtClean="0"/>
              <a:t> or e-mail </a:t>
            </a:r>
            <a:r>
              <a:rPr lang="en-GB" dirty="0" err="1" smtClean="0">
                <a:solidFill>
                  <a:srgbClr val="7030A0"/>
                </a:solidFill>
              </a:rPr>
              <a:t>info@dpforum.se</a:t>
            </a:r>
            <a:endParaRPr lang="en-GB" dirty="0" smtClean="0">
              <a:solidFill>
                <a:srgbClr val="7030A0"/>
              </a:solidFill>
            </a:endParaRPr>
          </a:p>
          <a:p>
            <a:pPr marL="114300" indent="0">
              <a:buNone/>
            </a:pPr>
            <a:endParaRPr lang="en-GB" dirty="0" smtClean="0"/>
          </a:p>
          <a:p>
            <a:pPr marL="114300" indent="0">
              <a:buNone/>
            </a:pPr>
            <a:r>
              <a:rPr lang="en-GB" dirty="0" smtClean="0"/>
              <a:t>Forum </a:t>
            </a:r>
            <a:r>
              <a:rPr lang="en-GB" dirty="0" err="1" smtClean="0"/>
              <a:t>för</a:t>
            </a:r>
            <a:r>
              <a:rPr lang="en-GB" dirty="0" smtClean="0"/>
              <a:t> </a:t>
            </a:r>
            <a:r>
              <a:rPr lang="en-GB" dirty="0" err="1" smtClean="0"/>
              <a:t>dataskydd</a:t>
            </a:r>
            <a:r>
              <a:rPr lang="en-GB" dirty="0" smtClean="0"/>
              <a:t> is also present on; </a:t>
            </a:r>
          </a:p>
          <a:p>
            <a:pPr marL="114300" indent="0">
              <a:buNone/>
            </a:pPr>
            <a:endParaRPr lang="en-GB" dirty="0" smtClean="0"/>
          </a:p>
          <a:p>
            <a:pPr marL="114300" indent="0">
              <a:buNone/>
            </a:pPr>
            <a:r>
              <a:rPr lang="en-GB" dirty="0" smtClean="0"/>
              <a:t>          </a:t>
            </a:r>
            <a:r>
              <a:rPr lang="en-GB" dirty="0" err="1" smtClean="0"/>
              <a:t>DPForumSwe</a:t>
            </a:r>
            <a:endParaRPr lang="en-GB" dirty="0" smtClean="0"/>
          </a:p>
          <a:p>
            <a:pPr marL="114300" indent="0">
              <a:buNone/>
            </a:pPr>
            <a:endParaRPr lang="en-GB" dirty="0" smtClean="0"/>
          </a:p>
          <a:p>
            <a:pPr marL="114300" indent="0">
              <a:buNone/>
            </a:pPr>
            <a:r>
              <a:rPr lang="en-GB" dirty="0" smtClean="0"/>
              <a:t>          Forum </a:t>
            </a:r>
            <a:r>
              <a:rPr lang="en-GB" dirty="0" err="1" smtClean="0"/>
              <a:t>för</a:t>
            </a:r>
            <a:r>
              <a:rPr lang="en-GB" dirty="0" smtClean="0"/>
              <a:t> </a:t>
            </a:r>
            <a:r>
              <a:rPr lang="en-GB" dirty="0" err="1" smtClean="0"/>
              <a:t>Dataskydd</a:t>
            </a:r>
            <a:endParaRPr lang="en-GB" dirty="0" smtClean="0"/>
          </a:p>
          <a:p>
            <a:pPr marL="114300" indent="0">
              <a:buNone/>
            </a:pPr>
            <a:endParaRPr lang="en-GB" dirty="0"/>
          </a:p>
          <a:p>
            <a:pPr marL="114300" indent="0">
              <a:buNone/>
            </a:pPr>
            <a:r>
              <a:rPr lang="en-GB" dirty="0"/>
              <a:t>	</a:t>
            </a:r>
            <a:r>
              <a:rPr lang="en-GB" dirty="0" err="1" smtClean="0"/>
              <a:t>jan_wellergard</a:t>
            </a:r>
            <a:endParaRPr lang="en-GB" dirty="0" smtClean="0"/>
          </a:p>
          <a:p>
            <a:pPr marL="114300" indent="0">
              <a:buNone/>
            </a:pPr>
            <a:endParaRPr lang="en-GB" dirty="0"/>
          </a:p>
          <a:p>
            <a:pPr marL="114300" indent="0">
              <a:buNone/>
            </a:pPr>
            <a:r>
              <a:rPr lang="en-GB" dirty="0"/>
              <a:t>	http://</a:t>
            </a:r>
            <a:r>
              <a:rPr lang="en-GB" dirty="0" err="1"/>
              <a:t>www.linkedin.com</a:t>
            </a:r>
            <a:r>
              <a:rPr lang="en-GB" dirty="0"/>
              <a:t>/in/</a:t>
            </a:r>
            <a:r>
              <a:rPr lang="en-GB" dirty="0" err="1"/>
              <a:t>jankw</a:t>
            </a:r>
            <a:endParaRPr lang="en-GB" dirty="0" smtClean="0"/>
          </a:p>
        </p:txBody>
      </p:sp>
      <p:sp>
        <p:nvSpPr>
          <p:cNvPr id="4" name="Rektangel 3"/>
          <p:cNvSpPr/>
          <p:nvPr/>
        </p:nvSpPr>
        <p:spPr>
          <a:xfrm>
            <a:off x="7956376" y="6525344"/>
            <a:ext cx="2880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dirty="0">
              <a:solidFill>
                <a:schemeClr val="tx1">
                  <a:lumMod val="75000"/>
                  <a:lumOff val="25000"/>
                </a:schemeClr>
              </a:solidFill>
            </a:endParaRPr>
          </a:p>
        </p:txBody>
      </p:sp>
      <p:pic>
        <p:nvPicPr>
          <p:cNvPr id="5" name="Picture 4" descr="C:\Users\SCS\Documents\Data Protection Forum\Logga\DPF Logga vit_dark te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58" y="6309320"/>
            <a:ext cx="923326" cy="49311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110" y="3068960"/>
            <a:ext cx="650421" cy="650421"/>
          </a:xfrm>
          <a:prstGeom prst="rect">
            <a:avLst/>
          </a:prstGeom>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57" y="3738804"/>
            <a:ext cx="689429" cy="689429"/>
          </a:xfrm>
          <a:prstGeom prst="rect">
            <a:avLst/>
          </a:prstGeo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725144"/>
            <a:ext cx="650421" cy="650421"/>
          </a:xfrm>
          <a:prstGeom prst="rect">
            <a:avLst/>
          </a:prstGeom>
        </p:spPr>
      </p:pic>
      <p:pic>
        <p:nvPicPr>
          <p:cNvPr id="10" name="Bildobjekt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5445224"/>
            <a:ext cx="689429" cy="689429"/>
          </a:xfrm>
          <a:prstGeom prst="rect">
            <a:avLst/>
          </a:prstGeom>
        </p:spPr>
      </p:pic>
      <p:cxnSp>
        <p:nvCxnSpPr>
          <p:cNvPr id="11" name="Rak 10"/>
          <p:cNvCxnSpPr/>
          <p:nvPr/>
        </p:nvCxnSpPr>
        <p:spPr>
          <a:xfrm>
            <a:off x="179512" y="4653136"/>
            <a:ext cx="813690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Platshållare för sidfot 11"/>
          <p:cNvSpPr>
            <a:spLocks noGrp="1"/>
          </p:cNvSpPr>
          <p:nvPr>
            <p:ph type="ftr" sz="quarter" idx="11"/>
          </p:nvPr>
        </p:nvSpPr>
        <p:spPr/>
        <p:txBody>
          <a:bodyPr/>
          <a:lstStyle/>
          <a:p>
            <a:r>
              <a:rPr lang="en-GB" smtClean="0"/>
              <a:t>Jan Wellergård</a:t>
            </a:r>
            <a:endParaRPr lang="en-GB"/>
          </a:p>
        </p:txBody>
      </p:sp>
      <p:sp>
        <p:nvSpPr>
          <p:cNvPr id="13" name="Platshållare för bildnummer 12"/>
          <p:cNvSpPr>
            <a:spLocks noGrp="1"/>
          </p:cNvSpPr>
          <p:nvPr>
            <p:ph type="sldNum" sz="quarter" idx="12"/>
          </p:nvPr>
        </p:nvSpPr>
        <p:spPr/>
        <p:txBody>
          <a:bodyPr/>
          <a:lstStyle/>
          <a:p>
            <a:fld id="{B1459297-CF4C-44E5-AB0C-030CEDBA5B56}" type="slidenum">
              <a:rPr lang="en-GB" smtClean="0"/>
              <a:t>20</a:t>
            </a:fld>
            <a:endParaRPr lang="en-GB"/>
          </a:p>
        </p:txBody>
      </p:sp>
    </p:spTree>
    <p:extLst>
      <p:ext uri="{BB962C8B-B14F-4D97-AF65-F5344CB8AC3E}">
        <p14:creationId xmlns:p14="http://schemas.microsoft.com/office/powerpoint/2010/main" val="166511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3" name="Platshållare för innehåll 2"/>
          <p:cNvSpPr>
            <a:spLocks noGrp="1"/>
          </p:cNvSpPr>
          <p:nvPr>
            <p:ph idx="1"/>
          </p:nvPr>
        </p:nvSpPr>
        <p:spPr/>
        <p:txBody>
          <a:bodyPr/>
          <a:lstStyle/>
          <a:p>
            <a:r>
              <a:rPr lang="en-GB" dirty="0" smtClean="0"/>
              <a:t>Putting Privacy by Design into context</a:t>
            </a:r>
          </a:p>
          <a:p>
            <a:r>
              <a:rPr lang="en-GB" dirty="0" smtClean="0"/>
              <a:t>Walk-through of the 7 principles of Privacy by Design</a:t>
            </a:r>
          </a:p>
          <a:p>
            <a:pPr lvl="1"/>
            <a:r>
              <a:rPr lang="en-GB" dirty="0" smtClean="0"/>
              <a:t>Relate to law/regulation</a:t>
            </a:r>
          </a:p>
          <a:p>
            <a:pPr lvl="1"/>
            <a:r>
              <a:rPr lang="en-GB" dirty="0" smtClean="0"/>
              <a:t>Some lessons learned</a:t>
            </a:r>
          </a:p>
          <a:p>
            <a:r>
              <a:rPr lang="en-GB" dirty="0" smtClean="0"/>
              <a:t>Q&amp;A</a:t>
            </a:r>
            <a:endParaRPr lang="en-GB" dirty="0"/>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3</a:t>
            </a:fld>
            <a:endParaRPr lang="en-GB"/>
          </a:p>
        </p:txBody>
      </p:sp>
    </p:spTree>
    <p:extLst>
      <p:ext uri="{BB962C8B-B14F-4D97-AF65-F5344CB8AC3E}">
        <p14:creationId xmlns:p14="http://schemas.microsoft.com/office/powerpoint/2010/main" val="2845175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Impact of failing to protect Personal Data</a:t>
            </a:r>
            <a:endParaRPr lang="en-GB" dirty="0"/>
          </a:p>
        </p:txBody>
      </p:sp>
      <p:sp>
        <p:nvSpPr>
          <p:cNvPr id="5" name="Content Placeholder 4"/>
          <p:cNvSpPr>
            <a:spLocks noGrp="1"/>
          </p:cNvSpPr>
          <p:nvPr>
            <p:ph idx="1"/>
          </p:nvPr>
        </p:nvSpPr>
        <p:spPr/>
        <p:txBody>
          <a:bodyPr/>
          <a:lstStyle/>
          <a:p>
            <a:r>
              <a:rPr lang="en-GB" sz="2000" dirty="0" smtClean="0"/>
              <a:t>Survey done by </a:t>
            </a:r>
            <a:r>
              <a:rPr lang="en-GB" sz="2000" dirty="0" err="1" smtClean="0"/>
              <a:t>Askus</a:t>
            </a:r>
            <a:r>
              <a:rPr lang="en-GB" sz="2000" dirty="0" smtClean="0"/>
              <a:t> and </a:t>
            </a:r>
            <a:r>
              <a:rPr lang="en-GB" sz="2000" dirty="0" err="1" smtClean="0"/>
              <a:t>Handelshögskolan</a:t>
            </a:r>
            <a:r>
              <a:rPr lang="en-GB" sz="2000" dirty="0" smtClean="0"/>
              <a:t> looking at the reaction from shareholders, customers and the public to certain practises seen as ethical or unethical. They also measured the effect of mitigating actions</a:t>
            </a:r>
          </a:p>
          <a:p>
            <a:pPr lvl="1"/>
            <a:r>
              <a:rPr lang="en-GB" sz="1600" dirty="0" smtClean="0"/>
              <a:t>10.000 answers</a:t>
            </a:r>
          </a:p>
          <a:p>
            <a:pPr lvl="1"/>
            <a:r>
              <a:rPr lang="en-GB" sz="1600" dirty="0" smtClean="0"/>
              <a:t>Result was a risk index from -100 to +100 showing the potential effect for reputation</a:t>
            </a:r>
          </a:p>
          <a:p>
            <a:r>
              <a:rPr lang="en-GB" sz="2000" dirty="0" smtClean="0"/>
              <a:t>Child labour gave a risk index of</a:t>
            </a:r>
            <a:r>
              <a:rPr lang="en-GB" sz="2000" dirty="0"/>
              <a:t>: </a:t>
            </a:r>
            <a:endParaRPr lang="en-GB" sz="2000" dirty="0" smtClean="0"/>
          </a:p>
          <a:p>
            <a:pPr lvl="1"/>
            <a:r>
              <a:rPr lang="en-GB" sz="1600" dirty="0" smtClean="0"/>
              <a:t>Positive communication (PR) increase of 17</a:t>
            </a:r>
          </a:p>
          <a:p>
            <a:pPr lvl="1"/>
            <a:r>
              <a:rPr lang="en-GB" sz="1600" dirty="0" smtClean="0"/>
              <a:t>Concrete action (on site), increase of 29</a:t>
            </a:r>
          </a:p>
          <a:p>
            <a:r>
              <a:rPr lang="en-GB" sz="2000" dirty="0" smtClean="0"/>
              <a:t>Resell or transfer of customer data gave a risk index of: </a:t>
            </a:r>
          </a:p>
          <a:p>
            <a:pPr lvl="1"/>
            <a:r>
              <a:rPr lang="en-GB" sz="1600" dirty="0"/>
              <a:t>Positive communication (PR</a:t>
            </a:r>
            <a:r>
              <a:rPr lang="en-GB" sz="1600" dirty="0" smtClean="0"/>
              <a:t>), no increase</a:t>
            </a:r>
          </a:p>
          <a:p>
            <a:pPr lvl="1"/>
            <a:r>
              <a:rPr lang="en-GB" sz="1600" dirty="0" smtClean="0"/>
              <a:t>Concrete actions, no increase</a:t>
            </a:r>
          </a:p>
          <a:p>
            <a:pPr lvl="1"/>
            <a:r>
              <a:rPr lang="en-GB" sz="1600" dirty="0" smtClean="0"/>
              <a:t>Consent, increase of 28</a:t>
            </a:r>
            <a:endParaRPr lang="en-GB" sz="1600" dirty="0"/>
          </a:p>
        </p:txBody>
      </p:sp>
      <p:sp>
        <p:nvSpPr>
          <p:cNvPr id="6" name="TextBox 5"/>
          <p:cNvSpPr txBox="1"/>
          <p:nvPr/>
        </p:nvSpPr>
        <p:spPr>
          <a:xfrm>
            <a:off x="7020271" y="3729101"/>
            <a:ext cx="518091" cy="369332"/>
          </a:xfrm>
          <a:prstGeom prst="rect">
            <a:avLst/>
          </a:prstGeom>
          <a:solidFill>
            <a:srgbClr val="FFFFFF">
              <a:alpha val="80000"/>
            </a:srgbClr>
          </a:solidFill>
          <a:ln>
            <a:solidFill>
              <a:schemeClr val="accent1"/>
            </a:solidFill>
          </a:ln>
        </p:spPr>
        <p:txBody>
          <a:bodyPr wrap="none" rtlCol="0">
            <a:spAutoFit/>
          </a:bodyPr>
          <a:lstStyle/>
          <a:p>
            <a:r>
              <a:rPr lang="en-GB" dirty="0" smtClean="0">
                <a:solidFill>
                  <a:schemeClr val="tx2"/>
                </a:solidFill>
              </a:rPr>
              <a:t>-70</a:t>
            </a:r>
          </a:p>
        </p:txBody>
      </p:sp>
      <p:sp>
        <p:nvSpPr>
          <p:cNvPr id="7" name="TextBox 6"/>
          <p:cNvSpPr txBox="1"/>
          <p:nvPr/>
        </p:nvSpPr>
        <p:spPr>
          <a:xfrm>
            <a:off x="7020270" y="4693134"/>
            <a:ext cx="518091" cy="369332"/>
          </a:xfrm>
          <a:prstGeom prst="rect">
            <a:avLst/>
          </a:prstGeom>
          <a:solidFill>
            <a:srgbClr val="FFFFFF">
              <a:alpha val="80000"/>
            </a:srgbClr>
          </a:solidFill>
          <a:ln>
            <a:solidFill>
              <a:schemeClr val="accent1"/>
            </a:solidFill>
          </a:ln>
        </p:spPr>
        <p:txBody>
          <a:bodyPr wrap="none" rtlCol="0">
            <a:spAutoFit/>
          </a:bodyPr>
          <a:lstStyle/>
          <a:p>
            <a:r>
              <a:rPr lang="en-GB" dirty="0" smtClean="0">
                <a:solidFill>
                  <a:schemeClr val="tx2"/>
                </a:solidFill>
              </a:rPr>
              <a:t>-68</a:t>
            </a:r>
          </a:p>
        </p:txBody>
      </p:sp>
      <p:sp>
        <p:nvSpPr>
          <p:cNvPr id="8" name="TextBox 7"/>
          <p:cNvSpPr txBox="1"/>
          <p:nvPr/>
        </p:nvSpPr>
        <p:spPr>
          <a:xfrm>
            <a:off x="4427984" y="6237312"/>
            <a:ext cx="3613490" cy="415498"/>
          </a:xfrm>
          <a:prstGeom prst="rect">
            <a:avLst/>
          </a:prstGeom>
          <a:solidFill>
            <a:srgbClr val="FFFFFF">
              <a:alpha val="80000"/>
            </a:srgbClr>
          </a:solidFill>
          <a:ln>
            <a:noFill/>
          </a:ln>
        </p:spPr>
        <p:txBody>
          <a:bodyPr wrap="none" rtlCol="0">
            <a:spAutoFit/>
          </a:bodyPr>
          <a:lstStyle/>
          <a:p>
            <a:r>
              <a:rPr lang="en-GB" sz="1050" i="1" dirty="0" smtClean="0">
                <a:hlinkClick r:id="rId3"/>
              </a:rPr>
              <a:t>http://www.aftonbladet.se/debatt/article17642749.ab</a:t>
            </a:r>
            <a:endParaRPr lang="en-GB" sz="1050" i="1" dirty="0" smtClean="0"/>
          </a:p>
          <a:p>
            <a:r>
              <a:rPr lang="en-GB" sz="1050" i="1" dirty="0" smtClean="0">
                <a:hlinkClick r:id="rId4"/>
              </a:rPr>
              <a:t>http://www.crossnet.se/iva/20131119NR_1500/index.html</a:t>
            </a:r>
            <a:endParaRPr lang="en-GB" sz="1050" i="1" dirty="0" smtClean="0"/>
          </a:p>
        </p:txBody>
      </p:sp>
      <p:sp>
        <p:nvSpPr>
          <p:cNvPr id="2" name="Platshållare för sidfot 1"/>
          <p:cNvSpPr>
            <a:spLocks noGrp="1"/>
          </p:cNvSpPr>
          <p:nvPr>
            <p:ph type="ftr" sz="quarter" idx="11"/>
          </p:nvPr>
        </p:nvSpPr>
        <p:spPr/>
        <p:txBody>
          <a:bodyPr/>
          <a:lstStyle/>
          <a:p>
            <a:r>
              <a:rPr lang="en-GB" smtClean="0"/>
              <a:t>Jan Wellergård</a:t>
            </a:r>
            <a:endParaRPr lang="en-GB"/>
          </a:p>
        </p:txBody>
      </p:sp>
      <p:sp>
        <p:nvSpPr>
          <p:cNvPr id="3" name="Platshållare för bildnummer 2"/>
          <p:cNvSpPr>
            <a:spLocks noGrp="1"/>
          </p:cNvSpPr>
          <p:nvPr>
            <p:ph type="sldNum" sz="quarter" idx="12"/>
          </p:nvPr>
        </p:nvSpPr>
        <p:spPr/>
        <p:txBody>
          <a:bodyPr/>
          <a:lstStyle/>
          <a:p>
            <a:fld id="{B1459297-CF4C-44E5-AB0C-030CEDBA5B56}" type="slidenum">
              <a:rPr lang="en-GB" smtClean="0"/>
              <a:t>4</a:t>
            </a:fld>
            <a:endParaRPr lang="en-GB"/>
          </a:p>
        </p:txBody>
      </p:sp>
    </p:spTree>
    <p:extLst>
      <p:ext uri="{BB962C8B-B14F-4D97-AF65-F5344CB8AC3E}">
        <p14:creationId xmlns:p14="http://schemas.microsoft.com/office/powerpoint/2010/main" val="8073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What does this mean?</a:t>
            </a:r>
            <a:endParaRPr lang="en-GB" dirty="0"/>
          </a:p>
        </p:txBody>
      </p:sp>
      <p:sp>
        <p:nvSpPr>
          <p:cNvPr id="3" name="Platshållare för innehåll 2"/>
          <p:cNvSpPr>
            <a:spLocks noGrp="1"/>
          </p:cNvSpPr>
          <p:nvPr>
            <p:ph idx="1"/>
          </p:nvPr>
        </p:nvSpPr>
        <p:spPr/>
        <p:txBody>
          <a:bodyPr>
            <a:normAutofit fontScale="92500" lnSpcReduction="10000"/>
          </a:bodyPr>
          <a:lstStyle/>
          <a:p>
            <a:r>
              <a:rPr lang="en-GB" dirty="0" smtClean="0"/>
              <a:t>Reduce the risk and impact of failing to protect data</a:t>
            </a:r>
          </a:p>
          <a:p>
            <a:pPr lvl="1"/>
            <a:r>
              <a:rPr lang="en-GB" dirty="0" smtClean="0"/>
              <a:t>Minimize the volume of data</a:t>
            </a:r>
          </a:p>
          <a:p>
            <a:pPr lvl="2"/>
            <a:r>
              <a:rPr lang="en-GB" dirty="0" smtClean="0"/>
              <a:t>don’t process data not needed</a:t>
            </a:r>
          </a:p>
          <a:p>
            <a:pPr lvl="2"/>
            <a:r>
              <a:rPr lang="en-GB" dirty="0"/>
              <a:t>r</a:t>
            </a:r>
            <a:r>
              <a:rPr lang="en-GB" dirty="0" smtClean="0"/>
              <a:t>emove unneeded data</a:t>
            </a:r>
          </a:p>
          <a:p>
            <a:pPr lvl="1"/>
            <a:r>
              <a:rPr lang="en-GB" dirty="0" smtClean="0"/>
              <a:t>Make processing secure</a:t>
            </a:r>
          </a:p>
          <a:p>
            <a:pPr lvl="2"/>
            <a:r>
              <a:rPr lang="en-GB" dirty="0" smtClean="0"/>
              <a:t>Implementing “adequate” security measures</a:t>
            </a:r>
          </a:p>
          <a:p>
            <a:pPr lvl="2"/>
            <a:r>
              <a:rPr lang="en-GB" dirty="0" smtClean="0"/>
              <a:t>Don’t forget manual processes</a:t>
            </a:r>
          </a:p>
          <a:p>
            <a:r>
              <a:rPr lang="en-GB" dirty="0" smtClean="0"/>
              <a:t>Put the user in the drivers seat</a:t>
            </a:r>
          </a:p>
          <a:p>
            <a:pPr lvl="1"/>
            <a:r>
              <a:rPr lang="en-GB" dirty="0" smtClean="0"/>
              <a:t>Let user feel that he/she is in control of its personal data</a:t>
            </a:r>
          </a:p>
          <a:p>
            <a:pPr lvl="1"/>
            <a:r>
              <a:rPr lang="en-GB" dirty="0" smtClean="0"/>
              <a:t>Inform the user</a:t>
            </a:r>
          </a:p>
          <a:p>
            <a:pPr lvl="1"/>
            <a:endParaRPr lang="en-GB" dirty="0"/>
          </a:p>
          <a:p>
            <a:pPr marL="114300" indent="0">
              <a:buNone/>
            </a:pPr>
            <a:r>
              <a:rPr lang="en-GB" i="1" dirty="0" smtClean="0"/>
              <a:t>This needs to be considered throughout  the system lifecycle, starting from the business case, via acquisition / development, go-live (start collection of data), change management and decommission.</a:t>
            </a:r>
          </a:p>
          <a:p>
            <a:pPr marL="114300" indent="0">
              <a:buNone/>
            </a:pPr>
            <a:r>
              <a:rPr lang="en-GB" i="1" dirty="0"/>
              <a:t>	</a:t>
            </a:r>
            <a:r>
              <a:rPr lang="en-GB" i="1" dirty="0" smtClean="0"/>
              <a:t>=&gt; Privacy By Design</a:t>
            </a:r>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5</a:t>
            </a:fld>
            <a:endParaRPr lang="en-GB"/>
          </a:p>
        </p:txBody>
      </p:sp>
      <p:pic>
        <p:nvPicPr>
          <p:cNvPr id="1026" name="Picture 2" descr="C:\Users\jawe00\AppData\Local\Microsoft\Windows\Temporary Internet Files\Content.IE5\RLTHUFQO\MP9004018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60648"/>
            <a:ext cx="1362423" cy="204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30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Current</a:t>
            </a:r>
            <a:r>
              <a:rPr lang="sv-SE" dirty="0" smtClean="0"/>
              <a:t> </a:t>
            </a:r>
            <a:r>
              <a:rPr lang="sv-SE" dirty="0" err="1" smtClean="0"/>
              <a:t>laws</a:t>
            </a:r>
            <a:endParaRPr lang="sv-SE" dirty="0"/>
          </a:p>
        </p:txBody>
      </p:sp>
      <p:sp>
        <p:nvSpPr>
          <p:cNvPr id="3" name="Platshållare för innehåll 2"/>
          <p:cNvSpPr>
            <a:spLocks noGrp="1"/>
          </p:cNvSpPr>
          <p:nvPr>
            <p:ph idx="1"/>
          </p:nvPr>
        </p:nvSpPr>
        <p:spPr/>
        <p:txBody>
          <a:bodyPr>
            <a:normAutofit fontScale="92500" lnSpcReduction="10000"/>
          </a:bodyPr>
          <a:lstStyle/>
          <a:p>
            <a:r>
              <a:rPr lang="en-GB" dirty="0" smtClean="0">
                <a:hlinkClick r:id="" action="ppaction://noaction"/>
              </a:rPr>
              <a:t>Data Protection Directive 95/46/EC</a:t>
            </a:r>
            <a:endParaRPr lang="en-GB" dirty="0" smtClean="0"/>
          </a:p>
          <a:p>
            <a:pPr lvl="1"/>
            <a:r>
              <a:rPr lang="en-GB" dirty="0" err="1" smtClean="0"/>
              <a:t>Personuppgiftslagen</a:t>
            </a:r>
            <a:r>
              <a:rPr lang="en-GB" dirty="0" smtClean="0"/>
              <a:t> (</a:t>
            </a:r>
            <a:r>
              <a:rPr lang="en-GB" dirty="0" err="1" smtClean="0"/>
              <a:t>PuL</a:t>
            </a:r>
            <a:r>
              <a:rPr lang="en-GB" dirty="0" smtClean="0"/>
              <a:t>) (</a:t>
            </a:r>
            <a:r>
              <a:rPr lang="en-GB" dirty="0" smtClean="0">
                <a:hlinkClick r:id="rId2"/>
              </a:rPr>
              <a:t>SFS 1998:204</a:t>
            </a:r>
            <a:r>
              <a:rPr lang="en-GB" dirty="0" smtClean="0"/>
              <a:t>)</a:t>
            </a:r>
          </a:p>
          <a:p>
            <a:pPr lvl="1"/>
            <a:r>
              <a:rPr lang="en-GB" dirty="0" smtClean="0">
                <a:hlinkClick r:id="rId3"/>
              </a:rPr>
              <a:t>Lov om behandling av personopplysninger</a:t>
            </a:r>
            <a:endParaRPr lang="en-GB" dirty="0" smtClean="0"/>
          </a:p>
          <a:p>
            <a:pPr lvl="1"/>
            <a:r>
              <a:rPr lang="en-GB" dirty="0" smtClean="0">
                <a:hlinkClick r:id="rId4"/>
              </a:rPr>
              <a:t>Personuppgiftslag (22.4.1999/523)</a:t>
            </a:r>
            <a:endParaRPr lang="en-GB" dirty="0" smtClean="0"/>
          </a:p>
          <a:p>
            <a:pPr lvl="1"/>
            <a:r>
              <a:rPr lang="en-GB" dirty="0" smtClean="0"/>
              <a:t>Etc.</a:t>
            </a:r>
          </a:p>
          <a:p>
            <a:r>
              <a:rPr lang="en-GB" dirty="0" smtClean="0"/>
              <a:t>Directive on Privacy and Electronic Communication (2002/58/EC)</a:t>
            </a:r>
          </a:p>
          <a:p>
            <a:r>
              <a:rPr lang="en-GB" dirty="0" smtClean="0"/>
              <a:t>Data Retention Directive (2006/24/EC)</a:t>
            </a:r>
          </a:p>
          <a:p>
            <a:r>
              <a:rPr lang="en-GB" dirty="0" smtClean="0"/>
              <a:t>Telecoms Package and Cookie directive 2009/136/EC</a:t>
            </a:r>
          </a:p>
          <a:p>
            <a:r>
              <a:rPr lang="en-GB" dirty="0" smtClean="0"/>
              <a:t>Freedom of Information (“</a:t>
            </a:r>
            <a:r>
              <a:rPr lang="en-GB" dirty="0" err="1" smtClean="0"/>
              <a:t>Offentlighetsprincipen</a:t>
            </a:r>
            <a:r>
              <a:rPr lang="en-GB" dirty="0" smtClean="0"/>
              <a:t>”)</a:t>
            </a:r>
          </a:p>
          <a:p>
            <a:r>
              <a:rPr lang="en-GB" dirty="0" smtClean="0"/>
              <a:t>Specific laws on certain registers or processing</a:t>
            </a:r>
          </a:p>
          <a:p>
            <a:endParaRPr lang="en-GB" dirty="0"/>
          </a:p>
          <a:p>
            <a:pPr marL="114300" indent="0">
              <a:buNone/>
            </a:pPr>
            <a:r>
              <a:rPr lang="en-GB" dirty="0" smtClean="0"/>
              <a:t>In order to comply, one needs a systematic approach throughout  </a:t>
            </a:r>
            <a:r>
              <a:rPr lang="en-GB" dirty="0"/>
              <a:t>the system </a:t>
            </a:r>
            <a:r>
              <a:rPr lang="en-GB" dirty="0" smtClean="0"/>
              <a:t>lifecycle.</a:t>
            </a:r>
            <a:br>
              <a:rPr lang="en-GB" dirty="0" smtClean="0"/>
            </a:br>
            <a:r>
              <a:rPr lang="en-GB" dirty="0" smtClean="0"/>
              <a:t>	</a:t>
            </a:r>
            <a:r>
              <a:rPr lang="en-GB" i="1" dirty="0" smtClean="0"/>
              <a:t>=&gt; </a:t>
            </a:r>
            <a:r>
              <a:rPr lang="en-GB" i="1" dirty="0"/>
              <a:t>Privacy By Design</a:t>
            </a:r>
          </a:p>
          <a:p>
            <a:pPr marL="114300" indent="0">
              <a:buNone/>
            </a:pPr>
            <a:endParaRPr lang="en-GB" dirty="0" smtClean="0"/>
          </a:p>
          <a:p>
            <a:endParaRPr lang="en-GB" dirty="0" smtClean="0"/>
          </a:p>
          <a:p>
            <a:pPr lvl="1"/>
            <a:endParaRPr lang="en-GB" dirty="0"/>
          </a:p>
        </p:txBody>
      </p:sp>
      <p:sp>
        <p:nvSpPr>
          <p:cNvPr id="4" name="Platshållare för sidfot 3"/>
          <p:cNvSpPr>
            <a:spLocks noGrp="1"/>
          </p:cNvSpPr>
          <p:nvPr>
            <p:ph type="ftr" sz="quarter" idx="11"/>
          </p:nvPr>
        </p:nvSpPr>
        <p:spPr/>
        <p:txBody>
          <a:bodyPr/>
          <a:lstStyle/>
          <a:p>
            <a:r>
              <a:rPr lang="en-GB" smtClean="0"/>
              <a:t>Jan Wellergård</a:t>
            </a:r>
            <a:endParaRPr lang="en-GB"/>
          </a:p>
        </p:txBody>
      </p:sp>
      <p:sp>
        <p:nvSpPr>
          <p:cNvPr id="5" name="Platshållare för bildnummer 4"/>
          <p:cNvSpPr>
            <a:spLocks noGrp="1"/>
          </p:cNvSpPr>
          <p:nvPr>
            <p:ph type="sldNum" sz="quarter" idx="12"/>
          </p:nvPr>
        </p:nvSpPr>
        <p:spPr/>
        <p:txBody>
          <a:bodyPr/>
          <a:lstStyle/>
          <a:p>
            <a:fld id="{B1459297-CF4C-44E5-AB0C-030CEDBA5B56}" type="slidenum">
              <a:rPr lang="en-GB" smtClean="0"/>
              <a:t>6</a:t>
            </a:fld>
            <a:endParaRPr lang="en-GB"/>
          </a:p>
        </p:txBody>
      </p:sp>
      <p:pic>
        <p:nvPicPr>
          <p:cNvPr id="2050" name="Picture 2" descr="C:\Program Files\Microsoft Office\MEDIA\CAGCAT10\j030084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5225" y="493713"/>
            <a:ext cx="1814513" cy="15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8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terms used in Data Protection</a:t>
            </a:r>
            <a:endParaRPr lang="en-GB" dirty="0"/>
          </a:p>
        </p:txBody>
      </p:sp>
      <p:sp>
        <p:nvSpPr>
          <p:cNvPr id="3" name="Content Placeholder 2"/>
          <p:cNvSpPr>
            <a:spLocks noGrp="1"/>
          </p:cNvSpPr>
          <p:nvPr>
            <p:ph idx="1"/>
          </p:nvPr>
        </p:nvSpPr>
        <p:spPr/>
        <p:txBody>
          <a:bodyPr/>
          <a:lstStyle/>
          <a:p>
            <a:r>
              <a:rPr lang="en-GB" dirty="0" smtClean="0"/>
              <a:t>Processing (of personal data) – All actions made on data (collecting, updating, disclosing, deletion)</a:t>
            </a:r>
          </a:p>
          <a:p>
            <a:r>
              <a:rPr lang="en-GB" dirty="0" smtClean="0"/>
              <a:t>Subject – A registered person</a:t>
            </a:r>
          </a:p>
          <a:p>
            <a:r>
              <a:rPr lang="en-GB" dirty="0" smtClean="0"/>
              <a:t>Controller  - The legal entity responsible for the processing</a:t>
            </a:r>
          </a:p>
          <a:p>
            <a:r>
              <a:rPr lang="en-GB" dirty="0" smtClean="0"/>
              <a:t>Processor – The legal entity processing data on behalf of the Controller (outsourcing partner)</a:t>
            </a:r>
            <a:endParaRPr lang="en-GB" dirty="0"/>
          </a:p>
        </p:txBody>
      </p:sp>
      <p:sp>
        <p:nvSpPr>
          <p:cNvPr id="4" name="Footer Placeholder 3"/>
          <p:cNvSpPr>
            <a:spLocks noGrp="1"/>
          </p:cNvSpPr>
          <p:nvPr>
            <p:ph type="ftr" sz="quarter" idx="11"/>
          </p:nvPr>
        </p:nvSpPr>
        <p:spPr/>
        <p:txBody>
          <a:bodyPr/>
          <a:lstStyle/>
          <a:p>
            <a:r>
              <a:rPr lang="en-GB" smtClean="0"/>
              <a:t>Jan Wellergård</a:t>
            </a:r>
            <a:endParaRPr lang="en-GB"/>
          </a:p>
        </p:txBody>
      </p:sp>
      <p:sp>
        <p:nvSpPr>
          <p:cNvPr id="5" name="Slide Number Placeholder 4"/>
          <p:cNvSpPr>
            <a:spLocks noGrp="1"/>
          </p:cNvSpPr>
          <p:nvPr>
            <p:ph type="sldNum" sz="quarter" idx="12"/>
          </p:nvPr>
        </p:nvSpPr>
        <p:spPr/>
        <p:txBody>
          <a:bodyPr/>
          <a:lstStyle/>
          <a:p>
            <a:fld id="{B1459297-CF4C-44E5-AB0C-030CEDBA5B56}" type="slidenum">
              <a:rPr lang="en-GB" smtClean="0"/>
              <a:t>7</a:t>
            </a:fld>
            <a:endParaRPr lang="en-GB"/>
          </a:p>
        </p:txBody>
      </p:sp>
      <p:pic>
        <p:nvPicPr>
          <p:cNvPr id="3074" name="Picture 2" descr="C:\Users\jawe00\AppData\Local\Microsoft\Windows\Temporary Internet Files\Content.IE5\JM6ZX7GP\MC90043164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487" y="366713"/>
            <a:ext cx="1262087" cy="126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6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8 Principles (UK–act)</a:t>
            </a:r>
            <a:endParaRPr lang="en-GB" dirty="0"/>
          </a:p>
        </p:txBody>
      </p:sp>
      <p:sp>
        <p:nvSpPr>
          <p:cNvPr id="3" name="Platshållare för innehåll 2"/>
          <p:cNvSpPr>
            <a:spLocks noGrp="1"/>
          </p:cNvSpPr>
          <p:nvPr>
            <p:ph idx="1"/>
          </p:nvPr>
        </p:nvSpPr>
        <p:spPr/>
        <p:txBody>
          <a:bodyPr>
            <a:normAutofit fontScale="77500" lnSpcReduction="20000"/>
          </a:bodyPr>
          <a:lstStyle/>
          <a:p>
            <a:pPr marL="571500" indent="-457200">
              <a:buFont typeface="+mj-lt"/>
              <a:buAutoNum type="arabicPeriod"/>
            </a:pPr>
            <a:r>
              <a:rPr lang="en-US" sz="1700" dirty="0">
                <a:solidFill>
                  <a:srgbClr val="D9D9D9"/>
                </a:solidFill>
              </a:rPr>
              <a:t>Personal data shall be processed fairly and lawfully and, in particular, shall not be processed unless</a:t>
            </a:r>
          </a:p>
          <a:p>
            <a:pPr lvl="1"/>
            <a:r>
              <a:rPr lang="en-US" sz="1600" dirty="0">
                <a:solidFill>
                  <a:srgbClr val="D9D9D9"/>
                </a:solidFill>
              </a:rPr>
              <a:t>have legitimate grounds</a:t>
            </a:r>
          </a:p>
          <a:p>
            <a:pPr lvl="1"/>
            <a:r>
              <a:rPr lang="en-US" sz="1600" dirty="0">
                <a:solidFill>
                  <a:srgbClr val="D9D9D9"/>
                </a:solidFill>
              </a:rPr>
              <a:t>have no adverse effects</a:t>
            </a:r>
          </a:p>
          <a:p>
            <a:pPr lvl="1"/>
            <a:r>
              <a:rPr lang="en-US" sz="1600" dirty="0">
                <a:solidFill>
                  <a:srgbClr val="D9D9D9"/>
                </a:solidFill>
              </a:rPr>
              <a:t>being transparent of what you are to do with the data</a:t>
            </a:r>
          </a:p>
          <a:p>
            <a:pPr marL="571500" indent="-457200">
              <a:buFont typeface="+mj-lt"/>
              <a:buAutoNum type="arabicPeriod"/>
            </a:pPr>
            <a:r>
              <a:rPr lang="en-GB" dirty="0" smtClean="0"/>
              <a:t>Personal data shall be obtained only for one or more specified and lawful </a:t>
            </a:r>
            <a:r>
              <a:rPr lang="en-GB" u="sng" dirty="0" smtClean="0"/>
              <a:t>purposes</a:t>
            </a:r>
            <a:r>
              <a:rPr lang="en-GB" dirty="0" smtClean="0"/>
              <a:t>, and shall not be further processed in any manner incompatible with that purpose or those purposes.</a:t>
            </a:r>
          </a:p>
          <a:p>
            <a:pPr marL="571500" indent="-457200">
              <a:buFont typeface="+mj-lt"/>
              <a:buAutoNum type="arabicPeriod"/>
            </a:pPr>
            <a:r>
              <a:rPr lang="en-GB" dirty="0" smtClean="0"/>
              <a:t>Personal data shall be </a:t>
            </a:r>
            <a:r>
              <a:rPr lang="en-GB" u="sng" dirty="0" smtClean="0"/>
              <a:t>adequate, relevant and not excessive </a:t>
            </a:r>
            <a:r>
              <a:rPr lang="en-GB" dirty="0" smtClean="0"/>
              <a:t>in relation to the purpose or purposes for which they are processed.</a:t>
            </a:r>
          </a:p>
          <a:p>
            <a:pPr marL="571500" indent="-457200">
              <a:buFont typeface="+mj-lt"/>
              <a:buAutoNum type="arabicPeriod"/>
            </a:pPr>
            <a:r>
              <a:rPr lang="en-GB" dirty="0" smtClean="0"/>
              <a:t>Personal data shall be </a:t>
            </a:r>
            <a:r>
              <a:rPr lang="en-GB" u="sng" dirty="0" smtClean="0"/>
              <a:t>accurate</a:t>
            </a:r>
            <a:r>
              <a:rPr lang="en-GB" dirty="0" smtClean="0"/>
              <a:t> and, where necessary, </a:t>
            </a:r>
            <a:r>
              <a:rPr lang="en-GB" u="sng" dirty="0" smtClean="0"/>
              <a:t>kept up to date</a:t>
            </a:r>
            <a:r>
              <a:rPr lang="en-GB" dirty="0" smtClean="0"/>
              <a:t>.</a:t>
            </a:r>
          </a:p>
          <a:p>
            <a:pPr marL="571500" indent="-457200">
              <a:buFont typeface="+mj-lt"/>
              <a:buAutoNum type="arabicPeriod"/>
            </a:pPr>
            <a:r>
              <a:rPr lang="en-GB" dirty="0" smtClean="0"/>
              <a:t>Personal data processed for any purpose or purposes </a:t>
            </a:r>
            <a:r>
              <a:rPr lang="en-GB" u="sng" dirty="0" smtClean="0"/>
              <a:t>shall not be kept for longer than is necessary </a:t>
            </a:r>
            <a:r>
              <a:rPr lang="en-GB" dirty="0" smtClean="0"/>
              <a:t>for that purpose or those purposes.</a:t>
            </a:r>
          </a:p>
          <a:p>
            <a:pPr marL="571500" indent="-457200">
              <a:buFont typeface="+mj-lt"/>
              <a:buAutoNum type="arabicPeriod"/>
            </a:pPr>
            <a:r>
              <a:rPr lang="en-GB" dirty="0" smtClean="0"/>
              <a:t>Personal data shall be processed in accordance with the </a:t>
            </a:r>
            <a:r>
              <a:rPr lang="en-GB" u="sng" dirty="0" smtClean="0"/>
              <a:t>rights of data subjects</a:t>
            </a:r>
            <a:r>
              <a:rPr lang="en-GB" dirty="0" smtClean="0"/>
              <a:t> under this Act.</a:t>
            </a:r>
          </a:p>
          <a:p>
            <a:pPr marL="571500" indent="-457200">
              <a:buFont typeface="+mj-lt"/>
              <a:buAutoNum type="arabicPeriod"/>
            </a:pPr>
            <a:r>
              <a:rPr lang="en-GB" u="sng" dirty="0" smtClean="0"/>
              <a:t>Appropriate technical and organisational measures </a:t>
            </a:r>
            <a:r>
              <a:rPr lang="en-GB" dirty="0" smtClean="0"/>
              <a:t>shall be taken against unauthorised or unlawful processing of personal data and against accidental loss or destruction of, or damage to, personal data.</a:t>
            </a:r>
          </a:p>
          <a:p>
            <a:pPr marL="571500" indent="-457200">
              <a:buFont typeface="+mj-lt"/>
              <a:buAutoNum type="arabicPeriod"/>
            </a:pPr>
            <a:r>
              <a:rPr lang="en-GB" sz="2100" dirty="0"/>
              <a:t>Personal data shall not be transferred to a country or territory outside the European Economic Area unless that country or territory ensures an adequate level of protection for the rights and freedoms of data subjects in relation to the processing of personal data.</a:t>
            </a:r>
          </a:p>
          <a:p>
            <a:endParaRPr lang="en-GB" dirty="0"/>
          </a:p>
        </p:txBody>
      </p:sp>
      <p:sp>
        <p:nvSpPr>
          <p:cNvPr id="4" name="Rectangle 3"/>
          <p:cNvSpPr/>
          <p:nvPr/>
        </p:nvSpPr>
        <p:spPr>
          <a:xfrm>
            <a:off x="884782" y="2420888"/>
            <a:ext cx="110501"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84782" y="3573016"/>
            <a:ext cx="110501" cy="244827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latshållare för sidfot 5"/>
          <p:cNvSpPr>
            <a:spLocks noGrp="1"/>
          </p:cNvSpPr>
          <p:nvPr>
            <p:ph type="ftr" sz="quarter" idx="11"/>
          </p:nvPr>
        </p:nvSpPr>
        <p:spPr/>
        <p:txBody>
          <a:bodyPr/>
          <a:lstStyle/>
          <a:p>
            <a:r>
              <a:rPr lang="en-GB" smtClean="0"/>
              <a:t>Jan Wellergård</a:t>
            </a:r>
            <a:endParaRPr lang="en-GB"/>
          </a:p>
        </p:txBody>
      </p:sp>
      <p:sp>
        <p:nvSpPr>
          <p:cNvPr id="7" name="Platshållare för bildnummer 6"/>
          <p:cNvSpPr>
            <a:spLocks noGrp="1"/>
          </p:cNvSpPr>
          <p:nvPr>
            <p:ph type="sldNum" sz="quarter" idx="12"/>
          </p:nvPr>
        </p:nvSpPr>
        <p:spPr/>
        <p:txBody>
          <a:bodyPr/>
          <a:lstStyle/>
          <a:p>
            <a:fld id="{B1459297-CF4C-44E5-AB0C-030CEDBA5B56}" type="slidenum">
              <a:rPr lang="en-GB" smtClean="0"/>
              <a:t>8</a:t>
            </a:fld>
            <a:endParaRPr lang="en-GB"/>
          </a:p>
        </p:txBody>
      </p:sp>
    </p:spTree>
    <p:extLst>
      <p:ext uri="{BB962C8B-B14F-4D97-AF65-F5344CB8AC3E}">
        <p14:creationId xmlns:p14="http://schemas.microsoft.com/office/powerpoint/2010/main" val="329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we00\AppData\Local\Microsoft\Windows\Temporary Internet Files\Content.IE5\D0N3BSL5\MP910216360[1].png"/>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404992" y="116632"/>
            <a:ext cx="2424630" cy="2112287"/>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en-US" dirty="0" smtClean="0"/>
              <a:t>7 Foundational Principles</a:t>
            </a:r>
            <a:br>
              <a:rPr lang="en-US" dirty="0" smtClean="0"/>
            </a:br>
            <a:r>
              <a:rPr lang="en-US" dirty="0" err="1" smtClean="0"/>
              <a:t>PbD</a:t>
            </a:r>
            <a:endParaRPr lang="en-US" dirty="0"/>
          </a:p>
        </p:txBody>
      </p:sp>
      <p:sp>
        <p:nvSpPr>
          <p:cNvPr id="3" name="Platshållare för innehåll 2"/>
          <p:cNvSpPr>
            <a:spLocks noGrp="1"/>
          </p:cNvSpPr>
          <p:nvPr>
            <p:ph idx="1"/>
          </p:nvPr>
        </p:nvSpPr>
        <p:spPr>
          <a:xfrm>
            <a:off x="457200" y="2780928"/>
            <a:ext cx="7620000" cy="3619872"/>
          </a:xfrm>
        </p:spPr>
        <p:txBody>
          <a:bodyPr/>
          <a:lstStyle/>
          <a:p>
            <a:r>
              <a:rPr lang="en-US" dirty="0" smtClean="0"/>
              <a:t>1. Proactive not Reactive; Preventative not Remedial.</a:t>
            </a:r>
          </a:p>
          <a:p>
            <a:r>
              <a:rPr lang="en-US" dirty="0" smtClean="0"/>
              <a:t>2. Privacy as the Default Setting</a:t>
            </a:r>
          </a:p>
          <a:p>
            <a:r>
              <a:rPr lang="en-US" dirty="0" smtClean="0"/>
              <a:t>3. Privacy Embedded into Design</a:t>
            </a:r>
          </a:p>
          <a:p>
            <a:r>
              <a:rPr lang="en-US" dirty="0" smtClean="0"/>
              <a:t>4. Full Functionality — Positive-Sum, not Zero-Sum</a:t>
            </a:r>
          </a:p>
          <a:p>
            <a:r>
              <a:rPr lang="en-US" dirty="0" smtClean="0"/>
              <a:t>5. End-to-End Security — Full Lifecycle Protection</a:t>
            </a:r>
          </a:p>
          <a:p>
            <a:r>
              <a:rPr lang="en-US" dirty="0" smtClean="0"/>
              <a:t>6. Visibility and Transparency — Keep it Open</a:t>
            </a:r>
          </a:p>
          <a:p>
            <a:r>
              <a:rPr lang="en-US" dirty="0" smtClean="0"/>
              <a:t>7. Respect for User Privacy — Keep it User-Centric</a:t>
            </a:r>
            <a:endParaRPr lang="en-US" dirty="0"/>
          </a:p>
        </p:txBody>
      </p:sp>
      <p:sp>
        <p:nvSpPr>
          <p:cNvPr id="4" name="textruta 3"/>
          <p:cNvSpPr txBox="1"/>
          <p:nvPr/>
        </p:nvSpPr>
        <p:spPr>
          <a:xfrm>
            <a:off x="5002730" y="2347139"/>
            <a:ext cx="3168352" cy="369332"/>
          </a:xfrm>
          <a:prstGeom prst="rect">
            <a:avLst/>
          </a:prstGeom>
          <a:noFill/>
        </p:spPr>
        <p:txBody>
          <a:bodyPr wrap="square" rtlCol="0">
            <a:spAutoFit/>
          </a:bodyPr>
          <a:lstStyle/>
          <a:p>
            <a:r>
              <a:rPr lang="en-US" dirty="0" smtClean="0">
                <a:hlinkClick r:id="rId4"/>
              </a:rPr>
              <a:t>http://www.privacybydesign.ca</a:t>
            </a:r>
            <a:endParaRPr lang="en-US" dirty="0"/>
          </a:p>
        </p:txBody>
      </p:sp>
      <p:sp>
        <p:nvSpPr>
          <p:cNvPr id="5" name="textruta 4"/>
          <p:cNvSpPr txBox="1"/>
          <p:nvPr/>
        </p:nvSpPr>
        <p:spPr>
          <a:xfrm>
            <a:off x="611560" y="2070140"/>
            <a:ext cx="7560840" cy="646331"/>
          </a:xfrm>
          <a:prstGeom prst="rect">
            <a:avLst/>
          </a:prstGeom>
          <a:noFill/>
        </p:spPr>
        <p:txBody>
          <a:bodyPr wrap="square" rtlCol="0">
            <a:spAutoFit/>
          </a:bodyPr>
          <a:lstStyle/>
          <a:p>
            <a:r>
              <a:rPr lang="en-GB" i="1" dirty="0"/>
              <a:t>Ann </a:t>
            </a:r>
            <a:r>
              <a:rPr lang="en-GB" i="1" dirty="0" err="1"/>
              <a:t>Cavoukian</a:t>
            </a:r>
            <a:r>
              <a:rPr lang="en-GB" i="1" dirty="0"/>
              <a:t>, </a:t>
            </a:r>
            <a:r>
              <a:rPr lang="en-GB" i="1" dirty="0" err="1" smtClean="0"/>
              <a:t>Ph.D</a:t>
            </a:r>
            <a:r>
              <a:rPr lang="en-GB" i="1" dirty="0" smtClean="0"/>
              <a:t> -  Information </a:t>
            </a:r>
            <a:r>
              <a:rPr lang="en-GB" i="1" dirty="0"/>
              <a:t>&amp; Privacy </a:t>
            </a:r>
            <a:r>
              <a:rPr lang="en-GB" i="1" dirty="0" smtClean="0"/>
              <a:t/>
            </a:r>
            <a:br>
              <a:rPr lang="en-GB" i="1" dirty="0" smtClean="0"/>
            </a:br>
            <a:r>
              <a:rPr lang="en-GB" i="1" dirty="0" smtClean="0"/>
              <a:t>Commissioner Ontario</a:t>
            </a:r>
            <a:r>
              <a:rPr lang="en-GB" i="1" dirty="0"/>
              <a:t>, Canada</a:t>
            </a:r>
          </a:p>
        </p:txBody>
      </p:sp>
      <p:sp>
        <p:nvSpPr>
          <p:cNvPr id="6" name="Platshållare för sidfot 5"/>
          <p:cNvSpPr>
            <a:spLocks noGrp="1"/>
          </p:cNvSpPr>
          <p:nvPr>
            <p:ph type="ftr" sz="quarter" idx="11"/>
          </p:nvPr>
        </p:nvSpPr>
        <p:spPr/>
        <p:txBody>
          <a:bodyPr/>
          <a:lstStyle/>
          <a:p>
            <a:r>
              <a:rPr lang="en-GB" smtClean="0"/>
              <a:t>Jan Wellergård</a:t>
            </a:r>
            <a:endParaRPr lang="en-GB"/>
          </a:p>
        </p:txBody>
      </p:sp>
      <p:sp>
        <p:nvSpPr>
          <p:cNvPr id="7" name="Platshållare för bildnummer 6"/>
          <p:cNvSpPr>
            <a:spLocks noGrp="1"/>
          </p:cNvSpPr>
          <p:nvPr>
            <p:ph type="sldNum" sz="quarter" idx="12"/>
          </p:nvPr>
        </p:nvSpPr>
        <p:spPr/>
        <p:txBody>
          <a:bodyPr/>
          <a:lstStyle/>
          <a:p>
            <a:fld id="{B1459297-CF4C-44E5-AB0C-030CEDBA5B56}" type="slidenum">
              <a:rPr lang="en-GB" smtClean="0"/>
              <a:t>9</a:t>
            </a:fld>
            <a:endParaRPr lang="en-GB"/>
          </a:p>
        </p:txBody>
      </p:sp>
    </p:spTree>
    <p:extLst>
      <p:ext uri="{BB962C8B-B14F-4D97-AF65-F5344CB8AC3E}">
        <p14:creationId xmlns:p14="http://schemas.microsoft.com/office/powerpoint/2010/main" val="148258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um för dataskydd_Master">
  <a:themeElements>
    <a:clrScheme name="Anpassat 29">
      <a:dk1>
        <a:sysClr val="windowText" lastClr="000000"/>
      </a:dk1>
      <a:lt1>
        <a:sysClr val="window" lastClr="FFFFFF"/>
      </a:lt1>
      <a:dk2>
        <a:srgbClr val="7F7F7F"/>
      </a:dk2>
      <a:lt2>
        <a:srgbClr val="DFE6D0"/>
      </a:lt2>
      <a:accent1>
        <a:srgbClr val="7030A0"/>
      </a:accent1>
      <a:accent2>
        <a:srgbClr val="CFC60D"/>
      </a:accent2>
      <a:accent3>
        <a:srgbClr val="99987F"/>
      </a:accent3>
      <a:accent4>
        <a:srgbClr val="90AC97"/>
      </a:accent4>
      <a:accent5>
        <a:srgbClr val="FFAD1C"/>
      </a:accent5>
      <a:accent6>
        <a:srgbClr val="B9AB6F"/>
      </a:accent6>
      <a:hlink>
        <a:srgbClr val="7030A0"/>
      </a:hlink>
      <a:folHlink>
        <a:srgbClr val="809DB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ränsa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Forum för dataskydd_Master.thmx</Template>
  <TotalTime>1294</TotalTime>
  <Words>1455</Words>
  <Application>Microsoft Office PowerPoint</Application>
  <PresentationFormat>On-screen Show (4:3)</PresentationFormat>
  <Paragraphs>235</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Forum för dataskydd_Master</vt:lpstr>
      <vt:lpstr>Privacy by Design</vt:lpstr>
      <vt:lpstr>Jan Wellergård</vt:lpstr>
      <vt:lpstr>Agenda</vt:lpstr>
      <vt:lpstr>Impact of failing to protect Personal Data</vt:lpstr>
      <vt:lpstr>What does this mean?</vt:lpstr>
      <vt:lpstr>Current laws</vt:lpstr>
      <vt:lpstr>Some terms used in Data Protection</vt:lpstr>
      <vt:lpstr>8 Principles (UK–act)</vt:lpstr>
      <vt:lpstr>7 Foundational Principles PbD</vt:lpstr>
      <vt:lpstr>1. Proactive not Reactive; Preventative not Remedial</vt:lpstr>
      <vt:lpstr>2. Privacy as the Default Setting</vt:lpstr>
      <vt:lpstr>3. Privacy Embedded into Design</vt:lpstr>
      <vt:lpstr>4. Full Functionality — Positive-Sum, not Zero-Sum</vt:lpstr>
      <vt:lpstr>5. End-to-End Security — Full Lifecycle Protection</vt:lpstr>
      <vt:lpstr>6. Visibility and Transparency — Keep it Open</vt:lpstr>
      <vt:lpstr>7. Respect for User Privacy — Keep it User-Centric</vt:lpstr>
      <vt:lpstr>Questions?</vt:lpstr>
      <vt:lpstr>More reading</vt:lpstr>
      <vt:lpstr>Links if you have a lot of time on your hands</vt:lpstr>
      <vt:lpstr>Contact</vt:lpstr>
    </vt:vector>
  </TitlesOfParts>
  <Company>TeliaSonera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by Design</dc:title>
  <dc:creator>Jan Wellergård</dc:creator>
  <cp:lastModifiedBy>Jan Wellergård</cp:lastModifiedBy>
  <cp:revision>148</cp:revision>
  <dcterms:created xsi:type="dcterms:W3CDTF">2014-03-21T12:57:37Z</dcterms:created>
  <dcterms:modified xsi:type="dcterms:W3CDTF">2014-04-24T14:21:20Z</dcterms:modified>
</cp:coreProperties>
</file>