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30"/>
  </p:notesMasterIdLst>
  <p:handoutMasterIdLst>
    <p:handoutMasterId r:id="rId31"/>
  </p:handoutMasterIdLst>
  <p:sldIdLst>
    <p:sldId id="275" r:id="rId2"/>
    <p:sldId id="296" r:id="rId3"/>
    <p:sldId id="276" r:id="rId4"/>
    <p:sldId id="285" r:id="rId5"/>
    <p:sldId id="286" r:id="rId6"/>
    <p:sldId id="292" r:id="rId7"/>
    <p:sldId id="287" r:id="rId8"/>
    <p:sldId id="289" r:id="rId9"/>
    <p:sldId id="291" r:id="rId10"/>
    <p:sldId id="258" r:id="rId11"/>
    <p:sldId id="260" r:id="rId12"/>
    <p:sldId id="281" r:id="rId13"/>
    <p:sldId id="297" r:id="rId14"/>
    <p:sldId id="288" r:id="rId15"/>
    <p:sldId id="298" r:id="rId16"/>
    <p:sldId id="274" r:id="rId17"/>
    <p:sldId id="299" r:id="rId18"/>
    <p:sldId id="279" r:id="rId19"/>
    <p:sldId id="282" r:id="rId20"/>
    <p:sldId id="272" r:id="rId21"/>
    <p:sldId id="300" r:id="rId22"/>
    <p:sldId id="270" r:id="rId23"/>
    <p:sldId id="293" r:id="rId24"/>
    <p:sldId id="301" r:id="rId25"/>
    <p:sldId id="294" r:id="rId26"/>
    <p:sldId id="295" r:id="rId27"/>
    <p:sldId id="302" r:id="rId28"/>
    <p:sldId id="303" r:id="rId29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Helvetica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5526"/>
            <a:ext cx="3077739" cy="31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075526"/>
            <a:ext cx="3077739" cy="31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4F3B6D-B31E-45D1-9465-E3439795F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3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5526"/>
            <a:ext cx="3077739" cy="31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075526"/>
            <a:ext cx="3077739" cy="31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2820C6-3600-4ABD-83C8-E32C66EC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2D12A-99F7-4097-9043-98677329F1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765C0A72-4076-4F64-85F0-FD8BBE4D8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042DBD-D0A5-4DBE-B090-6DFB342289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CFF96-39B8-4649-836D-BB5522E2D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0C3C01-5B18-40CF-BA9C-9CFFD903B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A133B17-0DC1-460A-9C9E-2B699E7CCE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2702AC-1EBA-4FD0-8779-EEB44730C1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A0F291B-4B0B-41EB-83AA-32CAB8906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CF2E03-7308-4200-B011-C28B1A04DE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455616-6F06-41CC-90AC-1F5BA7CAAA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52EFE-90CE-4965-9FA9-9ED52D75E021}" type="slidenum">
              <a:rPr lang="en-US"/>
              <a:pPr/>
              <a:t>1</a:t>
            </a:fld>
            <a:endParaRPr lang="en-US"/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5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05475" name="UpRibbonSharp"/>
          <p:cNvSpPr>
            <a:spLocks noEditPoints="1" noChangeArrowheads="1"/>
          </p:cNvSpPr>
          <p:nvPr/>
        </p:nvSpPr>
        <p:spPr bwMode="auto">
          <a:xfrm>
            <a:off x="762000" y="2438400"/>
            <a:ext cx="7772400" cy="3124200"/>
          </a:xfrm>
          <a:custGeom>
            <a:avLst/>
            <a:gdLst>
              <a:gd name="T0" fmla="*/ 3886200 w 21600"/>
              <a:gd name="T1" fmla="*/ 0 h 21600"/>
              <a:gd name="T2" fmla="*/ 971550 w 21600"/>
              <a:gd name="T3" fmla="*/ 1243013 h 21600"/>
              <a:gd name="T4" fmla="*/ 3886200 w 21600"/>
              <a:gd name="T5" fmla="*/ 1933575 h 21600"/>
              <a:gd name="T6" fmla="*/ 6800850 w 21600"/>
              <a:gd name="T7" fmla="*/ 12430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700 w 21600"/>
              <a:gd name="T13" fmla="*/ 0 h 21600"/>
              <a:gd name="T14" fmla="*/ 18900 w 21600"/>
              <a:gd name="T15" fmla="*/ 189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5400" y="21600"/>
                </a:lnTo>
                <a:lnTo>
                  <a:pt x="54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8900" y="2700"/>
                </a:lnTo>
                <a:lnTo>
                  <a:pt x="18900" y="0"/>
                </a:lnTo>
                <a:lnTo>
                  <a:pt x="2700" y="0"/>
                </a:lnTo>
                <a:lnTo>
                  <a:pt x="2700" y="2700"/>
                </a:lnTo>
                <a:lnTo>
                  <a:pt x="0" y="2700"/>
                </a:lnTo>
                <a:lnTo>
                  <a:pt x="2700" y="12150"/>
                </a:lnTo>
                <a:lnTo>
                  <a:pt x="0" y="21600"/>
                </a:lnTo>
                <a:close/>
              </a:path>
              <a:path w="21600" h="21600" fill="none" extrusionOk="0">
                <a:moveTo>
                  <a:pt x="5400" y="18900"/>
                </a:moveTo>
                <a:lnTo>
                  <a:pt x="2700" y="18900"/>
                </a:lnTo>
                <a:lnTo>
                  <a:pt x="2700" y="2700"/>
                </a:lnTo>
              </a:path>
              <a:path w="21600" h="21600" fill="none" extrusionOk="0">
                <a:moveTo>
                  <a:pt x="2700" y="18900"/>
                </a:moveTo>
                <a:lnTo>
                  <a:pt x="5400" y="216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8900" y="18900"/>
                </a:lnTo>
                <a:lnTo>
                  <a:pt x="18900" y="2700"/>
                </a:lnTo>
              </a:path>
              <a:path w="21600" h="21600" fill="none" extrusionOk="0">
                <a:moveTo>
                  <a:pt x="18900" y="18900"/>
                </a:moveTo>
                <a:lnTo>
                  <a:pt x="16200" y="21600"/>
                </a:lnTo>
              </a:path>
            </a:pathLst>
          </a:custGeom>
          <a:gradFill rotWithShape="0">
            <a:gsLst>
              <a:gs pos="0">
                <a:srgbClr val="E63467"/>
              </a:gs>
              <a:gs pos="100000">
                <a:srgbClr val="6A183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54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Disclosure </a:t>
            </a:r>
            <a:r>
              <a:rPr 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Privacy</a:t>
            </a: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Helvetica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Inter-Act, 13</a:t>
            </a:r>
            <a:r>
              <a:rPr lang="en-US" sz="5400" b="1" baseline="30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79375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Self-Disclosure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57200" y="1828800"/>
            <a:ext cx="41148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Self-disclose the kind of information you want others to disclose to you.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Self-disclose more intimate information only when you believe the disclosure represents an acceptable risk.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Continue intimate self-disclosure only if it is reciprocated.</a:t>
            </a:r>
          </a:p>
        </p:txBody>
      </p:sp>
      <p:pic>
        <p:nvPicPr>
          <p:cNvPr id="15365" name="Picture 3" descr="j017887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524000"/>
            <a:ext cx="3733800" cy="2470150"/>
          </a:xfrm>
          <a:noFill/>
        </p:spPr>
      </p:pic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284B0-4BA5-4301-9AB0-A14C810BB078}" type="slidenum">
              <a:rPr lang="en-US"/>
              <a:pPr/>
              <a:t>10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24400" y="4191000"/>
            <a:ext cx="4114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tx1"/>
                </a:solidFill>
                <a:latin typeface="+mn-lt"/>
                <a:ea typeface="+mn-ea"/>
              </a:rPr>
              <a:t>Move self-disclosure to deeper levels gradually.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chemeClr val="tx1"/>
                </a:solidFill>
                <a:latin typeface="+mn-lt"/>
                <a:ea typeface="+mn-ea"/>
              </a:rPr>
              <a:t>Reserve intimate or very personal self-disclosure for ongoing relationships.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0FFDB9-04EC-4B2C-A783-2AB4CA3A6AD9}" type="slidenum">
              <a:rPr lang="en-US"/>
              <a:pPr/>
              <a:t>11</a:t>
            </a:fld>
            <a:endParaRPr lang="en-US"/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 flipV="1">
            <a:off x="1219200" y="4267200"/>
            <a:ext cx="7467600" cy="2085975"/>
          </a:xfrm>
          <a:prstGeom prst="curvedDownArrow">
            <a:avLst>
              <a:gd name="adj1" fmla="val 71234"/>
              <a:gd name="adj2" fmla="val 153505"/>
              <a:gd name="adj3" fmla="val 46537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057400" y="1828800"/>
            <a:ext cx="5257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Reciprocal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self-disclosure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 has the greatest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positive effects.</a:t>
            </a: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 flipH="1">
            <a:off x="457200" y="304800"/>
            <a:ext cx="7467600" cy="2085975"/>
          </a:xfrm>
          <a:prstGeom prst="curvedDownArrow">
            <a:avLst>
              <a:gd name="adj1" fmla="val 71234"/>
              <a:gd name="adj2" fmla="val 153505"/>
              <a:gd name="adj3" fmla="val 46537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7" grpId="0" autoUpdateAnimBg="0"/>
      <p:bldP spid="90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Skills for Self-Disclosure and Privacy Management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0B072-E8F1-4B1B-94B6-A6424629404A}" type="slidenum">
              <a:rPr lang="en-US"/>
              <a:pPr/>
              <a:t>12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8305800" cy="4267200"/>
          </a:xfrm>
        </p:spPr>
        <p:txBody>
          <a:bodyPr/>
          <a:lstStyle/>
          <a:p>
            <a:r>
              <a:rPr lang="en-US" sz="2800" dirty="0" smtClean="0"/>
              <a:t>Owning </a:t>
            </a:r>
          </a:p>
          <a:p>
            <a:pPr lvl="1"/>
            <a:r>
              <a:rPr lang="en-US" b="0" dirty="0" smtClean="0">
                <a:solidFill>
                  <a:schemeClr val="tx1"/>
                </a:solidFill>
              </a:rPr>
              <a:t>Crediting yourself for feelings and opinions</a:t>
            </a:r>
          </a:p>
          <a:p>
            <a:pPr lvl="1"/>
            <a:r>
              <a:rPr lang="en-US" b="0" dirty="0" smtClean="0">
                <a:solidFill>
                  <a:schemeClr val="tx1"/>
                </a:solidFill>
              </a:rPr>
              <a:t>Making </a:t>
            </a:r>
            <a:r>
              <a:rPr lang="ja-JP" altLang="en-US" b="0" smtClean="0">
                <a:solidFill>
                  <a:schemeClr val="tx1"/>
                </a:solidFill>
              </a:rPr>
              <a:t>“</a:t>
            </a:r>
            <a:r>
              <a:rPr lang="en-US" altLang="ja-JP" b="0" dirty="0" smtClean="0">
                <a:solidFill>
                  <a:schemeClr val="tx1"/>
                </a:solidFill>
              </a:rPr>
              <a:t>I</a:t>
            </a:r>
            <a:r>
              <a:rPr lang="ja-JP" altLang="en-US" b="0" smtClean="0">
                <a:solidFill>
                  <a:schemeClr val="tx1"/>
                </a:solidFill>
              </a:rPr>
              <a:t>”</a:t>
            </a:r>
            <a:r>
              <a:rPr lang="en-US" altLang="ja-JP" b="0" dirty="0" smtClean="0">
                <a:solidFill>
                  <a:schemeClr val="tx1"/>
                </a:solidFill>
              </a:rPr>
              <a:t> statements</a:t>
            </a:r>
          </a:p>
          <a:p>
            <a:r>
              <a:rPr lang="en-US" sz="2800" dirty="0" smtClean="0"/>
              <a:t>Describing behavior</a:t>
            </a:r>
          </a:p>
          <a:p>
            <a:pPr lvl="1"/>
            <a:r>
              <a:rPr lang="en-US" b="0" dirty="0" smtClean="0">
                <a:solidFill>
                  <a:schemeClr val="tx1"/>
                </a:solidFill>
              </a:rPr>
              <a:t>Recounting specific behaviors without drawing conclusions</a:t>
            </a:r>
          </a:p>
          <a:p>
            <a:r>
              <a:rPr lang="en-US" dirty="0" smtClean="0"/>
              <a:t>Disclosing feelings</a:t>
            </a:r>
            <a:endParaRPr lang="en-US" b="0" dirty="0" smtClean="0">
              <a:solidFill>
                <a:schemeClr val="tx1"/>
              </a:solidFill>
            </a:endParaRPr>
          </a:p>
          <a:p>
            <a:pPr lvl="1"/>
            <a:r>
              <a:rPr lang="en-US" b="0" dirty="0" smtClean="0">
                <a:solidFill>
                  <a:schemeClr val="tx1"/>
                </a:solidFill>
              </a:rPr>
              <a:t>Owning and explaining emotions</a:t>
            </a:r>
          </a:p>
          <a:p>
            <a:pPr lvl="2">
              <a:buFontTx/>
              <a:buNone/>
            </a:pP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Owning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Examples: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“Lots of boys wet the bed.”/ “I was a bed wetter.”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“Everybody thinks Colin is unfair.”/ “Colin hurt my feelings with his criticism, which I perceived as unfair.”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“Nobody likes to be laughed at.”/ “Being laughed at embarrasses me.”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“Jon is a flirt.”/ “Jon has been flirting with me.”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Describing Behavior</a:t>
            </a: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D1486-2791-461E-95A8-16C9E7CCB392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Identify the overall impression you are experiencing.</a:t>
            </a:r>
          </a:p>
          <a:p>
            <a:r>
              <a:rPr lang="en-US" sz="2800" dirty="0" smtClean="0"/>
              <a:t>Recall the specific behaviors that led to the impression.</a:t>
            </a:r>
          </a:p>
          <a:p>
            <a:r>
              <a:rPr lang="en-US" sz="2800" dirty="0" smtClean="0"/>
              <a:t>Form a message to report only what you have seen or heard without drawing a conclusion about the behaviors.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“I really messed up when I was in high school handing around with gang bangers and generally acting like a tough guy.” (evaluative and vague)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“My freshman year in high school I began partying with a local gang. My grades dropped, I was arrested for shoplifting, and I got kicked off the football team. So instead of going to college on an athletic scholarship, I’m working my way through community college.” (specific without drawing conclusions; focuses on the behavior)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2FDC4-BDEB-442B-968C-4C61E563301C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1" name="Rectangle 2051"/>
          <p:cNvSpPr>
            <a:spLocks noGrp="1" noChangeArrowheads="1"/>
          </p:cNvSpPr>
          <p:nvPr>
            <p:ph sz="half" idx="1"/>
          </p:nvPr>
        </p:nvSpPr>
        <p:spPr>
          <a:xfrm>
            <a:off x="457200" y="0"/>
            <a:ext cx="3733800" cy="47244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 </a:t>
            </a:r>
            <a:r>
              <a:rPr lang="en-US" sz="3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Describing Feelings</a:t>
            </a:r>
          </a:p>
          <a:p>
            <a:pPr>
              <a:buFontTx/>
              <a:buNone/>
              <a:defRPr/>
            </a:pP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Explaining emotions one feels in a precise and unemotional manner</a:t>
            </a:r>
          </a:p>
        </p:txBody>
      </p:sp>
      <p:sp>
        <p:nvSpPr>
          <p:cNvPr id="104452" name="Rectangle 2052"/>
          <p:cNvSpPr>
            <a:spLocks noGrp="1" noChangeArrowheads="1"/>
          </p:cNvSpPr>
          <p:nvPr>
            <p:ph sz="half" idx="2"/>
          </p:nvPr>
        </p:nvSpPr>
        <p:spPr>
          <a:xfrm>
            <a:off x="4876800" y="0"/>
            <a:ext cx="4076700" cy="47244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 </a:t>
            </a:r>
            <a:r>
              <a:rPr lang="en-US" sz="3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Displaying Feelings</a:t>
            </a:r>
          </a:p>
          <a:p>
            <a:pPr>
              <a:buFontTx/>
              <a:buNone/>
              <a:defRPr/>
            </a:pP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Showing emotions through facial reactions, body language, or paralanguage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  <p:bldP spid="104452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Disclosing Feelings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Increases the likelihood of having a positive interaction with someone rather than an argument, and it decreases the chances of provoking defensiveness</a:t>
            </a:r>
          </a:p>
          <a:p>
            <a:r>
              <a:rPr lang="en-US" sz="2400" dirty="0" smtClean="0"/>
              <a:t>“I feel…” doesn’t guarantee you will end up actually describing a feeling, but may end up evaluating, labeling, or blaming someone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Identify what triggered the feelings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Identify the particular emotion you are experiencing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Use an “I feel..” followed by naming the specific feeling</a:t>
            </a:r>
          </a:p>
          <a:p>
            <a:r>
              <a:rPr lang="en-US" sz="2400" dirty="0" smtClean="0"/>
              <a:t>Become comfortable with describing positive feelings before trying to describe negative feelings effectively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Protecting Privacy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41216-F9AE-4690-926A-B6939FA0BC53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305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Making a conscious decision to withhold information or feelings from others</a:t>
            </a:r>
            <a:endParaRPr lang="en-US" sz="2800" dirty="0" smtClean="0"/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Change the subject.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Mask feelings.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Tell a </a:t>
            </a:r>
            <a:r>
              <a:rPr lang="ja-JP" altLang="en-US" sz="2800" b="0" smtClean="0">
                <a:solidFill>
                  <a:schemeClr val="tx1"/>
                </a:solidFill>
              </a:rPr>
              <a:t>“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white lie.</a:t>
            </a:r>
            <a:r>
              <a:rPr lang="ja-JP" altLang="en-US" sz="2800" b="0" smtClean="0">
                <a:solidFill>
                  <a:schemeClr val="tx1"/>
                </a:solidFill>
              </a:rPr>
              <a:t>”</a:t>
            </a:r>
            <a:endParaRPr lang="en-US" altLang="ja-JP" sz="2800" b="0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 smtClean="0">
                <a:solidFill>
                  <a:schemeClr val="tx1"/>
                </a:solidFill>
              </a:rPr>
              <a:t>Describe your feelings.</a:t>
            </a:r>
            <a:endParaRPr lang="en-US" altLang="ja-JP" sz="2800" b="0" dirty="0" smtClean="0">
              <a:solidFill>
                <a:schemeClr val="tx1"/>
              </a:solidFill>
            </a:endParaRP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Establish personal boundaries.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Asking for Feedback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F7D98-062E-4033-AE57-749C83564B67}" type="slidenum">
              <a:rPr lang="en-US"/>
              <a:pPr/>
              <a:t>19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27048"/>
            <a:ext cx="8272272" cy="4572000"/>
          </a:xfrm>
        </p:spPr>
        <p:txBody>
          <a:bodyPr/>
          <a:lstStyle/>
          <a:p>
            <a:r>
              <a:rPr lang="en-US" sz="2800" b="0" dirty="0" smtClean="0"/>
              <a:t>Think of feedback as in your best interest.</a:t>
            </a:r>
          </a:p>
          <a:p>
            <a:r>
              <a:rPr lang="en-US" sz="2800" b="0" dirty="0" smtClean="0"/>
              <a:t>Be prepared for an honest response. </a:t>
            </a:r>
          </a:p>
          <a:p>
            <a:r>
              <a:rPr lang="en-US" sz="2800" dirty="0" smtClean="0"/>
              <a:t>Guidelines:</a:t>
            </a:r>
            <a:endParaRPr lang="en-US" sz="2800" b="0" dirty="0" smtClean="0"/>
          </a:p>
          <a:p>
            <a:pPr lvl="1"/>
            <a:r>
              <a:rPr lang="en-US" sz="2300" b="0" dirty="0" smtClean="0">
                <a:solidFill>
                  <a:schemeClr val="tx1"/>
                </a:solidFill>
              </a:rPr>
              <a:t>Specify the kind of feedback you are seeking.</a:t>
            </a:r>
          </a:p>
          <a:p>
            <a:pPr lvl="1"/>
            <a:r>
              <a:rPr lang="en-US" sz="2300" b="0" dirty="0" smtClean="0">
                <a:solidFill>
                  <a:schemeClr val="tx1"/>
                </a:solidFill>
              </a:rPr>
              <a:t>Avoid loaded questions.</a:t>
            </a:r>
          </a:p>
          <a:p>
            <a:pPr lvl="1"/>
            <a:r>
              <a:rPr lang="en-US" sz="2300" b="0" dirty="0" smtClean="0">
                <a:solidFill>
                  <a:schemeClr val="tx1"/>
                </a:solidFill>
              </a:rPr>
              <a:t>Try to avoid negative verbal and nonverbal reactions to feedback.</a:t>
            </a:r>
          </a:p>
          <a:p>
            <a:pPr lvl="1"/>
            <a:r>
              <a:rPr lang="en-US" sz="2300" b="0" dirty="0" smtClean="0">
                <a:solidFill>
                  <a:schemeClr val="tx1"/>
                </a:solidFill>
              </a:rPr>
              <a:t>Paraphrase what you hear.</a:t>
            </a:r>
          </a:p>
          <a:p>
            <a:pPr lvl="1"/>
            <a:r>
              <a:rPr lang="en-US" sz="2300" b="0" dirty="0" smtClean="0">
                <a:solidFill>
                  <a:schemeClr val="tx1"/>
                </a:solidFill>
              </a:rPr>
              <a:t>Show gratitude for the feedback.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Chapter Objectives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111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Discuss the dialectic of disclosure and privacy</a:t>
            </a:r>
          </a:p>
          <a:p>
            <a:r>
              <a:rPr lang="en-US" dirty="0" smtClean="0"/>
              <a:t>Explain the theory of communication privacy management (CPM)</a:t>
            </a:r>
          </a:p>
          <a:p>
            <a:r>
              <a:rPr lang="en-US" dirty="0" smtClean="0"/>
              <a:t>List the factors that affect people’s disclosure and privacy rules</a:t>
            </a:r>
          </a:p>
          <a:p>
            <a:r>
              <a:rPr lang="en-US" dirty="0" smtClean="0"/>
              <a:t>Explain how disclosure and privacy affect relationships</a:t>
            </a:r>
          </a:p>
          <a:p>
            <a:r>
              <a:rPr lang="en-US" dirty="0" smtClean="0"/>
              <a:t>Discuss the effects of technology on privacy boundaries</a:t>
            </a:r>
          </a:p>
          <a:p>
            <a:r>
              <a:rPr lang="en-US" dirty="0" smtClean="0"/>
              <a:t>Describe how to give and ask for personal feedback, both praise and constructive criticism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Giving Personal Feedback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B00E5-950B-4556-94E4-CBACBAC190DB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381000" y="1828800"/>
            <a:ext cx="4191000" cy="449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endParaRPr lang="en-US" b="1" dirty="0">
              <a:solidFill>
                <a:srgbClr val="000066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sz="3600" b="1" dirty="0" smtClean="0">
                <a:solidFill>
                  <a:schemeClr val="tx1"/>
                </a:solidFill>
              </a:rPr>
              <a:t>Praising 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tx1"/>
                </a:solidFill>
              </a:rPr>
              <a:t>Recounting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tx1"/>
                </a:solidFill>
              </a:rPr>
              <a:t>specific </a:t>
            </a:r>
            <a:r>
              <a:rPr lang="en-US" dirty="0" smtClean="0">
                <a:solidFill>
                  <a:schemeClr val="tx1"/>
                </a:solidFill>
              </a:rPr>
              <a:t>behaviors or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accomplishments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dirty="0">
                <a:solidFill>
                  <a:schemeClr val="tx1"/>
                </a:solidFill>
              </a:rPr>
              <a:t>another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and their positive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effects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on others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4876800" y="1828800"/>
            <a:ext cx="3886200" cy="449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0066"/>
              </a:buClr>
            </a:pPr>
            <a:endParaRPr lang="en-US" sz="2000" b="1" dirty="0">
              <a:solidFill>
                <a:srgbClr val="000066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sz="3600" b="1" dirty="0">
                <a:solidFill>
                  <a:schemeClr val="tx1"/>
                </a:solidFill>
              </a:rPr>
              <a:t>Constructive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sz="3600" b="1" dirty="0">
                <a:solidFill>
                  <a:schemeClr val="tx1"/>
                </a:solidFill>
              </a:rPr>
              <a:t>Criticism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Diplomatically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describes the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 smtClean="0">
                <a:solidFill>
                  <a:schemeClr val="tx1"/>
                </a:solidFill>
              </a:rPr>
              <a:t>specific negative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tx1"/>
                </a:solidFill>
              </a:rPr>
              <a:t>behaviors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tx1"/>
                </a:solidFill>
              </a:rPr>
              <a:t>another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dirty="0">
                <a:solidFill>
                  <a:schemeClr val="tx1"/>
                </a:solidFill>
              </a:rPr>
              <a:t>and their effects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 autoUpdateAnimBg="0"/>
      <p:bldP spid="10240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Praising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D2D-B2E3-420A-8D38-8629CBC81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we keep our positive impressions of our partners private, we deprive them of self-concept enhancing info that encourages them to repeat the behaviors we think are praiseworthy</a:t>
            </a:r>
          </a:p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note of the specific behavior you wish to reinforce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Describe the specific behavior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Describe the positive feelings or outcomes you or others experienced as a result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Phrase your response so that the level of praise appropriately reflects the significance of the behavior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Giving Constructive Criticism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1233E6-7181-4C8D-B07E-2CED601EEAF3}" type="slidenum">
              <a:rPr lang="en-US"/>
              <a:pPr/>
              <a:t>22</a:t>
            </a:fld>
            <a:endParaRPr lang="en-US"/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305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Begin by asking your partner’s permission to disclose negative feedback.</a:t>
            </a:r>
          </a:p>
          <a:p>
            <a:r>
              <a:rPr lang="en-US" sz="2800" dirty="0" smtClean="0"/>
              <a:t>Preface a negative statement with a positive one.</a:t>
            </a:r>
          </a:p>
          <a:p>
            <a:r>
              <a:rPr lang="en-US" sz="2800" dirty="0" smtClean="0"/>
              <a:t>Describe the problematic behavior by following guidelines for describing behavior.</a:t>
            </a:r>
          </a:p>
          <a:p>
            <a:r>
              <a:rPr lang="en-US" sz="2800" dirty="0" smtClean="0"/>
              <a:t>Be as specific as possible.</a:t>
            </a:r>
          </a:p>
          <a:p>
            <a:r>
              <a:rPr lang="en-US" sz="2800" dirty="0" smtClean="0"/>
              <a:t>Suggest how the person can change the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Effects of Social Media on Privacy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8F1D6D-71E2-4923-BF71-24C2C41169E9}" type="slidenum">
              <a:rPr lang="en-US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681728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Social media and cell phone use in public blur the distinction between public and private communication.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Social media and the Internet are changing what people view as private and public.</a:t>
            </a:r>
          </a:p>
        </p:txBody>
      </p:sp>
      <p:pic>
        <p:nvPicPr>
          <p:cNvPr id="12292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2187575"/>
            <a:ext cx="2590800" cy="2590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The Big Bang Theory</a:t>
            </a:r>
          </a:p>
          <a:p>
            <a:r>
              <a:rPr lang="en-US" dirty="0" smtClean="0"/>
              <a:t>“The tangerine factor” S1,e17</a:t>
            </a:r>
          </a:p>
          <a:p>
            <a:endParaRPr lang="en-US" dirty="0" smtClean="0"/>
          </a:p>
          <a:p>
            <a:r>
              <a:rPr lang="en-US" u="sng" dirty="0" smtClean="0"/>
              <a:t>Discussion:</a:t>
            </a:r>
          </a:p>
          <a:p>
            <a:r>
              <a:rPr lang="en-US" dirty="0" smtClean="0"/>
              <a:t>How Does Penny react?</a:t>
            </a:r>
          </a:p>
          <a:p>
            <a:r>
              <a:rPr lang="en-US" dirty="0" smtClean="0"/>
              <a:t>How would you react?</a:t>
            </a:r>
          </a:p>
          <a:p>
            <a:r>
              <a:rPr lang="en-US" dirty="0" smtClean="0"/>
              <a:t>How does Personal information you read about friends on </a:t>
            </a:r>
            <a:r>
              <a:rPr lang="en-US" dirty="0" err="1" smtClean="0"/>
              <a:t>facebook</a:t>
            </a:r>
            <a:r>
              <a:rPr lang="en-US" dirty="0" smtClean="0"/>
              <a:t> impact your perception of them?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2DBD-D0A5-4DBE-B090-6DFB3422899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 of Audience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Warranting Theory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B5BFF-382D-43FF-A0FA-172037C3D85A}" type="slidenum">
              <a:rPr lang="en-US"/>
              <a:pPr/>
              <a:t>25</a:t>
            </a:fld>
            <a:endParaRPr lang="en-US"/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/>
          <a:lstStyle/>
          <a:p>
            <a:r>
              <a:rPr lang="en-US" dirty="0" smtClean="0"/>
              <a:t>We use Facebook pages to create perceptions of others: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Blog comments</a:t>
            </a:r>
          </a:p>
          <a:p>
            <a:r>
              <a:rPr lang="en-US" dirty="0" smtClean="0"/>
              <a:t>Warranting theory: We find behaviors of others more credible when it cannot be easily manipulated by the person whom it describes.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Digitally Managing Your Personal Information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A6CD4-01D8-4A67-B647-D3A2B9DABA4B}" type="slidenum">
              <a:rPr lang="en-US"/>
              <a:pPr/>
              <a:t>26</a:t>
            </a:fld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058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not carry on private phone conversations in public places.</a:t>
            </a:r>
          </a:p>
          <a:p>
            <a:r>
              <a:rPr lang="en-US" sz="2800" dirty="0" smtClean="0"/>
              <a:t>Do not post information online that you would not want your employers, enemies, or identity thieves to see.</a:t>
            </a:r>
          </a:p>
          <a:p>
            <a:r>
              <a:rPr lang="en-US" sz="2800" dirty="0" smtClean="0"/>
              <a:t>Be aware that others can digitally alter your digital image. </a:t>
            </a:r>
          </a:p>
          <a:p>
            <a:r>
              <a:rPr lang="en-US" sz="2800" dirty="0" smtClean="0"/>
              <a:t>Use social media privacy settings.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on your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 err="1" smtClean="0"/>
              <a:t>account?In</a:t>
            </a:r>
            <a:r>
              <a:rPr lang="en-US" dirty="0" smtClean="0"/>
              <a:t> the wrong hands your </a:t>
            </a:r>
            <a:r>
              <a:rPr lang="en-US" dirty="0" err="1" smtClean="0"/>
              <a:t>facebook</a:t>
            </a:r>
            <a:r>
              <a:rPr lang="en-US" dirty="0" smtClean="0"/>
              <a:t> account can be very revealing. see</a:t>
            </a:r>
          </a:p>
          <a:p>
            <a:r>
              <a:rPr lang="en-US" u="sng" dirty="0" smtClean="0"/>
              <a:t>Takethislollipop.com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2DBD-D0A5-4DBE-B090-6DFB3422899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self-disclosure?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would happen if we used our </a:t>
            </a:r>
            <a:r>
              <a:rPr lang="en-US" dirty="0" err="1" smtClean="0"/>
              <a:t>facebook</a:t>
            </a:r>
            <a:r>
              <a:rPr lang="en-US" dirty="0" smtClean="0"/>
              <a:t> lingo in our face-to-face conversations:</a:t>
            </a:r>
          </a:p>
          <a:p>
            <a:r>
              <a:rPr lang="en-US" dirty="0" smtClean="0"/>
              <a:t>http://www.youtube.com/watch?v=eg-sTKtwxua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2DBD-D0A5-4DBE-B090-6DFB3422899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Facebook has changed our conversations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B99130-16A9-48E2-9739-EF5BA41FF3F1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04800" y="381000"/>
            <a:ext cx="4343400" cy="4724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Self-Disclosure</a:t>
            </a:r>
          </a:p>
          <a:p>
            <a:pPr>
              <a:buFontTx/>
              <a:buNone/>
              <a:defRPr/>
            </a:pP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>
              <a:buClr>
                <a:srgbClr val="E63467"/>
              </a:buClr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charset="0"/>
                <a:cs typeface="+mn-cs"/>
              </a:rPr>
              <a:t>R</a:t>
            </a:r>
            <a:r>
              <a:rPr lang="en-US" sz="3200" dirty="0" smtClean="0">
                <a:ea typeface="ＭＳ Ｐゴシック" charset="0"/>
                <a:cs typeface="+mn-cs"/>
              </a:rPr>
              <a:t>evealing </a:t>
            </a:r>
            <a:r>
              <a:rPr lang="en-US" sz="3200" dirty="0">
                <a:ea typeface="ＭＳ Ｐゴシック" charset="0"/>
                <a:cs typeface="+mn-cs"/>
              </a:rPr>
              <a:t>confidential or secret information 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257800" y="381000"/>
            <a:ext cx="3276600" cy="5181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Privacy</a:t>
            </a:r>
          </a:p>
          <a:p>
            <a:pPr>
              <a:buFontTx/>
              <a:buNone/>
              <a:defRPr/>
            </a:pP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ea typeface="+mn-ea"/>
                <a:cs typeface="+mn-cs"/>
              </a:rPr>
              <a:t>Withholding personal information to enhance autonomy or minimize vulnerability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  <p:bldP spid="1064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The Disclosure–Privacy Dialectic 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E77F1-7FC4-4B53-BF7A-242A398D61F4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058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The tension between sharing personal information and keeping personal information confidential – also called the openness and </a:t>
            </a:r>
            <a:r>
              <a:rPr lang="en-US" dirty="0" err="1" smtClean="0"/>
              <a:t>closedness</a:t>
            </a:r>
            <a:r>
              <a:rPr lang="en-US" dirty="0" smtClean="0"/>
              <a:t> dialectic; each person has different expectations; these needs and expectations often vary over time</a:t>
            </a:r>
          </a:p>
        </p:txBody>
      </p:sp>
      <p:sp>
        <p:nvSpPr>
          <p:cNvPr id="5125" name="Freeform 8"/>
          <p:cNvSpPr>
            <a:spLocks noChangeArrowheads="1"/>
          </p:cNvSpPr>
          <p:nvPr/>
        </p:nvSpPr>
        <p:spPr bwMode="auto">
          <a:xfrm>
            <a:off x="4419600" y="4267200"/>
            <a:ext cx="2895600" cy="1905000"/>
          </a:xfrm>
          <a:custGeom>
            <a:avLst/>
            <a:gdLst>
              <a:gd name="T0" fmla="*/ 457200 w 2895600"/>
              <a:gd name="T1" fmla="*/ 640375 h 1905000"/>
              <a:gd name="T2" fmla="*/ 516731 w 2895600"/>
              <a:gd name="T3" fmla="*/ 640375 h 1905000"/>
              <a:gd name="T4" fmla="*/ 516731 w 2895600"/>
              <a:gd name="T5" fmla="*/ 1264625 h 1905000"/>
              <a:gd name="T6" fmla="*/ 0 w 2895600"/>
              <a:gd name="T7" fmla="*/ 1264625 h 1905000"/>
              <a:gd name="T8" fmla="*/ 457200 w 2895600"/>
              <a:gd name="T9" fmla="*/ 640375 h 1905000"/>
              <a:gd name="T10" fmla="*/ 576263 w 2895600"/>
              <a:gd name="T11" fmla="*/ 640375 h 1905000"/>
              <a:gd name="T12" fmla="*/ 695325 w 2895600"/>
              <a:gd name="T13" fmla="*/ 640375 h 1905000"/>
              <a:gd name="T14" fmla="*/ 695325 w 2895600"/>
              <a:gd name="T15" fmla="*/ 1264625 h 1905000"/>
              <a:gd name="T16" fmla="*/ 576263 w 2895600"/>
              <a:gd name="T17" fmla="*/ 1264625 h 1905000"/>
              <a:gd name="T18" fmla="*/ 576263 w 2895600"/>
              <a:gd name="T19" fmla="*/ 640375 h 1905000"/>
              <a:gd name="T20" fmla="*/ 754856 w 2895600"/>
              <a:gd name="T21" fmla="*/ 640375 h 1905000"/>
              <a:gd name="T22" fmla="*/ 1943100 w 2895600"/>
              <a:gd name="T23" fmla="*/ 640375 h 1905000"/>
              <a:gd name="T24" fmla="*/ 1943100 w 2895600"/>
              <a:gd name="T25" fmla="*/ 0 h 1905000"/>
              <a:gd name="T26" fmla="*/ 2895600 w 2895600"/>
              <a:gd name="T27" fmla="*/ 952500 h 1905000"/>
              <a:gd name="T28" fmla="*/ 1943100 w 2895600"/>
              <a:gd name="T29" fmla="*/ 1905000 h 1905000"/>
              <a:gd name="T30" fmla="*/ 1943100 w 2895600"/>
              <a:gd name="T31" fmla="*/ 1264625 h 1905000"/>
              <a:gd name="T32" fmla="*/ 754856 w 2895600"/>
              <a:gd name="T33" fmla="*/ 1264625 h 1905000"/>
              <a:gd name="T34" fmla="*/ 754856 w 2895600"/>
              <a:gd name="T35" fmla="*/ 640375 h 1905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95600"/>
              <a:gd name="T55" fmla="*/ 0 h 1905000"/>
              <a:gd name="T56" fmla="*/ 2895600 w 2895600"/>
              <a:gd name="T57" fmla="*/ 1905000 h 19050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95600" h="1905000">
                <a:moveTo>
                  <a:pt x="457200" y="640375"/>
                </a:moveTo>
                <a:lnTo>
                  <a:pt x="516731" y="640375"/>
                </a:lnTo>
                <a:lnTo>
                  <a:pt x="516731" y="1264625"/>
                </a:lnTo>
                <a:lnTo>
                  <a:pt x="0" y="1264625"/>
                </a:lnTo>
                <a:lnTo>
                  <a:pt x="457200" y="640375"/>
                </a:lnTo>
                <a:close/>
                <a:moveTo>
                  <a:pt x="576263" y="640375"/>
                </a:moveTo>
                <a:lnTo>
                  <a:pt x="695325" y="640375"/>
                </a:lnTo>
                <a:lnTo>
                  <a:pt x="695325" y="1264625"/>
                </a:lnTo>
                <a:lnTo>
                  <a:pt x="576263" y="1264625"/>
                </a:lnTo>
                <a:lnTo>
                  <a:pt x="576263" y="640375"/>
                </a:lnTo>
                <a:close/>
                <a:moveTo>
                  <a:pt x="754856" y="640375"/>
                </a:moveTo>
                <a:lnTo>
                  <a:pt x="1943100" y="640375"/>
                </a:lnTo>
                <a:lnTo>
                  <a:pt x="1943100" y="0"/>
                </a:lnTo>
                <a:lnTo>
                  <a:pt x="2895600" y="952500"/>
                </a:lnTo>
                <a:lnTo>
                  <a:pt x="1943100" y="1905000"/>
                </a:lnTo>
                <a:lnTo>
                  <a:pt x="1943100" y="1264625"/>
                </a:lnTo>
                <a:lnTo>
                  <a:pt x="754856" y="1264625"/>
                </a:lnTo>
                <a:lnTo>
                  <a:pt x="754856" y="6403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9"/>
          <p:cNvSpPr>
            <a:spLocks noChangeArrowheads="1"/>
          </p:cNvSpPr>
          <p:nvPr/>
        </p:nvSpPr>
        <p:spPr bwMode="auto">
          <a:xfrm rot="10800000">
            <a:off x="1828800" y="4267200"/>
            <a:ext cx="2895600" cy="1905000"/>
          </a:xfrm>
          <a:custGeom>
            <a:avLst/>
            <a:gdLst>
              <a:gd name="T0" fmla="*/ 457200 w 2895600"/>
              <a:gd name="T1" fmla="*/ 640375 h 1905000"/>
              <a:gd name="T2" fmla="*/ 516731 w 2895600"/>
              <a:gd name="T3" fmla="*/ 640375 h 1905000"/>
              <a:gd name="T4" fmla="*/ 516731 w 2895600"/>
              <a:gd name="T5" fmla="*/ 1264625 h 1905000"/>
              <a:gd name="T6" fmla="*/ 0 w 2895600"/>
              <a:gd name="T7" fmla="*/ 1264625 h 1905000"/>
              <a:gd name="T8" fmla="*/ 457200 w 2895600"/>
              <a:gd name="T9" fmla="*/ 640375 h 1905000"/>
              <a:gd name="T10" fmla="*/ 576263 w 2895600"/>
              <a:gd name="T11" fmla="*/ 640375 h 1905000"/>
              <a:gd name="T12" fmla="*/ 695325 w 2895600"/>
              <a:gd name="T13" fmla="*/ 640375 h 1905000"/>
              <a:gd name="T14" fmla="*/ 695325 w 2895600"/>
              <a:gd name="T15" fmla="*/ 1264625 h 1905000"/>
              <a:gd name="T16" fmla="*/ 576263 w 2895600"/>
              <a:gd name="T17" fmla="*/ 1264625 h 1905000"/>
              <a:gd name="T18" fmla="*/ 576263 w 2895600"/>
              <a:gd name="T19" fmla="*/ 640375 h 1905000"/>
              <a:gd name="T20" fmla="*/ 754856 w 2895600"/>
              <a:gd name="T21" fmla="*/ 640375 h 1905000"/>
              <a:gd name="T22" fmla="*/ 1943100 w 2895600"/>
              <a:gd name="T23" fmla="*/ 640375 h 1905000"/>
              <a:gd name="T24" fmla="*/ 1943100 w 2895600"/>
              <a:gd name="T25" fmla="*/ 0 h 1905000"/>
              <a:gd name="T26" fmla="*/ 2895600 w 2895600"/>
              <a:gd name="T27" fmla="*/ 952500 h 1905000"/>
              <a:gd name="T28" fmla="*/ 1943100 w 2895600"/>
              <a:gd name="T29" fmla="*/ 1905000 h 1905000"/>
              <a:gd name="T30" fmla="*/ 1943100 w 2895600"/>
              <a:gd name="T31" fmla="*/ 1264625 h 1905000"/>
              <a:gd name="T32" fmla="*/ 754856 w 2895600"/>
              <a:gd name="T33" fmla="*/ 1264625 h 1905000"/>
              <a:gd name="T34" fmla="*/ 754856 w 2895600"/>
              <a:gd name="T35" fmla="*/ 640375 h 1905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95600"/>
              <a:gd name="T55" fmla="*/ 0 h 1905000"/>
              <a:gd name="T56" fmla="*/ 2895600 w 2895600"/>
              <a:gd name="T57" fmla="*/ 1905000 h 19050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95600" h="1905000">
                <a:moveTo>
                  <a:pt x="457200" y="640375"/>
                </a:moveTo>
                <a:lnTo>
                  <a:pt x="516731" y="640375"/>
                </a:lnTo>
                <a:lnTo>
                  <a:pt x="516731" y="1264625"/>
                </a:lnTo>
                <a:lnTo>
                  <a:pt x="0" y="1264625"/>
                </a:lnTo>
                <a:lnTo>
                  <a:pt x="457200" y="640375"/>
                </a:lnTo>
                <a:close/>
                <a:moveTo>
                  <a:pt x="576263" y="640375"/>
                </a:moveTo>
                <a:lnTo>
                  <a:pt x="695325" y="640375"/>
                </a:lnTo>
                <a:lnTo>
                  <a:pt x="695325" y="1264625"/>
                </a:lnTo>
                <a:lnTo>
                  <a:pt x="576263" y="1264625"/>
                </a:lnTo>
                <a:lnTo>
                  <a:pt x="576263" y="640375"/>
                </a:lnTo>
                <a:close/>
                <a:moveTo>
                  <a:pt x="754856" y="640375"/>
                </a:moveTo>
                <a:lnTo>
                  <a:pt x="1943100" y="640375"/>
                </a:lnTo>
                <a:lnTo>
                  <a:pt x="1943100" y="0"/>
                </a:lnTo>
                <a:lnTo>
                  <a:pt x="2895600" y="952500"/>
                </a:lnTo>
                <a:lnTo>
                  <a:pt x="1943100" y="1905000"/>
                </a:lnTo>
                <a:lnTo>
                  <a:pt x="1943100" y="1264625"/>
                </a:lnTo>
                <a:lnTo>
                  <a:pt x="754856" y="1264625"/>
                </a:lnTo>
                <a:lnTo>
                  <a:pt x="754856" y="6403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606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Communication Privacy Management Theory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B393D-C1F8-4643-8718-F4637A123B2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05800" cy="4495800"/>
          </a:xfrm>
        </p:spPr>
        <p:txBody>
          <a:bodyPr/>
          <a:lstStyle/>
          <a:p>
            <a:r>
              <a:rPr lang="en-US" dirty="0" smtClean="0"/>
              <a:t>CPM: provides a framework for understanding the decision-making process people use to manage disclosure and privacy</a:t>
            </a:r>
          </a:p>
          <a:p>
            <a:r>
              <a:rPr lang="en-US" dirty="0" smtClean="0"/>
              <a:t>Rules designed to maximize benefits of disclosure while minimizing risks </a:t>
            </a:r>
          </a:p>
          <a:p>
            <a:r>
              <a:rPr lang="en-US" dirty="0" smtClean="0"/>
              <a:t>We negotiate rules with our partner or we simply assume that our partner understands what rules apply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762000"/>
          </a:xfrm>
        </p:spPr>
        <p:txBody>
          <a:bodyPr/>
          <a:lstStyle/>
          <a:p>
            <a:pPr>
              <a:defRPr/>
            </a:pPr>
            <a:r>
              <a:rPr lang="en-US" sz="3600" dirty="0" err="1" smtClean="0"/>
              <a:t>Petronio</a:t>
            </a:r>
            <a:r>
              <a:rPr lang="en-US" altLang="en-US" sz="3600" dirty="0" err="1" smtClean="0"/>
              <a:t>’</a:t>
            </a:r>
            <a:r>
              <a:rPr lang="en-US" sz="3600" dirty="0" err="1" smtClean="0"/>
              <a:t>s</a:t>
            </a:r>
            <a:r>
              <a:rPr lang="en-US" sz="3600" dirty="0" smtClean="0"/>
              <a:t> 5 Disclosure Principles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0B8158-58F8-434C-B310-8FD146CD2F2D}" type="slidenum">
              <a:rPr lang="en-US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 marL="514350" indent="-514350">
              <a:buFont typeface="Helvetica" charset="0"/>
              <a:buAutoNum type="arabicPeriod"/>
            </a:pPr>
            <a:r>
              <a:rPr lang="en-US" sz="2400" b="0" dirty="0" smtClean="0"/>
              <a:t>Private information is </a:t>
            </a:r>
            <a:r>
              <a:rPr lang="en-US" altLang="en-US" sz="2400" b="0" dirty="0" smtClean="0"/>
              <a:t>“</a:t>
            </a:r>
            <a:r>
              <a:rPr lang="en-US" sz="2400" b="0" dirty="0" smtClean="0"/>
              <a:t>owned</a:t>
            </a:r>
            <a:r>
              <a:rPr lang="en-US" altLang="en-US" sz="2400" b="0" dirty="0" smtClean="0"/>
              <a:t>”</a:t>
            </a:r>
            <a:r>
              <a:rPr lang="en-US" sz="2400" b="0" dirty="0" smtClean="0"/>
              <a:t> and people believe they have the right to control it.</a:t>
            </a:r>
          </a:p>
          <a:p>
            <a:pPr marL="514350" indent="-514350">
              <a:buFont typeface="Helvetica" charset="0"/>
              <a:buAutoNum type="arabicPeriod"/>
            </a:pPr>
            <a:r>
              <a:rPr lang="en-US" sz="2400" b="0" dirty="0" smtClean="0"/>
              <a:t>Control</a:t>
            </a:r>
            <a:r>
              <a:rPr lang="en-US" sz="2800" b="0" dirty="0" smtClean="0"/>
              <a:t> </a:t>
            </a:r>
            <a:r>
              <a:rPr lang="en-US" sz="2400" b="0" dirty="0" smtClean="0"/>
              <a:t>is accomplished through privacy rules.</a:t>
            </a:r>
          </a:p>
          <a:p>
            <a:pPr marL="514350" indent="-514350">
              <a:buFont typeface="Helvetica" charset="0"/>
              <a:buAutoNum type="arabicPeriod"/>
            </a:pPr>
            <a:r>
              <a:rPr lang="en-US" sz="2400" b="0" dirty="0" smtClean="0"/>
              <a:t>When private information is disclosed, the recipient becomes co-owner of the information.</a:t>
            </a:r>
          </a:p>
          <a:p>
            <a:pPr marL="514350" indent="-514350">
              <a:buFont typeface="Helvetica" charset="0"/>
              <a:buAutoNum type="arabicPeriod"/>
            </a:pPr>
            <a:r>
              <a:rPr lang="en-US" sz="2400" b="0" dirty="0" smtClean="0"/>
              <a:t>Third-party access concerns</a:t>
            </a:r>
          </a:p>
          <a:p>
            <a:pPr marL="914400" lvl="1" indent="-514350"/>
            <a:r>
              <a:rPr lang="en-US" sz="2400" b="0" dirty="0" smtClean="0">
                <a:solidFill>
                  <a:schemeClr val="tx1"/>
                </a:solidFill>
              </a:rPr>
              <a:t>Permeability: how much can be told</a:t>
            </a:r>
          </a:p>
          <a:p>
            <a:pPr marL="914400" lvl="1" indent="-514350"/>
            <a:r>
              <a:rPr lang="en-US" sz="2400" b="0" dirty="0" smtClean="0">
                <a:solidFill>
                  <a:schemeClr val="tx1"/>
                </a:solidFill>
              </a:rPr>
              <a:t>Linkage: who else can know</a:t>
            </a:r>
          </a:p>
          <a:p>
            <a:pPr marL="914400" lvl="1" indent="-514350"/>
            <a:r>
              <a:rPr lang="en-US" sz="2400" b="0" dirty="0" smtClean="0">
                <a:solidFill>
                  <a:schemeClr val="tx1"/>
                </a:solidFill>
              </a:rPr>
              <a:t>Ownership: who makes third-party disclosure</a:t>
            </a:r>
          </a:p>
          <a:p>
            <a:pPr marL="514350" indent="-514350">
              <a:buFont typeface="Helvetica" charset="0"/>
              <a:buAutoNum type="arabicPeriod"/>
            </a:pPr>
            <a:r>
              <a:rPr lang="en-US" sz="2400" b="0" dirty="0" smtClean="0"/>
              <a:t>We are likely to encounter boundary turbulence, privacy violations, intrusions, and dilemmas.</a:t>
            </a:r>
          </a:p>
          <a:p>
            <a:pPr marL="514350" indent="-514350"/>
            <a:endParaRPr lang="en-US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smtClean="0"/>
              <a:t>Factors in CPM Theory Rules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86ECC-55A2-4B45-94A5-C99FA5367107}" type="slidenum">
              <a:rPr lang="en-US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058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Culture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Individualistic cultures value privacy more than collectivist cultures.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Americans tend to disclose more than most cultures.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3200" dirty="0" smtClean="0"/>
              <a:t>Gender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Men tend to disclose less: </a:t>
            </a:r>
            <a:r>
              <a:rPr lang="ja-JP" altLang="en-US" sz="2800" b="0" smtClean="0">
                <a:solidFill>
                  <a:schemeClr val="tx1"/>
                </a:solidFill>
              </a:rPr>
              <a:t>“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strong and silent</a:t>
            </a:r>
            <a:r>
              <a:rPr lang="ja-JP" altLang="en-US" sz="2800" b="0" smtClean="0">
                <a:solidFill>
                  <a:schemeClr val="tx1"/>
                </a:solidFill>
              </a:rPr>
              <a:t>”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 type.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Women tend to disclose more: </a:t>
            </a:r>
            <a:r>
              <a:rPr lang="ja-JP" altLang="en-US" sz="2800" b="0" smtClean="0">
                <a:solidFill>
                  <a:schemeClr val="tx1"/>
                </a:solidFill>
              </a:rPr>
              <a:t>“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nurturing and sensitive</a:t>
            </a:r>
            <a:r>
              <a:rPr lang="ja-JP" altLang="en-US" sz="2800" b="0" smtClean="0">
                <a:solidFill>
                  <a:schemeClr val="tx1"/>
                </a:solidFill>
              </a:rPr>
              <a:t>”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 type.</a:t>
            </a:r>
            <a:endParaRPr lang="en-US" sz="2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smtClean="0"/>
              <a:t>Factors in CPM Theory Rules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C12B8-CC7B-4629-B30E-56264C915333}" type="slidenum">
              <a:rPr lang="en-US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458200" cy="5410200"/>
          </a:xfrm>
        </p:spPr>
        <p:txBody>
          <a:bodyPr/>
          <a:lstStyle/>
          <a:p>
            <a:r>
              <a:rPr lang="en-US" sz="3200" dirty="0" smtClean="0"/>
              <a:t>Motivation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Disclose more to people we know or want to know 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May disclose secrets of those we don</a:t>
            </a:r>
            <a:r>
              <a:rPr lang="ja-JP" altLang="en-US" sz="2800" b="0" smtClean="0">
                <a:solidFill>
                  <a:schemeClr val="tx1"/>
                </a:solidFill>
              </a:rPr>
              <a:t>’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t like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Risk–benefit analysis: w</a:t>
            </a:r>
            <a:r>
              <a:rPr lang="en-US" sz="2800" b="0" dirty="0" smtClean="0">
                <a:solidFill>
                  <a:schemeClr val="tx1"/>
                </a:solidFill>
              </a:rPr>
              <a:t>eigh the advantages/disadvantages of disclosing</a:t>
            </a:r>
          </a:p>
          <a:p>
            <a:r>
              <a:rPr lang="en-US" sz="3200" dirty="0" smtClean="0"/>
              <a:t>Context</a:t>
            </a:r>
          </a:p>
          <a:p>
            <a:pPr lvl="1"/>
            <a:r>
              <a:rPr lang="en-US" sz="2800" b="0" dirty="0" smtClean="0">
                <a:solidFill>
                  <a:schemeClr val="tx1"/>
                </a:solidFill>
              </a:rPr>
              <a:t>Influenced by circumstances (ex: disclose to a </a:t>
            </a:r>
            <a:r>
              <a:rPr lang="ja-JP" altLang="en-US" sz="2800" b="0" smtClean="0">
                <a:solidFill>
                  <a:schemeClr val="tx1"/>
                </a:solidFill>
              </a:rPr>
              <a:t>“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professional</a:t>
            </a:r>
            <a:r>
              <a:rPr lang="ja-JP" altLang="en-US" sz="2800" b="0" smtClean="0">
                <a:solidFill>
                  <a:schemeClr val="tx1"/>
                </a:solidFill>
              </a:rPr>
              <a:t>”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; m</a:t>
            </a:r>
            <a:r>
              <a:rPr lang="en-US" sz="2800" b="0" dirty="0" smtClean="0">
                <a:solidFill>
                  <a:schemeClr val="tx1"/>
                </a:solidFill>
              </a:rPr>
              <a:t>ay </a:t>
            </a:r>
            <a:r>
              <a:rPr lang="ja-JP" altLang="en-US" sz="2800" b="0" smtClean="0">
                <a:solidFill>
                  <a:schemeClr val="tx1"/>
                </a:solidFill>
              </a:rPr>
              <a:t>“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tell</a:t>
            </a:r>
            <a:r>
              <a:rPr lang="ja-JP" altLang="en-US" sz="2800" b="0" smtClean="0">
                <a:solidFill>
                  <a:schemeClr val="tx1"/>
                </a:solidFill>
              </a:rPr>
              <a:t>”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 when one is in danger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Disclosure during stress contributes to he</a:t>
            </a:r>
            <a:endParaRPr lang="en-US" sz="3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Effects on Relationships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47FB8-87DA-436C-AE85-B8FEBB109AC0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458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Intimacy</a:t>
            </a:r>
          </a:p>
          <a:p>
            <a:pPr lvl="1"/>
            <a:r>
              <a:rPr lang="en-US" dirty="0" smtClean="0"/>
              <a:t>We cycle between periods of deep disclosure and attempts to reestablish privacy boundaries; controls relationship dev.</a:t>
            </a:r>
          </a:p>
          <a:p>
            <a:pPr lvl="1"/>
            <a:r>
              <a:rPr lang="en-US" dirty="0" smtClean="0"/>
              <a:t>Disclosing secrets may damage/end relationship; opting for privacy may preserve intimacy, avoid conflict, protect feelings.</a:t>
            </a:r>
          </a:p>
          <a:p>
            <a:r>
              <a:rPr lang="en-US" dirty="0" smtClean="0"/>
              <a:t>Reciprocity</a:t>
            </a:r>
          </a:p>
          <a:p>
            <a:pPr lvl="1"/>
            <a:r>
              <a:rPr lang="en-US" dirty="0" smtClean="0"/>
              <a:t>Partners don</a:t>
            </a:r>
            <a:r>
              <a:rPr lang="ja-JP" altLang="en-US" smtClean="0"/>
              <a:t>’</a:t>
            </a:r>
            <a:r>
              <a:rPr lang="en-US" altLang="ja-JP" dirty="0" smtClean="0"/>
              <a:t>t disclose at the same time/rate.</a:t>
            </a:r>
          </a:p>
          <a:p>
            <a:r>
              <a:rPr lang="en-US" dirty="0" smtClean="0"/>
              <a:t>Information Co-ownership</a:t>
            </a:r>
          </a:p>
          <a:p>
            <a:pPr lvl="1"/>
            <a:r>
              <a:rPr lang="en-US" dirty="0" smtClean="0"/>
              <a:t>Disclosing to a third party may damage trust.</a:t>
            </a:r>
          </a:p>
          <a:p>
            <a:pPr lvl="1"/>
            <a:r>
              <a:rPr lang="en-US" dirty="0" smtClean="0"/>
              <a:t>Families co-own info. and est. rules (personal, legal, financial) 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818</TotalTime>
  <Words>1285</Words>
  <Application>Microsoft Office PowerPoint</Application>
  <PresentationFormat>On-screen Show (4:3)</PresentationFormat>
  <Paragraphs>204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ＭＳ Ｐゴシック</vt:lpstr>
      <vt:lpstr>ＭＳ Ｐ明朝</vt:lpstr>
      <vt:lpstr>Arial</vt:lpstr>
      <vt:lpstr>Georgia</vt:lpstr>
      <vt:lpstr>Helvetica</vt:lpstr>
      <vt:lpstr>Wingdings</vt:lpstr>
      <vt:lpstr>Wingdings 2</vt:lpstr>
      <vt:lpstr>Civic</vt:lpstr>
      <vt:lpstr>PowerPoint Presentation</vt:lpstr>
      <vt:lpstr>Chapter Objectives</vt:lpstr>
      <vt:lpstr>PowerPoint Presentation</vt:lpstr>
      <vt:lpstr>The Disclosure–Privacy Dialectic </vt:lpstr>
      <vt:lpstr>Communication Privacy Management Theory </vt:lpstr>
      <vt:lpstr>Petronio’s 5 Disclosure Principles</vt:lpstr>
      <vt:lpstr>Factors in CPM Theory Rules</vt:lpstr>
      <vt:lpstr>Factors in CPM Theory Rules</vt:lpstr>
      <vt:lpstr>Effects on Relationships</vt:lpstr>
      <vt:lpstr>Appropriate Self-Disclosure</vt:lpstr>
      <vt:lpstr>PowerPoint Presentation</vt:lpstr>
      <vt:lpstr>Skills for Self-Disclosure and Privacy Management</vt:lpstr>
      <vt:lpstr>Owning</vt:lpstr>
      <vt:lpstr>Describing Behavior</vt:lpstr>
      <vt:lpstr>Describing Behavior</vt:lpstr>
      <vt:lpstr>PowerPoint Presentation</vt:lpstr>
      <vt:lpstr>Disclosing Feelings</vt:lpstr>
      <vt:lpstr>Protecting Privacy</vt:lpstr>
      <vt:lpstr>Asking for Feedback</vt:lpstr>
      <vt:lpstr>Giving Personal Feedback</vt:lpstr>
      <vt:lpstr>Praising</vt:lpstr>
      <vt:lpstr>Giving Constructive Criticism</vt:lpstr>
      <vt:lpstr>Effects of Social Media on Privacy</vt:lpstr>
      <vt:lpstr>Awareness of Audience</vt:lpstr>
      <vt:lpstr>Warranting Theory</vt:lpstr>
      <vt:lpstr>Digitally Managing Your Personal Information</vt:lpstr>
      <vt:lpstr>Too much self-disclosure?</vt:lpstr>
      <vt:lpstr>How Facebook has changed our conversations</vt:lpstr>
    </vt:vector>
  </TitlesOfParts>
  <Company>IUSB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Self-Disclosure and Privacy</dc:title>
  <dc:creator>Jennifer Pitts</dc:creator>
  <cp:lastModifiedBy>8p</cp:lastModifiedBy>
  <cp:revision>115</cp:revision>
  <dcterms:created xsi:type="dcterms:W3CDTF">2000-02-21T18:19:26Z</dcterms:created>
  <dcterms:modified xsi:type="dcterms:W3CDTF">2017-04-20T08:39:00Z</dcterms:modified>
</cp:coreProperties>
</file>