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259" r:id="rId3"/>
    <p:sldId id="260" r:id="rId4"/>
    <p:sldId id="257" r:id="rId5"/>
    <p:sldId id="258" r:id="rId6"/>
    <p:sldId id="273" r:id="rId7"/>
    <p:sldId id="274" r:id="rId8"/>
    <p:sldId id="275" r:id="rId9"/>
    <p:sldId id="276" r:id="rId10"/>
    <p:sldId id="277" r:id="rId11"/>
    <p:sldId id="279" r:id="rId12"/>
    <p:sldId id="303" r:id="rId13"/>
    <p:sldId id="305" r:id="rId14"/>
    <p:sldId id="280" r:id="rId15"/>
    <p:sldId id="283" r:id="rId16"/>
    <p:sldId id="278" r:id="rId17"/>
    <p:sldId id="291" r:id="rId18"/>
    <p:sldId id="294" r:id="rId19"/>
    <p:sldId id="292" r:id="rId20"/>
    <p:sldId id="293" r:id="rId21"/>
    <p:sldId id="306" r:id="rId22"/>
    <p:sldId id="308" r:id="rId23"/>
    <p:sldId id="284" r:id="rId24"/>
    <p:sldId id="287" r:id="rId25"/>
    <p:sldId id="288" r:id="rId26"/>
    <p:sldId id="263" r:id="rId27"/>
    <p:sldId id="295" r:id="rId28"/>
    <p:sldId id="301" r:id="rId29"/>
    <p:sldId id="296" r:id="rId30"/>
    <p:sldId id="302" r:id="rId31"/>
    <p:sldId id="297" r:id="rId32"/>
    <p:sldId id="298" r:id="rId33"/>
    <p:sldId id="299" r:id="rId34"/>
    <p:sldId id="300" r:id="rId35"/>
    <p:sldId id="310" r:id="rId36"/>
    <p:sldId id="267" r:id="rId37"/>
    <p:sldId id="331" r:id="rId38"/>
    <p:sldId id="270" r:id="rId39"/>
    <p:sldId id="266" r:id="rId40"/>
    <p:sldId id="268" r:id="rId41"/>
    <p:sldId id="271" r:id="rId42"/>
    <p:sldId id="269" r:id="rId43"/>
    <p:sldId id="309" r:id="rId44"/>
    <p:sldId id="313" r:id="rId45"/>
    <p:sldId id="311" r:id="rId46"/>
    <p:sldId id="304" r:id="rId47"/>
    <p:sldId id="264" r:id="rId48"/>
    <p:sldId id="317" r:id="rId49"/>
    <p:sldId id="314" r:id="rId50"/>
    <p:sldId id="328" r:id="rId51"/>
    <p:sldId id="315" r:id="rId52"/>
    <p:sldId id="316" r:id="rId53"/>
    <p:sldId id="312" r:id="rId54"/>
    <p:sldId id="320" r:id="rId55"/>
    <p:sldId id="321" r:id="rId56"/>
    <p:sldId id="322" r:id="rId57"/>
    <p:sldId id="323" r:id="rId58"/>
    <p:sldId id="324" r:id="rId59"/>
    <p:sldId id="325" r:id="rId60"/>
    <p:sldId id="329" r:id="rId61"/>
    <p:sldId id="326" r:id="rId62"/>
    <p:sldId id="330" r:id="rId63"/>
    <p:sldId id="332" r:id="rId64"/>
    <p:sldId id="285" r:id="rId65"/>
    <p:sldId id="286" r:id="rId66"/>
    <p:sldId id="290" r:id="rId67"/>
    <p:sldId id="289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91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69A37-9D3F-488B-BF47-38BB86D9C5A7}" type="datetimeFigureOut">
              <a:rPr lang="en-US" smtClean="0"/>
              <a:pPr/>
              <a:t>1/31/2009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76130-E879-43F3-A107-6D8B22CFCA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76130-E879-43F3-A107-6D8B22CFCA6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114C-13B6-4DBA-97D2-A60DCBB8B6C0}" type="datetimeFigureOut">
              <a:rPr lang="en-US" smtClean="0"/>
              <a:pPr/>
              <a:t>1/31/2009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DE20-115A-4EC1-927B-055B737EA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114C-13B6-4DBA-97D2-A60DCBB8B6C0}" type="datetimeFigureOut">
              <a:rPr lang="en-US" smtClean="0"/>
              <a:pPr/>
              <a:t>1/31/2009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DE20-115A-4EC1-927B-055B737EA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114C-13B6-4DBA-97D2-A60DCBB8B6C0}" type="datetimeFigureOut">
              <a:rPr lang="en-US" smtClean="0"/>
              <a:pPr/>
              <a:t>1/31/2009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DE20-115A-4EC1-927B-055B737EA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114C-13B6-4DBA-97D2-A60DCBB8B6C0}" type="datetimeFigureOut">
              <a:rPr lang="en-US" smtClean="0"/>
              <a:pPr/>
              <a:t>1/31/2009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DE20-115A-4EC1-927B-055B737EA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114C-13B6-4DBA-97D2-A60DCBB8B6C0}" type="datetimeFigureOut">
              <a:rPr lang="en-US" smtClean="0"/>
              <a:pPr/>
              <a:t>1/31/2009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DE20-115A-4EC1-927B-055B737EA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114C-13B6-4DBA-97D2-A60DCBB8B6C0}" type="datetimeFigureOut">
              <a:rPr lang="en-US" smtClean="0"/>
              <a:pPr/>
              <a:t>1/31/2009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DE20-115A-4EC1-927B-055B737EA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114C-13B6-4DBA-97D2-A60DCBB8B6C0}" type="datetimeFigureOut">
              <a:rPr lang="en-US" smtClean="0"/>
              <a:pPr/>
              <a:t>1/31/2009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DE20-115A-4EC1-927B-055B737EA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114C-13B6-4DBA-97D2-A60DCBB8B6C0}" type="datetimeFigureOut">
              <a:rPr lang="en-US" smtClean="0"/>
              <a:pPr/>
              <a:t>1/31/2009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DE20-115A-4EC1-927B-055B737EA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114C-13B6-4DBA-97D2-A60DCBB8B6C0}" type="datetimeFigureOut">
              <a:rPr lang="en-US" smtClean="0"/>
              <a:pPr/>
              <a:t>1/31/2009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DE20-115A-4EC1-927B-055B737EA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114C-13B6-4DBA-97D2-A60DCBB8B6C0}" type="datetimeFigureOut">
              <a:rPr lang="en-US" smtClean="0"/>
              <a:pPr/>
              <a:t>1/31/2009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DE20-115A-4EC1-927B-055B737EA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114C-13B6-4DBA-97D2-A60DCBB8B6C0}" type="datetimeFigureOut">
              <a:rPr lang="en-US" smtClean="0"/>
              <a:pPr/>
              <a:t>1/31/2009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DE20-115A-4EC1-927B-055B737EA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BD0114C-13B6-4DBA-97D2-A60DCBB8B6C0}" type="datetimeFigureOut">
              <a:rPr lang="en-US" smtClean="0"/>
              <a:pPr/>
              <a:t>1/31/2009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F42DE20-115A-4EC1-927B-055B737EA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Social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Eytan Adar</a:t>
            </a:r>
          </a:p>
          <a:p>
            <a:r>
              <a:rPr lang="en-US" dirty="0" smtClean="0"/>
              <a:t>590AI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6019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Some content from </a:t>
            </a:r>
            <a:r>
              <a:rPr lang="en-US" dirty="0" err="1" smtClean="0">
                <a:solidFill>
                  <a:schemeClr val="bg1"/>
                </a:solidFill>
              </a:rPr>
              <a:t>Lada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Adamic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Lesson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90800" y="3124200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>
            <a:stCxn id="4" idx="6"/>
            <a:endCxn id="6" idx="2"/>
          </p:cNvCxnSpPr>
          <p:nvPr/>
        </p:nvCxnSpPr>
        <p:spPr>
          <a:xfrm>
            <a:off x="3505200" y="3581400"/>
            <a:ext cx="2133600" cy="1588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638800" y="3124200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886200" y="4495800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stCxn id="4" idx="5"/>
            <a:endCxn id="17" idx="1"/>
          </p:cNvCxnSpPr>
          <p:nvPr/>
        </p:nvCxnSpPr>
        <p:spPr>
          <a:xfrm rot="16200000" flipH="1">
            <a:off x="3333189" y="3942789"/>
            <a:ext cx="725022" cy="648822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7"/>
            <a:endCxn id="6" idx="3"/>
          </p:cNvCxnSpPr>
          <p:nvPr/>
        </p:nvCxnSpPr>
        <p:spPr>
          <a:xfrm rot="5400000" flipH="1" flipV="1">
            <a:off x="4857189" y="3714189"/>
            <a:ext cx="725022" cy="1106022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715000" y="5334000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5" name="Straight Arrow Connector 24"/>
          <p:cNvCxnSpPr>
            <a:stCxn id="17" idx="5"/>
            <a:endCxn id="18" idx="1"/>
          </p:cNvCxnSpPr>
          <p:nvPr/>
        </p:nvCxnSpPr>
        <p:spPr>
          <a:xfrm rot="16200000" flipH="1">
            <a:off x="5161989" y="4780989"/>
            <a:ext cx="191622" cy="1182222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1828800" y="2286000"/>
            <a:ext cx="5715000" cy="4476496"/>
          </a:xfrm>
          <a:custGeom>
            <a:avLst/>
            <a:gdLst>
              <a:gd name="connsiteX0" fmla="*/ 89408 w 8060944"/>
              <a:gd name="connsiteY0" fmla="*/ 725424 h 5854192"/>
              <a:gd name="connsiteX1" fmla="*/ 1454912 w 8060944"/>
              <a:gd name="connsiteY1" fmla="*/ 310896 h 5854192"/>
              <a:gd name="connsiteX2" fmla="*/ 3966464 w 8060944"/>
              <a:gd name="connsiteY2" fmla="*/ 932688 h 5854192"/>
              <a:gd name="connsiteX3" fmla="*/ 6746240 w 8060944"/>
              <a:gd name="connsiteY3" fmla="*/ 188976 h 5854192"/>
              <a:gd name="connsiteX4" fmla="*/ 7965440 w 8060944"/>
              <a:gd name="connsiteY4" fmla="*/ 2066544 h 5854192"/>
              <a:gd name="connsiteX5" fmla="*/ 7319264 w 8060944"/>
              <a:gd name="connsiteY5" fmla="*/ 4821936 h 5854192"/>
              <a:gd name="connsiteX6" fmla="*/ 5136896 w 8060944"/>
              <a:gd name="connsiteY6" fmla="*/ 5724144 h 5854192"/>
              <a:gd name="connsiteX7" fmla="*/ 1991360 w 8060944"/>
              <a:gd name="connsiteY7" fmla="*/ 4041648 h 5854192"/>
              <a:gd name="connsiteX8" fmla="*/ 89408 w 8060944"/>
              <a:gd name="connsiteY8" fmla="*/ 725424 h 585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0944" h="5854192">
                <a:moveTo>
                  <a:pt x="89408" y="725424"/>
                </a:moveTo>
                <a:cubicBezTo>
                  <a:pt x="0" y="103632"/>
                  <a:pt x="808736" y="276352"/>
                  <a:pt x="1454912" y="310896"/>
                </a:cubicBezTo>
                <a:cubicBezTo>
                  <a:pt x="2101088" y="345440"/>
                  <a:pt x="3084576" y="953008"/>
                  <a:pt x="3966464" y="932688"/>
                </a:cubicBezTo>
                <a:cubicBezTo>
                  <a:pt x="4848352" y="912368"/>
                  <a:pt x="6079744" y="0"/>
                  <a:pt x="6746240" y="188976"/>
                </a:cubicBezTo>
                <a:cubicBezTo>
                  <a:pt x="7412736" y="377952"/>
                  <a:pt x="7869936" y="1294384"/>
                  <a:pt x="7965440" y="2066544"/>
                </a:cubicBezTo>
                <a:cubicBezTo>
                  <a:pt x="8060944" y="2838704"/>
                  <a:pt x="7790688" y="4212336"/>
                  <a:pt x="7319264" y="4821936"/>
                </a:cubicBezTo>
                <a:cubicBezTo>
                  <a:pt x="6847840" y="5431536"/>
                  <a:pt x="6024880" y="5854192"/>
                  <a:pt x="5136896" y="5724144"/>
                </a:cubicBezTo>
                <a:cubicBezTo>
                  <a:pt x="4248912" y="5594096"/>
                  <a:pt x="2834640" y="4868672"/>
                  <a:pt x="1991360" y="4041648"/>
                </a:cubicBezTo>
                <a:cubicBezTo>
                  <a:pt x="1148080" y="3214624"/>
                  <a:pt x="178816" y="1347216"/>
                  <a:pt x="89408" y="725424"/>
                </a:cubicBezTo>
                <a:close/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4800" y="4267200"/>
            <a:ext cx="3276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chemeClr val="bg1"/>
                </a:solidFill>
              </a:rPr>
              <a:t>Ego-Centered Network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1000" y="5486400"/>
            <a:ext cx="3276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</a:rPr>
              <a:t>(</a:t>
            </a:r>
            <a:r>
              <a:rPr lang="en-US" sz="2800" b="1" i="1" dirty="0" err="1" smtClean="0">
                <a:solidFill>
                  <a:schemeClr val="bg1"/>
                </a:solidFill>
              </a:rPr>
              <a:t>egonet</a:t>
            </a:r>
            <a:r>
              <a:rPr lang="en-US" sz="2800" b="1" i="1" dirty="0" smtClean="0">
                <a:solidFill>
                  <a:schemeClr val="bg1"/>
                </a:solidFill>
              </a:rPr>
              <a:t>)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38600" y="4800600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ego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858000" y="1447800"/>
            <a:ext cx="914400" cy="914400"/>
          </a:xfrm>
          <a:prstGeom prst="ellipse">
            <a:avLst/>
          </a:prstGeom>
          <a:solidFill>
            <a:srgbClr val="000000">
              <a:alpha val="27843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162800" y="4267200"/>
            <a:ext cx="914400" cy="914400"/>
          </a:xfrm>
          <a:prstGeom prst="ellipse">
            <a:avLst/>
          </a:prstGeom>
          <a:solidFill>
            <a:srgbClr val="000000">
              <a:alpha val="27843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066800" y="1524000"/>
            <a:ext cx="914400" cy="914400"/>
          </a:xfrm>
          <a:prstGeom prst="ellipse">
            <a:avLst/>
          </a:prstGeom>
          <a:solidFill>
            <a:srgbClr val="000000">
              <a:alpha val="27843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4" name="Straight Arrow Connector 33"/>
          <p:cNvCxnSpPr>
            <a:stCxn id="33" idx="5"/>
          </p:cNvCxnSpPr>
          <p:nvPr/>
        </p:nvCxnSpPr>
        <p:spPr>
          <a:xfrm rot="16200000" flipH="1">
            <a:off x="1809189" y="2342589"/>
            <a:ext cx="953622" cy="877422"/>
          </a:xfrm>
          <a:prstGeom prst="straightConnector1">
            <a:avLst/>
          </a:prstGeom>
          <a:ln w="76200">
            <a:solidFill>
              <a:srgbClr val="000000">
                <a:alpha val="27059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0"/>
            <a:endCxn id="31" idx="4"/>
          </p:cNvCxnSpPr>
          <p:nvPr/>
        </p:nvCxnSpPr>
        <p:spPr>
          <a:xfrm rot="16200000" flipV="1">
            <a:off x="6515100" y="3162300"/>
            <a:ext cx="1905000" cy="304800"/>
          </a:xfrm>
          <a:prstGeom prst="straightConnector1">
            <a:avLst/>
          </a:prstGeom>
          <a:ln w="76200">
            <a:solidFill>
              <a:srgbClr val="000000">
                <a:alpha val="27059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Describing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Graph theoretic</a:t>
            </a:r>
          </a:p>
          <a:p>
            <a:pPr lvl="1"/>
            <a:r>
              <a:rPr lang="en-US" dirty="0" smtClean="0"/>
              <a:t>Nodes/edges, what you’d expect</a:t>
            </a:r>
          </a:p>
          <a:p>
            <a:r>
              <a:rPr lang="en-US" dirty="0" err="1" smtClean="0"/>
              <a:t>Sociometric</a:t>
            </a:r>
            <a:endParaRPr lang="en-US" dirty="0" smtClean="0"/>
          </a:p>
          <a:p>
            <a:pPr lvl="1"/>
            <a:r>
              <a:rPr lang="en-US" dirty="0" err="1" smtClean="0"/>
              <a:t>Sociomatrix</a:t>
            </a:r>
            <a:r>
              <a:rPr lang="en-US" dirty="0" smtClean="0"/>
              <a:t> (2D matrix representation)</a:t>
            </a:r>
          </a:p>
          <a:p>
            <a:pPr lvl="1"/>
            <a:r>
              <a:rPr lang="en-US" dirty="0" err="1" smtClean="0"/>
              <a:t>Sociogram</a:t>
            </a:r>
            <a:r>
              <a:rPr lang="en-US" dirty="0" smtClean="0"/>
              <a:t> (the adjacency matrix)</a:t>
            </a:r>
          </a:p>
          <a:p>
            <a:r>
              <a:rPr lang="en-US" dirty="0" smtClean="0"/>
              <a:t>Algebraic</a:t>
            </a:r>
          </a:p>
          <a:p>
            <a:pPr lvl="1"/>
            <a:r>
              <a:rPr lang="en-US" i="1" dirty="0" err="1" smtClean="0">
                <a:sym typeface="Wingdings" pitchFamily="2" charset="2"/>
              </a:rPr>
              <a:t>n</a:t>
            </a:r>
            <a:r>
              <a:rPr lang="en-US" i="1" baseline="-25000" dirty="0" err="1">
                <a:sym typeface="Wingdings" pitchFamily="2" charset="2"/>
              </a:rPr>
              <a:t>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err="1" smtClean="0">
                <a:sym typeface="Wingdings" pitchFamily="2" charset="2"/>
              </a:rPr>
              <a:t>n</a:t>
            </a:r>
            <a:r>
              <a:rPr lang="en-US" i="1" baseline="-25000" dirty="0" err="1" smtClean="0">
                <a:sym typeface="Wingdings" pitchFamily="2" charset="2"/>
              </a:rPr>
              <a:t>j</a:t>
            </a:r>
            <a:endParaRPr lang="en-US" dirty="0" smtClean="0"/>
          </a:p>
          <a:p>
            <a:pPr lvl="1"/>
            <a:r>
              <a:rPr lang="en-US" dirty="0" smtClean="0"/>
              <a:t>Also what you’d expect</a:t>
            </a:r>
          </a:p>
          <a:p>
            <a:r>
              <a:rPr lang="en-US" dirty="0" smtClean="0"/>
              <a:t>Basically complimentary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28600" y="5334000"/>
            <a:ext cx="10210800" cy="1905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2362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Stanford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Describing Networks</a:t>
            </a:r>
            <a:endParaRPr lang="en-US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895600"/>
            <a:ext cx="3877408" cy="318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500" dist="101600" dir="5400000" sy="-100000" algn="bl" rotWithShape="0"/>
          </a:effectLst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62200"/>
            <a:ext cx="4114800" cy="330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4648200" y="1828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MIT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Describing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Geodesic</a:t>
            </a:r>
          </a:p>
          <a:p>
            <a:pPr lvl="1"/>
            <a:r>
              <a:rPr lang="en-US" dirty="0" err="1" smtClean="0"/>
              <a:t>shortest_path</a:t>
            </a:r>
            <a:r>
              <a:rPr lang="en-US" dirty="0" smtClean="0"/>
              <a:t>(</a:t>
            </a:r>
            <a:r>
              <a:rPr lang="en-US" dirty="0" err="1" smtClean="0"/>
              <a:t>n,m</a:t>
            </a:r>
            <a:r>
              <a:rPr lang="en-US" dirty="0" smtClean="0"/>
              <a:t>)</a:t>
            </a:r>
          </a:p>
          <a:p>
            <a:r>
              <a:rPr lang="en-US" i="1" dirty="0" smtClean="0"/>
              <a:t>Diameter</a:t>
            </a:r>
          </a:p>
          <a:p>
            <a:pPr lvl="1"/>
            <a:r>
              <a:rPr lang="en-US" dirty="0" smtClean="0"/>
              <a:t>max(geodesic(</a:t>
            </a:r>
            <a:r>
              <a:rPr lang="en-US" dirty="0" err="1" smtClean="0"/>
              <a:t>n,m</a:t>
            </a:r>
            <a:r>
              <a:rPr lang="en-US" dirty="0" smtClean="0"/>
              <a:t>)) </a:t>
            </a:r>
            <a:r>
              <a:rPr lang="en-US" dirty="0" err="1" smtClean="0"/>
              <a:t>n,m</a:t>
            </a:r>
            <a:r>
              <a:rPr lang="en-US" dirty="0" smtClean="0"/>
              <a:t> actors </a:t>
            </a:r>
            <a:r>
              <a:rPr lang="en-US" dirty="0" smtClean="0">
                <a:latin typeface="Calibri"/>
              </a:rPr>
              <a:t>in graph</a:t>
            </a:r>
            <a:endParaRPr lang="en-US" dirty="0" smtClean="0"/>
          </a:p>
          <a:p>
            <a:r>
              <a:rPr lang="en-US" i="1" dirty="0" smtClean="0"/>
              <a:t>Density</a:t>
            </a:r>
          </a:p>
          <a:p>
            <a:pPr lvl="1"/>
            <a:r>
              <a:rPr lang="en-US" dirty="0" smtClean="0"/>
              <a:t>Number of existing edges / All possible edges</a:t>
            </a:r>
          </a:p>
          <a:p>
            <a:r>
              <a:rPr lang="en-US" i="1" dirty="0" smtClean="0"/>
              <a:t>Degree distribution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Networks/Models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few quick examples</a:t>
            </a:r>
          </a:p>
          <a:p>
            <a:pPr lvl="1"/>
            <a:r>
              <a:rPr lang="hu-HU" dirty="0" smtClean="0"/>
              <a:t>Erdős–Rényi</a:t>
            </a:r>
            <a:endParaRPr lang="en-US" dirty="0" smtClean="0"/>
          </a:p>
          <a:p>
            <a:pPr lvl="2"/>
            <a:r>
              <a:rPr lang="en-US" i="1" dirty="0" smtClean="0"/>
              <a:t>G(</a:t>
            </a:r>
            <a:r>
              <a:rPr lang="en-US" i="1" dirty="0" err="1" smtClean="0"/>
              <a:t>n,M</a:t>
            </a:r>
            <a:r>
              <a:rPr lang="en-US" i="1" dirty="0" smtClean="0"/>
              <a:t>)</a:t>
            </a:r>
            <a:r>
              <a:rPr lang="en-US" dirty="0" smtClean="0"/>
              <a:t>: randomly draw </a:t>
            </a:r>
            <a:r>
              <a:rPr lang="en-US" i="1" dirty="0" smtClean="0"/>
              <a:t>M</a:t>
            </a:r>
            <a:r>
              <a:rPr lang="en-US" dirty="0" smtClean="0"/>
              <a:t> edges between </a:t>
            </a:r>
            <a:r>
              <a:rPr lang="en-US" i="1" dirty="0" smtClean="0"/>
              <a:t>n</a:t>
            </a:r>
            <a:r>
              <a:rPr lang="en-US" dirty="0" smtClean="0"/>
              <a:t> nodes</a:t>
            </a:r>
          </a:p>
          <a:p>
            <a:pPr lvl="2"/>
            <a:r>
              <a:rPr lang="en-US" dirty="0" smtClean="0"/>
              <a:t>Does not really model the real world</a:t>
            </a:r>
          </a:p>
          <a:p>
            <a:pPr lvl="3"/>
            <a:r>
              <a:rPr lang="en-US" dirty="0" smtClean="0"/>
              <a:t>Average connectivity on nodes conserved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Networks/Models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few quick examples</a:t>
            </a:r>
          </a:p>
          <a:p>
            <a:pPr lvl="1"/>
            <a:r>
              <a:rPr lang="hu-HU" dirty="0" smtClean="0"/>
              <a:t>Erdős–Rényi</a:t>
            </a:r>
            <a:endParaRPr lang="en-US" dirty="0" smtClean="0"/>
          </a:p>
          <a:p>
            <a:pPr lvl="1"/>
            <a:r>
              <a:rPr lang="en-US" dirty="0" smtClean="0"/>
              <a:t>Small World</a:t>
            </a:r>
          </a:p>
          <a:p>
            <a:pPr lvl="2"/>
            <a:r>
              <a:rPr lang="en-US" dirty="0" smtClean="0"/>
              <a:t>Watts-</a:t>
            </a:r>
            <a:r>
              <a:rPr lang="en-US" dirty="0" err="1" smtClean="0"/>
              <a:t>Strogatz</a:t>
            </a:r>
            <a:endParaRPr lang="en-US" dirty="0" smtClean="0"/>
          </a:p>
          <a:p>
            <a:pPr lvl="2"/>
            <a:r>
              <a:rPr lang="en-US" dirty="0" smtClean="0"/>
              <a:t>Kleinberg lattice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3" name="Picture 3" descr="u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7302500" cy="4165600"/>
          </a:xfrm>
          <a:prstGeom prst="rect">
            <a:avLst/>
          </a:prstGeom>
          <a:noFill/>
        </p:spPr>
      </p:pic>
      <p:sp>
        <p:nvSpPr>
          <p:cNvPr id="153604" name="Line 4"/>
          <p:cNvSpPr>
            <a:spLocks noChangeShapeType="1"/>
          </p:cNvSpPr>
          <p:nvPr/>
        </p:nvSpPr>
        <p:spPr bwMode="auto">
          <a:xfrm flipV="1">
            <a:off x="4572000" y="2362200"/>
            <a:ext cx="1828800" cy="228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3605" name="Line 5"/>
          <p:cNvSpPr>
            <a:spLocks noChangeShapeType="1"/>
          </p:cNvSpPr>
          <p:nvPr/>
        </p:nvSpPr>
        <p:spPr bwMode="auto">
          <a:xfrm flipV="1">
            <a:off x="6400800" y="1828800"/>
            <a:ext cx="685800" cy="533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3606" name="Line 6"/>
          <p:cNvSpPr>
            <a:spLocks noChangeShapeType="1"/>
          </p:cNvSpPr>
          <p:nvPr/>
        </p:nvSpPr>
        <p:spPr bwMode="auto">
          <a:xfrm flipV="1">
            <a:off x="7086600" y="1752600"/>
            <a:ext cx="381000" cy="76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3607" name="Freeform 7"/>
          <p:cNvSpPr>
            <a:spLocks/>
          </p:cNvSpPr>
          <p:nvPr/>
        </p:nvSpPr>
        <p:spPr bwMode="auto">
          <a:xfrm>
            <a:off x="7467600" y="1498600"/>
            <a:ext cx="254000" cy="292100"/>
          </a:xfrm>
          <a:custGeom>
            <a:avLst/>
            <a:gdLst/>
            <a:ahLst/>
            <a:cxnLst>
              <a:cxn ang="0">
                <a:pos x="0" y="160"/>
              </a:cxn>
              <a:cxn ang="0">
                <a:pos x="48" y="64"/>
              </a:cxn>
              <a:cxn ang="0">
                <a:pos x="144" y="16"/>
              </a:cxn>
              <a:cxn ang="0">
                <a:pos x="144" y="160"/>
              </a:cxn>
              <a:cxn ang="0">
                <a:pos x="96" y="160"/>
              </a:cxn>
            </a:cxnLst>
            <a:rect l="0" t="0" r="r" b="b"/>
            <a:pathLst>
              <a:path w="160" h="184">
                <a:moveTo>
                  <a:pt x="0" y="160"/>
                </a:moveTo>
                <a:cubicBezTo>
                  <a:pt x="12" y="124"/>
                  <a:pt x="24" y="88"/>
                  <a:pt x="48" y="64"/>
                </a:cubicBezTo>
                <a:cubicBezTo>
                  <a:pt x="72" y="40"/>
                  <a:pt x="128" y="0"/>
                  <a:pt x="144" y="16"/>
                </a:cubicBezTo>
                <a:cubicBezTo>
                  <a:pt x="160" y="32"/>
                  <a:pt x="152" y="136"/>
                  <a:pt x="144" y="160"/>
                </a:cubicBezTo>
                <a:cubicBezTo>
                  <a:pt x="136" y="184"/>
                  <a:pt x="116" y="172"/>
                  <a:pt x="96" y="160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3608" name="Oval 8"/>
          <p:cNvSpPr>
            <a:spLocks noChangeArrowheads="1"/>
          </p:cNvSpPr>
          <p:nvPr/>
        </p:nvSpPr>
        <p:spPr bwMode="auto">
          <a:xfrm>
            <a:off x="4537075" y="25558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3609" name="Text Box 9"/>
          <p:cNvSpPr txBox="1">
            <a:spLocks noChangeArrowheads="1"/>
          </p:cNvSpPr>
          <p:nvPr/>
        </p:nvSpPr>
        <p:spPr bwMode="auto">
          <a:xfrm>
            <a:off x="4175125" y="2322513"/>
            <a:ext cx="4459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>
                <a:solidFill>
                  <a:schemeClr val="bg1"/>
                </a:solidFill>
                <a:latin typeface="+mj-lt"/>
              </a:rPr>
              <a:t>NE</a:t>
            </a:r>
          </a:p>
        </p:txBody>
      </p:sp>
      <p:sp>
        <p:nvSpPr>
          <p:cNvPr id="153610" name="Text Box 10"/>
          <p:cNvSpPr txBox="1">
            <a:spLocks noChangeArrowheads="1"/>
          </p:cNvSpPr>
          <p:nvPr/>
        </p:nvSpPr>
        <p:spPr bwMode="auto">
          <a:xfrm>
            <a:off x="7772400" y="1452563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>
                <a:solidFill>
                  <a:schemeClr val="bg1"/>
                </a:solidFill>
                <a:latin typeface="+mj-lt"/>
              </a:rPr>
              <a:t>MA</a:t>
            </a:r>
          </a:p>
        </p:txBody>
      </p:sp>
      <p:sp>
        <p:nvSpPr>
          <p:cNvPr id="153611" name="Text Box 11"/>
          <p:cNvSpPr txBox="1">
            <a:spLocks noChangeArrowheads="1"/>
          </p:cNvSpPr>
          <p:nvPr/>
        </p:nvSpPr>
        <p:spPr bwMode="auto">
          <a:xfrm>
            <a:off x="609600" y="5257800"/>
            <a:ext cx="8534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Milgram’s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 experiment (1960’s)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Given a target individual and a particular property, pass the message to a person you correspond with who is “closest” to the target.</a:t>
            </a:r>
          </a:p>
        </p:txBody>
      </p:sp>
      <p:sp>
        <p:nvSpPr>
          <p:cNvPr id="153612" name="Text Box 12"/>
          <p:cNvSpPr txBox="1">
            <a:spLocks noChangeArrowheads="1"/>
          </p:cNvSpPr>
          <p:nvPr/>
        </p:nvSpPr>
        <p:spPr bwMode="auto">
          <a:xfrm>
            <a:off x="1828800" y="152400"/>
            <a:ext cx="51770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3200">
                <a:solidFill>
                  <a:schemeClr val="bg1"/>
                </a:solidFill>
                <a:latin typeface="+mj-lt"/>
              </a:rPr>
              <a:t>Small world experiments then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 animBg="1"/>
      <p:bldP spid="153605" grpId="0" animBg="1"/>
      <p:bldP spid="153606" grpId="0" animBg="1"/>
      <p:bldP spid="15360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 err="1" smtClean="0"/>
              <a:t>Watts-Strogatz</a:t>
            </a:r>
            <a:r>
              <a:rPr lang="es-ES_tradnl" sz="3200" dirty="0" smtClean="0"/>
              <a:t> Ring </a:t>
            </a:r>
            <a:r>
              <a:rPr lang="es-ES_tradnl" sz="3200" dirty="0" err="1" smtClean="0"/>
              <a:t>Lattice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Rewiring</a:t>
            </a:r>
            <a:endParaRPr lang="en-US" sz="3200" dirty="0"/>
          </a:p>
        </p:txBody>
      </p:sp>
      <p:pic>
        <p:nvPicPr>
          <p:cNvPr id="1259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219200"/>
            <a:ext cx="5486400" cy="4114800"/>
          </a:xfrm>
        </p:spPr>
      </p:pic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457200" y="54864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Clr>
                <a:schemeClr val="bg2"/>
              </a:buClr>
              <a:buSzPct val="90000"/>
              <a:buFont typeface="Arial" pitchFamily="34" charset="0"/>
              <a:buChar char="•"/>
            </a:pPr>
            <a:r>
              <a:rPr lang="es-ES_tradnl" sz="2400" dirty="0">
                <a:solidFill>
                  <a:schemeClr val="bg1"/>
                </a:solidFill>
              </a:rPr>
              <a:t>As in </a:t>
            </a:r>
            <a:r>
              <a:rPr lang="es-ES_tradnl" sz="2400" dirty="0" err="1">
                <a:solidFill>
                  <a:schemeClr val="bg1"/>
                </a:solidFill>
              </a:rPr>
              <a:t>many</a:t>
            </a:r>
            <a:r>
              <a:rPr lang="es-ES_tradnl" sz="2400" dirty="0">
                <a:solidFill>
                  <a:schemeClr val="bg1"/>
                </a:solidFill>
              </a:rPr>
              <a:t> </a:t>
            </a:r>
            <a:r>
              <a:rPr lang="es-ES_tradnl" sz="2400" dirty="0" err="1">
                <a:solidFill>
                  <a:schemeClr val="bg1"/>
                </a:solidFill>
              </a:rPr>
              <a:t>network</a:t>
            </a:r>
            <a:r>
              <a:rPr lang="es-ES_tradnl" sz="2400" dirty="0">
                <a:solidFill>
                  <a:schemeClr val="bg1"/>
                </a:solidFill>
              </a:rPr>
              <a:t> </a:t>
            </a:r>
            <a:r>
              <a:rPr lang="es-ES_tradnl" sz="2400" dirty="0" err="1">
                <a:solidFill>
                  <a:schemeClr val="bg1"/>
                </a:solidFill>
              </a:rPr>
              <a:t>generating</a:t>
            </a:r>
            <a:r>
              <a:rPr lang="es-ES_tradnl" sz="2400" dirty="0">
                <a:solidFill>
                  <a:schemeClr val="bg1"/>
                </a:solidFill>
              </a:rPr>
              <a:t> </a:t>
            </a:r>
            <a:r>
              <a:rPr lang="es-ES_tradnl" sz="2400" dirty="0" err="1">
                <a:solidFill>
                  <a:schemeClr val="bg1"/>
                </a:solidFill>
              </a:rPr>
              <a:t>algorithms</a:t>
            </a:r>
            <a:endParaRPr lang="es-ES_tradnl" sz="2400" dirty="0">
              <a:solidFill>
                <a:schemeClr val="bg1"/>
              </a:solidFill>
            </a:endParaRPr>
          </a:p>
          <a:p>
            <a:pPr marL="742950" lvl="1" indent="-285750">
              <a:buClr>
                <a:schemeClr val="tx2"/>
              </a:buClr>
              <a:buSzPct val="90000"/>
              <a:buFont typeface="Arial" pitchFamily="34" charset="0"/>
              <a:buChar char="•"/>
            </a:pPr>
            <a:r>
              <a:rPr lang="es-ES_tradnl" sz="2000" dirty="0" err="1">
                <a:solidFill>
                  <a:schemeClr val="bg1"/>
                </a:solidFill>
              </a:rPr>
              <a:t>Disallow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self-edges</a:t>
            </a:r>
            <a:endParaRPr lang="es-ES_tradnl" sz="2000" dirty="0">
              <a:solidFill>
                <a:schemeClr val="bg1"/>
              </a:solidFill>
            </a:endParaRPr>
          </a:p>
          <a:p>
            <a:pPr marL="742950" lvl="1" indent="-285750">
              <a:buClr>
                <a:schemeClr val="tx2"/>
              </a:buClr>
              <a:buSzPct val="90000"/>
              <a:buFont typeface="Arial" pitchFamily="34" charset="0"/>
              <a:buChar char="•"/>
            </a:pPr>
            <a:r>
              <a:rPr lang="es-ES_tradnl" sz="2000" dirty="0" err="1">
                <a:solidFill>
                  <a:schemeClr val="bg1"/>
                </a:solidFill>
              </a:rPr>
              <a:t>Disallow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multiple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edges</a:t>
            </a:r>
            <a:endParaRPr lang="es-ES_tradnl" sz="2000" dirty="0">
              <a:solidFill>
                <a:schemeClr val="bg1"/>
              </a:solidFill>
            </a:endParaRP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6400800" y="1447800"/>
            <a:ext cx="2563754" cy="120032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Select a fraction p of </a:t>
            </a:r>
            <a:r>
              <a:rPr lang="en-US" dirty="0" smtClean="0">
                <a:solidFill>
                  <a:schemeClr val="bg1"/>
                </a:solidFill>
              </a:rPr>
              <a:t>edges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Reposition </a:t>
            </a:r>
            <a:r>
              <a:rPr lang="en-US" dirty="0">
                <a:solidFill>
                  <a:schemeClr val="bg1"/>
                </a:solidFill>
              </a:rPr>
              <a:t>on of their endpoints</a:t>
            </a:r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6409544" y="3733800"/>
            <a:ext cx="2498464" cy="92333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Add a fraction p of </a:t>
            </a:r>
            <a:r>
              <a:rPr lang="en-US" dirty="0" smtClean="0">
                <a:solidFill>
                  <a:schemeClr val="bg1"/>
                </a:solidFill>
              </a:rPr>
              <a:t>additional edges </a:t>
            </a:r>
            <a:r>
              <a:rPr lang="en-US" dirty="0">
                <a:solidFill>
                  <a:schemeClr val="bg1"/>
                </a:solidFill>
              </a:rPr>
              <a:t>leaving underlying </a:t>
            </a:r>
            <a:r>
              <a:rPr lang="en-US" dirty="0" smtClean="0">
                <a:solidFill>
                  <a:schemeClr val="bg1"/>
                </a:solidFill>
              </a:rPr>
              <a:t>lattice intact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3" name="Picture 3" descr="u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7302500" cy="4165600"/>
          </a:xfrm>
          <a:prstGeom prst="rect">
            <a:avLst/>
          </a:prstGeom>
          <a:noFill/>
        </p:spPr>
      </p:pic>
      <p:sp>
        <p:nvSpPr>
          <p:cNvPr id="153604" name="Line 4"/>
          <p:cNvSpPr>
            <a:spLocks noChangeShapeType="1"/>
          </p:cNvSpPr>
          <p:nvPr/>
        </p:nvSpPr>
        <p:spPr bwMode="auto">
          <a:xfrm flipV="1">
            <a:off x="4572000" y="2362200"/>
            <a:ext cx="1828800" cy="228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3605" name="Line 5"/>
          <p:cNvSpPr>
            <a:spLocks noChangeShapeType="1"/>
          </p:cNvSpPr>
          <p:nvPr/>
        </p:nvSpPr>
        <p:spPr bwMode="auto">
          <a:xfrm flipV="1">
            <a:off x="6400800" y="1828800"/>
            <a:ext cx="685800" cy="533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3606" name="Line 6"/>
          <p:cNvSpPr>
            <a:spLocks noChangeShapeType="1"/>
          </p:cNvSpPr>
          <p:nvPr/>
        </p:nvSpPr>
        <p:spPr bwMode="auto">
          <a:xfrm flipV="1">
            <a:off x="7086600" y="1752600"/>
            <a:ext cx="381000" cy="76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3607" name="Freeform 7"/>
          <p:cNvSpPr>
            <a:spLocks/>
          </p:cNvSpPr>
          <p:nvPr/>
        </p:nvSpPr>
        <p:spPr bwMode="auto">
          <a:xfrm>
            <a:off x="7467600" y="1498600"/>
            <a:ext cx="254000" cy="292100"/>
          </a:xfrm>
          <a:custGeom>
            <a:avLst/>
            <a:gdLst/>
            <a:ahLst/>
            <a:cxnLst>
              <a:cxn ang="0">
                <a:pos x="0" y="160"/>
              </a:cxn>
              <a:cxn ang="0">
                <a:pos x="48" y="64"/>
              </a:cxn>
              <a:cxn ang="0">
                <a:pos x="144" y="16"/>
              </a:cxn>
              <a:cxn ang="0">
                <a:pos x="144" y="160"/>
              </a:cxn>
              <a:cxn ang="0">
                <a:pos x="96" y="160"/>
              </a:cxn>
            </a:cxnLst>
            <a:rect l="0" t="0" r="r" b="b"/>
            <a:pathLst>
              <a:path w="160" h="184">
                <a:moveTo>
                  <a:pt x="0" y="160"/>
                </a:moveTo>
                <a:cubicBezTo>
                  <a:pt x="12" y="124"/>
                  <a:pt x="24" y="88"/>
                  <a:pt x="48" y="64"/>
                </a:cubicBezTo>
                <a:cubicBezTo>
                  <a:pt x="72" y="40"/>
                  <a:pt x="128" y="0"/>
                  <a:pt x="144" y="16"/>
                </a:cubicBezTo>
                <a:cubicBezTo>
                  <a:pt x="160" y="32"/>
                  <a:pt x="152" y="136"/>
                  <a:pt x="144" y="160"/>
                </a:cubicBezTo>
                <a:cubicBezTo>
                  <a:pt x="136" y="184"/>
                  <a:pt x="116" y="172"/>
                  <a:pt x="96" y="160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3608" name="Oval 8"/>
          <p:cNvSpPr>
            <a:spLocks noChangeArrowheads="1"/>
          </p:cNvSpPr>
          <p:nvPr/>
        </p:nvSpPr>
        <p:spPr bwMode="auto">
          <a:xfrm>
            <a:off x="4537075" y="25558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3609" name="Text Box 9"/>
          <p:cNvSpPr txBox="1">
            <a:spLocks noChangeArrowheads="1"/>
          </p:cNvSpPr>
          <p:nvPr/>
        </p:nvSpPr>
        <p:spPr bwMode="auto">
          <a:xfrm>
            <a:off x="4175125" y="2322513"/>
            <a:ext cx="4459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>
                <a:solidFill>
                  <a:schemeClr val="bg1"/>
                </a:solidFill>
                <a:latin typeface="+mj-lt"/>
              </a:rPr>
              <a:t>NE</a:t>
            </a:r>
          </a:p>
        </p:txBody>
      </p:sp>
      <p:sp>
        <p:nvSpPr>
          <p:cNvPr id="153610" name="Text Box 10"/>
          <p:cNvSpPr txBox="1">
            <a:spLocks noChangeArrowheads="1"/>
          </p:cNvSpPr>
          <p:nvPr/>
        </p:nvSpPr>
        <p:spPr bwMode="auto">
          <a:xfrm>
            <a:off x="7772400" y="1452563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>
                <a:solidFill>
                  <a:schemeClr val="bg1"/>
                </a:solidFill>
                <a:latin typeface="+mj-lt"/>
              </a:rPr>
              <a:t>MA</a:t>
            </a:r>
          </a:p>
        </p:txBody>
      </p:sp>
      <p:sp>
        <p:nvSpPr>
          <p:cNvPr id="153612" name="Text Box 12"/>
          <p:cNvSpPr txBox="1">
            <a:spLocks noChangeArrowheads="1"/>
          </p:cNvSpPr>
          <p:nvPr/>
        </p:nvSpPr>
        <p:spPr bwMode="auto">
          <a:xfrm>
            <a:off x="533400" y="152400"/>
            <a:ext cx="35587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Geographical search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Kleinberg Lattice Model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676400"/>
            <a:ext cx="3810000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09600" y="4038600"/>
            <a:ext cx="450187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nodes are placed on a lattice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connect to nearest neighbors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additional links placed with </a:t>
            </a:r>
            <a:r>
              <a:rPr lang="en-US" sz="3200" dirty="0" err="1" smtClean="0">
                <a:solidFill>
                  <a:schemeClr val="bg1"/>
                </a:solidFill>
              </a:rPr>
              <a:t>p</a:t>
            </a:r>
            <a:r>
              <a:rPr lang="en-US" sz="3200" baseline="-25000" dirty="0" err="1" smtClean="0">
                <a:solidFill>
                  <a:schemeClr val="bg1"/>
                </a:solidFill>
              </a:rPr>
              <a:t>uv</a:t>
            </a:r>
            <a:r>
              <a:rPr lang="en-US" sz="3200" baseline="-250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~ </a:t>
            </a:r>
            <a:endParaRPr lang="en-US" sz="3200" baseline="30000" dirty="0">
              <a:solidFill>
                <a:schemeClr val="bg1"/>
              </a:solidFill>
              <a:latin typeface="Symbol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953000" y="5105400"/>
          <a:ext cx="685800" cy="685800"/>
        </p:xfrm>
        <a:graphic>
          <a:graphicData uri="http://schemas.openxmlformats.org/presentationml/2006/ole">
            <p:oleObj spid="_x0000_s48130" name="Equation" r:id="rId4" imgW="241200" imgH="241200" progId="Equation.DSMT4">
              <p:embed/>
            </p:oleObj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286000" y="6096000"/>
            <a:ext cx="6546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600" u="sng" dirty="0">
                <a:solidFill>
                  <a:schemeClr val="bg1"/>
                </a:solidFill>
              </a:rPr>
              <a:t>Kleinberg, ‘The Small World Phenomenon, An Algorithmic Perspective’</a:t>
            </a:r>
            <a:br>
              <a:rPr lang="en-US" sz="1600" u="sng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 (Nature 2000)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28600" y="5334000"/>
            <a:ext cx="10210800" cy="1905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81000"/>
            <a:ext cx="4924425" cy="537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500" dist="1016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1447800" y="1143000"/>
          <a:ext cx="6898085" cy="4800600"/>
        </p:xfrm>
        <a:graphic>
          <a:graphicData uri="http://schemas.openxmlformats.org/presentationml/2006/ole">
            <p:oleObj spid="_x0000_s47106" name="Bitmap Image" r:id="rId3" imgW="4511431" imgH="313971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more on degree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Power-laws, </a:t>
            </a:r>
            <a:r>
              <a:rPr lang="en-US" dirty="0" err="1" smtClean="0"/>
              <a:t>zipf</a:t>
            </a:r>
            <a:r>
              <a:rPr lang="en-US" dirty="0" smtClean="0"/>
              <a:t>, etc.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28600" y="2362200"/>
            <a:ext cx="3688080" cy="3314700"/>
            <a:chOff x="228600" y="2362200"/>
            <a:chExt cx="3688080" cy="3314700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3048000"/>
              <a:ext cx="3505200" cy="2628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1066800" y="2362200"/>
              <a:ext cx="2849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Distribution of users among web sites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48000" y="2971800"/>
            <a:ext cx="3611880" cy="3077337"/>
            <a:chOff x="3048000" y="2971800"/>
            <a:chExt cx="3611880" cy="3077337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0" y="3429000"/>
              <a:ext cx="3505200" cy="2620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3810000" y="2971800"/>
              <a:ext cx="2849880" cy="369332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CDF of users to sites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34000" y="3581400"/>
            <a:ext cx="3505200" cy="3036332"/>
            <a:chOff x="5334000" y="3581400"/>
            <a:chExt cx="3505200" cy="303633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34000" y="3581400"/>
              <a:ext cx="3505200" cy="2628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5791200" y="6248400"/>
              <a:ext cx="2849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Sites ranked by popularity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more on degree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Pareto/Power-law</a:t>
            </a:r>
          </a:p>
          <a:p>
            <a:pPr lvl="1"/>
            <a:r>
              <a:rPr lang="en-US" dirty="0" smtClean="0"/>
              <a:t>Pareto: CDF  </a:t>
            </a:r>
            <a:r>
              <a:rPr lang="en-US" i="1" dirty="0" smtClean="0"/>
              <a:t>P[X &gt; x] ~ x</a:t>
            </a:r>
            <a:r>
              <a:rPr lang="en-US" i="1" baseline="30000" dirty="0" smtClean="0"/>
              <a:t>-k</a:t>
            </a:r>
          </a:p>
          <a:p>
            <a:pPr lvl="1"/>
            <a:r>
              <a:rPr lang="en-US" dirty="0" smtClean="0"/>
              <a:t>Power-law: PDF P[X = x] ~ </a:t>
            </a:r>
            <a:r>
              <a:rPr lang="en-US" i="1" dirty="0" smtClean="0"/>
              <a:t>x</a:t>
            </a:r>
            <a:r>
              <a:rPr lang="en-US" i="1" baseline="30000" dirty="0" smtClean="0"/>
              <a:t>-(k+1) </a:t>
            </a:r>
            <a:r>
              <a:rPr lang="en-US" dirty="0" smtClean="0"/>
              <a:t>= </a:t>
            </a:r>
            <a:r>
              <a:rPr lang="en-US" i="1" dirty="0" smtClean="0"/>
              <a:t>x</a:t>
            </a:r>
            <a:r>
              <a:rPr lang="en-US" i="1" baseline="30000" dirty="0" smtClean="0"/>
              <a:t>-a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Some recent debate (Aaron </a:t>
            </a:r>
            <a:r>
              <a:rPr lang="en-US" dirty="0" err="1" smtClean="0"/>
              <a:t>Clauset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http://arxiv.org/abs/0706.1062</a:t>
            </a:r>
          </a:p>
          <a:p>
            <a:r>
              <a:rPr lang="en-US" dirty="0" err="1" smtClean="0"/>
              <a:t>Zipf</a:t>
            </a:r>
            <a:endParaRPr lang="en-US" dirty="0" smtClean="0"/>
          </a:p>
          <a:p>
            <a:pPr lvl="1"/>
            <a:r>
              <a:rPr lang="en-US" dirty="0" smtClean="0"/>
              <a:t>Frequency versus rank </a:t>
            </a:r>
            <a:r>
              <a:rPr lang="en-US" i="1" dirty="0" smtClean="0"/>
              <a:t>y ~ r</a:t>
            </a:r>
            <a:r>
              <a:rPr lang="en-US" i="1" baseline="30000" dirty="0" smtClean="0"/>
              <a:t>-b</a:t>
            </a:r>
            <a:r>
              <a:rPr lang="en-US" dirty="0" smtClean="0"/>
              <a:t> (small </a:t>
            </a:r>
            <a:r>
              <a:rPr lang="en-US" i="1" dirty="0" smtClean="0"/>
              <a:t>b</a:t>
            </a:r>
            <a:r>
              <a:rPr lang="en-US" dirty="0" smtClean="0"/>
              <a:t>)</a:t>
            </a:r>
          </a:p>
          <a:p>
            <a:r>
              <a:rPr lang="en-US" dirty="0" smtClean="0"/>
              <a:t>More info: </a:t>
            </a:r>
          </a:p>
          <a:p>
            <a:pPr lvl="1"/>
            <a:r>
              <a:rPr lang="en-US" dirty="0" err="1" smtClean="0"/>
              <a:t>Zipf</a:t>
            </a:r>
            <a:r>
              <a:rPr lang="en-US" dirty="0" smtClean="0"/>
              <a:t>, Power-laws, and Pareto – a ranking tutorial (http://www.hpl.hp.com/research/idl/papers/ranking/ranking.html)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Networks/Models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few quick examples</a:t>
            </a:r>
          </a:p>
          <a:p>
            <a:pPr lvl="1"/>
            <a:r>
              <a:rPr lang="hu-HU" dirty="0" smtClean="0"/>
              <a:t>Erdős–Rényi</a:t>
            </a:r>
            <a:endParaRPr lang="en-US" dirty="0" smtClean="0"/>
          </a:p>
          <a:p>
            <a:pPr lvl="1"/>
            <a:r>
              <a:rPr lang="en-US" dirty="0" smtClean="0"/>
              <a:t>Small World</a:t>
            </a:r>
          </a:p>
          <a:p>
            <a:pPr lvl="2"/>
            <a:r>
              <a:rPr lang="en-US" dirty="0" smtClean="0"/>
              <a:t>Watts-</a:t>
            </a:r>
            <a:r>
              <a:rPr lang="en-US" dirty="0" err="1" smtClean="0"/>
              <a:t>Strogatz</a:t>
            </a:r>
            <a:endParaRPr lang="en-US" dirty="0" smtClean="0"/>
          </a:p>
          <a:p>
            <a:pPr lvl="2"/>
            <a:r>
              <a:rPr lang="en-US" dirty="0" smtClean="0"/>
              <a:t>Kleinberg lattice model</a:t>
            </a:r>
          </a:p>
          <a:p>
            <a:pPr lvl="1"/>
            <a:r>
              <a:rPr lang="en-US" dirty="0" smtClean="0"/>
              <a:t>Preferential Attachment</a:t>
            </a:r>
          </a:p>
          <a:p>
            <a:pPr lvl="2"/>
            <a:r>
              <a:rPr lang="en-US" dirty="0" smtClean="0"/>
              <a:t>Generally attributed to </a:t>
            </a:r>
            <a:r>
              <a:rPr lang="en-US" dirty="0" err="1" smtClean="0"/>
              <a:t>Barabási</a:t>
            </a:r>
            <a:r>
              <a:rPr lang="en-US" dirty="0" smtClean="0"/>
              <a:t> &amp; Albert</a:t>
            </a:r>
            <a:r>
              <a:rPr lang="hu-HU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BA-model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029200"/>
          </a:xfrm>
        </p:spPr>
        <p:txBody>
          <a:bodyPr>
            <a:noAutofit/>
          </a:bodyPr>
          <a:lstStyle/>
          <a:p>
            <a:pPr>
              <a:spcBef>
                <a:spcPct val="30000"/>
              </a:spcBef>
            </a:pPr>
            <a:r>
              <a:rPr lang="en-US" sz="2400" dirty="0"/>
              <a:t>Very simple algorithm to implement</a:t>
            </a:r>
          </a:p>
          <a:p>
            <a:pPr lvl="1">
              <a:spcBef>
                <a:spcPct val="30000"/>
              </a:spcBef>
            </a:pPr>
            <a:r>
              <a:rPr lang="en-US" sz="2400" dirty="0"/>
              <a:t>start with an initial set of m</a:t>
            </a:r>
            <a:r>
              <a:rPr lang="en-US" sz="2400" baseline="-25000" dirty="0"/>
              <a:t>0</a:t>
            </a:r>
            <a:r>
              <a:rPr lang="en-US" sz="2400" dirty="0"/>
              <a:t> fully connected nodes</a:t>
            </a:r>
          </a:p>
          <a:p>
            <a:pPr lvl="2">
              <a:spcBef>
                <a:spcPct val="30000"/>
              </a:spcBef>
            </a:pPr>
            <a:r>
              <a:rPr lang="en-US" dirty="0"/>
              <a:t>e.g. m</a:t>
            </a:r>
            <a:r>
              <a:rPr lang="en-US" baseline="-25000" dirty="0"/>
              <a:t>0</a:t>
            </a:r>
            <a:r>
              <a:rPr lang="en-US" dirty="0"/>
              <a:t> = 3</a:t>
            </a:r>
          </a:p>
          <a:p>
            <a:pPr lvl="2">
              <a:spcBef>
                <a:spcPct val="30000"/>
              </a:spcBef>
            </a:pPr>
            <a:endParaRPr lang="en-US" b="1" dirty="0"/>
          </a:p>
          <a:p>
            <a:pPr lvl="2">
              <a:spcBef>
                <a:spcPct val="30000"/>
              </a:spcBef>
            </a:pPr>
            <a:endParaRPr lang="en-US" dirty="0"/>
          </a:p>
          <a:p>
            <a:pPr lvl="2">
              <a:spcBef>
                <a:spcPct val="30000"/>
              </a:spcBef>
            </a:pPr>
            <a:endParaRPr lang="en-US" dirty="0"/>
          </a:p>
          <a:p>
            <a:pPr lvl="2">
              <a:spcBef>
                <a:spcPct val="30000"/>
              </a:spcBef>
            </a:pPr>
            <a:endParaRPr lang="en-US" dirty="0"/>
          </a:p>
          <a:p>
            <a:pPr lvl="1">
              <a:spcBef>
                <a:spcPct val="30000"/>
              </a:spcBef>
            </a:pPr>
            <a:r>
              <a:rPr lang="en-US" sz="2400" dirty="0"/>
              <a:t>now add new vertices one by one, each one with exactly m edges</a:t>
            </a:r>
          </a:p>
          <a:p>
            <a:pPr lvl="1">
              <a:spcBef>
                <a:spcPct val="30000"/>
              </a:spcBef>
            </a:pPr>
            <a:r>
              <a:rPr lang="en-US" sz="2400" dirty="0"/>
              <a:t>each new edge connects to an existing vertex in proportion to the number of edges that vertex already has </a:t>
            </a:r>
            <a:r>
              <a:rPr lang="en-US" sz="2400" dirty="0">
                <a:cs typeface="Arial" charset="0"/>
              </a:rPr>
              <a:t>→ </a:t>
            </a:r>
            <a:r>
              <a:rPr lang="en-US" sz="2400" b="1" i="1" dirty="0">
                <a:cs typeface="Arial" charset="0"/>
              </a:rPr>
              <a:t>preferential </a:t>
            </a:r>
            <a:r>
              <a:rPr lang="en-US" sz="2400" b="1" i="1" dirty="0" smtClean="0">
                <a:cs typeface="Arial" charset="0"/>
              </a:rPr>
              <a:t>attachment</a:t>
            </a:r>
            <a:endParaRPr lang="en-US" sz="2400" b="1" i="1" dirty="0"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124200" y="37338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867400" y="35814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419600" y="23622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>
            <a:stCxn id="15" idx="3"/>
            <a:endCxn id="13" idx="7"/>
          </p:cNvCxnSpPr>
          <p:nvPr/>
        </p:nvCxnSpPr>
        <p:spPr>
          <a:xfrm rot="5400000">
            <a:off x="3671467" y="2985667"/>
            <a:ext cx="886666" cy="8104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5"/>
            <a:endCxn id="14" idx="1"/>
          </p:cNvCxnSpPr>
          <p:nvPr/>
        </p:nvCxnSpPr>
        <p:spPr>
          <a:xfrm rot="16200000" flipH="1">
            <a:off x="5119267" y="2833267"/>
            <a:ext cx="734266" cy="9628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3" idx="6"/>
            <a:endCxn id="14" idx="2"/>
          </p:cNvCxnSpPr>
          <p:nvPr/>
        </p:nvCxnSpPr>
        <p:spPr>
          <a:xfrm flipV="1">
            <a:off x="3810000" y="3924300"/>
            <a:ext cx="205740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the BA graph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distribution is scale free with exponent </a:t>
            </a:r>
            <a:r>
              <a:rPr lang="en-US" dirty="0">
                <a:latin typeface="Symbol" pitchFamily="18" charset="2"/>
              </a:rPr>
              <a:t>a</a:t>
            </a:r>
            <a:r>
              <a:rPr lang="en-US" dirty="0"/>
              <a:t> = 3		P(k) = 2 m</a:t>
            </a:r>
            <a:r>
              <a:rPr lang="en-US" baseline="30000" dirty="0"/>
              <a:t>2</a:t>
            </a:r>
            <a:r>
              <a:rPr lang="en-US" dirty="0"/>
              <a:t>/k</a:t>
            </a:r>
            <a:r>
              <a:rPr lang="en-US" baseline="30000" dirty="0"/>
              <a:t>3</a:t>
            </a:r>
          </a:p>
          <a:p>
            <a:r>
              <a:rPr lang="en-US" dirty="0"/>
              <a:t>The graph is connected</a:t>
            </a:r>
          </a:p>
          <a:p>
            <a:pPr lvl="1"/>
            <a:r>
              <a:rPr lang="en-US" dirty="0"/>
              <a:t>Every new vertex is born with a link or several links (depending on whether m = 1 or m &gt; 1)</a:t>
            </a:r>
          </a:p>
          <a:p>
            <a:pPr lvl="1"/>
            <a:r>
              <a:rPr lang="en-US" dirty="0"/>
              <a:t>It then connects to an ‘older’ vertex, which itself connected to another vertex when it was introduced</a:t>
            </a:r>
          </a:p>
          <a:p>
            <a:pPr lvl="1"/>
            <a:r>
              <a:rPr lang="en-US" dirty="0"/>
              <a:t>And we started from a connected core</a:t>
            </a:r>
          </a:p>
          <a:p>
            <a:r>
              <a:rPr lang="en-US" dirty="0"/>
              <a:t>The older are richer</a:t>
            </a:r>
          </a:p>
          <a:p>
            <a:pPr lvl="1"/>
            <a:r>
              <a:rPr lang="en-US" dirty="0"/>
              <a:t>Nodes accumulate links as time goes on, which gives older nodes an advantage since newer nodes are going to attach preferentially – and older nodes have a higher degree to tempt them with than some new kid on the block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Measuring “importance”</a:t>
            </a:r>
          </a:p>
          <a:p>
            <a:pPr lvl="1"/>
            <a:r>
              <a:rPr lang="en-US" dirty="0" smtClean="0"/>
              <a:t>Centrality, prestige</a:t>
            </a:r>
          </a:p>
          <a:p>
            <a:r>
              <a:rPr lang="en-US" dirty="0" smtClean="0"/>
              <a:t>Link prediction</a:t>
            </a:r>
          </a:p>
          <a:p>
            <a:r>
              <a:rPr lang="en-US" dirty="0" smtClean="0"/>
              <a:t>Diffusion modeling</a:t>
            </a:r>
          </a:p>
          <a:p>
            <a:pPr lvl="1"/>
            <a:r>
              <a:rPr lang="en-US" dirty="0" smtClean="0"/>
              <a:t>Epidemiological</a:t>
            </a:r>
          </a:p>
          <a:p>
            <a:r>
              <a:rPr lang="en-US" dirty="0" smtClean="0"/>
              <a:t>Clustering</a:t>
            </a:r>
          </a:p>
          <a:p>
            <a:pPr lvl="1"/>
            <a:r>
              <a:rPr lang="en-US" dirty="0" err="1" smtClean="0"/>
              <a:t>Blockmodeling</a:t>
            </a:r>
            <a:r>
              <a:rPr lang="en-US" dirty="0" smtClean="0"/>
              <a:t>, Girvan-Newman</a:t>
            </a:r>
          </a:p>
          <a:p>
            <a:r>
              <a:rPr lang="en-US" dirty="0" smtClean="0"/>
              <a:t>Structure analysis</a:t>
            </a:r>
          </a:p>
          <a:p>
            <a:pPr lvl="1"/>
            <a:r>
              <a:rPr lang="en-US" dirty="0" smtClean="0"/>
              <a:t>Motifs, </a:t>
            </a:r>
            <a:r>
              <a:rPr lang="en-US" dirty="0" err="1" smtClean="0"/>
              <a:t>Isomorphisms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Visualization/Privacy/etc.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800" y="1219200"/>
            <a:ext cx="2895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Collection / Cleaning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71800" y="3810000"/>
            <a:ext cx="2895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Analysis</a:t>
            </a:r>
            <a:endParaRPr lang="en-US" sz="2000" dirty="0"/>
          </a:p>
        </p:txBody>
      </p:sp>
      <p:cxnSp>
        <p:nvCxnSpPr>
          <p:cNvPr id="7" name="Straight Arrow Connector 6"/>
          <p:cNvCxnSpPr>
            <a:stCxn id="4" idx="2"/>
            <a:endCxn id="5" idx="0"/>
          </p:cNvCxnSpPr>
          <p:nvPr/>
        </p:nvCxnSpPr>
        <p:spPr>
          <a:xfrm rot="5400000">
            <a:off x="3581400" y="2971800"/>
            <a:ext cx="1676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28600" y="5334000"/>
            <a:ext cx="10210800" cy="1905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b="64474"/>
          <a:stretch>
            <a:fillRect/>
          </a:stretch>
        </p:blipFill>
        <p:spPr bwMode="auto">
          <a:xfrm>
            <a:off x="1524000" y="2362200"/>
            <a:ext cx="5837555" cy="330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81000" y="57150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Past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800" y="1219200"/>
            <a:ext cx="2895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Collection / Cleaning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3600" y="3429000"/>
            <a:ext cx="46482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Analysis</a:t>
            </a:r>
            <a:endParaRPr lang="en-US" sz="4800" dirty="0"/>
          </a:p>
        </p:txBody>
      </p:sp>
      <p:cxnSp>
        <p:nvCxnSpPr>
          <p:cNvPr id="7" name="Straight Arrow Connector 6"/>
          <p:cNvCxnSpPr>
            <a:stCxn id="4" idx="2"/>
            <a:endCxn id="5" idx="0"/>
          </p:cNvCxnSpPr>
          <p:nvPr/>
        </p:nvCxnSpPr>
        <p:spPr>
          <a:xfrm rot="16200000" flipH="1">
            <a:off x="3790950" y="2762250"/>
            <a:ext cx="1295400" cy="381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72200" y="12192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Small datasets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Pretty explicit connections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541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Understand the properties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7150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Past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96425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8600" y="-304800"/>
            <a:ext cx="10210800" cy="7543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54102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1148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57150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Present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381000"/>
            <a:ext cx="55626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Data Collection / Cleaning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971800" y="3810000"/>
            <a:ext cx="2895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Analysis</a:t>
            </a:r>
            <a:endParaRPr lang="en-US" sz="2000" dirty="0"/>
          </a:p>
        </p:txBody>
      </p:sp>
      <p:cxnSp>
        <p:nvCxnSpPr>
          <p:cNvPr id="7" name="Straight Arrow Connector 6"/>
          <p:cNvCxnSpPr>
            <a:stCxn id="4" idx="2"/>
            <a:endCxn id="5" idx="0"/>
          </p:cNvCxnSpPr>
          <p:nvPr/>
        </p:nvCxnSpPr>
        <p:spPr>
          <a:xfrm rot="16200000" flipH="1">
            <a:off x="3790950" y="3181350"/>
            <a:ext cx="1219200" cy="381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0" y="26670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Large datasets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Entity resolution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Implicit connections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4953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Understand the properties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7150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Present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Measuring “importance”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Centrality, prestige (incoming links)</a:t>
            </a:r>
          </a:p>
          <a:p>
            <a:r>
              <a:rPr lang="en-US" dirty="0" smtClean="0"/>
              <a:t>Link prediction</a:t>
            </a:r>
          </a:p>
          <a:p>
            <a:r>
              <a:rPr lang="en-US" dirty="0" smtClean="0"/>
              <a:t>Diffusion modeling</a:t>
            </a:r>
          </a:p>
          <a:p>
            <a:pPr lvl="1"/>
            <a:r>
              <a:rPr lang="en-US" dirty="0" smtClean="0"/>
              <a:t>Epidemiological</a:t>
            </a:r>
          </a:p>
          <a:p>
            <a:r>
              <a:rPr lang="en-US" dirty="0" smtClean="0"/>
              <a:t>Clustering</a:t>
            </a:r>
          </a:p>
          <a:p>
            <a:pPr lvl="1"/>
            <a:r>
              <a:rPr lang="en-US" dirty="0" err="1" smtClean="0"/>
              <a:t>Blockmodeling</a:t>
            </a:r>
            <a:r>
              <a:rPr lang="en-US" dirty="0" smtClean="0"/>
              <a:t>, Girvan-Newman</a:t>
            </a:r>
          </a:p>
          <a:p>
            <a:r>
              <a:rPr lang="en-US" dirty="0" smtClean="0"/>
              <a:t>Structure analysis</a:t>
            </a:r>
          </a:p>
          <a:p>
            <a:pPr lvl="1"/>
            <a:r>
              <a:rPr lang="en-US" dirty="0" smtClean="0"/>
              <a:t>Motifs, </a:t>
            </a:r>
            <a:r>
              <a:rPr lang="en-US" dirty="0" err="1" smtClean="0"/>
              <a:t>Isomorphisms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Visualization/Privacy/etc.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Centrality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Degree centrality</a:t>
            </a:r>
          </a:p>
          <a:p>
            <a:pPr lvl="1"/>
            <a:r>
              <a:rPr lang="en-US" dirty="0" smtClean="0"/>
              <a:t>Edges per node (the more, the more important the node)</a:t>
            </a:r>
          </a:p>
          <a:p>
            <a:r>
              <a:rPr lang="en-US" dirty="0" smtClean="0"/>
              <a:t>Closeness centrality</a:t>
            </a:r>
          </a:p>
          <a:p>
            <a:pPr lvl="1"/>
            <a:r>
              <a:rPr lang="en-US" dirty="0" smtClean="0"/>
              <a:t>How close the node is to every other node</a:t>
            </a:r>
          </a:p>
          <a:p>
            <a:r>
              <a:rPr lang="en-US" dirty="0" err="1" smtClean="0"/>
              <a:t>Betweenness</a:t>
            </a:r>
            <a:r>
              <a:rPr lang="en-US" dirty="0" smtClean="0"/>
              <a:t> centrality</a:t>
            </a:r>
          </a:p>
          <a:p>
            <a:pPr lvl="1"/>
            <a:r>
              <a:rPr lang="en-US" dirty="0" smtClean="0"/>
              <a:t>How many shortest paths go through the edge node (communication metaphor)</a:t>
            </a:r>
          </a:p>
          <a:p>
            <a:r>
              <a:rPr lang="en-US" dirty="0" smtClean="0"/>
              <a:t>Information centrality</a:t>
            </a:r>
          </a:p>
          <a:p>
            <a:pPr lvl="1"/>
            <a:r>
              <a:rPr lang="en-US" dirty="0" smtClean="0"/>
              <a:t>All paths to other nodes weighted by path length</a:t>
            </a:r>
          </a:p>
          <a:p>
            <a:r>
              <a:rPr lang="en-US" dirty="0" err="1" smtClean="0"/>
              <a:t>Bibliometric</a:t>
            </a:r>
            <a:r>
              <a:rPr lang="en-US" dirty="0" smtClean="0"/>
              <a:t> + Internet style</a:t>
            </a:r>
          </a:p>
          <a:p>
            <a:pPr lvl="1"/>
            <a:r>
              <a:rPr lang="en-US" dirty="0" err="1" smtClean="0"/>
              <a:t>PageRank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 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Strength of Weak Ties (</a:t>
            </a:r>
            <a:r>
              <a:rPr lang="en-US" dirty="0" err="1" smtClean="0"/>
              <a:t>Granovetter</a:t>
            </a:r>
            <a:r>
              <a:rPr lang="en-US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600" dirty="0" err="1" smtClean="0">
                <a:latin typeface="Arial" charset="0"/>
              </a:rPr>
              <a:t>Granovetter</a:t>
            </a:r>
            <a:r>
              <a:rPr lang="en-US" sz="1600" dirty="0" smtClean="0">
                <a:latin typeface="Arial" charset="0"/>
              </a:rPr>
              <a:t>: How often did you see the contact that helped you find the job prior to the job search</a:t>
            </a:r>
          </a:p>
          <a:p>
            <a:pPr lvl="2">
              <a:lnSpc>
                <a:spcPct val="80000"/>
              </a:lnSpc>
            </a:pPr>
            <a:r>
              <a:rPr lang="en-US" sz="1400" dirty="0" smtClean="0">
                <a:latin typeface="Arial" charset="0"/>
              </a:rPr>
              <a:t>16.7 % often (at least once a week)</a:t>
            </a:r>
          </a:p>
          <a:p>
            <a:pPr lvl="2">
              <a:lnSpc>
                <a:spcPct val="80000"/>
              </a:lnSpc>
            </a:pPr>
            <a:r>
              <a:rPr lang="en-US" sz="1400" dirty="0" smtClean="0">
                <a:latin typeface="Arial" charset="0"/>
              </a:rPr>
              <a:t>55.6% occasionally (more than once a year but less than twice a week)</a:t>
            </a:r>
          </a:p>
          <a:p>
            <a:pPr lvl="2">
              <a:lnSpc>
                <a:spcPct val="80000"/>
              </a:lnSpc>
            </a:pPr>
            <a:r>
              <a:rPr lang="en-US" sz="1400" dirty="0" smtClean="0">
                <a:latin typeface="Arial" charset="0"/>
              </a:rPr>
              <a:t>27.8% rarely – once a year or less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latin typeface="Arial" charset="0"/>
              </a:rPr>
              <a:t>Weak ties will tend to have different </a:t>
            </a:r>
            <a:r>
              <a:rPr lang="en-US" sz="1600" i="1" dirty="0" smtClean="0">
                <a:latin typeface="Arial" charset="0"/>
              </a:rPr>
              <a:t>information</a:t>
            </a:r>
            <a:r>
              <a:rPr lang="en-US" sz="1600" dirty="0" smtClean="0">
                <a:latin typeface="Arial" charset="0"/>
              </a:rPr>
              <a:t> than we and our close contacts do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368300" y="48387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850900" y="4241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765300" y="4902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1054100" y="5613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1079500" y="48387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2730500" y="48133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3530600" y="5435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3683000" y="41783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987800" y="4800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2933700" y="41275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" name="AutoShape 14"/>
          <p:cNvCxnSpPr>
            <a:cxnSpLocks noChangeShapeType="1"/>
            <a:stCxn id="6" idx="6"/>
            <a:endCxn id="9" idx="2"/>
          </p:cNvCxnSpPr>
          <p:nvPr/>
        </p:nvCxnSpPr>
        <p:spPr bwMode="auto">
          <a:xfrm flipV="1">
            <a:off x="1993900" y="4927600"/>
            <a:ext cx="736600" cy="8890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ffectLst/>
        </p:spPr>
      </p:cxnSp>
      <p:cxnSp>
        <p:nvCxnSpPr>
          <p:cNvPr id="15" name="AutoShape 15"/>
          <p:cNvCxnSpPr>
            <a:cxnSpLocks noChangeShapeType="1"/>
            <a:stCxn id="5" idx="4"/>
            <a:endCxn id="8" idx="1"/>
          </p:cNvCxnSpPr>
          <p:nvPr/>
        </p:nvCxnSpPr>
        <p:spPr bwMode="auto">
          <a:xfrm>
            <a:off x="965200" y="4470400"/>
            <a:ext cx="147638" cy="401638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</p:cxnSp>
      <p:cxnSp>
        <p:nvCxnSpPr>
          <p:cNvPr id="16" name="AutoShape 16"/>
          <p:cNvCxnSpPr>
            <a:cxnSpLocks noChangeShapeType="1"/>
            <a:stCxn id="5" idx="3"/>
            <a:endCxn id="4" idx="7"/>
          </p:cNvCxnSpPr>
          <p:nvPr/>
        </p:nvCxnSpPr>
        <p:spPr bwMode="auto">
          <a:xfrm flipH="1">
            <a:off x="563563" y="4437063"/>
            <a:ext cx="320675" cy="43497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</p:cxnSp>
      <p:cxnSp>
        <p:nvCxnSpPr>
          <p:cNvPr id="17" name="AutoShape 17"/>
          <p:cNvCxnSpPr>
            <a:cxnSpLocks noChangeShapeType="1"/>
            <a:stCxn id="4" idx="6"/>
            <a:endCxn id="8" idx="2"/>
          </p:cNvCxnSpPr>
          <p:nvPr/>
        </p:nvCxnSpPr>
        <p:spPr bwMode="auto">
          <a:xfrm>
            <a:off x="596900" y="4953000"/>
            <a:ext cx="482600" cy="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</p:cxnSp>
      <p:cxnSp>
        <p:nvCxnSpPr>
          <p:cNvPr id="18" name="AutoShape 18"/>
          <p:cNvCxnSpPr>
            <a:cxnSpLocks noChangeShapeType="1"/>
            <a:stCxn id="4" idx="5"/>
            <a:endCxn id="7" idx="1"/>
          </p:cNvCxnSpPr>
          <p:nvPr/>
        </p:nvCxnSpPr>
        <p:spPr bwMode="auto">
          <a:xfrm>
            <a:off x="563563" y="5033963"/>
            <a:ext cx="523875" cy="61277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</p:cxnSp>
      <p:cxnSp>
        <p:nvCxnSpPr>
          <p:cNvPr id="19" name="AutoShape 19"/>
          <p:cNvCxnSpPr>
            <a:cxnSpLocks noChangeShapeType="1"/>
            <a:stCxn id="8" idx="4"/>
            <a:endCxn id="7" idx="0"/>
          </p:cNvCxnSpPr>
          <p:nvPr/>
        </p:nvCxnSpPr>
        <p:spPr bwMode="auto">
          <a:xfrm flipH="1">
            <a:off x="1168400" y="5067300"/>
            <a:ext cx="25400" cy="5461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</p:cxnSp>
      <p:cxnSp>
        <p:nvCxnSpPr>
          <p:cNvPr id="20" name="AutoShape 20"/>
          <p:cNvCxnSpPr>
            <a:cxnSpLocks noChangeShapeType="1"/>
            <a:stCxn id="8" idx="6"/>
            <a:endCxn id="6" idx="2"/>
          </p:cNvCxnSpPr>
          <p:nvPr/>
        </p:nvCxnSpPr>
        <p:spPr bwMode="auto">
          <a:xfrm>
            <a:off x="1308100" y="4953000"/>
            <a:ext cx="457200" cy="635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</p:cxnSp>
      <p:cxnSp>
        <p:nvCxnSpPr>
          <p:cNvPr id="21" name="AutoShape 21"/>
          <p:cNvCxnSpPr>
            <a:cxnSpLocks noChangeShapeType="1"/>
            <a:stCxn id="5" idx="6"/>
            <a:endCxn id="6" idx="1"/>
          </p:cNvCxnSpPr>
          <p:nvPr/>
        </p:nvCxnSpPr>
        <p:spPr bwMode="auto">
          <a:xfrm>
            <a:off x="1079500" y="4356100"/>
            <a:ext cx="719138" cy="579438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</p:cxnSp>
      <p:cxnSp>
        <p:nvCxnSpPr>
          <p:cNvPr id="22" name="AutoShape 22"/>
          <p:cNvCxnSpPr>
            <a:cxnSpLocks noChangeShapeType="1"/>
            <a:stCxn id="13" idx="3"/>
            <a:endCxn id="9" idx="0"/>
          </p:cNvCxnSpPr>
          <p:nvPr/>
        </p:nvCxnSpPr>
        <p:spPr bwMode="auto">
          <a:xfrm flipH="1">
            <a:off x="2844800" y="4322763"/>
            <a:ext cx="122238" cy="490537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</p:cxnSp>
      <p:cxnSp>
        <p:nvCxnSpPr>
          <p:cNvPr id="23" name="AutoShape 23"/>
          <p:cNvCxnSpPr>
            <a:cxnSpLocks noChangeShapeType="1"/>
            <a:stCxn id="13" idx="6"/>
            <a:endCxn id="11" idx="1"/>
          </p:cNvCxnSpPr>
          <p:nvPr/>
        </p:nvCxnSpPr>
        <p:spPr bwMode="auto">
          <a:xfrm flipV="1">
            <a:off x="3162300" y="4211638"/>
            <a:ext cx="554038" cy="30162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</p:cxnSp>
      <p:cxnSp>
        <p:nvCxnSpPr>
          <p:cNvPr id="24" name="AutoShape 24"/>
          <p:cNvCxnSpPr>
            <a:cxnSpLocks noChangeShapeType="1"/>
            <a:stCxn id="9" idx="6"/>
            <a:endCxn id="11" idx="4"/>
          </p:cNvCxnSpPr>
          <p:nvPr/>
        </p:nvCxnSpPr>
        <p:spPr bwMode="auto">
          <a:xfrm flipV="1">
            <a:off x="2959100" y="4406900"/>
            <a:ext cx="838200" cy="5207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</p:cxnSp>
      <p:cxnSp>
        <p:nvCxnSpPr>
          <p:cNvPr id="25" name="AutoShape 25"/>
          <p:cNvCxnSpPr>
            <a:cxnSpLocks noChangeShapeType="1"/>
            <a:stCxn id="9" idx="6"/>
            <a:endCxn id="12" idx="1"/>
          </p:cNvCxnSpPr>
          <p:nvPr/>
        </p:nvCxnSpPr>
        <p:spPr bwMode="auto">
          <a:xfrm flipV="1">
            <a:off x="2959100" y="4833938"/>
            <a:ext cx="1062038" cy="93662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</p:cxnSp>
      <p:cxnSp>
        <p:nvCxnSpPr>
          <p:cNvPr id="26" name="AutoShape 26"/>
          <p:cNvCxnSpPr>
            <a:cxnSpLocks noChangeShapeType="1"/>
            <a:stCxn id="12" idx="3"/>
            <a:endCxn id="10" idx="0"/>
          </p:cNvCxnSpPr>
          <p:nvPr/>
        </p:nvCxnSpPr>
        <p:spPr bwMode="auto">
          <a:xfrm flipH="1">
            <a:off x="3644900" y="4995863"/>
            <a:ext cx="376238" cy="439737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</p:cxnSp>
      <p:cxnSp>
        <p:nvCxnSpPr>
          <p:cNvPr id="27" name="AutoShape 27"/>
          <p:cNvCxnSpPr>
            <a:cxnSpLocks noChangeShapeType="1"/>
            <a:stCxn id="11" idx="5"/>
            <a:endCxn id="12" idx="0"/>
          </p:cNvCxnSpPr>
          <p:nvPr/>
        </p:nvCxnSpPr>
        <p:spPr bwMode="auto">
          <a:xfrm>
            <a:off x="3878263" y="4373563"/>
            <a:ext cx="223837" cy="427037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</p:cxn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4505325" y="4040188"/>
            <a:ext cx="34291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weak ties will tend to have high</a:t>
            </a:r>
          </a:p>
          <a:p>
            <a:r>
              <a:rPr lang="en-US" dirty="0" err="1">
                <a:solidFill>
                  <a:schemeClr val="bg1"/>
                </a:solidFill>
                <a:latin typeface="Arial" charset="0"/>
              </a:rPr>
              <a:t>beweenness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and low transitivity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Measuring “importance”</a:t>
            </a:r>
          </a:p>
          <a:p>
            <a:pPr lvl="1"/>
            <a:r>
              <a:rPr lang="en-US" dirty="0" smtClean="0"/>
              <a:t>Centrality, prestige (incoming links)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Link prediction</a:t>
            </a:r>
          </a:p>
          <a:p>
            <a:r>
              <a:rPr lang="en-US" dirty="0" smtClean="0"/>
              <a:t>Diffusion modeling</a:t>
            </a:r>
          </a:p>
          <a:p>
            <a:pPr lvl="1"/>
            <a:r>
              <a:rPr lang="en-US" dirty="0" smtClean="0"/>
              <a:t>Epidemiological</a:t>
            </a:r>
          </a:p>
          <a:p>
            <a:r>
              <a:rPr lang="en-US" dirty="0" smtClean="0"/>
              <a:t>Clustering</a:t>
            </a:r>
          </a:p>
          <a:p>
            <a:pPr lvl="1"/>
            <a:r>
              <a:rPr lang="en-US" dirty="0" err="1" smtClean="0"/>
              <a:t>Blockmodeling</a:t>
            </a:r>
            <a:r>
              <a:rPr lang="en-US" dirty="0" smtClean="0"/>
              <a:t>, Girvan-Newman</a:t>
            </a:r>
          </a:p>
          <a:p>
            <a:r>
              <a:rPr lang="en-US" dirty="0" smtClean="0"/>
              <a:t>Structure analysis</a:t>
            </a:r>
          </a:p>
          <a:p>
            <a:pPr lvl="1"/>
            <a:r>
              <a:rPr lang="en-US" dirty="0" smtClean="0"/>
              <a:t>Motifs, </a:t>
            </a:r>
            <a:r>
              <a:rPr lang="en-US" dirty="0" err="1" smtClean="0"/>
              <a:t>Isomorphisms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Visualization/Privacy/etc.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Prediction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362200" y="2971800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67400" y="3048000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429000" y="2362200"/>
            <a:ext cx="2362200" cy="1200329"/>
            <a:chOff x="3429000" y="2362200"/>
            <a:chExt cx="2362200" cy="1200329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3429000" y="3429000"/>
              <a:ext cx="2362200" cy="1588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191000" y="2362200"/>
              <a:ext cx="762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solidFill>
                    <a:schemeClr val="bg1"/>
                  </a:solidFill>
                </a:rPr>
                <a:t>?</a:t>
              </a:r>
              <a:endParaRPr lang="en-US" sz="7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Prediction in Social Net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We know things about structure</a:t>
            </a:r>
          </a:p>
          <a:p>
            <a:pPr lvl="1"/>
            <a:r>
              <a:rPr lang="en-US" i="1" dirty="0" err="1" smtClean="0"/>
              <a:t>Homophily</a:t>
            </a:r>
            <a:r>
              <a:rPr lang="en-US" dirty="0" smtClean="0"/>
              <a:t> = like likes like or bird of a feather flock together or similar people group together</a:t>
            </a:r>
          </a:p>
          <a:p>
            <a:pPr lvl="1"/>
            <a:r>
              <a:rPr lang="en-US" i="1" dirty="0" smtClean="0"/>
              <a:t>Mutuality</a:t>
            </a:r>
          </a:p>
          <a:p>
            <a:pPr lvl="1"/>
            <a:r>
              <a:rPr lang="en-US" i="1" dirty="0" smtClean="0"/>
              <a:t>Triad closure</a:t>
            </a:r>
          </a:p>
          <a:p>
            <a:endParaRPr lang="en-US" dirty="0" smtClean="0"/>
          </a:p>
          <a:p>
            <a:r>
              <a:rPr lang="en-US" dirty="0" smtClean="0"/>
              <a:t>Various measures that try to use this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r>
              <a:rPr lang="en-US" dirty="0" smtClean="0"/>
              <a:t>Simple metrics</a:t>
            </a:r>
          </a:p>
          <a:p>
            <a:pPr lvl="1"/>
            <a:r>
              <a:rPr lang="en-US" dirty="0" smtClean="0"/>
              <a:t>Only take into account graph properties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447800"/>
            <a:ext cx="4918710" cy="468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257800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Liben-Nowell</a:t>
            </a:r>
            <a:r>
              <a:rPr lang="en-US" dirty="0" smtClean="0">
                <a:solidFill>
                  <a:schemeClr val="bg1"/>
                </a:solidFill>
              </a:rPr>
              <a:t>, Kleinberg (CIKM’03)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685800" y="2819400"/>
            <a:ext cx="4648200" cy="2932331"/>
            <a:chOff x="685800" y="2819400"/>
            <a:chExt cx="4648200" cy="2932331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3429000" y="2819400"/>
              <a:ext cx="1905000" cy="1447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990600" y="3962400"/>
            <a:ext cx="2362200" cy="836612"/>
          </p:xfrm>
          <a:graphic>
            <a:graphicData uri="http://schemas.openxmlformats.org/presentationml/2006/ole">
              <p:oleObj spid="_x0000_s11266" name="Equation" r:id="rId4" imgW="1218960" imgH="431640" progId="Equation.DSMT4">
                <p:embed/>
              </p:oleObj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685800" y="5105400"/>
              <a:ext cx="3200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chemeClr val="bg1"/>
                  </a:solidFill>
                  <a:latin typeface="Cambria"/>
                </a:rPr>
                <a:t>Γ</a:t>
              </a:r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(x) = neighbors of x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Originally: 1 / log(frequency(z))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r>
              <a:rPr lang="en-US" dirty="0" smtClean="0"/>
              <a:t>Simple metrics</a:t>
            </a:r>
          </a:p>
          <a:p>
            <a:pPr lvl="1"/>
            <a:r>
              <a:rPr lang="en-US" dirty="0" smtClean="0"/>
              <a:t>Only take into account graph properties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447800"/>
            <a:ext cx="4918710" cy="468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257800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Liben-Nowell</a:t>
            </a:r>
            <a:r>
              <a:rPr lang="en-US" dirty="0" smtClean="0">
                <a:solidFill>
                  <a:schemeClr val="bg1"/>
                </a:solidFill>
              </a:rPr>
              <a:t>, Kleinberg (CIKM’03)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685800" y="3048000"/>
            <a:ext cx="4876800" cy="3257729"/>
            <a:chOff x="685800" y="3048000"/>
            <a:chExt cx="4876800" cy="3257729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3429000" y="3048000"/>
              <a:ext cx="2133600" cy="1219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1174750" y="3962400"/>
            <a:ext cx="1992313" cy="836613"/>
          </p:xfrm>
          <a:graphic>
            <a:graphicData uri="http://schemas.openxmlformats.org/presentationml/2006/ole">
              <p:oleObj spid="_x0000_s9218" name="Equation" r:id="rId4" imgW="1028520" imgH="431640" progId="Equation.DSMT4">
                <p:embed/>
              </p:oleObj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685800" y="5105400"/>
              <a:ext cx="3352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alibri"/>
                </a:rPr>
                <a:t>Paths of length </a:t>
              </a:r>
              <a:r>
                <a:rPr lang="en-US" i="1" dirty="0" smtClean="0">
                  <a:solidFill>
                    <a:schemeClr val="bg1"/>
                  </a:solidFill>
                  <a:latin typeface="Calibri"/>
                </a:rPr>
                <a:t>l</a:t>
              </a:r>
              <a:r>
                <a:rPr lang="en-US" dirty="0" smtClean="0">
                  <a:solidFill>
                    <a:schemeClr val="bg1"/>
                  </a:solidFill>
                  <a:latin typeface="Calibri"/>
                </a:rPr>
                <a:t> (generally 1) from x to y</a:t>
              </a:r>
            </a:p>
            <a:p>
              <a:r>
                <a:rPr lang="en-US" dirty="0" smtClean="0">
                  <a:solidFill>
                    <a:schemeClr val="bg1"/>
                  </a:solidFill>
                  <a:latin typeface="Calibri"/>
                </a:rPr>
                <a:t>weighted variant is the number of times the two collaborated </a:t>
              </a:r>
              <a:endParaRPr lang="en-US" baseline="-25000" dirty="0" smtClean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4576" t="3538" r="9788" b="46431"/>
          <a:stretch>
            <a:fillRect/>
          </a:stretch>
        </p:blipFill>
        <p:spPr bwMode="auto">
          <a:xfrm>
            <a:off x="0" y="0"/>
            <a:ext cx="9144000" cy="691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48600" y="6019800"/>
            <a:ext cx="1066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Prediction in Relational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We know things about structure</a:t>
            </a:r>
          </a:p>
          <a:p>
            <a:pPr lvl="1"/>
            <a:r>
              <a:rPr lang="en-US" i="1" dirty="0" err="1" smtClean="0"/>
              <a:t>Homophily</a:t>
            </a:r>
            <a:r>
              <a:rPr lang="en-US" dirty="0" smtClean="0"/>
              <a:t> = like likes like or bird of a feather flock together or similar people group together</a:t>
            </a:r>
          </a:p>
          <a:p>
            <a:pPr lvl="1"/>
            <a:r>
              <a:rPr lang="en-US" i="1" dirty="0" smtClean="0"/>
              <a:t>Mutuality</a:t>
            </a:r>
          </a:p>
          <a:p>
            <a:pPr lvl="1"/>
            <a:r>
              <a:rPr lang="en-US" i="1" dirty="0" smtClean="0"/>
              <a:t>Triad closure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Slightly more interesting problem if we have relational data on actors and ties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Move beyond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&amp; Link Prediction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362200" y="2971800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67400" y="3048000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429000" y="3429000"/>
            <a:ext cx="2362200" cy="1588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76600" y="2819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advisorOf</a:t>
            </a:r>
            <a:r>
              <a:rPr lang="en-US" sz="2800" dirty="0" smtClean="0">
                <a:solidFill>
                  <a:schemeClr val="bg1"/>
                </a:solidFill>
              </a:rPr>
              <a:t>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3962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Employee /contractor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Salary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Time at company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…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Link/Label Prediction in Relational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Koller</a:t>
            </a:r>
            <a:r>
              <a:rPr lang="en-US" dirty="0" smtClean="0"/>
              <a:t> and co.</a:t>
            </a:r>
          </a:p>
          <a:p>
            <a:pPr lvl="1"/>
            <a:r>
              <a:rPr lang="en-US" dirty="0" smtClean="0"/>
              <a:t>Relational Bayesian Networks</a:t>
            </a:r>
          </a:p>
          <a:p>
            <a:pPr lvl="1"/>
            <a:r>
              <a:rPr lang="en-US" dirty="0" smtClean="0"/>
              <a:t>Relational Markov Networks</a:t>
            </a:r>
          </a:p>
          <a:p>
            <a:pPr lvl="2"/>
            <a:r>
              <a:rPr lang="en-US" dirty="0" smtClean="0"/>
              <a:t>Structure  (</a:t>
            </a:r>
            <a:r>
              <a:rPr lang="en-US" dirty="0" err="1" smtClean="0"/>
              <a:t>subgraph</a:t>
            </a:r>
            <a:r>
              <a:rPr lang="en-US" dirty="0" smtClean="0"/>
              <a:t> templates/cliques)</a:t>
            </a:r>
          </a:p>
          <a:p>
            <a:pPr lvl="3"/>
            <a:r>
              <a:rPr lang="en-US" dirty="0" smtClean="0"/>
              <a:t>Similar context </a:t>
            </a:r>
          </a:p>
          <a:p>
            <a:pPr lvl="3"/>
            <a:r>
              <a:rPr lang="en-US" dirty="0" smtClean="0"/>
              <a:t>Transitivity</a:t>
            </a:r>
          </a:p>
          <a:p>
            <a:r>
              <a:rPr lang="en-US" dirty="0" err="1" smtClean="0"/>
              <a:t>Getoor</a:t>
            </a:r>
            <a:r>
              <a:rPr lang="en-US" dirty="0" smtClean="0"/>
              <a:t> and co.</a:t>
            </a:r>
          </a:p>
          <a:p>
            <a:pPr lvl="1"/>
            <a:r>
              <a:rPr lang="en-US" dirty="0" smtClean="0"/>
              <a:t>Relationship Identification for Social Network Discovery </a:t>
            </a:r>
          </a:p>
          <a:p>
            <a:pPr lvl="2"/>
            <a:r>
              <a:rPr lang="en-US" dirty="0" smtClean="0"/>
              <a:t>Diehl/</a:t>
            </a:r>
            <a:r>
              <a:rPr lang="en-US" dirty="0" err="1" smtClean="0"/>
              <a:t>Namata</a:t>
            </a:r>
            <a:r>
              <a:rPr lang="en-US" dirty="0" smtClean="0"/>
              <a:t>/</a:t>
            </a:r>
            <a:r>
              <a:rPr lang="en-US" dirty="0" err="1" smtClean="0"/>
              <a:t>Getoor</a:t>
            </a:r>
            <a:r>
              <a:rPr lang="en-US" dirty="0" smtClean="0"/>
              <a:t> AAAI’07</a:t>
            </a:r>
          </a:p>
          <a:p>
            <a:pPr lvl="1"/>
            <a:r>
              <a:rPr lang="en-US" dirty="0" smtClean="0"/>
              <a:t>Enron data</a:t>
            </a:r>
          </a:p>
          <a:p>
            <a:pPr lvl="2"/>
            <a:r>
              <a:rPr lang="en-US" dirty="0" smtClean="0"/>
              <a:t>Traffic statistics and content to find supervisory relationships?</a:t>
            </a:r>
          </a:p>
          <a:p>
            <a:pPr lvl="1"/>
            <a:r>
              <a:rPr lang="en-US" dirty="0" smtClean="0"/>
              <a:t>Traffic/Text based</a:t>
            </a:r>
          </a:p>
          <a:p>
            <a:pPr lvl="1"/>
            <a:r>
              <a:rPr lang="en-US" dirty="0" smtClean="0"/>
              <a:t>Not really identification, more like ranking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Measuring “importance”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Centrality, prestige (incoming links)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Link prediction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Diffusion modeling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Epidemiological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Clustering</a:t>
            </a:r>
          </a:p>
          <a:p>
            <a:pPr lvl="1"/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Blockmodeling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, Girvan-Newman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Structure analysis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Motifs,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Isomorphisms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, etc.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Visualization/Privacy/etc.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Viruses</a:t>
            </a:r>
          </a:p>
          <a:p>
            <a:pPr lvl="1"/>
            <a:r>
              <a:rPr lang="en-US" dirty="0" smtClean="0"/>
              <a:t>Biological, computational</a:t>
            </a:r>
          </a:p>
          <a:p>
            <a:pPr lvl="1"/>
            <a:r>
              <a:rPr lang="en-US" dirty="0" smtClean="0"/>
              <a:t>STDs, needle sharing, etc.</a:t>
            </a:r>
          </a:p>
          <a:p>
            <a:pPr lvl="1"/>
            <a:r>
              <a:rPr lang="en-US" dirty="0" smtClean="0"/>
              <a:t>Mark </a:t>
            </a:r>
            <a:r>
              <a:rPr lang="en-US" dirty="0" err="1" smtClean="0"/>
              <a:t>Handcock</a:t>
            </a:r>
            <a:r>
              <a:rPr lang="en-US" dirty="0" smtClean="0"/>
              <a:t> at UW</a:t>
            </a:r>
          </a:p>
          <a:p>
            <a:r>
              <a:rPr lang="en-US" dirty="0" smtClean="0"/>
              <a:t>Blog networks</a:t>
            </a:r>
          </a:p>
          <a:p>
            <a:pPr lvl="1"/>
            <a:r>
              <a:rPr lang="en-US" dirty="0" smtClean="0"/>
              <a:t>Applying SIR models (Info Diffusion Through </a:t>
            </a:r>
            <a:r>
              <a:rPr lang="en-US" dirty="0" err="1" smtClean="0"/>
              <a:t>Blogspace</a:t>
            </a:r>
            <a:r>
              <a:rPr lang="en-US" dirty="0" smtClean="0"/>
              <a:t>, </a:t>
            </a:r>
            <a:r>
              <a:rPr lang="en-US" dirty="0" err="1" smtClean="0"/>
              <a:t>Gruhl</a:t>
            </a:r>
            <a:r>
              <a:rPr lang="en-US" dirty="0" smtClean="0"/>
              <a:t> et al.)</a:t>
            </a:r>
          </a:p>
          <a:p>
            <a:pPr lvl="2"/>
            <a:r>
              <a:rPr lang="en-US" dirty="0" smtClean="0"/>
              <a:t>Induce transmission graph, cascade models, simulation</a:t>
            </a:r>
          </a:p>
          <a:p>
            <a:pPr lvl="1"/>
            <a:r>
              <a:rPr lang="en-US" dirty="0" smtClean="0"/>
              <a:t>Link prediction (Tracking Information Epidemics in </a:t>
            </a:r>
            <a:r>
              <a:rPr lang="en-US" dirty="0" err="1" smtClean="0"/>
              <a:t>Blogspace</a:t>
            </a:r>
            <a:r>
              <a:rPr lang="en-US" dirty="0" smtClean="0"/>
              <a:t>, Adar et al.)</a:t>
            </a:r>
          </a:p>
          <a:p>
            <a:pPr lvl="2"/>
            <a:r>
              <a:rPr lang="en-US" dirty="0" smtClean="0"/>
              <a:t>Find repeated “likely” infections</a:t>
            </a:r>
          </a:p>
          <a:p>
            <a:pPr lvl="1"/>
            <a:r>
              <a:rPr lang="en-US" dirty="0" smtClean="0"/>
              <a:t>Outbreak detection (Cost-effective Outbreak Detection in Networks, </a:t>
            </a:r>
            <a:r>
              <a:rPr lang="en-US" dirty="0" err="1" smtClean="0"/>
              <a:t>Leskovec</a:t>
            </a:r>
            <a:r>
              <a:rPr lang="en-US" dirty="0" smtClean="0"/>
              <a:t> et al.)</a:t>
            </a:r>
          </a:p>
          <a:p>
            <a:pPr lvl="2"/>
            <a:r>
              <a:rPr lang="en-US" dirty="0" err="1" smtClean="0"/>
              <a:t>Submodularity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Measuring “importance”</a:t>
            </a:r>
          </a:p>
          <a:p>
            <a:pPr lvl="1"/>
            <a:r>
              <a:rPr lang="en-US" dirty="0" smtClean="0"/>
              <a:t>Centrality, prestige (incoming links)</a:t>
            </a:r>
          </a:p>
          <a:p>
            <a:r>
              <a:rPr lang="en-US" dirty="0" smtClean="0"/>
              <a:t>Link prediction</a:t>
            </a:r>
          </a:p>
          <a:p>
            <a:r>
              <a:rPr lang="en-US" dirty="0" smtClean="0"/>
              <a:t>Diffusion modeling</a:t>
            </a:r>
          </a:p>
          <a:p>
            <a:pPr lvl="1"/>
            <a:r>
              <a:rPr lang="en-US" dirty="0" smtClean="0"/>
              <a:t>Epidemiological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Clustering</a:t>
            </a:r>
          </a:p>
          <a:p>
            <a:pPr lvl="1"/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Blockmodeling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Girvan-Newman</a:t>
            </a:r>
          </a:p>
          <a:p>
            <a:r>
              <a:rPr lang="en-US" dirty="0" smtClean="0"/>
              <a:t>Structure analysis</a:t>
            </a:r>
          </a:p>
          <a:p>
            <a:pPr lvl="1"/>
            <a:r>
              <a:rPr lang="en-US" dirty="0" smtClean="0"/>
              <a:t>Motifs, </a:t>
            </a:r>
            <a:r>
              <a:rPr lang="en-US" dirty="0" err="1" smtClean="0"/>
              <a:t>Isomorphisms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Visualization/Privacy/etc.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28600" y="5334000"/>
            <a:ext cx="10210800" cy="1905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43000"/>
            <a:ext cx="7315200" cy="483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500" dist="1016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685800"/>
            <a:ext cx="5624512" cy="56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838200"/>
            <a:ext cx="5943600" cy="5410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:\lesboek\Blockmodels\strike.groups.permuted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990600"/>
            <a:ext cx="5705475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Blockmodels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Actors are portioned into </a:t>
            </a:r>
            <a:r>
              <a:rPr lang="en-US" i="1" dirty="0" smtClean="0"/>
              <a:t>positions</a:t>
            </a:r>
          </a:p>
          <a:p>
            <a:pPr lvl="1"/>
            <a:r>
              <a:rPr lang="en-US" dirty="0" smtClean="0"/>
              <a:t>Rearrange rows/columns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sociomatrix</a:t>
            </a:r>
            <a:r>
              <a:rPr lang="en-US" dirty="0" smtClean="0"/>
              <a:t> is then reduced to a smaller </a:t>
            </a:r>
            <a:r>
              <a:rPr lang="en-US" i="1" dirty="0" smtClean="0"/>
              <a:t>image</a:t>
            </a:r>
          </a:p>
          <a:p>
            <a:r>
              <a:rPr lang="en-US" dirty="0" smtClean="0"/>
              <a:t>Hierarchical clustering</a:t>
            </a:r>
          </a:p>
          <a:p>
            <a:pPr lvl="1"/>
            <a:r>
              <a:rPr lang="en-US" dirty="0" smtClean="0"/>
              <a:t>Various distance metrics </a:t>
            </a:r>
          </a:p>
          <a:p>
            <a:pPr lvl="2"/>
            <a:r>
              <a:rPr lang="en-US" dirty="0" smtClean="0"/>
              <a:t>Euclidean, </a:t>
            </a:r>
            <a:r>
              <a:rPr lang="en-US" dirty="0" err="1" smtClean="0"/>
              <a:t>CONvergence</a:t>
            </a:r>
            <a:r>
              <a:rPr lang="en-US" dirty="0" smtClean="0"/>
              <a:t> of </a:t>
            </a:r>
            <a:r>
              <a:rPr lang="en-US" dirty="0" err="1" smtClean="0"/>
              <a:t>CORrelation</a:t>
            </a:r>
            <a:r>
              <a:rPr lang="en-US" dirty="0" smtClean="0"/>
              <a:t> (CONCOR)</a:t>
            </a:r>
          </a:p>
          <a:p>
            <a:r>
              <a:rPr lang="en-US" dirty="0" smtClean="0"/>
              <a:t>Various “fit” metrics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28600" y="5334000"/>
            <a:ext cx="10210800" cy="1905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533400"/>
            <a:ext cx="5486400" cy="549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500" dist="1016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457200"/>
            <a:ext cx="8534400" cy="3733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:\My Projects\Workshop Pajek\Blockmodels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52450"/>
            <a:ext cx="8001000" cy="3105150"/>
          </a:xfrm>
          <a:prstGeom prst="rect">
            <a:avLst/>
          </a:prstGeom>
          <a:noFill/>
        </p:spPr>
      </p:pic>
      <p:grpSp>
        <p:nvGrpSpPr>
          <p:cNvPr id="2" name="Group 19"/>
          <p:cNvGrpSpPr/>
          <p:nvPr/>
        </p:nvGrpSpPr>
        <p:grpSpPr>
          <a:xfrm>
            <a:off x="1066800" y="4648200"/>
            <a:ext cx="1371600" cy="1219200"/>
            <a:chOff x="1066800" y="4648200"/>
            <a:chExt cx="1371600" cy="1219200"/>
          </a:xfrm>
        </p:grpSpPr>
        <p:sp>
          <p:nvSpPr>
            <p:cNvPr id="6" name="Oval 5"/>
            <p:cNvSpPr/>
            <p:nvPr/>
          </p:nvSpPr>
          <p:spPr>
            <a:xfrm>
              <a:off x="1066800" y="46482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981200" y="46482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066800" y="54102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981200" y="54102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4495800" y="5181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29200" y="4572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57600" y="5105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29200" y="5638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0" idx="2"/>
            <a:endCxn id="12" idx="6"/>
          </p:cNvCxnSpPr>
          <p:nvPr/>
        </p:nvCxnSpPr>
        <p:spPr>
          <a:xfrm rot="10800000">
            <a:off x="4114800" y="5334000"/>
            <a:ext cx="381000" cy="76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7"/>
            <a:endCxn id="11" idx="3"/>
          </p:cNvCxnSpPr>
          <p:nvPr/>
        </p:nvCxnSpPr>
        <p:spPr>
          <a:xfrm rot="5400000" flipH="1" flipV="1">
            <a:off x="4847945" y="5000345"/>
            <a:ext cx="286310" cy="21011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5"/>
            <a:endCxn id="13" idx="1"/>
          </p:cNvCxnSpPr>
          <p:nvPr/>
        </p:nvCxnSpPr>
        <p:spPr>
          <a:xfrm rot="16200000" flipH="1">
            <a:off x="4924145" y="5533745"/>
            <a:ext cx="133910" cy="21011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50"/>
          <p:cNvGrpSpPr/>
          <p:nvPr/>
        </p:nvGrpSpPr>
        <p:grpSpPr>
          <a:xfrm flipV="1">
            <a:off x="7010400" y="4495800"/>
            <a:ext cx="1295400" cy="2209800"/>
            <a:chOff x="7467600" y="4495800"/>
            <a:chExt cx="1295400" cy="2209800"/>
          </a:xfrm>
        </p:grpSpPr>
        <p:sp>
          <p:nvSpPr>
            <p:cNvPr id="21" name="Oval 20"/>
            <p:cNvSpPr/>
            <p:nvPr/>
          </p:nvSpPr>
          <p:spPr>
            <a:xfrm>
              <a:off x="7467600" y="50292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8153400" y="44958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>
              <a:stCxn id="21" idx="7"/>
              <a:endCxn id="22" idx="2"/>
            </p:cNvCxnSpPr>
            <p:nvPr/>
          </p:nvCxnSpPr>
          <p:spPr>
            <a:xfrm rot="5400000" flipH="1" flipV="1">
              <a:off x="7819745" y="4762501"/>
              <a:ext cx="371755" cy="295555"/>
            </a:xfrm>
            <a:prstGeom prst="line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8305800" y="56388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>
              <a:stCxn id="25" idx="0"/>
              <a:endCxn id="22" idx="4"/>
            </p:cNvCxnSpPr>
            <p:nvPr/>
          </p:nvCxnSpPr>
          <p:spPr>
            <a:xfrm rot="16200000" flipV="1">
              <a:off x="8115300" y="5219700"/>
              <a:ext cx="685800" cy="152400"/>
            </a:xfrm>
            <a:prstGeom prst="line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5" idx="1"/>
              <a:endCxn id="21" idx="5"/>
            </p:cNvCxnSpPr>
            <p:nvPr/>
          </p:nvCxnSpPr>
          <p:spPr>
            <a:xfrm rot="16200000" flipV="1">
              <a:off x="7972145" y="5305145"/>
              <a:ext cx="286310" cy="514910"/>
            </a:xfrm>
            <a:prstGeom prst="line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7848600" y="62484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5"/>
            <p:cNvCxnSpPr>
              <a:stCxn id="31" idx="7"/>
              <a:endCxn id="25" idx="3"/>
            </p:cNvCxnSpPr>
            <p:nvPr/>
          </p:nvCxnSpPr>
          <p:spPr>
            <a:xfrm rot="5400000" flipH="1" flipV="1">
              <a:off x="8162645" y="6105245"/>
              <a:ext cx="286310" cy="13391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31" idx="0"/>
              <a:endCxn id="22" idx="3"/>
            </p:cNvCxnSpPr>
            <p:nvPr/>
          </p:nvCxnSpPr>
          <p:spPr>
            <a:xfrm rot="5400000" flipH="1" flipV="1">
              <a:off x="7467600" y="5495646"/>
              <a:ext cx="1362355" cy="14315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1" idx="1"/>
              <a:endCxn id="21" idx="4"/>
            </p:cNvCxnSpPr>
            <p:nvPr/>
          </p:nvCxnSpPr>
          <p:spPr>
            <a:xfrm rot="16200000" flipV="1">
              <a:off x="7391401" y="5791200"/>
              <a:ext cx="828955" cy="21935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Girvan-Newman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Split on shortest paths (“weak ties”)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Calculate </a:t>
            </a:r>
            <a:r>
              <a:rPr lang="en-US" dirty="0" err="1" smtClean="0"/>
              <a:t>betweenness</a:t>
            </a:r>
            <a:r>
              <a:rPr lang="en-US" dirty="0" smtClean="0"/>
              <a:t> on all edges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Remove highest </a:t>
            </a:r>
            <a:r>
              <a:rPr lang="en-US" dirty="0" err="1" smtClean="0"/>
              <a:t>betweenness</a:t>
            </a:r>
            <a:r>
              <a:rPr lang="en-US" dirty="0" smtClean="0"/>
              <a:t> edge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Recalculate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Goto</a:t>
            </a:r>
            <a:r>
              <a:rPr lang="en-US" dirty="0" smtClean="0"/>
              <a:t>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Min-cut based</a:t>
            </a:r>
          </a:p>
          <a:p>
            <a:r>
              <a:rPr lang="en-US" dirty="0" smtClean="0"/>
              <a:t>“Voltage” based</a:t>
            </a:r>
          </a:p>
          <a:p>
            <a:r>
              <a:rPr lang="en-US" dirty="0" smtClean="0"/>
              <a:t>Hierarchical schemes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Measuring “importance”</a:t>
            </a:r>
          </a:p>
          <a:p>
            <a:pPr lvl="1"/>
            <a:r>
              <a:rPr lang="en-US" dirty="0" smtClean="0"/>
              <a:t>Centrality, prestige (incoming links)</a:t>
            </a:r>
          </a:p>
          <a:p>
            <a:r>
              <a:rPr lang="en-US" dirty="0" smtClean="0"/>
              <a:t>Link prediction</a:t>
            </a:r>
          </a:p>
          <a:p>
            <a:r>
              <a:rPr lang="en-US" dirty="0" smtClean="0"/>
              <a:t>Diffusion modeling</a:t>
            </a:r>
          </a:p>
          <a:p>
            <a:pPr lvl="1"/>
            <a:r>
              <a:rPr lang="en-US" dirty="0" smtClean="0"/>
              <a:t>Epidemiological</a:t>
            </a:r>
          </a:p>
          <a:p>
            <a:r>
              <a:rPr lang="en-US" dirty="0" smtClean="0"/>
              <a:t>Clustering</a:t>
            </a:r>
          </a:p>
          <a:p>
            <a:pPr lvl="1"/>
            <a:r>
              <a:rPr lang="en-US" dirty="0" err="1" smtClean="0"/>
              <a:t>Blockmodeling</a:t>
            </a:r>
            <a:r>
              <a:rPr lang="en-US" dirty="0" smtClean="0"/>
              <a:t>, Girvan-Newman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Structure analysis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Motifs,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Isomorphisms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etc.</a:t>
            </a:r>
          </a:p>
          <a:p>
            <a:r>
              <a:rPr lang="en-US" dirty="0" smtClean="0"/>
              <a:t>Visualization/Privacy/etc.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914400"/>
            <a:ext cx="6248400" cy="521693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762000"/>
            <a:ext cx="8610600" cy="579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2105025" cy="34147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4913" y="873125"/>
            <a:ext cx="2105025" cy="34353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1688" y="923925"/>
            <a:ext cx="2022475" cy="33877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2263" y="901700"/>
            <a:ext cx="2078037" cy="33940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/>
          <a:srcRect b="38167"/>
          <a:stretch>
            <a:fillRect/>
          </a:stretch>
        </p:blipFill>
        <p:spPr bwMode="auto">
          <a:xfrm>
            <a:off x="344488" y="4352925"/>
            <a:ext cx="2022475" cy="2098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7"/>
          <a:srcRect b="38126"/>
          <a:stretch>
            <a:fillRect/>
          </a:stretch>
        </p:blipFill>
        <p:spPr bwMode="auto">
          <a:xfrm>
            <a:off x="2460625" y="4311650"/>
            <a:ext cx="2049463" cy="21177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4800600"/>
            <a:ext cx="2160588" cy="8985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6"/>
          <a:srcRect t="61552"/>
          <a:stretch>
            <a:fillRect/>
          </a:stretch>
        </p:blipFill>
        <p:spPr bwMode="auto">
          <a:xfrm>
            <a:off x="4572000" y="4316413"/>
            <a:ext cx="2022475" cy="13049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7"/>
          <a:srcRect t="61270" b="13730"/>
          <a:stretch>
            <a:fillRect/>
          </a:stretch>
        </p:blipFill>
        <p:spPr bwMode="auto">
          <a:xfrm>
            <a:off x="4584700" y="5584825"/>
            <a:ext cx="2049463" cy="8556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7"/>
          <a:srcRect t="85760"/>
          <a:stretch>
            <a:fillRect/>
          </a:stretch>
        </p:blipFill>
        <p:spPr bwMode="auto">
          <a:xfrm>
            <a:off x="6661150" y="4302125"/>
            <a:ext cx="2049463" cy="4873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motif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more motifs of a certain type exist over a random network</a:t>
            </a:r>
          </a:p>
          <a:p>
            <a:endParaRPr lang="en-US" dirty="0" smtClean="0"/>
          </a:p>
          <a:p>
            <a:r>
              <a:rPr lang="en-US" dirty="0" smtClean="0"/>
              <a:t>Started in biological networks</a:t>
            </a:r>
          </a:p>
          <a:p>
            <a:pPr lvl="1"/>
            <a:r>
              <a:rPr lang="en-US" dirty="0" smtClean="0"/>
              <a:t>http://www.weizmann.ac.il/mcb/UriAlon/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 many random graphs with the same number of nodes and edges (same node degree distribution?)</a:t>
            </a:r>
          </a:p>
          <a:p>
            <a:r>
              <a:rPr lang="en-US" dirty="0" smtClean="0"/>
              <a:t>count the number of motifs in those graphs</a:t>
            </a:r>
          </a:p>
          <a:p>
            <a:r>
              <a:rPr lang="en-US" dirty="0" smtClean="0"/>
              <a:t>calculate the Z score: the probability that the given number of motifs in the real world network could have occurred by chance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8326556" cy="4876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random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models don’t preserve the desired features</a:t>
            </a:r>
          </a:p>
          <a:p>
            <a:r>
              <a:rPr lang="en-US" dirty="0" smtClean="0"/>
              <a:t>Have to be careful how we generate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810000"/>
            <a:ext cx="651303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Lesson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90800" y="3124200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352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chemeClr val="bg1"/>
                </a:solidFill>
              </a:rPr>
              <a:t>Actor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>
            <a:endCxn id="6" idx="2"/>
          </p:cNvCxnSpPr>
          <p:nvPr/>
        </p:nvCxnSpPr>
        <p:spPr>
          <a:xfrm>
            <a:off x="3657600" y="3581400"/>
            <a:ext cx="1981200" cy="1588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657600" y="3124200"/>
            <a:ext cx="2895600" cy="914400"/>
            <a:chOff x="3657600" y="3124200"/>
            <a:chExt cx="2895600" cy="914400"/>
          </a:xfrm>
        </p:grpSpPr>
        <p:sp>
          <p:nvSpPr>
            <p:cNvPr id="6" name="Oval 5"/>
            <p:cNvSpPr/>
            <p:nvPr/>
          </p:nvSpPr>
          <p:spPr>
            <a:xfrm>
              <a:off x="5638800" y="3124200"/>
              <a:ext cx="914400" cy="9144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657600" y="3581400"/>
              <a:ext cx="1905000" cy="1588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3657600" y="28956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Relational Tie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800" y="373380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parentOf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supervisorOf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reallyHates</a:t>
            </a:r>
            <a:r>
              <a:rPr lang="en-US" sz="2400" b="1" dirty="0" smtClean="0">
                <a:solidFill>
                  <a:schemeClr val="bg1"/>
                </a:solidFill>
              </a:rPr>
              <a:t> (+/-)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…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33400" y="2590800"/>
            <a:ext cx="7467600" cy="3070086"/>
            <a:chOff x="533400" y="2590800"/>
            <a:chExt cx="7467600" cy="3070086"/>
          </a:xfrm>
        </p:grpSpPr>
        <p:sp>
          <p:nvSpPr>
            <p:cNvPr id="15" name="Oval 14"/>
            <p:cNvSpPr/>
            <p:nvPr/>
          </p:nvSpPr>
          <p:spPr>
            <a:xfrm>
              <a:off x="533400" y="2590800"/>
              <a:ext cx="7467600" cy="2819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19800" y="4953000"/>
              <a:ext cx="152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 dirty="0" smtClean="0">
                  <a:solidFill>
                    <a:schemeClr val="bg1"/>
                  </a:solidFill>
                </a:rPr>
                <a:t>Dyad</a:t>
              </a:r>
              <a:endParaRPr lang="en-US" sz="40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295400" y="403860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Person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Group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Event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…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81200" y="58674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Relation</a:t>
            </a:r>
            <a:r>
              <a:rPr lang="en-US" sz="2400" b="1" dirty="0" smtClean="0">
                <a:solidFill>
                  <a:schemeClr val="bg1"/>
                </a:solidFill>
              </a:rPr>
              <a:t>: collection of ties of a specific type (every </a:t>
            </a:r>
            <a:r>
              <a:rPr lang="en-US" sz="2400" b="1" dirty="0" err="1" smtClean="0">
                <a:solidFill>
                  <a:schemeClr val="bg1"/>
                </a:solidFill>
              </a:rPr>
              <a:t>parentOf</a:t>
            </a:r>
            <a:r>
              <a:rPr lang="en-US" sz="2400" b="1" dirty="0" smtClean="0">
                <a:solidFill>
                  <a:schemeClr val="bg1"/>
                </a:solidFill>
              </a:rPr>
              <a:t> tie)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 build="allAtOnce"/>
      <p:bldP spid="18" grpId="0" uiExpand="1" build="allAtOnce"/>
      <p:bldP spid="19" grpId="0"/>
      <p:bldP spid="19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Structural Analysis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67000" y="5257800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" name="Group 20"/>
          <p:cNvGrpSpPr/>
          <p:nvPr/>
        </p:nvGrpSpPr>
        <p:grpSpPr>
          <a:xfrm>
            <a:off x="1754346" y="2438400"/>
            <a:ext cx="2133600" cy="2820194"/>
            <a:chOff x="1754346" y="2438400"/>
            <a:chExt cx="2133600" cy="2820194"/>
          </a:xfrm>
        </p:grpSpPr>
        <p:sp>
          <p:nvSpPr>
            <p:cNvPr id="6" name="Oval 5"/>
            <p:cNvSpPr/>
            <p:nvPr/>
          </p:nvSpPr>
          <p:spPr>
            <a:xfrm>
              <a:off x="2667000" y="2438400"/>
              <a:ext cx="914400" cy="9144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4" idx="0"/>
              <a:endCxn id="6" idx="4"/>
            </p:cNvCxnSpPr>
            <p:nvPr/>
          </p:nvCxnSpPr>
          <p:spPr>
            <a:xfrm rot="5400000" flipH="1" flipV="1">
              <a:off x="2171700" y="4305300"/>
              <a:ext cx="1905000" cy="15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20454961">
              <a:off x="1754346" y="4377245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</a:rPr>
                <a:t>daughterOf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21"/>
          <p:cNvGrpSpPr/>
          <p:nvPr/>
        </p:nvGrpSpPr>
        <p:grpSpPr>
          <a:xfrm>
            <a:off x="3581400" y="2438400"/>
            <a:ext cx="3048000" cy="914400"/>
            <a:chOff x="3581400" y="2438400"/>
            <a:chExt cx="3048000" cy="914400"/>
          </a:xfrm>
        </p:grpSpPr>
        <p:grpSp>
          <p:nvGrpSpPr>
            <p:cNvPr id="9" name="Group 15"/>
            <p:cNvGrpSpPr/>
            <p:nvPr/>
          </p:nvGrpSpPr>
          <p:grpSpPr>
            <a:xfrm>
              <a:off x="3581400" y="2438400"/>
              <a:ext cx="3048000" cy="914400"/>
              <a:chOff x="3581400" y="2438400"/>
              <a:chExt cx="3048000" cy="9144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5715000" y="2438400"/>
                <a:ext cx="914400" cy="914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0" name="Straight Arrow Connector 9"/>
              <p:cNvCxnSpPr>
                <a:stCxn id="6" idx="6"/>
                <a:endCxn id="5" idx="2"/>
              </p:cNvCxnSpPr>
              <p:nvPr/>
            </p:nvCxnSpPr>
            <p:spPr>
              <a:xfrm>
                <a:off x="3581400" y="2895600"/>
                <a:ext cx="2133600" cy="1588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4038600" y="25146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</a:rPr>
                <a:t>sisterOf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22"/>
          <p:cNvGrpSpPr/>
          <p:nvPr/>
        </p:nvGrpSpPr>
        <p:grpSpPr>
          <a:xfrm>
            <a:off x="3581400" y="3352800"/>
            <a:ext cx="2590800" cy="2362200"/>
            <a:chOff x="3581400" y="3352800"/>
            <a:chExt cx="2590800" cy="2362200"/>
          </a:xfrm>
        </p:grpSpPr>
        <p:cxnSp>
          <p:nvCxnSpPr>
            <p:cNvPr id="19" name="Straight Arrow Connector 18"/>
            <p:cNvCxnSpPr>
              <a:stCxn id="4" idx="6"/>
              <a:endCxn id="5" idx="4"/>
            </p:cNvCxnSpPr>
            <p:nvPr/>
          </p:nvCxnSpPr>
          <p:spPr>
            <a:xfrm flipV="1">
              <a:off x="3581400" y="3352800"/>
              <a:ext cx="2590800" cy="2362200"/>
            </a:xfrm>
            <a:prstGeom prst="straightConnector1">
              <a:avLst/>
            </a:prstGeom>
            <a:ln w="57150">
              <a:solidFill>
                <a:srgbClr val="92D05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9103921">
              <a:off x="3955417" y="4686833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</a:rPr>
                <a:t>nieceOf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638800" y="4724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Find all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Measuring “importance”</a:t>
            </a:r>
          </a:p>
          <a:p>
            <a:pPr lvl="1"/>
            <a:r>
              <a:rPr lang="en-US" dirty="0" smtClean="0"/>
              <a:t>Centrality, prestige (incoming links)</a:t>
            </a:r>
          </a:p>
          <a:p>
            <a:r>
              <a:rPr lang="en-US" dirty="0" smtClean="0"/>
              <a:t>Link prediction</a:t>
            </a:r>
          </a:p>
          <a:p>
            <a:r>
              <a:rPr lang="en-US" dirty="0" smtClean="0"/>
              <a:t>Diffusion modeling</a:t>
            </a:r>
          </a:p>
          <a:p>
            <a:pPr lvl="1"/>
            <a:r>
              <a:rPr lang="en-US" dirty="0" smtClean="0"/>
              <a:t>Epidemiological</a:t>
            </a:r>
          </a:p>
          <a:p>
            <a:r>
              <a:rPr lang="en-US" dirty="0" smtClean="0"/>
              <a:t>Clustering</a:t>
            </a:r>
          </a:p>
          <a:p>
            <a:pPr lvl="1"/>
            <a:r>
              <a:rPr lang="en-US" dirty="0" err="1" smtClean="0"/>
              <a:t>Blockmodeling</a:t>
            </a:r>
            <a:r>
              <a:rPr lang="en-US" dirty="0" smtClean="0"/>
              <a:t>, Girvan-Newman</a:t>
            </a:r>
          </a:p>
          <a:p>
            <a:r>
              <a:rPr lang="en-US" dirty="0" smtClean="0"/>
              <a:t>Structure analysis</a:t>
            </a:r>
          </a:p>
          <a:p>
            <a:pPr lvl="1"/>
            <a:r>
              <a:rPr lang="en-US" dirty="0" smtClean="0"/>
              <a:t>Motifs, </a:t>
            </a:r>
            <a:r>
              <a:rPr lang="en-US" dirty="0" err="1" smtClean="0"/>
              <a:t>Isomorphisms</a:t>
            </a:r>
            <a:r>
              <a:rPr lang="en-US" dirty="0" smtClean="0"/>
              <a:t>, etc.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Visualization/Privacy/etc.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Emerging interest in </a:t>
            </a:r>
            <a:r>
              <a:rPr lang="en-US" dirty="0" err="1" smtClean="0"/>
              <a:t>anonymizing</a:t>
            </a:r>
            <a:r>
              <a:rPr lang="en-US" dirty="0" smtClean="0"/>
              <a:t> networks</a:t>
            </a:r>
          </a:p>
          <a:p>
            <a:pPr lvl="1"/>
            <a:r>
              <a:rPr lang="en-US" dirty="0" smtClean="0"/>
              <a:t>Lars </a:t>
            </a:r>
            <a:r>
              <a:rPr lang="en-US" dirty="0" err="1" smtClean="0"/>
              <a:t>Backstrom</a:t>
            </a:r>
            <a:r>
              <a:rPr lang="en-US" dirty="0" smtClean="0"/>
              <a:t> (WWW’07) demonstrated one of the first attacks</a:t>
            </a:r>
          </a:p>
          <a:p>
            <a:r>
              <a:rPr lang="en-US" dirty="0" smtClean="0"/>
              <a:t>How to remove labels while preserving graph properties?</a:t>
            </a:r>
          </a:p>
          <a:p>
            <a:pPr lvl="1"/>
            <a:r>
              <a:rPr lang="en-US" dirty="0" smtClean="0"/>
              <a:t>While ensuring that labels cannot be reapplied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Terrorist networks</a:t>
            </a:r>
          </a:p>
          <a:p>
            <a:pPr lvl="1"/>
            <a:r>
              <a:rPr lang="en-US" dirty="0" smtClean="0"/>
              <a:t>How to attack them</a:t>
            </a:r>
          </a:p>
          <a:p>
            <a:pPr lvl="1"/>
            <a:r>
              <a:rPr lang="en-US" dirty="0" smtClean="0"/>
              <a:t>How they might attack us</a:t>
            </a:r>
          </a:p>
          <a:p>
            <a:r>
              <a:rPr lang="en-US" dirty="0" err="1" smtClean="0"/>
              <a:t>Carley</a:t>
            </a:r>
            <a:r>
              <a:rPr lang="en-US" dirty="0" smtClean="0"/>
              <a:t> at CMU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Pajek</a:t>
            </a:r>
            <a:endParaRPr lang="en-US" dirty="0" smtClean="0"/>
          </a:p>
          <a:p>
            <a:pPr lvl="1"/>
            <a:r>
              <a:rPr lang="en-US" dirty="0" smtClean="0"/>
              <a:t>http://vlado.fmf.uni-lj.si/pub/networks/pajek/</a:t>
            </a:r>
          </a:p>
          <a:p>
            <a:r>
              <a:rPr lang="en-US" dirty="0" smtClean="0"/>
              <a:t>UCINET</a:t>
            </a:r>
          </a:p>
          <a:p>
            <a:pPr lvl="1"/>
            <a:r>
              <a:rPr lang="en-US" dirty="0" smtClean="0"/>
              <a:t>http://www.analytictech.com/</a:t>
            </a:r>
            <a:endParaRPr lang="en-US" dirty="0"/>
          </a:p>
          <a:p>
            <a:r>
              <a:rPr lang="en-US" dirty="0" err="1" smtClean="0"/>
              <a:t>KrackPlot</a:t>
            </a:r>
            <a:endParaRPr lang="en-US" dirty="0" smtClean="0"/>
          </a:p>
          <a:p>
            <a:pPr lvl="1"/>
            <a:r>
              <a:rPr lang="en-US" sz="2600" dirty="0" smtClean="0"/>
              <a:t>http://www.andrew.cmu.edu/user/krack/krackplot.shtml</a:t>
            </a:r>
          </a:p>
          <a:p>
            <a:r>
              <a:rPr lang="en-US" sz="3000" dirty="0" smtClean="0"/>
              <a:t>GUESS</a:t>
            </a:r>
          </a:p>
          <a:p>
            <a:pPr lvl="1"/>
            <a:r>
              <a:rPr lang="en-US" sz="2600" dirty="0" smtClean="0"/>
              <a:t>http://www.graphexploration.org</a:t>
            </a:r>
          </a:p>
          <a:p>
            <a:r>
              <a:rPr lang="en-US" dirty="0" smtClean="0"/>
              <a:t>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Books/Journals/Conferences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Social Networks/</a:t>
            </a:r>
            <a:r>
              <a:rPr lang="en-US" i="1" dirty="0" err="1" smtClean="0"/>
              <a:t>Phs</a:t>
            </a:r>
            <a:r>
              <a:rPr lang="en-US" i="1" dirty="0" smtClean="0"/>
              <a:t>. Rev</a:t>
            </a:r>
          </a:p>
          <a:p>
            <a:r>
              <a:rPr lang="en-US" dirty="0" smtClean="0"/>
              <a:t>Social Network Analysis (Wasserman + Faust)</a:t>
            </a:r>
          </a:p>
          <a:p>
            <a:r>
              <a:rPr lang="en-US" dirty="0" smtClean="0"/>
              <a:t>The Development of Social Network Analysis (Freeman)</a:t>
            </a:r>
          </a:p>
          <a:p>
            <a:r>
              <a:rPr lang="en-US" dirty="0" smtClean="0"/>
              <a:t>Linked (</a:t>
            </a:r>
            <a:r>
              <a:rPr lang="en-US" dirty="0" err="1" smtClean="0"/>
              <a:t>Barabsi</a:t>
            </a:r>
            <a:r>
              <a:rPr lang="en-US" dirty="0" smtClean="0"/>
              <a:t>)</a:t>
            </a:r>
          </a:p>
          <a:p>
            <a:r>
              <a:rPr lang="en-US" dirty="0" smtClean="0"/>
              <a:t>Six Degrees (Watts)</a:t>
            </a:r>
          </a:p>
          <a:p>
            <a:r>
              <a:rPr lang="en-US" dirty="0" smtClean="0"/>
              <a:t>Sunbelt/ICWSM/KDD/CIKM/NIPS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28600" y="5334000"/>
            <a:ext cx="10210800" cy="1905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Assortativity</a:t>
            </a:r>
          </a:p>
        </p:txBody>
      </p:sp>
      <p:sp>
        <p:nvSpPr>
          <p:cNvPr id="103427" name="AutoShap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Social networks are </a:t>
            </a:r>
            <a:r>
              <a:rPr lang="en-US" sz="2000" dirty="0" err="1"/>
              <a:t>assortative</a:t>
            </a:r>
            <a:r>
              <a:rPr lang="en-US" sz="2000" dirty="0"/>
              <a:t>:</a:t>
            </a:r>
          </a:p>
          <a:p>
            <a:pPr lvl="1"/>
            <a:r>
              <a:rPr lang="en-US" sz="2000" dirty="0"/>
              <a:t>the gregarious people associate with other gregarious people</a:t>
            </a:r>
          </a:p>
          <a:p>
            <a:pPr lvl="1"/>
            <a:r>
              <a:rPr lang="en-US" sz="2000" dirty="0"/>
              <a:t>the loners associate with other loners</a:t>
            </a:r>
          </a:p>
          <a:p>
            <a:r>
              <a:rPr lang="en-US" sz="2000" dirty="0"/>
              <a:t>The Internet is </a:t>
            </a:r>
            <a:r>
              <a:rPr lang="en-US" sz="2000" dirty="0" err="1"/>
              <a:t>disassorative</a:t>
            </a:r>
            <a:r>
              <a:rPr lang="en-US" sz="2000" dirty="0"/>
              <a:t>:</a:t>
            </a:r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922752"/>
            <a:ext cx="2124075" cy="1733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reflection blurRad="6350" stA="50000" endA="300" endPos="55500" dist="101600" dir="5400000" sy="-100000" algn="bl" rotWithShape="0"/>
          </a:effectLst>
        </p:spPr>
      </p:pic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638550"/>
            <a:ext cx="1619250" cy="23812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reflection blurRad="6350" stA="50000" endA="300" endPos="55500" dist="101600" dir="5400000" sy="-100000" algn="bl" rotWithShape="0"/>
          </a:effectLst>
        </p:spPr>
      </p:pic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617952"/>
            <a:ext cx="2638425" cy="20669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609600" y="3276600"/>
            <a:ext cx="2199577" cy="64633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Tx/>
              <a:buSzTx/>
              <a:buFont typeface="Wingdings" pitchFamily="2" charset="2"/>
              <a:buNone/>
            </a:pPr>
            <a:r>
              <a:rPr lang="en-US" dirty="0" err="1">
                <a:solidFill>
                  <a:schemeClr val="bg1"/>
                </a:solidFill>
                <a:cs typeface="Arial" charset="0"/>
              </a:rPr>
              <a:t>Assortative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:</a:t>
            </a:r>
          </a:p>
          <a:p>
            <a:pPr>
              <a:buClrTx/>
              <a:buSzTx/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  <a:cs typeface="Arial" charset="0"/>
              </a:rPr>
              <a:t>hubs connect to hubs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3962400" y="3200400"/>
            <a:ext cx="970137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Tx/>
              <a:buSzTx/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  <a:cs typeface="Arial" charset="0"/>
              </a:rPr>
              <a:t>Random</a:t>
            </a: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6019800" y="2819400"/>
            <a:ext cx="3352800" cy="64633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Tx/>
              <a:buSzTx/>
              <a:buFont typeface="Wingdings" pitchFamily="2" charset="2"/>
              <a:buNone/>
            </a:pPr>
            <a:r>
              <a:rPr lang="en-US" dirty="0" err="1">
                <a:solidFill>
                  <a:schemeClr val="bg1"/>
                </a:solidFill>
                <a:cs typeface="Arial" charset="0"/>
              </a:rPr>
              <a:t>Disassortative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:</a:t>
            </a:r>
          </a:p>
          <a:p>
            <a:pPr>
              <a:buClrTx/>
              <a:buSzTx/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  <a:cs typeface="Arial" charset="0"/>
              </a:rPr>
              <a:t>hubs are in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the periphery</a:t>
            </a:r>
            <a:endParaRPr lang="en-US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Lesson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90800" y="3124200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>
            <a:stCxn id="4" idx="6"/>
            <a:endCxn id="6" idx="2"/>
          </p:cNvCxnSpPr>
          <p:nvPr/>
        </p:nvCxnSpPr>
        <p:spPr>
          <a:xfrm>
            <a:off x="3505200" y="3581400"/>
            <a:ext cx="2133600" cy="1588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638800" y="3124200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533400" y="2590800"/>
            <a:ext cx="7467600" cy="3580763"/>
            <a:chOff x="533400" y="2590800"/>
            <a:chExt cx="7467600" cy="2944253"/>
          </a:xfrm>
        </p:grpSpPr>
        <p:sp>
          <p:nvSpPr>
            <p:cNvPr id="15" name="Oval 14"/>
            <p:cNvSpPr/>
            <p:nvPr/>
          </p:nvSpPr>
          <p:spPr>
            <a:xfrm>
              <a:off x="533400" y="2590800"/>
              <a:ext cx="7467600" cy="2819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19800" y="4953000"/>
              <a:ext cx="1524000" cy="582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 dirty="0" smtClean="0">
                  <a:solidFill>
                    <a:schemeClr val="bg1"/>
                  </a:solidFill>
                </a:rPr>
                <a:t>Triad</a:t>
              </a:r>
              <a:endParaRPr lang="en-US" sz="40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3886200" y="4495800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stCxn id="4" idx="5"/>
            <a:endCxn id="17" idx="1"/>
          </p:cNvCxnSpPr>
          <p:nvPr/>
        </p:nvCxnSpPr>
        <p:spPr>
          <a:xfrm rot="16200000" flipH="1">
            <a:off x="3333189" y="3942789"/>
            <a:ext cx="725022" cy="648822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7"/>
            <a:endCxn id="6" idx="3"/>
          </p:cNvCxnSpPr>
          <p:nvPr/>
        </p:nvCxnSpPr>
        <p:spPr>
          <a:xfrm rot="5400000" flipH="1" flipV="1">
            <a:off x="4857189" y="3714189"/>
            <a:ext cx="725022" cy="1106022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219200" y="16764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If A likes B and B likes C then A likes C  (transitivity)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If A likes B and C likes B then A likes C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…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Lesson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90800" y="3124200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>
            <a:stCxn id="4" idx="6"/>
            <a:endCxn id="6" idx="2"/>
          </p:cNvCxnSpPr>
          <p:nvPr/>
        </p:nvCxnSpPr>
        <p:spPr>
          <a:xfrm>
            <a:off x="3505200" y="3581400"/>
            <a:ext cx="2133600" cy="1588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638800" y="3124200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886200" y="4495800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stCxn id="4" idx="5"/>
            <a:endCxn id="17" idx="1"/>
          </p:cNvCxnSpPr>
          <p:nvPr/>
        </p:nvCxnSpPr>
        <p:spPr>
          <a:xfrm rot="16200000" flipH="1">
            <a:off x="3333189" y="3942789"/>
            <a:ext cx="725022" cy="648822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7"/>
            <a:endCxn id="6" idx="3"/>
          </p:cNvCxnSpPr>
          <p:nvPr/>
        </p:nvCxnSpPr>
        <p:spPr>
          <a:xfrm rot="5400000" flipH="1" flipV="1">
            <a:off x="4857189" y="3714189"/>
            <a:ext cx="725022" cy="1106022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858000" y="1447800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162800" y="4267200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15000" y="5334000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066800" y="1524000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>
            <a:stCxn id="20" idx="5"/>
            <a:endCxn id="4" idx="1"/>
          </p:cNvCxnSpPr>
          <p:nvPr/>
        </p:nvCxnSpPr>
        <p:spPr>
          <a:xfrm rot="16200000" flipH="1">
            <a:off x="1809189" y="2342589"/>
            <a:ext cx="953622" cy="877422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5"/>
            <a:endCxn id="18" idx="1"/>
          </p:cNvCxnSpPr>
          <p:nvPr/>
        </p:nvCxnSpPr>
        <p:spPr>
          <a:xfrm rot="16200000" flipH="1">
            <a:off x="5161989" y="4780989"/>
            <a:ext cx="191622" cy="1182222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0"/>
            <a:endCxn id="13" idx="4"/>
          </p:cNvCxnSpPr>
          <p:nvPr/>
        </p:nvCxnSpPr>
        <p:spPr>
          <a:xfrm rot="16200000" flipV="1">
            <a:off x="6515100" y="3162300"/>
            <a:ext cx="1905000" cy="304800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593344" y="908304"/>
            <a:ext cx="8060944" cy="5854192"/>
          </a:xfrm>
          <a:custGeom>
            <a:avLst/>
            <a:gdLst>
              <a:gd name="connsiteX0" fmla="*/ 89408 w 8060944"/>
              <a:gd name="connsiteY0" fmla="*/ 725424 h 5854192"/>
              <a:gd name="connsiteX1" fmla="*/ 1454912 w 8060944"/>
              <a:gd name="connsiteY1" fmla="*/ 310896 h 5854192"/>
              <a:gd name="connsiteX2" fmla="*/ 3966464 w 8060944"/>
              <a:gd name="connsiteY2" fmla="*/ 932688 h 5854192"/>
              <a:gd name="connsiteX3" fmla="*/ 6746240 w 8060944"/>
              <a:gd name="connsiteY3" fmla="*/ 188976 h 5854192"/>
              <a:gd name="connsiteX4" fmla="*/ 7965440 w 8060944"/>
              <a:gd name="connsiteY4" fmla="*/ 2066544 h 5854192"/>
              <a:gd name="connsiteX5" fmla="*/ 7319264 w 8060944"/>
              <a:gd name="connsiteY5" fmla="*/ 4821936 h 5854192"/>
              <a:gd name="connsiteX6" fmla="*/ 5136896 w 8060944"/>
              <a:gd name="connsiteY6" fmla="*/ 5724144 h 5854192"/>
              <a:gd name="connsiteX7" fmla="*/ 1991360 w 8060944"/>
              <a:gd name="connsiteY7" fmla="*/ 4041648 h 5854192"/>
              <a:gd name="connsiteX8" fmla="*/ 89408 w 8060944"/>
              <a:gd name="connsiteY8" fmla="*/ 725424 h 585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0944" h="5854192">
                <a:moveTo>
                  <a:pt x="89408" y="725424"/>
                </a:moveTo>
                <a:cubicBezTo>
                  <a:pt x="0" y="103632"/>
                  <a:pt x="808736" y="276352"/>
                  <a:pt x="1454912" y="310896"/>
                </a:cubicBezTo>
                <a:cubicBezTo>
                  <a:pt x="2101088" y="345440"/>
                  <a:pt x="3084576" y="953008"/>
                  <a:pt x="3966464" y="932688"/>
                </a:cubicBezTo>
                <a:cubicBezTo>
                  <a:pt x="4848352" y="912368"/>
                  <a:pt x="6079744" y="0"/>
                  <a:pt x="6746240" y="188976"/>
                </a:cubicBezTo>
                <a:cubicBezTo>
                  <a:pt x="7412736" y="377952"/>
                  <a:pt x="7869936" y="1294384"/>
                  <a:pt x="7965440" y="2066544"/>
                </a:cubicBezTo>
                <a:cubicBezTo>
                  <a:pt x="8060944" y="2838704"/>
                  <a:pt x="7790688" y="4212336"/>
                  <a:pt x="7319264" y="4821936"/>
                </a:cubicBezTo>
                <a:cubicBezTo>
                  <a:pt x="6847840" y="5431536"/>
                  <a:pt x="6024880" y="5854192"/>
                  <a:pt x="5136896" y="5724144"/>
                </a:cubicBezTo>
                <a:cubicBezTo>
                  <a:pt x="4248912" y="5594096"/>
                  <a:pt x="2834640" y="4868672"/>
                  <a:pt x="1991360" y="4041648"/>
                </a:cubicBezTo>
                <a:cubicBezTo>
                  <a:pt x="1148080" y="3214624"/>
                  <a:pt x="178816" y="1347216"/>
                  <a:pt x="89408" y="725424"/>
                </a:cubicBezTo>
                <a:close/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0" y="4572000"/>
            <a:ext cx="3276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chemeClr val="bg1"/>
                </a:solidFill>
              </a:rPr>
              <a:t>Social Network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52600" y="5867400"/>
            <a:ext cx="3276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</a:rPr>
              <a:t>One mode</a:t>
            </a:r>
            <a:endParaRPr lang="en-US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Lesson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90800" y="3124200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>
            <a:stCxn id="4" idx="6"/>
            <a:endCxn id="6" idx="2"/>
          </p:cNvCxnSpPr>
          <p:nvPr/>
        </p:nvCxnSpPr>
        <p:spPr>
          <a:xfrm>
            <a:off x="3505200" y="3581400"/>
            <a:ext cx="2133600" cy="1588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638800" y="3124200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886200" y="4495800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stCxn id="4" idx="5"/>
            <a:endCxn id="17" idx="1"/>
          </p:cNvCxnSpPr>
          <p:nvPr/>
        </p:nvCxnSpPr>
        <p:spPr>
          <a:xfrm rot="16200000" flipH="1">
            <a:off x="3333189" y="3942789"/>
            <a:ext cx="725022" cy="648822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7"/>
            <a:endCxn id="6" idx="3"/>
          </p:cNvCxnSpPr>
          <p:nvPr/>
        </p:nvCxnSpPr>
        <p:spPr>
          <a:xfrm rot="5400000" flipH="1" flipV="1">
            <a:off x="4857189" y="3714189"/>
            <a:ext cx="725022" cy="1106022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858000" y="1447800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162800" y="4267200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15000" y="5334000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066800" y="1524000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>
            <a:stCxn id="20" idx="5"/>
            <a:endCxn id="4" idx="1"/>
          </p:cNvCxnSpPr>
          <p:nvPr/>
        </p:nvCxnSpPr>
        <p:spPr>
          <a:xfrm rot="16200000" flipH="1">
            <a:off x="1809189" y="2342589"/>
            <a:ext cx="953622" cy="877422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5"/>
            <a:endCxn id="18" idx="1"/>
          </p:cNvCxnSpPr>
          <p:nvPr/>
        </p:nvCxnSpPr>
        <p:spPr>
          <a:xfrm rot="16200000" flipH="1">
            <a:off x="5161989" y="4780989"/>
            <a:ext cx="191622" cy="1182222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0"/>
            <a:endCxn id="13" idx="4"/>
          </p:cNvCxnSpPr>
          <p:nvPr/>
        </p:nvCxnSpPr>
        <p:spPr>
          <a:xfrm rot="16200000" flipV="1">
            <a:off x="6515100" y="3162300"/>
            <a:ext cx="1905000" cy="304800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593344" y="908304"/>
            <a:ext cx="8060944" cy="5854192"/>
          </a:xfrm>
          <a:custGeom>
            <a:avLst/>
            <a:gdLst>
              <a:gd name="connsiteX0" fmla="*/ 89408 w 8060944"/>
              <a:gd name="connsiteY0" fmla="*/ 725424 h 5854192"/>
              <a:gd name="connsiteX1" fmla="*/ 1454912 w 8060944"/>
              <a:gd name="connsiteY1" fmla="*/ 310896 h 5854192"/>
              <a:gd name="connsiteX2" fmla="*/ 3966464 w 8060944"/>
              <a:gd name="connsiteY2" fmla="*/ 932688 h 5854192"/>
              <a:gd name="connsiteX3" fmla="*/ 6746240 w 8060944"/>
              <a:gd name="connsiteY3" fmla="*/ 188976 h 5854192"/>
              <a:gd name="connsiteX4" fmla="*/ 7965440 w 8060944"/>
              <a:gd name="connsiteY4" fmla="*/ 2066544 h 5854192"/>
              <a:gd name="connsiteX5" fmla="*/ 7319264 w 8060944"/>
              <a:gd name="connsiteY5" fmla="*/ 4821936 h 5854192"/>
              <a:gd name="connsiteX6" fmla="*/ 5136896 w 8060944"/>
              <a:gd name="connsiteY6" fmla="*/ 5724144 h 5854192"/>
              <a:gd name="connsiteX7" fmla="*/ 1991360 w 8060944"/>
              <a:gd name="connsiteY7" fmla="*/ 4041648 h 5854192"/>
              <a:gd name="connsiteX8" fmla="*/ 89408 w 8060944"/>
              <a:gd name="connsiteY8" fmla="*/ 725424 h 585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0944" h="5854192">
                <a:moveTo>
                  <a:pt x="89408" y="725424"/>
                </a:moveTo>
                <a:cubicBezTo>
                  <a:pt x="0" y="103632"/>
                  <a:pt x="808736" y="276352"/>
                  <a:pt x="1454912" y="310896"/>
                </a:cubicBezTo>
                <a:cubicBezTo>
                  <a:pt x="2101088" y="345440"/>
                  <a:pt x="3084576" y="953008"/>
                  <a:pt x="3966464" y="932688"/>
                </a:cubicBezTo>
                <a:cubicBezTo>
                  <a:pt x="4848352" y="912368"/>
                  <a:pt x="6079744" y="0"/>
                  <a:pt x="6746240" y="188976"/>
                </a:cubicBezTo>
                <a:cubicBezTo>
                  <a:pt x="7412736" y="377952"/>
                  <a:pt x="7869936" y="1294384"/>
                  <a:pt x="7965440" y="2066544"/>
                </a:cubicBezTo>
                <a:cubicBezTo>
                  <a:pt x="8060944" y="2838704"/>
                  <a:pt x="7790688" y="4212336"/>
                  <a:pt x="7319264" y="4821936"/>
                </a:cubicBezTo>
                <a:cubicBezTo>
                  <a:pt x="6847840" y="5431536"/>
                  <a:pt x="6024880" y="5854192"/>
                  <a:pt x="5136896" y="5724144"/>
                </a:cubicBezTo>
                <a:cubicBezTo>
                  <a:pt x="4248912" y="5594096"/>
                  <a:pt x="2834640" y="4868672"/>
                  <a:pt x="1991360" y="4041648"/>
                </a:cubicBezTo>
                <a:cubicBezTo>
                  <a:pt x="1148080" y="3214624"/>
                  <a:pt x="178816" y="1347216"/>
                  <a:pt x="89408" y="725424"/>
                </a:cubicBezTo>
                <a:close/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0" y="4572000"/>
            <a:ext cx="3276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chemeClr val="bg1"/>
                </a:solidFill>
              </a:rPr>
              <a:t>Social Network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52600" y="5867400"/>
            <a:ext cx="3276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</a:rPr>
              <a:t>Two mode</a:t>
            </a:r>
            <a:endParaRPr lang="en-US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1506</Words>
  <Application>Microsoft Office PowerPoint</Application>
  <PresentationFormat>On-screen Show (4:3)</PresentationFormat>
  <Paragraphs>378</Paragraphs>
  <Slides>67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0" baseType="lpstr">
      <vt:lpstr>Office Theme</vt:lpstr>
      <vt:lpstr>Equation</vt:lpstr>
      <vt:lpstr>Bitmap Image</vt:lpstr>
      <vt:lpstr>Social Network Analysis</vt:lpstr>
      <vt:lpstr>Slide 2</vt:lpstr>
      <vt:lpstr>Slide 3</vt:lpstr>
      <vt:lpstr>Slide 4</vt:lpstr>
      <vt:lpstr>Slide 5</vt:lpstr>
      <vt:lpstr>Vocabulary Lesson</vt:lpstr>
      <vt:lpstr>Vocabulary Lesson</vt:lpstr>
      <vt:lpstr>Vocabulary Lesson</vt:lpstr>
      <vt:lpstr>Vocabulary Lesson</vt:lpstr>
      <vt:lpstr>Vocabulary Lesson</vt:lpstr>
      <vt:lpstr>Describing Networks</vt:lpstr>
      <vt:lpstr>Describing Networks</vt:lpstr>
      <vt:lpstr>Describing Networks</vt:lpstr>
      <vt:lpstr>Types of Networks/Models</vt:lpstr>
      <vt:lpstr>Types of Networks/Models</vt:lpstr>
      <vt:lpstr>Slide 16</vt:lpstr>
      <vt:lpstr>Watts-Strogatz Ring Lattice Rewiring</vt:lpstr>
      <vt:lpstr>Slide 18</vt:lpstr>
      <vt:lpstr>Kleinberg Lattice Model</vt:lpstr>
      <vt:lpstr>Slide 20</vt:lpstr>
      <vt:lpstr>A little more on degree distribution</vt:lpstr>
      <vt:lpstr>A little more on degree distribution</vt:lpstr>
      <vt:lpstr>Types of Networks/Models</vt:lpstr>
      <vt:lpstr>Basic BA-model</vt:lpstr>
      <vt:lpstr>Properties of the BA graph</vt:lpstr>
      <vt:lpstr>Common Tasks</vt:lpstr>
      <vt:lpstr>Slide 27</vt:lpstr>
      <vt:lpstr>Slide 28</vt:lpstr>
      <vt:lpstr>Slide 29</vt:lpstr>
      <vt:lpstr>Slide 30</vt:lpstr>
      <vt:lpstr>Slide 31</vt:lpstr>
      <vt:lpstr>Common Tasks</vt:lpstr>
      <vt:lpstr>Centrality Measures</vt:lpstr>
      <vt:lpstr>Tie Strength</vt:lpstr>
      <vt:lpstr>Common Tasks</vt:lpstr>
      <vt:lpstr>Link Prediction</vt:lpstr>
      <vt:lpstr>Link Prediction in Social Net Data</vt:lpstr>
      <vt:lpstr>Link Prediction</vt:lpstr>
      <vt:lpstr>Link Prediction</vt:lpstr>
      <vt:lpstr>Link Prediction in Relational Data</vt:lpstr>
      <vt:lpstr>Relationship &amp; Link Prediction</vt:lpstr>
      <vt:lpstr>Link/Label Prediction in Relational Data</vt:lpstr>
      <vt:lpstr>Common Tasks</vt:lpstr>
      <vt:lpstr>Epidemiological</vt:lpstr>
      <vt:lpstr>Common Tasks</vt:lpstr>
      <vt:lpstr>Slide 46</vt:lpstr>
      <vt:lpstr>Slide 47</vt:lpstr>
      <vt:lpstr>Slide 48</vt:lpstr>
      <vt:lpstr>Blockmodels</vt:lpstr>
      <vt:lpstr>Slide 50</vt:lpstr>
      <vt:lpstr>Girvan-Newman Algorithm</vt:lpstr>
      <vt:lpstr>Other solutions</vt:lpstr>
      <vt:lpstr>Common Tasks</vt:lpstr>
      <vt:lpstr>Slide 54</vt:lpstr>
      <vt:lpstr>Slide 55</vt:lpstr>
      <vt:lpstr>Network motif detection</vt:lpstr>
      <vt:lpstr>Basic idea</vt:lpstr>
      <vt:lpstr>Slide 58</vt:lpstr>
      <vt:lpstr>Generating random graphs</vt:lpstr>
      <vt:lpstr>Other Structural Analysis</vt:lpstr>
      <vt:lpstr>Common Tasks</vt:lpstr>
      <vt:lpstr>Privacy</vt:lpstr>
      <vt:lpstr>Network attacks</vt:lpstr>
      <vt:lpstr>Software</vt:lpstr>
      <vt:lpstr>Books/Journals/Conferences</vt:lpstr>
      <vt:lpstr>Questions?</vt:lpstr>
      <vt:lpstr>Assortativity</vt:lpstr>
    </vt:vector>
  </TitlesOfParts>
  <Company>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Network Analysis</dc:title>
  <dc:creator>Eytan Adar</dc:creator>
  <cp:lastModifiedBy>adar</cp:lastModifiedBy>
  <cp:revision>100</cp:revision>
  <dcterms:created xsi:type="dcterms:W3CDTF">2009-01-29T17:59:03Z</dcterms:created>
  <dcterms:modified xsi:type="dcterms:W3CDTF">2009-02-01T02:00:06Z</dcterms:modified>
</cp:coreProperties>
</file>