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76" r:id="rId2"/>
    <p:sldId id="277" r:id="rId3"/>
    <p:sldId id="303" r:id="rId4"/>
    <p:sldId id="298" r:id="rId5"/>
    <p:sldId id="288" r:id="rId6"/>
    <p:sldId id="286" r:id="rId7"/>
    <p:sldId id="291" r:id="rId8"/>
    <p:sldId id="300" r:id="rId9"/>
    <p:sldId id="314" r:id="rId10"/>
    <p:sldId id="312" r:id="rId11"/>
    <p:sldId id="326" r:id="rId12"/>
    <p:sldId id="315" r:id="rId13"/>
    <p:sldId id="304" r:id="rId14"/>
    <p:sldId id="305" r:id="rId15"/>
    <p:sldId id="307" r:id="rId16"/>
    <p:sldId id="308" r:id="rId17"/>
    <p:sldId id="294" r:id="rId18"/>
    <p:sldId id="296" r:id="rId19"/>
    <p:sldId id="310" r:id="rId20"/>
    <p:sldId id="299" r:id="rId21"/>
    <p:sldId id="328" r:id="rId22"/>
    <p:sldId id="316" r:id="rId23"/>
    <p:sldId id="318" r:id="rId24"/>
    <p:sldId id="317" r:id="rId25"/>
    <p:sldId id="319" r:id="rId26"/>
    <p:sldId id="320" r:id="rId27"/>
    <p:sldId id="322" r:id="rId28"/>
    <p:sldId id="324" r:id="rId29"/>
    <p:sldId id="323" r:id="rId30"/>
    <p:sldId id="309" r:id="rId31"/>
    <p:sldId id="284" r:id="rId32"/>
    <p:sldId id="285" r:id="rId33"/>
    <p:sldId id="325" r:id="rId34"/>
    <p:sldId id="295" r:id="rId35"/>
    <p:sldId id="327" r:id="rId36"/>
    <p:sldId id="321" r:id="rId37"/>
    <p:sldId id="279" r:id="rId38"/>
    <p:sldId id="302" r:id="rId39"/>
    <p:sldId id="293" r:id="rId40"/>
    <p:sldId id="306" r:id="rId41"/>
    <p:sldId id="311" r:id="rId42"/>
    <p:sldId id="289" r:id="rId43"/>
    <p:sldId id="313" r:id="rId44"/>
    <p:sldId id="278" r:id="rId45"/>
    <p:sldId id="292" r:id="rId46"/>
    <p:sldId id="287" r:id="rId47"/>
    <p:sldId id="301"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Categorization of Mobile Security" id="{9DB1BA6B-9E8E-48FE-99CC-CD5A0F8B095B}">
          <p14:sldIdLst>
            <p14:sldId id="276"/>
            <p14:sldId id="277"/>
            <p14:sldId id="303"/>
            <p14:sldId id="298"/>
            <p14:sldId id="288"/>
            <p14:sldId id="286"/>
            <p14:sldId id="291"/>
            <p14:sldId id="300"/>
            <p14:sldId id="314"/>
            <p14:sldId id="312"/>
          </p14:sldIdLst>
        </p14:section>
        <p14:section name="Justifying Costs to Management" id="{9B469243-0C2A-45DC-89B0-4168FC774623}">
          <p14:sldIdLst>
            <p14:sldId id="326"/>
            <p14:sldId id="315"/>
            <p14:sldId id="304"/>
            <p14:sldId id="305"/>
            <p14:sldId id="307"/>
            <p14:sldId id="308"/>
            <p14:sldId id="294"/>
            <p14:sldId id="296"/>
            <p14:sldId id="310"/>
            <p14:sldId id="299"/>
          </p14:sldIdLst>
        </p14:section>
        <p14:section name="Phase 1 Product Selection" id="{BD39B2DC-04F6-41AD-85D4-D3E5181D8592}">
          <p14:sldIdLst>
            <p14:sldId id="328"/>
            <p14:sldId id="316"/>
            <p14:sldId id="318"/>
            <p14:sldId id="317"/>
            <p14:sldId id="319"/>
            <p14:sldId id="320"/>
            <p14:sldId id="322"/>
            <p14:sldId id="324"/>
            <p14:sldId id="323"/>
          </p14:sldIdLst>
        </p14:section>
        <p14:section name="Extra Slides" id="{1B7BBA73-89B0-4301-82B3-E26C42F1F15D}">
          <p14:sldIdLst>
            <p14:sldId id="309"/>
            <p14:sldId id="284"/>
            <p14:sldId id="285"/>
          </p14:sldIdLst>
        </p14:section>
        <p14:section name="User View of Situation" id="{CC9B7D77-1AD5-4292-B76F-6124DCDCAF1D}">
          <p14:sldIdLst>
            <p14:sldId id="325"/>
            <p14:sldId id="295"/>
          </p14:sldIdLst>
        </p14:section>
        <p14:section name="Mobile Security Program Management" id="{50D2B095-06B4-41FF-BC46-DA01D6815705}">
          <p14:sldIdLst>
            <p14:sldId id="327"/>
            <p14:sldId id="321"/>
          </p14:sldIdLst>
        </p14:section>
        <p14:section name="Preparing the Users and Infrastructure" id="{68F3C910-83B4-4FE8-94E6-89A9C8F9F89A}">
          <p14:sldIdLst>
            <p14:sldId id="279"/>
            <p14:sldId id="302"/>
            <p14:sldId id="293"/>
            <p14:sldId id="306"/>
            <p14:sldId id="311"/>
            <p14:sldId id="289"/>
            <p14:sldId id="313"/>
            <p14:sldId id="278"/>
            <p14:sldId id="292"/>
            <p14:sldId id="287"/>
            <p14:sldId id="30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57" autoAdjust="0"/>
    <p:restoredTop sz="61989" autoAdjust="0"/>
  </p:normalViewPr>
  <p:slideViewPr>
    <p:cSldViewPr showGuides="1">
      <p:cViewPr varScale="1">
        <p:scale>
          <a:sx n="47" d="100"/>
          <a:sy n="47" d="100"/>
        </p:scale>
        <p:origin x="-1704" y="-72"/>
      </p:cViewPr>
      <p:guideLst>
        <p:guide orient="horz" pos="1488"/>
        <p:guide pos="1728"/>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70" d="100"/>
          <a:sy n="70" d="100"/>
        </p:scale>
        <p:origin x="-2272" y="2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4D4681-3A4B-45ED-8ED5-0A042C50B7C6}" type="doc">
      <dgm:prSet loTypeId="urn:microsoft.com/office/officeart/2005/8/layout/vList5" loCatId="list" qsTypeId="urn:microsoft.com/office/officeart/2005/8/quickstyle/3d2" qsCatId="3D" csTypeId="urn:microsoft.com/office/officeart/2005/8/colors/colorful5" csCatId="colorful" phldr="1"/>
      <dgm:spPr/>
      <dgm:t>
        <a:bodyPr/>
        <a:lstStyle/>
        <a:p>
          <a:endParaRPr lang="en-US"/>
        </a:p>
      </dgm:t>
    </dgm:pt>
    <dgm:pt modelId="{3792CD02-9EA2-4816-BCF9-BCD8EBE395AE}">
      <dgm:prSet phldrT="[Text]" custT="1"/>
      <dgm:spPr/>
      <dgm:t>
        <a:bodyPr/>
        <a:lstStyle/>
        <a:p>
          <a:r>
            <a:rPr lang="en-US" sz="2800" dirty="0" smtClean="0"/>
            <a:t>1 - Gerard</a:t>
          </a:r>
          <a:endParaRPr lang="en-US" sz="2800" dirty="0"/>
        </a:p>
      </dgm:t>
    </dgm:pt>
    <dgm:pt modelId="{A9521BED-5540-4EF7-B42E-666242491DF8}" type="parTrans" cxnId="{5CB639F3-D74C-4F96-BD02-34CC86CA6BB2}">
      <dgm:prSet/>
      <dgm:spPr/>
      <dgm:t>
        <a:bodyPr/>
        <a:lstStyle/>
        <a:p>
          <a:endParaRPr lang="en-US"/>
        </a:p>
      </dgm:t>
    </dgm:pt>
    <dgm:pt modelId="{7ACE813C-1F85-42F1-B3FF-904CEC5C7FF0}" type="sibTrans" cxnId="{5CB639F3-D74C-4F96-BD02-34CC86CA6BB2}">
      <dgm:prSet/>
      <dgm:spPr/>
      <dgm:t>
        <a:bodyPr/>
        <a:lstStyle/>
        <a:p>
          <a:endParaRPr lang="en-US"/>
        </a:p>
      </dgm:t>
    </dgm:pt>
    <dgm:pt modelId="{AEC1F880-1491-4373-927C-40D2126677D8}">
      <dgm:prSet phldrT="[Text]" custT="1"/>
      <dgm:spPr/>
      <dgm:t>
        <a:bodyPr/>
        <a:lstStyle/>
        <a:p>
          <a:r>
            <a:rPr lang="en-US" sz="1800" dirty="0" smtClean="0"/>
            <a:t>Categorization of Mobile Security</a:t>
          </a:r>
          <a:endParaRPr lang="en-US" sz="1800" dirty="0"/>
        </a:p>
      </dgm:t>
    </dgm:pt>
    <dgm:pt modelId="{F2508BE5-A7BD-4AE5-9FF1-D387BAC3DE21}" type="parTrans" cxnId="{5579D08D-EF7F-48AF-8163-CEBD597629F8}">
      <dgm:prSet/>
      <dgm:spPr/>
      <dgm:t>
        <a:bodyPr/>
        <a:lstStyle/>
        <a:p>
          <a:endParaRPr lang="en-US"/>
        </a:p>
      </dgm:t>
    </dgm:pt>
    <dgm:pt modelId="{E62A3113-755B-449B-8194-B191DC094BCD}" type="sibTrans" cxnId="{5579D08D-EF7F-48AF-8163-CEBD597629F8}">
      <dgm:prSet/>
      <dgm:spPr/>
      <dgm:t>
        <a:bodyPr/>
        <a:lstStyle/>
        <a:p>
          <a:endParaRPr lang="en-US"/>
        </a:p>
      </dgm:t>
    </dgm:pt>
    <dgm:pt modelId="{6CD854DD-6829-4FA8-B1C2-EC9AEDEB99FA}">
      <dgm:prSet phldrT="[Text]" custT="1"/>
      <dgm:spPr/>
      <dgm:t>
        <a:bodyPr/>
        <a:lstStyle/>
        <a:p>
          <a:r>
            <a:rPr lang="en-US" sz="2800" dirty="0" smtClean="0"/>
            <a:t>3 - Gwen</a:t>
          </a:r>
          <a:endParaRPr lang="en-US" sz="2800" dirty="0"/>
        </a:p>
      </dgm:t>
    </dgm:pt>
    <dgm:pt modelId="{4D55BC45-9D75-405A-BE0D-97DA1DCFA6EB}" type="parTrans" cxnId="{5282048C-2D8F-49EE-9285-B9C2EDCA80C2}">
      <dgm:prSet/>
      <dgm:spPr/>
      <dgm:t>
        <a:bodyPr/>
        <a:lstStyle/>
        <a:p>
          <a:endParaRPr lang="en-US"/>
        </a:p>
      </dgm:t>
    </dgm:pt>
    <dgm:pt modelId="{42DC11F4-6E0D-4120-94DD-818AD2407401}" type="sibTrans" cxnId="{5282048C-2D8F-49EE-9285-B9C2EDCA80C2}">
      <dgm:prSet/>
      <dgm:spPr/>
      <dgm:t>
        <a:bodyPr/>
        <a:lstStyle/>
        <a:p>
          <a:endParaRPr lang="en-US"/>
        </a:p>
      </dgm:t>
    </dgm:pt>
    <dgm:pt modelId="{BA962492-E7F7-4B5D-AD01-25268E103475}">
      <dgm:prSet phldrT="[Text]" custT="1"/>
      <dgm:spPr/>
      <dgm:t>
        <a:bodyPr/>
        <a:lstStyle/>
        <a:p>
          <a:r>
            <a:rPr lang="en-US" sz="1800" dirty="0" smtClean="0"/>
            <a:t>Phase 1 Product Selection</a:t>
          </a:r>
          <a:endParaRPr lang="en-US" sz="1800" dirty="0"/>
        </a:p>
      </dgm:t>
    </dgm:pt>
    <dgm:pt modelId="{2B2D6AAB-6E9F-4826-9534-A8EA2A571504}" type="parTrans" cxnId="{DD8987B6-BEA2-4601-80F4-2685926A4808}">
      <dgm:prSet/>
      <dgm:spPr/>
      <dgm:t>
        <a:bodyPr/>
        <a:lstStyle/>
        <a:p>
          <a:endParaRPr lang="en-US"/>
        </a:p>
      </dgm:t>
    </dgm:pt>
    <dgm:pt modelId="{544E193F-9A8A-4149-8A24-7318731D41E4}" type="sibTrans" cxnId="{DD8987B6-BEA2-4601-80F4-2685926A4808}">
      <dgm:prSet/>
      <dgm:spPr/>
      <dgm:t>
        <a:bodyPr/>
        <a:lstStyle/>
        <a:p>
          <a:endParaRPr lang="en-US"/>
        </a:p>
      </dgm:t>
    </dgm:pt>
    <dgm:pt modelId="{3588688F-00D3-4943-9235-B54225BF84C5}">
      <dgm:prSet phldrT="[Text]" custT="1"/>
      <dgm:spPr/>
      <dgm:t>
        <a:bodyPr/>
        <a:lstStyle/>
        <a:p>
          <a:r>
            <a:rPr lang="en-US" sz="2800" dirty="0" smtClean="0"/>
            <a:t>2 - Andy</a:t>
          </a:r>
          <a:endParaRPr lang="en-US" sz="2800" dirty="0"/>
        </a:p>
      </dgm:t>
    </dgm:pt>
    <dgm:pt modelId="{325B4205-4C4E-48DA-8302-7F30DD3655D9}" type="parTrans" cxnId="{F23C0338-EC15-43BF-B776-B1F22B7453BF}">
      <dgm:prSet/>
      <dgm:spPr/>
      <dgm:t>
        <a:bodyPr/>
        <a:lstStyle/>
        <a:p>
          <a:endParaRPr lang="en-US"/>
        </a:p>
      </dgm:t>
    </dgm:pt>
    <dgm:pt modelId="{EAC7E948-D81D-4221-B9BA-A037712A2E0B}" type="sibTrans" cxnId="{F23C0338-EC15-43BF-B776-B1F22B7453BF}">
      <dgm:prSet/>
      <dgm:spPr/>
      <dgm:t>
        <a:bodyPr/>
        <a:lstStyle/>
        <a:p>
          <a:endParaRPr lang="en-US"/>
        </a:p>
      </dgm:t>
    </dgm:pt>
    <dgm:pt modelId="{EC396C74-3247-4FBE-88FC-E03CB6CECD18}">
      <dgm:prSet phldrT="[Text]" custT="1"/>
      <dgm:spPr/>
      <dgm:t>
        <a:bodyPr/>
        <a:lstStyle/>
        <a:p>
          <a:r>
            <a:rPr lang="en-US" sz="1800" dirty="0" smtClean="0"/>
            <a:t>Justifying Costs to </a:t>
          </a:r>
          <a:r>
            <a:rPr lang="en-US" sz="1800" dirty="0" smtClean="0"/>
            <a:t>Management and Problem at Hand</a:t>
          </a:r>
          <a:endParaRPr lang="en-US" sz="1800" dirty="0"/>
        </a:p>
      </dgm:t>
    </dgm:pt>
    <dgm:pt modelId="{B18115BD-FC7D-42DF-8C1F-4F005E942153}" type="parTrans" cxnId="{2CE91249-BD0E-45E0-9E29-38FDC031D822}">
      <dgm:prSet/>
      <dgm:spPr/>
      <dgm:t>
        <a:bodyPr/>
        <a:lstStyle/>
        <a:p>
          <a:endParaRPr lang="en-US"/>
        </a:p>
      </dgm:t>
    </dgm:pt>
    <dgm:pt modelId="{AC3EACAB-DF33-48E9-884F-2AC6BF0F56F9}" type="sibTrans" cxnId="{2CE91249-BD0E-45E0-9E29-38FDC031D822}">
      <dgm:prSet/>
      <dgm:spPr/>
      <dgm:t>
        <a:bodyPr/>
        <a:lstStyle/>
        <a:p>
          <a:endParaRPr lang="en-US"/>
        </a:p>
      </dgm:t>
    </dgm:pt>
    <dgm:pt modelId="{A57CACAC-8BEF-46B1-922C-BFFE44BE6978}" type="pres">
      <dgm:prSet presAssocID="{D44D4681-3A4B-45ED-8ED5-0A042C50B7C6}" presName="Name0" presStyleCnt="0">
        <dgm:presLayoutVars>
          <dgm:dir/>
          <dgm:animLvl val="lvl"/>
          <dgm:resizeHandles val="exact"/>
        </dgm:presLayoutVars>
      </dgm:prSet>
      <dgm:spPr/>
      <dgm:t>
        <a:bodyPr/>
        <a:lstStyle/>
        <a:p>
          <a:endParaRPr lang="en-US"/>
        </a:p>
      </dgm:t>
    </dgm:pt>
    <dgm:pt modelId="{C0A784AB-C8FC-4203-A0F1-7EA2F7A3EAC4}" type="pres">
      <dgm:prSet presAssocID="{3792CD02-9EA2-4816-BCF9-BCD8EBE395AE}" presName="linNode" presStyleCnt="0"/>
      <dgm:spPr/>
    </dgm:pt>
    <dgm:pt modelId="{8D195C0B-6EF9-4C69-9572-368E5ADE1231}" type="pres">
      <dgm:prSet presAssocID="{3792CD02-9EA2-4816-BCF9-BCD8EBE395AE}" presName="parentText" presStyleLbl="node1" presStyleIdx="0" presStyleCnt="3">
        <dgm:presLayoutVars>
          <dgm:chMax val="1"/>
          <dgm:bulletEnabled val="1"/>
        </dgm:presLayoutVars>
      </dgm:prSet>
      <dgm:spPr/>
      <dgm:t>
        <a:bodyPr/>
        <a:lstStyle/>
        <a:p>
          <a:endParaRPr lang="en-US"/>
        </a:p>
      </dgm:t>
    </dgm:pt>
    <dgm:pt modelId="{DE1BA907-1924-45EE-A2E1-AA0DF8A4E984}" type="pres">
      <dgm:prSet presAssocID="{3792CD02-9EA2-4816-BCF9-BCD8EBE395AE}" presName="descendantText" presStyleLbl="alignAccFollowNode1" presStyleIdx="0" presStyleCnt="3">
        <dgm:presLayoutVars>
          <dgm:bulletEnabled val="1"/>
        </dgm:presLayoutVars>
      </dgm:prSet>
      <dgm:spPr/>
      <dgm:t>
        <a:bodyPr/>
        <a:lstStyle/>
        <a:p>
          <a:endParaRPr lang="en-US"/>
        </a:p>
      </dgm:t>
    </dgm:pt>
    <dgm:pt modelId="{A6CDBDDA-BDC2-47DD-A439-768B057D4E1E}" type="pres">
      <dgm:prSet presAssocID="{7ACE813C-1F85-42F1-B3FF-904CEC5C7FF0}" presName="sp" presStyleCnt="0"/>
      <dgm:spPr/>
    </dgm:pt>
    <dgm:pt modelId="{478637A4-A318-4BD5-9710-308810F0DADA}" type="pres">
      <dgm:prSet presAssocID="{3588688F-00D3-4943-9235-B54225BF84C5}" presName="linNode" presStyleCnt="0"/>
      <dgm:spPr/>
    </dgm:pt>
    <dgm:pt modelId="{124FB78F-F055-4CF3-812E-9B7DC69F0AE1}" type="pres">
      <dgm:prSet presAssocID="{3588688F-00D3-4943-9235-B54225BF84C5}" presName="parentText" presStyleLbl="node1" presStyleIdx="1" presStyleCnt="3">
        <dgm:presLayoutVars>
          <dgm:chMax val="1"/>
          <dgm:bulletEnabled val="1"/>
        </dgm:presLayoutVars>
      </dgm:prSet>
      <dgm:spPr/>
      <dgm:t>
        <a:bodyPr/>
        <a:lstStyle/>
        <a:p>
          <a:endParaRPr lang="en-US"/>
        </a:p>
      </dgm:t>
    </dgm:pt>
    <dgm:pt modelId="{5473B14D-974A-4368-86EA-7304191D20AC}" type="pres">
      <dgm:prSet presAssocID="{3588688F-00D3-4943-9235-B54225BF84C5}" presName="descendantText" presStyleLbl="alignAccFollowNode1" presStyleIdx="1" presStyleCnt="3">
        <dgm:presLayoutVars>
          <dgm:bulletEnabled val="1"/>
        </dgm:presLayoutVars>
      </dgm:prSet>
      <dgm:spPr/>
      <dgm:t>
        <a:bodyPr/>
        <a:lstStyle/>
        <a:p>
          <a:endParaRPr lang="en-US"/>
        </a:p>
      </dgm:t>
    </dgm:pt>
    <dgm:pt modelId="{C58C46C9-289C-4C36-A570-191E99EE8BBB}" type="pres">
      <dgm:prSet presAssocID="{EAC7E948-D81D-4221-B9BA-A037712A2E0B}" presName="sp" presStyleCnt="0"/>
      <dgm:spPr/>
    </dgm:pt>
    <dgm:pt modelId="{3158AB41-4A4E-4CD8-8D1B-A88335710D7A}" type="pres">
      <dgm:prSet presAssocID="{6CD854DD-6829-4FA8-B1C2-EC9AEDEB99FA}" presName="linNode" presStyleCnt="0"/>
      <dgm:spPr/>
    </dgm:pt>
    <dgm:pt modelId="{18E6ACC3-60AA-4F2D-A447-D91DBF4C0D7D}" type="pres">
      <dgm:prSet presAssocID="{6CD854DD-6829-4FA8-B1C2-EC9AEDEB99FA}" presName="parentText" presStyleLbl="node1" presStyleIdx="2" presStyleCnt="3">
        <dgm:presLayoutVars>
          <dgm:chMax val="1"/>
          <dgm:bulletEnabled val="1"/>
        </dgm:presLayoutVars>
      </dgm:prSet>
      <dgm:spPr/>
      <dgm:t>
        <a:bodyPr/>
        <a:lstStyle/>
        <a:p>
          <a:endParaRPr lang="en-US"/>
        </a:p>
      </dgm:t>
    </dgm:pt>
    <dgm:pt modelId="{546EECF5-2DD3-4F9B-ABB6-D9E880B9794C}" type="pres">
      <dgm:prSet presAssocID="{6CD854DD-6829-4FA8-B1C2-EC9AEDEB99FA}" presName="descendantText" presStyleLbl="alignAccFollowNode1" presStyleIdx="2" presStyleCnt="3">
        <dgm:presLayoutVars>
          <dgm:bulletEnabled val="1"/>
        </dgm:presLayoutVars>
      </dgm:prSet>
      <dgm:spPr/>
      <dgm:t>
        <a:bodyPr/>
        <a:lstStyle/>
        <a:p>
          <a:endParaRPr lang="en-US"/>
        </a:p>
      </dgm:t>
    </dgm:pt>
  </dgm:ptLst>
  <dgm:cxnLst>
    <dgm:cxn modelId="{5579D08D-EF7F-48AF-8163-CEBD597629F8}" srcId="{3792CD02-9EA2-4816-BCF9-BCD8EBE395AE}" destId="{AEC1F880-1491-4373-927C-40D2126677D8}" srcOrd="0" destOrd="0" parTransId="{F2508BE5-A7BD-4AE5-9FF1-D387BAC3DE21}" sibTransId="{E62A3113-755B-449B-8194-B191DC094BCD}"/>
    <dgm:cxn modelId="{7711809A-DEAF-442A-8017-4550B66C017D}" type="presOf" srcId="{BA962492-E7F7-4B5D-AD01-25268E103475}" destId="{546EECF5-2DD3-4F9B-ABB6-D9E880B9794C}" srcOrd="0" destOrd="0" presId="urn:microsoft.com/office/officeart/2005/8/layout/vList5"/>
    <dgm:cxn modelId="{D3D4DD29-48D7-44F7-81CB-2CB7A53322E1}" type="presOf" srcId="{AEC1F880-1491-4373-927C-40D2126677D8}" destId="{DE1BA907-1924-45EE-A2E1-AA0DF8A4E984}" srcOrd="0" destOrd="0" presId="urn:microsoft.com/office/officeart/2005/8/layout/vList5"/>
    <dgm:cxn modelId="{FADB2A35-6D74-47C9-97F3-BFFF20AFAF23}" type="presOf" srcId="{3792CD02-9EA2-4816-BCF9-BCD8EBE395AE}" destId="{8D195C0B-6EF9-4C69-9572-368E5ADE1231}" srcOrd="0" destOrd="0" presId="urn:microsoft.com/office/officeart/2005/8/layout/vList5"/>
    <dgm:cxn modelId="{7E3CD4A7-31FA-4DA8-8E3E-B00C4C5CE510}" type="presOf" srcId="{EC396C74-3247-4FBE-88FC-E03CB6CECD18}" destId="{5473B14D-974A-4368-86EA-7304191D20AC}" srcOrd="0" destOrd="0" presId="urn:microsoft.com/office/officeart/2005/8/layout/vList5"/>
    <dgm:cxn modelId="{2CE91249-BD0E-45E0-9E29-38FDC031D822}" srcId="{3588688F-00D3-4943-9235-B54225BF84C5}" destId="{EC396C74-3247-4FBE-88FC-E03CB6CECD18}" srcOrd="0" destOrd="0" parTransId="{B18115BD-FC7D-42DF-8C1F-4F005E942153}" sibTransId="{AC3EACAB-DF33-48E9-884F-2AC6BF0F56F9}"/>
    <dgm:cxn modelId="{6C4C7F63-0B80-44A4-904C-9EAED6F64AF9}" type="presOf" srcId="{D44D4681-3A4B-45ED-8ED5-0A042C50B7C6}" destId="{A57CACAC-8BEF-46B1-922C-BFFE44BE6978}" srcOrd="0" destOrd="0" presId="urn:microsoft.com/office/officeart/2005/8/layout/vList5"/>
    <dgm:cxn modelId="{C7C42D12-5703-4AD3-9313-887EE17E5B84}" type="presOf" srcId="{3588688F-00D3-4943-9235-B54225BF84C5}" destId="{124FB78F-F055-4CF3-812E-9B7DC69F0AE1}" srcOrd="0" destOrd="0" presId="urn:microsoft.com/office/officeart/2005/8/layout/vList5"/>
    <dgm:cxn modelId="{DD8987B6-BEA2-4601-80F4-2685926A4808}" srcId="{6CD854DD-6829-4FA8-B1C2-EC9AEDEB99FA}" destId="{BA962492-E7F7-4B5D-AD01-25268E103475}" srcOrd="0" destOrd="0" parTransId="{2B2D6AAB-6E9F-4826-9534-A8EA2A571504}" sibTransId="{544E193F-9A8A-4149-8A24-7318731D41E4}"/>
    <dgm:cxn modelId="{F23C0338-EC15-43BF-B776-B1F22B7453BF}" srcId="{D44D4681-3A4B-45ED-8ED5-0A042C50B7C6}" destId="{3588688F-00D3-4943-9235-B54225BF84C5}" srcOrd="1" destOrd="0" parTransId="{325B4205-4C4E-48DA-8302-7F30DD3655D9}" sibTransId="{EAC7E948-D81D-4221-B9BA-A037712A2E0B}"/>
    <dgm:cxn modelId="{5CB639F3-D74C-4F96-BD02-34CC86CA6BB2}" srcId="{D44D4681-3A4B-45ED-8ED5-0A042C50B7C6}" destId="{3792CD02-9EA2-4816-BCF9-BCD8EBE395AE}" srcOrd="0" destOrd="0" parTransId="{A9521BED-5540-4EF7-B42E-666242491DF8}" sibTransId="{7ACE813C-1F85-42F1-B3FF-904CEC5C7FF0}"/>
    <dgm:cxn modelId="{5282048C-2D8F-49EE-9285-B9C2EDCA80C2}" srcId="{D44D4681-3A4B-45ED-8ED5-0A042C50B7C6}" destId="{6CD854DD-6829-4FA8-B1C2-EC9AEDEB99FA}" srcOrd="2" destOrd="0" parTransId="{4D55BC45-9D75-405A-BE0D-97DA1DCFA6EB}" sibTransId="{42DC11F4-6E0D-4120-94DD-818AD2407401}"/>
    <dgm:cxn modelId="{DF1FD1B9-1F3F-4EC0-B5E1-6F36D98DE290}" type="presOf" srcId="{6CD854DD-6829-4FA8-B1C2-EC9AEDEB99FA}" destId="{18E6ACC3-60AA-4F2D-A447-D91DBF4C0D7D}" srcOrd="0" destOrd="0" presId="urn:microsoft.com/office/officeart/2005/8/layout/vList5"/>
    <dgm:cxn modelId="{B760E050-3A62-47AC-B2A0-8BA0E4913264}" type="presParOf" srcId="{A57CACAC-8BEF-46B1-922C-BFFE44BE6978}" destId="{C0A784AB-C8FC-4203-A0F1-7EA2F7A3EAC4}" srcOrd="0" destOrd="0" presId="urn:microsoft.com/office/officeart/2005/8/layout/vList5"/>
    <dgm:cxn modelId="{5471F00A-1B4E-4122-81DB-D1881C50DB52}" type="presParOf" srcId="{C0A784AB-C8FC-4203-A0F1-7EA2F7A3EAC4}" destId="{8D195C0B-6EF9-4C69-9572-368E5ADE1231}" srcOrd="0" destOrd="0" presId="urn:microsoft.com/office/officeart/2005/8/layout/vList5"/>
    <dgm:cxn modelId="{5FC7A848-A5E6-43BB-8BF7-E4FEC9F5D903}" type="presParOf" srcId="{C0A784AB-C8FC-4203-A0F1-7EA2F7A3EAC4}" destId="{DE1BA907-1924-45EE-A2E1-AA0DF8A4E984}" srcOrd="1" destOrd="0" presId="urn:microsoft.com/office/officeart/2005/8/layout/vList5"/>
    <dgm:cxn modelId="{4EA4BA5A-D3D4-4BC0-987D-8CC1F1B2CFC3}" type="presParOf" srcId="{A57CACAC-8BEF-46B1-922C-BFFE44BE6978}" destId="{A6CDBDDA-BDC2-47DD-A439-768B057D4E1E}" srcOrd="1" destOrd="0" presId="urn:microsoft.com/office/officeart/2005/8/layout/vList5"/>
    <dgm:cxn modelId="{A1AE8AEC-27BF-4E36-92CB-2B2E0B075327}" type="presParOf" srcId="{A57CACAC-8BEF-46B1-922C-BFFE44BE6978}" destId="{478637A4-A318-4BD5-9710-308810F0DADA}" srcOrd="2" destOrd="0" presId="urn:microsoft.com/office/officeart/2005/8/layout/vList5"/>
    <dgm:cxn modelId="{85155EFD-128B-46B4-AF70-3E20D3AC12A7}" type="presParOf" srcId="{478637A4-A318-4BD5-9710-308810F0DADA}" destId="{124FB78F-F055-4CF3-812E-9B7DC69F0AE1}" srcOrd="0" destOrd="0" presId="urn:microsoft.com/office/officeart/2005/8/layout/vList5"/>
    <dgm:cxn modelId="{ACE9F2EA-A51C-47A3-B80D-94756DC813BD}" type="presParOf" srcId="{478637A4-A318-4BD5-9710-308810F0DADA}" destId="{5473B14D-974A-4368-86EA-7304191D20AC}" srcOrd="1" destOrd="0" presId="urn:microsoft.com/office/officeart/2005/8/layout/vList5"/>
    <dgm:cxn modelId="{56878D12-E8E7-4F8A-918E-260D72ACAC53}" type="presParOf" srcId="{A57CACAC-8BEF-46B1-922C-BFFE44BE6978}" destId="{C58C46C9-289C-4C36-A570-191E99EE8BBB}" srcOrd="3" destOrd="0" presId="urn:microsoft.com/office/officeart/2005/8/layout/vList5"/>
    <dgm:cxn modelId="{506C11EE-91C7-4A71-86EC-D29D378452F0}" type="presParOf" srcId="{A57CACAC-8BEF-46B1-922C-BFFE44BE6978}" destId="{3158AB41-4A4E-4CD8-8D1B-A88335710D7A}" srcOrd="4" destOrd="0" presId="urn:microsoft.com/office/officeart/2005/8/layout/vList5"/>
    <dgm:cxn modelId="{7D7E7740-CA1E-479E-9902-A11BFAC611A9}" type="presParOf" srcId="{3158AB41-4A4E-4CD8-8D1B-A88335710D7A}" destId="{18E6ACC3-60AA-4F2D-A447-D91DBF4C0D7D}" srcOrd="0" destOrd="0" presId="urn:microsoft.com/office/officeart/2005/8/layout/vList5"/>
    <dgm:cxn modelId="{C3ED0676-587B-45D9-A392-61399E2B1729}" type="presParOf" srcId="{3158AB41-4A4E-4CD8-8D1B-A88335710D7A}" destId="{546EECF5-2DD3-4F9B-ABB6-D9E880B9794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AD376A-D780-44C0-A26B-CBA16D289F91}" type="doc">
      <dgm:prSet loTypeId="urn:microsoft.com/office/officeart/2005/8/layout/architecture+Icon" loCatId="hierarchy" qsTypeId="urn:microsoft.com/office/officeart/2005/8/quickstyle/3d1" qsCatId="3D" csTypeId="urn:microsoft.com/office/officeart/2005/8/colors/colorful3" csCatId="colorful" phldr="1"/>
      <dgm:spPr/>
      <dgm:t>
        <a:bodyPr/>
        <a:lstStyle/>
        <a:p>
          <a:endParaRPr lang="en-US"/>
        </a:p>
      </dgm:t>
    </dgm:pt>
    <dgm:pt modelId="{7D80162D-11B0-4493-8557-0C28C5F2BD64}">
      <dgm:prSet phldrT="[Text]"/>
      <dgm:spPr/>
      <dgm:t>
        <a:bodyPr/>
        <a:lstStyle/>
        <a:p>
          <a:r>
            <a:rPr lang="en-US" dirty="0" smtClean="0"/>
            <a:t>Mobile Device Protection</a:t>
          </a:r>
          <a:endParaRPr lang="en-US" dirty="0"/>
        </a:p>
      </dgm:t>
    </dgm:pt>
    <dgm:pt modelId="{2A51520F-C6BB-4044-A145-45D8ACC2AB19}" type="parTrans" cxnId="{79A469D7-D9B4-4B59-8E2B-106DBD86FEB6}">
      <dgm:prSet/>
      <dgm:spPr/>
      <dgm:t>
        <a:bodyPr/>
        <a:lstStyle/>
        <a:p>
          <a:endParaRPr lang="en-US"/>
        </a:p>
      </dgm:t>
    </dgm:pt>
    <dgm:pt modelId="{65D67666-A823-422F-B97E-0D501AB91E2C}" type="sibTrans" cxnId="{79A469D7-D9B4-4B59-8E2B-106DBD86FEB6}">
      <dgm:prSet/>
      <dgm:spPr/>
      <dgm:t>
        <a:bodyPr/>
        <a:lstStyle/>
        <a:p>
          <a:endParaRPr lang="en-US"/>
        </a:p>
      </dgm:t>
    </dgm:pt>
    <dgm:pt modelId="{D86C3058-5E7C-47D4-B75A-B66D1D826139}">
      <dgm:prSet phldrT="[Text]"/>
      <dgm:spPr/>
      <dgm:t>
        <a:bodyPr/>
        <a:lstStyle/>
        <a:p>
          <a:r>
            <a:rPr lang="en-US" dirty="0" smtClean="0"/>
            <a:t>Data Loss Protection</a:t>
          </a:r>
          <a:endParaRPr lang="en-US" dirty="0"/>
        </a:p>
      </dgm:t>
    </dgm:pt>
    <dgm:pt modelId="{28E43ED7-9BBA-4FB5-9D0B-880862F4224C}" type="parTrans" cxnId="{D1C3D9B6-61E0-4821-ACE4-05348E4538D9}">
      <dgm:prSet/>
      <dgm:spPr/>
      <dgm:t>
        <a:bodyPr/>
        <a:lstStyle/>
        <a:p>
          <a:endParaRPr lang="en-US"/>
        </a:p>
      </dgm:t>
    </dgm:pt>
    <dgm:pt modelId="{4701E502-105D-4000-A988-84C94A4779C8}" type="sibTrans" cxnId="{D1C3D9B6-61E0-4821-ACE4-05348E4538D9}">
      <dgm:prSet/>
      <dgm:spPr/>
      <dgm:t>
        <a:bodyPr/>
        <a:lstStyle/>
        <a:p>
          <a:endParaRPr lang="en-US"/>
        </a:p>
      </dgm:t>
    </dgm:pt>
    <dgm:pt modelId="{E3657C24-EDD3-4520-9F35-96D2AD5A91A9}">
      <dgm:prSet phldrT="[Text]"/>
      <dgm:spPr/>
      <dgm:t>
        <a:bodyPr/>
        <a:lstStyle/>
        <a:p>
          <a:r>
            <a:rPr lang="en-US" dirty="0" smtClean="0"/>
            <a:t>SIEM – Security Information and Event Management</a:t>
          </a:r>
          <a:endParaRPr lang="en-US" dirty="0"/>
        </a:p>
      </dgm:t>
    </dgm:pt>
    <dgm:pt modelId="{F91A906A-B473-45FE-B360-CEC6035D5388}" type="parTrans" cxnId="{2A3F610E-12C8-4F93-982A-6AA13DB8006D}">
      <dgm:prSet/>
      <dgm:spPr/>
      <dgm:t>
        <a:bodyPr/>
        <a:lstStyle/>
        <a:p>
          <a:endParaRPr lang="en-US"/>
        </a:p>
      </dgm:t>
    </dgm:pt>
    <dgm:pt modelId="{95914D57-C6F2-4C9B-8E8A-899B0BE54159}" type="sibTrans" cxnId="{2A3F610E-12C8-4F93-982A-6AA13DB8006D}">
      <dgm:prSet/>
      <dgm:spPr/>
      <dgm:t>
        <a:bodyPr/>
        <a:lstStyle/>
        <a:p>
          <a:endParaRPr lang="en-US"/>
        </a:p>
      </dgm:t>
    </dgm:pt>
    <dgm:pt modelId="{CD4B6A7A-505A-4688-8957-36F75588237A}">
      <dgm:prSet phldrT="[Text]"/>
      <dgm:spPr/>
      <dgm:t>
        <a:bodyPr/>
        <a:lstStyle/>
        <a:p>
          <a:r>
            <a:rPr lang="en-US" dirty="0" smtClean="0"/>
            <a:t>Mobile Device Management</a:t>
          </a:r>
          <a:endParaRPr lang="en-US" dirty="0"/>
        </a:p>
      </dgm:t>
    </dgm:pt>
    <dgm:pt modelId="{0D874850-D77A-4A2D-B608-3ECE56B21B64}" type="parTrans" cxnId="{EE0F965A-C69D-4079-8C1A-BCAA6F855513}">
      <dgm:prSet/>
      <dgm:spPr/>
      <dgm:t>
        <a:bodyPr/>
        <a:lstStyle/>
        <a:p>
          <a:endParaRPr lang="en-US"/>
        </a:p>
      </dgm:t>
    </dgm:pt>
    <dgm:pt modelId="{4F1CFE8C-91B6-49FC-8791-2290764FA0DC}" type="sibTrans" cxnId="{EE0F965A-C69D-4079-8C1A-BCAA6F855513}">
      <dgm:prSet/>
      <dgm:spPr/>
      <dgm:t>
        <a:bodyPr/>
        <a:lstStyle/>
        <a:p>
          <a:endParaRPr lang="en-US"/>
        </a:p>
      </dgm:t>
    </dgm:pt>
    <dgm:pt modelId="{D80C2AA3-5B05-4D8C-B9B1-B4CEB373FCF5}" type="pres">
      <dgm:prSet presAssocID="{5EAD376A-D780-44C0-A26B-CBA16D289F91}" presName="Name0" presStyleCnt="0">
        <dgm:presLayoutVars>
          <dgm:chPref val="1"/>
          <dgm:dir/>
          <dgm:animOne val="branch"/>
          <dgm:animLvl val="lvl"/>
          <dgm:resizeHandles/>
        </dgm:presLayoutVars>
      </dgm:prSet>
      <dgm:spPr/>
      <dgm:t>
        <a:bodyPr/>
        <a:lstStyle/>
        <a:p>
          <a:endParaRPr lang="en-US"/>
        </a:p>
      </dgm:t>
    </dgm:pt>
    <dgm:pt modelId="{ECD37FEC-556F-4F94-AF79-E0BAE75EF6F4}" type="pres">
      <dgm:prSet presAssocID="{7D80162D-11B0-4493-8557-0C28C5F2BD64}" presName="vertOne" presStyleCnt="0"/>
      <dgm:spPr/>
    </dgm:pt>
    <dgm:pt modelId="{7105A9E3-0B08-4FE3-8E17-E2FC3644601E}" type="pres">
      <dgm:prSet presAssocID="{7D80162D-11B0-4493-8557-0C28C5F2BD64}" presName="txOne" presStyleLbl="node0" presStyleIdx="0" presStyleCnt="1">
        <dgm:presLayoutVars>
          <dgm:chPref val="3"/>
        </dgm:presLayoutVars>
      </dgm:prSet>
      <dgm:spPr/>
      <dgm:t>
        <a:bodyPr/>
        <a:lstStyle/>
        <a:p>
          <a:endParaRPr lang="en-US"/>
        </a:p>
      </dgm:t>
    </dgm:pt>
    <dgm:pt modelId="{62B0C536-3AA8-4AB4-94A4-7E0059C890A3}" type="pres">
      <dgm:prSet presAssocID="{7D80162D-11B0-4493-8557-0C28C5F2BD64}" presName="parTransOne" presStyleCnt="0"/>
      <dgm:spPr/>
    </dgm:pt>
    <dgm:pt modelId="{B7762B71-6EBF-4FBB-9032-8F7F4B522222}" type="pres">
      <dgm:prSet presAssocID="{7D80162D-11B0-4493-8557-0C28C5F2BD64}" presName="horzOne" presStyleCnt="0"/>
      <dgm:spPr/>
    </dgm:pt>
    <dgm:pt modelId="{9D353449-4B39-4D6A-A3E6-BDC4A19E76BE}" type="pres">
      <dgm:prSet presAssocID="{D86C3058-5E7C-47D4-B75A-B66D1D826139}" presName="vertTwo" presStyleCnt="0"/>
      <dgm:spPr/>
    </dgm:pt>
    <dgm:pt modelId="{04623441-EC80-45ED-BA05-FB23D99261A3}" type="pres">
      <dgm:prSet presAssocID="{D86C3058-5E7C-47D4-B75A-B66D1D826139}" presName="txTwo" presStyleLbl="node2" presStyleIdx="0" presStyleCnt="2">
        <dgm:presLayoutVars>
          <dgm:chPref val="3"/>
        </dgm:presLayoutVars>
      </dgm:prSet>
      <dgm:spPr/>
      <dgm:t>
        <a:bodyPr/>
        <a:lstStyle/>
        <a:p>
          <a:endParaRPr lang="en-US"/>
        </a:p>
      </dgm:t>
    </dgm:pt>
    <dgm:pt modelId="{25CB8AD9-95CE-47A0-AD82-715BD39EBAD8}" type="pres">
      <dgm:prSet presAssocID="{D86C3058-5E7C-47D4-B75A-B66D1D826139}" presName="horzTwo" presStyleCnt="0"/>
      <dgm:spPr/>
    </dgm:pt>
    <dgm:pt modelId="{17F9B32F-8EB2-4DD0-B2F4-A381830D940F}" type="pres">
      <dgm:prSet presAssocID="{4701E502-105D-4000-A988-84C94A4779C8}" presName="sibSpaceTwo" presStyleCnt="0"/>
      <dgm:spPr/>
    </dgm:pt>
    <dgm:pt modelId="{5F53477F-38E0-4561-8CD6-7E90B8E4A4B7}" type="pres">
      <dgm:prSet presAssocID="{CD4B6A7A-505A-4688-8957-36F75588237A}" presName="vertTwo" presStyleCnt="0"/>
      <dgm:spPr/>
    </dgm:pt>
    <dgm:pt modelId="{9B9C315A-2FAB-4588-B898-F54939F8E06C}" type="pres">
      <dgm:prSet presAssocID="{CD4B6A7A-505A-4688-8957-36F75588237A}" presName="txTwo" presStyleLbl="node2" presStyleIdx="1" presStyleCnt="2">
        <dgm:presLayoutVars>
          <dgm:chPref val="3"/>
        </dgm:presLayoutVars>
      </dgm:prSet>
      <dgm:spPr/>
      <dgm:t>
        <a:bodyPr/>
        <a:lstStyle/>
        <a:p>
          <a:endParaRPr lang="en-US"/>
        </a:p>
      </dgm:t>
    </dgm:pt>
    <dgm:pt modelId="{D0436D71-9102-4077-9E2C-6FF199D55CF4}" type="pres">
      <dgm:prSet presAssocID="{CD4B6A7A-505A-4688-8957-36F75588237A}" presName="parTransTwo" presStyleCnt="0"/>
      <dgm:spPr/>
    </dgm:pt>
    <dgm:pt modelId="{6354C68E-C290-400F-A761-E713588602B3}" type="pres">
      <dgm:prSet presAssocID="{CD4B6A7A-505A-4688-8957-36F75588237A}" presName="horzTwo" presStyleCnt="0"/>
      <dgm:spPr/>
    </dgm:pt>
    <dgm:pt modelId="{3905E77B-F6D6-48D2-92CC-684667153644}" type="pres">
      <dgm:prSet presAssocID="{E3657C24-EDD3-4520-9F35-96D2AD5A91A9}" presName="vertThree" presStyleCnt="0"/>
      <dgm:spPr/>
    </dgm:pt>
    <dgm:pt modelId="{CE9A4885-20FB-4E8D-B013-BB68F0A52B1B}" type="pres">
      <dgm:prSet presAssocID="{E3657C24-EDD3-4520-9F35-96D2AD5A91A9}" presName="txThree" presStyleLbl="node3" presStyleIdx="0" presStyleCnt="1" custScaleX="175932">
        <dgm:presLayoutVars>
          <dgm:chPref val="3"/>
        </dgm:presLayoutVars>
      </dgm:prSet>
      <dgm:spPr/>
      <dgm:t>
        <a:bodyPr/>
        <a:lstStyle/>
        <a:p>
          <a:endParaRPr lang="en-US"/>
        </a:p>
      </dgm:t>
    </dgm:pt>
    <dgm:pt modelId="{00016420-EFF9-4171-90AA-4D3F0BADCFCB}" type="pres">
      <dgm:prSet presAssocID="{E3657C24-EDD3-4520-9F35-96D2AD5A91A9}" presName="horzThree" presStyleCnt="0"/>
      <dgm:spPr/>
    </dgm:pt>
  </dgm:ptLst>
  <dgm:cxnLst>
    <dgm:cxn modelId="{1FE46B98-FD8A-48C3-992F-2806BD0B282C}" type="presOf" srcId="{E3657C24-EDD3-4520-9F35-96D2AD5A91A9}" destId="{CE9A4885-20FB-4E8D-B013-BB68F0A52B1B}" srcOrd="0" destOrd="0" presId="urn:microsoft.com/office/officeart/2005/8/layout/architecture+Icon"/>
    <dgm:cxn modelId="{EE0F965A-C69D-4079-8C1A-BCAA6F855513}" srcId="{7D80162D-11B0-4493-8557-0C28C5F2BD64}" destId="{CD4B6A7A-505A-4688-8957-36F75588237A}" srcOrd="1" destOrd="0" parTransId="{0D874850-D77A-4A2D-B608-3ECE56B21B64}" sibTransId="{4F1CFE8C-91B6-49FC-8791-2290764FA0DC}"/>
    <dgm:cxn modelId="{7149AAE9-9550-485A-A928-E79F5C0CB0DA}" type="presOf" srcId="{D86C3058-5E7C-47D4-B75A-B66D1D826139}" destId="{04623441-EC80-45ED-BA05-FB23D99261A3}" srcOrd="0" destOrd="0" presId="urn:microsoft.com/office/officeart/2005/8/layout/architecture+Icon"/>
    <dgm:cxn modelId="{D1C3D9B6-61E0-4821-ACE4-05348E4538D9}" srcId="{7D80162D-11B0-4493-8557-0C28C5F2BD64}" destId="{D86C3058-5E7C-47D4-B75A-B66D1D826139}" srcOrd="0" destOrd="0" parTransId="{28E43ED7-9BBA-4FB5-9D0B-880862F4224C}" sibTransId="{4701E502-105D-4000-A988-84C94A4779C8}"/>
    <dgm:cxn modelId="{357950A0-8CE3-46DD-BFF4-68545CCF37A0}" type="presOf" srcId="{5EAD376A-D780-44C0-A26B-CBA16D289F91}" destId="{D80C2AA3-5B05-4D8C-B9B1-B4CEB373FCF5}" srcOrd="0" destOrd="0" presId="urn:microsoft.com/office/officeart/2005/8/layout/architecture+Icon"/>
    <dgm:cxn modelId="{C2AA7C98-AB19-4D69-9795-9512FDFCA56A}" type="presOf" srcId="{CD4B6A7A-505A-4688-8957-36F75588237A}" destId="{9B9C315A-2FAB-4588-B898-F54939F8E06C}" srcOrd="0" destOrd="0" presId="urn:microsoft.com/office/officeart/2005/8/layout/architecture+Icon"/>
    <dgm:cxn modelId="{C580FFBF-195E-4977-84A3-EB9EC06AEE46}" type="presOf" srcId="{7D80162D-11B0-4493-8557-0C28C5F2BD64}" destId="{7105A9E3-0B08-4FE3-8E17-E2FC3644601E}" srcOrd="0" destOrd="0" presId="urn:microsoft.com/office/officeart/2005/8/layout/architecture+Icon"/>
    <dgm:cxn modelId="{2A3F610E-12C8-4F93-982A-6AA13DB8006D}" srcId="{CD4B6A7A-505A-4688-8957-36F75588237A}" destId="{E3657C24-EDD3-4520-9F35-96D2AD5A91A9}" srcOrd="0" destOrd="0" parTransId="{F91A906A-B473-45FE-B360-CEC6035D5388}" sibTransId="{95914D57-C6F2-4C9B-8E8A-899B0BE54159}"/>
    <dgm:cxn modelId="{79A469D7-D9B4-4B59-8E2B-106DBD86FEB6}" srcId="{5EAD376A-D780-44C0-A26B-CBA16D289F91}" destId="{7D80162D-11B0-4493-8557-0C28C5F2BD64}" srcOrd="0" destOrd="0" parTransId="{2A51520F-C6BB-4044-A145-45D8ACC2AB19}" sibTransId="{65D67666-A823-422F-B97E-0D501AB91E2C}"/>
    <dgm:cxn modelId="{B71A36CB-543B-4529-9683-C70D6FE2F1BF}" type="presParOf" srcId="{D80C2AA3-5B05-4D8C-B9B1-B4CEB373FCF5}" destId="{ECD37FEC-556F-4F94-AF79-E0BAE75EF6F4}" srcOrd="0" destOrd="0" presId="urn:microsoft.com/office/officeart/2005/8/layout/architecture+Icon"/>
    <dgm:cxn modelId="{585DD890-BFC5-4ADD-8171-3F3F1BEB45FA}" type="presParOf" srcId="{ECD37FEC-556F-4F94-AF79-E0BAE75EF6F4}" destId="{7105A9E3-0B08-4FE3-8E17-E2FC3644601E}" srcOrd="0" destOrd="0" presId="urn:microsoft.com/office/officeart/2005/8/layout/architecture+Icon"/>
    <dgm:cxn modelId="{0FCB97B1-2C6E-4CBC-8840-213DACA0DBC5}" type="presParOf" srcId="{ECD37FEC-556F-4F94-AF79-E0BAE75EF6F4}" destId="{62B0C536-3AA8-4AB4-94A4-7E0059C890A3}" srcOrd="1" destOrd="0" presId="urn:microsoft.com/office/officeart/2005/8/layout/architecture+Icon"/>
    <dgm:cxn modelId="{2969D974-2AE5-4067-B8CC-00D749267074}" type="presParOf" srcId="{ECD37FEC-556F-4F94-AF79-E0BAE75EF6F4}" destId="{B7762B71-6EBF-4FBB-9032-8F7F4B522222}" srcOrd="2" destOrd="0" presId="urn:microsoft.com/office/officeart/2005/8/layout/architecture+Icon"/>
    <dgm:cxn modelId="{47E6BDD0-65A3-4BAC-8316-870608259F6E}" type="presParOf" srcId="{B7762B71-6EBF-4FBB-9032-8F7F4B522222}" destId="{9D353449-4B39-4D6A-A3E6-BDC4A19E76BE}" srcOrd="0" destOrd="0" presId="urn:microsoft.com/office/officeart/2005/8/layout/architecture+Icon"/>
    <dgm:cxn modelId="{DF27A243-5B5F-44FC-A0B0-0DC54B66B300}" type="presParOf" srcId="{9D353449-4B39-4D6A-A3E6-BDC4A19E76BE}" destId="{04623441-EC80-45ED-BA05-FB23D99261A3}" srcOrd="0" destOrd="0" presId="urn:microsoft.com/office/officeart/2005/8/layout/architecture+Icon"/>
    <dgm:cxn modelId="{628AF470-F747-4BF0-BCE7-DA01B5AEBB4E}" type="presParOf" srcId="{9D353449-4B39-4D6A-A3E6-BDC4A19E76BE}" destId="{25CB8AD9-95CE-47A0-AD82-715BD39EBAD8}" srcOrd="1" destOrd="0" presId="urn:microsoft.com/office/officeart/2005/8/layout/architecture+Icon"/>
    <dgm:cxn modelId="{0B5FCD49-582A-4D45-811D-D23DDF385D83}" type="presParOf" srcId="{B7762B71-6EBF-4FBB-9032-8F7F4B522222}" destId="{17F9B32F-8EB2-4DD0-B2F4-A381830D940F}" srcOrd="1" destOrd="0" presId="urn:microsoft.com/office/officeart/2005/8/layout/architecture+Icon"/>
    <dgm:cxn modelId="{1E5A5F00-0411-480F-9919-CD40111A720F}" type="presParOf" srcId="{B7762B71-6EBF-4FBB-9032-8F7F4B522222}" destId="{5F53477F-38E0-4561-8CD6-7E90B8E4A4B7}" srcOrd="2" destOrd="0" presId="urn:microsoft.com/office/officeart/2005/8/layout/architecture+Icon"/>
    <dgm:cxn modelId="{1BA389D7-F80B-4997-BBC7-8B11425F77BA}" type="presParOf" srcId="{5F53477F-38E0-4561-8CD6-7E90B8E4A4B7}" destId="{9B9C315A-2FAB-4588-B898-F54939F8E06C}" srcOrd="0" destOrd="0" presId="urn:microsoft.com/office/officeart/2005/8/layout/architecture+Icon"/>
    <dgm:cxn modelId="{8D1D26C0-B0CE-457A-9865-47F29FB22AA5}" type="presParOf" srcId="{5F53477F-38E0-4561-8CD6-7E90B8E4A4B7}" destId="{D0436D71-9102-4077-9E2C-6FF199D55CF4}" srcOrd="1" destOrd="0" presId="urn:microsoft.com/office/officeart/2005/8/layout/architecture+Icon"/>
    <dgm:cxn modelId="{CED60634-138A-4884-933F-E3F029A632E0}" type="presParOf" srcId="{5F53477F-38E0-4561-8CD6-7E90B8E4A4B7}" destId="{6354C68E-C290-400F-A761-E713588602B3}" srcOrd="2" destOrd="0" presId="urn:microsoft.com/office/officeart/2005/8/layout/architecture+Icon"/>
    <dgm:cxn modelId="{03F45B25-2529-4427-BAFB-D5BF1B327D10}" type="presParOf" srcId="{6354C68E-C290-400F-A761-E713588602B3}" destId="{3905E77B-F6D6-48D2-92CC-684667153644}" srcOrd="0" destOrd="0" presId="urn:microsoft.com/office/officeart/2005/8/layout/architecture+Icon"/>
    <dgm:cxn modelId="{7FBB048D-98B7-4B78-B76C-9C70EA93970E}" type="presParOf" srcId="{3905E77B-F6D6-48D2-92CC-684667153644}" destId="{CE9A4885-20FB-4E8D-B013-BB68F0A52B1B}" srcOrd="0" destOrd="0" presId="urn:microsoft.com/office/officeart/2005/8/layout/architecture+Icon"/>
    <dgm:cxn modelId="{DC1C9D0C-4A50-4F5F-8638-963134CC1DD6}" type="presParOf" srcId="{3905E77B-F6D6-48D2-92CC-684667153644}" destId="{00016420-EFF9-4171-90AA-4D3F0BADCFCB}" srcOrd="1" destOrd="0" presId="urn:microsoft.com/office/officeart/2005/8/layout/architecture+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1ED108-12F2-4C12-B25A-3690EB3D2056}"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CE66595A-9310-4C29-8E92-B7458CCFD38F}">
      <dgm:prSet phldrT="[Text]"/>
      <dgm:spPr/>
      <dgm:t>
        <a:bodyPr/>
        <a:lstStyle/>
        <a:p>
          <a:r>
            <a:rPr lang="en-US" dirty="0" smtClean="0"/>
            <a:t>MDP</a:t>
          </a:r>
          <a:endParaRPr lang="en-US" dirty="0"/>
        </a:p>
      </dgm:t>
    </dgm:pt>
    <dgm:pt modelId="{633AD52F-3362-48D2-9441-D9F31087FF54}" type="parTrans" cxnId="{999A8314-1E52-44E1-AE8B-BCCEEBD5B746}">
      <dgm:prSet/>
      <dgm:spPr/>
      <dgm:t>
        <a:bodyPr/>
        <a:lstStyle/>
        <a:p>
          <a:endParaRPr lang="en-US"/>
        </a:p>
      </dgm:t>
    </dgm:pt>
    <dgm:pt modelId="{FD18DD2A-FF4E-43E0-AD1A-72AACDB21263}" type="sibTrans" cxnId="{999A8314-1E52-44E1-AE8B-BCCEEBD5B746}">
      <dgm:prSet/>
      <dgm:spPr/>
      <dgm:t>
        <a:bodyPr/>
        <a:lstStyle/>
        <a:p>
          <a:endParaRPr lang="en-US" dirty="0"/>
        </a:p>
      </dgm:t>
    </dgm:pt>
    <dgm:pt modelId="{43E12ACD-CE09-4D95-8587-82ADEC04EBE5}">
      <dgm:prSet phldrT="[Text]"/>
      <dgm:spPr/>
      <dgm:t>
        <a:bodyPr/>
        <a:lstStyle/>
        <a:p>
          <a:r>
            <a:rPr lang="en-US" dirty="0" smtClean="0"/>
            <a:t>Encryption</a:t>
          </a:r>
          <a:endParaRPr lang="en-US" dirty="0"/>
        </a:p>
      </dgm:t>
    </dgm:pt>
    <dgm:pt modelId="{588D7E72-5F21-4FE2-9088-14D7C54D9443}" type="parTrans" cxnId="{ABB440CC-D035-470A-A41C-3563BD9683E6}">
      <dgm:prSet/>
      <dgm:spPr/>
      <dgm:t>
        <a:bodyPr/>
        <a:lstStyle/>
        <a:p>
          <a:endParaRPr lang="en-US"/>
        </a:p>
      </dgm:t>
    </dgm:pt>
    <dgm:pt modelId="{FC64E342-C6BB-47E3-894F-3D114B0B888B}" type="sibTrans" cxnId="{ABB440CC-D035-470A-A41C-3563BD9683E6}">
      <dgm:prSet/>
      <dgm:spPr/>
      <dgm:t>
        <a:bodyPr/>
        <a:lstStyle/>
        <a:p>
          <a:endParaRPr lang="en-US"/>
        </a:p>
      </dgm:t>
    </dgm:pt>
    <dgm:pt modelId="{E02A2B9F-9DB1-46D2-AEC6-DA070034784C}">
      <dgm:prSet phldrT="[Text]"/>
      <dgm:spPr/>
      <dgm:t>
        <a:bodyPr/>
        <a:lstStyle/>
        <a:p>
          <a:r>
            <a:rPr lang="en-US" dirty="0" smtClean="0"/>
            <a:t>DLP</a:t>
          </a:r>
          <a:endParaRPr lang="en-US" dirty="0"/>
        </a:p>
      </dgm:t>
    </dgm:pt>
    <dgm:pt modelId="{19AB40F2-86B4-40F7-ADC6-284C6287F697}" type="parTrans" cxnId="{33E737BD-2858-466D-8B18-D048B18E97F5}">
      <dgm:prSet/>
      <dgm:spPr/>
      <dgm:t>
        <a:bodyPr/>
        <a:lstStyle/>
        <a:p>
          <a:endParaRPr lang="en-US"/>
        </a:p>
      </dgm:t>
    </dgm:pt>
    <dgm:pt modelId="{40F54B48-91F3-4DB1-BB44-87CC1676B441}" type="sibTrans" cxnId="{33E737BD-2858-466D-8B18-D048B18E97F5}">
      <dgm:prSet/>
      <dgm:spPr/>
      <dgm:t>
        <a:bodyPr/>
        <a:lstStyle/>
        <a:p>
          <a:endParaRPr lang="en-US" dirty="0"/>
        </a:p>
      </dgm:t>
    </dgm:pt>
    <dgm:pt modelId="{48A24318-FB0D-4E92-AD31-FEDED4698858}">
      <dgm:prSet phldrT="[Text]"/>
      <dgm:spPr/>
      <dgm:t>
        <a:bodyPr/>
        <a:lstStyle/>
        <a:p>
          <a:r>
            <a:rPr lang="en-US" dirty="0" smtClean="0"/>
            <a:t>Content-Aware</a:t>
          </a:r>
          <a:endParaRPr lang="en-US" dirty="0"/>
        </a:p>
      </dgm:t>
    </dgm:pt>
    <dgm:pt modelId="{EE886096-2586-4083-B91E-9FFB07601D73}" type="parTrans" cxnId="{051445CA-D1FE-43DB-8811-BC61B1B1E2EF}">
      <dgm:prSet/>
      <dgm:spPr/>
      <dgm:t>
        <a:bodyPr/>
        <a:lstStyle/>
        <a:p>
          <a:endParaRPr lang="en-US"/>
        </a:p>
      </dgm:t>
    </dgm:pt>
    <dgm:pt modelId="{826C0736-3CCE-4D01-A067-934F53FBC4BB}" type="sibTrans" cxnId="{051445CA-D1FE-43DB-8811-BC61B1B1E2EF}">
      <dgm:prSet/>
      <dgm:spPr/>
      <dgm:t>
        <a:bodyPr/>
        <a:lstStyle/>
        <a:p>
          <a:endParaRPr lang="en-US"/>
        </a:p>
      </dgm:t>
    </dgm:pt>
    <dgm:pt modelId="{D005D5C4-6B61-4E48-85C5-6012547B846A}">
      <dgm:prSet phldrT="[Text]"/>
      <dgm:spPr/>
      <dgm:t>
        <a:bodyPr/>
        <a:lstStyle/>
        <a:p>
          <a:r>
            <a:rPr lang="en-US" dirty="0" smtClean="0"/>
            <a:t>MDM</a:t>
          </a:r>
          <a:endParaRPr lang="en-US" dirty="0"/>
        </a:p>
      </dgm:t>
    </dgm:pt>
    <dgm:pt modelId="{824F0C01-01A3-4330-ABE7-AC0131B7C93D}" type="parTrans" cxnId="{D1314DF3-8D97-4603-B558-819466643231}">
      <dgm:prSet/>
      <dgm:spPr/>
      <dgm:t>
        <a:bodyPr/>
        <a:lstStyle/>
        <a:p>
          <a:endParaRPr lang="en-US"/>
        </a:p>
      </dgm:t>
    </dgm:pt>
    <dgm:pt modelId="{0972F0AC-877F-4082-8526-8FC7F12CE2BA}" type="sibTrans" cxnId="{D1314DF3-8D97-4603-B558-819466643231}">
      <dgm:prSet/>
      <dgm:spPr/>
      <dgm:t>
        <a:bodyPr/>
        <a:lstStyle/>
        <a:p>
          <a:endParaRPr lang="en-US" dirty="0"/>
        </a:p>
      </dgm:t>
    </dgm:pt>
    <dgm:pt modelId="{E9A9C918-B9EC-4358-B48E-B18511E161C3}">
      <dgm:prSet phldrT="[Text]"/>
      <dgm:spPr/>
      <dgm:t>
        <a:bodyPr/>
        <a:lstStyle/>
        <a:p>
          <a:r>
            <a:rPr lang="en-US" dirty="0" smtClean="0"/>
            <a:t>Enforced password</a:t>
          </a:r>
          <a:endParaRPr lang="en-US" dirty="0"/>
        </a:p>
      </dgm:t>
    </dgm:pt>
    <dgm:pt modelId="{8296474F-D70F-4066-91D4-E484AC4531A5}" type="parTrans" cxnId="{BE504FD0-8D60-406D-9E41-3CAC7965D688}">
      <dgm:prSet/>
      <dgm:spPr/>
      <dgm:t>
        <a:bodyPr/>
        <a:lstStyle/>
        <a:p>
          <a:endParaRPr lang="en-US"/>
        </a:p>
      </dgm:t>
    </dgm:pt>
    <dgm:pt modelId="{F8A28C67-2B54-42AD-8161-85B27D9309A5}" type="sibTrans" cxnId="{BE504FD0-8D60-406D-9E41-3CAC7965D688}">
      <dgm:prSet/>
      <dgm:spPr/>
      <dgm:t>
        <a:bodyPr/>
        <a:lstStyle/>
        <a:p>
          <a:endParaRPr lang="en-US"/>
        </a:p>
      </dgm:t>
    </dgm:pt>
    <dgm:pt modelId="{9339A35B-67CC-4FCA-ADB4-6C93FF5B1136}">
      <dgm:prSet phldrT="[Text]"/>
      <dgm:spPr/>
      <dgm:t>
        <a:bodyPr/>
        <a:lstStyle/>
        <a:p>
          <a:r>
            <a:rPr lang="en-US" dirty="0" smtClean="0"/>
            <a:t>SIEM</a:t>
          </a:r>
          <a:endParaRPr lang="en-US" dirty="0"/>
        </a:p>
      </dgm:t>
    </dgm:pt>
    <dgm:pt modelId="{80A949E3-AD70-47EC-B1E6-EC65A66202AC}" type="parTrans" cxnId="{8A5C7A96-6AE2-402F-9CD7-5E7813676909}">
      <dgm:prSet/>
      <dgm:spPr/>
      <dgm:t>
        <a:bodyPr/>
        <a:lstStyle/>
        <a:p>
          <a:endParaRPr lang="en-US"/>
        </a:p>
      </dgm:t>
    </dgm:pt>
    <dgm:pt modelId="{F609C425-8CC5-4742-8434-B6153457FE29}" type="sibTrans" cxnId="{8A5C7A96-6AE2-402F-9CD7-5E7813676909}">
      <dgm:prSet/>
      <dgm:spPr/>
      <dgm:t>
        <a:bodyPr/>
        <a:lstStyle/>
        <a:p>
          <a:endParaRPr lang="en-US"/>
        </a:p>
      </dgm:t>
    </dgm:pt>
    <dgm:pt modelId="{E33E2B39-7773-479B-A03B-4014534DA6AA}">
      <dgm:prSet phldrT="[Text]"/>
      <dgm:spPr/>
      <dgm:t>
        <a:bodyPr/>
        <a:lstStyle/>
        <a:p>
          <a:r>
            <a:rPr lang="en-US" dirty="0" smtClean="0"/>
            <a:t>Poison Pill</a:t>
          </a:r>
          <a:endParaRPr lang="en-US" dirty="0"/>
        </a:p>
      </dgm:t>
    </dgm:pt>
    <dgm:pt modelId="{B4BA13E4-B09E-4D9F-8005-4265D0C68A56}" type="parTrans" cxnId="{4BD8EB0B-98C4-413B-89EC-4F8BF0AD8FA6}">
      <dgm:prSet/>
      <dgm:spPr/>
      <dgm:t>
        <a:bodyPr/>
        <a:lstStyle/>
        <a:p>
          <a:endParaRPr lang="en-US"/>
        </a:p>
      </dgm:t>
    </dgm:pt>
    <dgm:pt modelId="{1CA46CC0-3511-42EB-8B7F-ACC1AC91F79E}" type="sibTrans" cxnId="{4BD8EB0B-98C4-413B-89EC-4F8BF0AD8FA6}">
      <dgm:prSet/>
      <dgm:spPr/>
      <dgm:t>
        <a:bodyPr/>
        <a:lstStyle/>
        <a:p>
          <a:endParaRPr lang="en-US"/>
        </a:p>
      </dgm:t>
    </dgm:pt>
    <dgm:pt modelId="{5F7E9997-4C0D-4916-9022-9B07950A4213}">
      <dgm:prSet phldrT="[Text]"/>
      <dgm:spPr/>
      <dgm:t>
        <a:bodyPr/>
        <a:lstStyle/>
        <a:p>
          <a:r>
            <a:rPr lang="en-US" dirty="0" smtClean="0"/>
            <a:t>Central Management Console</a:t>
          </a:r>
          <a:endParaRPr lang="en-US" dirty="0"/>
        </a:p>
      </dgm:t>
    </dgm:pt>
    <dgm:pt modelId="{07C36E1F-E7D9-48B4-91B8-4E3DE2291AD1}" type="parTrans" cxnId="{4E6C98A3-EAC3-4715-8FE9-DAEB7B67744A}">
      <dgm:prSet/>
      <dgm:spPr/>
      <dgm:t>
        <a:bodyPr/>
        <a:lstStyle/>
        <a:p>
          <a:endParaRPr lang="en-US"/>
        </a:p>
      </dgm:t>
    </dgm:pt>
    <dgm:pt modelId="{8330430A-C923-49EF-AF57-26EED2C9C9E0}" type="sibTrans" cxnId="{4E6C98A3-EAC3-4715-8FE9-DAEB7B67744A}">
      <dgm:prSet/>
      <dgm:spPr/>
      <dgm:t>
        <a:bodyPr/>
        <a:lstStyle/>
        <a:p>
          <a:endParaRPr lang="en-US"/>
        </a:p>
      </dgm:t>
    </dgm:pt>
    <dgm:pt modelId="{34326089-B8E0-43F6-A393-77690B6BF6BC}">
      <dgm:prSet phldrT="[Text]"/>
      <dgm:spPr/>
      <dgm:t>
        <a:bodyPr/>
        <a:lstStyle/>
        <a:p>
          <a:r>
            <a:rPr lang="en-US" dirty="0" smtClean="0"/>
            <a:t>Audit Reports</a:t>
          </a:r>
          <a:endParaRPr lang="en-US" dirty="0"/>
        </a:p>
      </dgm:t>
    </dgm:pt>
    <dgm:pt modelId="{7A3650CC-B3EA-45AA-BF42-4E75E598FA57}" type="parTrans" cxnId="{38F856A3-1527-42E8-B9A6-83E547F3C24E}">
      <dgm:prSet/>
      <dgm:spPr/>
      <dgm:t>
        <a:bodyPr/>
        <a:lstStyle/>
        <a:p>
          <a:endParaRPr lang="en-US"/>
        </a:p>
      </dgm:t>
    </dgm:pt>
    <dgm:pt modelId="{24AE3D81-0FDA-45D5-8D33-54943A5C0417}" type="sibTrans" cxnId="{38F856A3-1527-42E8-B9A6-83E547F3C24E}">
      <dgm:prSet/>
      <dgm:spPr/>
      <dgm:t>
        <a:bodyPr/>
        <a:lstStyle/>
        <a:p>
          <a:endParaRPr lang="en-US"/>
        </a:p>
      </dgm:t>
    </dgm:pt>
    <dgm:pt modelId="{6D781A39-7E0A-4CDF-9FF3-E10A4DF0C0AE}">
      <dgm:prSet phldrT="[Text]"/>
      <dgm:spPr/>
      <dgm:t>
        <a:bodyPr/>
        <a:lstStyle/>
        <a:p>
          <a:r>
            <a:rPr lang="en-US" dirty="0" smtClean="0"/>
            <a:t>Policy-Driven</a:t>
          </a:r>
          <a:endParaRPr lang="en-US" dirty="0"/>
        </a:p>
      </dgm:t>
    </dgm:pt>
    <dgm:pt modelId="{850CA0BB-3E69-4BB4-A906-94066875BC19}" type="parTrans" cxnId="{92BA68F8-85AD-4EBF-A6AE-CE6A7CF08D6C}">
      <dgm:prSet/>
      <dgm:spPr/>
      <dgm:t>
        <a:bodyPr/>
        <a:lstStyle/>
        <a:p>
          <a:endParaRPr lang="en-US"/>
        </a:p>
      </dgm:t>
    </dgm:pt>
    <dgm:pt modelId="{DE5D2794-62AD-417A-A820-1EEFDEA1252A}" type="sibTrans" cxnId="{92BA68F8-85AD-4EBF-A6AE-CE6A7CF08D6C}">
      <dgm:prSet/>
      <dgm:spPr/>
      <dgm:t>
        <a:bodyPr/>
        <a:lstStyle/>
        <a:p>
          <a:endParaRPr lang="en-US"/>
        </a:p>
      </dgm:t>
    </dgm:pt>
    <dgm:pt modelId="{89404DA3-763A-4799-9D3F-B5AF3C6B2647}">
      <dgm:prSet phldrT="[Text]"/>
      <dgm:spPr/>
      <dgm:t>
        <a:bodyPr/>
        <a:lstStyle/>
        <a:p>
          <a:endParaRPr lang="en-US" dirty="0"/>
        </a:p>
      </dgm:t>
    </dgm:pt>
    <dgm:pt modelId="{B0230474-B4B9-4C6A-B7D6-A7019AE14FB5}" type="parTrans" cxnId="{68E72785-96BF-4A5F-BEF4-DA1D61CDBB1D}">
      <dgm:prSet/>
      <dgm:spPr/>
      <dgm:t>
        <a:bodyPr/>
        <a:lstStyle/>
        <a:p>
          <a:endParaRPr lang="en-US"/>
        </a:p>
      </dgm:t>
    </dgm:pt>
    <dgm:pt modelId="{2D70C1FE-FBE3-4537-8953-EE4DCC642635}" type="sibTrans" cxnId="{68E72785-96BF-4A5F-BEF4-DA1D61CDBB1D}">
      <dgm:prSet/>
      <dgm:spPr/>
      <dgm:t>
        <a:bodyPr/>
        <a:lstStyle/>
        <a:p>
          <a:endParaRPr lang="en-US"/>
        </a:p>
      </dgm:t>
    </dgm:pt>
    <dgm:pt modelId="{11065A0B-BFE9-4386-87B8-92212906BFB0}">
      <dgm:prSet phldrT="[Text]"/>
      <dgm:spPr/>
      <dgm:t>
        <a:bodyPr/>
        <a:lstStyle/>
        <a:p>
          <a:r>
            <a:rPr lang="en-US" dirty="0" smtClean="0"/>
            <a:t>Actionable – Log, Block, etc.</a:t>
          </a:r>
          <a:endParaRPr lang="en-US" dirty="0"/>
        </a:p>
      </dgm:t>
    </dgm:pt>
    <dgm:pt modelId="{FD347656-210B-414F-9600-9EC7C1CF4771}" type="parTrans" cxnId="{C36F1782-E521-4981-AC5A-D38A84D72186}">
      <dgm:prSet/>
      <dgm:spPr/>
      <dgm:t>
        <a:bodyPr/>
        <a:lstStyle/>
        <a:p>
          <a:endParaRPr lang="en-US"/>
        </a:p>
      </dgm:t>
    </dgm:pt>
    <dgm:pt modelId="{F3A49766-FFC5-416B-8B7A-BED05D6EC079}" type="sibTrans" cxnId="{C36F1782-E521-4981-AC5A-D38A84D72186}">
      <dgm:prSet/>
      <dgm:spPr/>
      <dgm:t>
        <a:bodyPr/>
        <a:lstStyle/>
        <a:p>
          <a:endParaRPr lang="en-US"/>
        </a:p>
      </dgm:t>
    </dgm:pt>
    <dgm:pt modelId="{BF7C7C59-9C8C-4F01-AB24-8FF46E869B9A}">
      <dgm:prSet/>
      <dgm:spPr/>
      <dgm:t>
        <a:bodyPr/>
        <a:lstStyle/>
        <a:p>
          <a:r>
            <a:rPr lang="en-US" dirty="0" smtClean="0"/>
            <a:t>Device wipe</a:t>
          </a:r>
        </a:p>
      </dgm:t>
    </dgm:pt>
    <dgm:pt modelId="{2D150C44-60C2-4B1A-A26C-14420FC79172}" type="parTrans" cxnId="{7F226E42-3C81-4205-BAAD-4035831ECBFB}">
      <dgm:prSet/>
      <dgm:spPr/>
      <dgm:t>
        <a:bodyPr/>
        <a:lstStyle/>
        <a:p>
          <a:endParaRPr lang="en-US"/>
        </a:p>
      </dgm:t>
    </dgm:pt>
    <dgm:pt modelId="{23986C40-194D-4FA2-979C-F438071272D1}" type="sibTrans" cxnId="{7F226E42-3C81-4205-BAAD-4035831ECBFB}">
      <dgm:prSet/>
      <dgm:spPr/>
      <dgm:t>
        <a:bodyPr/>
        <a:lstStyle/>
        <a:p>
          <a:endParaRPr lang="en-US"/>
        </a:p>
      </dgm:t>
    </dgm:pt>
    <dgm:pt modelId="{DBCA59F8-DB46-435B-B366-024C3A4C7322}">
      <dgm:prSet/>
      <dgm:spPr/>
      <dgm:t>
        <a:bodyPr/>
        <a:lstStyle/>
        <a:p>
          <a:r>
            <a:rPr lang="en-US" dirty="0" smtClean="0"/>
            <a:t>Remote lock</a:t>
          </a:r>
        </a:p>
      </dgm:t>
    </dgm:pt>
    <dgm:pt modelId="{75431458-572B-4801-80D9-7BC9DA90FC2D}" type="parTrans" cxnId="{7EF6651F-8157-4698-9982-321FBE4EE2AC}">
      <dgm:prSet/>
      <dgm:spPr/>
      <dgm:t>
        <a:bodyPr/>
        <a:lstStyle/>
        <a:p>
          <a:endParaRPr lang="en-US"/>
        </a:p>
      </dgm:t>
    </dgm:pt>
    <dgm:pt modelId="{5D6C7AE4-0A62-4A4B-94A6-6EDA87569A61}" type="sibTrans" cxnId="{7EF6651F-8157-4698-9982-321FBE4EE2AC}">
      <dgm:prSet/>
      <dgm:spPr/>
      <dgm:t>
        <a:bodyPr/>
        <a:lstStyle/>
        <a:p>
          <a:endParaRPr lang="en-US"/>
        </a:p>
      </dgm:t>
    </dgm:pt>
    <dgm:pt modelId="{6E6C57E5-38F8-41E3-8794-949E9E5A8F36}">
      <dgm:prSet/>
      <dgm:spPr/>
      <dgm:t>
        <a:bodyPr/>
        <a:lstStyle/>
        <a:p>
          <a:r>
            <a:rPr lang="en-US" dirty="0" smtClean="0"/>
            <a:t>Audit trail logging</a:t>
          </a:r>
        </a:p>
      </dgm:t>
    </dgm:pt>
    <dgm:pt modelId="{1C911509-4DEF-45C5-8CF8-D5BB09BCA08F}" type="parTrans" cxnId="{5E80AE63-E62D-408B-9D8F-C9966AF9D853}">
      <dgm:prSet/>
      <dgm:spPr/>
      <dgm:t>
        <a:bodyPr/>
        <a:lstStyle/>
        <a:p>
          <a:endParaRPr lang="en-US"/>
        </a:p>
      </dgm:t>
    </dgm:pt>
    <dgm:pt modelId="{576C2591-E2D2-4568-A80C-4FCB7A0D07A9}" type="sibTrans" cxnId="{5E80AE63-E62D-408B-9D8F-C9966AF9D853}">
      <dgm:prSet/>
      <dgm:spPr/>
      <dgm:t>
        <a:bodyPr/>
        <a:lstStyle/>
        <a:p>
          <a:endParaRPr lang="en-US"/>
        </a:p>
      </dgm:t>
    </dgm:pt>
    <dgm:pt modelId="{AC20A2FC-F06F-48FF-A171-4421D73F42BF}">
      <dgm:prSet/>
      <dgm:spPr/>
      <dgm:t>
        <a:bodyPr/>
        <a:lstStyle/>
        <a:p>
          <a:r>
            <a:rPr lang="en-US" dirty="0" smtClean="0"/>
            <a:t>"Jailbreak" detection </a:t>
          </a:r>
        </a:p>
      </dgm:t>
    </dgm:pt>
    <dgm:pt modelId="{7994CEDF-35D8-4795-BC41-141A5A93FBBB}" type="parTrans" cxnId="{DB266E4A-94C3-489D-A143-1771BC0142A0}">
      <dgm:prSet/>
      <dgm:spPr/>
      <dgm:t>
        <a:bodyPr/>
        <a:lstStyle/>
        <a:p>
          <a:endParaRPr lang="en-US"/>
        </a:p>
      </dgm:t>
    </dgm:pt>
    <dgm:pt modelId="{E3C7E091-8B65-4E23-8A19-BBF546A0B9C6}" type="sibTrans" cxnId="{DB266E4A-94C3-489D-A143-1771BC0142A0}">
      <dgm:prSet/>
      <dgm:spPr/>
      <dgm:t>
        <a:bodyPr/>
        <a:lstStyle/>
        <a:p>
          <a:endParaRPr lang="en-US"/>
        </a:p>
      </dgm:t>
    </dgm:pt>
    <dgm:pt modelId="{D56C9988-E7C5-4A32-9349-4014D801CA73}">
      <dgm:prSet phldrT="[Text]"/>
      <dgm:spPr/>
      <dgm:t>
        <a:bodyPr/>
        <a:lstStyle/>
        <a:p>
          <a:r>
            <a:rPr lang="en-US" dirty="0" smtClean="0"/>
            <a:t>Compliance</a:t>
          </a:r>
          <a:endParaRPr lang="en-US" dirty="0"/>
        </a:p>
      </dgm:t>
    </dgm:pt>
    <dgm:pt modelId="{DD5FEFB9-434D-47F3-A4FD-F2A1BE85A12A}" type="parTrans" cxnId="{5700CF52-3DAF-4FBD-ABED-48DB0F3C932C}">
      <dgm:prSet/>
      <dgm:spPr/>
      <dgm:t>
        <a:bodyPr/>
        <a:lstStyle/>
        <a:p>
          <a:endParaRPr lang="en-US"/>
        </a:p>
      </dgm:t>
    </dgm:pt>
    <dgm:pt modelId="{6272C241-7B99-444D-9876-D32359B0BE3F}" type="sibTrans" cxnId="{5700CF52-3DAF-4FBD-ABED-48DB0F3C932C}">
      <dgm:prSet/>
      <dgm:spPr/>
      <dgm:t>
        <a:bodyPr/>
        <a:lstStyle/>
        <a:p>
          <a:endParaRPr lang="en-US"/>
        </a:p>
      </dgm:t>
    </dgm:pt>
    <dgm:pt modelId="{8DA28429-D1AD-47B6-B9B5-E8A6A89A6801}">
      <dgm:prSet phldrT="[Text]"/>
      <dgm:spPr/>
      <dgm:t>
        <a:bodyPr/>
        <a:lstStyle/>
        <a:p>
          <a:endParaRPr lang="en-US" dirty="0"/>
        </a:p>
      </dgm:t>
    </dgm:pt>
    <dgm:pt modelId="{71E9A6D4-14E7-454E-A1BF-F3301F43FA91}" type="parTrans" cxnId="{D34E87B7-41C5-4985-8A00-712652DCB775}">
      <dgm:prSet/>
      <dgm:spPr/>
      <dgm:t>
        <a:bodyPr/>
        <a:lstStyle/>
        <a:p>
          <a:endParaRPr lang="en-US"/>
        </a:p>
      </dgm:t>
    </dgm:pt>
    <dgm:pt modelId="{52880635-FCA4-4521-B74A-8508429593D0}" type="sibTrans" cxnId="{D34E87B7-41C5-4985-8A00-712652DCB775}">
      <dgm:prSet/>
      <dgm:spPr/>
      <dgm:t>
        <a:bodyPr/>
        <a:lstStyle/>
        <a:p>
          <a:endParaRPr lang="en-US"/>
        </a:p>
      </dgm:t>
    </dgm:pt>
    <dgm:pt modelId="{858F4E73-07FE-41DD-974D-465F1CF8F944}">
      <dgm:prSet phldrT="[Text]"/>
      <dgm:spPr/>
      <dgm:t>
        <a:bodyPr/>
        <a:lstStyle/>
        <a:p>
          <a:r>
            <a:rPr lang="en-US" dirty="0" smtClean="0"/>
            <a:t>External threats</a:t>
          </a:r>
          <a:endParaRPr lang="en-US" dirty="0"/>
        </a:p>
      </dgm:t>
    </dgm:pt>
    <dgm:pt modelId="{103F6A02-D2DD-4ECB-8B54-57F6A684B646}" type="parTrans" cxnId="{050CC8F7-C086-423B-9971-F07C3603FCF7}">
      <dgm:prSet/>
      <dgm:spPr/>
      <dgm:t>
        <a:bodyPr/>
        <a:lstStyle/>
        <a:p>
          <a:endParaRPr lang="en-US"/>
        </a:p>
      </dgm:t>
    </dgm:pt>
    <dgm:pt modelId="{6C4051AB-EF19-4A08-8B8E-2DB3BB3212F7}" type="sibTrans" cxnId="{050CC8F7-C086-423B-9971-F07C3603FCF7}">
      <dgm:prSet/>
      <dgm:spPr/>
      <dgm:t>
        <a:bodyPr/>
        <a:lstStyle/>
        <a:p>
          <a:endParaRPr lang="en-US"/>
        </a:p>
      </dgm:t>
    </dgm:pt>
    <dgm:pt modelId="{AB714C2E-CDBC-456A-AA78-4FC0A5890A44}">
      <dgm:prSet phldrT="[Text]"/>
      <dgm:spPr/>
      <dgm:t>
        <a:bodyPr/>
        <a:lstStyle/>
        <a:p>
          <a:r>
            <a:rPr lang="en-US" dirty="0" smtClean="0"/>
            <a:t>Monitoring</a:t>
          </a:r>
          <a:endParaRPr lang="en-US" dirty="0"/>
        </a:p>
      </dgm:t>
    </dgm:pt>
    <dgm:pt modelId="{8EC37631-5133-4677-9C8E-3F8FA4FBB256}" type="parTrans" cxnId="{AA65F54A-3D00-4E71-8359-B9FF48AB4A3A}">
      <dgm:prSet/>
      <dgm:spPr/>
      <dgm:t>
        <a:bodyPr/>
        <a:lstStyle/>
        <a:p>
          <a:endParaRPr lang="en-US"/>
        </a:p>
      </dgm:t>
    </dgm:pt>
    <dgm:pt modelId="{489AB160-F7EB-49F1-830D-BDB1F0CF861D}" type="sibTrans" cxnId="{AA65F54A-3D00-4E71-8359-B9FF48AB4A3A}">
      <dgm:prSet/>
      <dgm:spPr/>
      <dgm:t>
        <a:bodyPr/>
        <a:lstStyle/>
        <a:p>
          <a:endParaRPr lang="en-US"/>
        </a:p>
      </dgm:t>
    </dgm:pt>
    <dgm:pt modelId="{9FAAE748-9C65-42D3-A596-0B922934D926}">
      <dgm:prSet phldrT="[Text]"/>
      <dgm:spPr/>
      <dgm:t>
        <a:bodyPr/>
        <a:lstStyle/>
        <a:p>
          <a:endParaRPr lang="en-US" dirty="0"/>
        </a:p>
      </dgm:t>
    </dgm:pt>
    <dgm:pt modelId="{53536757-1916-4774-B6F0-ED97C57462E4}" type="parTrans" cxnId="{BFB0E8A7-B197-4760-A9BB-B4BDE2E7064D}">
      <dgm:prSet/>
      <dgm:spPr/>
      <dgm:t>
        <a:bodyPr/>
        <a:lstStyle/>
        <a:p>
          <a:endParaRPr lang="en-US"/>
        </a:p>
      </dgm:t>
    </dgm:pt>
    <dgm:pt modelId="{D17BBB46-A926-4AFF-9BC9-EE9DA1505992}" type="sibTrans" cxnId="{BFB0E8A7-B197-4760-A9BB-B4BDE2E7064D}">
      <dgm:prSet/>
      <dgm:spPr/>
      <dgm:t>
        <a:bodyPr/>
        <a:lstStyle/>
        <a:p>
          <a:endParaRPr lang="en-US"/>
        </a:p>
      </dgm:t>
    </dgm:pt>
    <dgm:pt modelId="{4E0E0B78-F0A0-4D72-954F-D3A510518D08}">
      <dgm:prSet phldrT="[Text]"/>
      <dgm:spPr/>
      <dgm:t>
        <a:bodyPr/>
        <a:lstStyle/>
        <a:p>
          <a:r>
            <a:rPr lang="en-US" dirty="0" smtClean="0"/>
            <a:t>Internal threats</a:t>
          </a:r>
          <a:endParaRPr lang="en-US" dirty="0"/>
        </a:p>
      </dgm:t>
    </dgm:pt>
    <dgm:pt modelId="{10835C0E-B751-48F4-8A74-91A15988617D}" type="parTrans" cxnId="{A32CA07E-00D1-4DDA-88AC-F00483C17E30}">
      <dgm:prSet/>
      <dgm:spPr/>
      <dgm:t>
        <a:bodyPr/>
        <a:lstStyle/>
        <a:p>
          <a:endParaRPr lang="en-US"/>
        </a:p>
      </dgm:t>
    </dgm:pt>
    <dgm:pt modelId="{4115D286-619C-4F34-B527-228C7D22BBCB}" type="sibTrans" cxnId="{A32CA07E-00D1-4DDA-88AC-F00483C17E30}">
      <dgm:prSet/>
      <dgm:spPr/>
      <dgm:t>
        <a:bodyPr/>
        <a:lstStyle/>
        <a:p>
          <a:endParaRPr lang="en-US"/>
        </a:p>
      </dgm:t>
    </dgm:pt>
    <dgm:pt modelId="{6BF0A984-B83A-4E52-9632-7A6C5D7E145C}">
      <dgm:prSet phldrT="[Text]"/>
      <dgm:spPr/>
      <dgm:t>
        <a:bodyPr/>
        <a:lstStyle/>
        <a:p>
          <a:r>
            <a:rPr lang="en-US" dirty="0" smtClean="0"/>
            <a:t>i.e., medical record snooping</a:t>
          </a:r>
          <a:endParaRPr lang="en-US" dirty="0"/>
        </a:p>
      </dgm:t>
    </dgm:pt>
    <dgm:pt modelId="{18F627F0-16BE-4EE1-B247-6960886ED88F}" type="parTrans" cxnId="{C5BDDEBA-5008-4E51-AF97-E0DE8AA6C98A}">
      <dgm:prSet/>
      <dgm:spPr/>
      <dgm:t>
        <a:bodyPr/>
        <a:lstStyle/>
        <a:p>
          <a:endParaRPr lang="en-US"/>
        </a:p>
      </dgm:t>
    </dgm:pt>
    <dgm:pt modelId="{539ACF60-838C-4DD0-95BA-305C6856B215}" type="sibTrans" cxnId="{C5BDDEBA-5008-4E51-AF97-E0DE8AA6C98A}">
      <dgm:prSet/>
      <dgm:spPr/>
      <dgm:t>
        <a:bodyPr/>
        <a:lstStyle/>
        <a:p>
          <a:endParaRPr lang="en-US"/>
        </a:p>
      </dgm:t>
    </dgm:pt>
    <dgm:pt modelId="{5B081512-7EB4-4ADF-A822-4E27AFDFC6CB}" type="pres">
      <dgm:prSet presAssocID="{661ED108-12F2-4C12-B25A-3690EB3D2056}" presName="linearFlow" presStyleCnt="0">
        <dgm:presLayoutVars>
          <dgm:dir/>
          <dgm:animLvl val="lvl"/>
          <dgm:resizeHandles val="exact"/>
        </dgm:presLayoutVars>
      </dgm:prSet>
      <dgm:spPr/>
      <dgm:t>
        <a:bodyPr/>
        <a:lstStyle/>
        <a:p>
          <a:endParaRPr lang="en-US"/>
        </a:p>
      </dgm:t>
    </dgm:pt>
    <dgm:pt modelId="{3A3C19D7-5E06-41ED-B71A-105C8F02CDA0}" type="pres">
      <dgm:prSet presAssocID="{CE66595A-9310-4C29-8E92-B7458CCFD38F}" presName="composite" presStyleCnt="0"/>
      <dgm:spPr/>
    </dgm:pt>
    <dgm:pt modelId="{F16A875B-340A-431E-A7DA-FF8AFBC35235}" type="pres">
      <dgm:prSet presAssocID="{CE66595A-9310-4C29-8E92-B7458CCFD38F}" presName="parTx" presStyleLbl="node1" presStyleIdx="0" presStyleCnt="4">
        <dgm:presLayoutVars>
          <dgm:chMax val="0"/>
          <dgm:chPref val="0"/>
          <dgm:bulletEnabled val="1"/>
        </dgm:presLayoutVars>
      </dgm:prSet>
      <dgm:spPr/>
      <dgm:t>
        <a:bodyPr/>
        <a:lstStyle/>
        <a:p>
          <a:endParaRPr lang="en-US"/>
        </a:p>
      </dgm:t>
    </dgm:pt>
    <dgm:pt modelId="{ADC92CBF-0D3A-42F8-BA77-051437B9D29F}" type="pres">
      <dgm:prSet presAssocID="{CE66595A-9310-4C29-8E92-B7458CCFD38F}" presName="parSh" presStyleLbl="node1" presStyleIdx="0" presStyleCnt="4"/>
      <dgm:spPr/>
      <dgm:t>
        <a:bodyPr/>
        <a:lstStyle/>
        <a:p>
          <a:endParaRPr lang="en-US"/>
        </a:p>
      </dgm:t>
    </dgm:pt>
    <dgm:pt modelId="{825603BC-9406-4DFB-A734-15D39B351AF6}" type="pres">
      <dgm:prSet presAssocID="{CE66595A-9310-4C29-8E92-B7458CCFD38F}" presName="desTx" presStyleLbl="fgAcc1" presStyleIdx="0" presStyleCnt="4">
        <dgm:presLayoutVars>
          <dgm:bulletEnabled val="1"/>
        </dgm:presLayoutVars>
      </dgm:prSet>
      <dgm:spPr/>
      <dgm:t>
        <a:bodyPr/>
        <a:lstStyle/>
        <a:p>
          <a:endParaRPr lang="en-US"/>
        </a:p>
      </dgm:t>
    </dgm:pt>
    <dgm:pt modelId="{9B65DEAF-CE00-4A79-8242-2EFB67E5E51F}" type="pres">
      <dgm:prSet presAssocID="{FD18DD2A-FF4E-43E0-AD1A-72AACDB21263}" presName="sibTrans" presStyleLbl="sibTrans2D1" presStyleIdx="0" presStyleCnt="3"/>
      <dgm:spPr/>
      <dgm:t>
        <a:bodyPr/>
        <a:lstStyle/>
        <a:p>
          <a:endParaRPr lang="en-US"/>
        </a:p>
      </dgm:t>
    </dgm:pt>
    <dgm:pt modelId="{119B95F2-7CEF-43B4-8A3C-37B4A74B18F7}" type="pres">
      <dgm:prSet presAssocID="{FD18DD2A-FF4E-43E0-AD1A-72AACDB21263}" presName="connTx" presStyleLbl="sibTrans2D1" presStyleIdx="0" presStyleCnt="3"/>
      <dgm:spPr/>
      <dgm:t>
        <a:bodyPr/>
        <a:lstStyle/>
        <a:p>
          <a:endParaRPr lang="en-US"/>
        </a:p>
      </dgm:t>
    </dgm:pt>
    <dgm:pt modelId="{1C112509-A6BE-42AC-A73A-D97C619965FA}" type="pres">
      <dgm:prSet presAssocID="{E02A2B9F-9DB1-46D2-AEC6-DA070034784C}" presName="composite" presStyleCnt="0"/>
      <dgm:spPr/>
    </dgm:pt>
    <dgm:pt modelId="{DF91AEBF-DB8F-4C2F-9985-A9FBF2656DE6}" type="pres">
      <dgm:prSet presAssocID="{E02A2B9F-9DB1-46D2-AEC6-DA070034784C}" presName="parTx" presStyleLbl="node1" presStyleIdx="0" presStyleCnt="4">
        <dgm:presLayoutVars>
          <dgm:chMax val="0"/>
          <dgm:chPref val="0"/>
          <dgm:bulletEnabled val="1"/>
        </dgm:presLayoutVars>
      </dgm:prSet>
      <dgm:spPr/>
      <dgm:t>
        <a:bodyPr/>
        <a:lstStyle/>
        <a:p>
          <a:endParaRPr lang="en-US"/>
        </a:p>
      </dgm:t>
    </dgm:pt>
    <dgm:pt modelId="{9CFF0679-4969-499B-9CE2-F48394DBDF5E}" type="pres">
      <dgm:prSet presAssocID="{E02A2B9F-9DB1-46D2-AEC6-DA070034784C}" presName="parSh" presStyleLbl="node1" presStyleIdx="1" presStyleCnt="4"/>
      <dgm:spPr/>
      <dgm:t>
        <a:bodyPr/>
        <a:lstStyle/>
        <a:p>
          <a:endParaRPr lang="en-US"/>
        </a:p>
      </dgm:t>
    </dgm:pt>
    <dgm:pt modelId="{D0B26A4B-E131-4517-85C3-4D4AEC8CA790}" type="pres">
      <dgm:prSet presAssocID="{E02A2B9F-9DB1-46D2-AEC6-DA070034784C}" presName="desTx" presStyleLbl="fgAcc1" presStyleIdx="1" presStyleCnt="4">
        <dgm:presLayoutVars>
          <dgm:bulletEnabled val="1"/>
        </dgm:presLayoutVars>
      </dgm:prSet>
      <dgm:spPr/>
      <dgm:t>
        <a:bodyPr/>
        <a:lstStyle/>
        <a:p>
          <a:endParaRPr lang="en-US"/>
        </a:p>
      </dgm:t>
    </dgm:pt>
    <dgm:pt modelId="{24D85652-F868-40DB-B7C4-E786EEF85B07}" type="pres">
      <dgm:prSet presAssocID="{40F54B48-91F3-4DB1-BB44-87CC1676B441}" presName="sibTrans" presStyleLbl="sibTrans2D1" presStyleIdx="1" presStyleCnt="3"/>
      <dgm:spPr/>
      <dgm:t>
        <a:bodyPr/>
        <a:lstStyle/>
        <a:p>
          <a:endParaRPr lang="en-US"/>
        </a:p>
      </dgm:t>
    </dgm:pt>
    <dgm:pt modelId="{8775700C-A32C-40D0-A395-86DC379BB740}" type="pres">
      <dgm:prSet presAssocID="{40F54B48-91F3-4DB1-BB44-87CC1676B441}" presName="connTx" presStyleLbl="sibTrans2D1" presStyleIdx="1" presStyleCnt="3"/>
      <dgm:spPr/>
      <dgm:t>
        <a:bodyPr/>
        <a:lstStyle/>
        <a:p>
          <a:endParaRPr lang="en-US"/>
        </a:p>
      </dgm:t>
    </dgm:pt>
    <dgm:pt modelId="{5E385FC2-441A-425E-9250-148DC3C0FA0E}" type="pres">
      <dgm:prSet presAssocID="{D005D5C4-6B61-4E48-85C5-6012547B846A}" presName="composite" presStyleCnt="0"/>
      <dgm:spPr/>
    </dgm:pt>
    <dgm:pt modelId="{1B05368A-F5B8-4FE3-9D0D-84687CC9523C}" type="pres">
      <dgm:prSet presAssocID="{D005D5C4-6B61-4E48-85C5-6012547B846A}" presName="parTx" presStyleLbl="node1" presStyleIdx="1" presStyleCnt="4">
        <dgm:presLayoutVars>
          <dgm:chMax val="0"/>
          <dgm:chPref val="0"/>
          <dgm:bulletEnabled val="1"/>
        </dgm:presLayoutVars>
      </dgm:prSet>
      <dgm:spPr/>
      <dgm:t>
        <a:bodyPr/>
        <a:lstStyle/>
        <a:p>
          <a:endParaRPr lang="en-US"/>
        </a:p>
      </dgm:t>
    </dgm:pt>
    <dgm:pt modelId="{B6047750-1526-49B5-BA3E-09A2D23D6E5A}" type="pres">
      <dgm:prSet presAssocID="{D005D5C4-6B61-4E48-85C5-6012547B846A}" presName="parSh" presStyleLbl="node1" presStyleIdx="2" presStyleCnt="4"/>
      <dgm:spPr/>
      <dgm:t>
        <a:bodyPr/>
        <a:lstStyle/>
        <a:p>
          <a:endParaRPr lang="en-US"/>
        </a:p>
      </dgm:t>
    </dgm:pt>
    <dgm:pt modelId="{6FD3DF1D-ADCA-4169-9335-3B43B9AA4DE5}" type="pres">
      <dgm:prSet presAssocID="{D005D5C4-6B61-4E48-85C5-6012547B846A}" presName="desTx" presStyleLbl="fgAcc1" presStyleIdx="2" presStyleCnt="4">
        <dgm:presLayoutVars>
          <dgm:bulletEnabled val="1"/>
        </dgm:presLayoutVars>
      </dgm:prSet>
      <dgm:spPr/>
      <dgm:t>
        <a:bodyPr/>
        <a:lstStyle/>
        <a:p>
          <a:endParaRPr lang="en-US"/>
        </a:p>
      </dgm:t>
    </dgm:pt>
    <dgm:pt modelId="{F49E72A9-C673-46E7-AB84-396DFB5A49DA}" type="pres">
      <dgm:prSet presAssocID="{0972F0AC-877F-4082-8526-8FC7F12CE2BA}" presName="sibTrans" presStyleLbl="sibTrans2D1" presStyleIdx="2" presStyleCnt="3"/>
      <dgm:spPr/>
      <dgm:t>
        <a:bodyPr/>
        <a:lstStyle/>
        <a:p>
          <a:endParaRPr lang="en-US"/>
        </a:p>
      </dgm:t>
    </dgm:pt>
    <dgm:pt modelId="{41DB3B6E-5789-4FBC-870F-5FA0A8520A95}" type="pres">
      <dgm:prSet presAssocID="{0972F0AC-877F-4082-8526-8FC7F12CE2BA}" presName="connTx" presStyleLbl="sibTrans2D1" presStyleIdx="2" presStyleCnt="3"/>
      <dgm:spPr/>
      <dgm:t>
        <a:bodyPr/>
        <a:lstStyle/>
        <a:p>
          <a:endParaRPr lang="en-US"/>
        </a:p>
      </dgm:t>
    </dgm:pt>
    <dgm:pt modelId="{BF620C32-94AB-4D98-AE81-07C881CBEE00}" type="pres">
      <dgm:prSet presAssocID="{9339A35B-67CC-4FCA-ADB4-6C93FF5B1136}" presName="composite" presStyleCnt="0"/>
      <dgm:spPr/>
    </dgm:pt>
    <dgm:pt modelId="{17B760C9-F663-4273-A03F-D9AFD2F34A4E}" type="pres">
      <dgm:prSet presAssocID="{9339A35B-67CC-4FCA-ADB4-6C93FF5B1136}" presName="parTx" presStyleLbl="node1" presStyleIdx="2" presStyleCnt="4">
        <dgm:presLayoutVars>
          <dgm:chMax val="0"/>
          <dgm:chPref val="0"/>
          <dgm:bulletEnabled val="1"/>
        </dgm:presLayoutVars>
      </dgm:prSet>
      <dgm:spPr/>
      <dgm:t>
        <a:bodyPr/>
        <a:lstStyle/>
        <a:p>
          <a:endParaRPr lang="en-US"/>
        </a:p>
      </dgm:t>
    </dgm:pt>
    <dgm:pt modelId="{0D35C21F-DF6D-4A9D-A8A6-2A7A3B0C5A35}" type="pres">
      <dgm:prSet presAssocID="{9339A35B-67CC-4FCA-ADB4-6C93FF5B1136}" presName="parSh" presStyleLbl="node1" presStyleIdx="3" presStyleCnt="4"/>
      <dgm:spPr/>
      <dgm:t>
        <a:bodyPr/>
        <a:lstStyle/>
        <a:p>
          <a:endParaRPr lang="en-US"/>
        </a:p>
      </dgm:t>
    </dgm:pt>
    <dgm:pt modelId="{2EEBDD6B-C2E1-43E9-82AC-E83EFC7C0761}" type="pres">
      <dgm:prSet presAssocID="{9339A35B-67CC-4FCA-ADB4-6C93FF5B1136}" presName="desTx" presStyleLbl="fgAcc1" presStyleIdx="3" presStyleCnt="4">
        <dgm:presLayoutVars>
          <dgm:bulletEnabled val="1"/>
        </dgm:presLayoutVars>
      </dgm:prSet>
      <dgm:spPr/>
      <dgm:t>
        <a:bodyPr/>
        <a:lstStyle/>
        <a:p>
          <a:endParaRPr lang="en-US"/>
        </a:p>
      </dgm:t>
    </dgm:pt>
  </dgm:ptLst>
  <dgm:cxnLst>
    <dgm:cxn modelId="{3C24084A-399D-4152-9215-DE3E71CD63D3}" type="presOf" srcId="{E9A9C918-B9EC-4358-B48E-B18511E161C3}" destId="{6FD3DF1D-ADCA-4169-9335-3B43B9AA4DE5}" srcOrd="0" destOrd="0" presId="urn:microsoft.com/office/officeart/2005/8/layout/process3"/>
    <dgm:cxn modelId="{E523D22F-2B25-42F8-90C2-406766043248}" type="presOf" srcId="{8DA28429-D1AD-47B6-B9B5-E8A6A89A6801}" destId="{2EEBDD6B-C2E1-43E9-82AC-E83EFC7C0761}" srcOrd="0" destOrd="6" presId="urn:microsoft.com/office/officeart/2005/8/layout/process3"/>
    <dgm:cxn modelId="{5E80AE63-E62D-408B-9D8F-C9966AF9D853}" srcId="{D005D5C4-6B61-4E48-85C5-6012547B846A}" destId="{6E6C57E5-38F8-41E3-8794-949E9E5A8F36}" srcOrd="3" destOrd="0" parTransId="{1C911509-4DEF-45C5-8CF8-D5BB09BCA08F}" sibTransId="{576C2591-E2D2-4568-A80C-4FCB7A0D07A9}"/>
    <dgm:cxn modelId="{2F65B61B-F9D1-4255-858B-11952436F79C}" type="presOf" srcId="{9FAAE748-9C65-42D3-A596-0B922934D926}" destId="{2EEBDD6B-C2E1-43E9-82AC-E83EFC7C0761}" srcOrd="0" destOrd="5" presId="urn:microsoft.com/office/officeart/2005/8/layout/process3"/>
    <dgm:cxn modelId="{E2F47F50-16F0-4186-B8E2-595F5CB1BF84}" type="presOf" srcId="{E02A2B9F-9DB1-46D2-AEC6-DA070034784C}" destId="{9CFF0679-4969-499B-9CE2-F48394DBDF5E}" srcOrd="1" destOrd="0" presId="urn:microsoft.com/office/officeart/2005/8/layout/process3"/>
    <dgm:cxn modelId="{1BFF4F75-A4E2-4F83-AADD-C9563C043AF2}" type="presOf" srcId="{40F54B48-91F3-4DB1-BB44-87CC1676B441}" destId="{24D85652-F868-40DB-B7C4-E786EEF85B07}" srcOrd="0" destOrd="0" presId="urn:microsoft.com/office/officeart/2005/8/layout/process3"/>
    <dgm:cxn modelId="{179A182C-E70D-494B-BB71-1CED377B1460}" type="presOf" srcId="{E02A2B9F-9DB1-46D2-AEC6-DA070034784C}" destId="{DF91AEBF-DB8F-4C2F-9985-A9FBF2656DE6}" srcOrd="0" destOrd="0" presId="urn:microsoft.com/office/officeart/2005/8/layout/process3"/>
    <dgm:cxn modelId="{0A9DDB52-769D-4D54-8C3F-CF39BA66AEAD}" type="presOf" srcId="{DBCA59F8-DB46-435B-B366-024C3A4C7322}" destId="{6FD3DF1D-ADCA-4169-9335-3B43B9AA4DE5}" srcOrd="0" destOrd="2" presId="urn:microsoft.com/office/officeart/2005/8/layout/process3"/>
    <dgm:cxn modelId="{4BD8EB0B-98C4-413B-89EC-4F8BF0AD8FA6}" srcId="{CE66595A-9310-4C29-8E92-B7458CCFD38F}" destId="{E33E2B39-7773-479B-A03B-4014534DA6AA}" srcOrd="1" destOrd="0" parTransId="{B4BA13E4-B09E-4D9F-8005-4265D0C68A56}" sibTransId="{1CA46CC0-3511-42EB-8B7F-ACC1AC91F79E}"/>
    <dgm:cxn modelId="{B203129D-917E-4F0F-9B68-AABE7E739980}" type="presOf" srcId="{661ED108-12F2-4C12-B25A-3690EB3D2056}" destId="{5B081512-7EB4-4ADF-A822-4E27AFDFC6CB}" srcOrd="0" destOrd="0" presId="urn:microsoft.com/office/officeart/2005/8/layout/process3"/>
    <dgm:cxn modelId="{47E31D8B-EF79-4998-ACC8-FA701460C58E}" type="presOf" srcId="{FD18DD2A-FF4E-43E0-AD1A-72AACDB21263}" destId="{119B95F2-7CEF-43B4-8A3C-37B4A74B18F7}" srcOrd="1" destOrd="0" presId="urn:microsoft.com/office/officeart/2005/8/layout/process3"/>
    <dgm:cxn modelId="{9A773156-AC75-4465-8223-35468E53CA2E}" type="presOf" srcId="{CE66595A-9310-4C29-8E92-B7458CCFD38F}" destId="{ADC92CBF-0D3A-42F8-BA77-051437B9D29F}" srcOrd="1" destOrd="0" presId="urn:microsoft.com/office/officeart/2005/8/layout/process3"/>
    <dgm:cxn modelId="{D1314DF3-8D97-4603-B558-819466643231}" srcId="{661ED108-12F2-4C12-B25A-3690EB3D2056}" destId="{D005D5C4-6B61-4E48-85C5-6012547B846A}" srcOrd="2" destOrd="0" parTransId="{824F0C01-01A3-4330-ABE7-AC0131B7C93D}" sibTransId="{0972F0AC-877F-4082-8526-8FC7F12CE2BA}"/>
    <dgm:cxn modelId="{33553804-E748-4D17-AC52-E43F1ACE5543}" type="presOf" srcId="{FD18DD2A-FF4E-43E0-AD1A-72AACDB21263}" destId="{9B65DEAF-CE00-4A79-8242-2EFB67E5E51F}" srcOrd="0" destOrd="0" presId="urn:microsoft.com/office/officeart/2005/8/layout/process3"/>
    <dgm:cxn modelId="{7EF6651F-8157-4698-9982-321FBE4EE2AC}" srcId="{D005D5C4-6B61-4E48-85C5-6012547B846A}" destId="{DBCA59F8-DB46-435B-B366-024C3A4C7322}" srcOrd="2" destOrd="0" parTransId="{75431458-572B-4801-80D9-7BC9DA90FC2D}" sibTransId="{5D6C7AE4-0A62-4A4B-94A6-6EDA87569A61}"/>
    <dgm:cxn modelId="{1DD886C2-FFEC-486D-8B27-863667D213D2}" type="presOf" srcId="{BF7C7C59-9C8C-4F01-AB24-8FF46E869B9A}" destId="{6FD3DF1D-ADCA-4169-9335-3B43B9AA4DE5}" srcOrd="0" destOrd="1" presId="urn:microsoft.com/office/officeart/2005/8/layout/process3"/>
    <dgm:cxn modelId="{D87B54BC-0880-4266-8B74-3EF64F40F109}" type="presOf" srcId="{43E12ACD-CE09-4D95-8587-82ADEC04EBE5}" destId="{825603BC-9406-4DFB-A734-15D39B351AF6}" srcOrd="0" destOrd="0" presId="urn:microsoft.com/office/officeart/2005/8/layout/process3"/>
    <dgm:cxn modelId="{C3DCF0D9-5180-472F-AE26-57F913535C38}" type="presOf" srcId="{5F7E9997-4C0D-4916-9022-9B07950A4213}" destId="{825603BC-9406-4DFB-A734-15D39B351AF6}" srcOrd="0" destOrd="2" presId="urn:microsoft.com/office/officeart/2005/8/layout/process3"/>
    <dgm:cxn modelId="{999A8314-1E52-44E1-AE8B-BCCEEBD5B746}" srcId="{661ED108-12F2-4C12-B25A-3690EB3D2056}" destId="{CE66595A-9310-4C29-8E92-B7458CCFD38F}" srcOrd="0" destOrd="0" parTransId="{633AD52F-3362-48D2-9441-D9F31087FF54}" sibTransId="{FD18DD2A-FF4E-43E0-AD1A-72AACDB21263}"/>
    <dgm:cxn modelId="{D34E87B7-41C5-4985-8A00-712652DCB775}" srcId="{9339A35B-67CC-4FCA-ADB4-6C93FF5B1136}" destId="{8DA28429-D1AD-47B6-B9B5-E8A6A89A6801}" srcOrd="3" destOrd="0" parTransId="{71E9A6D4-14E7-454E-A1BF-F3301F43FA91}" sibTransId="{52880635-FCA4-4521-B74A-8508429593D0}"/>
    <dgm:cxn modelId="{C36F1782-E521-4981-AC5A-D38A84D72186}" srcId="{E02A2B9F-9DB1-46D2-AEC6-DA070034784C}" destId="{11065A0B-BFE9-4386-87B8-92212906BFB0}" srcOrd="2" destOrd="0" parTransId="{FD347656-210B-414F-9600-9EC7C1CF4771}" sibTransId="{F3A49766-FFC5-416B-8B7A-BED05D6EC079}"/>
    <dgm:cxn modelId="{422452A6-E526-481F-813C-6FC11AFA94B6}" type="presOf" srcId="{D005D5C4-6B61-4E48-85C5-6012547B846A}" destId="{B6047750-1526-49B5-BA3E-09A2D23D6E5A}" srcOrd="1" destOrd="0" presId="urn:microsoft.com/office/officeart/2005/8/layout/process3"/>
    <dgm:cxn modelId="{DB266E4A-94C3-489D-A143-1771BC0142A0}" srcId="{D005D5C4-6B61-4E48-85C5-6012547B846A}" destId="{AC20A2FC-F06F-48FF-A171-4421D73F42BF}" srcOrd="4" destOrd="0" parTransId="{7994CEDF-35D8-4795-BC41-141A5A93FBBB}" sibTransId="{E3C7E091-8B65-4E23-8A19-BBF546A0B9C6}"/>
    <dgm:cxn modelId="{A32CA07E-00D1-4DDA-88AC-F00483C17E30}" srcId="{9339A35B-67CC-4FCA-ADB4-6C93FF5B1136}" destId="{4E0E0B78-F0A0-4D72-954F-D3A510518D08}" srcOrd="2" destOrd="0" parTransId="{10835C0E-B751-48F4-8A74-91A15988617D}" sibTransId="{4115D286-619C-4F34-B527-228C7D22BBCB}"/>
    <dgm:cxn modelId="{5330DC40-30F9-4F40-946B-18E0B0023882}" type="presOf" srcId="{858F4E73-07FE-41DD-974D-465F1CF8F944}" destId="{2EEBDD6B-C2E1-43E9-82AC-E83EFC7C0761}" srcOrd="0" destOrd="1" presId="urn:microsoft.com/office/officeart/2005/8/layout/process3"/>
    <dgm:cxn modelId="{0D9FC539-0E0C-429A-9B36-6A29D7CB65A1}" type="presOf" srcId="{6E6C57E5-38F8-41E3-8794-949E9E5A8F36}" destId="{6FD3DF1D-ADCA-4169-9335-3B43B9AA4DE5}" srcOrd="0" destOrd="3" presId="urn:microsoft.com/office/officeart/2005/8/layout/process3"/>
    <dgm:cxn modelId="{F6143C71-DEAC-4353-A03A-9A99C994A4FC}" type="presOf" srcId="{0972F0AC-877F-4082-8526-8FC7F12CE2BA}" destId="{41DB3B6E-5789-4FBC-870F-5FA0A8520A95}" srcOrd="1" destOrd="0" presId="urn:microsoft.com/office/officeart/2005/8/layout/process3"/>
    <dgm:cxn modelId="{E1905A49-65E8-4C4D-934B-33C46E301309}" type="presOf" srcId="{9339A35B-67CC-4FCA-ADB4-6C93FF5B1136}" destId="{17B760C9-F663-4273-A03F-D9AFD2F34A4E}" srcOrd="0" destOrd="0" presId="urn:microsoft.com/office/officeart/2005/8/layout/process3"/>
    <dgm:cxn modelId="{E2F29B0E-0114-4269-BAA8-8D21C886001B}" type="presOf" srcId="{D005D5C4-6B61-4E48-85C5-6012547B846A}" destId="{1B05368A-F5B8-4FE3-9D0D-84687CC9523C}" srcOrd="0" destOrd="0" presId="urn:microsoft.com/office/officeart/2005/8/layout/process3"/>
    <dgm:cxn modelId="{9B1825AA-97C7-423A-82D4-DDD5D58C3C1B}" type="presOf" srcId="{E33E2B39-7773-479B-A03B-4014534DA6AA}" destId="{825603BC-9406-4DFB-A734-15D39B351AF6}" srcOrd="0" destOrd="1" presId="urn:microsoft.com/office/officeart/2005/8/layout/process3"/>
    <dgm:cxn modelId="{BA6319E1-7CF3-4215-9C66-E7B7C387E5C9}" type="presOf" srcId="{0972F0AC-877F-4082-8526-8FC7F12CE2BA}" destId="{F49E72A9-C673-46E7-AB84-396DFB5A49DA}" srcOrd="0" destOrd="0" presId="urn:microsoft.com/office/officeart/2005/8/layout/process3"/>
    <dgm:cxn modelId="{7F226E42-3C81-4205-BAAD-4035831ECBFB}" srcId="{D005D5C4-6B61-4E48-85C5-6012547B846A}" destId="{BF7C7C59-9C8C-4F01-AB24-8FF46E869B9A}" srcOrd="1" destOrd="0" parTransId="{2D150C44-60C2-4B1A-A26C-14420FC79172}" sibTransId="{23986C40-194D-4FA2-979C-F438071272D1}"/>
    <dgm:cxn modelId="{3923A6D0-1B9C-4CDE-B236-95D71C365FD4}" type="presOf" srcId="{D56C9988-E7C5-4A32-9349-4014D801CA73}" destId="{2EEBDD6B-C2E1-43E9-82AC-E83EFC7C0761}" srcOrd="0" destOrd="0" presId="urn:microsoft.com/office/officeart/2005/8/layout/process3"/>
    <dgm:cxn modelId="{92BA68F8-85AD-4EBF-A6AE-CE6A7CF08D6C}" srcId="{E02A2B9F-9DB1-46D2-AEC6-DA070034784C}" destId="{6D781A39-7E0A-4CDF-9FF3-E10A4DF0C0AE}" srcOrd="1" destOrd="0" parTransId="{850CA0BB-3E69-4BB4-A906-94066875BC19}" sibTransId="{DE5D2794-62AD-417A-A820-1EEFDEA1252A}"/>
    <dgm:cxn modelId="{68E72785-96BF-4A5F-BEF4-DA1D61CDBB1D}" srcId="{E02A2B9F-9DB1-46D2-AEC6-DA070034784C}" destId="{89404DA3-763A-4799-9D3F-B5AF3C6B2647}" srcOrd="3" destOrd="0" parTransId="{B0230474-B4B9-4C6A-B7D6-A7019AE14FB5}" sibTransId="{2D70C1FE-FBE3-4537-8953-EE4DCC642635}"/>
    <dgm:cxn modelId="{33E737BD-2858-466D-8B18-D048B18E97F5}" srcId="{661ED108-12F2-4C12-B25A-3690EB3D2056}" destId="{E02A2B9F-9DB1-46D2-AEC6-DA070034784C}" srcOrd="1" destOrd="0" parTransId="{19AB40F2-86B4-40F7-ADC6-284C6287F697}" sibTransId="{40F54B48-91F3-4DB1-BB44-87CC1676B441}"/>
    <dgm:cxn modelId="{B954BF52-1994-44BE-9C57-BC36F861841C}" type="presOf" srcId="{40F54B48-91F3-4DB1-BB44-87CC1676B441}" destId="{8775700C-A32C-40D0-A395-86DC379BB740}" srcOrd="1" destOrd="0" presId="urn:microsoft.com/office/officeart/2005/8/layout/process3"/>
    <dgm:cxn modelId="{2810D0C0-AC82-4CF0-9317-DC4D1A455E02}" type="presOf" srcId="{48A24318-FB0D-4E92-AD31-FEDED4698858}" destId="{D0B26A4B-E131-4517-85C3-4D4AEC8CA790}" srcOrd="0" destOrd="0" presId="urn:microsoft.com/office/officeart/2005/8/layout/process3"/>
    <dgm:cxn modelId="{050CC8F7-C086-423B-9971-F07C3603FCF7}" srcId="{9339A35B-67CC-4FCA-ADB4-6C93FF5B1136}" destId="{858F4E73-07FE-41DD-974D-465F1CF8F944}" srcOrd="1" destOrd="0" parTransId="{103F6A02-D2DD-4ECB-8B54-57F6A684B646}" sibTransId="{6C4051AB-EF19-4A08-8B8E-2DB3BB3212F7}"/>
    <dgm:cxn modelId="{BFB0E8A7-B197-4760-A9BB-B4BDE2E7064D}" srcId="{4E0E0B78-F0A0-4D72-954F-D3A510518D08}" destId="{9FAAE748-9C65-42D3-A596-0B922934D926}" srcOrd="1" destOrd="0" parTransId="{53536757-1916-4774-B6F0-ED97C57462E4}" sibTransId="{D17BBB46-A926-4AFF-9BC9-EE9DA1505992}"/>
    <dgm:cxn modelId="{8CC14230-D687-4857-80E9-7D956099D54C}" type="presOf" srcId="{6BF0A984-B83A-4E52-9632-7A6C5D7E145C}" destId="{2EEBDD6B-C2E1-43E9-82AC-E83EFC7C0761}" srcOrd="0" destOrd="4" presId="urn:microsoft.com/office/officeart/2005/8/layout/process3"/>
    <dgm:cxn modelId="{413570F5-D679-4A0E-915D-A72B3505BEE2}" type="presOf" srcId="{CE66595A-9310-4C29-8E92-B7458CCFD38F}" destId="{F16A875B-340A-431E-A7DA-FF8AFBC35235}" srcOrd="0" destOrd="0" presId="urn:microsoft.com/office/officeart/2005/8/layout/process3"/>
    <dgm:cxn modelId="{C5BDDEBA-5008-4E51-AF97-E0DE8AA6C98A}" srcId="{4E0E0B78-F0A0-4D72-954F-D3A510518D08}" destId="{6BF0A984-B83A-4E52-9632-7A6C5D7E145C}" srcOrd="0" destOrd="0" parTransId="{18F627F0-16BE-4EE1-B247-6960886ED88F}" sibTransId="{539ACF60-838C-4DD0-95BA-305C6856B215}"/>
    <dgm:cxn modelId="{051445CA-D1FE-43DB-8811-BC61B1B1E2EF}" srcId="{E02A2B9F-9DB1-46D2-AEC6-DA070034784C}" destId="{48A24318-FB0D-4E92-AD31-FEDED4698858}" srcOrd="0" destOrd="0" parTransId="{EE886096-2586-4083-B91E-9FFB07601D73}" sibTransId="{826C0736-3CCE-4D01-A067-934F53FBC4BB}"/>
    <dgm:cxn modelId="{4E6C98A3-EAC3-4715-8FE9-DAEB7B67744A}" srcId="{CE66595A-9310-4C29-8E92-B7458CCFD38F}" destId="{5F7E9997-4C0D-4916-9022-9B07950A4213}" srcOrd="2" destOrd="0" parTransId="{07C36E1F-E7D9-48B4-91B8-4E3DE2291AD1}" sibTransId="{8330430A-C923-49EF-AF57-26EED2C9C9E0}"/>
    <dgm:cxn modelId="{8A5C7A96-6AE2-402F-9CD7-5E7813676909}" srcId="{661ED108-12F2-4C12-B25A-3690EB3D2056}" destId="{9339A35B-67CC-4FCA-ADB4-6C93FF5B1136}" srcOrd="3" destOrd="0" parTransId="{80A949E3-AD70-47EC-B1E6-EC65A66202AC}" sibTransId="{F609C425-8CC5-4742-8434-B6153457FE29}"/>
    <dgm:cxn modelId="{5700CF52-3DAF-4FBD-ABED-48DB0F3C932C}" srcId="{9339A35B-67CC-4FCA-ADB4-6C93FF5B1136}" destId="{D56C9988-E7C5-4A32-9349-4014D801CA73}" srcOrd="0" destOrd="0" parTransId="{DD5FEFB9-434D-47F3-A4FD-F2A1BE85A12A}" sibTransId="{6272C241-7B99-444D-9876-D32359B0BE3F}"/>
    <dgm:cxn modelId="{91F48D1C-FE67-4ADD-9DAB-2E18B9D44431}" type="presOf" srcId="{AC20A2FC-F06F-48FF-A171-4421D73F42BF}" destId="{6FD3DF1D-ADCA-4169-9335-3B43B9AA4DE5}" srcOrd="0" destOrd="4" presId="urn:microsoft.com/office/officeart/2005/8/layout/process3"/>
    <dgm:cxn modelId="{ABB440CC-D035-470A-A41C-3563BD9683E6}" srcId="{CE66595A-9310-4C29-8E92-B7458CCFD38F}" destId="{43E12ACD-CE09-4D95-8587-82ADEC04EBE5}" srcOrd="0" destOrd="0" parTransId="{588D7E72-5F21-4FE2-9088-14D7C54D9443}" sibTransId="{FC64E342-C6BB-47E3-894F-3D114B0B888B}"/>
    <dgm:cxn modelId="{38F856A3-1527-42E8-B9A6-83E547F3C24E}" srcId="{CE66595A-9310-4C29-8E92-B7458CCFD38F}" destId="{34326089-B8E0-43F6-A393-77690B6BF6BC}" srcOrd="3" destOrd="0" parTransId="{7A3650CC-B3EA-45AA-BF42-4E75E598FA57}" sibTransId="{24AE3D81-0FDA-45D5-8D33-54943A5C0417}"/>
    <dgm:cxn modelId="{AA65F54A-3D00-4E71-8359-B9FF48AB4A3A}" srcId="{858F4E73-07FE-41DD-974D-465F1CF8F944}" destId="{AB714C2E-CDBC-456A-AA78-4FC0A5890A44}" srcOrd="0" destOrd="0" parTransId="{8EC37631-5133-4677-9C8E-3F8FA4FBB256}" sibTransId="{489AB160-F7EB-49F1-830D-BDB1F0CF861D}"/>
    <dgm:cxn modelId="{FB22DC52-D858-4775-965A-6D8E94FE95AD}" type="presOf" srcId="{34326089-B8E0-43F6-A393-77690B6BF6BC}" destId="{825603BC-9406-4DFB-A734-15D39B351AF6}" srcOrd="0" destOrd="3" presId="urn:microsoft.com/office/officeart/2005/8/layout/process3"/>
    <dgm:cxn modelId="{406A3DE5-910B-46D7-9933-29A7A95625E7}" type="presOf" srcId="{6D781A39-7E0A-4CDF-9FF3-E10A4DF0C0AE}" destId="{D0B26A4B-E131-4517-85C3-4D4AEC8CA790}" srcOrd="0" destOrd="1" presId="urn:microsoft.com/office/officeart/2005/8/layout/process3"/>
    <dgm:cxn modelId="{60714098-B341-4251-B483-168171428974}" type="presOf" srcId="{11065A0B-BFE9-4386-87B8-92212906BFB0}" destId="{D0B26A4B-E131-4517-85C3-4D4AEC8CA790}" srcOrd="0" destOrd="2" presId="urn:microsoft.com/office/officeart/2005/8/layout/process3"/>
    <dgm:cxn modelId="{44A44A18-F323-455D-B8FF-335C55C9AD31}" type="presOf" srcId="{4E0E0B78-F0A0-4D72-954F-D3A510518D08}" destId="{2EEBDD6B-C2E1-43E9-82AC-E83EFC7C0761}" srcOrd="0" destOrd="3" presId="urn:microsoft.com/office/officeart/2005/8/layout/process3"/>
    <dgm:cxn modelId="{63DDFEE4-2376-4817-97A2-FF7AFDB1321B}" type="presOf" srcId="{89404DA3-763A-4799-9D3F-B5AF3C6B2647}" destId="{D0B26A4B-E131-4517-85C3-4D4AEC8CA790}" srcOrd="0" destOrd="3" presId="urn:microsoft.com/office/officeart/2005/8/layout/process3"/>
    <dgm:cxn modelId="{BE504FD0-8D60-406D-9E41-3CAC7965D688}" srcId="{D005D5C4-6B61-4E48-85C5-6012547B846A}" destId="{E9A9C918-B9EC-4358-B48E-B18511E161C3}" srcOrd="0" destOrd="0" parTransId="{8296474F-D70F-4066-91D4-E484AC4531A5}" sibTransId="{F8A28C67-2B54-42AD-8161-85B27D9309A5}"/>
    <dgm:cxn modelId="{A775BD85-D861-49B7-A0D0-05D57F03FEFB}" type="presOf" srcId="{AB714C2E-CDBC-456A-AA78-4FC0A5890A44}" destId="{2EEBDD6B-C2E1-43E9-82AC-E83EFC7C0761}" srcOrd="0" destOrd="2" presId="urn:microsoft.com/office/officeart/2005/8/layout/process3"/>
    <dgm:cxn modelId="{9BA527BC-3F7F-4018-800A-8A5AECFDFA8F}" type="presOf" srcId="{9339A35B-67CC-4FCA-ADB4-6C93FF5B1136}" destId="{0D35C21F-DF6D-4A9D-A8A6-2A7A3B0C5A35}" srcOrd="1" destOrd="0" presId="urn:microsoft.com/office/officeart/2005/8/layout/process3"/>
    <dgm:cxn modelId="{7C01400E-2663-4A13-B381-EAAB97D19614}" type="presParOf" srcId="{5B081512-7EB4-4ADF-A822-4E27AFDFC6CB}" destId="{3A3C19D7-5E06-41ED-B71A-105C8F02CDA0}" srcOrd="0" destOrd="0" presId="urn:microsoft.com/office/officeart/2005/8/layout/process3"/>
    <dgm:cxn modelId="{0898483E-EFB3-4249-AE3D-EBEBA49CB5EC}" type="presParOf" srcId="{3A3C19D7-5E06-41ED-B71A-105C8F02CDA0}" destId="{F16A875B-340A-431E-A7DA-FF8AFBC35235}" srcOrd="0" destOrd="0" presId="urn:microsoft.com/office/officeart/2005/8/layout/process3"/>
    <dgm:cxn modelId="{76461EFD-490A-4A34-AFC4-155CE4B3755D}" type="presParOf" srcId="{3A3C19D7-5E06-41ED-B71A-105C8F02CDA0}" destId="{ADC92CBF-0D3A-42F8-BA77-051437B9D29F}" srcOrd="1" destOrd="0" presId="urn:microsoft.com/office/officeart/2005/8/layout/process3"/>
    <dgm:cxn modelId="{96D091D3-F695-4572-B57B-C838F0745C13}" type="presParOf" srcId="{3A3C19D7-5E06-41ED-B71A-105C8F02CDA0}" destId="{825603BC-9406-4DFB-A734-15D39B351AF6}" srcOrd="2" destOrd="0" presId="urn:microsoft.com/office/officeart/2005/8/layout/process3"/>
    <dgm:cxn modelId="{C8317164-91A9-40F0-A4AF-79368FF568A7}" type="presParOf" srcId="{5B081512-7EB4-4ADF-A822-4E27AFDFC6CB}" destId="{9B65DEAF-CE00-4A79-8242-2EFB67E5E51F}" srcOrd="1" destOrd="0" presId="urn:microsoft.com/office/officeart/2005/8/layout/process3"/>
    <dgm:cxn modelId="{39C1352E-19F0-4D6D-9860-233977C86B23}" type="presParOf" srcId="{9B65DEAF-CE00-4A79-8242-2EFB67E5E51F}" destId="{119B95F2-7CEF-43B4-8A3C-37B4A74B18F7}" srcOrd="0" destOrd="0" presId="urn:microsoft.com/office/officeart/2005/8/layout/process3"/>
    <dgm:cxn modelId="{6F7C240B-B7E1-466B-8B0C-8A316E5E5319}" type="presParOf" srcId="{5B081512-7EB4-4ADF-A822-4E27AFDFC6CB}" destId="{1C112509-A6BE-42AC-A73A-D97C619965FA}" srcOrd="2" destOrd="0" presId="urn:microsoft.com/office/officeart/2005/8/layout/process3"/>
    <dgm:cxn modelId="{94D4280D-59B8-4317-ADA5-15223C90955D}" type="presParOf" srcId="{1C112509-A6BE-42AC-A73A-D97C619965FA}" destId="{DF91AEBF-DB8F-4C2F-9985-A9FBF2656DE6}" srcOrd="0" destOrd="0" presId="urn:microsoft.com/office/officeart/2005/8/layout/process3"/>
    <dgm:cxn modelId="{3E304A7A-9B91-4F4E-9299-64CD52032511}" type="presParOf" srcId="{1C112509-A6BE-42AC-A73A-D97C619965FA}" destId="{9CFF0679-4969-499B-9CE2-F48394DBDF5E}" srcOrd="1" destOrd="0" presId="urn:microsoft.com/office/officeart/2005/8/layout/process3"/>
    <dgm:cxn modelId="{34B32752-66CF-410D-B24D-EB7BA196BB39}" type="presParOf" srcId="{1C112509-A6BE-42AC-A73A-D97C619965FA}" destId="{D0B26A4B-E131-4517-85C3-4D4AEC8CA790}" srcOrd="2" destOrd="0" presId="urn:microsoft.com/office/officeart/2005/8/layout/process3"/>
    <dgm:cxn modelId="{EB27A433-1C5D-481E-8273-8A334C432987}" type="presParOf" srcId="{5B081512-7EB4-4ADF-A822-4E27AFDFC6CB}" destId="{24D85652-F868-40DB-B7C4-E786EEF85B07}" srcOrd="3" destOrd="0" presId="urn:microsoft.com/office/officeart/2005/8/layout/process3"/>
    <dgm:cxn modelId="{2B5CD695-5589-483F-A28E-ED26CA62C1EC}" type="presParOf" srcId="{24D85652-F868-40DB-B7C4-E786EEF85B07}" destId="{8775700C-A32C-40D0-A395-86DC379BB740}" srcOrd="0" destOrd="0" presId="urn:microsoft.com/office/officeart/2005/8/layout/process3"/>
    <dgm:cxn modelId="{D7F44D5F-52D9-4A6C-AF8F-647E05B711C7}" type="presParOf" srcId="{5B081512-7EB4-4ADF-A822-4E27AFDFC6CB}" destId="{5E385FC2-441A-425E-9250-148DC3C0FA0E}" srcOrd="4" destOrd="0" presId="urn:microsoft.com/office/officeart/2005/8/layout/process3"/>
    <dgm:cxn modelId="{2A538880-5054-4847-B365-883CC3F08C1C}" type="presParOf" srcId="{5E385FC2-441A-425E-9250-148DC3C0FA0E}" destId="{1B05368A-F5B8-4FE3-9D0D-84687CC9523C}" srcOrd="0" destOrd="0" presId="urn:microsoft.com/office/officeart/2005/8/layout/process3"/>
    <dgm:cxn modelId="{10B14DB1-E5BA-4980-85BB-444A8F0B6C26}" type="presParOf" srcId="{5E385FC2-441A-425E-9250-148DC3C0FA0E}" destId="{B6047750-1526-49B5-BA3E-09A2D23D6E5A}" srcOrd="1" destOrd="0" presId="urn:microsoft.com/office/officeart/2005/8/layout/process3"/>
    <dgm:cxn modelId="{C0C6ABD6-2B26-4117-BFC0-94344D6CE6F1}" type="presParOf" srcId="{5E385FC2-441A-425E-9250-148DC3C0FA0E}" destId="{6FD3DF1D-ADCA-4169-9335-3B43B9AA4DE5}" srcOrd="2" destOrd="0" presId="urn:microsoft.com/office/officeart/2005/8/layout/process3"/>
    <dgm:cxn modelId="{AB6D6A83-7B5F-425B-A588-AE7F64C61407}" type="presParOf" srcId="{5B081512-7EB4-4ADF-A822-4E27AFDFC6CB}" destId="{F49E72A9-C673-46E7-AB84-396DFB5A49DA}" srcOrd="5" destOrd="0" presId="urn:microsoft.com/office/officeart/2005/8/layout/process3"/>
    <dgm:cxn modelId="{4040C815-3D5E-4934-A336-61927B354C4B}" type="presParOf" srcId="{F49E72A9-C673-46E7-AB84-396DFB5A49DA}" destId="{41DB3B6E-5789-4FBC-870F-5FA0A8520A95}" srcOrd="0" destOrd="0" presId="urn:microsoft.com/office/officeart/2005/8/layout/process3"/>
    <dgm:cxn modelId="{B812ABA2-C8F0-40BB-B583-D586B80CB823}" type="presParOf" srcId="{5B081512-7EB4-4ADF-A822-4E27AFDFC6CB}" destId="{BF620C32-94AB-4D98-AE81-07C881CBEE00}" srcOrd="6" destOrd="0" presId="urn:microsoft.com/office/officeart/2005/8/layout/process3"/>
    <dgm:cxn modelId="{60FF69C2-0D30-48A9-A248-3D0338B06994}" type="presParOf" srcId="{BF620C32-94AB-4D98-AE81-07C881CBEE00}" destId="{17B760C9-F663-4273-A03F-D9AFD2F34A4E}" srcOrd="0" destOrd="0" presId="urn:microsoft.com/office/officeart/2005/8/layout/process3"/>
    <dgm:cxn modelId="{292446AB-3505-4EA0-9347-A60FC6927DD4}" type="presParOf" srcId="{BF620C32-94AB-4D98-AE81-07C881CBEE00}" destId="{0D35C21F-DF6D-4A9D-A8A6-2A7A3B0C5A35}" srcOrd="1" destOrd="0" presId="urn:microsoft.com/office/officeart/2005/8/layout/process3"/>
    <dgm:cxn modelId="{A8FB85A7-38D5-4E34-82B0-7536D2D31F77}" type="presParOf" srcId="{BF620C32-94AB-4D98-AE81-07C881CBEE00}" destId="{2EEBDD6B-C2E1-43E9-82AC-E83EFC7C0761}"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88D095-0495-4E67-BBB7-358DFE4E540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0BC88B19-CAC1-465C-B5D1-058B124453C2}">
      <dgm:prSet phldrT="[Text]"/>
      <dgm:spPr/>
      <dgm:t>
        <a:bodyPr/>
        <a:lstStyle/>
        <a:p>
          <a:r>
            <a:rPr lang="en-US" dirty="0" smtClean="0"/>
            <a:t>Laptops and Externals (MDP)</a:t>
          </a:r>
          <a:endParaRPr lang="en-US" dirty="0"/>
        </a:p>
      </dgm:t>
    </dgm:pt>
    <dgm:pt modelId="{7FFA21C3-C021-4E71-8FED-32E84B6F19DA}" type="parTrans" cxnId="{B6630EF2-873D-4CBE-A604-AC7669B0B5E1}">
      <dgm:prSet/>
      <dgm:spPr/>
      <dgm:t>
        <a:bodyPr/>
        <a:lstStyle/>
        <a:p>
          <a:endParaRPr lang="en-US"/>
        </a:p>
      </dgm:t>
    </dgm:pt>
    <dgm:pt modelId="{4F5F54D7-25A4-43C3-8CE7-97D6368EC555}" type="sibTrans" cxnId="{B6630EF2-873D-4CBE-A604-AC7669B0B5E1}">
      <dgm:prSet/>
      <dgm:spPr/>
      <dgm:t>
        <a:bodyPr/>
        <a:lstStyle/>
        <a:p>
          <a:endParaRPr lang="en-US"/>
        </a:p>
      </dgm:t>
    </dgm:pt>
    <dgm:pt modelId="{20D8C112-4FAA-47A5-A8FC-32D3C2F123B8}">
      <dgm:prSet phldrT="[Text]"/>
      <dgm:spPr/>
      <dgm:t>
        <a:bodyPr/>
        <a:lstStyle/>
        <a:p>
          <a:r>
            <a:rPr lang="en-US" dirty="0" smtClean="0"/>
            <a:t>Data (DLP)</a:t>
          </a:r>
          <a:endParaRPr lang="en-US" dirty="0"/>
        </a:p>
      </dgm:t>
    </dgm:pt>
    <dgm:pt modelId="{666DFC0B-1879-4994-A24A-4DA81009B8AE}" type="parTrans" cxnId="{0FBB55FC-9C6E-4F64-A594-5F4BDCC25929}">
      <dgm:prSet/>
      <dgm:spPr/>
      <dgm:t>
        <a:bodyPr/>
        <a:lstStyle/>
        <a:p>
          <a:endParaRPr lang="en-US"/>
        </a:p>
      </dgm:t>
    </dgm:pt>
    <dgm:pt modelId="{91B44C5F-CCF3-43B2-AAB1-8FB1D5F7DC96}" type="sibTrans" cxnId="{0FBB55FC-9C6E-4F64-A594-5F4BDCC25929}">
      <dgm:prSet/>
      <dgm:spPr/>
      <dgm:t>
        <a:bodyPr/>
        <a:lstStyle/>
        <a:p>
          <a:endParaRPr lang="en-US"/>
        </a:p>
      </dgm:t>
    </dgm:pt>
    <dgm:pt modelId="{51956E01-61BF-4E54-B73D-55F482E0359F}">
      <dgm:prSet phldrT="[Text]"/>
      <dgm:spPr/>
      <dgm:t>
        <a:bodyPr/>
        <a:lstStyle/>
        <a:p>
          <a:r>
            <a:rPr lang="en-US" dirty="0" smtClean="0"/>
            <a:t>Smart Phones (MDM)</a:t>
          </a:r>
          <a:endParaRPr lang="en-US" dirty="0"/>
        </a:p>
      </dgm:t>
    </dgm:pt>
    <dgm:pt modelId="{9569DCFF-3292-4024-B980-2F84089351D2}" type="parTrans" cxnId="{12AC8C2C-92A5-4559-A301-30D7D4E1D180}">
      <dgm:prSet/>
      <dgm:spPr/>
      <dgm:t>
        <a:bodyPr/>
        <a:lstStyle/>
        <a:p>
          <a:endParaRPr lang="en-US"/>
        </a:p>
      </dgm:t>
    </dgm:pt>
    <dgm:pt modelId="{82823F76-93F6-4236-BBB1-9744071C9A63}" type="sibTrans" cxnId="{12AC8C2C-92A5-4559-A301-30D7D4E1D180}">
      <dgm:prSet/>
      <dgm:spPr/>
      <dgm:t>
        <a:bodyPr/>
        <a:lstStyle/>
        <a:p>
          <a:endParaRPr lang="en-US"/>
        </a:p>
      </dgm:t>
    </dgm:pt>
    <dgm:pt modelId="{5D818924-4495-40FB-86E0-89D3EEF1D4AB}">
      <dgm:prSet phldrT="[Text]"/>
      <dgm:spPr/>
      <dgm:t>
        <a:bodyPr/>
        <a:lstStyle/>
        <a:p>
          <a:r>
            <a:rPr lang="en-US" dirty="0" smtClean="0"/>
            <a:t>Advanced Logging and Compliance (SIEM)</a:t>
          </a:r>
          <a:endParaRPr lang="en-US" dirty="0"/>
        </a:p>
      </dgm:t>
    </dgm:pt>
    <dgm:pt modelId="{5E894F25-6707-4D7D-8665-140C86A24A76}" type="parTrans" cxnId="{263F942B-B0E6-4730-9C1D-E16D77F22F0C}">
      <dgm:prSet/>
      <dgm:spPr/>
      <dgm:t>
        <a:bodyPr/>
        <a:lstStyle/>
        <a:p>
          <a:endParaRPr lang="en-US"/>
        </a:p>
      </dgm:t>
    </dgm:pt>
    <dgm:pt modelId="{D9470A46-7676-4A52-A6C7-4F779902FD6D}" type="sibTrans" cxnId="{263F942B-B0E6-4730-9C1D-E16D77F22F0C}">
      <dgm:prSet/>
      <dgm:spPr/>
      <dgm:t>
        <a:bodyPr/>
        <a:lstStyle/>
        <a:p>
          <a:endParaRPr lang="en-US"/>
        </a:p>
      </dgm:t>
    </dgm:pt>
    <dgm:pt modelId="{C89D8B84-2A97-4BAB-949E-DEB1D4298198}" type="pres">
      <dgm:prSet presAssocID="{C088D095-0495-4E67-BBB7-358DFE4E5403}" presName="rootnode" presStyleCnt="0">
        <dgm:presLayoutVars>
          <dgm:chMax/>
          <dgm:chPref/>
          <dgm:dir/>
          <dgm:animLvl val="lvl"/>
        </dgm:presLayoutVars>
      </dgm:prSet>
      <dgm:spPr/>
      <dgm:t>
        <a:bodyPr/>
        <a:lstStyle/>
        <a:p>
          <a:endParaRPr lang="en-US"/>
        </a:p>
      </dgm:t>
    </dgm:pt>
    <dgm:pt modelId="{08DF2957-C78B-4F24-A32B-42E1FE0512B4}" type="pres">
      <dgm:prSet presAssocID="{0BC88B19-CAC1-465C-B5D1-058B124453C2}" presName="composite" presStyleCnt="0"/>
      <dgm:spPr/>
    </dgm:pt>
    <dgm:pt modelId="{DF578ED4-C47E-4052-8605-082A27E29FB4}" type="pres">
      <dgm:prSet presAssocID="{0BC88B19-CAC1-465C-B5D1-058B124453C2}" presName="LShape" presStyleLbl="alignNode1" presStyleIdx="0" presStyleCnt="7"/>
      <dgm:spPr/>
    </dgm:pt>
    <dgm:pt modelId="{D3DAB39C-DD0B-4A74-8A76-278550A79651}" type="pres">
      <dgm:prSet presAssocID="{0BC88B19-CAC1-465C-B5D1-058B124453C2}" presName="ParentText" presStyleLbl="revTx" presStyleIdx="0" presStyleCnt="4">
        <dgm:presLayoutVars>
          <dgm:chMax val="0"/>
          <dgm:chPref val="0"/>
          <dgm:bulletEnabled val="1"/>
        </dgm:presLayoutVars>
      </dgm:prSet>
      <dgm:spPr/>
      <dgm:t>
        <a:bodyPr/>
        <a:lstStyle/>
        <a:p>
          <a:endParaRPr lang="en-US"/>
        </a:p>
      </dgm:t>
    </dgm:pt>
    <dgm:pt modelId="{6118CA0B-9796-4D76-BB33-311D1C05C188}" type="pres">
      <dgm:prSet presAssocID="{0BC88B19-CAC1-465C-B5D1-058B124453C2}" presName="Triangle" presStyleLbl="alignNode1" presStyleIdx="1" presStyleCnt="7"/>
      <dgm:spPr/>
    </dgm:pt>
    <dgm:pt modelId="{C9AE3E72-C5DE-43E6-9A46-9F3B304E33C7}" type="pres">
      <dgm:prSet presAssocID="{4F5F54D7-25A4-43C3-8CE7-97D6368EC555}" presName="sibTrans" presStyleCnt="0"/>
      <dgm:spPr/>
    </dgm:pt>
    <dgm:pt modelId="{C14C6BD9-4718-4B20-9C21-D574DA50878C}" type="pres">
      <dgm:prSet presAssocID="{4F5F54D7-25A4-43C3-8CE7-97D6368EC555}" presName="space" presStyleCnt="0"/>
      <dgm:spPr/>
    </dgm:pt>
    <dgm:pt modelId="{BBAD5D23-8E6C-4340-9770-F567543ABDA8}" type="pres">
      <dgm:prSet presAssocID="{20D8C112-4FAA-47A5-A8FC-32D3C2F123B8}" presName="composite" presStyleCnt="0"/>
      <dgm:spPr/>
    </dgm:pt>
    <dgm:pt modelId="{67ABEB9E-9F89-4926-8C63-DFD7ADB557D1}" type="pres">
      <dgm:prSet presAssocID="{20D8C112-4FAA-47A5-A8FC-32D3C2F123B8}" presName="LShape" presStyleLbl="alignNode1" presStyleIdx="2" presStyleCnt="7"/>
      <dgm:spPr/>
    </dgm:pt>
    <dgm:pt modelId="{D9E39C32-C6EB-4BB2-9DCD-F712BCB7806D}" type="pres">
      <dgm:prSet presAssocID="{20D8C112-4FAA-47A5-A8FC-32D3C2F123B8}" presName="ParentText" presStyleLbl="revTx" presStyleIdx="1" presStyleCnt="4">
        <dgm:presLayoutVars>
          <dgm:chMax val="0"/>
          <dgm:chPref val="0"/>
          <dgm:bulletEnabled val="1"/>
        </dgm:presLayoutVars>
      </dgm:prSet>
      <dgm:spPr/>
      <dgm:t>
        <a:bodyPr/>
        <a:lstStyle/>
        <a:p>
          <a:endParaRPr lang="en-US"/>
        </a:p>
      </dgm:t>
    </dgm:pt>
    <dgm:pt modelId="{12297791-481F-4E2E-A240-D1C098AB603B}" type="pres">
      <dgm:prSet presAssocID="{20D8C112-4FAA-47A5-A8FC-32D3C2F123B8}" presName="Triangle" presStyleLbl="alignNode1" presStyleIdx="3" presStyleCnt="7"/>
      <dgm:spPr/>
    </dgm:pt>
    <dgm:pt modelId="{58F1386F-1C2B-4D8A-9CD4-CA8C3268A16E}" type="pres">
      <dgm:prSet presAssocID="{91B44C5F-CCF3-43B2-AAB1-8FB1D5F7DC96}" presName="sibTrans" presStyleCnt="0"/>
      <dgm:spPr/>
    </dgm:pt>
    <dgm:pt modelId="{1284BBAE-6130-4914-80DE-FFB4D698F8C1}" type="pres">
      <dgm:prSet presAssocID="{91B44C5F-CCF3-43B2-AAB1-8FB1D5F7DC96}" presName="space" presStyleCnt="0"/>
      <dgm:spPr/>
    </dgm:pt>
    <dgm:pt modelId="{85F7543D-38BA-4F1A-966D-F470A16B3F36}" type="pres">
      <dgm:prSet presAssocID="{51956E01-61BF-4E54-B73D-55F482E0359F}" presName="composite" presStyleCnt="0"/>
      <dgm:spPr/>
    </dgm:pt>
    <dgm:pt modelId="{E5D31D7C-C835-46BB-878A-78BB9704EB61}" type="pres">
      <dgm:prSet presAssocID="{51956E01-61BF-4E54-B73D-55F482E0359F}" presName="LShape" presStyleLbl="alignNode1" presStyleIdx="4" presStyleCnt="7"/>
      <dgm:spPr/>
    </dgm:pt>
    <dgm:pt modelId="{5922DF34-D798-44B7-8490-5679523E7262}" type="pres">
      <dgm:prSet presAssocID="{51956E01-61BF-4E54-B73D-55F482E0359F}" presName="ParentText" presStyleLbl="revTx" presStyleIdx="2" presStyleCnt="4">
        <dgm:presLayoutVars>
          <dgm:chMax val="0"/>
          <dgm:chPref val="0"/>
          <dgm:bulletEnabled val="1"/>
        </dgm:presLayoutVars>
      </dgm:prSet>
      <dgm:spPr/>
      <dgm:t>
        <a:bodyPr/>
        <a:lstStyle/>
        <a:p>
          <a:endParaRPr lang="en-US"/>
        </a:p>
      </dgm:t>
    </dgm:pt>
    <dgm:pt modelId="{6969F17F-9353-4F76-A017-57EF5B162886}" type="pres">
      <dgm:prSet presAssocID="{51956E01-61BF-4E54-B73D-55F482E0359F}" presName="Triangle" presStyleLbl="alignNode1" presStyleIdx="5" presStyleCnt="7"/>
      <dgm:spPr/>
    </dgm:pt>
    <dgm:pt modelId="{9CF21133-60D9-4FD6-9D83-2BEB2C903FD3}" type="pres">
      <dgm:prSet presAssocID="{82823F76-93F6-4236-BBB1-9744071C9A63}" presName="sibTrans" presStyleCnt="0"/>
      <dgm:spPr/>
    </dgm:pt>
    <dgm:pt modelId="{AF14E9E5-3F4A-4122-AAE9-165913087B45}" type="pres">
      <dgm:prSet presAssocID="{82823F76-93F6-4236-BBB1-9744071C9A63}" presName="space" presStyleCnt="0"/>
      <dgm:spPr/>
    </dgm:pt>
    <dgm:pt modelId="{3E58DE63-65B2-416E-A9EF-3B6EC412B73A}" type="pres">
      <dgm:prSet presAssocID="{5D818924-4495-40FB-86E0-89D3EEF1D4AB}" presName="composite" presStyleCnt="0"/>
      <dgm:spPr/>
    </dgm:pt>
    <dgm:pt modelId="{2113480D-B152-4317-839B-30AC5BF1E5E0}" type="pres">
      <dgm:prSet presAssocID="{5D818924-4495-40FB-86E0-89D3EEF1D4AB}" presName="LShape" presStyleLbl="alignNode1" presStyleIdx="6" presStyleCnt="7"/>
      <dgm:spPr/>
    </dgm:pt>
    <dgm:pt modelId="{046E45A0-92A0-45A3-B666-0F1ABF0B3074}" type="pres">
      <dgm:prSet presAssocID="{5D818924-4495-40FB-86E0-89D3EEF1D4AB}" presName="ParentText" presStyleLbl="revTx" presStyleIdx="3" presStyleCnt="4">
        <dgm:presLayoutVars>
          <dgm:chMax val="0"/>
          <dgm:chPref val="0"/>
          <dgm:bulletEnabled val="1"/>
        </dgm:presLayoutVars>
      </dgm:prSet>
      <dgm:spPr/>
      <dgm:t>
        <a:bodyPr/>
        <a:lstStyle/>
        <a:p>
          <a:endParaRPr lang="en-US"/>
        </a:p>
      </dgm:t>
    </dgm:pt>
  </dgm:ptLst>
  <dgm:cxnLst>
    <dgm:cxn modelId="{412D30B4-ED57-4468-A7CE-768829C05884}" type="presOf" srcId="{51956E01-61BF-4E54-B73D-55F482E0359F}" destId="{5922DF34-D798-44B7-8490-5679523E7262}" srcOrd="0" destOrd="0" presId="urn:microsoft.com/office/officeart/2009/3/layout/StepUpProcess"/>
    <dgm:cxn modelId="{12AC8C2C-92A5-4559-A301-30D7D4E1D180}" srcId="{C088D095-0495-4E67-BBB7-358DFE4E5403}" destId="{51956E01-61BF-4E54-B73D-55F482E0359F}" srcOrd="2" destOrd="0" parTransId="{9569DCFF-3292-4024-B980-2F84089351D2}" sibTransId="{82823F76-93F6-4236-BBB1-9744071C9A63}"/>
    <dgm:cxn modelId="{C0C10185-8B52-4BCC-A4C2-690EFD1C22B5}" type="presOf" srcId="{C088D095-0495-4E67-BBB7-358DFE4E5403}" destId="{C89D8B84-2A97-4BAB-949E-DEB1D4298198}" srcOrd="0" destOrd="0" presId="urn:microsoft.com/office/officeart/2009/3/layout/StepUpProcess"/>
    <dgm:cxn modelId="{B6630EF2-873D-4CBE-A604-AC7669B0B5E1}" srcId="{C088D095-0495-4E67-BBB7-358DFE4E5403}" destId="{0BC88B19-CAC1-465C-B5D1-058B124453C2}" srcOrd="0" destOrd="0" parTransId="{7FFA21C3-C021-4E71-8FED-32E84B6F19DA}" sibTransId="{4F5F54D7-25A4-43C3-8CE7-97D6368EC555}"/>
    <dgm:cxn modelId="{60C365FA-EBB5-4C53-810F-DB4C85A68D9F}" type="presOf" srcId="{0BC88B19-CAC1-465C-B5D1-058B124453C2}" destId="{D3DAB39C-DD0B-4A74-8A76-278550A79651}" srcOrd="0" destOrd="0" presId="urn:microsoft.com/office/officeart/2009/3/layout/StepUpProcess"/>
    <dgm:cxn modelId="{0FBB55FC-9C6E-4F64-A594-5F4BDCC25929}" srcId="{C088D095-0495-4E67-BBB7-358DFE4E5403}" destId="{20D8C112-4FAA-47A5-A8FC-32D3C2F123B8}" srcOrd="1" destOrd="0" parTransId="{666DFC0B-1879-4994-A24A-4DA81009B8AE}" sibTransId="{91B44C5F-CCF3-43B2-AAB1-8FB1D5F7DC96}"/>
    <dgm:cxn modelId="{8559FB22-639A-4071-B2C1-E97555CB5D24}" type="presOf" srcId="{20D8C112-4FAA-47A5-A8FC-32D3C2F123B8}" destId="{D9E39C32-C6EB-4BB2-9DCD-F712BCB7806D}" srcOrd="0" destOrd="0" presId="urn:microsoft.com/office/officeart/2009/3/layout/StepUpProcess"/>
    <dgm:cxn modelId="{F237BBE6-EA79-4338-9250-246976D94868}" type="presOf" srcId="{5D818924-4495-40FB-86E0-89D3EEF1D4AB}" destId="{046E45A0-92A0-45A3-B666-0F1ABF0B3074}" srcOrd="0" destOrd="0" presId="urn:microsoft.com/office/officeart/2009/3/layout/StepUpProcess"/>
    <dgm:cxn modelId="{263F942B-B0E6-4730-9C1D-E16D77F22F0C}" srcId="{C088D095-0495-4E67-BBB7-358DFE4E5403}" destId="{5D818924-4495-40FB-86E0-89D3EEF1D4AB}" srcOrd="3" destOrd="0" parTransId="{5E894F25-6707-4D7D-8665-140C86A24A76}" sibTransId="{D9470A46-7676-4A52-A6C7-4F779902FD6D}"/>
    <dgm:cxn modelId="{4ADF72DB-80DA-43E4-A239-F9B97E89D265}" type="presParOf" srcId="{C89D8B84-2A97-4BAB-949E-DEB1D4298198}" destId="{08DF2957-C78B-4F24-A32B-42E1FE0512B4}" srcOrd="0" destOrd="0" presId="urn:microsoft.com/office/officeart/2009/3/layout/StepUpProcess"/>
    <dgm:cxn modelId="{0945D8FD-B9C9-4F53-91FA-E4BEDDDB0B0D}" type="presParOf" srcId="{08DF2957-C78B-4F24-A32B-42E1FE0512B4}" destId="{DF578ED4-C47E-4052-8605-082A27E29FB4}" srcOrd="0" destOrd="0" presId="urn:microsoft.com/office/officeart/2009/3/layout/StepUpProcess"/>
    <dgm:cxn modelId="{EC68C6DF-EFDD-44F7-BBEF-26FC87F5554A}" type="presParOf" srcId="{08DF2957-C78B-4F24-A32B-42E1FE0512B4}" destId="{D3DAB39C-DD0B-4A74-8A76-278550A79651}" srcOrd="1" destOrd="0" presId="urn:microsoft.com/office/officeart/2009/3/layout/StepUpProcess"/>
    <dgm:cxn modelId="{542197BF-1FB6-4453-A53F-90B00FC449D9}" type="presParOf" srcId="{08DF2957-C78B-4F24-A32B-42E1FE0512B4}" destId="{6118CA0B-9796-4D76-BB33-311D1C05C188}" srcOrd="2" destOrd="0" presId="urn:microsoft.com/office/officeart/2009/3/layout/StepUpProcess"/>
    <dgm:cxn modelId="{366957AE-1A00-42F0-A07E-DF26AC22525B}" type="presParOf" srcId="{C89D8B84-2A97-4BAB-949E-DEB1D4298198}" destId="{C9AE3E72-C5DE-43E6-9A46-9F3B304E33C7}" srcOrd="1" destOrd="0" presId="urn:microsoft.com/office/officeart/2009/3/layout/StepUpProcess"/>
    <dgm:cxn modelId="{6730E3A1-28B7-4C98-95F6-60A1B69CABBD}" type="presParOf" srcId="{C9AE3E72-C5DE-43E6-9A46-9F3B304E33C7}" destId="{C14C6BD9-4718-4B20-9C21-D574DA50878C}" srcOrd="0" destOrd="0" presId="urn:microsoft.com/office/officeart/2009/3/layout/StepUpProcess"/>
    <dgm:cxn modelId="{C32ADDF5-613A-4334-BE74-B0BF059984B2}" type="presParOf" srcId="{C89D8B84-2A97-4BAB-949E-DEB1D4298198}" destId="{BBAD5D23-8E6C-4340-9770-F567543ABDA8}" srcOrd="2" destOrd="0" presId="urn:microsoft.com/office/officeart/2009/3/layout/StepUpProcess"/>
    <dgm:cxn modelId="{25BF2BAF-9319-4E09-86B5-AA2A54D0A99F}" type="presParOf" srcId="{BBAD5D23-8E6C-4340-9770-F567543ABDA8}" destId="{67ABEB9E-9F89-4926-8C63-DFD7ADB557D1}" srcOrd="0" destOrd="0" presId="urn:microsoft.com/office/officeart/2009/3/layout/StepUpProcess"/>
    <dgm:cxn modelId="{65975F3F-12DE-4BDD-BD1A-80E9D0E246E4}" type="presParOf" srcId="{BBAD5D23-8E6C-4340-9770-F567543ABDA8}" destId="{D9E39C32-C6EB-4BB2-9DCD-F712BCB7806D}" srcOrd="1" destOrd="0" presId="urn:microsoft.com/office/officeart/2009/3/layout/StepUpProcess"/>
    <dgm:cxn modelId="{52A073CC-50B4-487B-988E-C99A5010C740}" type="presParOf" srcId="{BBAD5D23-8E6C-4340-9770-F567543ABDA8}" destId="{12297791-481F-4E2E-A240-D1C098AB603B}" srcOrd="2" destOrd="0" presId="urn:microsoft.com/office/officeart/2009/3/layout/StepUpProcess"/>
    <dgm:cxn modelId="{93D8EAC2-107C-4CCB-8E3E-8FFCB90DD53B}" type="presParOf" srcId="{C89D8B84-2A97-4BAB-949E-DEB1D4298198}" destId="{58F1386F-1C2B-4D8A-9CD4-CA8C3268A16E}" srcOrd="3" destOrd="0" presId="urn:microsoft.com/office/officeart/2009/3/layout/StepUpProcess"/>
    <dgm:cxn modelId="{39D4CB35-5786-4BBD-B617-5FED2BD2068A}" type="presParOf" srcId="{58F1386F-1C2B-4D8A-9CD4-CA8C3268A16E}" destId="{1284BBAE-6130-4914-80DE-FFB4D698F8C1}" srcOrd="0" destOrd="0" presId="urn:microsoft.com/office/officeart/2009/3/layout/StepUpProcess"/>
    <dgm:cxn modelId="{E3CA1CFD-31B7-48CF-A134-B232FACCC035}" type="presParOf" srcId="{C89D8B84-2A97-4BAB-949E-DEB1D4298198}" destId="{85F7543D-38BA-4F1A-966D-F470A16B3F36}" srcOrd="4" destOrd="0" presId="urn:microsoft.com/office/officeart/2009/3/layout/StepUpProcess"/>
    <dgm:cxn modelId="{309166B3-C01D-4E0B-B873-AA3631613B9C}" type="presParOf" srcId="{85F7543D-38BA-4F1A-966D-F470A16B3F36}" destId="{E5D31D7C-C835-46BB-878A-78BB9704EB61}" srcOrd="0" destOrd="0" presId="urn:microsoft.com/office/officeart/2009/3/layout/StepUpProcess"/>
    <dgm:cxn modelId="{1C07645F-C5DF-4A49-814B-A988AC96C7CF}" type="presParOf" srcId="{85F7543D-38BA-4F1A-966D-F470A16B3F36}" destId="{5922DF34-D798-44B7-8490-5679523E7262}" srcOrd="1" destOrd="0" presId="urn:microsoft.com/office/officeart/2009/3/layout/StepUpProcess"/>
    <dgm:cxn modelId="{FBF0403B-CCC5-4F1F-8246-7D33A2C03F5A}" type="presParOf" srcId="{85F7543D-38BA-4F1A-966D-F470A16B3F36}" destId="{6969F17F-9353-4F76-A017-57EF5B162886}" srcOrd="2" destOrd="0" presId="urn:microsoft.com/office/officeart/2009/3/layout/StepUpProcess"/>
    <dgm:cxn modelId="{C3D9957E-B014-40A1-B139-A94F2EDFF4AD}" type="presParOf" srcId="{C89D8B84-2A97-4BAB-949E-DEB1D4298198}" destId="{9CF21133-60D9-4FD6-9D83-2BEB2C903FD3}" srcOrd="5" destOrd="0" presId="urn:microsoft.com/office/officeart/2009/3/layout/StepUpProcess"/>
    <dgm:cxn modelId="{10723187-7C78-4E10-8A0B-4343D1773D8A}" type="presParOf" srcId="{9CF21133-60D9-4FD6-9D83-2BEB2C903FD3}" destId="{AF14E9E5-3F4A-4122-AAE9-165913087B45}" srcOrd="0" destOrd="0" presId="urn:microsoft.com/office/officeart/2009/3/layout/StepUpProcess"/>
    <dgm:cxn modelId="{321928D9-F491-4F54-9E47-CCC12C6A522D}" type="presParOf" srcId="{C89D8B84-2A97-4BAB-949E-DEB1D4298198}" destId="{3E58DE63-65B2-416E-A9EF-3B6EC412B73A}" srcOrd="6" destOrd="0" presId="urn:microsoft.com/office/officeart/2009/3/layout/StepUpProcess"/>
    <dgm:cxn modelId="{54B8E7ED-B0DF-43D7-B6F0-086F4BED5F64}" type="presParOf" srcId="{3E58DE63-65B2-416E-A9EF-3B6EC412B73A}" destId="{2113480D-B152-4317-839B-30AC5BF1E5E0}" srcOrd="0" destOrd="0" presId="urn:microsoft.com/office/officeart/2009/3/layout/StepUpProcess"/>
    <dgm:cxn modelId="{1B9B9BAE-3C64-4ACD-A10D-B4233E417430}" type="presParOf" srcId="{3E58DE63-65B2-416E-A9EF-3B6EC412B73A}" destId="{046E45A0-92A0-45A3-B666-0F1ABF0B307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047F21-8919-4015-9335-F44A0C0D0353}" type="doc">
      <dgm:prSet loTypeId="urn:microsoft.com/office/officeart/2005/8/layout/arrow2" loCatId="process" qsTypeId="urn:microsoft.com/office/officeart/2005/8/quickstyle/simple1" qsCatId="simple" csTypeId="urn:microsoft.com/office/officeart/2005/8/colors/accent1_2" csCatId="accent1" phldr="1"/>
      <dgm:spPr/>
    </dgm:pt>
    <dgm:pt modelId="{319559C3-B041-4909-B0E2-CB3E8F3B4E38}">
      <dgm:prSet phldrT="[Text]"/>
      <dgm:spPr/>
      <dgm:t>
        <a:bodyPr/>
        <a:lstStyle/>
        <a:p>
          <a:r>
            <a:rPr lang="en-US" dirty="0" smtClean="0"/>
            <a:t>Phase 2</a:t>
          </a:r>
          <a:endParaRPr lang="en-US" dirty="0"/>
        </a:p>
      </dgm:t>
    </dgm:pt>
    <dgm:pt modelId="{45BF2820-7F35-4740-964A-94EF815690D2}" type="parTrans" cxnId="{320BF7D8-C726-4847-9422-6A78629C3B7B}">
      <dgm:prSet/>
      <dgm:spPr/>
      <dgm:t>
        <a:bodyPr/>
        <a:lstStyle/>
        <a:p>
          <a:endParaRPr lang="en-US"/>
        </a:p>
      </dgm:t>
    </dgm:pt>
    <dgm:pt modelId="{E3DDEA18-5E29-4D22-85D8-B51C32777476}" type="sibTrans" cxnId="{320BF7D8-C726-4847-9422-6A78629C3B7B}">
      <dgm:prSet/>
      <dgm:spPr/>
      <dgm:t>
        <a:bodyPr/>
        <a:lstStyle/>
        <a:p>
          <a:endParaRPr lang="en-US"/>
        </a:p>
      </dgm:t>
    </dgm:pt>
    <dgm:pt modelId="{41E00C40-7F4B-4585-9F20-769267ABD4B8}">
      <dgm:prSet phldrT="[Text]"/>
      <dgm:spPr/>
      <dgm:t>
        <a:bodyPr/>
        <a:lstStyle/>
        <a:p>
          <a:r>
            <a:rPr lang="en-US" dirty="0" smtClean="0"/>
            <a:t>SIEM</a:t>
          </a:r>
          <a:endParaRPr lang="en-US" dirty="0"/>
        </a:p>
      </dgm:t>
    </dgm:pt>
    <dgm:pt modelId="{D2A84E10-3C47-4A28-A275-88E1562FF253}" type="parTrans" cxnId="{0CED10CA-AA01-4F6B-9173-CAA82D3D6170}">
      <dgm:prSet/>
      <dgm:spPr/>
      <dgm:t>
        <a:bodyPr/>
        <a:lstStyle/>
        <a:p>
          <a:endParaRPr lang="en-US"/>
        </a:p>
      </dgm:t>
    </dgm:pt>
    <dgm:pt modelId="{72494195-9548-47C3-98C6-C33D74F5B535}" type="sibTrans" cxnId="{0CED10CA-AA01-4F6B-9173-CAA82D3D6170}">
      <dgm:prSet/>
      <dgm:spPr/>
      <dgm:t>
        <a:bodyPr/>
        <a:lstStyle/>
        <a:p>
          <a:endParaRPr lang="en-US"/>
        </a:p>
      </dgm:t>
    </dgm:pt>
    <dgm:pt modelId="{AC280081-06A4-4D2C-BB71-98508432B3D8}">
      <dgm:prSet phldrT="[Text]"/>
      <dgm:spPr/>
      <dgm:t>
        <a:bodyPr/>
        <a:lstStyle/>
        <a:p>
          <a:r>
            <a:rPr lang="en-US" dirty="0" smtClean="0"/>
            <a:t>Phase 1</a:t>
          </a:r>
          <a:endParaRPr lang="en-US" dirty="0"/>
        </a:p>
      </dgm:t>
    </dgm:pt>
    <dgm:pt modelId="{9949D207-983A-4B87-B5B1-670B74E3A1BB}" type="parTrans" cxnId="{1EEBCD03-32EC-4B7A-AF0B-7265AF62027D}">
      <dgm:prSet/>
      <dgm:spPr/>
      <dgm:t>
        <a:bodyPr/>
        <a:lstStyle/>
        <a:p>
          <a:endParaRPr lang="en-US"/>
        </a:p>
      </dgm:t>
    </dgm:pt>
    <dgm:pt modelId="{7A61BCAF-DF69-413E-A5B6-BB054CCE809C}" type="sibTrans" cxnId="{1EEBCD03-32EC-4B7A-AF0B-7265AF62027D}">
      <dgm:prSet/>
      <dgm:spPr/>
      <dgm:t>
        <a:bodyPr/>
        <a:lstStyle/>
        <a:p>
          <a:endParaRPr lang="en-US"/>
        </a:p>
      </dgm:t>
    </dgm:pt>
    <dgm:pt modelId="{11042078-E149-476E-94A0-2EF8A8B7E795}">
      <dgm:prSet phldrT="[Text]"/>
      <dgm:spPr/>
      <dgm:t>
        <a:bodyPr/>
        <a:lstStyle/>
        <a:p>
          <a:r>
            <a:rPr lang="en-US" dirty="0" smtClean="0"/>
            <a:t>MDP and DLP</a:t>
          </a:r>
          <a:endParaRPr lang="en-US" dirty="0"/>
        </a:p>
      </dgm:t>
    </dgm:pt>
    <dgm:pt modelId="{36C55EB4-5501-4365-8DE2-29972FFA1B3D}" type="parTrans" cxnId="{498B79BC-55F3-464F-AFCF-3FF231C4B3E5}">
      <dgm:prSet/>
      <dgm:spPr/>
      <dgm:t>
        <a:bodyPr/>
        <a:lstStyle/>
        <a:p>
          <a:endParaRPr lang="en-US"/>
        </a:p>
      </dgm:t>
    </dgm:pt>
    <dgm:pt modelId="{5E74BE18-4595-4342-8E64-D9B08BE401E7}" type="sibTrans" cxnId="{498B79BC-55F3-464F-AFCF-3FF231C4B3E5}">
      <dgm:prSet/>
      <dgm:spPr/>
      <dgm:t>
        <a:bodyPr/>
        <a:lstStyle/>
        <a:p>
          <a:endParaRPr lang="en-US"/>
        </a:p>
      </dgm:t>
    </dgm:pt>
    <dgm:pt modelId="{ECACA535-321A-4A71-959D-F0006443A926}">
      <dgm:prSet phldrT="[Text]"/>
      <dgm:spPr/>
      <dgm:t>
        <a:bodyPr/>
        <a:lstStyle/>
        <a:p>
          <a:r>
            <a:rPr lang="en-US" dirty="0" smtClean="0"/>
            <a:t>Software: $51K – $106K</a:t>
          </a:r>
          <a:endParaRPr lang="en-US" dirty="0"/>
        </a:p>
      </dgm:t>
    </dgm:pt>
    <dgm:pt modelId="{EA0F3EC7-CCEC-4648-B6EB-5328A65908C5}" type="parTrans" cxnId="{FDCE08D6-B5A8-4300-8685-6FF8B5E3B17D}">
      <dgm:prSet/>
      <dgm:spPr/>
      <dgm:t>
        <a:bodyPr/>
        <a:lstStyle/>
        <a:p>
          <a:endParaRPr lang="en-US"/>
        </a:p>
      </dgm:t>
    </dgm:pt>
    <dgm:pt modelId="{51DEFEDA-BF51-4B8C-ADB2-343920C611C5}" type="sibTrans" cxnId="{FDCE08D6-B5A8-4300-8685-6FF8B5E3B17D}">
      <dgm:prSet/>
      <dgm:spPr/>
      <dgm:t>
        <a:bodyPr/>
        <a:lstStyle/>
        <a:p>
          <a:endParaRPr lang="en-US"/>
        </a:p>
      </dgm:t>
    </dgm:pt>
    <dgm:pt modelId="{0A8921A0-4FBC-4C9C-AECA-B389129FFC19}">
      <dgm:prSet phldrT="[Text]"/>
      <dgm:spPr/>
      <dgm:t>
        <a:bodyPr/>
        <a:lstStyle/>
        <a:p>
          <a:r>
            <a:rPr lang="en-US" dirty="0" smtClean="0"/>
            <a:t>Impl&amp;Trn: $104K</a:t>
          </a:r>
          <a:endParaRPr lang="en-US" dirty="0"/>
        </a:p>
      </dgm:t>
    </dgm:pt>
    <dgm:pt modelId="{7ACCE049-7960-42C4-8647-68F28B88FFAF}" type="parTrans" cxnId="{B8470448-D7CE-407B-8366-8666952DDD7D}">
      <dgm:prSet/>
      <dgm:spPr/>
      <dgm:t>
        <a:bodyPr/>
        <a:lstStyle/>
        <a:p>
          <a:endParaRPr lang="en-US"/>
        </a:p>
      </dgm:t>
    </dgm:pt>
    <dgm:pt modelId="{81CA71D8-A1BC-4C47-BA9B-CA3D91C3AB64}" type="sibTrans" cxnId="{B8470448-D7CE-407B-8366-8666952DDD7D}">
      <dgm:prSet/>
      <dgm:spPr/>
      <dgm:t>
        <a:bodyPr/>
        <a:lstStyle/>
        <a:p>
          <a:endParaRPr lang="en-US"/>
        </a:p>
      </dgm:t>
    </dgm:pt>
    <dgm:pt modelId="{69722462-D081-4C91-9119-2A7E6EC32A35}">
      <dgm:prSet phldrT="[Text]"/>
      <dgm:spPr/>
      <dgm:t>
        <a:bodyPr/>
        <a:lstStyle/>
        <a:p>
          <a:r>
            <a:rPr lang="en-US" dirty="0" smtClean="0"/>
            <a:t>Software: $35K</a:t>
          </a:r>
          <a:endParaRPr lang="en-US" dirty="0"/>
        </a:p>
      </dgm:t>
    </dgm:pt>
    <dgm:pt modelId="{067806D5-A3AF-40ED-B9DE-C8D4F5AAD769}" type="parTrans" cxnId="{50DABD5F-B78A-49B9-8A05-F9588CA79011}">
      <dgm:prSet/>
      <dgm:spPr/>
      <dgm:t>
        <a:bodyPr/>
        <a:lstStyle/>
        <a:p>
          <a:endParaRPr lang="en-US"/>
        </a:p>
      </dgm:t>
    </dgm:pt>
    <dgm:pt modelId="{29592CBF-4E35-4B9B-8D23-359CC7758FDC}" type="sibTrans" cxnId="{50DABD5F-B78A-49B9-8A05-F9588CA79011}">
      <dgm:prSet/>
      <dgm:spPr/>
      <dgm:t>
        <a:bodyPr/>
        <a:lstStyle/>
        <a:p>
          <a:endParaRPr lang="en-US"/>
        </a:p>
      </dgm:t>
    </dgm:pt>
    <dgm:pt modelId="{7C1BD6E2-02B8-4101-973E-BEEAF0BA8CE2}">
      <dgm:prSet phldrT="[Text]"/>
      <dgm:spPr/>
      <dgm:t>
        <a:bodyPr/>
        <a:lstStyle/>
        <a:p>
          <a:r>
            <a:rPr lang="en-US" dirty="0" smtClean="0"/>
            <a:t>Impl&amp;Trn: $112K</a:t>
          </a:r>
          <a:endParaRPr lang="en-US" dirty="0"/>
        </a:p>
      </dgm:t>
    </dgm:pt>
    <dgm:pt modelId="{80DA1D78-1A28-4EA4-B5DC-EFFD0B9F786C}" type="parTrans" cxnId="{E2B40E63-1B5D-4B04-A2A0-C103E5857C56}">
      <dgm:prSet/>
      <dgm:spPr/>
      <dgm:t>
        <a:bodyPr/>
        <a:lstStyle/>
        <a:p>
          <a:endParaRPr lang="en-US"/>
        </a:p>
      </dgm:t>
    </dgm:pt>
    <dgm:pt modelId="{00E3801A-2C53-408E-B11B-D26026482B69}" type="sibTrans" cxnId="{E2B40E63-1B5D-4B04-A2A0-C103E5857C56}">
      <dgm:prSet/>
      <dgm:spPr/>
      <dgm:t>
        <a:bodyPr/>
        <a:lstStyle/>
        <a:p>
          <a:endParaRPr lang="en-US"/>
        </a:p>
      </dgm:t>
    </dgm:pt>
    <dgm:pt modelId="{98A40E93-CF72-435E-8264-1DDB0D90E1DD}">
      <dgm:prSet phldrT="[Text]"/>
      <dgm:spPr/>
      <dgm:t>
        <a:bodyPr/>
        <a:lstStyle/>
        <a:p>
          <a:r>
            <a:rPr lang="en-US" dirty="0" smtClean="0"/>
            <a:t>MDM</a:t>
          </a:r>
          <a:endParaRPr lang="en-US" dirty="0"/>
        </a:p>
      </dgm:t>
    </dgm:pt>
    <dgm:pt modelId="{2B753284-E230-437E-849A-576C74B3C28E}" type="parTrans" cxnId="{83A5F0AA-F0EC-4303-96C1-16AAB51E48ED}">
      <dgm:prSet/>
      <dgm:spPr/>
      <dgm:t>
        <a:bodyPr/>
        <a:lstStyle/>
        <a:p>
          <a:endParaRPr lang="en-US"/>
        </a:p>
      </dgm:t>
    </dgm:pt>
    <dgm:pt modelId="{48A10087-75F0-4F56-A209-9DA57F9CCF3F}" type="sibTrans" cxnId="{83A5F0AA-F0EC-4303-96C1-16AAB51E48ED}">
      <dgm:prSet/>
      <dgm:spPr/>
      <dgm:t>
        <a:bodyPr/>
        <a:lstStyle/>
        <a:p>
          <a:endParaRPr lang="en-US"/>
        </a:p>
      </dgm:t>
    </dgm:pt>
    <dgm:pt modelId="{6FB1765E-D931-4B9C-8FF2-63EC6420FB50}">
      <dgm:prSet phldrT="[Text]"/>
      <dgm:spPr/>
      <dgm:t>
        <a:bodyPr/>
        <a:lstStyle/>
        <a:p>
          <a:r>
            <a:rPr lang="en-US" dirty="0" smtClean="0"/>
            <a:t>Phase 3</a:t>
          </a:r>
          <a:endParaRPr lang="en-US" dirty="0"/>
        </a:p>
      </dgm:t>
    </dgm:pt>
    <dgm:pt modelId="{9C6ABA35-7906-4501-9EF2-9D4BE9A4D567}" type="parTrans" cxnId="{DE4138E4-62D7-4E01-AE4B-A1F6B6AF3C84}">
      <dgm:prSet/>
      <dgm:spPr/>
      <dgm:t>
        <a:bodyPr/>
        <a:lstStyle/>
        <a:p>
          <a:endParaRPr lang="en-US"/>
        </a:p>
      </dgm:t>
    </dgm:pt>
    <dgm:pt modelId="{451386BF-5586-45CF-9248-599F8E960C35}" type="sibTrans" cxnId="{DE4138E4-62D7-4E01-AE4B-A1F6B6AF3C84}">
      <dgm:prSet/>
      <dgm:spPr/>
      <dgm:t>
        <a:bodyPr/>
        <a:lstStyle/>
        <a:p>
          <a:endParaRPr lang="en-US"/>
        </a:p>
      </dgm:t>
    </dgm:pt>
    <dgm:pt modelId="{D140F1E9-AC4F-4D89-BF44-8C47481216CC}">
      <dgm:prSet phldrT="[Text]"/>
      <dgm:spPr/>
      <dgm:t>
        <a:bodyPr/>
        <a:lstStyle/>
        <a:p>
          <a:r>
            <a:rPr lang="en-US" dirty="0" smtClean="0"/>
            <a:t>Software: $50K</a:t>
          </a:r>
          <a:endParaRPr lang="en-US" dirty="0"/>
        </a:p>
      </dgm:t>
    </dgm:pt>
    <dgm:pt modelId="{7C30DBEE-7128-4D51-BF1C-2D1DC8102DBD}" type="parTrans" cxnId="{94452547-2A64-4975-85D3-2FF1ECC650CC}">
      <dgm:prSet/>
      <dgm:spPr/>
      <dgm:t>
        <a:bodyPr/>
        <a:lstStyle/>
        <a:p>
          <a:endParaRPr lang="en-US"/>
        </a:p>
      </dgm:t>
    </dgm:pt>
    <dgm:pt modelId="{D9288874-B61A-46BB-AF51-693F2FFC7241}" type="sibTrans" cxnId="{94452547-2A64-4975-85D3-2FF1ECC650CC}">
      <dgm:prSet/>
      <dgm:spPr/>
      <dgm:t>
        <a:bodyPr/>
        <a:lstStyle/>
        <a:p>
          <a:endParaRPr lang="en-US"/>
        </a:p>
      </dgm:t>
    </dgm:pt>
    <dgm:pt modelId="{E71DF614-D392-4326-9880-FA177161929A}">
      <dgm:prSet phldrT="[Text]"/>
      <dgm:spPr/>
      <dgm:t>
        <a:bodyPr/>
        <a:lstStyle/>
        <a:p>
          <a:r>
            <a:rPr lang="en-US" dirty="0" smtClean="0"/>
            <a:t>Impl&amp;Trn: $224K</a:t>
          </a:r>
          <a:endParaRPr lang="en-US" dirty="0"/>
        </a:p>
      </dgm:t>
    </dgm:pt>
    <dgm:pt modelId="{92ED88F3-63B2-41FA-A055-1BEBED51BF90}" type="parTrans" cxnId="{070BCD3A-8809-4744-803C-7E5498F04BA1}">
      <dgm:prSet/>
      <dgm:spPr/>
      <dgm:t>
        <a:bodyPr/>
        <a:lstStyle/>
        <a:p>
          <a:endParaRPr lang="en-US"/>
        </a:p>
      </dgm:t>
    </dgm:pt>
    <dgm:pt modelId="{65959D6D-70F6-4F6F-B80E-32CB2C3780E4}" type="sibTrans" cxnId="{070BCD3A-8809-4744-803C-7E5498F04BA1}">
      <dgm:prSet/>
      <dgm:spPr/>
      <dgm:t>
        <a:bodyPr/>
        <a:lstStyle/>
        <a:p>
          <a:endParaRPr lang="en-US"/>
        </a:p>
      </dgm:t>
    </dgm:pt>
    <dgm:pt modelId="{DA6AD1E2-8C67-4462-A755-55616A874229}">
      <dgm:prSet phldrT="[Text]"/>
      <dgm:spPr/>
      <dgm:t>
        <a:bodyPr/>
        <a:lstStyle/>
        <a:p>
          <a:r>
            <a:rPr lang="en-US" dirty="0" smtClean="0"/>
            <a:t>MDP per Seat: $52-$132</a:t>
          </a:r>
          <a:endParaRPr lang="en-US" dirty="0"/>
        </a:p>
      </dgm:t>
    </dgm:pt>
    <dgm:pt modelId="{DB227D1A-CC1E-424A-AC48-63CA58B176C7}" type="parTrans" cxnId="{48693EA1-017A-4845-A92F-AB6EA111BDDA}">
      <dgm:prSet/>
      <dgm:spPr/>
      <dgm:t>
        <a:bodyPr/>
        <a:lstStyle/>
        <a:p>
          <a:endParaRPr lang="en-US"/>
        </a:p>
      </dgm:t>
    </dgm:pt>
    <dgm:pt modelId="{BFFE9E81-9655-40F8-B5EB-F8ACD5E4BE3C}" type="sibTrans" cxnId="{48693EA1-017A-4845-A92F-AB6EA111BDDA}">
      <dgm:prSet/>
      <dgm:spPr/>
      <dgm:t>
        <a:bodyPr/>
        <a:lstStyle/>
        <a:p>
          <a:endParaRPr lang="en-US"/>
        </a:p>
      </dgm:t>
    </dgm:pt>
    <dgm:pt modelId="{1F7A6277-AC6C-441B-AEC0-426E0B2A8A76}">
      <dgm:prSet phldrT="[Text]"/>
      <dgm:spPr/>
      <dgm:t>
        <a:bodyPr/>
        <a:lstStyle/>
        <a:p>
          <a:r>
            <a:rPr lang="en-US" dirty="0" smtClean="0"/>
            <a:t>LDP per Seat: $50 - $80</a:t>
          </a:r>
          <a:endParaRPr lang="en-US" dirty="0"/>
        </a:p>
      </dgm:t>
    </dgm:pt>
    <dgm:pt modelId="{C00FA44D-8FA3-4F57-BEF8-41BAAF6425B2}" type="parTrans" cxnId="{3E93D92F-9276-4A21-BAA2-1452C19D5F46}">
      <dgm:prSet/>
      <dgm:spPr/>
      <dgm:t>
        <a:bodyPr/>
        <a:lstStyle/>
        <a:p>
          <a:endParaRPr lang="en-US"/>
        </a:p>
      </dgm:t>
    </dgm:pt>
    <dgm:pt modelId="{21F850BD-9494-4980-A488-E2BC19A43244}" type="sibTrans" cxnId="{3E93D92F-9276-4A21-BAA2-1452C19D5F46}">
      <dgm:prSet/>
      <dgm:spPr/>
      <dgm:t>
        <a:bodyPr/>
        <a:lstStyle/>
        <a:p>
          <a:endParaRPr lang="en-US"/>
        </a:p>
      </dgm:t>
    </dgm:pt>
    <dgm:pt modelId="{2512FF0C-78AF-4ABF-B690-851F04CD33D3}">
      <dgm:prSet phldrT="[Text]"/>
      <dgm:spPr/>
      <dgm:t>
        <a:bodyPr/>
        <a:lstStyle/>
        <a:p>
          <a:r>
            <a:rPr lang="en-US" dirty="0" smtClean="0"/>
            <a:t>Per Seat: $70</a:t>
          </a:r>
          <a:endParaRPr lang="en-US" dirty="0"/>
        </a:p>
      </dgm:t>
    </dgm:pt>
    <dgm:pt modelId="{39624678-1B9D-4C8C-A7ED-B78D3377702C}" type="parTrans" cxnId="{FF312DFB-289E-4ACC-AE85-2516C57C3EAA}">
      <dgm:prSet/>
      <dgm:spPr/>
      <dgm:t>
        <a:bodyPr/>
        <a:lstStyle/>
        <a:p>
          <a:endParaRPr lang="en-US"/>
        </a:p>
      </dgm:t>
    </dgm:pt>
    <dgm:pt modelId="{4613BB6E-ADD8-4AB9-919E-EB80B364EAC3}" type="sibTrans" cxnId="{FF312DFB-289E-4ACC-AE85-2516C57C3EAA}">
      <dgm:prSet/>
      <dgm:spPr/>
      <dgm:t>
        <a:bodyPr/>
        <a:lstStyle/>
        <a:p>
          <a:endParaRPr lang="en-US"/>
        </a:p>
      </dgm:t>
    </dgm:pt>
    <dgm:pt modelId="{0972F20A-26CC-4E43-8B63-AD1679D5DE4B}">
      <dgm:prSet phldrT="[Text]"/>
      <dgm:spPr/>
      <dgm:t>
        <a:bodyPr/>
        <a:lstStyle/>
        <a:p>
          <a:r>
            <a:rPr lang="en-US" dirty="0" smtClean="0"/>
            <a:t>Per Seat: $100</a:t>
          </a:r>
          <a:endParaRPr lang="en-US" dirty="0"/>
        </a:p>
      </dgm:t>
    </dgm:pt>
    <dgm:pt modelId="{3E603F7B-E4C2-4019-BA64-2366FD9960C9}" type="parTrans" cxnId="{54F112E7-56C5-42E2-B3F9-2CAA90E04F66}">
      <dgm:prSet/>
      <dgm:spPr/>
      <dgm:t>
        <a:bodyPr/>
        <a:lstStyle/>
        <a:p>
          <a:endParaRPr lang="en-US"/>
        </a:p>
      </dgm:t>
    </dgm:pt>
    <dgm:pt modelId="{190E6CC8-4E8C-4EE6-8BFA-260C25FF66DD}" type="sibTrans" cxnId="{54F112E7-56C5-42E2-B3F9-2CAA90E04F66}">
      <dgm:prSet/>
      <dgm:spPr/>
      <dgm:t>
        <a:bodyPr/>
        <a:lstStyle/>
        <a:p>
          <a:endParaRPr lang="en-US"/>
        </a:p>
      </dgm:t>
    </dgm:pt>
    <dgm:pt modelId="{3A0F8A20-8004-4479-B619-716646E9D2F1}" type="pres">
      <dgm:prSet presAssocID="{3E047F21-8919-4015-9335-F44A0C0D0353}" presName="arrowDiagram" presStyleCnt="0">
        <dgm:presLayoutVars>
          <dgm:chMax val="5"/>
          <dgm:dir/>
          <dgm:resizeHandles val="exact"/>
        </dgm:presLayoutVars>
      </dgm:prSet>
      <dgm:spPr/>
    </dgm:pt>
    <dgm:pt modelId="{FC8B32C3-89F0-4FE6-9A85-7C8EB42C500F}" type="pres">
      <dgm:prSet presAssocID="{3E047F21-8919-4015-9335-F44A0C0D0353}" presName="arrow" presStyleLbl="bgShp" presStyleIdx="0" presStyleCnt="1"/>
      <dgm:spPr/>
      <dgm:t>
        <a:bodyPr/>
        <a:lstStyle/>
        <a:p>
          <a:endParaRPr lang="en-US"/>
        </a:p>
      </dgm:t>
    </dgm:pt>
    <dgm:pt modelId="{A413BF00-0773-42C5-ACC6-88240D18C9F3}" type="pres">
      <dgm:prSet presAssocID="{3E047F21-8919-4015-9335-F44A0C0D0353}" presName="arrowDiagram3" presStyleCnt="0"/>
      <dgm:spPr/>
    </dgm:pt>
    <dgm:pt modelId="{F59C5A1A-628A-40F4-9A88-FE0892E68EC2}" type="pres">
      <dgm:prSet presAssocID="{AC280081-06A4-4D2C-BB71-98508432B3D8}" presName="bullet3a" presStyleLbl="node1" presStyleIdx="0" presStyleCnt="3"/>
      <dgm:spPr/>
    </dgm:pt>
    <dgm:pt modelId="{872BC591-2E7F-45A2-B927-3CED5218DEEE}" type="pres">
      <dgm:prSet presAssocID="{AC280081-06A4-4D2C-BB71-98508432B3D8}" presName="textBox3a" presStyleLbl="revTx" presStyleIdx="0" presStyleCnt="3" custScaleX="133521">
        <dgm:presLayoutVars>
          <dgm:bulletEnabled val="1"/>
        </dgm:presLayoutVars>
      </dgm:prSet>
      <dgm:spPr/>
      <dgm:t>
        <a:bodyPr/>
        <a:lstStyle/>
        <a:p>
          <a:endParaRPr lang="en-US"/>
        </a:p>
      </dgm:t>
    </dgm:pt>
    <dgm:pt modelId="{96B90C4E-4650-444B-9864-94F4A436F8C0}" type="pres">
      <dgm:prSet presAssocID="{319559C3-B041-4909-B0E2-CB3E8F3B4E38}" presName="bullet3b" presStyleLbl="node1" presStyleIdx="1" presStyleCnt="3"/>
      <dgm:spPr/>
    </dgm:pt>
    <dgm:pt modelId="{24F6D637-CD3B-4068-BCE7-52B5B1A07DB8}" type="pres">
      <dgm:prSet presAssocID="{319559C3-B041-4909-B0E2-CB3E8F3B4E38}" presName="textBox3b" presStyleLbl="revTx" presStyleIdx="1" presStyleCnt="3">
        <dgm:presLayoutVars>
          <dgm:bulletEnabled val="1"/>
        </dgm:presLayoutVars>
      </dgm:prSet>
      <dgm:spPr/>
      <dgm:t>
        <a:bodyPr/>
        <a:lstStyle/>
        <a:p>
          <a:endParaRPr lang="en-US"/>
        </a:p>
      </dgm:t>
    </dgm:pt>
    <dgm:pt modelId="{CEA97927-AEDE-4C93-87D6-D902027DCCDA}" type="pres">
      <dgm:prSet presAssocID="{6FB1765E-D931-4B9C-8FF2-63EC6420FB50}" presName="bullet3c" presStyleLbl="node1" presStyleIdx="2" presStyleCnt="3"/>
      <dgm:spPr/>
    </dgm:pt>
    <dgm:pt modelId="{58DA0F63-61D7-479E-83B9-10A04D523F54}" type="pres">
      <dgm:prSet presAssocID="{6FB1765E-D931-4B9C-8FF2-63EC6420FB50}" presName="textBox3c" presStyleLbl="revTx" presStyleIdx="2" presStyleCnt="3">
        <dgm:presLayoutVars>
          <dgm:bulletEnabled val="1"/>
        </dgm:presLayoutVars>
      </dgm:prSet>
      <dgm:spPr/>
      <dgm:t>
        <a:bodyPr/>
        <a:lstStyle/>
        <a:p>
          <a:endParaRPr lang="en-US"/>
        </a:p>
      </dgm:t>
    </dgm:pt>
  </dgm:ptLst>
  <dgm:cxnLst>
    <dgm:cxn modelId="{48693EA1-017A-4845-A92F-AB6EA111BDDA}" srcId="{ECACA535-321A-4A71-959D-F0006443A926}" destId="{DA6AD1E2-8C67-4462-A755-55616A874229}" srcOrd="0" destOrd="0" parTransId="{DB227D1A-CC1E-424A-AC48-63CA58B176C7}" sibTransId="{BFFE9E81-9655-40F8-B5EB-F8ACD5E4BE3C}"/>
    <dgm:cxn modelId="{DE4138E4-62D7-4E01-AE4B-A1F6B6AF3C84}" srcId="{3E047F21-8919-4015-9335-F44A0C0D0353}" destId="{6FB1765E-D931-4B9C-8FF2-63EC6420FB50}" srcOrd="2" destOrd="0" parTransId="{9C6ABA35-7906-4501-9EF2-9D4BE9A4D567}" sibTransId="{451386BF-5586-45CF-9248-599F8E960C35}"/>
    <dgm:cxn modelId="{070BCD3A-8809-4744-803C-7E5498F04BA1}" srcId="{41E00C40-7F4B-4585-9F20-769267ABD4B8}" destId="{E71DF614-D392-4326-9880-FA177161929A}" srcOrd="1" destOrd="0" parTransId="{92ED88F3-63B2-41FA-A055-1BEBED51BF90}" sibTransId="{65959D6D-70F6-4F6F-B80E-32CB2C3780E4}"/>
    <dgm:cxn modelId="{410EAC14-05B8-4CDF-8B91-632FEF71DEB1}" type="presOf" srcId="{0972F20A-26CC-4E43-8B63-AD1679D5DE4B}" destId="{58DA0F63-61D7-479E-83B9-10A04D523F54}" srcOrd="0" destOrd="3" presId="urn:microsoft.com/office/officeart/2005/8/layout/arrow2"/>
    <dgm:cxn modelId="{E2B40E63-1B5D-4B04-A2A0-C103E5857C56}" srcId="{98A40E93-CF72-435E-8264-1DDB0D90E1DD}" destId="{7C1BD6E2-02B8-4101-973E-BEEAF0BA8CE2}" srcOrd="1" destOrd="0" parTransId="{80DA1D78-1A28-4EA4-B5DC-EFFD0B9F786C}" sibTransId="{00E3801A-2C53-408E-B11B-D26026482B69}"/>
    <dgm:cxn modelId="{51C53663-0237-4950-8E51-F3934D933E42}" type="presOf" srcId="{2512FF0C-78AF-4ABF-B690-851F04CD33D3}" destId="{24F6D637-CD3B-4068-BCE7-52B5B1A07DB8}" srcOrd="0" destOrd="3" presId="urn:microsoft.com/office/officeart/2005/8/layout/arrow2"/>
    <dgm:cxn modelId="{FDCE08D6-B5A8-4300-8685-6FF8B5E3B17D}" srcId="{11042078-E149-476E-94A0-2EF8A8B7E795}" destId="{ECACA535-321A-4A71-959D-F0006443A926}" srcOrd="0" destOrd="0" parTransId="{EA0F3EC7-CCEC-4648-B6EB-5328A65908C5}" sibTransId="{51DEFEDA-BF51-4B8C-ADB2-343920C611C5}"/>
    <dgm:cxn modelId="{243ECF23-2A2C-487D-B1E6-DF5F88DFC452}" type="presOf" srcId="{AC280081-06A4-4D2C-BB71-98508432B3D8}" destId="{872BC591-2E7F-45A2-B927-3CED5218DEEE}" srcOrd="0" destOrd="0" presId="urn:microsoft.com/office/officeart/2005/8/layout/arrow2"/>
    <dgm:cxn modelId="{CA406201-562D-4F67-B1E6-5A3704EBE6AC}" type="presOf" srcId="{E71DF614-D392-4326-9880-FA177161929A}" destId="{58DA0F63-61D7-479E-83B9-10A04D523F54}" srcOrd="0" destOrd="4" presId="urn:microsoft.com/office/officeart/2005/8/layout/arrow2"/>
    <dgm:cxn modelId="{0CED10CA-AA01-4F6B-9173-CAA82D3D6170}" srcId="{6FB1765E-D931-4B9C-8FF2-63EC6420FB50}" destId="{41E00C40-7F4B-4585-9F20-769267ABD4B8}" srcOrd="0" destOrd="0" parTransId="{D2A84E10-3C47-4A28-A275-88E1562FF253}" sibTransId="{72494195-9548-47C3-98C6-C33D74F5B535}"/>
    <dgm:cxn modelId="{21DB431E-6571-49E7-8DA0-A78F1236164A}" type="presOf" srcId="{69722462-D081-4C91-9119-2A7E6EC32A35}" destId="{24F6D637-CD3B-4068-BCE7-52B5B1A07DB8}" srcOrd="0" destOrd="2" presId="urn:microsoft.com/office/officeart/2005/8/layout/arrow2"/>
    <dgm:cxn modelId="{AB4B9334-9EE7-4946-BA21-0D308A27DBDF}" type="presOf" srcId="{319559C3-B041-4909-B0E2-CB3E8F3B4E38}" destId="{24F6D637-CD3B-4068-BCE7-52B5B1A07DB8}" srcOrd="0" destOrd="0" presId="urn:microsoft.com/office/officeart/2005/8/layout/arrow2"/>
    <dgm:cxn modelId="{C4837E64-2FAD-46FE-B149-6333972EF9D8}" type="presOf" srcId="{6FB1765E-D931-4B9C-8FF2-63EC6420FB50}" destId="{58DA0F63-61D7-479E-83B9-10A04D523F54}" srcOrd="0" destOrd="0" presId="urn:microsoft.com/office/officeart/2005/8/layout/arrow2"/>
    <dgm:cxn modelId="{D7C73121-3401-420E-8D20-B12575D87741}" type="presOf" srcId="{41E00C40-7F4B-4585-9F20-769267ABD4B8}" destId="{58DA0F63-61D7-479E-83B9-10A04D523F54}" srcOrd="0" destOrd="1" presId="urn:microsoft.com/office/officeart/2005/8/layout/arrow2"/>
    <dgm:cxn modelId="{D90EFFCF-B149-40D4-B3B0-72FBD1583467}" type="presOf" srcId="{DA6AD1E2-8C67-4462-A755-55616A874229}" destId="{872BC591-2E7F-45A2-B927-3CED5218DEEE}" srcOrd="0" destOrd="3" presId="urn:microsoft.com/office/officeart/2005/8/layout/arrow2"/>
    <dgm:cxn modelId="{3E93D92F-9276-4A21-BAA2-1452C19D5F46}" srcId="{ECACA535-321A-4A71-959D-F0006443A926}" destId="{1F7A6277-AC6C-441B-AEC0-426E0B2A8A76}" srcOrd="1" destOrd="0" parTransId="{C00FA44D-8FA3-4F57-BEF8-41BAAF6425B2}" sibTransId="{21F850BD-9494-4980-A488-E2BC19A43244}"/>
    <dgm:cxn modelId="{320BF7D8-C726-4847-9422-6A78629C3B7B}" srcId="{3E047F21-8919-4015-9335-F44A0C0D0353}" destId="{319559C3-B041-4909-B0E2-CB3E8F3B4E38}" srcOrd="1" destOrd="0" parTransId="{45BF2820-7F35-4740-964A-94EF815690D2}" sibTransId="{E3DDEA18-5E29-4D22-85D8-B51C32777476}"/>
    <dgm:cxn modelId="{6402ACDC-685A-4641-A290-F9B12EBDF149}" type="presOf" srcId="{ECACA535-321A-4A71-959D-F0006443A926}" destId="{872BC591-2E7F-45A2-B927-3CED5218DEEE}" srcOrd="0" destOrd="2" presId="urn:microsoft.com/office/officeart/2005/8/layout/arrow2"/>
    <dgm:cxn modelId="{54F112E7-56C5-42E2-B3F9-2CAA90E04F66}" srcId="{D140F1E9-AC4F-4D89-BF44-8C47481216CC}" destId="{0972F20A-26CC-4E43-8B63-AD1679D5DE4B}" srcOrd="0" destOrd="0" parTransId="{3E603F7B-E4C2-4019-BA64-2366FD9960C9}" sibTransId="{190E6CC8-4E8C-4EE6-8BFA-260C25FF66DD}"/>
    <dgm:cxn modelId="{83A5F0AA-F0EC-4303-96C1-16AAB51E48ED}" srcId="{319559C3-B041-4909-B0E2-CB3E8F3B4E38}" destId="{98A40E93-CF72-435E-8264-1DDB0D90E1DD}" srcOrd="0" destOrd="0" parTransId="{2B753284-E230-437E-849A-576C74B3C28E}" sibTransId="{48A10087-75F0-4F56-A209-9DA57F9CCF3F}"/>
    <dgm:cxn modelId="{6F9A331A-6ADC-4D04-BDDD-F5A7DFE0BAD1}" type="presOf" srcId="{0A8921A0-4FBC-4C9C-AECA-B389129FFC19}" destId="{872BC591-2E7F-45A2-B927-3CED5218DEEE}" srcOrd="0" destOrd="5" presId="urn:microsoft.com/office/officeart/2005/8/layout/arrow2"/>
    <dgm:cxn modelId="{50DABD5F-B78A-49B9-8A05-F9588CA79011}" srcId="{98A40E93-CF72-435E-8264-1DDB0D90E1DD}" destId="{69722462-D081-4C91-9119-2A7E6EC32A35}" srcOrd="0" destOrd="0" parTransId="{067806D5-A3AF-40ED-B9DE-C8D4F5AAD769}" sibTransId="{29592CBF-4E35-4B9B-8D23-359CC7758FDC}"/>
    <dgm:cxn modelId="{7899F9E5-9A32-4B5B-B1FF-856E82A02EC7}" type="presOf" srcId="{98A40E93-CF72-435E-8264-1DDB0D90E1DD}" destId="{24F6D637-CD3B-4068-BCE7-52B5B1A07DB8}" srcOrd="0" destOrd="1" presId="urn:microsoft.com/office/officeart/2005/8/layout/arrow2"/>
    <dgm:cxn modelId="{6C65CBC3-4C4F-46AB-9178-7EBA80622E94}" type="presOf" srcId="{D140F1E9-AC4F-4D89-BF44-8C47481216CC}" destId="{58DA0F63-61D7-479E-83B9-10A04D523F54}" srcOrd="0" destOrd="2" presId="urn:microsoft.com/office/officeart/2005/8/layout/arrow2"/>
    <dgm:cxn modelId="{B8470448-D7CE-407B-8366-8666952DDD7D}" srcId="{11042078-E149-476E-94A0-2EF8A8B7E795}" destId="{0A8921A0-4FBC-4C9C-AECA-B389129FFC19}" srcOrd="1" destOrd="0" parTransId="{7ACCE049-7960-42C4-8647-68F28B88FFAF}" sibTransId="{81CA71D8-A1BC-4C47-BA9B-CA3D91C3AB64}"/>
    <dgm:cxn modelId="{498B79BC-55F3-464F-AFCF-3FF231C4B3E5}" srcId="{AC280081-06A4-4D2C-BB71-98508432B3D8}" destId="{11042078-E149-476E-94A0-2EF8A8B7E795}" srcOrd="0" destOrd="0" parTransId="{36C55EB4-5501-4365-8DE2-29972FFA1B3D}" sibTransId="{5E74BE18-4595-4342-8E64-D9B08BE401E7}"/>
    <dgm:cxn modelId="{FF312DFB-289E-4ACC-AE85-2516C57C3EAA}" srcId="{69722462-D081-4C91-9119-2A7E6EC32A35}" destId="{2512FF0C-78AF-4ABF-B690-851F04CD33D3}" srcOrd="0" destOrd="0" parTransId="{39624678-1B9D-4C8C-A7ED-B78D3377702C}" sibTransId="{4613BB6E-ADD8-4AB9-919E-EB80B364EAC3}"/>
    <dgm:cxn modelId="{A693655A-F2B4-4288-A725-1650E4623530}" type="presOf" srcId="{7C1BD6E2-02B8-4101-973E-BEEAF0BA8CE2}" destId="{24F6D637-CD3B-4068-BCE7-52B5B1A07DB8}" srcOrd="0" destOrd="4" presId="urn:microsoft.com/office/officeart/2005/8/layout/arrow2"/>
    <dgm:cxn modelId="{2C1E53C6-5F98-438C-B9BA-377F1AFADA11}" type="presOf" srcId="{11042078-E149-476E-94A0-2EF8A8B7E795}" destId="{872BC591-2E7F-45A2-B927-3CED5218DEEE}" srcOrd="0" destOrd="1" presId="urn:microsoft.com/office/officeart/2005/8/layout/arrow2"/>
    <dgm:cxn modelId="{7393C8BA-AA9C-41A8-9F88-28DF475A9917}" type="presOf" srcId="{3E047F21-8919-4015-9335-F44A0C0D0353}" destId="{3A0F8A20-8004-4479-B619-716646E9D2F1}" srcOrd="0" destOrd="0" presId="urn:microsoft.com/office/officeart/2005/8/layout/arrow2"/>
    <dgm:cxn modelId="{3D7CF1A1-F8A0-4D15-A3EA-E2ABB2F81C54}" type="presOf" srcId="{1F7A6277-AC6C-441B-AEC0-426E0B2A8A76}" destId="{872BC591-2E7F-45A2-B927-3CED5218DEEE}" srcOrd="0" destOrd="4" presId="urn:microsoft.com/office/officeart/2005/8/layout/arrow2"/>
    <dgm:cxn modelId="{94452547-2A64-4975-85D3-2FF1ECC650CC}" srcId="{41E00C40-7F4B-4585-9F20-769267ABD4B8}" destId="{D140F1E9-AC4F-4D89-BF44-8C47481216CC}" srcOrd="0" destOrd="0" parTransId="{7C30DBEE-7128-4D51-BF1C-2D1DC8102DBD}" sibTransId="{D9288874-B61A-46BB-AF51-693F2FFC7241}"/>
    <dgm:cxn modelId="{1EEBCD03-32EC-4B7A-AF0B-7265AF62027D}" srcId="{3E047F21-8919-4015-9335-F44A0C0D0353}" destId="{AC280081-06A4-4D2C-BB71-98508432B3D8}" srcOrd="0" destOrd="0" parTransId="{9949D207-983A-4B87-B5B1-670B74E3A1BB}" sibTransId="{7A61BCAF-DF69-413E-A5B6-BB054CCE809C}"/>
    <dgm:cxn modelId="{3517ECF8-ED96-4359-99C1-10FF47A3DF2B}" type="presParOf" srcId="{3A0F8A20-8004-4479-B619-716646E9D2F1}" destId="{FC8B32C3-89F0-4FE6-9A85-7C8EB42C500F}" srcOrd="0" destOrd="0" presId="urn:microsoft.com/office/officeart/2005/8/layout/arrow2"/>
    <dgm:cxn modelId="{1DA513A1-F086-4270-9CC9-298B41F5FFA2}" type="presParOf" srcId="{3A0F8A20-8004-4479-B619-716646E9D2F1}" destId="{A413BF00-0773-42C5-ACC6-88240D18C9F3}" srcOrd="1" destOrd="0" presId="urn:microsoft.com/office/officeart/2005/8/layout/arrow2"/>
    <dgm:cxn modelId="{3510EF67-703E-4AAB-AEDA-7B168F9234A0}" type="presParOf" srcId="{A413BF00-0773-42C5-ACC6-88240D18C9F3}" destId="{F59C5A1A-628A-40F4-9A88-FE0892E68EC2}" srcOrd="0" destOrd="0" presId="urn:microsoft.com/office/officeart/2005/8/layout/arrow2"/>
    <dgm:cxn modelId="{F489B52F-A998-4ACF-BA81-D288A35BC02F}" type="presParOf" srcId="{A413BF00-0773-42C5-ACC6-88240D18C9F3}" destId="{872BC591-2E7F-45A2-B927-3CED5218DEEE}" srcOrd="1" destOrd="0" presId="urn:microsoft.com/office/officeart/2005/8/layout/arrow2"/>
    <dgm:cxn modelId="{5BD037CA-F86D-45EA-B0A0-B6D37AB2A05C}" type="presParOf" srcId="{A413BF00-0773-42C5-ACC6-88240D18C9F3}" destId="{96B90C4E-4650-444B-9864-94F4A436F8C0}" srcOrd="2" destOrd="0" presId="urn:microsoft.com/office/officeart/2005/8/layout/arrow2"/>
    <dgm:cxn modelId="{35966327-C80A-42F0-857B-4BBE04FA9300}" type="presParOf" srcId="{A413BF00-0773-42C5-ACC6-88240D18C9F3}" destId="{24F6D637-CD3B-4068-BCE7-52B5B1A07DB8}" srcOrd="3" destOrd="0" presId="urn:microsoft.com/office/officeart/2005/8/layout/arrow2"/>
    <dgm:cxn modelId="{660D2087-A4A6-4BB2-8D33-876105DD6967}" type="presParOf" srcId="{A413BF00-0773-42C5-ACC6-88240D18C9F3}" destId="{CEA97927-AEDE-4C93-87D6-D902027DCCDA}" srcOrd="4" destOrd="0" presId="urn:microsoft.com/office/officeart/2005/8/layout/arrow2"/>
    <dgm:cxn modelId="{617BFD30-36F6-4DA8-97EF-A25465002784}" type="presParOf" srcId="{A413BF00-0773-42C5-ACC6-88240D18C9F3}" destId="{58DA0F63-61D7-479E-83B9-10A04D523F54}"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CB34D2-DF38-4918-AF14-9209E06B027A}" type="doc">
      <dgm:prSet loTypeId="urn:microsoft.com/office/officeart/2005/8/layout/pyramid2" loCatId="list" qsTypeId="urn:microsoft.com/office/officeart/2005/8/quickstyle/simple1" qsCatId="simple" csTypeId="urn:microsoft.com/office/officeart/2005/8/colors/colorful5" csCatId="colorful" phldr="1"/>
      <dgm:spPr/>
    </dgm:pt>
    <dgm:pt modelId="{2642A72C-CA0A-43D0-B234-2561CD87562A}">
      <dgm:prSet phldrT="[Text]"/>
      <dgm:spPr/>
      <dgm:t>
        <a:bodyPr/>
        <a:lstStyle/>
        <a:p>
          <a:r>
            <a:rPr lang="en-US" dirty="0" smtClean="0"/>
            <a:t>Education</a:t>
          </a:r>
          <a:endParaRPr lang="en-US" dirty="0"/>
        </a:p>
      </dgm:t>
    </dgm:pt>
    <dgm:pt modelId="{0B6ACFF7-6F55-4766-AFAF-06A163EC0672}" type="parTrans" cxnId="{787D0623-78DD-46AA-8C42-0C79F89B9759}">
      <dgm:prSet/>
      <dgm:spPr/>
      <dgm:t>
        <a:bodyPr/>
        <a:lstStyle/>
        <a:p>
          <a:endParaRPr lang="en-US"/>
        </a:p>
      </dgm:t>
    </dgm:pt>
    <dgm:pt modelId="{62403539-E71E-438A-9A63-E70DFBAABA7E}" type="sibTrans" cxnId="{787D0623-78DD-46AA-8C42-0C79F89B9759}">
      <dgm:prSet/>
      <dgm:spPr/>
      <dgm:t>
        <a:bodyPr/>
        <a:lstStyle/>
        <a:p>
          <a:endParaRPr lang="en-US"/>
        </a:p>
      </dgm:t>
    </dgm:pt>
    <dgm:pt modelId="{25500128-8AA5-4048-B0AE-0C7F7521B193}">
      <dgm:prSet phldrT="[Text]"/>
      <dgm:spPr/>
      <dgm:t>
        <a:bodyPr/>
        <a:lstStyle/>
        <a:p>
          <a:r>
            <a:rPr lang="en-US" dirty="0" smtClean="0"/>
            <a:t>Device Kill</a:t>
          </a:r>
          <a:endParaRPr lang="en-US" dirty="0"/>
        </a:p>
      </dgm:t>
    </dgm:pt>
    <dgm:pt modelId="{F3CBE69F-9850-445A-8EE9-29852F2F95C8}" type="parTrans" cxnId="{04489817-F863-45A7-91F6-2FA8E41C797D}">
      <dgm:prSet/>
      <dgm:spPr/>
      <dgm:t>
        <a:bodyPr/>
        <a:lstStyle/>
        <a:p>
          <a:endParaRPr lang="en-US"/>
        </a:p>
      </dgm:t>
    </dgm:pt>
    <dgm:pt modelId="{0F8E02B7-42CC-4103-A5A7-D32DCAC6948B}" type="sibTrans" cxnId="{04489817-F863-45A7-91F6-2FA8E41C797D}">
      <dgm:prSet/>
      <dgm:spPr/>
      <dgm:t>
        <a:bodyPr/>
        <a:lstStyle/>
        <a:p>
          <a:endParaRPr lang="en-US"/>
        </a:p>
      </dgm:t>
    </dgm:pt>
    <dgm:pt modelId="{CBFBAD3B-C95A-4FAC-AFFB-CCFD85AE31D7}">
      <dgm:prSet phldrT="[Text]"/>
      <dgm:spPr/>
      <dgm:t>
        <a:bodyPr/>
        <a:lstStyle/>
        <a:p>
          <a:r>
            <a:rPr lang="en-US" dirty="0" smtClean="0"/>
            <a:t>Data Recovery</a:t>
          </a:r>
          <a:endParaRPr lang="en-US" dirty="0"/>
        </a:p>
      </dgm:t>
    </dgm:pt>
    <dgm:pt modelId="{B6BC11BD-4B50-4426-AB9D-2E14A8191A4A}" type="parTrans" cxnId="{EB80A709-8B17-44DB-AF01-5DE8E57CA78A}">
      <dgm:prSet/>
      <dgm:spPr/>
      <dgm:t>
        <a:bodyPr/>
        <a:lstStyle/>
        <a:p>
          <a:endParaRPr lang="en-US"/>
        </a:p>
      </dgm:t>
    </dgm:pt>
    <dgm:pt modelId="{FD410B11-B3E0-4176-8C22-6A3FA772BF9C}" type="sibTrans" cxnId="{EB80A709-8B17-44DB-AF01-5DE8E57CA78A}">
      <dgm:prSet/>
      <dgm:spPr/>
      <dgm:t>
        <a:bodyPr/>
        <a:lstStyle/>
        <a:p>
          <a:endParaRPr lang="en-US"/>
        </a:p>
      </dgm:t>
    </dgm:pt>
    <dgm:pt modelId="{13BFFF2C-74DA-4AFD-9A5E-301E97C9E29B}">
      <dgm:prSet phldrT="[Text]"/>
      <dgm:spPr/>
      <dgm:t>
        <a:bodyPr/>
        <a:lstStyle/>
        <a:p>
          <a:r>
            <a:rPr lang="en-US" dirty="0" smtClean="0"/>
            <a:t>Audit Trails</a:t>
          </a:r>
          <a:endParaRPr lang="en-US" dirty="0"/>
        </a:p>
      </dgm:t>
    </dgm:pt>
    <dgm:pt modelId="{FFBFE847-DE1D-46CE-875D-1D2A52177BFB}" type="parTrans" cxnId="{EE4757EE-7A96-4782-B215-1A0C0CFD508D}">
      <dgm:prSet/>
      <dgm:spPr/>
      <dgm:t>
        <a:bodyPr/>
        <a:lstStyle/>
        <a:p>
          <a:endParaRPr lang="en-US"/>
        </a:p>
      </dgm:t>
    </dgm:pt>
    <dgm:pt modelId="{AF9BF1A6-6ED3-4E0D-ACCE-7FDD0DF2BC4F}" type="sibTrans" cxnId="{EE4757EE-7A96-4782-B215-1A0C0CFD508D}">
      <dgm:prSet/>
      <dgm:spPr/>
      <dgm:t>
        <a:bodyPr/>
        <a:lstStyle/>
        <a:p>
          <a:endParaRPr lang="en-US"/>
        </a:p>
      </dgm:t>
    </dgm:pt>
    <dgm:pt modelId="{8543147B-047B-4B75-A443-C8CC2DF7DB03}">
      <dgm:prSet phldrT="[Text]"/>
      <dgm:spPr/>
      <dgm:t>
        <a:bodyPr/>
        <a:lstStyle/>
        <a:p>
          <a:r>
            <a:rPr lang="en-US" dirty="0" smtClean="0"/>
            <a:t>Encryption</a:t>
          </a:r>
          <a:endParaRPr lang="en-US" dirty="0"/>
        </a:p>
      </dgm:t>
    </dgm:pt>
    <dgm:pt modelId="{44C82899-67D7-48D6-A407-FDBD22E22782}" type="parTrans" cxnId="{890EF980-03D0-40BB-AC85-C7E5CF87E309}">
      <dgm:prSet/>
      <dgm:spPr/>
      <dgm:t>
        <a:bodyPr/>
        <a:lstStyle/>
        <a:p>
          <a:endParaRPr lang="en-US"/>
        </a:p>
      </dgm:t>
    </dgm:pt>
    <dgm:pt modelId="{81E0FEFF-4B6B-44D5-BD9B-6A73C575D1A8}" type="sibTrans" cxnId="{890EF980-03D0-40BB-AC85-C7E5CF87E309}">
      <dgm:prSet/>
      <dgm:spPr/>
      <dgm:t>
        <a:bodyPr/>
        <a:lstStyle/>
        <a:p>
          <a:endParaRPr lang="en-US"/>
        </a:p>
      </dgm:t>
    </dgm:pt>
    <dgm:pt modelId="{3306FD4F-AD2E-4F99-86AF-70F88E101ABB}">
      <dgm:prSet phldrT="[Text]"/>
      <dgm:spPr/>
      <dgm:t>
        <a:bodyPr/>
        <a:lstStyle/>
        <a:p>
          <a:r>
            <a:rPr lang="en-US" dirty="0" smtClean="0"/>
            <a:t>Content-Aware</a:t>
          </a:r>
          <a:endParaRPr lang="en-US" dirty="0"/>
        </a:p>
      </dgm:t>
    </dgm:pt>
    <dgm:pt modelId="{885A94A6-BC27-411D-96BB-4C541417070D}" type="parTrans" cxnId="{EC8520CA-BF79-4FCF-B330-C55E070FD450}">
      <dgm:prSet/>
      <dgm:spPr/>
      <dgm:t>
        <a:bodyPr/>
        <a:lstStyle/>
        <a:p>
          <a:endParaRPr lang="en-US"/>
        </a:p>
      </dgm:t>
    </dgm:pt>
    <dgm:pt modelId="{2244E8AC-8602-4542-96AE-93A20417E1D1}" type="sibTrans" cxnId="{EC8520CA-BF79-4FCF-B330-C55E070FD450}">
      <dgm:prSet/>
      <dgm:spPr/>
      <dgm:t>
        <a:bodyPr/>
        <a:lstStyle/>
        <a:p>
          <a:endParaRPr lang="en-US"/>
        </a:p>
      </dgm:t>
    </dgm:pt>
    <dgm:pt modelId="{3E2A98C7-6476-4E28-AA45-5D39817A3563}" type="pres">
      <dgm:prSet presAssocID="{E7CB34D2-DF38-4918-AF14-9209E06B027A}" presName="compositeShape" presStyleCnt="0">
        <dgm:presLayoutVars>
          <dgm:dir/>
          <dgm:resizeHandles/>
        </dgm:presLayoutVars>
      </dgm:prSet>
      <dgm:spPr/>
    </dgm:pt>
    <dgm:pt modelId="{B9ED548F-0288-4B93-8619-C3403274F477}" type="pres">
      <dgm:prSet presAssocID="{E7CB34D2-DF38-4918-AF14-9209E06B027A}" presName="pyramid" presStyleLbl="node1" presStyleIdx="0" presStyleCnt="1"/>
      <dgm:spPr/>
    </dgm:pt>
    <dgm:pt modelId="{89B81A22-2D5F-469E-9C84-9784947B16CF}" type="pres">
      <dgm:prSet presAssocID="{E7CB34D2-DF38-4918-AF14-9209E06B027A}" presName="theList" presStyleCnt="0"/>
      <dgm:spPr/>
    </dgm:pt>
    <dgm:pt modelId="{06C8C2CC-8EA2-4FBB-8B2E-DD815FC2D486}" type="pres">
      <dgm:prSet presAssocID="{25500128-8AA5-4048-B0AE-0C7F7521B193}" presName="aNode" presStyleLbl="fgAcc1" presStyleIdx="0" presStyleCnt="6">
        <dgm:presLayoutVars>
          <dgm:bulletEnabled val="1"/>
        </dgm:presLayoutVars>
      </dgm:prSet>
      <dgm:spPr/>
      <dgm:t>
        <a:bodyPr/>
        <a:lstStyle/>
        <a:p>
          <a:endParaRPr lang="en-US"/>
        </a:p>
      </dgm:t>
    </dgm:pt>
    <dgm:pt modelId="{942DCDDE-809B-4DBE-AE93-5B11E9955AF9}" type="pres">
      <dgm:prSet presAssocID="{25500128-8AA5-4048-B0AE-0C7F7521B193}" presName="aSpace" presStyleCnt="0"/>
      <dgm:spPr/>
    </dgm:pt>
    <dgm:pt modelId="{CCB9B15E-D138-4C52-B9CC-0B4C1CF11B84}" type="pres">
      <dgm:prSet presAssocID="{CBFBAD3B-C95A-4FAC-AFFB-CCFD85AE31D7}" presName="aNode" presStyleLbl="fgAcc1" presStyleIdx="1" presStyleCnt="6">
        <dgm:presLayoutVars>
          <dgm:bulletEnabled val="1"/>
        </dgm:presLayoutVars>
      </dgm:prSet>
      <dgm:spPr/>
      <dgm:t>
        <a:bodyPr/>
        <a:lstStyle/>
        <a:p>
          <a:endParaRPr lang="en-US"/>
        </a:p>
      </dgm:t>
    </dgm:pt>
    <dgm:pt modelId="{0D01BCB4-FCB9-4ADF-ABA4-855886A34524}" type="pres">
      <dgm:prSet presAssocID="{CBFBAD3B-C95A-4FAC-AFFB-CCFD85AE31D7}" presName="aSpace" presStyleCnt="0"/>
      <dgm:spPr/>
    </dgm:pt>
    <dgm:pt modelId="{DB2B81A1-A9B4-4CFA-A10A-DF71EBC986C8}" type="pres">
      <dgm:prSet presAssocID="{3306FD4F-AD2E-4F99-86AF-70F88E101ABB}" presName="aNode" presStyleLbl="fgAcc1" presStyleIdx="2" presStyleCnt="6">
        <dgm:presLayoutVars>
          <dgm:bulletEnabled val="1"/>
        </dgm:presLayoutVars>
      </dgm:prSet>
      <dgm:spPr/>
      <dgm:t>
        <a:bodyPr/>
        <a:lstStyle/>
        <a:p>
          <a:endParaRPr lang="en-US"/>
        </a:p>
      </dgm:t>
    </dgm:pt>
    <dgm:pt modelId="{A59DF8E7-3B45-48B5-A701-09D0C87333FB}" type="pres">
      <dgm:prSet presAssocID="{3306FD4F-AD2E-4F99-86AF-70F88E101ABB}" presName="aSpace" presStyleCnt="0"/>
      <dgm:spPr/>
    </dgm:pt>
    <dgm:pt modelId="{9148D4FF-107C-47DF-89E2-71C9005E6257}" type="pres">
      <dgm:prSet presAssocID="{13BFFF2C-74DA-4AFD-9A5E-301E97C9E29B}" presName="aNode" presStyleLbl="fgAcc1" presStyleIdx="3" presStyleCnt="6">
        <dgm:presLayoutVars>
          <dgm:bulletEnabled val="1"/>
        </dgm:presLayoutVars>
      </dgm:prSet>
      <dgm:spPr/>
      <dgm:t>
        <a:bodyPr/>
        <a:lstStyle/>
        <a:p>
          <a:endParaRPr lang="en-US"/>
        </a:p>
      </dgm:t>
    </dgm:pt>
    <dgm:pt modelId="{7FC82D2E-A346-4880-8176-AA9EDAA1C126}" type="pres">
      <dgm:prSet presAssocID="{13BFFF2C-74DA-4AFD-9A5E-301E97C9E29B}" presName="aSpace" presStyleCnt="0"/>
      <dgm:spPr/>
    </dgm:pt>
    <dgm:pt modelId="{6AF0CA7F-D259-4EF2-9878-63B159C3185F}" type="pres">
      <dgm:prSet presAssocID="{8543147B-047B-4B75-A443-C8CC2DF7DB03}" presName="aNode" presStyleLbl="fgAcc1" presStyleIdx="4" presStyleCnt="6">
        <dgm:presLayoutVars>
          <dgm:bulletEnabled val="1"/>
        </dgm:presLayoutVars>
      </dgm:prSet>
      <dgm:spPr/>
      <dgm:t>
        <a:bodyPr/>
        <a:lstStyle/>
        <a:p>
          <a:endParaRPr lang="en-US"/>
        </a:p>
      </dgm:t>
    </dgm:pt>
    <dgm:pt modelId="{64E1FCAF-BF68-4A79-A35B-80ABC1A33910}" type="pres">
      <dgm:prSet presAssocID="{8543147B-047B-4B75-A443-C8CC2DF7DB03}" presName="aSpace" presStyleCnt="0"/>
      <dgm:spPr/>
    </dgm:pt>
    <dgm:pt modelId="{469DEB2C-1B92-4453-9C3F-3AEF99F6FC41}" type="pres">
      <dgm:prSet presAssocID="{2642A72C-CA0A-43D0-B234-2561CD87562A}" presName="aNode" presStyleLbl="fgAcc1" presStyleIdx="5" presStyleCnt="6">
        <dgm:presLayoutVars>
          <dgm:bulletEnabled val="1"/>
        </dgm:presLayoutVars>
      </dgm:prSet>
      <dgm:spPr/>
      <dgm:t>
        <a:bodyPr/>
        <a:lstStyle/>
        <a:p>
          <a:endParaRPr lang="en-US"/>
        </a:p>
      </dgm:t>
    </dgm:pt>
    <dgm:pt modelId="{5DFAB86B-9CA4-480E-9BEC-636F185287F3}" type="pres">
      <dgm:prSet presAssocID="{2642A72C-CA0A-43D0-B234-2561CD87562A}" presName="aSpace" presStyleCnt="0"/>
      <dgm:spPr/>
    </dgm:pt>
  </dgm:ptLst>
  <dgm:cxnLst>
    <dgm:cxn modelId="{890EF980-03D0-40BB-AC85-C7E5CF87E309}" srcId="{E7CB34D2-DF38-4918-AF14-9209E06B027A}" destId="{8543147B-047B-4B75-A443-C8CC2DF7DB03}" srcOrd="4" destOrd="0" parTransId="{44C82899-67D7-48D6-A407-FDBD22E22782}" sibTransId="{81E0FEFF-4B6B-44D5-BD9B-6A73C575D1A8}"/>
    <dgm:cxn modelId="{CBF6F8CA-7766-42A0-BA4E-0989BED0E3D5}" type="presOf" srcId="{8543147B-047B-4B75-A443-C8CC2DF7DB03}" destId="{6AF0CA7F-D259-4EF2-9878-63B159C3185F}" srcOrd="0" destOrd="0" presId="urn:microsoft.com/office/officeart/2005/8/layout/pyramid2"/>
    <dgm:cxn modelId="{6F761A09-0789-47B9-8B75-7C6D6E7038CE}" type="presOf" srcId="{E7CB34D2-DF38-4918-AF14-9209E06B027A}" destId="{3E2A98C7-6476-4E28-AA45-5D39817A3563}" srcOrd="0" destOrd="0" presId="urn:microsoft.com/office/officeart/2005/8/layout/pyramid2"/>
    <dgm:cxn modelId="{04489817-F863-45A7-91F6-2FA8E41C797D}" srcId="{E7CB34D2-DF38-4918-AF14-9209E06B027A}" destId="{25500128-8AA5-4048-B0AE-0C7F7521B193}" srcOrd="0" destOrd="0" parTransId="{F3CBE69F-9850-445A-8EE9-29852F2F95C8}" sibTransId="{0F8E02B7-42CC-4103-A5A7-D32DCAC6948B}"/>
    <dgm:cxn modelId="{487DF978-9D24-43DE-9859-E4EEB12040C6}" type="presOf" srcId="{2642A72C-CA0A-43D0-B234-2561CD87562A}" destId="{469DEB2C-1B92-4453-9C3F-3AEF99F6FC41}" srcOrd="0" destOrd="0" presId="urn:microsoft.com/office/officeart/2005/8/layout/pyramid2"/>
    <dgm:cxn modelId="{AFEBA8AB-951C-42BA-B818-8F9E62F7019E}" type="presOf" srcId="{CBFBAD3B-C95A-4FAC-AFFB-CCFD85AE31D7}" destId="{CCB9B15E-D138-4C52-B9CC-0B4C1CF11B84}" srcOrd="0" destOrd="0" presId="urn:microsoft.com/office/officeart/2005/8/layout/pyramid2"/>
    <dgm:cxn modelId="{EB80A709-8B17-44DB-AF01-5DE8E57CA78A}" srcId="{E7CB34D2-DF38-4918-AF14-9209E06B027A}" destId="{CBFBAD3B-C95A-4FAC-AFFB-CCFD85AE31D7}" srcOrd="1" destOrd="0" parTransId="{B6BC11BD-4B50-4426-AB9D-2E14A8191A4A}" sibTransId="{FD410B11-B3E0-4176-8C22-6A3FA772BF9C}"/>
    <dgm:cxn modelId="{EC8520CA-BF79-4FCF-B330-C55E070FD450}" srcId="{E7CB34D2-DF38-4918-AF14-9209E06B027A}" destId="{3306FD4F-AD2E-4F99-86AF-70F88E101ABB}" srcOrd="2" destOrd="0" parTransId="{885A94A6-BC27-411D-96BB-4C541417070D}" sibTransId="{2244E8AC-8602-4542-96AE-93A20417E1D1}"/>
    <dgm:cxn modelId="{B88AC7BE-4F15-4AB3-94F4-97043D5DD5CC}" type="presOf" srcId="{13BFFF2C-74DA-4AFD-9A5E-301E97C9E29B}" destId="{9148D4FF-107C-47DF-89E2-71C9005E6257}" srcOrd="0" destOrd="0" presId="urn:microsoft.com/office/officeart/2005/8/layout/pyramid2"/>
    <dgm:cxn modelId="{EE4757EE-7A96-4782-B215-1A0C0CFD508D}" srcId="{E7CB34D2-DF38-4918-AF14-9209E06B027A}" destId="{13BFFF2C-74DA-4AFD-9A5E-301E97C9E29B}" srcOrd="3" destOrd="0" parTransId="{FFBFE847-DE1D-46CE-875D-1D2A52177BFB}" sibTransId="{AF9BF1A6-6ED3-4E0D-ACCE-7FDD0DF2BC4F}"/>
    <dgm:cxn modelId="{078CA7D1-2566-42AF-98D4-D397D06D5ACF}" type="presOf" srcId="{3306FD4F-AD2E-4F99-86AF-70F88E101ABB}" destId="{DB2B81A1-A9B4-4CFA-A10A-DF71EBC986C8}" srcOrd="0" destOrd="0" presId="urn:microsoft.com/office/officeart/2005/8/layout/pyramid2"/>
    <dgm:cxn modelId="{787D0623-78DD-46AA-8C42-0C79F89B9759}" srcId="{E7CB34D2-DF38-4918-AF14-9209E06B027A}" destId="{2642A72C-CA0A-43D0-B234-2561CD87562A}" srcOrd="5" destOrd="0" parTransId="{0B6ACFF7-6F55-4766-AFAF-06A163EC0672}" sibTransId="{62403539-E71E-438A-9A63-E70DFBAABA7E}"/>
    <dgm:cxn modelId="{B2E0A09B-768A-4E4A-B75D-B979AA209078}" type="presOf" srcId="{25500128-8AA5-4048-B0AE-0C7F7521B193}" destId="{06C8C2CC-8EA2-4FBB-8B2E-DD815FC2D486}" srcOrd="0" destOrd="0" presId="urn:microsoft.com/office/officeart/2005/8/layout/pyramid2"/>
    <dgm:cxn modelId="{948BD505-EE58-4961-B07C-68B1507E13C0}" type="presParOf" srcId="{3E2A98C7-6476-4E28-AA45-5D39817A3563}" destId="{B9ED548F-0288-4B93-8619-C3403274F477}" srcOrd="0" destOrd="0" presId="urn:microsoft.com/office/officeart/2005/8/layout/pyramid2"/>
    <dgm:cxn modelId="{02573997-462B-46C8-A6C8-897F8F8B8A87}" type="presParOf" srcId="{3E2A98C7-6476-4E28-AA45-5D39817A3563}" destId="{89B81A22-2D5F-469E-9C84-9784947B16CF}" srcOrd="1" destOrd="0" presId="urn:microsoft.com/office/officeart/2005/8/layout/pyramid2"/>
    <dgm:cxn modelId="{F61710B3-4CDD-46D2-9770-42A3D4C739CD}" type="presParOf" srcId="{89B81A22-2D5F-469E-9C84-9784947B16CF}" destId="{06C8C2CC-8EA2-4FBB-8B2E-DD815FC2D486}" srcOrd="0" destOrd="0" presId="urn:microsoft.com/office/officeart/2005/8/layout/pyramid2"/>
    <dgm:cxn modelId="{B1EE1CAD-246B-401A-8C8E-45F05777581F}" type="presParOf" srcId="{89B81A22-2D5F-469E-9C84-9784947B16CF}" destId="{942DCDDE-809B-4DBE-AE93-5B11E9955AF9}" srcOrd="1" destOrd="0" presId="urn:microsoft.com/office/officeart/2005/8/layout/pyramid2"/>
    <dgm:cxn modelId="{BFB91410-33D0-4DF8-AC42-8BE77C238DA2}" type="presParOf" srcId="{89B81A22-2D5F-469E-9C84-9784947B16CF}" destId="{CCB9B15E-D138-4C52-B9CC-0B4C1CF11B84}" srcOrd="2" destOrd="0" presId="urn:microsoft.com/office/officeart/2005/8/layout/pyramid2"/>
    <dgm:cxn modelId="{BDDBB5B5-ED95-4905-90C4-95A3D5D54EA7}" type="presParOf" srcId="{89B81A22-2D5F-469E-9C84-9784947B16CF}" destId="{0D01BCB4-FCB9-4ADF-ABA4-855886A34524}" srcOrd="3" destOrd="0" presId="urn:microsoft.com/office/officeart/2005/8/layout/pyramid2"/>
    <dgm:cxn modelId="{F55FF60F-A3F9-4F52-905D-570FA1006AF2}" type="presParOf" srcId="{89B81A22-2D5F-469E-9C84-9784947B16CF}" destId="{DB2B81A1-A9B4-4CFA-A10A-DF71EBC986C8}" srcOrd="4" destOrd="0" presId="urn:microsoft.com/office/officeart/2005/8/layout/pyramid2"/>
    <dgm:cxn modelId="{E199FFEC-BA3D-4E27-ACB2-C081CA49777C}" type="presParOf" srcId="{89B81A22-2D5F-469E-9C84-9784947B16CF}" destId="{A59DF8E7-3B45-48B5-A701-09D0C87333FB}" srcOrd="5" destOrd="0" presId="urn:microsoft.com/office/officeart/2005/8/layout/pyramid2"/>
    <dgm:cxn modelId="{08A09A53-74B1-4176-B173-CCD87F920620}" type="presParOf" srcId="{89B81A22-2D5F-469E-9C84-9784947B16CF}" destId="{9148D4FF-107C-47DF-89E2-71C9005E6257}" srcOrd="6" destOrd="0" presId="urn:microsoft.com/office/officeart/2005/8/layout/pyramid2"/>
    <dgm:cxn modelId="{9C73FB3B-449B-4496-B21E-6EAAF0B71E8E}" type="presParOf" srcId="{89B81A22-2D5F-469E-9C84-9784947B16CF}" destId="{7FC82D2E-A346-4880-8176-AA9EDAA1C126}" srcOrd="7" destOrd="0" presId="urn:microsoft.com/office/officeart/2005/8/layout/pyramid2"/>
    <dgm:cxn modelId="{DD7F3AD4-C1B4-4027-A8F7-0583F8D0EB79}" type="presParOf" srcId="{89B81A22-2D5F-469E-9C84-9784947B16CF}" destId="{6AF0CA7F-D259-4EF2-9878-63B159C3185F}" srcOrd="8" destOrd="0" presId="urn:microsoft.com/office/officeart/2005/8/layout/pyramid2"/>
    <dgm:cxn modelId="{1D1DDD06-E832-4384-BC07-9C214BA46F94}" type="presParOf" srcId="{89B81A22-2D5F-469E-9C84-9784947B16CF}" destId="{64E1FCAF-BF68-4A79-A35B-80ABC1A33910}" srcOrd="9" destOrd="0" presId="urn:microsoft.com/office/officeart/2005/8/layout/pyramid2"/>
    <dgm:cxn modelId="{34CA2552-2352-4CD9-B750-1A6D19FDA7DC}" type="presParOf" srcId="{89B81A22-2D5F-469E-9C84-9784947B16CF}" destId="{469DEB2C-1B92-4453-9C3F-3AEF99F6FC41}" srcOrd="10" destOrd="0" presId="urn:microsoft.com/office/officeart/2005/8/layout/pyramid2"/>
    <dgm:cxn modelId="{7BE26F22-84D4-4EC4-9FA7-56164A4352B3}" type="presParOf" srcId="{89B81A22-2D5F-469E-9C84-9784947B16CF}" destId="{5DFAB86B-9CA4-480E-9BEC-636F185287F3}"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763A9D-6AEC-43A4-8B59-C3FC0CE93A59}" type="doc">
      <dgm:prSet loTypeId="urn:microsoft.com/office/officeart/2005/8/layout/matrix1" loCatId="matrix" qsTypeId="urn:microsoft.com/office/officeart/2005/8/quickstyle/3d1" qsCatId="3D" csTypeId="urn:microsoft.com/office/officeart/2005/8/colors/colorful5" csCatId="colorful" phldr="1"/>
      <dgm:spPr/>
      <dgm:t>
        <a:bodyPr/>
        <a:lstStyle/>
        <a:p>
          <a:endParaRPr lang="en-US"/>
        </a:p>
      </dgm:t>
    </dgm:pt>
    <dgm:pt modelId="{E7DCCBAD-E128-4D43-A663-8C861B534EE2}">
      <dgm:prSet phldrT="[Text]"/>
      <dgm:spPr/>
      <dgm:t>
        <a:bodyPr/>
        <a:lstStyle/>
        <a:p>
          <a:r>
            <a:rPr lang="en-US" dirty="0" smtClean="0"/>
            <a:t>Externalized </a:t>
          </a:r>
          <a:r>
            <a:rPr lang="en-US" dirty="0" smtClean="0"/>
            <a:t>Data</a:t>
          </a:r>
          <a:endParaRPr lang="en-US" dirty="0"/>
        </a:p>
      </dgm:t>
    </dgm:pt>
    <dgm:pt modelId="{D0A9427E-F2AE-46B2-9939-68DCA02BF6A3}" type="parTrans" cxnId="{0BC83CB8-A600-4926-862D-D4B3E7E582FE}">
      <dgm:prSet/>
      <dgm:spPr/>
      <dgm:t>
        <a:bodyPr/>
        <a:lstStyle/>
        <a:p>
          <a:endParaRPr lang="en-US"/>
        </a:p>
      </dgm:t>
    </dgm:pt>
    <dgm:pt modelId="{85391E0F-D542-4D7E-985F-052D8119B54F}" type="sibTrans" cxnId="{0BC83CB8-A600-4926-862D-D4B3E7E582FE}">
      <dgm:prSet/>
      <dgm:spPr/>
      <dgm:t>
        <a:bodyPr/>
        <a:lstStyle/>
        <a:p>
          <a:endParaRPr lang="en-US"/>
        </a:p>
      </dgm:t>
    </dgm:pt>
    <dgm:pt modelId="{2173C9C3-6296-4ADE-859B-873C5003EB5F}">
      <dgm:prSet phldrT="[Text]"/>
      <dgm:spPr/>
      <dgm:t>
        <a:bodyPr/>
        <a:lstStyle/>
        <a:p>
          <a:r>
            <a:rPr lang="en-US" dirty="0" smtClean="0"/>
            <a:t>Data Loss Protection</a:t>
          </a:r>
          <a:endParaRPr lang="en-US" dirty="0"/>
        </a:p>
      </dgm:t>
    </dgm:pt>
    <dgm:pt modelId="{8FD37F73-324D-45FC-90F5-3FAE17EE32A2}" type="parTrans" cxnId="{A6DB59CC-D64A-4633-BED3-225894470423}">
      <dgm:prSet/>
      <dgm:spPr/>
      <dgm:t>
        <a:bodyPr/>
        <a:lstStyle/>
        <a:p>
          <a:endParaRPr lang="en-US"/>
        </a:p>
      </dgm:t>
    </dgm:pt>
    <dgm:pt modelId="{DC6A514B-CCE3-4149-9A4B-7824178C319A}" type="sibTrans" cxnId="{A6DB59CC-D64A-4633-BED3-225894470423}">
      <dgm:prSet/>
      <dgm:spPr/>
      <dgm:t>
        <a:bodyPr/>
        <a:lstStyle/>
        <a:p>
          <a:endParaRPr lang="en-US"/>
        </a:p>
      </dgm:t>
    </dgm:pt>
    <dgm:pt modelId="{597221A7-21D0-4356-A971-2AD5AEE254D5}">
      <dgm:prSet phldrT="[Text]"/>
      <dgm:spPr/>
      <dgm:t>
        <a:bodyPr/>
        <a:lstStyle/>
        <a:p>
          <a:r>
            <a:rPr lang="en-US" dirty="0" smtClean="0"/>
            <a:t>SIEM – Security Information &amp; Event Monitoring</a:t>
          </a:r>
          <a:endParaRPr lang="en-US" dirty="0"/>
        </a:p>
      </dgm:t>
    </dgm:pt>
    <dgm:pt modelId="{41537225-0E6E-40D9-BEFF-7DF5E37B6197}" type="parTrans" cxnId="{442E50BF-3A92-4E65-9165-7B21116A67D3}">
      <dgm:prSet/>
      <dgm:spPr/>
      <dgm:t>
        <a:bodyPr/>
        <a:lstStyle/>
        <a:p>
          <a:endParaRPr lang="en-US"/>
        </a:p>
      </dgm:t>
    </dgm:pt>
    <dgm:pt modelId="{C5E1E8B3-6BBF-4090-976D-A2E4FC1A7101}" type="sibTrans" cxnId="{442E50BF-3A92-4E65-9165-7B21116A67D3}">
      <dgm:prSet/>
      <dgm:spPr/>
      <dgm:t>
        <a:bodyPr/>
        <a:lstStyle/>
        <a:p>
          <a:endParaRPr lang="en-US"/>
        </a:p>
      </dgm:t>
    </dgm:pt>
    <dgm:pt modelId="{596A8ABA-4ED2-4475-8A3C-45DFC04E788C}">
      <dgm:prSet phldrT="[Text]"/>
      <dgm:spPr/>
      <dgm:t>
        <a:bodyPr/>
        <a:lstStyle/>
        <a:p>
          <a:r>
            <a:rPr lang="en-US" dirty="0" smtClean="0"/>
            <a:t>Mobile Device Management</a:t>
          </a:r>
          <a:endParaRPr lang="en-US" dirty="0"/>
        </a:p>
      </dgm:t>
    </dgm:pt>
    <dgm:pt modelId="{962E5BE8-BED8-46FC-AA2C-E458028D27C0}" type="parTrans" cxnId="{C2E0DB5B-CEC4-4D5D-80F9-BB30CE70212A}">
      <dgm:prSet/>
      <dgm:spPr/>
      <dgm:t>
        <a:bodyPr/>
        <a:lstStyle/>
        <a:p>
          <a:endParaRPr lang="en-US"/>
        </a:p>
      </dgm:t>
    </dgm:pt>
    <dgm:pt modelId="{DF9589DE-B84B-44FD-B9DE-2FFFD1C08976}" type="sibTrans" cxnId="{C2E0DB5B-CEC4-4D5D-80F9-BB30CE70212A}">
      <dgm:prSet/>
      <dgm:spPr/>
      <dgm:t>
        <a:bodyPr/>
        <a:lstStyle/>
        <a:p>
          <a:endParaRPr lang="en-US"/>
        </a:p>
      </dgm:t>
    </dgm:pt>
    <dgm:pt modelId="{6C31F98A-9BA9-4758-B8D5-15D07760D145}">
      <dgm:prSet phldrT="[Text]"/>
      <dgm:spPr/>
      <dgm:t>
        <a:bodyPr/>
        <a:lstStyle/>
        <a:p>
          <a:r>
            <a:rPr lang="en-US" dirty="0" smtClean="0"/>
            <a:t>Mobile Data Protection</a:t>
          </a:r>
          <a:endParaRPr lang="en-US" dirty="0"/>
        </a:p>
      </dgm:t>
    </dgm:pt>
    <dgm:pt modelId="{81256930-24A5-4743-94B3-B06EBC9D3F9E}" type="parTrans" cxnId="{741CD822-E7B4-4FE4-B9AF-7180129E7274}">
      <dgm:prSet/>
      <dgm:spPr/>
      <dgm:t>
        <a:bodyPr/>
        <a:lstStyle/>
        <a:p>
          <a:endParaRPr lang="en-US"/>
        </a:p>
      </dgm:t>
    </dgm:pt>
    <dgm:pt modelId="{DDF7D422-335F-4009-9F87-C1B7F1B7E1CA}" type="sibTrans" cxnId="{741CD822-E7B4-4FE4-B9AF-7180129E7274}">
      <dgm:prSet/>
      <dgm:spPr/>
      <dgm:t>
        <a:bodyPr/>
        <a:lstStyle/>
        <a:p>
          <a:endParaRPr lang="en-US"/>
        </a:p>
      </dgm:t>
    </dgm:pt>
    <dgm:pt modelId="{C52E6D80-4B2F-4968-AC26-6E0B55E60FAF}" type="pres">
      <dgm:prSet presAssocID="{0F763A9D-6AEC-43A4-8B59-C3FC0CE93A59}" presName="diagram" presStyleCnt="0">
        <dgm:presLayoutVars>
          <dgm:chMax val="1"/>
          <dgm:dir/>
          <dgm:animLvl val="ctr"/>
          <dgm:resizeHandles val="exact"/>
        </dgm:presLayoutVars>
      </dgm:prSet>
      <dgm:spPr/>
      <dgm:t>
        <a:bodyPr/>
        <a:lstStyle/>
        <a:p>
          <a:endParaRPr lang="en-US"/>
        </a:p>
      </dgm:t>
    </dgm:pt>
    <dgm:pt modelId="{F6AD9C3D-4764-4310-A8A9-E3EB30471D22}" type="pres">
      <dgm:prSet presAssocID="{0F763A9D-6AEC-43A4-8B59-C3FC0CE93A59}" presName="matrix" presStyleCnt="0"/>
      <dgm:spPr/>
    </dgm:pt>
    <dgm:pt modelId="{25BC7E43-DAC2-4AA0-A730-76CC330D2A0D}" type="pres">
      <dgm:prSet presAssocID="{0F763A9D-6AEC-43A4-8B59-C3FC0CE93A59}" presName="tile1" presStyleLbl="node1" presStyleIdx="0" presStyleCnt="4"/>
      <dgm:spPr/>
      <dgm:t>
        <a:bodyPr/>
        <a:lstStyle/>
        <a:p>
          <a:endParaRPr lang="en-US"/>
        </a:p>
      </dgm:t>
    </dgm:pt>
    <dgm:pt modelId="{2E13997C-77E4-4AF1-B50A-2375A03D0671}" type="pres">
      <dgm:prSet presAssocID="{0F763A9D-6AEC-43A4-8B59-C3FC0CE93A59}" presName="tile1text" presStyleLbl="node1" presStyleIdx="0" presStyleCnt="4">
        <dgm:presLayoutVars>
          <dgm:chMax val="0"/>
          <dgm:chPref val="0"/>
          <dgm:bulletEnabled val="1"/>
        </dgm:presLayoutVars>
      </dgm:prSet>
      <dgm:spPr/>
      <dgm:t>
        <a:bodyPr/>
        <a:lstStyle/>
        <a:p>
          <a:endParaRPr lang="en-US"/>
        </a:p>
      </dgm:t>
    </dgm:pt>
    <dgm:pt modelId="{D1799807-0B4A-4B57-BC98-3459590C7140}" type="pres">
      <dgm:prSet presAssocID="{0F763A9D-6AEC-43A4-8B59-C3FC0CE93A59}" presName="tile2" presStyleLbl="node1" presStyleIdx="1" presStyleCnt="4"/>
      <dgm:spPr/>
      <dgm:t>
        <a:bodyPr/>
        <a:lstStyle/>
        <a:p>
          <a:endParaRPr lang="en-US"/>
        </a:p>
      </dgm:t>
    </dgm:pt>
    <dgm:pt modelId="{0C0AA45B-7B84-4C76-8748-03199E611DC9}" type="pres">
      <dgm:prSet presAssocID="{0F763A9D-6AEC-43A4-8B59-C3FC0CE93A59}" presName="tile2text" presStyleLbl="node1" presStyleIdx="1" presStyleCnt="4">
        <dgm:presLayoutVars>
          <dgm:chMax val="0"/>
          <dgm:chPref val="0"/>
          <dgm:bulletEnabled val="1"/>
        </dgm:presLayoutVars>
      </dgm:prSet>
      <dgm:spPr/>
      <dgm:t>
        <a:bodyPr/>
        <a:lstStyle/>
        <a:p>
          <a:endParaRPr lang="en-US"/>
        </a:p>
      </dgm:t>
    </dgm:pt>
    <dgm:pt modelId="{DF6F1C3D-2FE9-4DF7-B56D-482A2066A54F}" type="pres">
      <dgm:prSet presAssocID="{0F763A9D-6AEC-43A4-8B59-C3FC0CE93A59}" presName="tile3" presStyleLbl="node1" presStyleIdx="2" presStyleCnt="4"/>
      <dgm:spPr/>
      <dgm:t>
        <a:bodyPr/>
        <a:lstStyle/>
        <a:p>
          <a:endParaRPr lang="en-US"/>
        </a:p>
      </dgm:t>
    </dgm:pt>
    <dgm:pt modelId="{1E947819-BB66-4E7A-9112-BDFD1616BC8A}" type="pres">
      <dgm:prSet presAssocID="{0F763A9D-6AEC-43A4-8B59-C3FC0CE93A59}" presName="tile3text" presStyleLbl="node1" presStyleIdx="2" presStyleCnt="4">
        <dgm:presLayoutVars>
          <dgm:chMax val="0"/>
          <dgm:chPref val="0"/>
          <dgm:bulletEnabled val="1"/>
        </dgm:presLayoutVars>
      </dgm:prSet>
      <dgm:spPr/>
      <dgm:t>
        <a:bodyPr/>
        <a:lstStyle/>
        <a:p>
          <a:endParaRPr lang="en-US"/>
        </a:p>
      </dgm:t>
    </dgm:pt>
    <dgm:pt modelId="{78AD2B50-A4B1-4C6E-9AB8-ACE5FB708D8E}" type="pres">
      <dgm:prSet presAssocID="{0F763A9D-6AEC-43A4-8B59-C3FC0CE93A59}" presName="tile4" presStyleLbl="node1" presStyleIdx="3" presStyleCnt="4"/>
      <dgm:spPr/>
      <dgm:t>
        <a:bodyPr/>
        <a:lstStyle/>
        <a:p>
          <a:endParaRPr lang="en-US"/>
        </a:p>
      </dgm:t>
    </dgm:pt>
    <dgm:pt modelId="{37DDCD4E-0F86-4256-B988-6E8F5DCEE114}" type="pres">
      <dgm:prSet presAssocID="{0F763A9D-6AEC-43A4-8B59-C3FC0CE93A59}" presName="tile4text" presStyleLbl="node1" presStyleIdx="3" presStyleCnt="4">
        <dgm:presLayoutVars>
          <dgm:chMax val="0"/>
          <dgm:chPref val="0"/>
          <dgm:bulletEnabled val="1"/>
        </dgm:presLayoutVars>
      </dgm:prSet>
      <dgm:spPr/>
      <dgm:t>
        <a:bodyPr/>
        <a:lstStyle/>
        <a:p>
          <a:endParaRPr lang="en-US"/>
        </a:p>
      </dgm:t>
    </dgm:pt>
    <dgm:pt modelId="{A059738E-CEE3-408E-89A9-36FFBE67EE38}" type="pres">
      <dgm:prSet presAssocID="{0F763A9D-6AEC-43A4-8B59-C3FC0CE93A59}" presName="centerTile" presStyleLbl="fgShp" presStyleIdx="0" presStyleCnt="1">
        <dgm:presLayoutVars>
          <dgm:chMax val="0"/>
          <dgm:chPref val="0"/>
        </dgm:presLayoutVars>
      </dgm:prSet>
      <dgm:spPr/>
      <dgm:t>
        <a:bodyPr/>
        <a:lstStyle/>
        <a:p>
          <a:endParaRPr lang="en-US"/>
        </a:p>
      </dgm:t>
    </dgm:pt>
  </dgm:ptLst>
  <dgm:cxnLst>
    <dgm:cxn modelId="{0BC83CB8-A600-4926-862D-D4B3E7E582FE}" srcId="{0F763A9D-6AEC-43A4-8B59-C3FC0CE93A59}" destId="{E7DCCBAD-E128-4D43-A663-8C861B534EE2}" srcOrd="0" destOrd="0" parTransId="{D0A9427E-F2AE-46B2-9939-68DCA02BF6A3}" sibTransId="{85391E0F-D542-4D7E-985F-052D8119B54F}"/>
    <dgm:cxn modelId="{8885527A-022B-4B09-A34A-47B8F8DF983B}" type="presOf" srcId="{2173C9C3-6296-4ADE-859B-873C5003EB5F}" destId="{2E13997C-77E4-4AF1-B50A-2375A03D0671}" srcOrd="1" destOrd="0" presId="urn:microsoft.com/office/officeart/2005/8/layout/matrix1"/>
    <dgm:cxn modelId="{A6DB59CC-D64A-4633-BED3-225894470423}" srcId="{E7DCCBAD-E128-4D43-A663-8C861B534EE2}" destId="{2173C9C3-6296-4ADE-859B-873C5003EB5F}" srcOrd="0" destOrd="0" parTransId="{8FD37F73-324D-45FC-90F5-3FAE17EE32A2}" sibTransId="{DC6A514B-CCE3-4149-9A4B-7824178C319A}"/>
    <dgm:cxn modelId="{442E50BF-3A92-4E65-9165-7B21116A67D3}" srcId="{E7DCCBAD-E128-4D43-A663-8C861B534EE2}" destId="{597221A7-21D0-4356-A971-2AD5AEE254D5}" srcOrd="1" destOrd="0" parTransId="{41537225-0E6E-40D9-BEFF-7DF5E37B6197}" sibTransId="{C5E1E8B3-6BBF-4090-976D-A2E4FC1A7101}"/>
    <dgm:cxn modelId="{F7346202-1588-42B3-A06B-25943BF70D55}" type="presOf" srcId="{6C31F98A-9BA9-4758-B8D5-15D07760D145}" destId="{37DDCD4E-0F86-4256-B988-6E8F5DCEE114}" srcOrd="1" destOrd="0" presId="urn:microsoft.com/office/officeart/2005/8/layout/matrix1"/>
    <dgm:cxn modelId="{AC6B7D36-455A-4090-98B0-DB20ED4A4E0F}" type="presOf" srcId="{6C31F98A-9BA9-4758-B8D5-15D07760D145}" destId="{78AD2B50-A4B1-4C6E-9AB8-ACE5FB708D8E}" srcOrd="0" destOrd="0" presId="urn:microsoft.com/office/officeart/2005/8/layout/matrix1"/>
    <dgm:cxn modelId="{805A0F45-022F-4F46-9E96-165826DF7557}" type="presOf" srcId="{597221A7-21D0-4356-A971-2AD5AEE254D5}" destId="{0C0AA45B-7B84-4C76-8748-03199E611DC9}" srcOrd="1" destOrd="0" presId="urn:microsoft.com/office/officeart/2005/8/layout/matrix1"/>
    <dgm:cxn modelId="{62E27386-B894-4D00-8787-E9D2D61C8270}" type="presOf" srcId="{596A8ABA-4ED2-4475-8A3C-45DFC04E788C}" destId="{DF6F1C3D-2FE9-4DF7-B56D-482A2066A54F}" srcOrd="0" destOrd="0" presId="urn:microsoft.com/office/officeart/2005/8/layout/matrix1"/>
    <dgm:cxn modelId="{C2E0DB5B-CEC4-4D5D-80F9-BB30CE70212A}" srcId="{E7DCCBAD-E128-4D43-A663-8C861B534EE2}" destId="{596A8ABA-4ED2-4475-8A3C-45DFC04E788C}" srcOrd="2" destOrd="0" parTransId="{962E5BE8-BED8-46FC-AA2C-E458028D27C0}" sibTransId="{DF9589DE-B84B-44FD-B9DE-2FFFD1C08976}"/>
    <dgm:cxn modelId="{CD89405B-3C5E-4CE8-B0D1-2523FFFC3E9F}" type="presOf" srcId="{596A8ABA-4ED2-4475-8A3C-45DFC04E788C}" destId="{1E947819-BB66-4E7A-9112-BDFD1616BC8A}" srcOrd="1" destOrd="0" presId="urn:microsoft.com/office/officeart/2005/8/layout/matrix1"/>
    <dgm:cxn modelId="{741CD822-E7B4-4FE4-B9AF-7180129E7274}" srcId="{E7DCCBAD-E128-4D43-A663-8C861B534EE2}" destId="{6C31F98A-9BA9-4758-B8D5-15D07760D145}" srcOrd="3" destOrd="0" parTransId="{81256930-24A5-4743-94B3-B06EBC9D3F9E}" sibTransId="{DDF7D422-335F-4009-9F87-C1B7F1B7E1CA}"/>
    <dgm:cxn modelId="{22D99E91-68CA-4E4E-BB6E-7AD7C3E93495}" type="presOf" srcId="{E7DCCBAD-E128-4D43-A663-8C861B534EE2}" destId="{A059738E-CEE3-408E-89A9-36FFBE67EE38}" srcOrd="0" destOrd="0" presId="urn:microsoft.com/office/officeart/2005/8/layout/matrix1"/>
    <dgm:cxn modelId="{08BF4902-0DF7-40AA-B6AE-43B962EE7677}" type="presOf" srcId="{597221A7-21D0-4356-A971-2AD5AEE254D5}" destId="{D1799807-0B4A-4B57-BC98-3459590C7140}" srcOrd="0" destOrd="0" presId="urn:microsoft.com/office/officeart/2005/8/layout/matrix1"/>
    <dgm:cxn modelId="{7CC6A2B2-5729-4B0E-9B6C-1EA4A139D0A7}" type="presOf" srcId="{0F763A9D-6AEC-43A4-8B59-C3FC0CE93A59}" destId="{C52E6D80-4B2F-4968-AC26-6E0B55E60FAF}" srcOrd="0" destOrd="0" presId="urn:microsoft.com/office/officeart/2005/8/layout/matrix1"/>
    <dgm:cxn modelId="{DE02AA56-A8F8-4D8C-8696-AF0ADF07CEB9}" type="presOf" srcId="{2173C9C3-6296-4ADE-859B-873C5003EB5F}" destId="{25BC7E43-DAC2-4AA0-A730-76CC330D2A0D}" srcOrd="0" destOrd="0" presId="urn:microsoft.com/office/officeart/2005/8/layout/matrix1"/>
    <dgm:cxn modelId="{8283BAB6-996D-46E4-A89E-9ED221B0FC87}" type="presParOf" srcId="{C52E6D80-4B2F-4968-AC26-6E0B55E60FAF}" destId="{F6AD9C3D-4764-4310-A8A9-E3EB30471D22}" srcOrd="0" destOrd="0" presId="urn:microsoft.com/office/officeart/2005/8/layout/matrix1"/>
    <dgm:cxn modelId="{143FB2FC-EE2F-4A51-A609-DA4ABF5C15EA}" type="presParOf" srcId="{F6AD9C3D-4764-4310-A8A9-E3EB30471D22}" destId="{25BC7E43-DAC2-4AA0-A730-76CC330D2A0D}" srcOrd="0" destOrd="0" presId="urn:microsoft.com/office/officeart/2005/8/layout/matrix1"/>
    <dgm:cxn modelId="{8F1C2D29-7818-4CAC-93E0-68F6983643FD}" type="presParOf" srcId="{F6AD9C3D-4764-4310-A8A9-E3EB30471D22}" destId="{2E13997C-77E4-4AF1-B50A-2375A03D0671}" srcOrd="1" destOrd="0" presId="urn:microsoft.com/office/officeart/2005/8/layout/matrix1"/>
    <dgm:cxn modelId="{1A7470FA-1B76-4B9E-8E90-C2D415812D84}" type="presParOf" srcId="{F6AD9C3D-4764-4310-A8A9-E3EB30471D22}" destId="{D1799807-0B4A-4B57-BC98-3459590C7140}" srcOrd="2" destOrd="0" presId="urn:microsoft.com/office/officeart/2005/8/layout/matrix1"/>
    <dgm:cxn modelId="{0C08971B-FADD-4E92-96C1-265BB5B28324}" type="presParOf" srcId="{F6AD9C3D-4764-4310-A8A9-E3EB30471D22}" destId="{0C0AA45B-7B84-4C76-8748-03199E611DC9}" srcOrd="3" destOrd="0" presId="urn:microsoft.com/office/officeart/2005/8/layout/matrix1"/>
    <dgm:cxn modelId="{35AC1FB7-F07C-4FF9-A9C9-06C77337F809}" type="presParOf" srcId="{F6AD9C3D-4764-4310-A8A9-E3EB30471D22}" destId="{DF6F1C3D-2FE9-4DF7-B56D-482A2066A54F}" srcOrd="4" destOrd="0" presId="urn:microsoft.com/office/officeart/2005/8/layout/matrix1"/>
    <dgm:cxn modelId="{1CE4D72E-E6EC-4BC4-AAC4-048154F4F6D7}" type="presParOf" srcId="{F6AD9C3D-4764-4310-A8A9-E3EB30471D22}" destId="{1E947819-BB66-4E7A-9112-BDFD1616BC8A}" srcOrd="5" destOrd="0" presId="urn:microsoft.com/office/officeart/2005/8/layout/matrix1"/>
    <dgm:cxn modelId="{176B659D-A216-44B1-841F-8434EF363F7A}" type="presParOf" srcId="{F6AD9C3D-4764-4310-A8A9-E3EB30471D22}" destId="{78AD2B50-A4B1-4C6E-9AB8-ACE5FB708D8E}" srcOrd="6" destOrd="0" presId="urn:microsoft.com/office/officeart/2005/8/layout/matrix1"/>
    <dgm:cxn modelId="{32D972E6-BF6D-4E86-A715-FB895BA5E03C}" type="presParOf" srcId="{F6AD9C3D-4764-4310-A8A9-E3EB30471D22}" destId="{37DDCD4E-0F86-4256-B988-6E8F5DCEE114}" srcOrd="7" destOrd="0" presId="urn:microsoft.com/office/officeart/2005/8/layout/matrix1"/>
    <dgm:cxn modelId="{0AA5899D-3AB3-473D-AD90-6BDD295BBDA0}" type="presParOf" srcId="{C52E6D80-4B2F-4968-AC26-6E0B55E60FAF}" destId="{A059738E-CEE3-408E-89A9-36FFBE67EE3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B0BB22-3619-4A46-A22B-B7A8757B31E2}" type="doc">
      <dgm:prSet loTypeId="urn:microsoft.com/office/officeart/2005/8/layout/radial6" loCatId="cycle" qsTypeId="urn:microsoft.com/office/officeart/2005/8/quickstyle/simple5" qsCatId="simple" csTypeId="urn:microsoft.com/office/officeart/2005/8/colors/colorful4" csCatId="colorful" phldr="1"/>
      <dgm:spPr/>
      <dgm:t>
        <a:bodyPr/>
        <a:lstStyle/>
        <a:p>
          <a:endParaRPr lang="en-US"/>
        </a:p>
      </dgm:t>
    </dgm:pt>
    <dgm:pt modelId="{054C4DBF-820D-43F4-959B-7C54510DBA24}">
      <dgm:prSet phldrT="[Text]"/>
      <dgm:spPr/>
      <dgm:t>
        <a:bodyPr/>
        <a:lstStyle/>
        <a:p>
          <a:r>
            <a:rPr lang="en-US" dirty="0" smtClean="0"/>
            <a:t>Education</a:t>
          </a:r>
          <a:endParaRPr lang="en-US" dirty="0"/>
        </a:p>
      </dgm:t>
    </dgm:pt>
    <dgm:pt modelId="{3C844CD2-E030-4348-8393-E40AC6F954AD}" type="parTrans" cxnId="{CBB54FFE-00BD-47C5-8724-7E7BEE8A4EF8}">
      <dgm:prSet/>
      <dgm:spPr/>
      <dgm:t>
        <a:bodyPr/>
        <a:lstStyle/>
        <a:p>
          <a:endParaRPr lang="en-US"/>
        </a:p>
      </dgm:t>
    </dgm:pt>
    <dgm:pt modelId="{1D625F1C-6019-4048-B59E-315548620843}" type="sibTrans" cxnId="{CBB54FFE-00BD-47C5-8724-7E7BEE8A4EF8}">
      <dgm:prSet/>
      <dgm:spPr/>
      <dgm:t>
        <a:bodyPr/>
        <a:lstStyle/>
        <a:p>
          <a:endParaRPr lang="en-US"/>
        </a:p>
      </dgm:t>
    </dgm:pt>
    <dgm:pt modelId="{C1C2F380-A94D-4EA4-AF1D-099253F3B449}">
      <dgm:prSet phldrT="[Text]"/>
      <dgm:spPr/>
      <dgm:t>
        <a:bodyPr/>
        <a:lstStyle/>
        <a:p>
          <a:r>
            <a:rPr lang="en-US" dirty="0" smtClean="0"/>
            <a:t>Laptops</a:t>
          </a:r>
          <a:endParaRPr lang="en-US" dirty="0"/>
        </a:p>
      </dgm:t>
    </dgm:pt>
    <dgm:pt modelId="{99D71324-E613-4323-BCC7-FB3C38C4A590}" type="parTrans" cxnId="{5C517B65-BC3E-4BC5-A52D-6378E92BEFA4}">
      <dgm:prSet/>
      <dgm:spPr/>
      <dgm:t>
        <a:bodyPr/>
        <a:lstStyle/>
        <a:p>
          <a:endParaRPr lang="en-US"/>
        </a:p>
      </dgm:t>
    </dgm:pt>
    <dgm:pt modelId="{69E1D164-6FC9-4E73-B3BE-F41D8AB5C386}" type="sibTrans" cxnId="{5C517B65-BC3E-4BC5-A52D-6378E92BEFA4}">
      <dgm:prSet/>
      <dgm:spPr/>
      <dgm:t>
        <a:bodyPr/>
        <a:lstStyle/>
        <a:p>
          <a:endParaRPr lang="en-US"/>
        </a:p>
      </dgm:t>
    </dgm:pt>
    <dgm:pt modelId="{433EE8EF-1BC7-453F-BB7D-E88173F58B24}">
      <dgm:prSet phldrT="[Text]"/>
      <dgm:spPr/>
      <dgm:t>
        <a:bodyPr/>
        <a:lstStyle/>
        <a:p>
          <a:r>
            <a:rPr lang="en-US" dirty="0" smtClean="0"/>
            <a:t>External Devices</a:t>
          </a:r>
          <a:endParaRPr lang="en-US" dirty="0"/>
        </a:p>
      </dgm:t>
    </dgm:pt>
    <dgm:pt modelId="{1FADBB04-E7AC-4D3A-B7B8-4F2BF8F5D2F2}" type="parTrans" cxnId="{749F0728-A209-4DDB-9850-41765BD7DA3F}">
      <dgm:prSet/>
      <dgm:spPr/>
      <dgm:t>
        <a:bodyPr/>
        <a:lstStyle/>
        <a:p>
          <a:endParaRPr lang="en-US"/>
        </a:p>
      </dgm:t>
    </dgm:pt>
    <dgm:pt modelId="{E713F513-21DE-4C54-B0FB-BDB6EA37BA33}" type="sibTrans" cxnId="{749F0728-A209-4DDB-9850-41765BD7DA3F}">
      <dgm:prSet/>
      <dgm:spPr/>
      <dgm:t>
        <a:bodyPr/>
        <a:lstStyle/>
        <a:p>
          <a:endParaRPr lang="en-US"/>
        </a:p>
      </dgm:t>
    </dgm:pt>
    <dgm:pt modelId="{0B7E0F0A-4EC6-406A-A9EC-2EF072BD0C8F}">
      <dgm:prSet phldrT="[Text]"/>
      <dgm:spPr/>
      <dgm:t>
        <a:bodyPr/>
        <a:lstStyle/>
        <a:p>
          <a:r>
            <a:rPr lang="en-US" dirty="0" smtClean="0"/>
            <a:t>Smart Phones</a:t>
          </a:r>
          <a:endParaRPr lang="en-US" dirty="0"/>
        </a:p>
      </dgm:t>
    </dgm:pt>
    <dgm:pt modelId="{CB91DDFE-2D05-4D5D-85D8-409662D2A505}" type="parTrans" cxnId="{6DDA7B82-6E9F-4652-8002-ABED724A37BE}">
      <dgm:prSet/>
      <dgm:spPr/>
      <dgm:t>
        <a:bodyPr/>
        <a:lstStyle/>
        <a:p>
          <a:endParaRPr lang="en-US"/>
        </a:p>
      </dgm:t>
    </dgm:pt>
    <dgm:pt modelId="{E663C5D1-DE22-4638-95D5-5D32B6459D06}" type="sibTrans" cxnId="{6DDA7B82-6E9F-4652-8002-ABED724A37BE}">
      <dgm:prSet/>
      <dgm:spPr/>
      <dgm:t>
        <a:bodyPr/>
        <a:lstStyle/>
        <a:p>
          <a:endParaRPr lang="en-US"/>
        </a:p>
      </dgm:t>
    </dgm:pt>
    <dgm:pt modelId="{0AF8D834-81F4-4E82-8499-37239A1C8E6D}">
      <dgm:prSet phldrT="[Text]"/>
      <dgm:spPr/>
      <dgm:t>
        <a:bodyPr/>
        <a:lstStyle/>
        <a:p>
          <a:r>
            <a:rPr lang="en-US" dirty="0" smtClean="0"/>
            <a:t>Data</a:t>
          </a:r>
          <a:endParaRPr lang="en-US" dirty="0"/>
        </a:p>
      </dgm:t>
    </dgm:pt>
    <dgm:pt modelId="{CEAB0151-CBA6-4E1F-AFC8-9895D6FEA06A}" type="parTrans" cxnId="{D55D5408-8614-4431-9D21-F88B5A5C5ADB}">
      <dgm:prSet/>
      <dgm:spPr/>
      <dgm:t>
        <a:bodyPr/>
        <a:lstStyle/>
        <a:p>
          <a:endParaRPr lang="en-US"/>
        </a:p>
      </dgm:t>
    </dgm:pt>
    <dgm:pt modelId="{335EFBEC-5A9F-47FA-A307-5CAA50D4F40D}" type="sibTrans" cxnId="{D55D5408-8614-4431-9D21-F88B5A5C5ADB}">
      <dgm:prSet/>
      <dgm:spPr/>
      <dgm:t>
        <a:bodyPr/>
        <a:lstStyle/>
        <a:p>
          <a:endParaRPr lang="en-US"/>
        </a:p>
      </dgm:t>
    </dgm:pt>
    <dgm:pt modelId="{40D08BFF-BA74-4ABE-ABDB-C350F6082400}">
      <dgm:prSet phldrT="[Text]"/>
      <dgm:spPr/>
      <dgm:t>
        <a:bodyPr/>
        <a:lstStyle/>
        <a:p>
          <a:r>
            <a:rPr lang="en-US" dirty="0" smtClean="0"/>
            <a:t>Com-pliance</a:t>
          </a:r>
          <a:endParaRPr lang="en-US" dirty="0"/>
        </a:p>
      </dgm:t>
    </dgm:pt>
    <dgm:pt modelId="{57D63DD7-E105-41BD-8D7B-FFB0B5B3540B}" type="parTrans" cxnId="{C323159C-A9E6-46B5-8E4A-97B61B3EBB34}">
      <dgm:prSet/>
      <dgm:spPr/>
      <dgm:t>
        <a:bodyPr/>
        <a:lstStyle/>
        <a:p>
          <a:endParaRPr lang="en-US"/>
        </a:p>
      </dgm:t>
    </dgm:pt>
    <dgm:pt modelId="{1368C41D-C788-4A21-87E8-EB407FAB8A35}" type="sibTrans" cxnId="{C323159C-A9E6-46B5-8E4A-97B61B3EBB34}">
      <dgm:prSet/>
      <dgm:spPr/>
      <dgm:t>
        <a:bodyPr/>
        <a:lstStyle/>
        <a:p>
          <a:endParaRPr lang="en-US"/>
        </a:p>
      </dgm:t>
    </dgm:pt>
    <dgm:pt modelId="{6D8ECDEA-F764-4153-A1CA-AC45D3ECBD83}" type="pres">
      <dgm:prSet presAssocID="{D7B0BB22-3619-4A46-A22B-B7A8757B31E2}" presName="Name0" presStyleCnt="0">
        <dgm:presLayoutVars>
          <dgm:chMax val="1"/>
          <dgm:dir/>
          <dgm:animLvl val="ctr"/>
          <dgm:resizeHandles val="exact"/>
        </dgm:presLayoutVars>
      </dgm:prSet>
      <dgm:spPr/>
      <dgm:t>
        <a:bodyPr/>
        <a:lstStyle/>
        <a:p>
          <a:endParaRPr lang="en-US"/>
        </a:p>
      </dgm:t>
    </dgm:pt>
    <dgm:pt modelId="{973F11DA-1C40-4BAF-B36E-B7793EEFCF80}" type="pres">
      <dgm:prSet presAssocID="{054C4DBF-820D-43F4-959B-7C54510DBA24}" presName="centerShape" presStyleLbl="node0" presStyleIdx="0" presStyleCnt="1"/>
      <dgm:spPr/>
      <dgm:t>
        <a:bodyPr/>
        <a:lstStyle/>
        <a:p>
          <a:endParaRPr lang="en-US"/>
        </a:p>
      </dgm:t>
    </dgm:pt>
    <dgm:pt modelId="{D7646103-6319-4F8C-94EB-CD7F7BA50FE2}" type="pres">
      <dgm:prSet presAssocID="{C1C2F380-A94D-4EA4-AF1D-099253F3B449}" presName="node" presStyleLbl="node1" presStyleIdx="0" presStyleCnt="5">
        <dgm:presLayoutVars>
          <dgm:bulletEnabled val="1"/>
        </dgm:presLayoutVars>
      </dgm:prSet>
      <dgm:spPr/>
      <dgm:t>
        <a:bodyPr/>
        <a:lstStyle/>
        <a:p>
          <a:endParaRPr lang="en-US"/>
        </a:p>
      </dgm:t>
    </dgm:pt>
    <dgm:pt modelId="{E0F35974-549B-4C02-9E0B-036293FCEC2A}" type="pres">
      <dgm:prSet presAssocID="{C1C2F380-A94D-4EA4-AF1D-099253F3B449}" presName="dummy" presStyleCnt="0"/>
      <dgm:spPr/>
    </dgm:pt>
    <dgm:pt modelId="{404936FC-3787-42F7-B48F-1D2290AC07D3}" type="pres">
      <dgm:prSet presAssocID="{69E1D164-6FC9-4E73-B3BE-F41D8AB5C386}" presName="sibTrans" presStyleLbl="sibTrans2D1" presStyleIdx="0" presStyleCnt="5"/>
      <dgm:spPr/>
      <dgm:t>
        <a:bodyPr/>
        <a:lstStyle/>
        <a:p>
          <a:endParaRPr lang="en-US"/>
        </a:p>
      </dgm:t>
    </dgm:pt>
    <dgm:pt modelId="{2AAE303B-CFB6-4CF5-8072-82CEF5D58D0E}" type="pres">
      <dgm:prSet presAssocID="{433EE8EF-1BC7-453F-BB7D-E88173F58B24}" presName="node" presStyleLbl="node1" presStyleIdx="1" presStyleCnt="5">
        <dgm:presLayoutVars>
          <dgm:bulletEnabled val="1"/>
        </dgm:presLayoutVars>
      </dgm:prSet>
      <dgm:spPr/>
      <dgm:t>
        <a:bodyPr/>
        <a:lstStyle/>
        <a:p>
          <a:endParaRPr lang="en-US"/>
        </a:p>
      </dgm:t>
    </dgm:pt>
    <dgm:pt modelId="{6C17AE56-05A8-485E-A32D-A0636FADBE8E}" type="pres">
      <dgm:prSet presAssocID="{433EE8EF-1BC7-453F-BB7D-E88173F58B24}" presName="dummy" presStyleCnt="0"/>
      <dgm:spPr/>
    </dgm:pt>
    <dgm:pt modelId="{4193C579-127A-40DD-ADDC-29C4819D1DC6}" type="pres">
      <dgm:prSet presAssocID="{E713F513-21DE-4C54-B0FB-BDB6EA37BA33}" presName="sibTrans" presStyleLbl="sibTrans2D1" presStyleIdx="1" presStyleCnt="5"/>
      <dgm:spPr/>
      <dgm:t>
        <a:bodyPr/>
        <a:lstStyle/>
        <a:p>
          <a:endParaRPr lang="en-US"/>
        </a:p>
      </dgm:t>
    </dgm:pt>
    <dgm:pt modelId="{B59979B4-3A05-47EC-A400-E0621BF2DE77}" type="pres">
      <dgm:prSet presAssocID="{0B7E0F0A-4EC6-406A-A9EC-2EF072BD0C8F}" presName="node" presStyleLbl="node1" presStyleIdx="2" presStyleCnt="5">
        <dgm:presLayoutVars>
          <dgm:bulletEnabled val="1"/>
        </dgm:presLayoutVars>
      </dgm:prSet>
      <dgm:spPr/>
      <dgm:t>
        <a:bodyPr/>
        <a:lstStyle/>
        <a:p>
          <a:endParaRPr lang="en-US"/>
        </a:p>
      </dgm:t>
    </dgm:pt>
    <dgm:pt modelId="{4EC8E2B2-F198-457A-B39B-E9B04F7F2075}" type="pres">
      <dgm:prSet presAssocID="{0B7E0F0A-4EC6-406A-A9EC-2EF072BD0C8F}" presName="dummy" presStyleCnt="0"/>
      <dgm:spPr/>
    </dgm:pt>
    <dgm:pt modelId="{4FB682D6-7BCD-42ED-A28F-26435D2ECAC1}" type="pres">
      <dgm:prSet presAssocID="{E663C5D1-DE22-4638-95D5-5D32B6459D06}" presName="sibTrans" presStyleLbl="sibTrans2D1" presStyleIdx="2" presStyleCnt="5"/>
      <dgm:spPr/>
      <dgm:t>
        <a:bodyPr/>
        <a:lstStyle/>
        <a:p>
          <a:endParaRPr lang="en-US"/>
        </a:p>
      </dgm:t>
    </dgm:pt>
    <dgm:pt modelId="{5E796EBB-4F0C-47F8-8DEC-42E2268B3AFB}" type="pres">
      <dgm:prSet presAssocID="{0AF8D834-81F4-4E82-8499-37239A1C8E6D}" presName="node" presStyleLbl="node1" presStyleIdx="3" presStyleCnt="5">
        <dgm:presLayoutVars>
          <dgm:bulletEnabled val="1"/>
        </dgm:presLayoutVars>
      </dgm:prSet>
      <dgm:spPr/>
      <dgm:t>
        <a:bodyPr/>
        <a:lstStyle/>
        <a:p>
          <a:endParaRPr lang="en-US"/>
        </a:p>
      </dgm:t>
    </dgm:pt>
    <dgm:pt modelId="{F4260479-356A-4023-9FBC-DE5D9C0E0D32}" type="pres">
      <dgm:prSet presAssocID="{0AF8D834-81F4-4E82-8499-37239A1C8E6D}" presName="dummy" presStyleCnt="0"/>
      <dgm:spPr/>
    </dgm:pt>
    <dgm:pt modelId="{B9C84CE7-F334-45A7-8513-B068321B92F3}" type="pres">
      <dgm:prSet presAssocID="{335EFBEC-5A9F-47FA-A307-5CAA50D4F40D}" presName="sibTrans" presStyleLbl="sibTrans2D1" presStyleIdx="3" presStyleCnt="5"/>
      <dgm:spPr/>
      <dgm:t>
        <a:bodyPr/>
        <a:lstStyle/>
        <a:p>
          <a:endParaRPr lang="en-US"/>
        </a:p>
      </dgm:t>
    </dgm:pt>
    <dgm:pt modelId="{65D50C83-82C1-4A08-82CB-394B9BD286D6}" type="pres">
      <dgm:prSet presAssocID="{40D08BFF-BA74-4ABE-ABDB-C350F6082400}" presName="node" presStyleLbl="node1" presStyleIdx="4" presStyleCnt="5">
        <dgm:presLayoutVars>
          <dgm:bulletEnabled val="1"/>
        </dgm:presLayoutVars>
      </dgm:prSet>
      <dgm:spPr/>
      <dgm:t>
        <a:bodyPr/>
        <a:lstStyle/>
        <a:p>
          <a:endParaRPr lang="en-US"/>
        </a:p>
      </dgm:t>
    </dgm:pt>
    <dgm:pt modelId="{58D0F816-DA19-4509-BD7C-9FB2DC201325}" type="pres">
      <dgm:prSet presAssocID="{40D08BFF-BA74-4ABE-ABDB-C350F6082400}" presName="dummy" presStyleCnt="0"/>
      <dgm:spPr/>
    </dgm:pt>
    <dgm:pt modelId="{690CF523-199E-4EDA-ACD7-9E7E0BFE4D7F}" type="pres">
      <dgm:prSet presAssocID="{1368C41D-C788-4A21-87E8-EB407FAB8A35}" presName="sibTrans" presStyleLbl="sibTrans2D1" presStyleIdx="4" presStyleCnt="5"/>
      <dgm:spPr/>
      <dgm:t>
        <a:bodyPr/>
        <a:lstStyle/>
        <a:p>
          <a:endParaRPr lang="en-US"/>
        </a:p>
      </dgm:t>
    </dgm:pt>
  </dgm:ptLst>
  <dgm:cxnLst>
    <dgm:cxn modelId="{5C517B65-BC3E-4BC5-A52D-6378E92BEFA4}" srcId="{054C4DBF-820D-43F4-959B-7C54510DBA24}" destId="{C1C2F380-A94D-4EA4-AF1D-099253F3B449}" srcOrd="0" destOrd="0" parTransId="{99D71324-E613-4323-BCC7-FB3C38C4A590}" sibTransId="{69E1D164-6FC9-4E73-B3BE-F41D8AB5C386}"/>
    <dgm:cxn modelId="{01F5B9AF-7E75-434F-AE84-29C52EFD7777}" type="presOf" srcId="{40D08BFF-BA74-4ABE-ABDB-C350F6082400}" destId="{65D50C83-82C1-4A08-82CB-394B9BD286D6}" srcOrd="0" destOrd="0" presId="urn:microsoft.com/office/officeart/2005/8/layout/radial6"/>
    <dgm:cxn modelId="{0F43B787-13FA-4734-AC73-BC08FA3C964D}" type="presOf" srcId="{C1C2F380-A94D-4EA4-AF1D-099253F3B449}" destId="{D7646103-6319-4F8C-94EB-CD7F7BA50FE2}" srcOrd="0" destOrd="0" presId="urn:microsoft.com/office/officeart/2005/8/layout/radial6"/>
    <dgm:cxn modelId="{E33EDE52-6154-48E1-8848-1B5C46218E6B}" type="presOf" srcId="{E713F513-21DE-4C54-B0FB-BDB6EA37BA33}" destId="{4193C579-127A-40DD-ADDC-29C4819D1DC6}" srcOrd="0" destOrd="0" presId="urn:microsoft.com/office/officeart/2005/8/layout/radial6"/>
    <dgm:cxn modelId="{AC1FF3F0-F49D-4950-99BB-E0ED44400C9D}" type="presOf" srcId="{0B7E0F0A-4EC6-406A-A9EC-2EF072BD0C8F}" destId="{B59979B4-3A05-47EC-A400-E0621BF2DE77}" srcOrd="0" destOrd="0" presId="urn:microsoft.com/office/officeart/2005/8/layout/radial6"/>
    <dgm:cxn modelId="{CBB54FFE-00BD-47C5-8724-7E7BEE8A4EF8}" srcId="{D7B0BB22-3619-4A46-A22B-B7A8757B31E2}" destId="{054C4DBF-820D-43F4-959B-7C54510DBA24}" srcOrd="0" destOrd="0" parTransId="{3C844CD2-E030-4348-8393-E40AC6F954AD}" sibTransId="{1D625F1C-6019-4048-B59E-315548620843}"/>
    <dgm:cxn modelId="{D55D5408-8614-4431-9D21-F88B5A5C5ADB}" srcId="{054C4DBF-820D-43F4-959B-7C54510DBA24}" destId="{0AF8D834-81F4-4E82-8499-37239A1C8E6D}" srcOrd="3" destOrd="0" parTransId="{CEAB0151-CBA6-4E1F-AFC8-9895D6FEA06A}" sibTransId="{335EFBEC-5A9F-47FA-A307-5CAA50D4F40D}"/>
    <dgm:cxn modelId="{6DDA7B82-6E9F-4652-8002-ABED724A37BE}" srcId="{054C4DBF-820D-43F4-959B-7C54510DBA24}" destId="{0B7E0F0A-4EC6-406A-A9EC-2EF072BD0C8F}" srcOrd="2" destOrd="0" parTransId="{CB91DDFE-2D05-4D5D-85D8-409662D2A505}" sibTransId="{E663C5D1-DE22-4638-95D5-5D32B6459D06}"/>
    <dgm:cxn modelId="{2D160FBD-D5CF-4B9B-BAB5-22EA782BE8C9}" type="presOf" srcId="{1368C41D-C788-4A21-87E8-EB407FAB8A35}" destId="{690CF523-199E-4EDA-ACD7-9E7E0BFE4D7F}" srcOrd="0" destOrd="0" presId="urn:microsoft.com/office/officeart/2005/8/layout/radial6"/>
    <dgm:cxn modelId="{8BBFA611-111D-4BDD-B97A-135BB9069FCE}" type="presOf" srcId="{335EFBEC-5A9F-47FA-A307-5CAA50D4F40D}" destId="{B9C84CE7-F334-45A7-8513-B068321B92F3}" srcOrd="0" destOrd="0" presId="urn:microsoft.com/office/officeart/2005/8/layout/radial6"/>
    <dgm:cxn modelId="{BB1B1EE2-E8EB-4A2F-A9EF-F128293320C0}" type="presOf" srcId="{E663C5D1-DE22-4638-95D5-5D32B6459D06}" destId="{4FB682D6-7BCD-42ED-A28F-26435D2ECAC1}" srcOrd="0" destOrd="0" presId="urn:microsoft.com/office/officeart/2005/8/layout/radial6"/>
    <dgm:cxn modelId="{BA7D2B45-3110-459C-B594-8CDCDA0CC92A}" type="presOf" srcId="{D7B0BB22-3619-4A46-A22B-B7A8757B31E2}" destId="{6D8ECDEA-F764-4153-A1CA-AC45D3ECBD83}" srcOrd="0" destOrd="0" presId="urn:microsoft.com/office/officeart/2005/8/layout/radial6"/>
    <dgm:cxn modelId="{C323159C-A9E6-46B5-8E4A-97B61B3EBB34}" srcId="{054C4DBF-820D-43F4-959B-7C54510DBA24}" destId="{40D08BFF-BA74-4ABE-ABDB-C350F6082400}" srcOrd="4" destOrd="0" parTransId="{57D63DD7-E105-41BD-8D7B-FFB0B5B3540B}" sibTransId="{1368C41D-C788-4A21-87E8-EB407FAB8A35}"/>
    <dgm:cxn modelId="{B8AA2577-4093-454E-9A43-27B99CF6CE6D}" type="presOf" srcId="{0AF8D834-81F4-4E82-8499-37239A1C8E6D}" destId="{5E796EBB-4F0C-47F8-8DEC-42E2268B3AFB}" srcOrd="0" destOrd="0" presId="urn:microsoft.com/office/officeart/2005/8/layout/radial6"/>
    <dgm:cxn modelId="{A9E26F0C-86C9-4D2D-9E47-02CFD581888C}" type="presOf" srcId="{054C4DBF-820D-43F4-959B-7C54510DBA24}" destId="{973F11DA-1C40-4BAF-B36E-B7793EEFCF80}" srcOrd="0" destOrd="0" presId="urn:microsoft.com/office/officeart/2005/8/layout/radial6"/>
    <dgm:cxn modelId="{749F0728-A209-4DDB-9850-41765BD7DA3F}" srcId="{054C4DBF-820D-43F4-959B-7C54510DBA24}" destId="{433EE8EF-1BC7-453F-BB7D-E88173F58B24}" srcOrd="1" destOrd="0" parTransId="{1FADBB04-E7AC-4D3A-B7B8-4F2BF8F5D2F2}" sibTransId="{E713F513-21DE-4C54-B0FB-BDB6EA37BA33}"/>
    <dgm:cxn modelId="{883EEE3F-280A-49C5-AC83-517A87472C4C}" type="presOf" srcId="{433EE8EF-1BC7-453F-BB7D-E88173F58B24}" destId="{2AAE303B-CFB6-4CF5-8072-82CEF5D58D0E}" srcOrd="0" destOrd="0" presId="urn:microsoft.com/office/officeart/2005/8/layout/radial6"/>
    <dgm:cxn modelId="{3150F178-EA25-4907-B98E-8A9303206386}" type="presOf" srcId="{69E1D164-6FC9-4E73-B3BE-F41D8AB5C386}" destId="{404936FC-3787-42F7-B48F-1D2290AC07D3}" srcOrd="0" destOrd="0" presId="urn:microsoft.com/office/officeart/2005/8/layout/radial6"/>
    <dgm:cxn modelId="{4CE1E275-F444-420F-A129-CF33F2ACC491}" type="presParOf" srcId="{6D8ECDEA-F764-4153-A1CA-AC45D3ECBD83}" destId="{973F11DA-1C40-4BAF-B36E-B7793EEFCF80}" srcOrd="0" destOrd="0" presId="urn:microsoft.com/office/officeart/2005/8/layout/radial6"/>
    <dgm:cxn modelId="{7DCCADD5-CF1C-4B0D-B378-65261C340EC1}" type="presParOf" srcId="{6D8ECDEA-F764-4153-A1CA-AC45D3ECBD83}" destId="{D7646103-6319-4F8C-94EB-CD7F7BA50FE2}" srcOrd="1" destOrd="0" presId="urn:microsoft.com/office/officeart/2005/8/layout/radial6"/>
    <dgm:cxn modelId="{F4D8A8B6-B788-4DB7-9938-76A1DAF942A1}" type="presParOf" srcId="{6D8ECDEA-F764-4153-A1CA-AC45D3ECBD83}" destId="{E0F35974-549B-4C02-9E0B-036293FCEC2A}" srcOrd="2" destOrd="0" presId="urn:microsoft.com/office/officeart/2005/8/layout/radial6"/>
    <dgm:cxn modelId="{9B8CAE2E-E574-408D-858C-0CDD9445D708}" type="presParOf" srcId="{6D8ECDEA-F764-4153-A1CA-AC45D3ECBD83}" destId="{404936FC-3787-42F7-B48F-1D2290AC07D3}" srcOrd="3" destOrd="0" presId="urn:microsoft.com/office/officeart/2005/8/layout/radial6"/>
    <dgm:cxn modelId="{1232E767-E7F4-4C2D-ADA2-F23ECFE9BDB3}" type="presParOf" srcId="{6D8ECDEA-F764-4153-A1CA-AC45D3ECBD83}" destId="{2AAE303B-CFB6-4CF5-8072-82CEF5D58D0E}" srcOrd="4" destOrd="0" presId="urn:microsoft.com/office/officeart/2005/8/layout/radial6"/>
    <dgm:cxn modelId="{3C9CA416-F012-4CD2-96CF-1B35A1B59AB5}" type="presParOf" srcId="{6D8ECDEA-F764-4153-A1CA-AC45D3ECBD83}" destId="{6C17AE56-05A8-485E-A32D-A0636FADBE8E}" srcOrd="5" destOrd="0" presId="urn:microsoft.com/office/officeart/2005/8/layout/radial6"/>
    <dgm:cxn modelId="{80F076D2-44F6-443C-9F44-A665513AC4E5}" type="presParOf" srcId="{6D8ECDEA-F764-4153-A1CA-AC45D3ECBD83}" destId="{4193C579-127A-40DD-ADDC-29C4819D1DC6}" srcOrd="6" destOrd="0" presId="urn:microsoft.com/office/officeart/2005/8/layout/radial6"/>
    <dgm:cxn modelId="{7DD494EE-7C5E-489B-86F2-97923DF995BE}" type="presParOf" srcId="{6D8ECDEA-F764-4153-A1CA-AC45D3ECBD83}" destId="{B59979B4-3A05-47EC-A400-E0621BF2DE77}" srcOrd="7" destOrd="0" presId="urn:microsoft.com/office/officeart/2005/8/layout/radial6"/>
    <dgm:cxn modelId="{065AD588-0706-4CC2-8A9C-6AA5C7288571}" type="presParOf" srcId="{6D8ECDEA-F764-4153-A1CA-AC45D3ECBD83}" destId="{4EC8E2B2-F198-457A-B39B-E9B04F7F2075}" srcOrd="8" destOrd="0" presId="urn:microsoft.com/office/officeart/2005/8/layout/radial6"/>
    <dgm:cxn modelId="{F9B9F019-A7A7-4C25-8980-CCF689B8CAA7}" type="presParOf" srcId="{6D8ECDEA-F764-4153-A1CA-AC45D3ECBD83}" destId="{4FB682D6-7BCD-42ED-A28F-26435D2ECAC1}" srcOrd="9" destOrd="0" presId="urn:microsoft.com/office/officeart/2005/8/layout/radial6"/>
    <dgm:cxn modelId="{E3C3195B-6651-4792-9E30-C42899495E60}" type="presParOf" srcId="{6D8ECDEA-F764-4153-A1CA-AC45D3ECBD83}" destId="{5E796EBB-4F0C-47F8-8DEC-42E2268B3AFB}" srcOrd="10" destOrd="0" presId="urn:microsoft.com/office/officeart/2005/8/layout/radial6"/>
    <dgm:cxn modelId="{C0C2A483-5FBF-45B6-AB5B-30DFA5727C89}" type="presParOf" srcId="{6D8ECDEA-F764-4153-A1CA-AC45D3ECBD83}" destId="{F4260479-356A-4023-9FBC-DE5D9C0E0D32}" srcOrd="11" destOrd="0" presId="urn:microsoft.com/office/officeart/2005/8/layout/radial6"/>
    <dgm:cxn modelId="{0B47E0FA-660B-46DA-B224-1123A375A377}" type="presParOf" srcId="{6D8ECDEA-F764-4153-A1CA-AC45D3ECBD83}" destId="{B9C84CE7-F334-45A7-8513-B068321B92F3}" srcOrd="12" destOrd="0" presId="urn:microsoft.com/office/officeart/2005/8/layout/radial6"/>
    <dgm:cxn modelId="{8091D2A6-0893-4E3E-ACF2-5E0D6F8B1B57}" type="presParOf" srcId="{6D8ECDEA-F764-4153-A1CA-AC45D3ECBD83}" destId="{65D50C83-82C1-4A08-82CB-394B9BD286D6}" srcOrd="13" destOrd="0" presId="urn:microsoft.com/office/officeart/2005/8/layout/radial6"/>
    <dgm:cxn modelId="{05CAA33E-5D16-4889-AD18-43D12F5AB7CA}" type="presParOf" srcId="{6D8ECDEA-F764-4153-A1CA-AC45D3ECBD83}" destId="{58D0F816-DA19-4509-BD7C-9FB2DC201325}" srcOrd="14" destOrd="0" presId="urn:microsoft.com/office/officeart/2005/8/layout/radial6"/>
    <dgm:cxn modelId="{F7180F1A-E909-4412-883E-12934640B72F}" type="presParOf" srcId="{6D8ECDEA-F764-4153-A1CA-AC45D3ECBD83}" destId="{690CF523-199E-4EDA-ACD7-9E7E0BFE4D7F}"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BA907-1924-45EE-A2E1-AA0DF8A4E984}">
      <dsp:nvSpPr>
        <dsp:cNvPr id="0" name=""/>
        <dsp:cNvSpPr/>
      </dsp:nvSpPr>
      <dsp:spPr>
        <a:xfrm rot="5400000">
          <a:off x="4724333" y="-1812917"/>
          <a:ext cx="1047750" cy="4939490"/>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Categorization of Mobile Security</a:t>
          </a:r>
          <a:endParaRPr lang="en-US" sz="1800" kern="1200" dirty="0"/>
        </a:p>
      </dsp:txBody>
      <dsp:txXfrm rot="-5400000">
        <a:off x="2778464" y="184099"/>
        <a:ext cx="4888343" cy="945456"/>
      </dsp:txXfrm>
    </dsp:sp>
    <dsp:sp modelId="{8D195C0B-6EF9-4C69-9572-368E5ADE1231}">
      <dsp:nvSpPr>
        <dsp:cNvPr id="0" name=""/>
        <dsp:cNvSpPr/>
      </dsp:nvSpPr>
      <dsp:spPr>
        <a:xfrm>
          <a:off x="0" y="1984"/>
          <a:ext cx="2778463" cy="1309687"/>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1 - Gerard</a:t>
          </a:r>
          <a:endParaRPr lang="en-US" sz="2800" kern="1200" dirty="0"/>
        </a:p>
      </dsp:txBody>
      <dsp:txXfrm>
        <a:off x="63934" y="65918"/>
        <a:ext cx="2650595" cy="1181819"/>
      </dsp:txXfrm>
    </dsp:sp>
    <dsp:sp modelId="{5473B14D-974A-4368-86EA-7304191D20AC}">
      <dsp:nvSpPr>
        <dsp:cNvPr id="0" name=""/>
        <dsp:cNvSpPr/>
      </dsp:nvSpPr>
      <dsp:spPr>
        <a:xfrm rot="5400000">
          <a:off x="4724333" y="-437745"/>
          <a:ext cx="1047750" cy="4939490"/>
        </a:xfrm>
        <a:prstGeom prst="round2SameRect">
          <a:avLst/>
        </a:prstGeom>
        <a:solidFill>
          <a:schemeClr val="accent5">
            <a:tint val="40000"/>
            <a:alpha val="90000"/>
            <a:hueOff val="2914032"/>
            <a:satOff val="-9122"/>
            <a:lumOff val="604"/>
            <a:alphaOff val="0"/>
          </a:schemeClr>
        </a:solidFill>
        <a:ln w="9525" cap="flat" cmpd="sng" algn="ctr">
          <a:solidFill>
            <a:schemeClr val="accent5">
              <a:tint val="40000"/>
              <a:alpha val="90000"/>
              <a:hueOff val="2914032"/>
              <a:satOff val="-9122"/>
              <a:lumOff val="60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Justifying Costs to </a:t>
          </a:r>
          <a:r>
            <a:rPr lang="en-US" sz="1800" kern="1200" dirty="0" smtClean="0"/>
            <a:t>Management and Problem at Hand</a:t>
          </a:r>
          <a:endParaRPr lang="en-US" sz="1800" kern="1200" dirty="0"/>
        </a:p>
      </dsp:txBody>
      <dsp:txXfrm rot="-5400000">
        <a:off x="2778464" y="1559271"/>
        <a:ext cx="4888343" cy="945456"/>
      </dsp:txXfrm>
    </dsp:sp>
    <dsp:sp modelId="{124FB78F-F055-4CF3-812E-9B7DC69F0AE1}">
      <dsp:nvSpPr>
        <dsp:cNvPr id="0" name=""/>
        <dsp:cNvSpPr/>
      </dsp:nvSpPr>
      <dsp:spPr>
        <a:xfrm>
          <a:off x="0" y="1377156"/>
          <a:ext cx="2778463" cy="1309687"/>
        </a:xfrm>
        <a:prstGeom prst="roundRect">
          <a:avLst/>
        </a:prstGeom>
        <a:gradFill rotWithShape="0">
          <a:gsLst>
            <a:gs pos="0">
              <a:schemeClr val="accent5">
                <a:hueOff val="3005351"/>
                <a:satOff val="-13190"/>
                <a:lumOff val="3921"/>
                <a:alphaOff val="0"/>
                <a:shade val="51000"/>
                <a:satMod val="130000"/>
              </a:schemeClr>
            </a:gs>
            <a:gs pos="80000">
              <a:schemeClr val="accent5">
                <a:hueOff val="3005351"/>
                <a:satOff val="-13190"/>
                <a:lumOff val="3921"/>
                <a:alphaOff val="0"/>
                <a:shade val="93000"/>
                <a:satMod val="130000"/>
              </a:schemeClr>
            </a:gs>
            <a:gs pos="100000">
              <a:schemeClr val="accent5">
                <a:hueOff val="3005351"/>
                <a:satOff val="-13190"/>
                <a:lumOff val="392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2 - Andy</a:t>
          </a:r>
          <a:endParaRPr lang="en-US" sz="2800" kern="1200" dirty="0"/>
        </a:p>
      </dsp:txBody>
      <dsp:txXfrm>
        <a:off x="63934" y="1441090"/>
        <a:ext cx="2650595" cy="1181819"/>
      </dsp:txXfrm>
    </dsp:sp>
    <dsp:sp modelId="{546EECF5-2DD3-4F9B-ABB6-D9E880B9794C}">
      <dsp:nvSpPr>
        <dsp:cNvPr id="0" name=""/>
        <dsp:cNvSpPr/>
      </dsp:nvSpPr>
      <dsp:spPr>
        <a:xfrm rot="5400000">
          <a:off x="4724333" y="937426"/>
          <a:ext cx="1047750" cy="4939490"/>
        </a:xfrm>
        <a:prstGeom prst="round2SameRect">
          <a:avLst/>
        </a:prstGeom>
        <a:solidFill>
          <a:schemeClr val="accent5">
            <a:tint val="40000"/>
            <a:alpha val="90000"/>
            <a:hueOff val="5828064"/>
            <a:satOff val="-18244"/>
            <a:lumOff val="1209"/>
            <a:alphaOff val="0"/>
          </a:schemeClr>
        </a:solidFill>
        <a:ln w="9525" cap="flat" cmpd="sng" algn="ctr">
          <a:solidFill>
            <a:schemeClr val="accent5">
              <a:tint val="40000"/>
              <a:alpha val="90000"/>
              <a:hueOff val="5828064"/>
              <a:satOff val="-18244"/>
              <a:lumOff val="120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Phase 1 Product Selection</a:t>
          </a:r>
          <a:endParaRPr lang="en-US" sz="1800" kern="1200" dirty="0"/>
        </a:p>
      </dsp:txBody>
      <dsp:txXfrm rot="-5400000">
        <a:off x="2778464" y="2934443"/>
        <a:ext cx="4888343" cy="945456"/>
      </dsp:txXfrm>
    </dsp:sp>
    <dsp:sp modelId="{18E6ACC3-60AA-4F2D-A447-D91DBF4C0D7D}">
      <dsp:nvSpPr>
        <dsp:cNvPr id="0" name=""/>
        <dsp:cNvSpPr/>
      </dsp:nvSpPr>
      <dsp:spPr>
        <a:xfrm>
          <a:off x="0" y="2752328"/>
          <a:ext cx="2778463" cy="1309687"/>
        </a:xfrm>
        <a:prstGeom prst="roundRect">
          <a:avLst/>
        </a:prstGeom>
        <a:gradFill rotWithShape="0">
          <a:gsLst>
            <a:gs pos="0">
              <a:schemeClr val="accent5">
                <a:hueOff val="6010703"/>
                <a:satOff val="-26380"/>
                <a:lumOff val="7843"/>
                <a:alphaOff val="0"/>
                <a:shade val="51000"/>
                <a:satMod val="130000"/>
              </a:schemeClr>
            </a:gs>
            <a:gs pos="80000">
              <a:schemeClr val="accent5">
                <a:hueOff val="6010703"/>
                <a:satOff val="-26380"/>
                <a:lumOff val="7843"/>
                <a:alphaOff val="0"/>
                <a:shade val="93000"/>
                <a:satMod val="130000"/>
              </a:schemeClr>
            </a:gs>
            <a:gs pos="100000">
              <a:schemeClr val="accent5">
                <a:hueOff val="6010703"/>
                <a:satOff val="-26380"/>
                <a:lumOff val="78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3 - Gwen</a:t>
          </a:r>
          <a:endParaRPr lang="en-US" sz="2800" kern="1200" dirty="0"/>
        </a:p>
      </dsp:txBody>
      <dsp:txXfrm>
        <a:off x="63934" y="2816262"/>
        <a:ext cx="2650595" cy="1181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5A9E3-0B08-4FE3-8E17-E2FC3644601E}">
      <dsp:nvSpPr>
        <dsp:cNvPr id="0" name=""/>
        <dsp:cNvSpPr/>
      </dsp:nvSpPr>
      <dsp:spPr>
        <a:xfrm>
          <a:off x="1182" y="2587443"/>
          <a:ext cx="5980632" cy="118756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Mobile Device Protection</a:t>
          </a:r>
          <a:endParaRPr lang="en-US" sz="3900" kern="1200" dirty="0"/>
        </a:p>
      </dsp:txBody>
      <dsp:txXfrm>
        <a:off x="35965" y="2622226"/>
        <a:ext cx="5911066" cy="1118000"/>
      </dsp:txXfrm>
    </dsp:sp>
    <dsp:sp modelId="{04623441-EC80-45ED-BA05-FB23D99261A3}">
      <dsp:nvSpPr>
        <dsp:cNvPr id="0" name=""/>
        <dsp:cNvSpPr/>
      </dsp:nvSpPr>
      <dsp:spPr>
        <a:xfrm>
          <a:off x="7020" y="1294520"/>
          <a:ext cx="2099291" cy="118756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Data Loss Protection</a:t>
          </a:r>
          <a:endParaRPr lang="en-US" sz="3000" kern="1200" dirty="0"/>
        </a:p>
      </dsp:txBody>
      <dsp:txXfrm>
        <a:off x="41803" y="1329303"/>
        <a:ext cx="2029725" cy="1118000"/>
      </dsp:txXfrm>
    </dsp:sp>
    <dsp:sp modelId="{9B9C315A-2FAB-4588-B898-F54939F8E06C}">
      <dsp:nvSpPr>
        <dsp:cNvPr id="0" name=""/>
        <dsp:cNvSpPr/>
      </dsp:nvSpPr>
      <dsp:spPr>
        <a:xfrm>
          <a:off x="2282652" y="1294520"/>
          <a:ext cx="3693325" cy="118756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Mobile Device Management</a:t>
          </a:r>
          <a:endParaRPr lang="en-US" sz="3000" kern="1200" dirty="0"/>
        </a:p>
      </dsp:txBody>
      <dsp:txXfrm>
        <a:off x="2317435" y="1329303"/>
        <a:ext cx="3623759" cy="1118000"/>
      </dsp:txXfrm>
    </dsp:sp>
    <dsp:sp modelId="{CE9A4885-20FB-4E8D-B013-BB68F0A52B1B}">
      <dsp:nvSpPr>
        <dsp:cNvPr id="0" name=""/>
        <dsp:cNvSpPr/>
      </dsp:nvSpPr>
      <dsp:spPr>
        <a:xfrm>
          <a:off x="2282652" y="1597"/>
          <a:ext cx="3693325" cy="118756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SIEM – Security Information and Event Management</a:t>
          </a:r>
          <a:endParaRPr lang="en-US" sz="2300" kern="1200" dirty="0"/>
        </a:p>
      </dsp:txBody>
      <dsp:txXfrm>
        <a:off x="2317435" y="36380"/>
        <a:ext cx="3623759" cy="1118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92CBF-0D3A-42F8-BA77-051437B9D29F}">
      <dsp:nvSpPr>
        <dsp:cNvPr id="0" name=""/>
        <dsp:cNvSpPr/>
      </dsp:nvSpPr>
      <dsp:spPr>
        <a:xfrm>
          <a:off x="1086" y="1067148"/>
          <a:ext cx="1365780" cy="561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lvl="0" algn="l" defTabSz="577850">
            <a:lnSpc>
              <a:spcPct val="90000"/>
            </a:lnSpc>
            <a:spcBef>
              <a:spcPct val="0"/>
            </a:spcBef>
            <a:spcAft>
              <a:spcPct val="35000"/>
            </a:spcAft>
          </a:pPr>
          <a:r>
            <a:rPr lang="en-US" sz="1300" kern="1200" dirty="0" smtClean="0"/>
            <a:t>MDP</a:t>
          </a:r>
          <a:endParaRPr lang="en-US" sz="1300" kern="1200" dirty="0"/>
        </a:p>
      </dsp:txBody>
      <dsp:txXfrm>
        <a:off x="1086" y="1067148"/>
        <a:ext cx="1365780" cy="374400"/>
      </dsp:txXfrm>
    </dsp:sp>
    <dsp:sp modelId="{825603BC-9406-4DFB-A734-15D39B351AF6}">
      <dsp:nvSpPr>
        <dsp:cNvPr id="0" name=""/>
        <dsp:cNvSpPr/>
      </dsp:nvSpPr>
      <dsp:spPr>
        <a:xfrm>
          <a:off x="280824" y="1441548"/>
          <a:ext cx="1365780" cy="25173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Encryption</a:t>
          </a:r>
          <a:endParaRPr lang="en-US" sz="1300" kern="1200" dirty="0"/>
        </a:p>
        <a:p>
          <a:pPr marL="114300" lvl="1" indent="-114300" algn="l" defTabSz="577850">
            <a:lnSpc>
              <a:spcPct val="90000"/>
            </a:lnSpc>
            <a:spcBef>
              <a:spcPct val="0"/>
            </a:spcBef>
            <a:spcAft>
              <a:spcPct val="15000"/>
            </a:spcAft>
            <a:buChar char="••"/>
          </a:pPr>
          <a:r>
            <a:rPr lang="en-US" sz="1300" kern="1200" dirty="0" smtClean="0"/>
            <a:t>Poison Pill</a:t>
          </a:r>
          <a:endParaRPr lang="en-US" sz="1300" kern="1200" dirty="0"/>
        </a:p>
        <a:p>
          <a:pPr marL="114300" lvl="1" indent="-114300" algn="l" defTabSz="577850">
            <a:lnSpc>
              <a:spcPct val="90000"/>
            </a:lnSpc>
            <a:spcBef>
              <a:spcPct val="0"/>
            </a:spcBef>
            <a:spcAft>
              <a:spcPct val="15000"/>
            </a:spcAft>
            <a:buChar char="••"/>
          </a:pPr>
          <a:r>
            <a:rPr lang="en-US" sz="1300" kern="1200" dirty="0" smtClean="0"/>
            <a:t>Central Management Console</a:t>
          </a:r>
          <a:endParaRPr lang="en-US" sz="1300" kern="1200" dirty="0"/>
        </a:p>
        <a:p>
          <a:pPr marL="114300" lvl="1" indent="-114300" algn="l" defTabSz="577850">
            <a:lnSpc>
              <a:spcPct val="90000"/>
            </a:lnSpc>
            <a:spcBef>
              <a:spcPct val="0"/>
            </a:spcBef>
            <a:spcAft>
              <a:spcPct val="15000"/>
            </a:spcAft>
            <a:buChar char="••"/>
          </a:pPr>
          <a:r>
            <a:rPr lang="en-US" sz="1300" kern="1200" dirty="0" smtClean="0"/>
            <a:t>Audit Reports</a:t>
          </a:r>
          <a:endParaRPr lang="en-US" sz="1300" kern="1200" dirty="0"/>
        </a:p>
      </dsp:txBody>
      <dsp:txXfrm>
        <a:off x="320826" y="1481550"/>
        <a:ext cx="1285776" cy="2437324"/>
      </dsp:txXfrm>
    </dsp:sp>
    <dsp:sp modelId="{9B65DEAF-CE00-4A79-8242-2EFB67E5E51F}">
      <dsp:nvSpPr>
        <dsp:cNvPr id="0" name=""/>
        <dsp:cNvSpPr/>
      </dsp:nvSpPr>
      <dsp:spPr>
        <a:xfrm>
          <a:off x="1573914" y="1084328"/>
          <a:ext cx="438940" cy="3400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1573914" y="1152336"/>
        <a:ext cx="336928" cy="204023"/>
      </dsp:txXfrm>
    </dsp:sp>
    <dsp:sp modelId="{9CFF0679-4969-499B-9CE2-F48394DBDF5E}">
      <dsp:nvSpPr>
        <dsp:cNvPr id="0" name=""/>
        <dsp:cNvSpPr/>
      </dsp:nvSpPr>
      <dsp:spPr>
        <a:xfrm>
          <a:off x="2195056" y="1067148"/>
          <a:ext cx="1365780" cy="561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lvl="0" algn="l" defTabSz="577850">
            <a:lnSpc>
              <a:spcPct val="90000"/>
            </a:lnSpc>
            <a:spcBef>
              <a:spcPct val="0"/>
            </a:spcBef>
            <a:spcAft>
              <a:spcPct val="35000"/>
            </a:spcAft>
          </a:pPr>
          <a:r>
            <a:rPr lang="en-US" sz="1300" kern="1200" dirty="0" smtClean="0"/>
            <a:t>DLP</a:t>
          </a:r>
          <a:endParaRPr lang="en-US" sz="1300" kern="1200" dirty="0"/>
        </a:p>
      </dsp:txBody>
      <dsp:txXfrm>
        <a:off x="2195056" y="1067148"/>
        <a:ext cx="1365780" cy="374400"/>
      </dsp:txXfrm>
    </dsp:sp>
    <dsp:sp modelId="{D0B26A4B-E131-4517-85C3-4D4AEC8CA790}">
      <dsp:nvSpPr>
        <dsp:cNvPr id="0" name=""/>
        <dsp:cNvSpPr/>
      </dsp:nvSpPr>
      <dsp:spPr>
        <a:xfrm>
          <a:off x="2474794" y="1441548"/>
          <a:ext cx="1365780" cy="25173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Content-Aware</a:t>
          </a:r>
          <a:endParaRPr lang="en-US" sz="1300" kern="1200" dirty="0"/>
        </a:p>
        <a:p>
          <a:pPr marL="114300" lvl="1" indent="-114300" algn="l" defTabSz="577850">
            <a:lnSpc>
              <a:spcPct val="90000"/>
            </a:lnSpc>
            <a:spcBef>
              <a:spcPct val="0"/>
            </a:spcBef>
            <a:spcAft>
              <a:spcPct val="15000"/>
            </a:spcAft>
            <a:buChar char="••"/>
          </a:pPr>
          <a:r>
            <a:rPr lang="en-US" sz="1300" kern="1200" dirty="0" smtClean="0"/>
            <a:t>Policy-Driven</a:t>
          </a:r>
          <a:endParaRPr lang="en-US" sz="1300" kern="1200" dirty="0"/>
        </a:p>
        <a:p>
          <a:pPr marL="114300" lvl="1" indent="-114300" algn="l" defTabSz="577850">
            <a:lnSpc>
              <a:spcPct val="90000"/>
            </a:lnSpc>
            <a:spcBef>
              <a:spcPct val="0"/>
            </a:spcBef>
            <a:spcAft>
              <a:spcPct val="15000"/>
            </a:spcAft>
            <a:buChar char="••"/>
          </a:pPr>
          <a:r>
            <a:rPr lang="en-US" sz="1300" kern="1200" dirty="0" smtClean="0"/>
            <a:t>Actionable – Log, Block, etc.</a:t>
          </a: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2514796" y="1481550"/>
        <a:ext cx="1285776" cy="2437324"/>
      </dsp:txXfrm>
    </dsp:sp>
    <dsp:sp modelId="{24D85652-F868-40DB-B7C4-E786EEF85B07}">
      <dsp:nvSpPr>
        <dsp:cNvPr id="0" name=""/>
        <dsp:cNvSpPr/>
      </dsp:nvSpPr>
      <dsp:spPr>
        <a:xfrm>
          <a:off x="3767883" y="1084328"/>
          <a:ext cx="438940" cy="3400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3767883" y="1152336"/>
        <a:ext cx="336928" cy="204023"/>
      </dsp:txXfrm>
    </dsp:sp>
    <dsp:sp modelId="{B6047750-1526-49B5-BA3E-09A2D23D6E5A}">
      <dsp:nvSpPr>
        <dsp:cNvPr id="0" name=""/>
        <dsp:cNvSpPr/>
      </dsp:nvSpPr>
      <dsp:spPr>
        <a:xfrm>
          <a:off x="4389025" y="1067148"/>
          <a:ext cx="1365780" cy="561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lvl="0" algn="l" defTabSz="577850">
            <a:lnSpc>
              <a:spcPct val="90000"/>
            </a:lnSpc>
            <a:spcBef>
              <a:spcPct val="0"/>
            </a:spcBef>
            <a:spcAft>
              <a:spcPct val="35000"/>
            </a:spcAft>
          </a:pPr>
          <a:r>
            <a:rPr lang="en-US" sz="1300" kern="1200" dirty="0" smtClean="0"/>
            <a:t>MDM</a:t>
          </a:r>
          <a:endParaRPr lang="en-US" sz="1300" kern="1200" dirty="0"/>
        </a:p>
      </dsp:txBody>
      <dsp:txXfrm>
        <a:off x="4389025" y="1067148"/>
        <a:ext cx="1365780" cy="374400"/>
      </dsp:txXfrm>
    </dsp:sp>
    <dsp:sp modelId="{6FD3DF1D-ADCA-4169-9335-3B43B9AA4DE5}">
      <dsp:nvSpPr>
        <dsp:cNvPr id="0" name=""/>
        <dsp:cNvSpPr/>
      </dsp:nvSpPr>
      <dsp:spPr>
        <a:xfrm>
          <a:off x="4668763" y="1441548"/>
          <a:ext cx="1365780" cy="25173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Enforced password</a:t>
          </a:r>
          <a:endParaRPr lang="en-US" sz="1300" kern="1200" dirty="0"/>
        </a:p>
        <a:p>
          <a:pPr marL="114300" lvl="1" indent="-114300" algn="l" defTabSz="577850">
            <a:lnSpc>
              <a:spcPct val="90000"/>
            </a:lnSpc>
            <a:spcBef>
              <a:spcPct val="0"/>
            </a:spcBef>
            <a:spcAft>
              <a:spcPct val="15000"/>
            </a:spcAft>
            <a:buChar char="••"/>
          </a:pPr>
          <a:r>
            <a:rPr lang="en-US" sz="1300" kern="1200" dirty="0" smtClean="0"/>
            <a:t>Device wipe</a:t>
          </a:r>
        </a:p>
        <a:p>
          <a:pPr marL="114300" lvl="1" indent="-114300" algn="l" defTabSz="577850">
            <a:lnSpc>
              <a:spcPct val="90000"/>
            </a:lnSpc>
            <a:spcBef>
              <a:spcPct val="0"/>
            </a:spcBef>
            <a:spcAft>
              <a:spcPct val="15000"/>
            </a:spcAft>
            <a:buChar char="••"/>
          </a:pPr>
          <a:r>
            <a:rPr lang="en-US" sz="1300" kern="1200" dirty="0" smtClean="0"/>
            <a:t>Remote lock</a:t>
          </a:r>
        </a:p>
        <a:p>
          <a:pPr marL="114300" lvl="1" indent="-114300" algn="l" defTabSz="577850">
            <a:lnSpc>
              <a:spcPct val="90000"/>
            </a:lnSpc>
            <a:spcBef>
              <a:spcPct val="0"/>
            </a:spcBef>
            <a:spcAft>
              <a:spcPct val="15000"/>
            </a:spcAft>
            <a:buChar char="••"/>
          </a:pPr>
          <a:r>
            <a:rPr lang="en-US" sz="1300" kern="1200" dirty="0" smtClean="0"/>
            <a:t>Audit trail logging</a:t>
          </a:r>
        </a:p>
        <a:p>
          <a:pPr marL="114300" lvl="1" indent="-114300" algn="l" defTabSz="577850">
            <a:lnSpc>
              <a:spcPct val="90000"/>
            </a:lnSpc>
            <a:spcBef>
              <a:spcPct val="0"/>
            </a:spcBef>
            <a:spcAft>
              <a:spcPct val="15000"/>
            </a:spcAft>
            <a:buChar char="••"/>
          </a:pPr>
          <a:r>
            <a:rPr lang="en-US" sz="1300" kern="1200" dirty="0" smtClean="0"/>
            <a:t>"Jailbreak" detection </a:t>
          </a:r>
        </a:p>
      </dsp:txBody>
      <dsp:txXfrm>
        <a:off x="4708765" y="1481550"/>
        <a:ext cx="1285776" cy="2437324"/>
      </dsp:txXfrm>
    </dsp:sp>
    <dsp:sp modelId="{F49E72A9-C673-46E7-AB84-396DFB5A49DA}">
      <dsp:nvSpPr>
        <dsp:cNvPr id="0" name=""/>
        <dsp:cNvSpPr/>
      </dsp:nvSpPr>
      <dsp:spPr>
        <a:xfrm>
          <a:off x="5961853" y="1084328"/>
          <a:ext cx="438940" cy="3400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5961853" y="1152336"/>
        <a:ext cx="336928" cy="204023"/>
      </dsp:txXfrm>
    </dsp:sp>
    <dsp:sp modelId="{0D35C21F-DF6D-4A9D-A8A6-2A7A3B0C5A35}">
      <dsp:nvSpPr>
        <dsp:cNvPr id="0" name=""/>
        <dsp:cNvSpPr/>
      </dsp:nvSpPr>
      <dsp:spPr>
        <a:xfrm>
          <a:off x="6582994" y="1067148"/>
          <a:ext cx="1365780" cy="561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lvl="0" algn="l" defTabSz="577850">
            <a:lnSpc>
              <a:spcPct val="90000"/>
            </a:lnSpc>
            <a:spcBef>
              <a:spcPct val="0"/>
            </a:spcBef>
            <a:spcAft>
              <a:spcPct val="35000"/>
            </a:spcAft>
          </a:pPr>
          <a:r>
            <a:rPr lang="en-US" sz="1300" kern="1200" dirty="0" smtClean="0"/>
            <a:t>SIEM</a:t>
          </a:r>
          <a:endParaRPr lang="en-US" sz="1300" kern="1200" dirty="0"/>
        </a:p>
      </dsp:txBody>
      <dsp:txXfrm>
        <a:off x="6582994" y="1067148"/>
        <a:ext cx="1365780" cy="374400"/>
      </dsp:txXfrm>
    </dsp:sp>
    <dsp:sp modelId="{2EEBDD6B-C2E1-43E9-82AC-E83EFC7C0761}">
      <dsp:nvSpPr>
        <dsp:cNvPr id="0" name=""/>
        <dsp:cNvSpPr/>
      </dsp:nvSpPr>
      <dsp:spPr>
        <a:xfrm>
          <a:off x="6862733" y="1441548"/>
          <a:ext cx="1365780" cy="25173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Compliance</a:t>
          </a:r>
          <a:endParaRPr lang="en-US" sz="1300" kern="1200" dirty="0"/>
        </a:p>
        <a:p>
          <a:pPr marL="114300" lvl="1" indent="-114300" algn="l" defTabSz="577850">
            <a:lnSpc>
              <a:spcPct val="90000"/>
            </a:lnSpc>
            <a:spcBef>
              <a:spcPct val="0"/>
            </a:spcBef>
            <a:spcAft>
              <a:spcPct val="15000"/>
            </a:spcAft>
            <a:buChar char="••"/>
          </a:pPr>
          <a:r>
            <a:rPr lang="en-US" sz="1300" kern="1200" dirty="0" smtClean="0"/>
            <a:t>External threats</a:t>
          </a:r>
          <a:endParaRPr lang="en-US" sz="1300" kern="1200" dirty="0"/>
        </a:p>
        <a:p>
          <a:pPr marL="228600" lvl="2" indent="-114300" algn="l" defTabSz="577850">
            <a:lnSpc>
              <a:spcPct val="90000"/>
            </a:lnSpc>
            <a:spcBef>
              <a:spcPct val="0"/>
            </a:spcBef>
            <a:spcAft>
              <a:spcPct val="15000"/>
            </a:spcAft>
            <a:buChar char="••"/>
          </a:pPr>
          <a:r>
            <a:rPr lang="en-US" sz="1300" kern="1200" dirty="0" smtClean="0"/>
            <a:t>Monitoring</a:t>
          </a:r>
          <a:endParaRPr lang="en-US" sz="1300" kern="1200" dirty="0"/>
        </a:p>
        <a:p>
          <a:pPr marL="114300" lvl="1" indent="-114300" algn="l" defTabSz="577850">
            <a:lnSpc>
              <a:spcPct val="90000"/>
            </a:lnSpc>
            <a:spcBef>
              <a:spcPct val="0"/>
            </a:spcBef>
            <a:spcAft>
              <a:spcPct val="15000"/>
            </a:spcAft>
            <a:buChar char="••"/>
          </a:pPr>
          <a:r>
            <a:rPr lang="en-US" sz="1300" kern="1200" dirty="0" smtClean="0"/>
            <a:t>Internal threats</a:t>
          </a:r>
          <a:endParaRPr lang="en-US" sz="1300" kern="1200" dirty="0"/>
        </a:p>
        <a:p>
          <a:pPr marL="228600" lvl="2" indent="-114300" algn="l" defTabSz="577850">
            <a:lnSpc>
              <a:spcPct val="90000"/>
            </a:lnSpc>
            <a:spcBef>
              <a:spcPct val="0"/>
            </a:spcBef>
            <a:spcAft>
              <a:spcPct val="15000"/>
            </a:spcAft>
            <a:buChar char="••"/>
          </a:pPr>
          <a:r>
            <a:rPr lang="en-US" sz="1300" kern="1200" dirty="0" smtClean="0"/>
            <a:t>i.e., medical record snooping</a:t>
          </a:r>
          <a:endParaRPr lang="en-US" sz="1300" kern="1200" dirty="0"/>
        </a:p>
        <a:p>
          <a:pPr marL="228600" lvl="2"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6902735" y="1481550"/>
        <a:ext cx="1285776" cy="24373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78ED4-C47E-4052-8605-082A27E29FB4}">
      <dsp:nvSpPr>
        <dsp:cNvPr id="0" name=""/>
        <dsp:cNvSpPr/>
      </dsp:nvSpPr>
      <dsp:spPr>
        <a:xfrm rot="5400000">
          <a:off x="383865" y="2066278"/>
          <a:ext cx="1144375" cy="190421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DAB39C-DD0B-4A74-8A76-278550A79651}">
      <dsp:nvSpPr>
        <dsp:cNvPr id="0" name=""/>
        <dsp:cNvSpPr/>
      </dsp:nvSpPr>
      <dsp:spPr>
        <a:xfrm>
          <a:off x="192840" y="2635228"/>
          <a:ext cx="1719136" cy="1506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Laptops and Externals (MDP)</a:t>
          </a:r>
          <a:endParaRPr lang="en-US" sz="2200" kern="1200" dirty="0"/>
        </a:p>
      </dsp:txBody>
      <dsp:txXfrm>
        <a:off x="192840" y="2635228"/>
        <a:ext cx="1719136" cy="1506924"/>
      </dsp:txXfrm>
    </dsp:sp>
    <dsp:sp modelId="{6118CA0B-9796-4D76-BB33-311D1C05C188}">
      <dsp:nvSpPr>
        <dsp:cNvPr id="0" name=""/>
        <dsp:cNvSpPr/>
      </dsp:nvSpPr>
      <dsp:spPr>
        <a:xfrm>
          <a:off x="1587611" y="1926087"/>
          <a:ext cx="324365" cy="32436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ABEB9E-9F89-4926-8C63-DFD7ADB557D1}">
      <dsp:nvSpPr>
        <dsp:cNvPr id="0" name=""/>
        <dsp:cNvSpPr/>
      </dsp:nvSpPr>
      <dsp:spPr>
        <a:xfrm rot="5400000">
          <a:off x="2488424" y="1545503"/>
          <a:ext cx="1144375" cy="190421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E39C32-C6EB-4BB2-9DCD-F712BCB7806D}">
      <dsp:nvSpPr>
        <dsp:cNvPr id="0" name=""/>
        <dsp:cNvSpPr/>
      </dsp:nvSpPr>
      <dsp:spPr>
        <a:xfrm>
          <a:off x="2297399" y="2114453"/>
          <a:ext cx="1719136" cy="1506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Data (DLP)</a:t>
          </a:r>
          <a:endParaRPr lang="en-US" sz="2200" kern="1200" dirty="0"/>
        </a:p>
      </dsp:txBody>
      <dsp:txXfrm>
        <a:off x="2297399" y="2114453"/>
        <a:ext cx="1719136" cy="1506924"/>
      </dsp:txXfrm>
    </dsp:sp>
    <dsp:sp modelId="{12297791-481F-4E2E-A240-D1C098AB603B}">
      <dsp:nvSpPr>
        <dsp:cNvPr id="0" name=""/>
        <dsp:cNvSpPr/>
      </dsp:nvSpPr>
      <dsp:spPr>
        <a:xfrm>
          <a:off x="3692170" y="1405312"/>
          <a:ext cx="324365" cy="32436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D31D7C-C835-46BB-878A-78BB9704EB61}">
      <dsp:nvSpPr>
        <dsp:cNvPr id="0" name=""/>
        <dsp:cNvSpPr/>
      </dsp:nvSpPr>
      <dsp:spPr>
        <a:xfrm rot="5400000">
          <a:off x="4592983" y="1024727"/>
          <a:ext cx="1144375" cy="190421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22DF34-D798-44B7-8490-5679523E7262}">
      <dsp:nvSpPr>
        <dsp:cNvPr id="0" name=""/>
        <dsp:cNvSpPr/>
      </dsp:nvSpPr>
      <dsp:spPr>
        <a:xfrm>
          <a:off x="4401958" y="1593678"/>
          <a:ext cx="1719136" cy="1506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Smart Phones (MDM)</a:t>
          </a:r>
          <a:endParaRPr lang="en-US" sz="2200" kern="1200" dirty="0"/>
        </a:p>
      </dsp:txBody>
      <dsp:txXfrm>
        <a:off x="4401958" y="1593678"/>
        <a:ext cx="1719136" cy="1506924"/>
      </dsp:txXfrm>
    </dsp:sp>
    <dsp:sp modelId="{6969F17F-9353-4F76-A017-57EF5B162886}">
      <dsp:nvSpPr>
        <dsp:cNvPr id="0" name=""/>
        <dsp:cNvSpPr/>
      </dsp:nvSpPr>
      <dsp:spPr>
        <a:xfrm>
          <a:off x="5796729" y="884537"/>
          <a:ext cx="324365" cy="32436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13480D-B152-4317-839B-30AC5BF1E5E0}">
      <dsp:nvSpPr>
        <dsp:cNvPr id="0" name=""/>
        <dsp:cNvSpPr/>
      </dsp:nvSpPr>
      <dsp:spPr>
        <a:xfrm rot="5400000">
          <a:off x="6697542" y="503952"/>
          <a:ext cx="1144375" cy="190421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6E45A0-92A0-45A3-B666-0F1ABF0B3074}">
      <dsp:nvSpPr>
        <dsp:cNvPr id="0" name=""/>
        <dsp:cNvSpPr/>
      </dsp:nvSpPr>
      <dsp:spPr>
        <a:xfrm>
          <a:off x="6506517" y="1072902"/>
          <a:ext cx="1719136" cy="1506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Advanced Logging and Compliance (SIEM)</a:t>
          </a:r>
          <a:endParaRPr lang="en-US" sz="2200" kern="1200" dirty="0"/>
        </a:p>
      </dsp:txBody>
      <dsp:txXfrm>
        <a:off x="6506517" y="1072902"/>
        <a:ext cx="1719136" cy="15069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B32C3-89F0-4FE6-9A85-7C8EB42C500F}">
      <dsp:nvSpPr>
        <dsp:cNvPr id="0" name=""/>
        <dsp:cNvSpPr/>
      </dsp:nvSpPr>
      <dsp:spPr>
        <a:xfrm>
          <a:off x="215899" y="0"/>
          <a:ext cx="7797800" cy="487362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9C5A1A-628A-40F4-9A88-FE0892E68EC2}">
      <dsp:nvSpPr>
        <dsp:cNvPr id="0" name=""/>
        <dsp:cNvSpPr/>
      </dsp:nvSpPr>
      <dsp:spPr>
        <a:xfrm>
          <a:off x="1206220" y="3363775"/>
          <a:ext cx="202742" cy="2027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2BC591-2E7F-45A2-B927-3CED5218DEEE}">
      <dsp:nvSpPr>
        <dsp:cNvPr id="0" name=""/>
        <dsp:cNvSpPr/>
      </dsp:nvSpPr>
      <dsp:spPr>
        <a:xfrm>
          <a:off x="1003072" y="3465147"/>
          <a:ext cx="2425926" cy="1408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429" tIns="0" rIns="0" bIns="0" numCol="1" spcCol="1270" anchor="t" anchorCtr="0">
          <a:noAutofit/>
        </a:bodyPr>
        <a:lstStyle/>
        <a:p>
          <a:pPr lvl="0" algn="l" defTabSz="800100">
            <a:lnSpc>
              <a:spcPct val="90000"/>
            </a:lnSpc>
            <a:spcBef>
              <a:spcPct val="0"/>
            </a:spcBef>
            <a:spcAft>
              <a:spcPct val="35000"/>
            </a:spcAft>
          </a:pPr>
          <a:r>
            <a:rPr lang="en-US" sz="1800" kern="1200" dirty="0" smtClean="0"/>
            <a:t>Phase 1</a:t>
          </a:r>
          <a:endParaRPr lang="en-US" sz="1800" kern="1200" dirty="0"/>
        </a:p>
        <a:p>
          <a:pPr marL="114300" lvl="1" indent="-114300" algn="l" defTabSz="622300">
            <a:lnSpc>
              <a:spcPct val="90000"/>
            </a:lnSpc>
            <a:spcBef>
              <a:spcPct val="0"/>
            </a:spcBef>
            <a:spcAft>
              <a:spcPct val="15000"/>
            </a:spcAft>
            <a:buChar char="••"/>
          </a:pPr>
          <a:r>
            <a:rPr lang="en-US" sz="1400" kern="1200" dirty="0" smtClean="0"/>
            <a:t>MDP and DLP</a:t>
          </a:r>
          <a:endParaRPr lang="en-US" sz="1400" kern="1200" dirty="0"/>
        </a:p>
        <a:p>
          <a:pPr marL="228600" lvl="2" indent="-114300" algn="l" defTabSz="622300">
            <a:lnSpc>
              <a:spcPct val="90000"/>
            </a:lnSpc>
            <a:spcBef>
              <a:spcPct val="0"/>
            </a:spcBef>
            <a:spcAft>
              <a:spcPct val="15000"/>
            </a:spcAft>
            <a:buChar char="••"/>
          </a:pPr>
          <a:r>
            <a:rPr lang="en-US" sz="1400" kern="1200" dirty="0" smtClean="0"/>
            <a:t>Software: $51K – $106K</a:t>
          </a:r>
          <a:endParaRPr lang="en-US" sz="1400" kern="1200" dirty="0"/>
        </a:p>
        <a:p>
          <a:pPr marL="342900" lvl="3" indent="-114300" algn="l" defTabSz="622300">
            <a:lnSpc>
              <a:spcPct val="90000"/>
            </a:lnSpc>
            <a:spcBef>
              <a:spcPct val="0"/>
            </a:spcBef>
            <a:spcAft>
              <a:spcPct val="15000"/>
            </a:spcAft>
            <a:buChar char="••"/>
          </a:pPr>
          <a:r>
            <a:rPr lang="en-US" sz="1400" kern="1200" dirty="0" smtClean="0"/>
            <a:t>MDP per Seat: $52-$132</a:t>
          </a:r>
          <a:endParaRPr lang="en-US" sz="1400" kern="1200" dirty="0"/>
        </a:p>
        <a:p>
          <a:pPr marL="342900" lvl="3" indent="-114300" algn="l" defTabSz="622300">
            <a:lnSpc>
              <a:spcPct val="90000"/>
            </a:lnSpc>
            <a:spcBef>
              <a:spcPct val="0"/>
            </a:spcBef>
            <a:spcAft>
              <a:spcPct val="15000"/>
            </a:spcAft>
            <a:buChar char="••"/>
          </a:pPr>
          <a:r>
            <a:rPr lang="en-US" sz="1400" kern="1200" dirty="0" smtClean="0"/>
            <a:t>LDP per Seat: $50 - $80</a:t>
          </a:r>
          <a:endParaRPr lang="en-US" sz="1400" kern="1200" dirty="0"/>
        </a:p>
        <a:p>
          <a:pPr marL="228600" lvl="2" indent="-114300" algn="l" defTabSz="622300">
            <a:lnSpc>
              <a:spcPct val="90000"/>
            </a:lnSpc>
            <a:spcBef>
              <a:spcPct val="0"/>
            </a:spcBef>
            <a:spcAft>
              <a:spcPct val="15000"/>
            </a:spcAft>
            <a:buChar char="••"/>
          </a:pPr>
          <a:r>
            <a:rPr lang="en-US" sz="1400" kern="1200" dirty="0" smtClean="0"/>
            <a:t>Impl&amp;Trn: $104K</a:t>
          </a:r>
          <a:endParaRPr lang="en-US" sz="1400" kern="1200" dirty="0"/>
        </a:p>
      </dsp:txBody>
      <dsp:txXfrm>
        <a:off x="1003072" y="3465147"/>
        <a:ext cx="2425926" cy="1408477"/>
      </dsp:txXfrm>
    </dsp:sp>
    <dsp:sp modelId="{96B90C4E-4650-444B-9864-94F4A436F8C0}">
      <dsp:nvSpPr>
        <dsp:cNvPr id="0" name=""/>
        <dsp:cNvSpPr/>
      </dsp:nvSpPr>
      <dsp:spPr>
        <a:xfrm>
          <a:off x="2995815" y="2039124"/>
          <a:ext cx="366496" cy="3664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F6D637-CD3B-4068-BCE7-52B5B1A07DB8}">
      <dsp:nvSpPr>
        <dsp:cNvPr id="0" name=""/>
        <dsp:cNvSpPr/>
      </dsp:nvSpPr>
      <dsp:spPr>
        <a:xfrm>
          <a:off x="3179064" y="2222372"/>
          <a:ext cx="1871472" cy="2651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199" tIns="0" rIns="0" bIns="0" numCol="1" spcCol="1270" anchor="t" anchorCtr="0">
          <a:noAutofit/>
        </a:bodyPr>
        <a:lstStyle/>
        <a:p>
          <a:pPr lvl="0" algn="l" defTabSz="800100">
            <a:lnSpc>
              <a:spcPct val="90000"/>
            </a:lnSpc>
            <a:spcBef>
              <a:spcPct val="0"/>
            </a:spcBef>
            <a:spcAft>
              <a:spcPct val="35000"/>
            </a:spcAft>
          </a:pPr>
          <a:r>
            <a:rPr lang="en-US" sz="1800" kern="1200" dirty="0" smtClean="0"/>
            <a:t>Phase 2</a:t>
          </a:r>
          <a:endParaRPr lang="en-US" sz="1800" kern="1200" dirty="0"/>
        </a:p>
        <a:p>
          <a:pPr marL="114300" lvl="1" indent="-114300" algn="l" defTabSz="622300">
            <a:lnSpc>
              <a:spcPct val="90000"/>
            </a:lnSpc>
            <a:spcBef>
              <a:spcPct val="0"/>
            </a:spcBef>
            <a:spcAft>
              <a:spcPct val="15000"/>
            </a:spcAft>
            <a:buChar char="••"/>
          </a:pPr>
          <a:r>
            <a:rPr lang="en-US" sz="1400" kern="1200" dirty="0" smtClean="0"/>
            <a:t>MDM</a:t>
          </a:r>
          <a:endParaRPr lang="en-US" sz="1400" kern="1200" dirty="0"/>
        </a:p>
        <a:p>
          <a:pPr marL="228600" lvl="2" indent="-114300" algn="l" defTabSz="622300">
            <a:lnSpc>
              <a:spcPct val="90000"/>
            </a:lnSpc>
            <a:spcBef>
              <a:spcPct val="0"/>
            </a:spcBef>
            <a:spcAft>
              <a:spcPct val="15000"/>
            </a:spcAft>
            <a:buChar char="••"/>
          </a:pPr>
          <a:r>
            <a:rPr lang="en-US" sz="1400" kern="1200" dirty="0" smtClean="0"/>
            <a:t>Software: $35K</a:t>
          </a:r>
          <a:endParaRPr lang="en-US" sz="1400" kern="1200" dirty="0"/>
        </a:p>
        <a:p>
          <a:pPr marL="342900" lvl="3" indent="-114300" algn="l" defTabSz="622300">
            <a:lnSpc>
              <a:spcPct val="90000"/>
            </a:lnSpc>
            <a:spcBef>
              <a:spcPct val="0"/>
            </a:spcBef>
            <a:spcAft>
              <a:spcPct val="15000"/>
            </a:spcAft>
            <a:buChar char="••"/>
          </a:pPr>
          <a:r>
            <a:rPr lang="en-US" sz="1400" kern="1200" dirty="0" smtClean="0"/>
            <a:t>Per Seat: $70</a:t>
          </a:r>
          <a:endParaRPr lang="en-US" sz="1400" kern="1200" dirty="0"/>
        </a:p>
        <a:p>
          <a:pPr marL="228600" lvl="2" indent="-114300" algn="l" defTabSz="622300">
            <a:lnSpc>
              <a:spcPct val="90000"/>
            </a:lnSpc>
            <a:spcBef>
              <a:spcPct val="0"/>
            </a:spcBef>
            <a:spcAft>
              <a:spcPct val="15000"/>
            </a:spcAft>
            <a:buChar char="••"/>
          </a:pPr>
          <a:r>
            <a:rPr lang="en-US" sz="1400" kern="1200" dirty="0" smtClean="0"/>
            <a:t>Impl&amp;Trn: $112K</a:t>
          </a:r>
          <a:endParaRPr lang="en-US" sz="1400" kern="1200" dirty="0"/>
        </a:p>
      </dsp:txBody>
      <dsp:txXfrm>
        <a:off x="3179064" y="2222372"/>
        <a:ext cx="1871472" cy="2651252"/>
      </dsp:txXfrm>
    </dsp:sp>
    <dsp:sp modelId="{CEA97927-AEDE-4C93-87D6-D902027DCCDA}">
      <dsp:nvSpPr>
        <dsp:cNvPr id="0" name=""/>
        <dsp:cNvSpPr/>
      </dsp:nvSpPr>
      <dsp:spPr>
        <a:xfrm>
          <a:off x="5148008" y="1233027"/>
          <a:ext cx="506857" cy="5068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DA0F63-61D7-479E-83B9-10A04D523F54}">
      <dsp:nvSpPr>
        <dsp:cNvPr id="0" name=""/>
        <dsp:cNvSpPr/>
      </dsp:nvSpPr>
      <dsp:spPr>
        <a:xfrm>
          <a:off x="5401437" y="1486455"/>
          <a:ext cx="1871472" cy="3387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73" tIns="0" rIns="0" bIns="0" numCol="1" spcCol="1270" anchor="t" anchorCtr="0">
          <a:noAutofit/>
        </a:bodyPr>
        <a:lstStyle/>
        <a:p>
          <a:pPr lvl="0" algn="l" defTabSz="800100">
            <a:lnSpc>
              <a:spcPct val="90000"/>
            </a:lnSpc>
            <a:spcBef>
              <a:spcPct val="0"/>
            </a:spcBef>
            <a:spcAft>
              <a:spcPct val="35000"/>
            </a:spcAft>
          </a:pPr>
          <a:r>
            <a:rPr lang="en-US" sz="1800" kern="1200" dirty="0" smtClean="0"/>
            <a:t>Phase 3</a:t>
          </a:r>
          <a:endParaRPr lang="en-US" sz="1800" kern="1200" dirty="0"/>
        </a:p>
        <a:p>
          <a:pPr marL="114300" lvl="1" indent="-114300" algn="l" defTabSz="622300">
            <a:lnSpc>
              <a:spcPct val="90000"/>
            </a:lnSpc>
            <a:spcBef>
              <a:spcPct val="0"/>
            </a:spcBef>
            <a:spcAft>
              <a:spcPct val="15000"/>
            </a:spcAft>
            <a:buChar char="••"/>
          </a:pPr>
          <a:r>
            <a:rPr lang="en-US" sz="1400" kern="1200" dirty="0" smtClean="0"/>
            <a:t>SIEM</a:t>
          </a:r>
          <a:endParaRPr lang="en-US" sz="1400" kern="1200" dirty="0"/>
        </a:p>
        <a:p>
          <a:pPr marL="228600" lvl="2" indent="-114300" algn="l" defTabSz="622300">
            <a:lnSpc>
              <a:spcPct val="90000"/>
            </a:lnSpc>
            <a:spcBef>
              <a:spcPct val="0"/>
            </a:spcBef>
            <a:spcAft>
              <a:spcPct val="15000"/>
            </a:spcAft>
            <a:buChar char="••"/>
          </a:pPr>
          <a:r>
            <a:rPr lang="en-US" sz="1400" kern="1200" dirty="0" smtClean="0"/>
            <a:t>Software: $50K</a:t>
          </a:r>
          <a:endParaRPr lang="en-US" sz="1400" kern="1200" dirty="0"/>
        </a:p>
        <a:p>
          <a:pPr marL="342900" lvl="3" indent="-114300" algn="l" defTabSz="622300">
            <a:lnSpc>
              <a:spcPct val="90000"/>
            </a:lnSpc>
            <a:spcBef>
              <a:spcPct val="0"/>
            </a:spcBef>
            <a:spcAft>
              <a:spcPct val="15000"/>
            </a:spcAft>
            <a:buChar char="••"/>
          </a:pPr>
          <a:r>
            <a:rPr lang="en-US" sz="1400" kern="1200" dirty="0" smtClean="0"/>
            <a:t>Per Seat: $100</a:t>
          </a:r>
          <a:endParaRPr lang="en-US" sz="1400" kern="1200" dirty="0"/>
        </a:p>
        <a:p>
          <a:pPr marL="228600" lvl="2" indent="-114300" algn="l" defTabSz="622300">
            <a:lnSpc>
              <a:spcPct val="90000"/>
            </a:lnSpc>
            <a:spcBef>
              <a:spcPct val="0"/>
            </a:spcBef>
            <a:spcAft>
              <a:spcPct val="15000"/>
            </a:spcAft>
            <a:buChar char="••"/>
          </a:pPr>
          <a:r>
            <a:rPr lang="en-US" sz="1400" kern="1200" dirty="0" smtClean="0"/>
            <a:t>Impl&amp;Trn: $224K</a:t>
          </a:r>
          <a:endParaRPr lang="en-US" sz="1400" kern="1200" dirty="0"/>
        </a:p>
      </dsp:txBody>
      <dsp:txXfrm>
        <a:off x="5401437" y="1486455"/>
        <a:ext cx="1871472" cy="33871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D548F-0288-4B93-8619-C3403274F477}">
      <dsp:nvSpPr>
        <dsp:cNvPr id="0" name=""/>
        <dsp:cNvSpPr/>
      </dsp:nvSpPr>
      <dsp:spPr>
        <a:xfrm>
          <a:off x="1224835" y="0"/>
          <a:ext cx="5026025" cy="5026025"/>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C8C2CC-8EA2-4FBB-8B2E-DD815FC2D486}">
      <dsp:nvSpPr>
        <dsp:cNvPr id="0" name=""/>
        <dsp:cNvSpPr/>
      </dsp:nvSpPr>
      <dsp:spPr>
        <a:xfrm>
          <a:off x="3737848" y="505302"/>
          <a:ext cx="3266916" cy="594877"/>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Device Kill</a:t>
          </a:r>
          <a:endParaRPr lang="en-US" sz="2500" kern="1200" dirty="0"/>
        </a:p>
      </dsp:txBody>
      <dsp:txXfrm>
        <a:off x="3766888" y="534342"/>
        <a:ext cx="3208836" cy="536797"/>
      </dsp:txXfrm>
    </dsp:sp>
    <dsp:sp modelId="{CCB9B15E-D138-4C52-B9CC-0B4C1CF11B84}">
      <dsp:nvSpPr>
        <dsp:cNvPr id="0" name=""/>
        <dsp:cNvSpPr/>
      </dsp:nvSpPr>
      <dsp:spPr>
        <a:xfrm>
          <a:off x="3737848" y="1174538"/>
          <a:ext cx="3266916" cy="594877"/>
        </a:xfrm>
        <a:prstGeom prst="roundRect">
          <a:avLst/>
        </a:prstGeom>
        <a:solidFill>
          <a:schemeClr val="lt1">
            <a:alpha val="90000"/>
            <a:hueOff val="0"/>
            <a:satOff val="0"/>
            <a:lumOff val="0"/>
            <a:alphaOff val="0"/>
          </a:schemeClr>
        </a:solidFill>
        <a:ln w="25400" cap="flat" cmpd="sng" algn="ctr">
          <a:solidFill>
            <a:schemeClr val="accent5">
              <a:hueOff val="1202141"/>
              <a:satOff val="-5276"/>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Data Recovery</a:t>
          </a:r>
          <a:endParaRPr lang="en-US" sz="2500" kern="1200" dirty="0"/>
        </a:p>
      </dsp:txBody>
      <dsp:txXfrm>
        <a:off x="3766888" y="1203578"/>
        <a:ext cx="3208836" cy="536797"/>
      </dsp:txXfrm>
    </dsp:sp>
    <dsp:sp modelId="{DB2B81A1-A9B4-4CFA-A10A-DF71EBC986C8}">
      <dsp:nvSpPr>
        <dsp:cNvPr id="0" name=""/>
        <dsp:cNvSpPr/>
      </dsp:nvSpPr>
      <dsp:spPr>
        <a:xfrm>
          <a:off x="3737848" y="1843775"/>
          <a:ext cx="3266916" cy="594877"/>
        </a:xfrm>
        <a:prstGeom prst="roundRect">
          <a:avLst/>
        </a:prstGeom>
        <a:solidFill>
          <a:schemeClr val="lt1">
            <a:alpha val="90000"/>
            <a:hueOff val="0"/>
            <a:satOff val="0"/>
            <a:lumOff val="0"/>
            <a:alphaOff val="0"/>
          </a:schemeClr>
        </a:solidFill>
        <a:ln w="25400" cap="flat" cmpd="sng" algn="ctr">
          <a:solidFill>
            <a:schemeClr val="accent5">
              <a:hueOff val="2404281"/>
              <a:satOff val="-10552"/>
              <a:lumOff val="3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Content-Aware</a:t>
          </a:r>
          <a:endParaRPr lang="en-US" sz="2500" kern="1200" dirty="0"/>
        </a:p>
      </dsp:txBody>
      <dsp:txXfrm>
        <a:off x="3766888" y="1872815"/>
        <a:ext cx="3208836" cy="536797"/>
      </dsp:txXfrm>
    </dsp:sp>
    <dsp:sp modelId="{9148D4FF-107C-47DF-89E2-71C9005E6257}">
      <dsp:nvSpPr>
        <dsp:cNvPr id="0" name=""/>
        <dsp:cNvSpPr/>
      </dsp:nvSpPr>
      <dsp:spPr>
        <a:xfrm>
          <a:off x="3737848" y="2513012"/>
          <a:ext cx="3266916" cy="594877"/>
        </a:xfrm>
        <a:prstGeom prst="roundRect">
          <a:avLst/>
        </a:prstGeom>
        <a:solidFill>
          <a:schemeClr val="lt1">
            <a:alpha val="90000"/>
            <a:hueOff val="0"/>
            <a:satOff val="0"/>
            <a:lumOff val="0"/>
            <a:alphaOff val="0"/>
          </a:schemeClr>
        </a:solidFill>
        <a:ln w="25400" cap="flat" cmpd="sng" algn="ctr">
          <a:solidFill>
            <a:schemeClr val="accent5">
              <a:hueOff val="3606422"/>
              <a:satOff val="-15828"/>
              <a:lumOff val="47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Audit Trails</a:t>
          </a:r>
          <a:endParaRPr lang="en-US" sz="2500" kern="1200" dirty="0"/>
        </a:p>
      </dsp:txBody>
      <dsp:txXfrm>
        <a:off x="3766888" y="2542052"/>
        <a:ext cx="3208836" cy="536797"/>
      </dsp:txXfrm>
    </dsp:sp>
    <dsp:sp modelId="{6AF0CA7F-D259-4EF2-9878-63B159C3185F}">
      <dsp:nvSpPr>
        <dsp:cNvPr id="0" name=""/>
        <dsp:cNvSpPr/>
      </dsp:nvSpPr>
      <dsp:spPr>
        <a:xfrm>
          <a:off x="3737848" y="3182249"/>
          <a:ext cx="3266916" cy="594877"/>
        </a:xfrm>
        <a:prstGeom prst="roundRect">
          <a:avLst/>
        </a:prstGeom>
        <a:solidFill>
          <a:schemeClr val="lt1">
            <a:alpha val="90000"/>
            <a:hueOff val="0"/>
            <a:satOff val="0"/>
            <a:lumOff val="0"/>
            <a:alphaOff val="0"/>
          </a:schemeClr>
        </a:solidFill>
        <a:ln w="25400" cap="flat" cmpd="sng" algn="ctr">
          <a:solidFill>
            <a:schemeClr val="accent5">
              <a:hueOff val="4808562"/>
              <a:satOff val="-21104"/>
              <a:lumOff val="62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Encryption</a:t>
          </a:r>
          <a:endParaRPr lang="en-US" sz="2500" kern="1200" dirty="0"/>
        </a:p>
      </dsp:txBody>
      <dsp:txXfrm>
        <a:off x="3766888" y="3211289"/>
        <a:ext cx="3208836" cy="536797"/>
      </dsp:txXfrm>
    </dsp:sp>
    <dsp:sp modelId="{469DEB2C-1B92-4453-9C3F-3AEF99F6FC41}">
      <dsp:nvSpPr>
        <dsp:cNvPr id="0" name=""/>
        <dsp:cNvSpPr/>
      </dsp:nvSpPr>
      <dsp:spPr>
        <a:xfrm>
          <a:off x="3737848" y="3851486"/>
          <a:ext cx="3266916" cy="594877"/>
        </a:xfrm>
        <a:prstGeom prst="roundRect">
          <a:avLst/>
        </a:prstGeom>
        <a:solidFill>
          <a:schemeClr val="lt1">
            <a:alpha val="90000"/>
            <a:hueOff val="0"/>
            <a:satOff val="0"/>
            <a:lumOff val="0"/>
            <a:alphaOff val="0"/>
          </a:schemeClr>
        </a:solidFill>
        <a:ln w="25400" cap="flat" cmpd="sng" algn="ctr">
          <a:solidFill>
            <a:schemeClr val="accent5">
              <a:hueOff val="6010703"/>
              <a:satOff val="-26380"/>
              <a:lumOff val="78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Education</a:t>
          </a:r>
          <a:endParaRPr lang="en-US" sz="2500" kern="1200" dirty="0"/>
        </a:p>
      </dsp:txBody>
      <dsp:txXfrm>
        <a:off x="3766888" y="3880526"/>
        <a:ext cx="3208836" cy="5367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C7E43-DAC2-4AA0-A730-76CC330D2A0D}">
      <dsp:nvSpPr>
        <dsp:cNvPr id="0" name=""/>
        <dsp:cNvSpPr/>
      </dsp:nvSpPr>
      <dsp:spPr>
        <a:xfrm rot="16200000">
          <a:off x="508000" y="-508000"/>
          <a:ext cx="2032000" cy="3048000"/>
        </a:xfrm>
        <a:prstGeom prst="round1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Data Loss Protection</a:t>
          </a:r>
          <a:endParaRPr lang="en-US" sz="2200" kern="1200" dirty="0"/>
        </a:p>
      </dsp:txBody>
      <dsp:txXfrm rot="5400000">
        <a:off x="0" y="0"/>
        <a:ext cx="3048000" cy="1524000"/>
      </dsp:txXfrm>
    </dsp:sp>
    <dsp:sp modelId="{D1799807-0B4A-4B57-BC98-3459590C7140}">
      <dsp:nvSpPr>
        <dsp:cNvPr id="0" name=""/>
        <dsp:cNvSpPr/>
      </dsp:nvSpPr>
      <dsp:spPr>
        <a:xfrm>
          <a:off x="3048000" y="0"/>
          <a:ext cx="3048000" cy="2032000"/>
        </a:xfrm>
        <a:prstGeom prst="round1Rect">
          <a:avLst/>
        </a:prstGeom>
        <a:gradFill rotWithShape="0">
          <a:gsLst>
            <a:gs pos="0">
              <a:schemeClr val="accent5">
                <a:hueOff val="2003568"/>
                <a:satOff val="-8793"/>
                <a:lumOff val="2614"/>
                <a:alphaOff val="0"/>
                <a:shade val="51000"/>
                <a:satMod val="130000"/>
              </a:schemeClr>
            </a:gs>
            <a:gs pos="80000">
              <a:schemeClr val="accent5">
                <a:hueOff val="2003568"/>
                <a:satOff val="-8793"/>
                <a:lumOff val="2614"/>
                <a:alphaOff val="0"/>
                <a:shade val="93000"/>
                <a:satMod val="130000"/>
              </a:schemeClr>
            </a:gs>
            <a:gs pos="100000">
              <a:schemeClr val="accent5">
                <a:hueOff val="2003568"/>
                <a:satOff val="-8793"/>
                <a:lumOff val="26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SIEM – Security Information &amp; Event Monitoring</a:t>
          </a:r>
          <a:endParaRPr lang="en-US" sz="2200" kern="1200" dirty="0"/>
        </a:p>
      </dsp:txBody>
      <dsp:txXfrm>
        <a:off x="3048000" y="0"/>
        <a:ext cx="3048000" cy="1524000"/>
      </dsp:txXfrm>
    </dsp:sp>
    <dsp:sp modelId="{DF6F1C3D-2FE9-4DF7-B56D-482A2066A54F}">
      <dsp:nvSpPr>
        <dsp:cNvPr id="0" name=""/>
        <dsp:cNvSpPr/>
      </dsp:nvSpPr>
      <dsp:spPr>
        <a:xfrm rot="10800000">
          <a:off x="0" y="2032000"/>
          <a:ext cx="3048000" cy="2032000"/>
        </a:xfrm>
        <a:prstGeom prst="round1Rect">
          <a:avLst/>
        </a:prstGeom>
        <a:gradFill rotWithShape="0">
          <a:gsLst>
            <a:gs pos="0">
              <a:schemeClr val="accent5">
                <a:hueOff val="4007135"/>
                <a:satOff val="-17587"/>
                <a:lumOff val="5229"/>
                <a:alphaOff val="0"/>
                <a:shade val="51000"/>
                <a:satMod val="130000"/>
              </a:schemeClr>
            </a:gs>
            <a:gs pos="80000">
              <a:schemeClr val="accent5">
                <a:hueOff val="4007135"/>
                <a:satOff val="-17587"/>
                <a:lumOff val="5229"/>
                <a:alphaOff val="0"/>
                <a:shade val="93000"/>
                <a:satMod val="130000"/>
              </a:schemeClr>
            </a:gs>
            <a:gs pos="100000">
              <a:schemeClr val="accent5">
                <a:hueOff val="4007135"/>
                <a:satOff val="-17587"/>
                <a:lumOff val="52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Mobile Device Management</a:t>
          </a:r>
          <a:endParaRPr lang="en-US" sz="2200" kern="1200" dirty="0"/>
        </a:p>
      </dsp:txBody>
      <dsp:txXfrm rot="10800000">
        <a:off x="0" y="2539999"/>
        <a:ext cx="3048000" cy="1524000"/>
      </dsp:txXfrm>
    </dsp:sp>
    <dsp:sp modelId="{78AD2B50-A4B1-4C6E-9AB8-ACE5FB708D8E}">
      <dsp:nvSpPr>
        <dsp:cNvPr id="0" name=""/>
        <dsp:cNvSpPr/>
      </dsp:nvSpPr>
      <dsp:spPr>
        <a:xfrm rot="5400000">
          <a:off x="3556000" y="1523999"/>
          <a:ext cx="2032000" cy="3048000"/>
        </a:xfrm>
        <a:prstGeom prst="round1Rect">
          <a:avLst/>
        </a:prstGeom>
        <a:gradFill rotWithShape="0">
          <a:gsLst>
            <a:gs pos="0">
              <a:schemeClr val="accent5">
                <a:hueOff val="6010703"/>
                <a:satOff val="-26380"/>
                <a:lumOff val="7843"/>
                <a:alphaOff val="0"/>
                <a:shade val="51000"/>
                <a:satMod val="130000"/>
              </a:schemeClr>
            </a:gs>
            <a:gs pos="80000">
              <a:schemeClr val="accent5">
                <a:hueOff val="6010703"/>
                <a:satOff val="-26380"/>
                <a:lumOff val="7843"/>
                <a:alphaOff val="0"/>
                <a:shade val="93000"/>
                <a:satMod val="130000"/>
              </a:schemeClr>
            </a:gs>
            <a:gs pos="100000">
              <a:schemeClr val="accent5">
                <a:hueOff val="6010703"/>
                <a:satOff val="-26380"/>
                <a:lumOff val="78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Mobile Data Protection</a:t>
          </a:r>
          <a:endParaRPr lang="en-US" sz="2200" kern="1200" dirty="0"/>
        </a:p>
      </dsp:txBody>
      <dsp:txXfrm rot="-5400000">
        <a:off x="3048000" y="2539999"/>
        <a:ext cx="3048000" cy="1524000"/>
      </dsp:txXfrm>
    </dsp:sp>
    <dsp:sp modelId="{A059738E-CEE3-408E-89A9-36FFBE67EE38}">
      <dsp:nvSpPr>
        <dsp:cNvPr id="0" name=""/>
        <dsp:cNvSpPr/>
      </dsp:nvSpPr>
      <dsp:spPr>
        <a:xfrm>
          <a:off x="2133600" y="1523999"/>
          <a:ext cx="1828800" cy="1016000"/>
        </a:xfrm>
        <a:prstGeom prst="roundRect">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Externalized </a:t>
          </a:r>
          <a:r>
            <a:rPr lang="en-US" sz="2200" kern="1200" dirty="0" smtClean="0"/>
            <a:t>Data</a:t>
          </a:r>
          <a:endParaRPr lang="en-US" sz="2200" kern="1200" dirty="0"/>
        </a:p>
      </dsp:txBody>
      <dsp:txXfrm>
        <a:off x="2183197" y="1573596"/>
        <a:ext cx="1729606" cy="9168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CF523-199E-4EDA-ACD7-9E7E0BFE4D7F}">
      <dsp:nvSpPr>
        <dsp:cNvPr id="0" name=""/>
        <dsp:cNvSpPr/>
      </dsp:nvSpPr>
      <dsp:spPr>
        <a:xfrm>
          <a:off x="2046816" y="620439"/>
          <a:ext cx="4135967" cy="4135967"/>
        </a:xfrm>
        <a:prstGeom prst="blockArc">
          <a:avLst>
            <a:gd name="adj1" fmla="val 11880000"/>
            <a:gd name="adj2" fmla="val 16200000"/>
            <a:gd name="adj3" fmla="val 4642"/>
          </a:avLst>
        </a:prstGeom>
        <a:gradFill rotWithShape="0">
          <a:gsLst>
            <a:gs pos="0">
              <a:schemeClr val="accent4">
                <a:hueOff val="-2057158"/>
                <a:satOff val="-5690"/>
                <a:lumOff val="3530"/>
                <a:alphaOff val="0"/>
                <a:shade val="51000"/>
                <a:satMod val="130000"/>
              </a:schemeClr>
            </a:gs>
            <a:gs pos="80000">
              <a:schemeClr val="accent4">
                <a:hueOff val="-2057158"/>
                <a:satOff val="-5690"/>
                <a:lumOff val="3530"/>
                <a:alphaOff val="0"/>
                <a:shade val="93000"/>
                <a:satMod val="130000"/>
              </a:schemeClr>
            </a:gs>
            <a:gs pos="100000">
              <a:schemeClr val="accent4">
                <a:hueOff val="-2057158"/>
                <a:satOff val="-5690"/>
                <a:lumOff val="35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9C84CE7-F334-45A7-8513-B068321B92F3}">
      <dsp:nvSpPr>
        <dsp:cNvPr id="0" name=""/>
        <dsp:cNvSpPr/>
      </dsp:nvSpPr>
      <dsp:spPr>
        <a:xfrm>
          <a:off x="2046816" y="620439"/>
          <a:ext cx="4135967" cy="4135967"/>
        </a:xfrm>
        <a:prstGeom prst="blockArc">
          <a:avLst>
            <a:gd name="adj1" fmla="val 7560000"/>
            <a:gd name="adj2" fmla="val 11880000"/>
            <a:gd name="adj3" fmla="val 4642"/>
          </a:avLst>
        </a:prstGeom>
        <a:gradFill rotWithShape="0">
          <a:gsLst>
            <a:gs pos="0">
              <a:schemeClr val="accent4">
                <a:hueOff val="-1542868"/>
                <a:satOff val="-4267"/>
                <a:lumOff val="2648"/>
                <a:alphaOff val="0"/>
                <a:shade val="51000"/>
                <a:satMod val="130000"/>
              </a:schemeClr>
            </a:gs>
            <a:gs pos="80000">
              <a:schemeClr val="accent4">
                <a:hueOff val="-1542868"/>
                <a:satOff val="-4267"/>
                <a:lumOff val="2648"/>
                <a:alphaOff val="0"/>
                <a:shade val="93000"/>
                <a:satMod val="130000"/>
              </a:schemeClr>
            </a:gs>
            <a:gs pos="100000">
              <a:schemeClr val="accent4">
                <a:hueOff val="-1542868"/>
                <a:satOff val="-4267"/>
                <a:lumOff val="26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FB682D6-7BCD-42ED-A28F-26435D2ECAC1}">
      <dsp:nvSpPr>
        <dsp:cNvPr id="0" name=""/>
        <dsp:cNvSpPr/>
      </dsp:nvSpPr>
      <dsp:spPr>
        <a:xfrm>
          <a:off x="2046816" y="620439"/>
          <a:ext cx="4135967" cy="4135967"/>
        </a:xfrm>
        <a:prstGeom prst="blockArc">
          <a:avLst>
            <a:gd name="adj1" fmla="val 3240000"/>
            <a:gd name="adj2" fmla="val 7560000"/>
            <a:gd name="adj3" fmla="val 4642"/>
          </a:avLst>
        </a:prstGeom>
        <a:gradFill rotWithShape="0">
          <a:gsLst>
            <a:gs pos="0">
              <a:schemeClr val="accent4">
                <a:hueOff val="-1028579"/>
                <a:satOff val="-2845"/>
                <a:lumOff val="1765"/>
                <a:alphaOff val="0"/>
                <a:shade val="51000"/>
                <a:satMod val="130000"/>
              </a:schemeClr>
            </a:gs>
            <a:gs pos="80000">
              <a:schemeClr val="accent4">
                <a:hueOff val="-1028579"/>
                <a:satOff val="-2845"/>
                <a:lumOff val="1765"/>
                <a:alphaOff val="0"/>
                <a:shade val="93000"/>
                <a:satMod val="130000"/>
              </a:schemeClr>
            </a:gs>
            <a:gs pos="100000">
              <a:schemeClr val="accent4">
                <a:hueOff val="-1028579"/>
                <a:satOff val="-2845"/>
                <a:lumOff val="17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193C579-127A-40DD-ADDC-29C4819D1DC6}">
      <dsp:nvSpPr>
        <dsp:cNvPr id="0" name=""/>
        <dsp:cNvSpPr/>
      </dsp:nvSpPr>
      <dsp:spPr>
        <a:xfrm>
          <a:off x="2046816" y="620439"/>
          <a:ext cx="4135967" cy="4135967"/>
        </a:xfrm>
        <a:prstGeom prst="blockArc">
          <a:avLst>
            <a:gd name="adj1" fmla="val 20520000"/>
            <a:gd name="adj2" fmla="val 3240000"/>
            <a:gd name="adj3" fmla="val 4642"/>
          </a:avLst>
        </a:prstGeom>
        <a:gradFill rotWithShape="0">
          <a:gsLst>
            <a:gs pos="0">
              <a:schemeClr val="accent4">
                <a:hueOff val="-514289"/>
                <a:satOff val="-1422"/>
                <a:lumOff val="883"/>
                <a:alphaOff val="0"/>
                <a:shade val="51000"/>
                <a:satMod val="130000"/>
              </a:schemeClr>
            </a:gs>
            <a:gs pos="80000">
              <a:schemeClr val="accent4">
                <a:hueOff val="-514289"/>
                <a:satOff val="-1422"/>
                <a:lumOff val="883"/>
                <a:alphaOff val="0"/>
                <a:shade val="93000"/>
                <a:satMod val="130000"/>
              </a:schemeClr>
            </a:gs>
            <a:gs pos="100000">
              <a:schemeClr val="accent4">
                <a:hueOff val="-514289"/>
                <a:satOff val="-1422"/>
                <a:lumOff val="8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04936FC-3787-42F7-B48F-1D2290AC07D3}">
      <dsp:nvSpPr>
        <dsp:cNvPr id="0" name=""/>
        <dsp:cNvSpPr/>
      </dsp:nvSpPr>
      <dsp:spPr>
        <a:xfrm>
          <a:off x="2046816" y="620439"/>
          <a:ext cx="4135967" cy="4135967"/>
        </a:xfrm>
        <a:prstGeom prst="blockArc">
          <a:avLst>
            <a:gd name="adj1" fmla="val 16200000"/>
            <a:gd name="adj2" fmla="val 20520000"/>
            <a:gd name="adj3" fmla="val 4642"/>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73F11DA-1C40-4BAF-B36E-B7793EEFCF80}">
      <dsp:nvSpPr>
        <dsp:cNvPr id="0" name=""/>
        <dsp:cNvSpPr/>
      </dsp:nvSpPr>
      <dsp:spPr>
        <a:xfrm>
          <a:off x="3162448" y="1736072"/>
          <a:ext cx="1904702" cy="190470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Education</a:t>
          </a:r>
          <a:endParaRPr lang="en-US" sz="2200" kern="1200" dirty="0"/>
        </a:p>
      </dsp:txBody>
      <dsp:txXfrm>
        <a:off x="3441385" y="2015009"/>
        <a:ext cx="1346828" cy="1346828"/>
      </dsp:txXfrm>
    </dsp:sp>
    <dsp:sp modelId="{D7646103-6319-4F8C-94EB-CD7F7BA50FE2}">
      <dsp:nvSpPr>
        <dsp:cNvPr id="0" name=""/>
        <dsp:cNvSpPr/>
      </dsp:nvSpPr>
      <dsp:spPr>
        <a:xfrm>
          <a:off x="3448154" y="1792"/>
          <a:ext cx="1333291" cy="1333291"/>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Laptops</a:t>
          </a:r>
          <a:endParaRPr lang="en-US" sz="1900" kern="1200" dirty="0"/>
        </a:p>
      </dsp:txBody>
      <dsp:txXfrm>
        <a:off x="3643410" y="197048"/>
        <a:ext cx="942779" cy="942779"/>
      </dsp:txXfrm>
    </dsp:sp>
    <dsp:sp modelId="{2AAE303B-CFB6-4CF5-8072-82CEF5D58D0E}">
      <dsp:nvSpPr>
        <dsp:cNvPr id="0" name=""/>
        <dsp:cNvSpPr/>
      </dsp:nvSpPr>
      <dsp:spPr>
        <a:xfrm>
          <a:off x="5369274" y="1397567"/>
          <a:ext cx="1333291" cy="1333291"/>
        </a:xfrm>
        <a:prstGeom prst="ellipse">
          <a:avLst/>
        </a:prstGeom>
        <a:gradFill rotWithShape="0">
          <a:gsLst>
            <a:gs pos="0">
              <a:schemeClr val="accent4">
                <a:hueOff val="-514289"/>
                <a:satOff val="-1422"/>
                <a:lumOff val="883"/>
                <a:alphaOff val="0"/>
                <a:shade val="51000"/>
                <a:satMod val="130000"/>
              </a:schemeClr>
            </a:gs>
            <a:gs pos="80000">
              <a:schemeClr val="accent4">
                <a:hueOff val="-514289"/>
                <a:satOff val="-1422"/>
                <a:lumOff val="883"/>
                <a:alphaOff val="0"/>
                <a:shade val="93000"/>
                <a:satMod val="130000"/>
              </a:schemeClr>
            </a:gs>
            <a:gs pos="100000">
              <a:schemeClr val="accent4">
                <a:hueOff val="-514289"/>
                <a:satOff val="-1422"/>
                <a:lumOff val="8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External Devices</a:t>
          </a:r>
          <a:endParaRPr lang="en-US" sz="1900" kern="1200" dirty="0"/>
        </a:p>
      </dsp:txBody>
      <dsp:txXfrm>
        <a:off x="5564530" y="1592823"/>
        <a:ext cx="942779" cy="942779"/>
      </dsp:txXfrm>
    </dsp:sp>
    <dsp:sp modelId="{B59979B4-3A05-47EC-A400-E0621BF2DE77}">
      <dsp:nvSpPr>
        <dsp:cNvPr id="0" name=""/>
        <dsp:cNvSpPr/>
      </dsp:nvSpPr>
      <dsp:spPr>
        <a:xfrm>
          <a:off x="4635471" y="3655980"/>
          <a:ext cx="1333291" cy="1333291"/>
        </a:xfrm>
        <a:prstGeom prst="ellipse">
          <a:avLst/>
        </a:prstGeom>
        <a:gradFill rotWithShape="0">
          <a:gsLst>
            <a:gs pos="0">
              <a:schemeClr val="accent4">
                <a:hueOff val="-1028579"/>
                <a:satOff val="-2845"/>
                <a:lumOff val="1765"/>
                <a:alphaOff val="0"/>
                <a:shade val="51000"/>
                <a:satMod val="130000"/>
              </a:schemeClr>
            </a:gs>
            <a:gs pos="80000">
              <a:schemeClr val="accent4">
                <a:hueOff val="-1028579"/>
                <a:satOff val="-2845"/>
                <a:lumOff val="1765"/>
                <a:alphaOff val="0"/>
                <a:shade val="93000"/>
                <a:satMod val="130000"/>
              </a:schemeClr>
            </a:gs>
            <a:gs pos="100000">
              <a:schemeClr val="accent4">
                <a:hueOff val="-1028579"/>
                <a:satOff val="-2845"/>
                <a:lumOff val="17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Smart Phones</a:t>
          </a:r>
          <a:endParaRPr lang="en-US" sz="1900" kern="1200" dirty="0"/>
        </a:p>
      </dsp:txBody>
      <dsp:txXfrm>
        <a:off x="4830727" y="3851236"/>
        <a:ext cx="942779" cy="942779"/>
      </dsp:txXfrm>
    </dsp:sp>
    <dsp:sp modelId="{5E796EBB-4F0C-47F8-8DEC-42E2268B3AFB}">
      <dsp:nvSpPr>
        <dsp:cNvPr id="0" name=""/>
        <dsp:cNvSpPr/>
      </dsp:nvSpPr>
      <dsp:spPr>
        <a:xfrm>
          <a:off x="2260836" y="3655980"/>
          <a:ext cx="1333291" cy="1333291"/>
        </a:xfrm>
        <a:prstGeom prst="ellipse">
          <a:avLst/>
        </a:prstGeom>
        <a:gradFill rotWithShape="0">
          <a:gsLst>
            <a:gs pos="0">
              <a:schemeClr val="accent4">
                <a:hueOff val="-1542868"/>
                <a:satOff val="-4267"/>
                <a:lumOff val="2648"/>
                <a:alphaOff val="0"/>
                <a:shade val="51000"/>
                <a:satMod val="130000"/>
              </a:schemeClr>
            </a:gs>
            <a:gs pos="80000">
              <a:schemeClr val="accent4">
                <a:hueOff val="-1542868"/>
                <a:satOff val="-4267"/>
                <a:lumOff val="2648"/>
                <a:alphaOff val="0"/>
                <a:shade val="93000"/>
                <a:satMod val="130000"/>
              </a:schemeClr>
            </a:gs>
            <a:gs pos="100000">
              <a:schemeClr val="accent4">
                <a:hueOff val="-1542868"/>
                <a:satOff val="-4267"/>
                <a:lumOff val="26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Data</a:t>
          </a:r>
          <a:endParaRPr lang="en-US" sz="1900" kern="1200" dirty="0"/>
        </a:p>
      </dsp:txBody>
      <dsp:txXfrm>
        <a:off x="2456092" y="3851236"/>
        <a:ext cx="942779" cy="942779"/>
      </dsp:txXfrm>
    </dsp:sp>
    <dsp:sp modelId="{65D50C83-82C1-4A08-82CB-394B9BD286D6}">
      <dsp:nvSpPr>
        <dsp:cNvPr id="0" name=""/>
        <dsp:cNvSpPr/>
      </dsp:nvSpPr>
      <dsp:spPr>
        <a:xfrm>
          <a:off x="1527033" y="1397567"/>
          <a:ext cx="1333291" cy="1333291"/>
        </a:xfrm>
        <a:prstGeom prst="ellipse">
          <a:avLst/>
        </a:prstGeom>
        <a:gradFill rotWithShape="0">
          <a:gsLst>
            <a:gs pos="0">
              <a:schemeClr val="accent4">
                <a:hueOff val="-2057158"/>
                <a:satOff val="-5690"/>
                <a:lumOff val="3530"/>
                <a:alphaOff val="0"/>
                <a:shade val="51000"/>
                <a:satMod val="130000"/>
              </a:schemeClr>
            </a:gs>
            <a:gs pos="80000">
              <a:schemeClr val="accent4">
                <a:hueOff val="-2057158"/>
                <a:satOff val="-5690"/>
                <a:lumOff val="3530"/>
                <a:alphaOff val="0"/>
                <a:shade val="93000"/>
                <a:satMod val="130000"/>
              </a:schemeClr>
            </a:gs>
            <a:gs pos="100000">
              <a:schemeClr val="accent4">
                <a:hueOff val="-2057158"/>
                <a:satOff val="-5690"/>
                <a:lumOff val="35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Com-pliance</a:t>
          </a:r>
          <a:endParaRPr lang="en-US" sz="1900" kern="1200" dirty="0"/>
        </a:p>
      </dsp:txBody>
      <dsp:txXfrm>
        <a:off x="1722289" y="1592823"/>
        <a:ext cx="942779" cy="94277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403BAB-4FEF-4F22-AFFC-E9C9A9E40CAF}" type="datetimeFigureOut">
              <a:rPr lang="en-US" smtClean="0"/>
              <a:t>11/17/2011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AC7FAB-2F8C-4904-ABA0-9F739C2C1D3B}" type="slidenum">
              <a:rPr lang="en-US" smtClean="0"/>
              <a:t>‹#›</a:t>
            </a:fld>
            <a:endParaRPr lang="en-US" dirty="0"/>
          </a:p>
        </p:txBody>
      </p:sp>
    </p:spTree>
    <p:extLst>
      <p:ext uri="{BB962C8B-B14F-4D97-AF65-F5344CB8AC3E}">
        <p14:creationId xmlns:p14="http://schemas.microsoft.com/office/powerpoint/2010/main" val="1198572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Restate the problem</a:t>
            </a:r>
          </a:p>
          <a:p>
            <a:endParaRPr lang="en-US" dirty="0"/>
          </a:p>
          <a:p>
            <a:r>
              <a:rPr lang="en-US" dirty="0" smtClean="0"/>
              <a:t>Our group</a:t>
            </a:r>
            <a:r>
              <a:rPr lang="en-US" baseline="0" dirty="0" smtClean="0"/>
              <a:t> is presenting a case for security improvement based on Trustmark insurance, an insurance company headquartered in Lake Forest, IL.  </a:t>
            </a:r>
            <a:r>
              <a:rPr lang="en-US" baseline="0" dirty="0" smtClean="0">
                <a:effectLst/>
              </a:rPr>
              <a:t>It</a:t>
            </a:r>
            <a:r>
              <a:rPr lang="en-US" dirty="0" smtClean="0">
                <a:effectLst/>
              </a:rPr>
              <a:t> offers life, medical, dental, managed care, disability, critical illness, and accident insurance services, as well as benefits administration services. Trustmark serves employers, brokers, and individuals.   They have approximately 500 mobile</a:t>
            </a:r>
            <a:r>
              <a:rPr lang="en-US" baseline="0" dirty="0" smtClean="0">
                <a:effectLst/>
              </a:rPr>
              <a:t> employees. </a:t>
            </a:r>
            <a:r>
              <a:rPr lang="en-US" dirty="0" smtClean="0">
                <a:effectLst/>
              </a:rPr>
              <a:t>&lt;click&gt;</a:t>
            </a:r>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1</a:t>
            </a:fld>
            <a:endParaRPr lang="en-US" dirty="0"/>
          </a:p>
        </p:txBody>
      </p:sp>
    </p:spTree>
    <p:extLst>
      <p:ext uri="{BB962C8B-B14F-4D97-AF65-F5344CB8AC3E}">
        <p14:creationId xmlns:p14="http://schemas.microsoft.com/office/powerpoint/2010/main" val="4007789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phases</a:t>
            </a:r>
            <a:r>
              <a:rPr lang="en-US" baseline="0" dirty="0" smtClean="0"/>
              <a:t> in the “Mobile Protection” initiative should aim to reduce risk as quickly as possible. &lt;click&gt;</a:t>
            </a:r>
          </a:p>
          <a:p>
            <a:endParaRPr lang="en-US" baseline="0" dirty="0" smtClean="0"/>
          </a:p>
          <a:p>
            <a:r>
              <a:rPr lang="en-US" baseline="0" dirty="0" smtClean="0"/>
              <a:t>As we said earlier, the easiest way to do that would be to establish an on-going education program that promotes knowledge, policy, and accountability. &lt;click&gt;</a:t>
            </a:r>
          </a:p>
          <a:p>
            <a:endParaRPr lang="en-US" baseline="0" dirty="0" smtClean="0"/>
          </a:p>
          <a:p>
            <a:r>
              <a:rPr lang="en-US" baseline="0" dirty="0" smtClean="0"/>
              <a:t>The next phases of the initiative would progressively move from laptops and external devices, to data, to smart phones, and finally to advanced logging and compliance. &lt;click&gt; </a:t>
            </a:r>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10</a:t>
            </a:fld>
            <a:endParaRPr lang="en-US" dirty="0"/>
          </a:p>
        </p:txBody>
      </p:sp>
    </p:spTree>
    <p:extLst>
      <p:ext uri="{BB962C8B-B14F-4D97-AF65-F5344CB8AC3E}">
        <p14:creationId xmlns:p14="http://schemas.microsoft.com/office/powerpoint/2010/main" val="1261730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Andy will now present on how to justify the cost of a mobile protection program to senior management.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&lt;Andy click&gt;</a:t>
            </a:r>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11</a:t>
            </a:fld>
            <a:endParaRPr lang="en-US" dirty="0"/>
          </a:p>
        </p:txBody>
      </p:sp>
    </p:spTree>
    <p:extLst>
      <p:ext uri="{BB962C8B-B14F-4D97-AF65-F5344CB8AC3E}">
        <p14:creationId xmlns:p14="http://schemas.microsoft.com/office/powerpoint/2010/main" val="3353202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have planned and estimated the initiative in three phases.  Phase 1 would consist of both MDP and DLP, in other words laptops, external devices, and data.  The range of MDP software packages is between $52 to $132 per seat.  For LDP, the range is $50 to $80 per seat.  Implementation consulting and training is estimated at $104,000 dollars. &lt;click&gt;</a:t>
            </a:r>
          </a:p>
          <a:p>
            <a:endParaRPr lang="en-US" baseline="0" dirty="0" smtClean="0"/>
          </a:p>
          <a:p>
            <a:r>
              <a:rPr lang="en-US" baseline="0" dirty="0" smtClean="0"/>
              <a:t>Phase 2 is MDM, or smart phones.  The per seat charge for the software is estimated at $70 dollars, although recent trends shows a sharp reduction in price.  Implementation and training is estimated at $112,000 dollars. &lt;click&gt;</a:t>
            </a:r>
          </a:p>
          <a:p>
            <a:endParaRPr lang="en-US" baseline="0" dirty="0" smtClean="0"/>
          </a:p>
          <a:p>
            <a:r>
              <a:rPr lang="en-US" baseline="0" dirty="0" smtClean="0"/>
              <a:t>Phase 3 is SIEM, or advanced compliance.  Since accurate estimates for specialized products in the healthcare marketplace were not available, I used a rough estimate of $100 per seat.  Implementation and training was judged to be more time-consuming also and estimated at $224,000 dollars. &lt;click&gt;</a:t>
            </a:r>
          </a:p>
          <a:p>
            <a:endParaRPr lang="en-US" baseline="0" dirty="0" smtClean="0"/>
          </a:p>
          <a:p>
            <a:r>
              <a:rPr lang="en-US" baseline="0" dirty="0" smtClean="0"/>
              <a:t>Total project cost was estimated at $576,000 to $631,000.  External software and consulting costs are estimated at $256,000 to $321,000. &lt;click&gt;</a:t>
            </a:r>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12</a:t>
            </a:fld>
            <a:endParaRPr lang="en-US" dirty="0"/>
          </a:p>
        </p:txBody>
      </p:sp>
    </p:spTree>
    <p:extLst>
      <p:ext uri="{BB962C8B-B14F-4D97-AF65-F5344CB8AC3E}">
        <p14:creationId xmlns:p14="http://schemas.microsoft.com/office/powerpoint/2010/main" val="3998613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Forrester</a:t>
            </a:r>
            <a:r>
              <a:rPr lang="en-US" baseline="0" dirty="0" smtClean="0"/>
              <a:t> Research has identified some of the ramifications of leaking personally identifiable information.  In addition to a per record cost, there are fees for legal, public relations, consumer credit monitoring, and the on-going costs of increased number of audits.</a:t>
            </a:r>
          </a:p>
          <a:p>
            <a:endParaRPr lang="en-US" baseline="0" dirty="0" smtClean="0"/>
          </a:p>
          <a:p>
            <a:r>
              <a:rPr lang="en-US" dirty="0" smtClean="0"/>
              <a:t>With an estimated cost of $218 per leaked record, a modest loss of 100,000 records would cost almost $22 million dollars. &lt;click&gt;</a:t>
            </a:r>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13</a:t>
            </a:fld>
            <a:endParaRPr lang="en-US" dirty="0"/>
          </a:p>
        </p:txBody>
      </p:sp>
    </p:spTree>
    <p:extLst>
      <p:ext uri="{BB962C8B-B14F-4D97-AF65-F5344CB8AC3E}">
        <p14:creationId xmlns:p14="http://schemas.microsoft.com/office/powerpoint/2010/main" val="2526549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intellectual property loss, the loss estimation is more difficult.  This</a:t>
            </a:r>
            <a:r>
              <a:rPr lang="en-US" baseline="0" dirty="0" smtClean="0"/>
              <a:t> is because intellectual property losses are embarrassing and can affect the stock prices.  These losses often go unreported. &lt;click&gt;</a:t>
            </a:r>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14</a:t>
            </a:fld>
            <a:endParaRPr lang="en-US" dirty="0"/>
          </a:p>
        </p:txBody>
      </p:sp>
    </p:spTree>
    <p:extLst>
      <p:ext uri="{BB962C8B-B14F-4D97-AF65-F5344CB8AC3E}">
        <p14:creationId xmlns:p14="http://schemas.microsoft.com/office/powerpoint/2010/main" val="1022951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total economic loss of a lost laptop averages almost $50,000 dollars, across all industries.  The highest component of this cost is from data breach ramifications, followed by intellectual property loss.  If the loss can be acted on in one day, it can be managed for less that $9,000 dollars.  If it isn’t discovered until one week later, losses average almost $116,000 dollars.  Oddly, the impact of loss is higher for a manager or director than for senior management.  Productivity loss is only 1% of the total. </a:t>
            </a:r>
          </a:p>
          <a:p>
            <a:endParaRPr lang="en-US" baseline="0" dirty="0" smtClean="0"/>
          </a:p>
          <a:p>
            <a:r>
              <a:rPr lang="en-US" baseline="0" dirty="0" smtClean="0"/>
              <a:t>If the laptop was encrypted, the loss drops by $20,000.</a:t>
            </a:r>
          </a:p>
          <a:p>
            <a:endParaRPr lang="en-US" baseline="0" dirty="0" smtClean="0"/>
          </a:p>
          <a:p>
            <a:r>
              <a:rPr lang="en-US" baseline="0" dirty="0" smtClean="0"/>
              <a:t>Costs vary by industry.  For healthcare, a lost laptop cost is higher.  Average intellectual property loss is also high for healthcare. &lt;click&gt;</a:t>
            </a:r>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15</a:t>
            </a:fld>
            <a:endParaRPr lang="en-US" dirty="0"/>
          </a:p>
        </p:txBody>
      </p:sp>
    </p:spTree>
    <p:extLst>
      <p:ext uri="{BB962C8B-B14F-4D97-AF65-F5344CB8AC3E}">
        <p14:creationId xmlns:p14="http://schemas.microsoft.com/office/powerpoint/2010/main" val="3897838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cost breakdown of losing a laptop, in this case, an unencrypted one.  It’s important to note that the data breach and aftermath is the largest component.  Replacement cost and lost productivity is very small by comparison. &lt;click&gt;</a:t>
            </a:r>
          </a:p>
        </p:txBody>
      </p:sp>
      <p:sp>
        <p:nvSpPr>
          <p:cNvPr id="4" name="Slide Number Placeholder 3"/>
          <p:cNvSpPr>
            <a:spLocks noGrp="1"/>
          </p:cNvSpPr>
          <p:nvPr>
            <p:ph type="sldNum" sz="quarter" idx="10"/>
          </p:nvPr>
        </p:nvSpPr>
        <p:spPr/>
        <p:txBody>
          <a:bodyPr/>
          <a:lstStyle/>
          <a:p>
            <a:fld id="{ACAC7FAB-2F8C-4904-ABA0-9F739C2C1D3B}" type="slidenum">
              <a:rPr lang="en-US" smtClean="0"/>
              <a:t>16</a:t>
            </a:fld>
            <a:endParaRPr lang="en-US" dirty="0"/>
          </a:p>
        </p:txBody>
      </p:sp>
    </p:spTree>
    <p:extLst>
      <p:ext uri="{BB962C8B-B14F-4D97-AF65-F5344CB8AC3E}">
        <p14:creationId xmlns:p14="http://schemas.microsoft.com/office/powerpoint/2010/main" val="4076234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Dave O’Dell examined the security infrastructure of Trustmark Insurance against the four pillars of security: confidentiality, integrity, authentication, and availability.</a:t>
            </a:r>
          </a:p>
          <a:p>
            <a:endParaRPr lang="en-US" dirty="0" smtClean="0"/>
          </a:p>
          <a:p>
            <a:r>
              <a:rPr lang="en-US" dirty="0" smtClean="0"/>
              <a:t>As a healthcare industry company governed by privacy</a:t>
            </a:r>
            <a:r>
              <a:rPr lang="en-US" baseline="0" dirty="0" smtClean="0"/>
              <a:t> concerns such as HIPPA, w</a:t>
            </a:r>
            <a:r>
              <a:rPr lang="en-US" dirty="0" smtClean="0"/>
              <a:t>e believe</a:t>
            </a:r>
            <a:r>
              <a:rPr lang="en-US" baseline="0" dirty="0" smtClean="0"/>
              <a:t> that Trustmark can strengthen their security infrastructure significantly by investing resources in confidentiality and integrity. &lt;click&gt;</a:t>
            </a:r>
          </a:p>
          <a:p>
            <a:endParaRPr lang="en-US" baseline="0" dirty="0" smtClean="0"/>
          </a:p>
          <a:p>
            <a:r>
              <a:rPr lang="en-US" baseline="0" dirty="0" smtClean="0"/>
              <a:t>We further believe that they need to initiate a program to enhance mobile security. &lt;click&gt;</a:t>
            </a:r>
          </a:p>
          <a:p>
            <a:endParaRPr lang="en-US" baseline="0" dirty="0" smtClean="0"/>
          </a:p>
          <a:p>
            <a:r>
              <a:rPr lang="en-US" baseline="0" dirty="0" smtClean="0"/>
              <a:t>An area that we want to focus on is Device Protection, such as laptops, mobile phones, and external devices.  We also wanted to address automated backups of the laptops to the corporate network.  During interviews we found out that education was a factor because only new employees are given training in security policies and existing employees needed refresher training.  Finally, we wanted to cover Data Loss Protection because the impact of data loss is a critical problem for the healthcare industry.   We included all of these topics under an implementation initiative which we call “Mobile Protection”. &lt;click&gt;</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17</a:t>
            </a:fld>
            <a:endParaRPr lang="en-US" dirty="0"/>
          </a:p>
        </p:txBody>
      </p:sp>
    </p:spTree>
    <p:extLst>
      <p:ext uri="{BB962C8B-B14F-4D97-AF65-F5344CB8AC3E}">
        <p14:creationId xmlns:p14="http://schemas.microsoft.com/office/powerpoint/2010/main" val="1963068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 laptop is lost or stolen,</a:t>
            </a:r>
            <a:r>
              <a:rPr lang="en-US" baseline="0" dirty="0" smtClean="0"/>
              <a:t> the end user worries about their work, IT is concerned about the potential threat to the network, the auditor is concerned about potential privacy violations, and management is concerned about the loss of trade secrets, productivity, and of course the cost to replace the laptop. &lt;click&gt;</a:t>
            </a:r>
          </a:p>
          <a:p>
            <a:endParaRPr lang="en-US" baseline="0" dirty="0" smtClean="0"/>
          </a:p>
          <a:p>
            <a:r>
              <a:rPr lang="en-US" baseline="0" dirty="0" smtClean="0"/>
              <a:t>When it comes to sensitive information, the End User just wants the data to do their job, IT is concerned about only about application access, not data access, the Auditor is concerned about regulations such as HIPPA and PCI, and Management wants employees to be productive.  After all, 75% of them are mobile today. &lt;click&gt;</a:t>
            </a:r>
          </a:p>
          <a:p>
            <a:endParaRPr lang="en-US" baseline="0" dirty="0" smtClean="0"/>
          </a:p>
          <a:p>
            <a:r>
              <a:rPr lang="en-US" baseline="0" dirty="0" smtClean="0"/>
              <a:t>When it comes to smart phones, there’s another set of concerns.  The End User wants productivity apps to make their job easier, IT has another category of device to manage, the Auditor is concerned about audit compliance, and management is concerned about controlling costs. &lt;click&gt;</a:t>
            </a:r>
          </a:p>
          <a:p>
            <a:endParaRPr lang="en-US" baseline="0" dirty="0" smtClean="0"/>
          </a:p>
          <a:p>
            <a:r>
              <a:rPr lang="en-US" baseline="0" dirty="0" smtClean="0"/>
              <a:t>Finally, we have a proliferation of tools, such as flash drives and external devices.  Again, the End User wants any tool to help them in their job.  IT is concerned about the vulnerabilities these tools present.  The Auditor is concerned about regulated and personally-identifiable information on these tools.  Management is generally only concerned when the devices pose problems. &lt;click&gt;</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18</a:t>
            </a:fld>
            <a:endParaRPr lang="en-US" dirty="0"/>
          </a:p>
        </p:txBody>
      </p:sp>
    </p:spTree>
    <p:extLst>
      <p:ext uri="{BB962C8B-B14F-4D97-AF65-F5344CB8AC3E}">
        <p14:creationId xmlns:p14="http://schemas.microsoft.com/office/powerpoint/2010/main" val="855062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summarize, key components of our</a:t>
            </a:r>
            <a:r>
              <a:rPr lang="en-US" baseline="0" dirty="0" smtClean="0"/>
              <a:t> “Mobile Protection” strategy is the ability to kill a lost or stolen device (“poison pill”), perform data recovery on anything lost, provide content-aware tools that help classify and control sensitive information, provide policy tools and audit trails that demonstrate adherence to policy, provide encryption of all mobile data, and provide on-going education to Trustmark employees on security. &lt;click&gt;</a:t>
            </a:r>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19</a:t>
            </a:fld>
            <a:endParaRPr lang="en-US" dirty="0"/>
          </a:p>
        </p:txBody>
      </p:sp>
    </p:spTree>
    <p:extLst>
      <p:ext uri="{BB962C8B-B14F-4D97-AF65-F5344CB8AC3E}">
        <p14:creationId xmlns:p14="http://schemas.microsoft.com/office/powerpoint/2010/main" val="2699978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&lt;click&gt; I (Gerard) will present the presentation agenda and driving</a:t>
            </a:r>
            <a:r>
              <a:rPr lang="en-US" baseline="0" dirty="0" smtClean="0"/>
              <a:t> force behind mobile protection initiatives. &lt;click&gt;</a:t>
            </a:r>
          </a:p>
          <a:p>
            <a:endParaRPr lang="en-US" baseline="0" dirty="0" smtClean="0"/>
          </a:p>
          <a:p>
            <a:r>
              <a:rPr lang="en-US" baseline="0" dirty="0" smtClean="0"/>
              <a:t>Andy will present scenarios for the ‘as is’ state at many companies from perspectives of end user, IT, auditor, and company management.  He will also present a vision for what would be achieved through a “Mobile Protection” initiative. &lt;click&gt;</a:t>
            </a:r>
          </a:p>
          <a:p>
            <a:endParaRPr lang="en-US" baseline="0" dirty="0" smtClean="0"/>
          </a:p>
          <a:p>
            <a:r>
              <a:rPr lang="en-US" baseline="0" dirty="0" smtClean="0"/>
              <a:t>Wahid will lay out a case against doing nothing and explain the economic impacts equipment loss, data loss, and data breach. &lt;click&gt;</a:t>
            </a:r>
          </a:p>
          <a:p>
            <a:endParaRPr lang="en-US" baseline="0" dirty="0" smtClean="0"/>
          </a:p>
          <a:p>
            <a:r>
              <a:rPr lang="en-US" baseline="0" dirty="0" smtClean="0"/>
              <a:t>Dave will explain the specific categories of products identified for the “Mobile Protection” initiative, high-level benefits that they offer, and the estimated costs for the initiative. &lt;click&gt;</a:t>
            </a:r>
          </a:p>
          <a:p>
            <a:endParaRPr lang="en-US" baseline="0" dirty="0" smtClean="0"/>
          </a:p>
          <a:p>
            <a:r>
              <a:rPr lang="en-US" baseline="0" dirty="0" smtClean="0"/>
              <a:t>Finally, Gwen will present Phase 1 of the initiative, which includes products, vendor comparisons, and pros and cons of the recommended product selections. &lt;click&gt;</a:t>
            </a:r>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2</a:t>
            </a:fld>
            <a:endParaRPr lang="en-US" dirty="0"/>
          </a:p>
        </p:txBody>
      </p:sp>
    </p:spTree>
    <p:extLst>
      <p:ext uri="{BB962C8B-B14F-4D97-AF65-F5344CB8AC3E}">
        <p14:creationId xmlns:p14="http://schemas.microsoft.com/office/powerpoint/2010/main" val="3670434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20</a:t>
            </a:fld>
            <a:endParaRPr lang="en-US" dirty="0"/>
          </a:p>
        </p:txBody>
      </p:sp>
    </p:spTree>
    <p:extLst>
      <p:ext uri="{BB962C8B-B14F-4D97-AF65-F5344CB8AC3E}">
        <p14:creationId xmlns:p14="http://schemas.microsoft.com/office/powerpoint/2010/main" val="3924763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Gwen will now explain which products were selected and</a:t>
            </a:r>
            <a:r>
              <a:rPr lang="en-US" baseline="0" dirty="0" smtClean="0"/>
              <a:t> why.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&lt;Gwen click&gt;</a:t>
            </a:r>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21</a:t>
            </a:fld>
            <a:endParaRPr lang="en-US" dirty="0"/>
          </a:p>
        </p:txBody>
      </p:sp>
    </p:spTree>
    <p:extLst>
      <p:ext uri="{BB962C8B-B14F-4D97-AF65-F5344CB8AC3E}">
        <p14:creationId xmlns:p14="http://schemas.microsoft.com/office/powerpoint/2010/main" val="3353202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Gartner Group is an industry analyst firm that reviews IT vendors and products.  They developed a reviewing tool called the “Magic Quadrant” which ranks vendors by their vision, which roughly translates to the ability of their product to elegantly satisfy customer needs, and by their ability to execute, which roughly translates to the resources that the vendor can bring to bear to implement and support their product for large clients over multiple geographies.  Within the Magic Quadrant, vendors are classified as niche players or visionaries.  In other words, their products are narrow in scope and functionality or they are broad and complete.  They can also be classified as challengers or leaders.  A challenger has high ability to deliver services, but their product is immature.  A leader has both a high ability to deliver </a:t>
            </a:r>
            <a:r>
              <a:rPr lang="en-US" u="sng" baseline="0" dirty="0" smtClean="0"/>
              <a:t>and</a:t>
            </a:r>
            <a:r>
              <a:rPr lang="en-US" baseline="0" dirty="0" smtClean="0"/>
              <a:t> a functionally complete product. </a:t>
            </a:r>
          </a:p>
          <a:p>
            <a:endParaRPr lang="en-US" baseline="0" dirty="0" smtClean="0"/>
          </a:p>
          <a:p>
            <a:r>
              <a:rPr lang="en-US" baseline="0" dirty="0" smtClean="0"/>
              <a:t>Gartner ranked four MDP products as leaders: McAfee, Sophos, Symantec, and Check Point Software Technologies. &lt;click&gt;</a:t>
            </a:r>
          </a:p>
          <a:p>
            <a:endParaRPr lang="en-US" baseline="0" dirty="0" smtClean="0"/>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22</a:t>
            </a:fld>
            <a:endParaRPr lang="en-US" dirty="0"/>
          </a:p>
        </p:txBody>
      </p:sp>
    </p:spTree>
    <p:extLst>
      <p:ext uri="{BB962C8B-B14F-4D97-AF65-F5344CB8AC3E}">
        <p14:creationId xmlns:p14="http://schemas.microsoft.com/office/powerpoint/2010/main" val="204885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chart lists some of the key features of the four products.  The features that are essential for Trustmark are highlighted in bold.  Other features were added to the chart to illustrate vendor competitiveness and innovation.  Although they are not essential features for Trustmark now, they may be desirable in the future.</a:t>
            </a:r>
          </a:p>
          <a:p>
            <a:endParaRPr lang="en-US" baseline="0" dirty="0" smtClean="0"/>
          </a:p>
          <a:p>
            <a:r>
              <a:rPr lang="en-US" baseline="0" dirty="0" smtClean="0"/>
              <a:t>FIPS 140-2  stands for Federal Information Processing Standard, Publication 140-2 and is a government accreditation standard for cryptography.  It is a standard used by the government, financial, and healthcare industries.</a:t>
            </a:r>
          </a:p>
          <a:p>
            <a:endParaRPr lang="en-US" baseline="0" dirty="0" smtClean="0"/>
          </a:p>
          <a:p>
            <a:r>
              <a:rPr lang="en-US" dirty="0" smtClean="0"/>
              <a:t>Although the chart shows that all four products are suitable for Trustmark, the clear leader in innovation is Sophos.</a:t>
            </a:r>
          </a:p>
          <a:p>
            <a:endParaRPr lang="en-US" dirty="0" smtClean="0"/>
          </a:p>
          <a:p>
            <a:r>
              <a:rPr lang="en-US" dirty="0" smtClean="0"/>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Notes (not for discussion unless needed):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TPM – Trusted Platform Module – An optional chip on the motherboard that provides cryptographic services.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Tokens – A small device with a window display that generates a one-time password every 30 to 60 seconds for secure authentication.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Encryption strength – Sophos</a:t>
            </a:r>
            <a:r>
              <a:rPr lang="en-US" baseline="0" dirty="0" smtClean="0"/>
              <a:t> is ranked higher because of superior encryption of the hibernation file.</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Offers Cloud service – Cloud-based management</a:t>
            </a:r>
            <a:r>
              <a:rPr lang="en-US" baseline="0" dirty="0" smtClean="0"/>
              <a:t> console, such as IronKey (a vendor).</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Self-encrypting drives -</a:t>
            </a:r>
            <a:r>
              <a:rPr lang="en-US" baseline="0" dirty="0" smtClean="0"/>
              <a:t> Self encrypting drives use pre-boot authentication.  Authentication occurs before the operating system and malicious software can be loaded.  This eliminates the need to overwrite or destroy a drive when it is retired.</a:t>
            </a:r>
          </a:p>
          <a:p>
            <a:pPr marL="171450" indent="-171450">
              <a:buFont typeface="Arial" pitchFamily="34" charset="0"/>
              <a:buChar char="•"/>
            </a:pPr>
            <a:r>
              <a:rPr lang="en-US" dirty="0" smtClean="0"/>
              <a:t>Integration with file sharing products – such as DropBox.com, etc.</a:t>
            </a:r>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23</a:t>
            </a:fld>
            <a:endParaRPr lang="en-US" dirty="0"/>
          </a:p>
        </p:txBody>
      </p:sp>
    </p:spTree>
    <p:extLst>
      <p:ext uri="{BB962C8B-B14F-4D97-AF65-F5344CB8AC3E}">
        <p14:creationId xmlns:p14="http://schemas.microsoft.com/office/powerpoint/2010/main" val="4123372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Magic Quadrant leaders for DLP include Symantec,</a:t>
            </a:r>
            <a:r>
              <a:rPr lang="en-US" baseline="0" dirty="0" smtClean="0"/>
              <a:t> McAfee, Websense, and Verdasys. &lt;click&gt;</a:t>
            </a:r>
            <a:r>
              <a:rPr lang="en-US" dirty="0" smtClean="0"/>
              <a:t> </a:t>
            </a:r>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24</a:t>
            </a:fld>
            <a:endParaRPr lang="en-US" dirty="0"/>
          </a:p>
        </p:txBody>
      </p:sp>
    </p:spTree>
    <p:extLst>
      <p:ext uri="{BB962C8B-B14F-4D97-AF65-F5344CB8AC3E}">
        <p14:creationId xmlns:p14="http://schemas.microsoft.com/office/powerpoint/2010/main" val="204885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Content-aware DLP products</a:t>
            </a:r>
            <a:r>
              <a:rPr lang="en-US" baseline="0" dirty="0" smtClean="0"/>
              <a:t> apply</a:t>
            </a:r>
            <a:r>
              <a:rPr lang="en-US" dirty="0" smtClean="0"/>
              <a:t> policy based on the classification of content determined at the time of an operation.  For example, content</a:t>
            </a:r>
            <a:r>
              <a:rPr lang="en-US" baseline="0" dirty="0" smtClean="0"/>
              <a:t> -</a:t>
            </a:r>
            <a:r>
              <a:rPr lang="en-US" dirty="0" smtClean="0"/>
              <a:t> such as a file, email, packet, application or data store — can</a:t>
            </a:r>
            <a:r>
              <a:rPr lang="en-US" baseline="0" dirty="0" smtClean="0"/>
              <a:t> be</a:t>
            </a:r>
            <a:r>
              <a:rPr lang="en-US" dirty="0" smtClean="0"/>
              <a:t> at rest in storage, in use during an operation, or in transit across a network.</a:t>
            </a:r>
            <a:r>
              <a:rPr lang="en-US" baseline="0" dirty="0" smtClean="0"/>
              <a:t>  DLP can</a:t>
            </a:r>
            <a:r>
              <a:rPr lang="en-US" dirty="0" smtClean="0"/>
              <a:t> dynamically apply a policy — such as log, report, classify, relocate, tag and encrypt — and apply enterprise data rights management protections based on the state of the data.</a:t>
            </a:r>
          </a:p>
          <a:p>
            <a:endParaRPr lang="en-US" dirty="0" smtClean="0"/>
          </a:p>
          <a:p>
            <a:r>
              <a:rPr lang="en-US" dirty="0" smtClean="0"/>
              <a:t>DLP helps organizations educate and enforce better business practices concerning the handling and transmission of sensitive data.  For example, it can ask the question, “Do you realize that you</a:t>
            </a:r>
            <a:r>
              <a:rPr lang="en-US" baseline="0" dirty="0" smtClean="0"/>
              <a:t> are copying sensitive information?”</a:t>
            </a:r>
            <a:endParaRPr lang="en-US" dirty="0" smtClean="0"/>
          </a:p>
          <a:p>
            <a:endParaRPr lang="en-US" dirty="0" smtClean="0"/>
          </a:p>
          <a:p>
            <a:r>
              <a:rPr lang="en-US" dirty="0" smtClean="0"/>
              <a:t>---------------------------------------------------------------------------------------------------------------------------------------------------</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Notes (not for discussion unless needed):</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Secure Email gateway integration - Where DLP is used to identify sensitive content for redirection to an encryption service.</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Applies policy on public network - An example of this would be detecting the posting of sensitive data to social media sites while sitting in a coffee shop disconnected from the company network.</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Advanced intellectual property controls – Complex and knowledge-intensive controls over IP.</a:t>
            </a:r>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25</a:t>
            </a:fld>
            <a:endParaRPr lang="en-US" dirty="0"/>
          </a:p>
        </p:txBody>
      </p:sp>
    </p:spTree>
    <p:extLst>
      <p:ext uri="{BB962C8B-B14F-4D97-AF65-F5344CB8AC3E}">
        <p14:creationId xmlns:p14="http://schemas.microsoft.com/office/powerpoint/2010/main" val="4123372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chose Sophos</a:t>
            </a:r>
            <a:r>
              <a:rPr lang="en-US" baseline="0" dirty="0" smtClean="0"/>
              <a:t> as the winner in the MDP category.  Although we were unaware at first, Sophos has DLP component already, making the selection of a separate DLP product perhaps unnecessary.  It is supported on the widest array of platforms of any product.  It has support for several additional cryptographic hard modules, including TPM, TCG encrypting drives, Intel vPro, and UEFI.  In the future, it will also support MDM smartphones making it a good choice for a single-source vendor.</a:t>
            </a:r>
          </a:p>
          <a:p>
            <a:endParaRPr lang="en-US" baseline="0" dirty="0" smtClean="0"/>
          </a:p>
          <a:p>
            <a:r>
              <a:rPr lang="en-US" baseline="0" dirty="0" smtClean="0"/>
              <a:t>For the cons, we listed brand recognition.  It is not nearly as recognizable as McAfee or Symantec.</a:t>
            </a:r>
          </a:p>
          <a:p>
            <a:endParaRPr lang="en-US" baseline="0" dirty="0" smtClean="0"/>
          </a:p>
          <a:p>
            <a:r>
              <a:rPr lang="en-US" baseline="0" dirty="0" smtClean="0"/>
              <a:t>Also, for those of you that have Macs, Sophos has an excellent virus checker that doesn’t consume much resources.  It’s a free download. &lt;click&gt;</a:t>
            </a:r>
          </a:p>
          <a:p>
            <a:endParaRPr lang="en-US" baseline="0" dirty="0" smtClean="0"/>
          </a:p>
          <a:p>
            <a:r>
              <a:rPr lang="en-US" baseline="0" dirty="0" smtClean="0"/>
              <a:t>-----------------------------------------------------------------------------------------------------------------------------------------------------</a:t>
            </a:r>
          </a:p>
          <a:p>
            <a:endParaRPr lang="en-US" baseline="0" dirty="0" smtClean="0"/>
          </a:p>
          <a:p>
            <a:r>
              <a:rPr lang="en-US" baseline="0" dirty="0" smtClean="0"/>
              <a:t>Notes (not for discussion unless needed):</a:t>
            </a:r>
          </a:p>
          <a:p>
            <a:pPr marL="171450" indent="-171450">
              <a:buFont typeface="Arial" pitchFamily="34" charset="0"/>
              <a:buChar char="•"/>
            </a:pPr>
            <a:r>
              <a:rPr lang="en-US" baseline="0" dirty="0" smtClean="0"/>
              <a:t>TPM – Trusted Platform Module – An optional chip on the motherboard that provides cryptographic services.</a:t>
            </a:r>
          </a:p>
          <a:p>
            <a:pPr marL="171450" indent="-171450">
              <a:buFont typeface="Arial" pitchFamily="34" charset="0"/>
              <a:buChar char="•"/>
            </a:pPr>
            <a:r>
              <a:rPr lang="en-US" baseline="0" dirty="0" smtClean="0"/>
              <a:t>TCG encrypting drives – Trusted Computing Group, a not-for-profit industry standards group – Self encrypting drives use pre-boot authentication.  Authentication occurs before the operating system and malicious software can be loaded.  This eliminates the need to overwrite or destroy a drive when it is retired.</a:t>
            </a:r>
          </a:p>
          <a:p>
            <a:pPr marL="171450" indent="-171450">
              <a:buFont typeface="Arial" pitchFamily="34" charset="0"/>
              <a:buChar char="•"/>
            </a:pPr>
            <a:r>
              <a:rPr lang="en-US" baseline="0" dirty="0" smtClean="0"/>
              <a:t>vPro - Intel vPro technology is computer hardware technology to allow remote access to the PC (including monitoring, maintenance, and management) independent of the state of the operating system or power state of the PC.  It consists of a set of features built into a PC's motherboard and other hardware. </a:t>
            </a:r>
          </a:p>
          <a:p>
            <a:pPr marL="171450" indent="-171450">
              <a:buFont typeface="Arial" pitchFamily="34" charset="0"/>
              <a:buChar char="•"/>
            </a:pPr>
            <a:r>
              <a:rPr lang="en-US" baseline="0" dirty="0" smtClean="0"/>
              <a:t>UEFI - The Unified Extensible Firmware Interface (UEFI) is a specification that defines a software interface between an operating system and platform firmware.  UEFI is a more secure replacement for the older BIOS firmware interface, present in all IBM PC-compatible personal computers, which is vulnerable to rootkit malware.</a:t>
            </a:r>
          </a:p>
          <a:p>
            <a:pPr marL="171450" indent="-171450">
              <a:buFont typeface="Arial" pitchFamily="34" charset="0"/>
              <a:buChar char="•"/>
            </a:pPr>
            <a:endParaRPr lang="en-US" baseline="0"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26</a:t>
            </a:fld>
            <a:endParaRPr lang="en-US" dirty="0"/>
          </a:p>
        </p:txBody>
      </p:sp>
    </p:spTree>
    <p:extLst>
      <p:ext uri="{BB962C8B-B14F-4D97-AF65-F5344CB8AC3E}">
        <p14:creationId xmlns:p14="http://schemas.microsoft.com/office/powerpoint/2010/main" val="3383945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Verdasys specializes in providing complex solutions to companies with complex intellectual property challenges.  It provides detailed controls for managing the spread of secrets originating from managed endpoints.  Controls for webmail, email, web, and USB controls are very strong.   You can deeply integrate data security controls into business processes and enforce them through a Verdasys endpoint agent.</a:t>
            </a:r>
          </a:p>
          <a:p>
            <a:endParaRPr lang="en-US" dirty="0" smtClean="0"/>
          </a:p>
          <a:p>
            <a:r>
              <a:rPr lang="en-US" dirty="0" smtClean="0"/>
              <a:t>Because</a:t>
            </a:r>
            <a:r>
              <a:rPr lang="en-US" baseline="0" dirty="0" smtClean="0"/>
              <a:t> of its ability to handle complex situations</a:t>
            </a:r>
            <a:r>
              <a:rPr lang="en-US" dirty="0" smtClean="0"/>
              <a:t>, Verdasys’ clients are willing to pay millions of dollars for software and implementation.  This is often much higher than for other DLP products.</a:t>
            </a:r>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27</a:t>
            </a:fld>
            <a:endParaRPr lang="en-US" dirty="0"/>
          </a:p>
        </p:txBody>
      </p:sp>
    </p:spTree>
    <p:extLst>
      <p:ext uri="{BB962C8B-B14F-4D97-AF65-F5344CB8AC3E}">
        <p14:creationId xmlns:p14="http://schemas.microsoft.com/office/powerpoint/2010/main" val="3383945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Websense is best known for it’s web-content filtering.</a:t>
            </a:r>
            <a:r>
              <a:rPr lang="en-US" baseline="0" dirty="0" smtClean="0"/>
              <a:t>  It has a </a:t>
            </a:r>
            <a:r>
              <a:rPr lang="en-US" dirty="0" smtClean="0"/>
              <a:t>clean and simple user interface that is designed</a:t>
            </a:r>
            <a:r>
              <a:rPr lang="en-US" baseline="0" dirty="0" smtClean="0"/>
              <a:t> for</a:t>
            </a:r>
            <a:r>
              <a:rPr lang="en-US" dirty="0" smtClean="0"/>
              <a:t> fast implementation.  USB encryption, which usually costs extra, is included in the price.  It is designed for companies like Trustmark that want DLP but don’t want to pay a lot for software and want fast implementation.  The downside is that with</a:t>
            </a:r>
            <a:r>
              <a:rPr lang="en-US" baseline="0" dirty="0" smtClean="0"/>
              <a:t> </a:t>
            </a:r>
            <a:r>
              <a:rPr lang="en-US" dirty="0" smtClean="0"/>
              <a:t>simplified implementation comes less capability</a:t>
            </a:r>
            <a:r>
              <a:rPr lang="en-US" baseline="0" dirty="0" smtClean="0"/>
              <a:t> for handling complex business processes. &lt;click&gt;</a:t>
            </a:r>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28</a:t>
            </a:fld>
            <a:endParaRPr lang="en-US" dirty="0"/>
          </a:p>
        </p:txBody>
      </p:sp>
    </p:spTree>
    <p:extLst>
      <p:ext uri="{BB962C8B-B14F-4D97-AF65-F5344CB8AC3E}">
        <p14:creationId xmlns:p14="http://schemas.microsoft.com/office/powerpoint/2010/main" val="2748515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have any questions?</a:t>
            </a:r>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29</a:t>
            </a:fld>
            <a:endParaRPr lang="en-US" dirty="0"/>
          </a:p>
        </p:txBody>
      </p:sp>
    </p:spTree>
    <p:extLst>
      <p:ext uri="{BB962C8B-B14F-4D97-AF65-F5344CB8AC3E}">
        <p14:creationId xmlns:p14="http://schemas.microsoft.com/office/powerpoint/2010/main" val="1995640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3</a:t>
            </a:fld>
            <a:endParaRPr lang="en-US" dirty="0"/>
          </a:p>
        </p:txBody>
      </p:sp>
    </p:spTree>
    <p:extLst>
      <p:ext uri="{BB962C8B-B14F-4D97-AF65-F5344CB8AC3E}">
        <p14:creationId xmlns:p14="http://schemas.microsoft.com/office/powerpoint/2010/main" val="2589895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30</a:t>
            </a:fld>
            <a:endParaRPr lang="en-US" dirty="0"/>
          </a:p>
        </p:txBody>
      </p:sp>
    </p:spTree>
    <p:extLst>
      <p:ext uri="{BB962C8B-B14F-4D97-AF65-F5344CB8AC3E}">
        <p14:creationId xmlns:p14="http://schemas.microsoft.com/office/powerpoint/2010/main" val="375671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31</a:t>
            </a:fld>
            <a:endParaRPr lang="en-US" dirty="0"/>
          </a:p>
        </p:txBody>
      </p:sp>
    </p:spTree>
    <p:extLst>
      <p:ext uri="{BB962C8B-B14F-4D97-AF65-F5344CB8AC3E}">
        <p14:creationId xmlns:p14="http://schemas.microsoft.com/office/powerpoint/2010/main" val="17419342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32</a:t>
            </a:fld>
            <a:endParaRPr lang="en-US" dirty="0"/>
          </a:p>
        </p:txBody>
      </p:sp>
    </p:spTree>
    <p:extLst>
      <p:ext uri="{BB962C8B-B14F-4D97-AF65-F5344CB8AC3E}">
        <p14:creationId xmlns:p14="http://schemas.microsoft.com/office/powerpoint/2010/main" val="1741934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user view of security from the perspectives of end user, IT, auditor, and company management.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CAC7FAB-2F8C-4904-ABA0-9F739C2C1D3B}" type="slidenum">
              <a:rPr lang="en-US" smtClean="0"/>
              <a:t>33</a:t>
            </a:fld>
            <a:endParaRPr lang="en-US" dirty="0"/>
          </a:p>
        </p:txBody>
      </p:sp>
    </p:spTree>
    <p:extLst>
      <p:ext uri="{BB962C8B-B14F-4D97-AF65-F5344CB8AC3E}">
        <p14:creationId xmlns:p14="http://schemas.microsoft.com/office/powerpoint/2010/main" val="33532027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vision</a:t>
            </a:r>
            <a:r>
              <a:rPr lang="en-US" baseline="0" dirty="0" smtClean="0"/>
              <a:t> for the “Mobile Protection” initiative’s goals is presented again in against the same events.</a:t>
            </a:r>
          </a:p>
          <a:p>
            <a:endParaRPr lang="en-US" baseline="0" dirty="0" smtClean="0"/>
          </a:p>
          <a:p>
            <a:r>
              <a:rPr lang="en-US" baseline="0" dirty="0" smtClean="0"/>
              <a:t>In the case of a lost laptop, the user's data is protected.  IT can perform a device lock, sometimes referred to as “poison pill”, as in cyanide.  The Auditor know what data was on the laptop and has the assurance of encryption.  Management’s trade secrets are protected. &lt;click&gt;</a:t>
            </a:r>
          </a:p>
          <a:p>
            <a:endParaRPr lang="en-US" baseline="0" dirty="0" smtClean="0"/>
          </a:p>
          <a:p>
            <a:r>
              <a:rPr lang="en-US" baseline="0" dirty="0" smtClean="0"/>
              <a:t>In the case of sensitive data, the End User is provided education by the tool – the tool tells what data is sensitive and might limit the quantity of data available.  IT is given a tool to manage sensitive data and the policies are enforced by the tool.  Auditors can focus on establishing policies, knowing that the tool will provide enforcement and auditability.  Management has the assurance that trade secrets are protected and employees have only the data that they need, no less no more.  &lt;click&gt;</a:t>
            </a:r>
          </a:p>
          <a:p>
            <a:endParaRPr lang="en-US" baseline="0" dirty="0" smtClean="0"/>
          </a:p>
          <a:p>
            <a:r>
              <a:rPr lang="en-US" baseline="0" dirty="0" smtClean="0"/>
              <a:t>In the case of smart phones, the End User has access to the productivity tools they need.  IT has a tool to help them manage the device, provision it with applications, and remotely wipe it clean.  The Auditor has reporting and traceability against the smart phone, just like laptops.  Management is provided with cost effective tools to help monitor usage and control costs. &lt;click&gt;</a:t>
            </a:r>
          </a:p>
          <a:p>
            <a:endParaRPr lang="en-US" baseline="0" dirty="0" smtClean="0"/>
          </a:p>
          <a:p>
            <a:r>
              <a:rPr lang="en-US" baseline="0" dirty="0" smtClean="0"/>
              <a:t>The mobile protection software provides encryption and alerts when the End User moves sensitive information is moved to an external device.  IT can perform remote port control and enforce policy.  The Auditor can view logs that track the flow of sensitive information.  Management is blissfully unaware that things are running smoothly. &lt;click&gt;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34</a:t>
            </a:fld>
            <a:endParaRPr lang="en-US" dirty="0"/>
          </a:p>
        </p:txBody>
      </p:sp>
    </p:spTree>
    <p:extLst>
      <p:ext uri="{BB962C8B-B14F-4D97-AF65-F5344CB8AC3E}">
        <p14:creationId xmlns:p14="http://schemas.microsoft.com/office/powerpoint/2010/main" val="17746413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products that help protect mobile data and their costs.</a:t>
            </a:r>
          </a:p>
        </p:txBody>
      </p:sp>
      <p:sp>
        <p:nvSpPr>
          <p:cNvPr id="4" name="Slide Number Placeholder 3"/>
          <p:cNvSpPr>
            <a:spLocks noGrp="1"/>
          </p:cNvSpPr>
          <p:nvPr>
            <p:ph type="sldNum" sz="quarter" idx="10"/>
          </p:nvPr>
        </p:nvSpPr>
        <p:spPr/>
        <p:txBody>
          <a:bodyPr/>
          <a:lstStyle/>
          <a:p>
            <a:fld id="{ACAC7FAB-2F8C-4904-ABA0-9F739C2C1D3B}" type="slidenum">
              <a:rPr lang="en-US" smtClean="0"/>
              <a:t>35</a:t>
            </a:fld>
            <a:endParaRPr lang="en-US" dirty="0"/>
          </a:p>
        </p:txBody>
      </p:sp>
    </p:spTree>
    <p:extLst>
      <p:ext uri="{BB962C8B-B14F-4D97-AF65-F5344CB8AC3E}">
        <p14:creationId xmlns:p14="http://schemas.microsoft.com/office/powerpoint/2010/main" val="33532027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going to show two videos.  &lt;click&gt; The first video describes how Sophos, a Mobile</a:t>
            </a:r>
            <a:r>
              <a:rPr lang="en-US" baseline="0" dirty="0" smtClean="0"/>
              <a:t> Device Protection vendor, would centrally control laptops and external devices through the establishment of policies.</a:t>
            </a:r>
          </a:p>
          <a:p>
            <a:endParaRPr lang="en-US" baseline="0" dirty="0" smtClean="0"/>
          </a:p>
          <a:p>
            <a:r>
              <a:rPr lang="en-US" baseline="0" dirty="0" smtClean="0"/>
              <a:t>&lt;click&gt;  This second video is a commercial for McAfee Data Loss Protection. &lt;click&gt;</a:t>
            </a:r>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36</a:t>
            </a:fld>
            <a:endParaRPr lang="en-US" dirty="0"/>
          </a:p>
        </p:txBody>
      </p:sp>
    </p:spTree>
    <p:extLst>
      <p:ext uri="{BB962C8B-B14F-4D97-AF65-F5344CB8AC3E}">
        <p14:creationId xmlns:p14="http://schemas.microsoft.com/office/powerpoint/2010/main" val="12601210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37</a:t>
            </a:fld>
            <a:endParaRPr lang="en-US" dirty="0"/>
          </a:p>
        </p:txBody>
      </p:sp>
    </p:spTree>
    <p:extLst>
      <p:ext uri="{BB962C8B-B14F-4D97-AF65-F5344CB8AC3E}">
        <p14:creationId xmlns:p14="http://schemas.microsoft.com/office/powerpoint/2010/main" val="2909470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38</a:t>
            </a:fld>
            <a:endParaRPr lang="en-US" dirty="0"/>
          </a:p>
        </p:txBody>
      </p:sp>
    </p:spTree>
    <p:extLst>
      <p:ext uri="{BB962C8B-B14F-4D97-AF65-F5344CB8AC3E}">
        <p14:creationId xmlns:p14="http://schemas.microsoft.com/office/powerpoint/2010/main" val="21790793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39</a:t>
            </a:fld>
            <a:endParaRPr lang="en-US" dirty="0"/>
          </a:p>
        </p:txBody>
      </p:sp>
    </p:spTree>
    <p:extLst>
      <p:ext uri="{BB962C8B-B14F-4D97-AF65-F5344CB8AC3E}">
        <p14:creationId xmlns:p14="http://schemas.microsoft.com/office/powerpoint/2010/main" val="427021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four classifications products on the market that we could use. &lt;click&gt;</a:t>
            </a:r>
          </a:p>
          <a:p>
            <a:endParaRPr lang="en-US" baseline="0" dirty="0" smtClean="0"/>
          </a:p>
          <a:p>
            <a:r>
              <a:rPr lang="en-US" baseline="0" dirty="0" smtClean="0"/>
              <a:t>Mobile Device Protection, also called Endpoint Protection, for securing laptops and external devices. &lt;click&gt;</a:t>
            </a:r>
          </a:p>
          <a:p>
            <a:endParaRPr lang="en-US" baseline="0" dirty="0" smtClean="0"/>
          </a:p>
          <a:p>
            <a:r>
              <a:rPr lang="en-US" baseline="0" dirty="0" smtClean="0"/>
              <a:t>Data Loss Protection, also called Data Leakage Protection, for classifying and controlling data. &lt;click&gt;</a:t>
            </a:r>
          </a:p>
          <a:p>
            <a:endParaRPr lang="en-US" baseline="0" dirty="0" smtClean="0"/>
          </a:p>
          <a:p>
            <a:r>
              <a:rPr lang="en-US" baseline="0" dirty="0" smtClean="0"/>
              <a:t>Mobile Device Management refers to the category of products for protecting smart phones. &lt;click&gt;</a:t>
            </a:r>
          </a:p>
          <a:p>
            <a:endParaRPr lang="en-US" baseline="0" dirty="0" smtClean="0"/>
          </a:p>
          <a:p>
            <a:r>
              <a:rPr lang="en-US" baseline="0" dirty="0" smtClean="0"/>
              <a:t>Finally, Security Information and Event Management, which provides advanced audit and compliance reporting, which is important for the healthcare industry. &lt;click&gt;</a:t>
            </a:r>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4</a:t>
            </a:fld>
            <a:endParaRPr lang="en-US" dirty="0"/>
          </a:p>
        </p:txBody>
      </p:sp>
    </p:spTree>
    <p:extLst>
      <p:ext uri="{BB962C8B-B14F-4D97-AF65-F5344CB8AC3E}">
        <p14:creationId xmlns:p14="http://schemas.microsoft.com/office/powerpoint/2010/main" val="40288545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40</a:t>
            </a:fld>
            <a:endParaRPr lang="en-US" dirty="0"/>
          </a:p>
        </p:txBody>
      </p:sp>
    </p:spTree>
    <p:extLst>
      <p:ext uri="{BB962C8B-B14F-4D97-AF65-F5344CB8AC3E}">
        <p14:creationId xmlns:p14="http://schemas.microsoft.com/office/powerpoint/2010/main" val="8089276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&lt;click&gt; To</a:t>
            </a:r>
            <a:r>
              <a:rPr lang="en-US" baseline="0" dirty="0" smtClean="0"/>
              <a:t> recap, the scope of our vision includes education, laptops and external devices, smart phones, data, and compliance.  We now need to identify an approach and project framework to implement our vision. &lt;click&gt;</a:t>
            </a:r>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41</a:t>
            </a:fld>
            <a:endParaRPr lang="en-US" dirty="0"/>
          </a:p>
        </p:txBody>
      </p:sp>
    </p:spTree>
    <p:extLst>
      <p:ext uri="{BB962C8B-B14F-4D97-AF65-F5344CB8AC3E}">
        <p14:creationId xmlns:p14="http://schemas.microsoft.com/office/powerpoint/2010/main" val="34234488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42</a:t>
            </a:fld>
            <a:endParaRPr lang="en-US" dirty="0"/>
          </a:p>
        </p:txBody>
      </p:sp>
    </p:spTree>
    <p:extLst>
      <p:ext uri="{BB962C8B-B14F-4D97-AF65-F5344CB8AC3E}">
        <p14:creationId xmlns:p14="http://schemas.microsoft.com/office/powerpoint/2010/main" val="31236733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Ponemon Institute,</a:t>
            </a:r>
            <a:r>
              <a:rPr lang="en-US" baseline="0" dirty="0" smtClean="0"/>
              <a:t> by far the most common cause of data breach is a lost or stolen device. &lt;click&gt;</a:t>
            </a:r>
          </a:p>
          <a:p>
            <a:endParaRPr lang="en-US" baseline="0" dirty="0" smtClean="0"/>
          </a:p>
        </p:txBody>
      </p:sp>
      <p:sp>
        <p:nvSpPr>
          <p:cNvPr id="4" name="Slide Number Placeholder 3"/>
          <p:cNvSpPr>
            <a:spLocks noGrp="1"/>
          </p:cNvSpPr>
          <p:nvPr>
            <p:ph type="sldNum" sz="quarter" idx="10"/>
          </p:nvPr>
        </p:nvSpPr>
        <p:spPr/>
        <p:txBody>
          <a:bodyPr/>
          <a:lstStyle/>
          <a:p>
            <a:fld id="{ACAC7FAB-2F8C-4904-ABA0-9F739C2C1D3B}" type="slidenum">
              <a:rPr lang="en-US" smtClean="0"/>
              <a:t>43</a:t>
            </a:fld>
            <a:endParaRPr lang="en-US" dirty="0"/>
          </a:p>
        </p:txBody>
      </p:sp>
    </p:spTree>
    <p:extLst>
      <p:ext uri="{BB962C8B-B14F-4D97-AF65-F5344CB8AC3E}">
        <p14:creationId xmlns:p14="http://schemas.microsoft.com/office/powerpoint/2010/main" val="22612956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all know, the world is becoming more mobile but it is shocking by what degree – fully 75% of US workers are mobile.</a:t>
            </a:r>
          </a:p>
          <a:p>
            <a:endParaRPr lang="en-US" dirty="0" smtClean="0"/>
          </a:p>
          <a:p>
            <a:r>
              <a:rPr lang="en-US" dirty="0" smtClean="0"/>
              <a:t>Devices are increasingly being lost or stolen.</a:t>
            </a:r>
          </a:p>
          <a:p>
            <a:endParaRPr lang="en-US" dirty="0" smtClean="0"/>
          </a:p>
          <a:p>
            <a:r>
              <a:rPr lang="en-US" dirty="0" smtClean="0"/>
              <a:t>62% of the lost or stolen mobile work devices contained sensitive information related to company or client.</a:t>
            </a:r>
          </a:p>
          <a:p>
            <a:endParaRPr lang="en-US" dirty="0" smtClean="0"/>
          </a:p>
          <a:p>
            <a:r>
              <a:rPr lang="en-US" dirty="0" smtClean="0"/>
              <a:t>Unfortunately,</a:t>
            </a:r>
            <a:r>
              <a:rPr lang="en-US" baseline="0" dirty="0" smtClean="0"/>
              <a:t> t</a:t>
            </a:r>
            <a:r>
              <a:rPr lang="en-US" dirty="0" smtClean="0"/>
              <a:t>he lost or</a:t>
            </a:r>
            <a:r>
              <a:rPr lang="en-US" baseline="0" dirty="0" smtClean="0"/>
              <a:t> stolen device resulted in a data breach 35% of the time. &lt;click&gt;</a:t>
            </a:r>
            <a:r>
              <a:rPr lang="en-US" dirty="0" smtClean="0"/>
              <a:t> </a:t>
            </a:r>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44</a:t>
            </a:fld>
            <a:endParaRPr lang="en-US" dirty="0"/>
          </a:p>
        </p:txBody>
      </p:sp>
    </p:spTree>
    <p:extLst>
      <p:ext uri="{BB962C8B-B14F-4D97-AF65-F5344CB8AC3E}">
        <p14:creationId xmlns:p14="http://schemas.microsoft.com/office/powerpoint/2010/main" val="35088481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45</a:t>
            </a:fld>
            <a:endParaRPr lang="en-US" dirty="0"/>
          </a:p>
        </p:txBody>
      </p:sp>
    </p:spTree>
    <p:extLst>
      <p:ext uri="{BB962C8B-B14F-4D97-AF65-F5344CB8AC3E}">
        <p14:creationId xmlns:p14="http://schemas.microsoft.com/office/powerpoint/2010/main" val="31236733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46</a:t>
            </a:fld>
            <a:endParaRPr lang="en-US" dirty="0"/>
          </a:p>
        </p:txBody>
      </p:sp>
    </p:spTree>
    <p:extLst>
      <p:ext uri="{BB962C8B-B14F-4D97-AF65-F5344CB8AC3E}">
        <p14:creationId xmlns:p14="http://schemas.microsoft.com/office/powerpoint/2010/main" val="24734817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47</a:t>
            </a:fld>
            <a:endParaRPr lang="en-US" dirty="0"/>
          </a:p>
        </p:txBody>
      </p:sp>
    </p:spTree>
    <p:extLst>
      <p:ext uri="{BB962C8B-B14F-4D97-AF65-F5344CB8AC3E}">
        <p14:creationId xmlns:p14="http://schemas.microsoft.com/office/powerpoint/2010/main" val="3123673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5</a:t>
            </a:fld>
            <a:endParaRPr lang="en-US" dirty="0"/>
          </a:p>
        </p:txBody>
      </p:sp>
    </p:spTree>
    <p:extLst>
      <p:ext uri="{BB962C8B-B14F-4D97-AF65-F5344CB8AC3E}">
        <p14:creationId xmlns:p14="http://schemas.microsoft.com/office/powerpoint/2010/main" val="3123673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6</a:t>
            </a:fld>
            <a:endParaRPr lang="en-US" dirty="0"/>
          </a:p>
        </p:txBody>
      </p:sp>
    </p:spTree>
    <p:extLst>
      <p:ext uri="{BB962C8B-B14F-4D97-AF65-F5344CB8AC3E}">
        <p14:creationId xmlns:p14="http://schemas.microsoft.com/office/powerpoint/2010/main" val="3070187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7</a:t>
            </a:fld>
            <a:endParaRPr lang="en-US" dirty="0"/>
          </a:p>
        </p:txBody>
      </p:sp>
    </p:spTree>
    <p:extLst>
      <p:ext uri="{BB962C8B-B14F-4D97-AF65-F5344CB8AC3E}">
        <p14:creationId xmlns:p14="http://schemas.microsoft.com/office/powerpoint/2010/main" val="891910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8</a:t>
            </a:fld>
            <a:endParaRPr lang="en-US" dirty="0"/>
          </a:p>
        </p:txBody>
      </p:sp>
    </p:spTree>
    <p:extLst>
      <p:ext uri="{BB962C8B-B14F-4D97-AF65-F5344CB8AC3E}">
        <p14:creationId xmlns:p14="http://schemas.microsoft.com/office/powerpoint/2010/main" val="891910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Mobile Device Protection &lt;click&gt;,</a:t>
            </a:r>
            <a:r>
              <a:rPr lang="en-US" baseline="0" dirty="0" smtClean="0"/>
              <a:t> minimal capabilities should include advanced encryption management, device kill or “poison pill”, a central management console from which all devices can be controlled, and audit reporting. &lt;click&gt;</a:t>
            </a:r>
          </a:p>
          <a:p>
            <a:endParaRPr lang="en-US" baseline="0" dirty="0" smtClean="0"/>
          </a:p>
          <a:p>
            <a:r>
              <a:rPr lang="en-US" baseline="0" dirty="0" smtClean="0"/>
              <a:t>For Data Loss Protection &lt;click&gt;, the product should be content-aware, meaning able to differentiate between types of data content, able to apply actions based on policy, and have an arsenal of actions at its disposal – such as block, log, and encrypt. &lt;click&gt;</a:t>
            </a:r>
          </a:p>
          <a:p>
            <a:endParaRPr lang="en-US" baseline="0" dirty="0" smtClean="0"/>
          </a:p>
          <a:p>
            <a:r>
              <a:rPr lang="en-US" baseline="0" dirty="0" smtClean="0"/>
              <a:t>For Mobile Data Management, the software should be able to enforce the use of a device password, have remote device wipe capability and remote lock, provide audit trails, and identify when a device jailbreak has occurred. &lt;click&gt;</a:t>
            </a:r>
          </a:p>
          <a:p>
            <a:endParaRPr lang="en-US" baseline="0" dirty="0" smtClean="0"/>
          </a:p>
          <a:p>
            <a:r>
              <a:rPr lang="en-US" baseline="0" dirty="0" smtClean="0"/>
              <a:t>For Security Information and Event Management &lt;click&gt;, the product should have advanced healthcare compliance features and be able to monitor for external and internal threats, such as medical record snooping.  &lt;click&gt;</a:t>
            </a:r>
            <a:endParaRPr lang="en-US" dirty="0"/>
          </a:p>
        </p:txBody>
      </p:sp>
      <p:sp>
        <p:nvSpPr>
          <p:cNvPr id="4" name="Slide Number Placeholder 3"/>
          <p:cNvSpPr>
            <a:spLocks noGrp="1"/>
          </p:cNvSpPr>
          <p:nvPr>
            <p:ph type="sldNum" sz="quarter" idx="10"/>
          </p:nvPr>
        </p:nvSpPr>
        <p:spPr/>
        <p:txBody>
          <a:bodyPr/>
          <a:lstStyle/>
          <a:p>
            <a:fld id="{ACAC7FAB-2F8C-4904-ABA0-9F739C2C1D3B}" type="slidenum">
              <a:rPr lang="en-US" smtClean="0"/>
              <a:t>9</a:t>
            </a:fld>
            <a:endParaRPr lang="en-US" dirty="0"/>
          </a:p>
        </p:txBody>
      </p:sp>
    </p:spTree>
    <p:extLst>
      <p:ext uri="{BB962C8B-B14F-4D97-AF65-F5344CB8AC3E}">
        <p14:creationId xmlns:p14="http://schemas.microsoft.com/office/powerpoint/2010/main" val="1018657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09" name="Rectangle 37"/>
          <p:cNvSpPr>
            <a:spLocks noChangeArrowheads="1"/>
          </p:cNvSpPr>
          <p:nvPr/>
        </p:nvSpPr>
        <p:spPr bwMode="auto">
          <a:xfrm>
            <a:off x="1600200" y="0"/>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5" name="Rectangle 3"/>
          <p:cNvSpPr>
            <a:spLocks noGrp="1" noChangeArrowheads="1"/>
          </p:cNvSpPr>
          <p:nvPr>
            <p:ph type="subTitle" idx="1"/>
          </p:nvPr>
        </p:nvSpPr>
        <p:spPr bwMode="grayWhite">
          <a:xfrm>
            <a:off x="2895600" y="4038600"/>
            <a:ext cx="6019800" cy="1295400"/>
          </a:xfrm>
          <a:solidFill>
            <a:schemeClr val="bg1"/>
          </a:solidFill>
        </p:spPr>
        <p:txBody>
          <a:bodyPr/>
          <a:lstStyle>
            <a:lvl1pPr marL="0" indent="0">
              <a:buFont typeface="Wingdings" pitchFamily="2" charset="2"/>
              <a:buNone/>
              <a:defRPr sz="2000">
                <a:solidFill>
                  <a:schemeClr val="tx1"/>
                </a:solidFill>
              </a:defRPr>
            </a:lvl1pPr>
          </a:lstStyle>
          <a:p>
            <a:pPr lvl="0"/>
            <a:r>
              <a:rPr lang="en-US" noProof="0" dirty="0" smtClean="0"/>
              <a:t>Click to edit Master subtitle style</a:t>
            </a:r>
          </a:p>
        </p:txBody>
      </p:sp>
      <p:sp>
        <p:nvSpPr>
          <p:cNvPr id="3076" name="Rectangle 4"/>
          <p:cNvSpPr>
            <a:spLocks noGrp="1" noChangeArrowheads="1"/>
          </p:cNvSpPr>
          <p:nvPr>
            <p:ph type="dt" sz="half" idx="2"/>
          </p:nvPr>
        </p:nvSpPr>
        <p:spPr>
          <a:xfrm>
            <a:off x="457200" y="6400800"/>
            <a:ext cx="2133600" cy="320675"/>
          </a:xfrm>
        </p:spPr>
        <p:txBody>
          <a:bodyPr/>
          <a:lstStyle>
            <a:lvl1pPr>
              <a:defRPr>
                <a:solidFill>
                  <a:schemeClr val="tx2"/>
                </a:solidFill>
              </a:defRPr>
            </a:lvl1pPr>
          </a:lstStyle>
          <a:p>
            <a:endParaRPr lang="en-US" dirty="0"/>
          </a:p>
        </p:txBody>
      </p:sp>
      <p:sp>
        <p:nvSpPr>
          <p:cNvPr id="3077" name="Rectangle 5"/>
          <p:cNvSpPr>
            <a:spLocks noGrp="1" noChangeArrowheads="1"/>
          </p:cNvSpPr>
          <p:nvPr>
            <p:ph type="ftr" sz="quarter" idx="3"/>
          </p:nvPr>
        </p:nvSpPr>
        <p:spPr>
          <a:xfrm>
            <a:off x="3124200" y="6400800"/>
            <a:ext cx="2895600" cy="320675"/>
          </a:xfrm>
        </p:spPr>
        <p:txBody>
          <a:bodyPr/>
          <a:lstStyle>
            <a:lvl1pPr>
              <a:defRPr>
                <a:solidFill>
                  <a:schemeClr val="tx2"/>
                </a:solidFill>
              </a:defRPr>
            </a:lvl1pPr>
          </a:lstStyle>
          <a:p>
            <a:endParaRPr lang="en-US" dirty="0"/>
          </a:p>
        </p:txBody>
      </p:sp>
      <p:sp>
        <p:nvSpPr>
          <p:cNvPr id="3078" name="Rectangle 6"/>
          <p:cNvSpPr>
            <a:spLocks noGrp="1" noChangeArrowheads="1"/>
          </p:cNvSpPr>
          <p:nvPr>
            <p:ph type="sldNum" sz="quarter" idx="4"/>
          </p:nvPr>
        </p:nvSpPr>
        <p:spPr>
          <a:xfrm>
            <a:off x="6553200" y="6400800"/>
            <a:ext cx="2133600" cy="320675"/>
          </a:xfrm>
        </p:spPr>
        <p:txBody>
          <a:bodyPr/>
          <a:lstStyle>
            <a:lvl1pPr>
              <a:defRPr>
                <a:solidFill>
                  <a:schemeClr val="tx2"/>
                </a:solidFill>
              </a:defRPr>
            </a:lvl1pPr>
          </a:lstStyle>
          <a:p>
            <a:fld id="{F3EAC661-C753-4B95-9294-F59F7BAED955}" type="slidenum">
              <a:rPr lang="en-US"/>
              <a:pPr/>
              <a:t>‹#›</a:t>
            </a:fld>
            <a:endParaRPr lang="en-US" dirty="0"/>
          </a:p>
        </p:txBody>
      </p:sp>
      <p:sp>
        <p:nvSpPr>
          <p:cNvPr id="3124" name="Rectangle 52"/>
          <p:cNvSpPr>
            <a:spLocks noChangeArrowheads="1"/>
          </p:cNvSpPr>
          <p:nvPr/>
        </p:nvSpPr>
        <p:spPr bwMode="ltGray">
          <a:xfrm>
            <a:off x="3429001" y="0"/>
            <a:ext cx="5715000" cy="2565400"/>
          </a:xfrm>
          <a:prstGeom prst="rect">
            <a:avLst/>
          </a:prstGeom>
          <a:gradFill>
            <a:gsLst>
              <a:gs pos="0">
                <a:schemeClr val="accent1">
                  <a:tint val="66000"/>
                  <a:satMod val="160000"/>
                </a:schemeClr>
              </a:gs>
              <a:gs pos="18000">
                <a:schemeClr val="accent1">
                  <a:tint val="44500"/>
                  <a:satMod val="160000"/>
                  <a:lumMod val="59000"/>
                </a:schemeClr>
              </a:gs>
              <a:gs pos="100000">
                <a:schemeClr val="accent1">
                  <a:tint val="23500"/>
                  <a:satMod val="160000"/>
                </a:schemeClr>
              </a:gs>
            </a:gsLst>
            <a:lin ang="5400000" scaled="0"/>
          </a:gradFill>
          <a:ln>
            <a:noFill/>
          </a:ln>
          <a:effectLst/>
          <a:extLst/>
        </p:spPr>
        <p:txBody>
          <a:bodyPr wrap="none" anchor="ctr"/>
          <a:lstStyle/>
          <a:p>
            <a:endParaRPr lang="en-US" dirty="0"/>
          </a:p>
        </p:txBody>
      </p:sp>
      <p:sp>
        <p:nvSpPr>
          <p:cNvPr id="3132" name="Rectangle 60"/>
          <p:cNvSpPr>
            <a:spLocks noChangeArrowheads="1"/>
          </p:cNvSpPr>
          <p:nvPr/>
        </p:nvSpPr>
        <p:spPr bwMode="black">
          <a:xfrm>
            <a:off x="0" y="2787650"/>
            <a:ext cx="9144000" cy="71438"/>
          </a:xfrm>
          <a:prstGeom prst="rect">
            <a:avLst/>
          </a:prstGeom>
          <a:solidFill>
            <a:schemeClr val="tx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35" name="Rectangle 63"/>
          <p:cNvSpPr>
            <a:spLocks noChangeArrowheads="1"/>
          </p:cNvSpPr>
          <p:nvPr/>
        </p:nvSpPr>
        <p:spPr bwMode="gray">
          <a:xfrm>
            <a:off x="1371600" y="2565400"/>
            <a:ext cx="7772400" cy="9398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dirty="0"/>
          </a:p>
        </p:txBody>
      </p:sp>
      <p:sp>
        <p:nvSpPr>
          <p:cNvPr id="3074" name="Rectangle 2"/>
          <p:cNvSpPr>
            <a:spLocks noGrp="1" noChangeArrowheads="1"/>
          </p:cNvSpPr>
          <p:nvPr>
            <p:ph type="ctrTitle"/>
          </p:nvPr>
        </p:nvSpPr>
        <p:spPr bwMode="ltGray">
          <a:xfrm>
            <a:off x="1371599" y="2819400"/>
            <a:ext cx="7762875" cy="685800"/>
          </a:xfrm>
          <a:extLst>
            <a:ext uri="{AF507438-7753-43E0-B8FC-AC1667EBCBE1}">
              <a14:hiddenEffects xmlns:a14="http://schemas.microsoft.com/office/drawing/2010/main">
                <a:effectLst>
                  <a:outerShdw dist="53882" dir="2700000" algn="ctr" rotWithShape="0">
                    <a:srgbClr val="000000"/>
                  </a:outerShdw>
                </a:effectLst>
              </a14:hiddenEffects>
            </a:ext>
          </a:extLst>
        </p:spPr>
        <p:txBody>
          <a:bodyPr/>
          <a:lstStyle>
            <a:lvl1pPr algn="l">
              <a:defRPr sz="3200"/>
            </a:lvl1pPr>
          </a:lstStyle>
          <a:p>
            <a:pPr lvl="0"/>
            <a:r>
              <a:rPr lang="en-US" noProof="0" dirty="0" smtClean="0"/>
              <a:t>Click to edit Master title style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2400" y="5520344"/>
            <a:ext cx="1371600" cy="804256"/>
          </a:xfrm>
          <a:prstGeom prst="rect">
            <a:avLst/>
          </a:prstGeom>
        </p:spPr>
      </p:pic>
      <p:pic>
        <p:nvPicPr>
          <p:cNvPr id="2050" name="Picture 2" descr="C:\Users\David O'Dell\AppData\Local\Microsoft\Windows\Temporary Internet Files\Content.IE5\9C5298RU\MP900433153[1].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3568700" cy="2492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E528DE0-4B1A-4A36-98E1-05BD1CE256F5}" type="slidenum">
              <a:rPr lang="en-US"/>
              <a:pPr/>
              <a:t>‹#›</a:t>
            </a:fld>
            <a:endParaRPr lang="en-US" dirty="0"/>
          </a:p>
        </p:txBody>
      </p:sp>
    </p:spTree>
    <p:extLst>
      <p:ext uri="{BB962C8B-B14F-4D97-AF65-F5344CB8AC3E}">
        <p14:creationId xmlns:p14="http://schemas.microsoft.com/office/powerpoint/2010/main" val="1399340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3"/>
          <p:cNvSpPr>
            <a:spLocks noChangeArrowheads="1"/>
          </p:cNvSpPr>
          <p:nvPr userDrawn="1"/>
        </p:nvSpPr>
        <p:spPr bwMode="gray">
          <a:xfrm>
            <a:off x="762000" y="2641600"/>
            <a:ext cx="7772400" cy="9398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chemeClr val="bg1"/>
              </a:solidFill>
            </a:endParaRPr>
          </a:p>
        </p:txBody>
      </p:sp>
      <p:sp>
        <p:nvSpPr>
          <p:cNvPr id="3" name="Text Placeholder 2"/>
          <p:cNvSpPr>
            <a:spLocks noGrp="1"/>
          </p:cNvSpPr>
          <p:nvPr>
            <p:ph type="body" idx="1"/>
          </p:nvPr>
        </p:nvSpPr>
        <p:spPr>
          <a:xfrm>
            <a:off x="722313" y="2057400"/>
            <a:ext cx="7772400" cy="1500187"/>
          </a:xfrm>
        </p:spPr>
        <p:txBody>
          <a:bodyPr anchor="b"/>
          <a:lstStyle>
            <a:lvl1pPr marL="0" indent="0">
              <a:buNone/>
              <a:defRPr sz="4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BE1F73A-2A3F-4691-A91B-E193A67AFE3F}" type="slidenum">
              <a:rPr lang="en-US"/>
              <a:pPr/>
              <a:t>‹#›</a:t>
            </a:fld>
            <a:endParaRPr lang="en-US" dirty="0"/>
          </a:p>
        </p:txBody>
      </p:sp>
      <p:sp>
        <p:nvSpPr>
          <p:cNvPr id="8" name="Rectangle 3"/>
          <p:cNvSpPr>
            <a:spLocks noGrp="1" noChangeArrowheads="1"/>
          </p:cNvSpPr>
          <p:nvPr>
            <p:ph type="subTitle" idx="13"/>
          </p:nvPr>
        </p:nvSpPr>
        <p:spPr bwMode="grayWhite">
          <a:xfrm>
            <a:off x="2743200" y="3733800"/>
            <a:ext cx="5791200" cy="1295400"/>
          </a:xfrm>
          <a:solidFill>
            <a:schemeClr val="bg1"/>
          </a:solidFill>
        </p:spPr>
        <p:txBody>
          <a:bodyPr/>
          <a:lstStyle>
            <a:lvl1pPr marL="0" indent="0">
              <a:buFont typeface="Wingdings" pitchFamily="2" charset="2"/>
              <a:buNone/>
              <a:defRPr sz="2400">
                <a:solidFill>
                  <a:schemeClr val="tx1"/>
                </a:solidFill>
              </a:defRPr>
            </a:lvl1pPr>
          </a:lstStyle>
          <a:p>
            <a:pPr lvl="0"/>
            <a:r>
              <a:rPr lang="en-US" noProof="0" dirty="0" smtClean="0"/>
              <a:t>Click to edit Master subtitle style</a:t>
            </a:r>
          </a:p>
        </p:txBody>
      </p:sp>
    </p:spTree>
    <p:extLst>
      <p:ext uri="{BB962C8B-B14F-4D97-AF65-F5344CB8AC3E}">
        <p14:creationId xmlns:p14="http://schemas.microsoft.com/office/powerpoint/2010/main" val="36395976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A56F55E-FE0C-4FE7-BC10-A3F3C56FDC72}" type="slidenum">
              <a:rPr lang="en-US"/>
              <a:pPr/>
              <a:t>‹#›</a:t>
            </a:fld>
            <a:endParaRPr lang="en-US" dirty="0"/>
          </a:p>
        </p:txBody>
      </p:sp>
    </p:spTree>
    <p:extLst>
      <p:ext uri="{BB962C8B-B14F-4D97-AF65-F5344CB8AC3E}">
        <p14:creationId xmlns:p14="http://schemas.microsoft.com/office/powerpoint/2010/main" val="32076818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FC0902B1-5B20-4A4C-92B8-A65AAE6A005A}" type="slidenum">
              <a:rPr lang="en-US"/>
              <a:pPr/>
              <a:t>‹#›</a:t>
            </a:fld>
            <a:endParaRPr lang="en-US" dirty="0"/>
          </a:p>
        </p:txBody>
      </p:sp>
    </p:spTree>
    <p:extLst>
      <p:ext uri="{BB962C8B-B14F-4D97-AF65-F5344CB8AC3E}">
        <p14:creationId xmlns:p14="http://schemas.microsoft.com/office/powerpoint/2010/main" val="2501004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E03B167A-060E-44E9-94FF-D4118F3F7BC6}" type="slidenum">
              <a:rPr lang="en-US"/>
              <a:pPr/>
              <a:t>‹#›</a:t>
            </a:fld>
            <a:endParaRPr lang="en-US" dirty="0"/>
          </a:p>
        </p:txBody>
      </p:sp>
    </p:spTree>
    <p:extLst>
      <p:ext uri="{BB962C8B-B14F-4D97-AF65-F5344CB8AC3E}">
        <p14:creationId xmlns:p14="http://schemas.microsoft.com/office/powerpoint/2010/main" val="13799410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BE087FC2-30D2-4DD8-A4E6-1DC2B095BCB5}" type="slidenum">
              <a:rPr lang="en-US"/>
              <a:pPr/>
              <a:t>‹#›</a:t>
            </a:fld>
            <a:endParaRPr lang="en-US" dirty="0"/>
          </a:p>
        </p:txBody>
      </p:sp>
    </p:spTree>
    <p:extLst>
      <p:ext uri="{BB962C8B-B14F-4D97-AF65-F5344CB8AC3E}">
        <p14:creationId xmlns:p14="http://schemas.microsoft.com/office/powerpoint/2010/main" val="33189243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1A8F866-8380-4BF9-9E01-0CCA2BB39E78}" type="slidenum">
              <a:rPr lang="en-US"/>
              <a:pPr/>
              <a:t>‹#›</a:t>
            </a:fld>
            <a:endParaRPr lang="en-US" dirty="0"/>
          </a:p>
        </p:txBody>
      </p:sp>
    </p:spTree>
    <p:extLst>
      <p:ext uri="{BB962C8B-B14F-4D97-AF65-F5344CB8AC3E}">
        <p14:creationId xmlns:p14="http://schemas.microsoft.com/office/powerpoint/2010/main" val="3375196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63246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95400"/>
            <a:ext cx="8229600" cy="5026025"/>
          </a:xfrm>
        </p:spPr>
        <p:txBody>
          <a:bodyPr/>
          <a:lstStyle/>
          <a:p>
            <a:r>
              <a:rPr lang="en-US" dirty="0" smtClean="0"/>
              <a:t>Click icon to add table</a:t>
            </a:r>
            <a:endParaRPr lang="en-US" dirty="0"/>
          </a:p>
        </p:txBody>
      </p:sp>
      <p:sp>
        <p:nvSpPr>
          <p:cNvPr id="4" name="Date Placeholder 3"/>
          <p:cNvSpPr>
            <a:spLocks noGrp="1"/>
          </p:cNvSpPr>
          <p:nvPr>
            <p:ph type="dt" sz="half" idx="10"/>
          </p:nvPr>
        </p:nvSpPr>
        <p:spPr>
          <a:xfrm>
            <a:off x="457200" y="6521450"/>
            <a:ext cx="2133600" cy="244475"/>
          </a:xfrm>
        </p:spPr>
        <p:txBody>
          <a:bodyPr/>
          <a:lstStyle>
            <a:lvl1pPr>
              <a:defRPr/>
            </a:lvl1pPr>
          </a:lstStyle>
          <a:p>
            <a:endParaRPr lang="en-US" dirty="0"/>
          </a:p>
        </p:txBody>
      </p:sp>
      <p:sp>
        <p:nvSpPr>
          <p:cNvPr id="5" name="Footer Placeholder 4"/>
          <p:cNvSpPr>
            <a:spLocks noGrp="1"/>
          </p:cNvSpPr>
          <p:nvPr>
            <p:ph type="ftr" sz="quarter" idx="11"/>
          </p:nvPr>
        </p:nvSpPr>
        <p:spPr>
          <a:xfrm>
            <a:off x="3124200" y="6521450"/>
            <a:ext cx="2895600" cy="244475"/>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521450"/>
            <a:ext cx="2133600" cy="244475"/>
          </a:xfrm>
        </p:spPr>
        <p:txBody>
          <a:bodyPr/>
          <a:lstStyle>
            <a:lvl1pPr>
              <a:defRPr/>
            </a:lvl1pPr>
          </a:lstStyle>
          <a:p>
            <a:fld id="{A9892E7A-92D6-4518-82D6-97DC8F16BFE7}" type="slidenum">
              <a:rPr lang="en-US"/>
              <a:pPr/>
              <a:t>‹#›</a:t>
            </a:fld>
            <a:endParaRPr lang="en-US" dirty="0"/>
          </a:p>
        </p:txBody>
      </p:sp>
    </p:spTree>
    <p:extLst>
      <p:ext uri="{BB962C8B-B14F-4D97-AF65-F5344CB8AC3E}">
        <p14:creationId xmlns:p14="http://schemas.microsoft.com/office/powerpoint/2010/main" val="7273860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56" name="Rectangle 32"/>
          <p:cNvSpPr>
            <a:spLocks noChangeArrowheads="1"/>
          </p:cNvSpPr>
          <p:nvPr/>
        </p:nvSpPr>
        <p:spPr bwMode="ltGray">
          <a:xfrm>
            <a:off x="1" y="0"/>
            <a:ext cx="9144000" cy="1125538"/>
          </a:xfrm>
          <a:prstGeom prst="rect">
            <a:avLst/>
          </a:prstGeom>
          <a:gradFill flip="none" rotWithShape="1">
            <a:gsLst>
              <a:gs pos="0">
                <a:schemeClr val="accent2"/>
              </a:gs>
              <a:gs pos="59000">
                <a:srgbClr val="85C2FF"/>
              </a:gs>
              <a:gs pos="100000">
                <a:srgbClr val="FFEBFA"/>
              </a:gs>
            </a:gsLst>
            <a:lin ang="10800000" scaled="1"/>
            <a:tileRect/>
          </a:gradFill>
          <a:ln>
            <a:noFill/>
          </a:ln>
          <a:effectLst/>
          <a:extLst/>
        </p:spPr>
        <p:txBody>
          <a:bodyPr wrap="none" anchor="ctr"/>
          <a:lstStyle/>
          <a:p>
            <a:endParaRPr lang="en-US" dirty="0"/>
          </a:p>
        </p:txBody>
      </p:sp>
      <p:grpSp>
        <p:nvGrpSpPr>
          <p:cNvPr id="1057" name="Group 33"/>
          <p:cNvGrpSpPr>
            <a:grpSpLocks/>
          </p:cNvGrpSpPr>
          <p:nvPr/>
        </p:nvGrpSpPr>
        <p:grpSpPr bwMode="auto">
          <a:xfrm>
            <a:off x="914400" y="2209800"/>
            <a:ext cx="9144000" cy="144463"/>
            <a:chOff x="1519" y="554"/>
            <a:chExt cx="4241" cy="91"/>
          </a:xfrm>
        </p:grpSpPr>
        <p:sp>
          <p:nvSpPr>
            <p:cNvPr id="1058" name="Line 34"/>
            <p:cNvSpPr>
              <a:spLocks noChangeShapeType="1"/>
            </p:cNvSpPr>
            <p:nvPr userDrawn="1"/>
          </p:nvSpPr>
          <p:spPr bwMode="white">
            <a:xfrm>
              <a:off x="1519" y="554"/>
              <a:ext cx="424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59" name="Line 35"/>
            <p:cNvSpPr>
              <a:spLocks noChangeShapeType="1"/>
            </p:cNvSpPr>
            <p:nvPr userDrawn="1"/>
          </p:nvSpPr>
          <p:spPr bwMode="white">
            <a:xfrm>
              <a:off x="1519" y="599"/>
              <a:ext cx="424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60" name="Line 36"/>
            <p:cNvSpPr>
              <a:spLocks noChangeShapeType="1"/>
            </p:cNvSpPr>
            <p:nvPr userDrawn="1"/>
          </p:nvSpPr>
          <p:spPr bwMode="white">
            <a:xfrm>
              <a:off x="1519" y="645"/>
              <a:ext cx="424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026" name="Rectangle 2"/>
          <p:cNvSpPr>
            <a:spLocks noGrp="1" noChangeArrowheads="1"/>
          </p:cNvSpPr>
          <p:nvPr>
            <p:ph type="title"/>
          </p:nvPr>
        </p:nvSpPr>
        <p:spPr bwMode="auto">
          <a:xfrm>
            <a:off x="2057400" y="228600"/>
            <a:ext cx="6781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295400"/>
            <a:ext cx="8229600" cy="502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52145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accent1"/>
                </a:solidFill>
              </a:defRPr>
            </a:lvl1pPr>
          </a:lstStyle>
          <a:p>
            <a:endParaRPr lang="en-US" dirty="0"/>
          </a:p>
        </p:txBody>
      </p:sp>
      <p:sp>
        <p:nvSpPr>
          <p:cNvPr id="1029" name="Rectangle 5"/>
          <p:cNvSpPr>
            <a:spLocks noGrp="1" noChangeArrowheads="1"/>
          </p:cNvSpPr>
          <p:nvPr>
            <p:ph type="ftr" sz="quarter" idx="3"/>
          </p:nvPr>
        </p:nvSpPr>
        <p:spPr bwMode="auto">
          <a:xfrm>
            <a:off x="3124200" y="652145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accent1"/>
                </a:solidFill>
              </a:defRPr>
            </a:lvl1pPr>
          </a:lstStyle>
          <a:p>
            <a:endParaRPr lang="en-US" dirty="0"/>
          </a:p>
        </p:txBody>
      </p:sp>
      <p:sp>
        <p:nvSpPr>
          <p:cNvPr id="1030" name="Rectangle 6"/>
          <p:cNvSpPr>
            <a:spLocks noGrp="1" noChangeArrowheads="1"/>
          </p:cNvSpPr>
          <p:nvPr>
            <p:ph type="sldNum" sz="quarter" idx="4"/>
          </p:nvPr>
        </p:nvSpPr>
        <p:spPr bwMode="auto">
          <a:xfrm>
            <a:off x="6553200" y="652145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accent1"/>
                </a:solidFill>
              </a:defRPr>
            </a:lvl1pPr>
          </a:lstStyle>
          <a:p>
            <a:fld id="{C6EAE1CD-86E5-489B-8271-E7AEB04C222B}" type="slidenum">
              <a:rPr lang="en-US"/>
              <a:pPr/>
              <a:t>‹#›</a:t>
            </a:fld>
            <a:endParaRPr lang="en-US" dirty="0"/>
          </a:p>
        </p:txBody>
      </p:sp>
      <p:grpSp>
        <p:nvGrpSpPr>
          <p:cNvPr id="1068" name="Group 44"/>
          <p:cNvGrpSpPr>
            <a:grpSpLocks/>
          </p:cNvGrpSpPr>
          <p:nvPr/>
        </p:nvGrpSpPr>
        <p:grpSpPr bwMode="auto">
          <a:xfrm>
            <a:off x="0" y="1109663"/>
            <a:ext cx="9144000" cy="169862"/>
            <a:chOff x="0" y="699"/>
            <a:chExt cx="5760" cy="107"/>
          </a:xfrm>
        </p:grpSpPr>
        <p:sp>
          <p:nvSpPr>
            <p:cNvPr id="1064" name="Rectangle 40"/>
            <p:cNvSpPr>
              <a:spLocks noChangeArrowheads="1"/>
            </p:cNvSpPr>
            <p:nvPr userDrawn="1"/>
          </p:nvSpPr>
          <p:spPr bwMode="gray">
            <a:xfrm>
              <a:off x="0" y="699"/>
              <a:ext cx="5760" cy="4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66" name="Rectangle 42"/>
            <p:cNvSpPr>
              <a:spLocks noChangeArrowheads="1"/>
            </p:cNvSpPr>
            <p:nvPr userDrawn="1"/>
          </p:nvSpPr>
          <p:spPr bwMode="gray">
            <a:xfrm>
              <a:off x="1476" y="713"/>
              <a:ext cx="4284" cy="9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pic>
        <p:nvPicPr>
          <p:cNvPr id="1098" name="Picture 74" descr="C:\Users\David O'Dell\AppData\Local\Microsoft\Windows\Temporary Internet Files\Content.IE5\SCWJ91HE\MP900433153[1].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 y="-1"/>
            <a:ext cx="1626393" cy="110966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Lst>
  <p:timing>
    <p:tnLst>
      <p:par>
        <p:cTn id="1" dur="indefinite" restart="never" nodeType="tmRoot"/>
      </p:par>
    </p:tnLst>
  </p:timing>
  <p:txStyles>
    <p:titleStyle>
      <a:lvl1pPr algn="r" rtl="0" eaLnBrk="1" fontAlgn="base" hangingPunct="1">
        <a:spcBef>
          <a:spcPct val="0"/>
        </a:spcBef>
        <a:spcAft>
          <a:spcPct val="0"/>
        </a:spcAft>
        <a:defRPr sz="4000">
          <a:solidFill>
            <a:schemeClr val="bg1"/>
          </a:solidFill>
          <a:latin typeface="+mj-lt"/>
          <a:ea typeface="+mj-ea"/>
          <a:cs typeface="+mj-cs"/>
        </a:defRPr>
      </a:lvl1pPr>
      <a:lvl2pPr algn="r" rtl="0" eaLnBrk="1" fontAlgn="base" hangingPunct="1">
        <a:spcBef>
          <a:spcPct val="0"/>
        </a:spcBef>
        <a:spcAft>
          <a:spcPct val="0"/>
        </a:spcAft>
        <a:defRPr sz="4000">
          <a:solidFill>
            <a:schemeClr val="bg1"/>
          </a:solidFill>
          <a:latin typeface="Arial" charset="0"/>
        </a:defRPr>
      </a:lvl2pPr>
      <a:lvl3pPr algn="r" rtl="0" eaLnBrk="1" fontAlgn="base" hangingPunct="1">
        <a:spcBef>
          <a:spcPct val="0"/>
        </a:spcBef>
        <a:spcAft>
          <a:spcPct val="0"/>
        </a:spcAft>
        <a:defRPr sz="4000">
          <a:solidFill>
            <a:schemeClr val="bg1"/>
          </a:solidFill>
          <a:latin typeface="Arial" charset="0"/>
        </a:defRPr>
      </a:lvl3pPr>
      <a:lvl4pPr algn="r" rtl="0" eaLnBrk="1" fontAlgn="base" hangingPunct="1">
        <a:spcBef>
          <a:spcPct val="0"/>
        </a:spcBef>
        <a:spcAft>
          <a:spcPct val="0"/>
        </a:spcAft>
        <a:defRPr sz="4000">
          <a:solidFill>
            <a:schemeClr val="bg1"/>
          </a:solidFill>
          <a:latin typeface="Arial" charset="0"/>
        </a:defRPr>
      </a:lvl4pPr>
      <a:lvl5pPr algn="r" rtl="0" eaLnBrk="1" fontAlgn="base" hangingPunct="1">
        <a:spcBef>
          <a:spcPct val="0"/>
        </a:spcBef>
        <a:spcAft>
          <a:spcPct val="0"/>
        </a:spcAft>
        <a:defRPr sz="4000">
          <a:solidFill>
            <a:schemeClr val="bg1"/>
          </a:solidFill>
          <a:latin typeface="Arial" charset="0"/>
        </a:defRPr>
      </a:lvl5pPr>
      <a:lvl6pPr marL="457200" algn="r" rtl="0" eaLnBrk="1" fontAlgn="base" hangingPunct="1">
        <a:spcBef>
          <a:spcPct val="0"/>
        </a:spcBef>
        <a:spcAft>
          <a:spcPct val="0"/>
        </a:spcAft>
        <a:defRPr sz="4000">
          <a:solidFill>
            <a:schemeClr val="bg1"/>
          </a:solidFill>
          <a:latin typeface="Arial" charset="0"/>
        </a:defRPr>
      </a:lvl6pPr>
      <a:lvl7pPr marL="914400" algn="r" rtl="0" eaLnBrk="1" fontAlgn="base" hangingPunct="1">
        <a:spcBef>
          <a:spcPct val="0"/>
        </a:spcBef>
        <a:spcAft>
          <a:spcPct val="0"/>
        </a:spcAft>
        <a:defRPr sz="4000">
          <a:solidFill>
            <a:schemeClr val="bg1"/>
          </a:solidFill>
          <a:latin typeface="Arial" charset="0"/>
        </a:defRPr>
      </a:lvl7pPr>
      <a:lvl8pPr marL="1371600" algn="r" rtl="0" eaLnBrk="1" fontAlgn="base" hangingPunct="1">
        <a:spcBef>
          <a:spcPct val="0"/>
        </a:spcBef>
        <a:spcAft>
          <a:spcPct val="0"/>
        </a:spcAft>
        <a:defRPr sz="4000">
          <a:solidFill>
            <a:schemeClr val="bg1"/>
          </a:solidFill>
          <a:latin typeface="Arial" charset="0"/>
        </a:defRPr>
      </a:lvl8pPr>
      <a:lvl9pPr marL="1828800" algn="r" rtl="0" eaLnBrk="1" fontAlgn="base" hangingPunct="1">
        <a:spcBef>
          <a:spcPct val="0"/>
        </a:spcBef>
        <a:spcAft>
          <a:spcPct val="0"/>
        </a:spcAft>
        <a:defRPr sz="4000">
          <a:solidFill>
            <a:schemeClr val="bg1"/>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50000"/>
        <a:buFont typeface="Wingdings 2" pitchFamily="18" charset="2"/>
        <a:buChar char=""/>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SzPct val="60000"/>
        <a:buFont typeface="Wingdings 2" pitchFamily="18" charset="2"/>
        <a:buChar char=""/>
        <a:defRPr sz="2000">
          <a:solidFill>
            <a:schemeClr val="tx1"/>
          </a:solidFill>
          <a:latin typeface="+mn-lt"/>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http://www.youtube.com/v/0i49u4U6N6k?version=3&amp;hl=en_US" TargetMode="External"/><Relationship Id="rId1" Type="http://schemas.openxmlformats.org/officeDocument/2006/relationships/video" Target="http://www.youtube.com/v/FYtHir39uyg?version=3&amp;hl=en_US" TargetMode="External"/><Relationship Id="rId5" Type="http://schemas.openxmlformats.org/officeDocument/2006/relationships/image" Target="../media/image9.pn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type="subTitle" idx="1"/>
          </p:nvPr>
        </p:nvSpPr>
        <p:spPr/>
        <p:txBody>
          <a:bodyPr/>
          <a:lstStyle/>
          <a:p>
            <a:r>
              <a:rPr lang="en-US" dirty="0" smtClean="0"/>
              <a:t>Protecting the Confidentiality and Integrity of Corporate and Client Data When in the Hands of a Mobile Workforce</a:t>
            </a:r>
            <a:endParaRPr lang="en-US" dirty="0"/>
          </a:p>
        </p:txBody>
      </p:sp>
      <p:sp>
        <p:nvSpPr>
          <p:cNvPr id="7172" name="Rectangle 4"/>
          <p:cNvSpPr>
            <a:spLocks noGrp="1" noChangeArrowheads="1"/>
          </p:cNvSpPr>
          <p:nvPr>
            <p:ph type="ctrTitle"/>
          </p:nvPr>
        </p:nvSpPr>
        <p:spPr/>
        <p:txBody>
          <a:bodyPr/>
          <a:lstStyle/>
          <a:p>
            <a:r>
              <a:rPr lang="en-US" dirty="0" smtClean="0"/>
              <a:t>Mobile Protection for Trustmark Insurance</a:t>
            </a:r>
            <a:endParaRPr lang="en-US" dirty="0"/>
          </a:p>
        </p:txBody>
      </p:sp>
    </p:spTree>
    <p:extLst>
      <p:ext uri="{BB962C8B-B14F-4D97-AF65-F5344CB8AC3E}">
        <p14:creationId xmlns:p14="http://schemas.microsoft.com/office/powerpoint/2010/main" val="2545842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the Mobile   Protection Program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7363507"/>
              </p:ext>
            </p:extLst>
          </p:nvPr>
        </p:nvGraphicFramePr>
        <p:xfrm>
          <a:off x="457200" y="914400"/>
          <a:ext cx="8229600" cy="5026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ight Arrow 2"/>
          <p:cNvSpPr/>
          <p:nvPr/>
        </p:nvSpPr>
        <p:spPr>
          <a:xfrm>
            <a:off x="533400" y="5562600"/>
            <a:ext cx="8077199" cy="685800"/>
          </a:xfrm>
          <a:prstGeom prst="rightArrow">
            <a:avLst>
              <a:gd name="adj1" fmla="val 100000"/>
              <a:gd name="adj2" fmla="val 694656"/>
            </a:avLst>
          </a:prstGeom>
          <a:solidFill>
            <a:srgbClr val="FF0000"/>
          </a:solidFill>
          <a:ln>
            <a:gradFill flip="none" rotWithShape="1">
              <a:gsLst>
                <a:gs pos="34000">
                  <a:srgbClr val="FFF200"/>
                </a:gs>
                <a:gs pos="45000">
                  <a:srgbClr val="FF7A00"/>
                </a:gs>
                <a:gs pos="70000">
                  <a:srgbClr val="FF0300"/>
                </a:gs>
                <a:gs pos="100000">
                  <a:srgbClr val="4D0808"/>
                </a:gs>
              </a:gsLst>
              <a:lin ang="10800000" scaled="1"/>
              <a:tileRect/>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RISK</a:t>
            </a:r>
            <a:endParaRPr lang="en-US" sz="4400" b="1" dirty="0"/>
          </a:p>
        </p:txBody>
      </p:sp>
      <p:sp>
        <p:nvSpPr>
          <p:cNvPr id="5" name="Rectangle 4"/>
          <p:cNvSpPr/>
          <p:nvPr/>
        </p:nvSpPr>
        <p:spPr>
          <a:xfrm>
            <a:off x="457200" y="4724400"/>
            <a:ext cx="8458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Education</a:t>
            </a:r>
            <a:endParaRPr lang="en-US" sz="2400" dirty="0">
              <a:solidFill>
                <a:schemeClr val="tx1"/>
              </a:solidFill>
            </a:endParaRPr>
          </a:p>
        </p:txBody>
      </p:sp>
    </p:spTree>
    <p:extLst>
      <p:ext uri="{BB962C8B-B14F-4D97-AF65-F5344CB8AC3E}">
        <p14:creationId xmlns:p14="http://schemas.microsoft.com/office/powerpoint/2010/main" val="3929551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000" decel="16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2000"/>
                                        <p:tgtEl>
                                          <p:spTgt spid="5"/>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4">
                                            <p:graphicEl>
                                              <a:dgm id="{DF578ED4-C47E-4052-8605-082A27E29FB4}"/>
                                            </p:graphicEl>
                                          </p:spTgt>
                                        </p:tgtEl>
                                        <p:attrNameLst>
                                          <p:attrName>style.visibility</p:attrName>
                                        </p:attrNameLst>
                                      </p:cBhvr>
                                      <p:to>
                                        <p:strVal val="visible"/>
                                      </p:to>
                                    </p:set>
                                    <p:animEffect transition="in" filter="fade">
                                      <p:cBhvr>
                                        <p:cTn id="17" dur="500"/>
                                        <p:tgtEl>
                                          <p:spTgt spid="4">
                                            <p:graphicEl>
                                              <a:dgm id="{DF578ED4-C47E-4052-8605-082A27E29FB4}"/>
                                            </p:graphic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4">
                                            <p:graphicEl>
                                              <a:dgm id="{6118CA0B-9796-4D76-BB33-311D1C05C188}"/>
                                            </p:graphicEl>
                                          </p:spTgt>
                                        </p:tgtEl>
                                        <p:attrNameLst>
                                          <p:attrName>style.visibility</p:attrName>
                                        </p:attrNameLst>
                                      </p:cBhvr>
                                      <p:to>
                                        <p:strVal val="visible"/>
                                      </p:to>
                                    </p:set>
                                    <p:animEffect transition="in" filter="fade">
                                      <p:cBhvr>
                                        <p:cTn id="21" dur="500"/>
                                        <p:tgtEl>
                                          <p:spTgt spid="4">
                                            <p:graphicEl>
                                              <a:dgm id="{6118CA0B-9796-4D76-BB33-311D1C05C188}"/>
                                            </p:graphicEl>
                                          </p:spTgt>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4">
                                            <p:graphicEl>
                                              <a:dgm id="{D3DAB39C-DD0B-4A74-8A76-278550A79651}"/>
                                            </p:graphicEl>
                                          </p:spTgt>
                                        </p:tgtEl>
                                        <p:attrNameLst>
                                          <p:attrName>style.visibility</p:attrName>
                                        </p:attrNameLst>
                                      </p:cBhvr>
                                      <p:to>
                                        <p:strVal val="visible"/>
                                      </p:to>
                                    </p:set>
                                    <p:animEffect transition="in" filter="fade">
                                      <p:cBhvr>
                                        <p:cTn id="25" dur="500"/>
                                        <p:tgtEl>
                                          <p:spTgt spid="4">
                                            <p:graphicEl>
                                              <a:dgm id="{D3DAB39C-DD0B-4A74-8A76-278550A79651}"/>
                                            </p:graphicEl>
                                          </p:spTgt>
                                        </p:tgtEl>
                                      </p:cBhvr>
                                    </p:animEffect>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4">
                                            <p:graphicEl>
                                              <a:dgm id="{12297791-481F-4E2E-A240-D1C098AB603B}"/>
                                            </p:graphicEl>
                                          </p:spTgt>
                                        </p:tgtEl>
                                        <p:attrNameLst>
                                          <p:attrName>style.visibility</p:attrName>
                                        </p:attrNameLst>
                                      </p:cBhvr>
                                      <p:to>
                                        <p:strVal val="visible"/>
                                      </p:to>
                                    </p:set>
                                    <p:animEffect transition="in" filter="fade">
                                      <p:cBhvr>
                                        <p:cTn id="29" dur="500"/>
                                        <p:tgtEl>
                                          <p:spTgt spid="4">
                                            <p:graphicEl>
                                              <a:dgm id="{12297791-481F-4E2E-A240-D1C098AB603B}"/>
                                            </p:graphicEl>
                                          </p:spTgt>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4">
                                            <p:graphicEl>
                                              <a:dgm id="{67ABEB9E-9F89-4926-8C63-DFD7ADB557D1}"/>
                                            </p:graphicEl>
                                          </p:spTgt>
                                        </p:tgtEl>
                                        <p:attrNameLst>
                                          <p:attrName>style.visibility</p:attrName>
                                        </p:attrNameLst>
                                      </p:cBhvr>
                                      <p:to>
                                        <p:strVal val="visible"/>
                                      </p:to>
                                    </p:set>
                                    <p:animEffect transition="in" filter="fade">
                                      <p:cBhvr>
                                        <p:cTn id="33" dur="500"/>
                                        <p:tgtEl>
                                          <p:spTgt spid="4">
                                            <p:graphicEl>
                                              <a:dgm id="{67ABEB9E-9F89-4926-8C63-DFD7ADB557D1}"/>
                                            </p:graphicEl>
                                          </p:spTgt>
                                        </p:tgtEl>
                                      </p:cBhvr>
                                    </p:animEffect>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4">
                                            <p:graphicEl>
                                              <a:dgm id="{D9E39C32-C6EB-4BB2-9DCD-F712BCB7806D}"/>
                                            </p:graphicEl>
                                          </p:spTgt>
                                        </p:tgtEl>
                                        <p:attrNameLst>
                                          <p:attrName>style.visibility</p:attrName>
                                        </p:attrNameLst>
                                      </p:cBhvr>
                                      <p:to>
                                        <p:strVal val="visible"/>
                                      </p:to>
                                    </p:set>
                                    <p:animEffect transition="in" filter="fade">
                                      <p:cBhvr>
                                        <p:cTn id="37" dur="500"/>
                                        <p:tgtEl>
                                          <p:spTgt spid="4">
                                            <p:graphicEl>
                                              <a:dgm id="{D9E39C32-C6EB-4BB2-9DCD-F712BCB7806D}"/>
                                            </p:graphicEl>
                                          </p:spTgt>
                                        </p:tgtEl>
                                      </p:cBhvr>
                                    </p:animEffect>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4">
                                            <p:graphicEl>
                                              <a:dgm id="{E5D31D7C-C835-46BB-878A-78BB9704EB61}"/>
                                            </p:graphicEl>
                                          </p:spTgt>
                                        </p:tgtEl>
                                        <p:attrNameLst>
                                          <p:attrName>style.visibility</p:attrName>
                                        </p:attrNameLst>
                                      </p:cBhvr>
                                      <p:to>
                                        <p:strVal val="visible"/>
                                      </p:to>
                                    </p:set>
                                    <p:animEffect transition="in" filter="fade">
                                      <p:cBhvr>
                                        <p:cTn id="41" dur="500"/>
                                        <p:tgtEl>
                                          <p:spTgt spid="4">
                                            <p:graphicEl>
                                              <a:dgm id="{E5D31D7C-C835-46BB-878A-78BB9704EB61}"/>
                                            </p:graphicEl>
                                          </p:spTgt>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4">
                                            <p:graphicEl>
                                              <a:dgm id="{6969F17F-9353-4F76-A017-57EF5B162886}"/>
                                            </p:graphicEl>
                                          </p:spTgt>
                                        </p:tgtEl>
                                        <p:attrNameLst>
                                          <p:attrName>style.visibility</p:attrName>
                                        </p:attrNameLst>
                                      </p:cBhvr>
                                      <p:to>
                                        <p:strVal val="visible"/>
                                      </p:to>
                                    </p:set>
                                    <p:animEffect transition="in" filter="fade">
                                      <p:cBhvr>
                                        <p:cTn id="45" dur="500"/>
                                        <p:tgtEl>
                                          <p:spTgt spid="4">
                                            <p:graphicEl>
                                              <a:dgm id="{6969F17F-9353-4F76-A017-57EF5B162886}"/>
                                            </p:graphicEl>
                                          </p:spTgt>
                                        </p:tgtEl>
                                      </p:cBhvr>
                                    </p:animEffect>
                                  </p:childTnLst>
                                </p:cTn>
                              </p:par>
                            </p:childTnLst>
                          </p:cTn>
                        </p:par>
                        <p:par>
                          <p:cTn id="46" fill="hold">
                            <p:stCondLst>
                              <p:cond delay="6000"/>
                            </p:stCondLst>
                            <p:childTnLst>
                              <p:par>
                                <p:cTn id="47" presetID="10" presetClass="entr" presetSubtype="0" fill="hold" grpId="0" nodeType="afterEffect">
                                  <p:stCondLst>
                                    <p:cond delay="0"/>
                                  </p:stCondLst>
                                  <p:childTnLst>
                                    <p:set>
                                      <p:cBhvr>
                                        <p:cTn id="48" dur="1" fill="hold">
                                          <p:stCondLst>
                                            <p:cond delay="0"/>
                                          </p:stCondLst>
                                        </p:cTn>
                                        <p:tgtEl>
                                          <p:spTgt spid="4">
                                            <p:graphicEl>
                                              <a:dgm id="{5922DF34-D798-44B7-8490-5679523E7262}"/>
                                            </p:graphicEl>
                                          </p:spTgt>
                                        </p:tgtEl>
                                        <p:attrNameLst>
                                          <p:attrName>style.visibility</p:attrName>
                                        </p:attrNameLst>
                                      </p:cBhvr>
                                      <p:to>
                                        <p:strVal val="visible"/>
                                      </p:to>
                                    </p:set>
                                    <p:animEffect transition="in" filter="fade">
                                      <p:cBhvr>
                                        <p:cTn id="49" dur="500"/>
                                        <p:tgtEl>
                                          <p:spTgt spid="4">
                                            <p:graphicEl>
                                              <a:dgm id="{5922DF34-D798-44B7-8490-5679523E7262}"/>
                                            </p:graphicEl>
                                          </p:spTgt>
                                        </p:tgtEl>
                                      </p:cBhvr>
                                    </p:animEffect>
                                  </p:childTnLst>
                                </p:cTn>
                              </p:par>
                            </p:childTnLst>
                          </p:cTn>
                        </p:par>
                        <p:par>
                          <p:cTn id="50" fill="hold">
                            <p:stCondLst>
                              <p:cond delay="6500"/>
                            </p:stCondLst>
                            <p:childTnLst>
                              <p:par>
                                <p:cTn id="51" presetID="10" presetClass="entr" presetSubtype="0" fill="hold" grpId="0" nodeType="afterEffect">
                                  <p:stCondLst>
                                    <p:cond delay="0"/>
                                  </p:stCondLst>
                                  <p:childTnLst>
                                    <p:set>
                                      <p:cBhvr>
                                        <p:cTn id="52" dur="1" fill="hold">
                                          <p:stCondLst>
                                            <p:cond delay="0"/>
                                          </p:stCondLst>
                                        </p:cTn>
                                        <p:tgtEl>
                                          <p:spTgt spid="4">
                                            <p:graphicEl>
                                              <a:dgm id="{2113480D-B152-4317-839B-30AC5BF1E5E0}"/>
                                            </p:graphicEl>
                                          </p:spTgt>
                                        </p:tgtEl>
                                        <p:attrNameLst>
                                          <p:attrName>style.visibility</p:attrName>
                                        </p:attrNameLst>
                                      </p:cBhvr>
                                      <p:to>
                                        <p:strVal val="visible"/>
                                      </p:to>
                                    </p:set>
                                    <p:animEffect transition="in" filter="fade">
                                      <p:cBhvr>
                                        <p:cTn id="53" dur="500"/>
                                        <p:tgtEl>
                                          <p:spTgt spid="4">
                                            <p:graphicEl>
                                              <a:dgm id="{2113480D-B152-4317-839B-30AC5BF1E5E0}"/>
                                            </p:graphicEl>
                                          </p:spTgt>
                                        </p:tgtEl>
                                      </p:cBhvr>
                                    </p:animEffect>
                                  </p:childTnLst>
                                </p:cTn>
                              </p:par>
                            </p:childTnLst>
                          </p:cTn>
                        </p:par>
                        <p:par>
                          <p:cTn id="54" fill="hold">
                            <p:stCondLst>
                              <p:cond delay="7000"/>
                            </p:stCondLst>
                            <p:childTnLst>
                              <p:par>
                                <p:cTn id="55" presetID="10" presetClass="entr" presetSubtype="0" fill="hold" grpId="0" nodeType="afterEffect">
                                  <p:stCondLst>
                                    <p:cond delay="0"/>
                                  </p:stCondLst>
                                  <p:childTnLst>
                                    <p:set>
                                      <p:cBhvr>
                                        <p:cTn id="56" dur="1" fill="hold">
                                          <p:stCondLst>
                                            <p:cond delay="0"/>
                                          </p:stCondLst>
                                        </p:cTn>
                                        <p:tgtEl>
                                          <p:spTgt spid="4">
                                            <p:graphicEl>
                                              <a:dgm id="{046E45A0-92A0-45A3-B666-0F1ABF0B3074}"/>
                                            </p:graphicEl>
                                          </p:spTgt>
                                        </p:tgtEl>
                                        <p:attrNameLst>
                                          <p:attrName>style.visibility</p:attrName>
                                        </p:attrNameLst>
                                      </p:cBhvr>
                                      <p:to>
                                        <p:strVal val="visible"/>
                                      </p:to>
                                    </p:set>
                                    <p:animEffect transition="in" filter="fade">
                                      <p:cBhvr>
                                        <p:cTn id="57" dur="500"/>
                                        <p:tgtEl>
                                          <p:spTgt spid="4">
                                            <p:graphicEl>
                                              <a:dgm id="{046E45A0-92A0-45A3-B666-0F1ABF0B307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Justifying Costs to Management</a:t>
            </a:r>
            <a:endParaRPr lang="en-US" dirty="0"/>
          </a:p>
        </p:txBody>
      </p:sp>
      <p:sp>
        <p:nvSpPr>
          <p:cNvPr id="5" name="Subtitle 4"/>
          <p:cNvSpPr>
            <a:spLocks noGrp="1"/>
          </p:cNvSpPr>
          <p:nvPr>
            <p:ph type="subTitle" idx="13"/>
          </p:nvPr>
        </p:nvSpPr>
        <p:spPr/>
        <p:txBody>
          <a:bodyPr/>
          <a:lstStyle/>
          <a:p>
            <a:r>
              <a:rPr lang="en-US" dirty="0" smtClean="0"/>
              <a:t>Explaining to senior management the costs of doing nothing and making a case for mobile protection</a:t>
            </a:r>
            <a:endParaRPr lang="en-US" dirty="0"/>
          </a:p>
        </p:txBody>
      </p:sp>
    </p:spTree>
    <p:extLst>
      <p:ext uri="{BB962C8B-B14F-4D97-AF65-F5344CB8AC3E}">
        <p14:creationId xmlns:p14="http://schemas.microsoft.com/office/powerpoint/2010/main" val="21524742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Phases and Estimated Costs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9195215"/>
              </p:ext>
            </p:extLst>
          </p:nvPr>
        </p:nvGraphicFramePr>
        <p:xfrm>
          <a:off x="457200" y="1295400"/>
          <a:ext cx="82296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627047" y="4953000"/>
            <a:ext cx="4288353" cy="1477328"/>
          </a:xfrm>
          <a:prstGeom prst="rect">
            <a:avLst/>
          </a:prstGeom>
          <a:noFill/>
        </p:spPr>
        <p:txBody>
          <a:bodyPr wrap="none" rtlCol="0">
            <a:spAutoFit/>
          </a:bodyPr>
          <a:lstStyle/>
          <a:p>
            <a:r>
              <a:rPr lang="en-US" dirty="0" smtClean="0"/>
              <a:t>Total Cost of Program:	576K – 631K</a:t>
            </a:r>
          </a:p>
          <a:p>
            <a:r>
              <a:rPr lang="en-US" dirty="0" smtClean="0"/>
              <a:t>Software:		136K – 191K</a:t>
            </a:r>
          </a:p>
          <a:p>
            <a:r>
              <a:rPr lang="en-US" dirty="0" smtClean="0"/>
              <a:t>Consulting:		120K</a:t>
            </a:r>
          </a:p>
          <a:p>
            <a:r>
              <a:rPr lang="en-US" dirty="0" smtClean="0"/>
              <a:t>Internal Costs:		320K</a:t>
            </a:r>
          </a:p>
          <a:p>
            <a:r>
              <a:rPr lang="en-US" dirty="0" smtClean="0"/>
              <a:t>Estimated Duration:	4 mos.</a:t>
            </a:r>
            <a:endParaRPr lang="en-US" dirty="0"/>
          </a:p>
        </p:txBody>
      </p:sp>
      <p:sp>
        <p:nvSpPr>
          <p:cNvPr id="7" name="TextBox 6"/>
          <p:cNvSpPr txBox="1"/>
          <p:nvPr/>
        </p:nvSpPr>
        <p:spPr>
          <a:xfrm>
            <a:off x="366623" y="1381780"/>
            <a:ext cx="3824377" cy="1446550"/>
          </a:xfrm>
          <a:prstGeom prst="rect">
            <a:avLst/>
          </a:prstGeom>
          <a:noFill/>
        </p:spPr>
        <p:txBody>
          <a:bodyPr wrap="square" rtlCol="0">
            <a:spAutoFit/>
          </a:bodyPr>
          <a:lstStyle/>
          <a:p>
            <a:r>
              <a:rPr lang="en-US" sz="800" i="1" dirty="0" smtClean="0"/>
              <a:t>Phase 1 Assumptions: 2 implementation consultants for 3 weeks at $1600/day;</a:t>
            </a:r>
          </a:p>
          <a:p>
            <a:r>
              <a:rPr lang="en-US" sz="800" i="1" dirty="0" smtClean="0"/>
              <a:t>4 hours of security and tool training per employee at internal cost of $40/hour</a:t>
            </a:r>
          </a:p>
          <a:p>
            <a:endParaRPr lang="en-US" sz="800" i="1" dirty="0" smtClean="0"/>
          </a:p>
          <a:p>
            <a:r>
              <a:rPr lang="en-US" sz="800" i="1" dirty="0" smtClean="0"/>
              <a:t>Phase 2 Assumptions: 1 implementation consultant for 4 weeks at $1600/day</a:t>
            </a:r>
          </a:p>
          <a:p>
            <a:r>
              <a:rPr lang="en-US" sz="800" i="1" dirty="0"/>
              <a:t>4 hours of security and tool training per employee at internal cost of $</a:t>
            </a:r>
            <a:r>
              <a:rPr lang="en-US" sz="800" i="1" dirty="0" smtClean="0"/>
              <a:t>40/hour</a:t>
            </a:r>
          </a:p>
          <a:p>
            <a:endParaRPr lang="en-US" sz="800" i="1" dirty="0"/>
          </a:p>
          <a:p>
            <a:r>
              <a:rPr lang="en-US" sz="800" i="1" dirty="0" smtClean="0"/>
              <a:t>Phase 3 Assumptions: 1 implementation consultant for 8 weeks at $1600/day</a:t>
            </a:r>
          </a:p>
          <a:p>
            <a:r>
              <a:rPr lang="en-US" sz="800" i="1" dirty="0" smtClean="0"/>
              <a:t>8 </a:t>
            </a:r>
            <a:r>
              <a:rPr lang="en-US" sz="800" i="1" dirty="0"/>
              <a:t>hours of security and tool training per employee at internal cost of $</a:t>
            </a:r>
            <a:r>
              <a:rPr lang="en-US" sz="800" i="1" dirty="0" smtClean="0"/>
              <a:t>40/hour</a:t>
            </a:r>
          </a:p>
          <a:p>
            <a:endParaRPr lang="en-US" sz="800" i="1" dirty="0"/>
          </a:p>
          <a:p>
            <a:r>
              <a:rPr lang="en-US" sz="800" i="1" dirty="0" smtClean="0"/>
              <a:t>Additional servers can be created through virtualization at minimal cost</a:t>
            </a:r>
            <a:endParaRPr lang="en-US" sz="800" i="1" dirty="0"/>
          </a:p>
          <a:p>
            <a:endParaRPr lang="en-US" sz="800" i="1" dirty="0"/>
          </a:p>
        </p:txBody>
      </p:sp>
    </p:spTree>
    <p:extLst>
      <p:ext uri="{BB962C8B-B14F-4D97-AF65-F5344CB8AC3E}">
        <p14:creationId xmlns:p14="http://schemas.microsoft.com/office/powerpoint/2010/main" val="73406802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graphicEl>
                                              <a:dgm id="{FC8B32C3-89F0-4FE6-9A85-7C8EB42C500F}"/>
                                            </p:graphicEl>
                                          </p:spTgt>
                                        </p:tgtEl>
                                        <p:attrNameLst>
                                          <p:attrName>style.visibility</p:attrName>
                                        </p:attrNameLst>
                                      </p:cBhvr>
                                      <p:to>
                                        <p:strVal val="visible"/>
                                      </p:to>
                                    </p:set>
                                    <p:anim calcmode="lin" valueType="num">
                                      <p:cBhvr additive="base">
                                        <p:cTn id="7" dur="1000" fill="hold"/>
                                        <p:tgtEl>
                                          <p:spTgt spid="4">
                                            <p:graphicEl>
                                              <a:dgm id="{FC8B32C3-89F0-4FE6-9A85-7C8EB42C500F}"/>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graphicEl>
                                              <a:dgm id="{FC8B32C3-89F0-4FE6-9A85-7C8EB42C500F}"/>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4">
                                            <p:graphicEl>
                                              <a:dgm id="{F59C5A1A-628A-40F4-9A88-FE0892E68EC2}"/>
                                            </p:graphicEl>
                                          </p:spTgt>
                                        </p:tgtEl>
                                        <p:attrNameLst>
                                          <p:attrName>style.visibility</p:attrName>
                                        </p:attrNameLst>
                                      </p:cBhvr>
                                      <p:to>
                                        <p:strVal val="visible"/>
                                      </p:to>
                                    </p:set>
                                    <p:anim calcmode="lin" valueType="num">
                                      <p:cBhvr additive="base">
                                        <p:cTn id="12" dur="1000" fill="hold"/>
                                        <p:tgtEl>
                                          <p:spTgt spid="4">
                                            <p:graphicEl>
                                              <a:dgm id="{F59C5A1A-628A-40F4-9A88-FE0892E68EC2}"/>
                                            </p:graphicEl>
                                          </p:spTgt>
                                        </p:tgtEl>
                                        <p:attrNameLst>
                                          <p:attrName>ppt_x</p:attrName>
                                        </p:attrNameLst>
                                      </p:cBhvr>
                                      <p:tavLst>
                                        <p:tav tm="0">
                                          <p:val>
                                            <p:strVal val="#ppt_x"/>
                                          </p:val>
                                        </p:tav>
                                        <p:tav tm="100000">
                                          <p:val>
                                            <p:strVal val="#ppt_x"/>
                                          </p:val>
                                        </p:tav>
                                      </p:tavLst>
                                    </p:anim>
                                    <p:anim calcmode="lin" valueType="num">
                                      <p:cBhvr additive="base">
                                        <p:cTn id="13" dur="1000" fill="hold"/>
                                        <p:tgtEl>
                                          <p:spTgt spid="4">
                                            <p:graphicEl>
                                              <a:dgm id="{F59C5A1A-628A-40F4-9A88-FE0892E68EC2}"/>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4">
                                            <p:graphicEl>
                                              <a:dgm id="{872BC591-2E7F-45A2-B927-3CED5218DEEE}"/>
                                            </p:graphicEl>
                                          </p:spTgt>
                                        </p:tgtEl>
                                        <p:attrNameLst>
                                          <p:attrName>style.visibility</p:attrName>
                                        </p:attrNameLst>
                                      </p:cBhvr>
                                      <p:to>
                                        <p:strVal val="visible"/>
                                      </p:to>
                                    </p:set>
                                    <p:anim calcmode="lin" valueType="num">
                                      <p:cBhvr additive="base">
                                        <p:cTn id="17" dur="1000" fill="hold"/>
                                        <p:tgtEl>
                                          <p:spTgt spid="4">
                                            <p:graphicEl>
                                              <a:dgm id="{872BC591-2E7F-45A2-B927-3CED5218DEEE}"/>
                                            </p:graphicEl>
                                          </p:spTgt>
                                        </p:tgtEl>
                                        <p:attrNameLst>
                                          <p:attrName>ppt_x</p:attrName>
                                        </p:attrNameLst>
                                      </p:cBhvr>
                                      <p:tavLst>
                                        <p:tav tm="0">
                                          <p:val>
                                            <p:strVal val="#ppt_x"/>
                                          </p:val>
                                        </p:tav>
                                        <p:tav tm="100000">
                                          <p:val>
                                            <p:strVal val="#ppt_x"/>
                                          </p:val>
                                        </p:tav>
                                      </p:tavLst>
                                    </p:anim>
                                    <p:anim calcmode="lin" valueType="num">
                                      <p:cBhvr additive="base">
                                        <p:cTn id="18" dur="1000" fill="hold"/>
                                        <p:tgtEl>
                                          <p:spTgt spid="4">
                                            <p:graphicEl>
                                              <a:dgm id="{872BC591-2E7F-45A2-B927-3CED5218DEEE}"/>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96B90C4E-4650-444B-9864-94F4A436F8C0}"/>
                                            </p:graphicEl>
                                          </p:spTgt>
                                        </p:tgtEl>
                                        <p:attrNameLst>
                                          <p:attrName>style.visibility</p:attrName>
                                        </p:attrNameLst>
                                      </p:cBhvr>
                                      <p:to>
                                        <p:strVal val="visible"/>
                                      </p:to>
                                    </p:set>
                                    <p:anim calcmode="lin" valueType="num">
                                      <p:cBhvr additive="base">
                                        <p:cTn id="23" dur="1000" fill="hold"/>
                                        <p:tgtEl>
                                          <p:spTgt spid="4">
                                            <p:graphicEl>
                                              <a:dgm id="{96B90C4E-4650-444B-9864-94F4A436F8C0}"/>
                                            </p:graphicEl>
                                          </p:spTgt>
                                        </p:tgtEl>
                                        <p:attrNameLst>
                                          <p:attrName>ppt_x</p:attrName>
                                        </p:attrNameLst>
                                      </p:cBhvr>
                                      <p:tavLst>
                                        <p:tav tm="0">
                                          <p:val>
                                            <p:strVal val="#ppt_x"/>
                                          </p:val>
                                        </p:tav>
                                        <p:tav tm="100000">
                                          <p:val>
                                            <p:strVal val="#ppt_x"/>
                                          </p:val>
                                        </p:tav>
                                      </p:tavLst>
                                    </p:anim>
                                    <p:anim calcmode="lin" valueType="num">
                                      <p:cBhvr additive="base">
                                        <p:cTn id="24" dur="1000" fill="hold"/>
                                        <p:tgtEl>
                                          <p:spTgt spid="4">
                                            <p:graphicEl>
                                              <a:dgm id="{96B90C4E-4650-444B-9864-94F4A436F8C0}"/>
                                            </p:graphic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1" fill="hold">
                                          <p:stCondLst>
                                            <p:cond delay="0"/>
                                          </p:stCondLst>
                                        </p:cTn>
                                        <p:tgtEl>
                                          <p:spTgt spid="4">
                                            <p:graphicEl>
                                              <a:dgm id="{24F6D637-CD3B-4068-BCE7-52B5B1A07DB8}"/>
                                            </p:graphicEl>
                                          </p:spTgt>
                                        </p:tgtEl>
                                        <p:attrNameLst>
                                          <p:attrName>style.visibility</p:attrName>
                                        </p:attrNameLst>
                                      </p:cBhvr>
                                      <p:to>
                                        <p:strVal val="visible"/>
                                      </p:to>
                                    </p:set>
                                    <p:anim calcmode="lin" valueType="num">
                                      <p:cBhvr additive="base">
                                        <p:cTn id="28" dur="1000" fill="hold"/>
                                        <p:tgtEl>
                                          <p:spTgt spid="4">
                                            <p:graphicEl>
                                              <a:dgm id="{24F6D637-CD3B-4068-BCE7-52B5B1A07DB8}"/>
                                            </p:graphicEl>
                                          </p:spTgt>
                                        </p:tgtEl>
                                        <p:attrNameLst>
                                          <p:attrName>ppt_x</p:attrName>
                                        </p:attrNameLst>
                                      </p:cBhvr>
                                      <p:tavLst>
                                        <p:tav tm="0">
                                          <p:val>
                                            <p:strVal val="#ppt_x"/>
                                          </p:val>
                                        </p:tav>
                                        <p:tav tm="100000">
                                          <p:val>
                                            <p:strVal val="#ppt_x"/>
                                          </p:val>
                                        </p:tav>
                                      </p:tavLst>
                                    </p:anim>
                                    <p:anim calcmode="lin" valueType="num">
                                      <p:cBhvr additive="base">
                                        <p:cTn id="29" dur="1000" fill="hold"/>
                                        <p:tgtEl>
                                          <p:spTgt spid="4">
                                            <p:graphicEl>
                                              <a:dgm id="{24F6D637-CD3B-4068-BCE7-52B5B1A07DB8}"/>
                                            </p:graphic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graphicEl>
                                              <a:dgm id="{CEA97927-AEDE-4C93-87D6-D902027DCCDA}"/>
                                            </p:graphicEl>
                                          </p:spTgt>
                                        </p:tgtEl>
                                        <p:attrNameLst>
                                          <p:attrName>style.visibility</p:attrName>
                                        </p:attrNameLst>
                                      </p:cBhvr>
                                      <p:to>
                                        <p:strVal val="visible"/>
                                      </p:to>
                                    </p:set>
                                    <p:anim calcmode="lin" valueType="num">
                                      <p:cBhvr additive="base">
                                        <p:cTn id="34" dur="1000" fill="hold"/>
                                        <p:tgtEl>
                                          <p:spTgt spid="4">
                                            <p:graphicEl>
                                              <a:dgm id="{CEA97927-AEDE-4C93-87D6-D902027DCCDA}"/>
                                            </p:graphicEl>
                                          </p:spTgt>
                                        </p:tgtEl>
                                        <p:attrNameLst>
                                          <p:attrName>ppt_x</p:attrName>
                                        </p:attrNameLst>
                                      </p:cBhvr>
                                      <p:tavLst>
                                        <p:tav tm="0">
                                          <p:val>
                                            <p:strVal val="#ppt_x"/>
                                          </p:val>
                                        </p:tav>
                                        <p:tav tm="100000">
                                          <p:val>
                                            <p:strVal val="#ppt_x"/>
                                          </p:val>
                                        </p:tav>
                                      </p:tavLst>
                                    </p:anim>
                                    <p:anim calcmode="lin" valueType="num">
                                      <p:cBhvr additive="base">
                                        <p:cTn id="35" dur="1000" fill="hold"/>
                                        <p:tgtEl>
                                          <p:spTgt spid="4">
                                            <p:graphicEl>
                                              <a:dgm id="{CEA97927-AEDE-4C93-87D6-D902027DCCDA}"/>
                                            </p:graphicEl>
                                          </p:spTgt>
                                        </p:tgtEl>
                                        <p:attrNameLst>
                                          <p:attrName>ppt_y</p:attrName>
                                        </p:attrNameLst>
                                      </p:cBhvr>
                                      <p:tavLst>
                                        <p:tav tm="0">
                                          <p:val>
                                            <p:strVal val="1+#ppt_h/2"/>
                                          </p:val>
                                        </p:tav>
                                        <p:tav tm="100000">
                                          <p:val>
                                            <p:strVal val="#ppt_y"/>
                                          </p:val>
                                        </p:tav>
                                      </p:tavLst>
                                    </p:anim>
                                  </p:childTnLst>
                                </p:cTn>
                              </p:par>
                            </p:childTnLst>
                          </p:cTn>
                        </p:par>
                        <p:par>
                          <p:cTn id="36" fill="hold">
                            <p:stCondLst>
                              <p:cond delay="1000"/>
                            </p:stCondLst>
                            <p:childTnLst>
                              <p:par>
                                <p:cTn id="37" presetID="2" presetClass="entr" presetSubtype="4" fill="hold" grpId="0" nodeType="afterEffect">
                                  <p:stCondLst>
                                    <p:cond delay="0"/>
                                  </p:stCondLst>
                                  <p:childTnLst>
                                    <p:set>
                                      <p:cBhvr>
                                        <p:cTn id="38" dur="1" fill="hold">
                                          <p:stCondLst>
                                            <p:cond delay="0"/>
                                          </p:stCondLst>
                                        </p:cTn>
                                        <p:tgtEl>
                                          <p:spTgt spid="4">
                                            <p:graphicEl>
                                              <a:dgm id="{58DA0F63-61D7-479E-83B9-10A04D523F54}"/>
                                            </p:graphicEl>
                                          </p:spTgt>
                                        </p:tgtEl>
                                        <p:attrNameLst>
                                          <p:attrName>style.visibility</p:attrName>
                                        </p:attrNameLst>
                                      </p:cBhvr>
                                      <p:to>
                                        <p:strVal val="visible"/>
                                      </p:to>
                                    </p:set>
                                    <p:anim calcmode="lin" valueType="num">
                                      <p:cBhvr additive="base">
                                        <p:cTn id="39" dur="1000" fill="hold"/>
                                        <p:tgtEl>
                                          <p:spTgt spid="4">
                                            <p:graphicEl>
                                              <a:dgm id="{58DA0F63-61D7-479E-83B9-10A04D523F54}"/>
                                            </p:graphicEl>
                                          </p:spTgt>
                                        </p:tgtEl>
                                        <p:attrNameLst>
                                          <p:attrName>ppt_x</p:attrName>
                                        </p:attrNameLst>
                                      </p:cBhvr>
                                      <p:tavLst>
                                        <p:tav tm="0">
                                          <p:val>
                                            <p:strVal val="#ppt_x"/>
                                          </p:val>
                                        </p:tav>
                                        <p:tav tm="100000">
                                          <p:val>
                                            <p:strVal val="#ppt_x"/>
                                          </p:val>
                                        </p:tav>
                                      </p:tavLst>
                                    </p:anim>
                                    <p:anim calcmode="lin" valueType="num">
                                      <p:cBhvr additive="base">
                                        <p:cTn id="40" dur="1000" fill="hold"/>
                                        <p:tgtEl>
                                          <p:spTgt spid="4">
                                            <p:graphicEl>
                                              <a:dgm id="{58DA0F63-61D7-479E-83B9-10A04D523F54}"/>
                                            </p:graphic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Justifying Costs to Management</a:t>
            </a:r>
            <a:endParaRPr lang="en-US" dirty="0"/>
          </a:p>
        </p:txBody>
      </p:sp>
      <p:sp>
        <p:nvSpPr>
          <p:cNvPr id="3" name="Content Placeholder 2"/>
          <p:cNvSpPr>
            <a:spLocks noGrp="1"/>
          </p:cNvSpPr>
          <p:nvPr>
            <p:ph idx="1"/>
          </p:nvPr>
        </p:nvSpPr>
        <p:spPr/>
        <p:txBody>
          <a:bodyPr/>
          <a:lstStyle/>
          <a:p>
            <a:r>
              <a:rPr lang="en-US" sz="2400" dirty="0" smtClean="0"/>
              <a:t>Leakage of personally identifiable information (PII) and personal health information (PHI), direct costs:</a:t>
            </a:r>
          </a:p>
          <a:p>
            <a:pPr lvl="1"/>
            <a:r>
              <a:rPr lang="en-US" sz="2000" dirty="0" smtClean="0"/>
              <a:t>The average cost per record associated with a leak to make affected parties whole</a:t>
            </a:r>
          </a:p>
          <a:p>
            <a:pPr lvl="1"/>
            <a:r>
              <a:rPr lang="en-US" sz="2000" dirty="0" smtClean="0"/>
              <a:t>Fees for legal representation</a:t>
            </a:r>
          </a:p>
          <a:p>
            <a:pPr lvl="1"/>
            <a:r>
              <a:rPr lang="en-US" sz="2000" dirty="0" smtClean="0"/>
              <a:t>Engaging a PR firm to minimize damage and restore reputation to the extent possible</a:t>
            </a:r>
          </a:p>
          <a:p>
            <a:pPr lvl="1"/>
            <a:r>
              <a:rPr lang="en-US" sz="2000" dirty="0" smtClean="0"/>
              <a:t>Consumer credit monitoring for all customers (not necessarily only those affected by the leak)</a:t>
            </a:r>
          </a:p>
          <a:p>
            <a:pPr lvl="1"/>
            <a:r>
              <a:rPr lang="en-US" sz="2000" dirty="0" smtClean="0"/>
              <a:t>Up to five years of system and process audits conducted by an independent third party</a:t>
            </a:r>
          </a:p>
          <a:p>
            <a:pPr lvl="1"/>
            <a:r>
              <a:rPr lang="en-US" sz="2000" dirty="0" smtClean="0"/>
              <a:t>Forrester estimates $218 per leaked record, so a leak of 100,000 records would cost $21.8M</a:t>
            </a:r>
          </a:p>
        </p:txBody>
      </p:sp>
      <p:sp>
        <p:nvSpPr>
          <p:cNvPr id="4" name="TextBox 3"/>
          <p:cNvSpPr txBox="1"/>
          <p:nvPr/>
        </p:nvSpPr>
        <p:spPr>
          <a:xfrm>
            <a:off x="1213678" y="6324600"/>
            <a:ext cx="7984109" cy="307777"/>
          </a:xfrm>
          <a:prstGeom prst="rect">
            <a:avLst/>
          </a:prstGeom>
          <a:noFill/>
        </p:spPr>
        <p:txBody>
          <a:bodyPr wrap="none" rtlCol="0">
            <a:spAutoFit/>
          </a:bodyPr>
          <a:lstStyle/>
          <a:p>
            <a:r>
              <a:rPr lang="en-US" sz="1400" i="1" dirty="0" smtClean="0"/>
              <a:t>Source: Trends</a:t>
            </a:r>
            <a:r>
              <a:rPr lang="en-US" sz="1400" i="1" dirty="0"/>
              <a:t>: Calculating the Cost of a Security Breach. Forrester Research, Inc. April 10, 2007.</a:t>
            </a:r>
          </a:p>
        </p:txBody>
      </p:sp>
    </p:spTree>
    <p:extLst>
      <p:ext uri="{BB962C8B-B14F-4D97-AF65-F5344CB8AC3E}">
        <p14:creationId xmlns:p14="http://schemas.microsoft.com/office/powerpoint/2010/main" val="316729730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Justifying Costs to Management</a:t>
            </a:r>
            <a:endParaRPr lang="en-US" dirty="0"/>
          </a:p>
        </p:txBody>
      </p:sp>
      <p:sp>
        <p:nvSpPr>
          <p:cNvPr id="3" name="Content Placeholder 2"/>
          <p:cNvSpPr>
            <a:spLocks noGrp="1"/>
          </p:cNvSpPr>
          <p:nvPr>
            <p:ph idx="1"/>
          </p:nvPr>
        </p:nvSpPr>
        <p:spPr/>
        <p:txBody>
          <a:bodyPr/>
          <a:lstStyle/>
          <a:p>
            <a:r>
              <a:rPr lang="en-US" dirty="0" smtClean="0"/>
              <a:t>Intellectual property, direct costs</a:t>
            </a:r>
            <a:r>
              <a:rPr lang="en-US" sz="2400" dirty="0" smtClean="0"/>
              <a:t>:</a:t>
            </a:r>
          </a:p>
          <a:p>
            <a:pPr lvl="1"/>
            <a:r>
              <a:rPr lang="en-US" sz="2400" dirty="0" smtClean="0"/>
              <a:t>Fees for legal recourse to address who leaked the data and discover if it is being used inappropriately</a:t>
            </a:r>
          </a:p>
          <a:p>
            <a:pPr lvl="1"/>
            <a:r>
              <a:rPr lang="en-US" sz="2400" dirty="0" smtClean="0"/>
              <a:t>Short-term impact to R&amp;D cost recuperation</a:t>
            </a:r>
          </a:p>
          <a:p>
            <a:pPr lvl="1"/>
            <a:r>
              <a:rPr lang="en-US" sz="2400" dirty="0" smtClean="0"/>
              <a:t>Long-term impact to profitability/revenue projections</a:t>
            </a:r>
          </a:p>
          <a:p>
            <a:pPr lvl="1"/>
            <a:r>
              <a:rPr lang="en-US" sz="2400" dirty="0" smtClean="0"/>
              <a:t>System and process audits to identify and correct the source of the leak</a:t>
            </a:r>
          </a:p>
          <a:p>
            <a:pPr lvl="1"/>
            <a:r>
              <a:rPr lang="en-US" sz="2400" dirty="0" smtClean="0"/>
              <a:t>Forrester estimates the average leak results in $1.5M loss</a:t>
            </a:r>
          </a:p>
        </p:txBody>
      </p:sp>
      <p:sp>
        <p:nvSpPr>
          <p:cNvPr id="6" name="TextBox 5"/>
          <p:cNvSpPr txBox="1"/>
          <p:nvPr/>
        </p:nvSpPr>
        <p:spPr>
          <a:xfrm>
            <a:off x="1219200" y="5638800"/>
            <a:ext cx="7239000" cy="1107996"/>
          </a:xfrm>
          <a:prstGeom prst="rect">
            <a:avLst/>
          </a:prstGeom>
          <a:noFill/>
        </p:spPr>
        <p:txBody>
          <a:bodyPr wrap="square" rtlCol="0">
            <a:spAutoFit/>
          </a:bodyPr>
          <a:lstStyle/>
          <a:p>
            <a:r>
              <a:rPr lang="en-US" sz="1600" i="1" dirty="0"/>
              <a:t>Most IP data losses go unreported </a:t>
            </a:r>
            <a:r>
              <a:rPr lang="en-US" sz="1600" i="1" dirty="0" smtClean="0"/>
              <a:t>because there </a:t>
            </a:r>
            <a:r>
              <a:rPr lang="en-US" sz="1600" i="1" dirty="0"/>
              <a:t>are no public disclosure </a:t>
            </a:r>
            <a:r>
              <a:rPr lang="en-US" sz="1600" i="1" dirty="0" smtClean="0"/>
              <a:t>laws that </a:t>
            </a:r>
            <a:r>
              <a:rPr lang="en-US" sz="1600" i="1" dirty="0"/>
              <a:t>apply to intellectual </a:t>
            </a:r>
            <a:r>
              <a:rPr lang="en-US" sz="1600" i="1" dirty="0" smtClean="0"/>
              <a:t>property and the </a:t>
            </a:r>
            <a:r>
              <a:rPr lang="en-US" sz="1600" i="1" dirty="0"/>
              <a:t>impact on valuation from a publicized loss would likely be tremendous.</a:t>
            </a:r>
          </a:p>
          <a:p>
            <a:endParaRPr lang="en-US" sz="1600" i="1" dirty="0"/>
          </a:p>
        </p:txBody>
      </p:sp>
    </p:spTree>
    <p:extLst>
      <p:ext uri="{BB962C8B-B14F-4D97-AF65-F5344CB8AC3E}">
        <p14:creationId xmlns:p14="http://schemas.microsoft.com/office/powerpoint/2010/main" val="396833272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Justifying Costs to Management</a:t>
            </a:r>
            <a:endParaRPr lang="en-US" dirty="0"/>
          </a:p>
        </p:txBody>
      </p:sp>
      <p:sp>
        <p:nvSpPr>
          <p:cNvPr id="3" name="Content Placeholder 2"/>
          <p:cNvSpPr>
            <a:spLocks noGrp="1"/>
          </p:cNvSpPr>
          <p:nvPr>
            <p:ph idx="1"/>
          </p:nvPr>
        </p:nvSpPr>
        <p:spPr/>
        <p:txBody>
          <a:bodyPr/>
          <a:lstStyle/>
          <a:p>
            <a:r>
              <a:rPr lang="en-US" sz="1800" dirty="0" smtClean="0"/>
              <a:t>Total economic impact in one lost laptop: $49,256 </a:t>
            </a:r>
            <a:r>
              <a:rPr lang="en-US" sz="1800" dirty="0"/>
              <a:t>(incl. replacement cost, detection, forensics, data breach, lost intellectual </a:t>
            </a:r>
            <a:r>
              <a:rPr lang="en-US" sz="1800" dirty="0" smtClean="0"/>
              <a:t>property costs</a:t>
            </a:r>
            <a:r>
              <a:rPr lang="en-US" sz="1800" dirty="0"/>
              <a:t>, lost productivity and legal, consulting and regulatory </a:t>
            </a:r>
            <a:r>
              <a:rPr lang="en-US" sz="1800" dirty="0" smtClean="0"/>
              <a:t>expenses)</a:t>
            </a:r>
          </a:p>
          <a:p>
            <a:r>
              <a:rPr lang="en-US" sz="1800" dirty="0" smtClean="0"/>
              <a:t>Occurrence of data breach represents 80 % of cost; intellectual property loss is 59% of cost</a:t>
            </a:r>
          </a:p>
          <a:p>
            <a:r>
              <a:rPr lang="en-US" sz="1800" dirty="0" smtClean="0"/>
              <a:t>If the company discovers the loss in one day, it is $8,950.  After one week, it is $115,849</a:t>
            </a:r>
          </a:p>
          <a:p>
            <a:r>
              <a:rPr lang="en-US" sz="1800" dirty="0" smtClean="0"/>
              <a:t>Average cost for senior management is $28,449.  For a manager or director it is about $61,000</a:t>
            </a:r>
          </a:p>
          <a:p>
            <a:r>
              <a:rPr lang="en-US" sz="1800" dirty="0" smtClean="0"/>
              <a:t>Productivity loss is only about 1% of the cost</a:t>
            </a:r>
          </a:p>
          <a:p>
            <a:r>
              <a:rPr lang="en-US" sz="1800" dirty="0" smtClean="0"/>
              <a:t>Loss if laptop is encrypted: $29,256 (&gt; $20,000 less) </a:t>
            </a:r>
          </a:p>
          <a:p>
            <a:r>
              <a:rPr lang="en-US" sz="1800" dirty="0" smtClean="0"/>
              <a:t>Loss varies by industry – financial services: $112, 853, </a:t>
            </a:r>
            <a:r>
              <a:rPr lang="en-US" sz="1800" b="1" dirty="0" smtClean="0"/>
              <a:t>healthcare: $67,873</a:t>
            </a:r>
            <a:r>
              <a:rPr lang="en-US" sz="1800" dirty="0" smtClean="0"/>
              <a:t>, manufacturing: $2,184</a:t>
            </a:r>
          </a:p>
          <a:p>
            <a:r>
              <a:rPr lang="en-US" sz="1800" dirty="0" smtClean="0"/>
              <a:t>Loss of intellectual property for healthcare is quite high - $17,999  </a:t>
            </a:r>
            <a:endParaRPr lang="en-US" sz="1800" dirty="0"/>
          </a:p>
        </p:txBody>
      </p:sp>
      <p:sp>
        <p:nvSpPr>
          <p:cNvPr id="4" name="TextBox 3"/>
          <p:cNvSpPr txBox="1"/>
          <p:nvPr/>
        </p:nvSpPr>
        <p:spPr>
          <a:xfrm>
            <a:off x="839551" y="5833646"/>
            <a:ext cx="7542449" cy="307777"/>
          </a:xfrm>
          <a:prstGeom prst="rect">
            <a:avLst/>
          </a:prstGeom>
          <a:noFill/>
        </p:spPr>
        <p:txBody>
          <a:bodyPr wrap="none" rtlCol="0">
            <a:spAutoFit/>
          </a:bodyPr>
          <a:lstStyle/>
          <a:p>
            <a:r>
              <a:rPr lang="en-US" sz="1400" i="1" dirty="0" smtClean="0"/>
              <a:t>Source: The Cost of a Lost Laptop, Ponemon Institute (sponsored by Intel), February 9, 2009</a:t>
            </a:r>
            <a:endParaRPr lang="en-US" sz="1400" i="1" dirty="0"/>
          </a:p>
        </p:txBody>
      </p:sp>
    </p:spTree>
    <p:extLst>
      <p:ext uri="{BB962C8B-B14F-4D97-AF65-F5344CB8AC3E}">
        <p14:creationId xmlns:p14="http://schemas.microsoft.com/office/powerpoint/2010/main" val="4108915801"/>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Justifying Costs to Management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2582848"/>
              </p:ext>
            </p:extLst>
          </p:nvPr>
        </p:nvGraphicFramePr>
        <p:xfrm>
          <a:off x="381000" y="1752600"/>
          <a:ext cx="8229600" cy="4114800"/>
        </p:xfrm>
        <a:graphic>
          <a:graphicData uri="http://schemas.openxmlformats.org/drawingml/2006/table">
            <a:tbl>
              <a:tblPr firstRow="1" bandRow="1">
                <a:tableStyleId>{5C22544A-7EE6-4342-B048-85BDC9FD1C3A}</a:tableStyleId>
              </a:tblPr>
              <a:tblGrid>
                <a:gridCol w="5715000"/>
                <a:gridCol w="2514600"/>
              </a:tblGrid>
              <a:tr h="370840">
                <a:tc>
                  <a:txBody>
                    <a:bodyPr/>
                    <a:lstStyle/>
                    <a:p>
                      <a:r>
                        <a:rPr lang="en-US" sz="2400" dirty="0" smtClean="0"/>
                        <a:t>Seven cost components</a:t>
                      </a:r>
                      <a:endParaRPr lang="en-US" sz="2400" dirty="0"/>
                    </a:p>
                  </a:txBody>
                  <a:tcPr/>
                </a:tc>
                <a:tc>
                  <a:txBody>
                    <a:bodyPr/>
                    <a:lstStyle/>
                    <a:p>
                      <a:pPr algn="r"/>
                      <a:r>
                        <a:rPr lang="en-US" sz="2400" dirty="0" smtClean="0"/>
                        <a:t>Average Cost</a:t>
                      </a:r>
                      <a:endParaRPr lang="en-US" sz="2400" dirty="0"/>
                    </a:p>
                  </a:txBody>
                  <a:tcPr/>
                </a:tc>
              </a:tr>
              <a:tr h="370840">
                <a:tc>
                  <a:txBody>
                    <a:bodyPr/>
                    <a:lstStyle/>
                    <a:p>
                      <a:r>
                        <a:rPr lang="en-US" sz="2400" dirty="0" smtClean="0"/>
                        <a:t>Laptop replacement cost</a:t>
                      </a:r>
                      <a:endParaRPr lang="en-US" sz="2400" dirty="0"/>
                    </a:p>
                  </a:txBody>
                  <a:tcPr/>
                </a:tc>
                <a:tc>
                  <a:txBody>
                    <a:bodyPr/>
                    <a:lstStyle/>
                    <a:p>
                      <a:pPr algn="r"/>
                      <a:r>
                        <a:rPr lang="en-US" sz="2400" dirty="0" smtClean="0"/>
                        <a:t>$1,582</a:t>
                      </a:r>
                      <a:endParaRPr lang="en-US" sz="2400" dirty="0"/>
                    </a:p>
                  </a:txBody>
                  <a:tcPr/>
                </a:tc>
              </a:tr>
              <a:tr h="370840">
                <a:tc>
                  <a:txBody>
                    <a:bodyPr/>
                    <a:lstStyle/>
                    <a:p>
                      <a:r>
                        <a:rPr lang="en-US" sz="2400" dirty="0" smtClean="0"/>
                        <a:t>Detection &amp; escalation cost</a:t>
                      </a:r>
                      <a:endParaRPr lang="en-US" sz="2400" dirty="0"/>
                    </a:p>
                  </a:txBody>
                  <a:tcPr/>
                </a:tc>
                <a:tc>
                  <a:txBody>
                    <a:bodyPr/>
                    <a:lstStyle/>
                    <a:p>
                      <a:pPr algn="r"/>
                      <a:r>
                        <a:rPr lang="en-US" sz="2400" dirty="0" smtClean="0"/>
                        <a:t>$262</a:t>
                      </a:r>
                      <a:endParaRPr lang="en-US" sz="2400" dirty="0"/>
                    </a:p>
                  </a:txBody>
                  <a:tcPr/>
                </a:tc>
              </a:tr>
              <a:tr h="370840">
                <a:tc>
                  <a:txBody>
                    <a:bodyPr/>
                    <a:lstStyle/>
                    <a:p>
                      <a:r>
                        <a:rPr lang="en-US" sz="2400" dirty="0" smtClean="0"/>
                        <a:t>Forensics &amp; investigation cost</a:t>
                      </a:r>
                      <a:endParaRPr lang="en-US" sz="2400" dirty="0"/>
                    </a:p>
                  </a:txBody>
                  <a:tcPr/>
                </a:tc>
                <a:tc>
                  <a:txBody>
                    <a:bodyPr/>
                    <a:lstStyle/>
                    <a:p>
                      <a:pPr algn="r"/>
                      <a:r>
                        <a:rPr lang="en-US" sz="2400" dirty="0" smtClean="0"/>
                        <a:t>$814</a:t>
                      </a:r>
                      <a:endParaRPr lang="en-US" sz="2400" dirty="0"/>
                    </a:p>
                  </a:txBody>
                  <a:tcPr/>
                </a:tc>
              </a:tr>
              <a:tr h="370840">
                <a:tc>
                  <a:txBody>
                    <a:bodyPr/>
                    <a:lstStyle/>
                    <a:p>
                      <a:r>
                        <a:rPr lang="en-US" sz="2400" dirty="0" smtClean="0"/>
                        <a:t>Data breach cost</a:t>
                      </a:r>
                      <a:endParaRPr lang="en-US" sz="2400" dirty="0"/>
                    </a:p>
                  </a:txBody>
                  <a:tcPr/>
                </a:tc>
                <a:tc>
                  <a:txBody>
                    <a:bodyPr/>
                    <a:lstStyle/>
                    <a:p>
                      <a:pPr algn="r"/>
                      <a:r>
                        <a:rPr lang="en-US" sz="2400" dirty="0" smtClean="0"/>
                        <a:t>$39,297</a:t>
                      </a:r>
                      <a:endParaRPr lang="en-US" sz="2400" dirty="0"/>
                    </a:p>
                  </a:txBody>
                  <a:tcPr/>
                </a:tc>
              </a:tr>
              <a:tr h="370840">
                <a:tc>
                  <a:txBody>
                    <a:bodyPr/>
                    <a:lstStyle/>
                    <a:p>
                      <a:r>
                        <a:rPr lang="en-US" sz="2400" dirty="0" smtClean="0"/>
                        <a:t>Intellectual property loss</a:t>
                      </a:r>
                      <a:endParaRPr lang="en-US" sz="2400" dirty="0"/>
                    </a:p>
                  </a:txBody>
                  <a:tcPr/>
                </a:tc>
                <a:tc>
                  <a:txBody>
                    <a:bodyPr/>
                    <a:lstStyle/>
                    <a:p>
                      <a:pPr algn="r"/>
                      <a:r>
                        <a:rPr lang="en-US" sz="2400" dirty="0" smtClean="0"/>
                        <a:t>$5,871</a:t>
                      </a:r>
                      <a:endParaRPr lang="en-US" sz="2400" dirty="0"/>
                    </a:p>
                  </a:txBody>
                  <a:tcPr/>
                </a:tc>
              </a:tr>
              <a:tr h="370840">
                <a:tc>
                  <a:txBody>
                    <a:bodyPr/>
                    <a:lstStyle/>
                    <a:p>
                      <a:r>
                        <a:rPr lang="en-US" sz="2400" dirty="0" smtClean="0"/>
                        <a:t>Lost productivity cost</a:t>
                      </a:r>
                      <a:endParaRPr lang="en-US" sz="2400" dirty="0"/>
                    </a:p>
                  </a:txBody>
                  <a:tcPr/>
                </a:tc>
                <a:tc>
                  <a:txBody>
                    <a:bodyPr/>
                    <a:lstStyle/>
                    <a:p>
                      <a:pPr algn="r"/>
                      <a:r>
                        <a:rPr lang="en-US" sz="2400" dirty="0" smtClean="0"/>
                        <a:t>$243</a:t>
                      </a:r>
                      <a:endParaRPr lang="en-US" sz="2400" dirty="0"/>
                    </a:p>
                  </a:txBody>
                  <a:tcPr/>
                </a:tc>
              </a:tr>
              <a:tr h="370840">
                <a:tc>
                  <a:txBody>
                    <a:bodyPr/>
                    <a:lstStyle/>
                    <a:p>
                      <a:r>
                        <a:rPr lang="en-US" sz="2400" dirty="0" smtClean="0"/>
                        <a:t>Other legal or regulatory costs</a:t>
                      </a:r>
                      <a:endParaRPr lang="en-US" sz="2400" dirty="0"/>
                    </a:p>
                  </a:txBody>
                  <a:tcPr/>
                </a:tc>
                <a:tc>
                  <a:txBody>
                    <a:bodyPr/>
                    <a:lstStyle/>
                    <a:p>
                      <a:pPr algn="r"/>
                      <a:r>
                        <a:rPr lang="en-US" sz="2400" dirty="0" smtClean="0"/>
                        <a:t>$1,177</a:t>
                      </a:r>
                      <a:endParaRPr lang="en-US" sz="2400" dirty="0"/>
                    </a:p>
                  </a:txBody>
                  <a:tcPr/>
                </a:tc>
              </a:tr>
              <a:tr h="370840">
                <a:tc>
                  <a:txBody>
                    <a:bodyPr/>
                    <a:lstStyle/>
                    <a:p>
                      <a:r>
                        <a:rPr lang="en-US" sz="2400" dirty="0" smtClean="0"/>
                        <a:t>Total</a:t>
                      </a:r>
                      <a:endParaRPr lang="en-US" sz="2400" dirty="0"/>
                    </a:p>
                  </a:txBody>
                  <a:tcPr/>
                </a:tc>
                <a:tc>
                  <a:txBody>
                    <a:bodyPr/>
                    <a:lstStyle/>
                    <a:p>
                      <a:pPr algn="r"/>
                      <a:r>
                        <a:rPr lang="en-US" sz="2400" dirty="0" smtClean="0"/>
                        <a:t>$49,246</a:t>
                      </a:r>
                      <a:endParaRPr lang="en-US" sz="2400" dirty="0"/>
                    </a:p>
                  </a:txBody>
                  <a:tcPr/>
                </a:tc>
              </a:tr>
            </a:tbl>
          </a:graphicData>
        </a:graphic>
      </p:graphicFrame>
      <p:sp>
        <p:nvSpPr>
          <p:cNvPr id="5" name="TextBox 4"/>
          <p:cNvSpPr txBox="1"/>
          <p:nvPr/>
        </p:nvSpPr>
        <p:spPr>
          <a:xfrm>
            <a:off x="685800" y="6093023"/>
            <a:ext cx="7542449" cy="307777"/>
          </a:xfrm>
          <a:prstGeom prst="rect">
            <a:avLst/>
          </a:prstGeom>
          <a:noFill/>
        </p:spPr>
        <p:txBody>
          <a:bodyPr wrap="none" rtlCol="0">
            <a:spAutoFit/>
          </a:bodyPr>
          <a:lstStyle/>
          <a:p>
            <a:r>
              <a:rPr lang="en-US" sz="1400" i="1" dirty="0" smtClean="0"/>
              <a:t>Source: The Cost of a Lost Laptop, Ponemon Institute (sponsored by Intel), February 9, 2009</a:t>
            </a:r>
            <a:endParaRPr lang="en-US" sz="1400" i="1" dirty="0"/>
          </a:p>
        </p:txBody>
      </p:sp>
    </p:spTree>
    <p:extLst>
      <p:ext uri="{BB962C8B-B14F-4D97-AF65-F5344CB8AC3E}">
        <p14:creationId xmlns:p14="http://schemas.microsoft.com/office/powerpoint/2010/main" val="2382091399"/>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Current Trustmark Security Profile</a:t>
            </a:r>
            <a:endParaRPr lang="en-US" sz="3200" dirty="0"/>
          </a:p>
        </p:txBody>
      </p:sp>
      <p:grpSp>
        <p:nvGrpSpPr>
          <p:cNvPr id="4" name="Group 3"/>
          <p:cNvGrpSpPr/>
          <p:nvPr/>
        </p:nvGrpSpPr>
        <p:grpSpPr>
          <a:xfrm>
            <a:off x="1027532" y="1462834"/>
            <a:ext cx="6973468" cy="5275421"/>
            <a:chOff x="685800" y="228600"/>
            <a:chExt cx="7924801" cy="6400800"/>
          </a:xfrm>
        </p:grpSpPr>
        <p:sp>
          <p:nvSpPr>
            <p:cNvPr id="5" name="Rectangle 4"/>
            <p:cNvSpPr/>
            <p:nvPr/>
          </p:nvSpPr>
          <p:spPr>
            <a:xfrm>
              <a:off x="685800" y="3104116"/>
              <a:ext cx="7924800" cy="10799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 name="Rectangle 5"/>
            <p:cNvSpPr/>
            <p:nvPr/>
          </p:nvSpPr>
          <p:spPr>
            <a:xfrm>
              <a:off x="685800" y="5466316"/>
              <a:ext cx="7924800" cy="10799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 name="Rectangle 6"/>
            <p:cNvSpPr/>
            <p:nvPr/>
          </p:nvSpPr>
          <p:spPr>
            <a:xfrm>
              <a:off x="6781800" y="228600"/>
              <a:ext cx="164592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Availability</a:t>
              </a:r>
              <a:endParaRPr lang="en-US" sz="1200" dirty="0"/>
            </a:p>
          </p:txBody>
        </p:sp>
        <p:sp>
          <p:nvSpPr>
            <p:cNvPr id="8" name="Rectangle 7"/>
            <p:cNvSpPr/>
            <p:nvPr/>
          </p:nvSpPr>
          <p:spPr>
            <a:xfrm>
              <a:off x="1173480" y="228600"/>
              <a:ext cx="164592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Confidentiality</a:t>
              </a:r>
              <a:endParaRPr lang="en-US" sz="1200" dirty="0">
                <a:solidFill>
                  <a:schemeClr val="tx1"/>
                </a:solidFill>
              </a:endParaRPr>
            </a:p>
          </p:txBody>
        </p:sp>
        <p:sp>
          <p:nvSpPr>
            <p:cNvPr id="9" name="Rectangle 8"/>
            <p:cNvSpPr/>
            <p:nvPr/>
          </p:nvSpPr>
          <p:spPr>
            <a:xfrm rot="16200000">
              <a:off x="353640" y="5819258"/>
              <a:ext cx="1086884"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Physical</a:t>
              </a:r>
              <a:endParaRPr lang="en-US" sz="1050" dirty="0"/>
            </a:p>
          </p:txBody>
        </p:sp>
        <p:sp>
          <p:nvSpPr>
            <p:cNvPr id="10" name="Rectangle 9"/>
            <p:cNvSpPr/>
            <p:nvPr/>
          </p:nvSpPr>
          <p:spPr>
            <a:xfrm>
              <a:off x="3048000" y="228600"/>
              <a:ext cx="164592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Integrity</a:t>
              </a:r>
              <a:endParaRPr lang="en-US" sz="1200" dirty="0"/>
            </a:p>
          </p:txBody>
        </p:sp>
        <p:sp>
          <p:nvSpPr>
            <p:cNvPr id="11" name="Rectangle 10"/>
            <p:cNvSpPr/>
            <p:nvPr/>
          </p:nvSpPr>
          <p:spPr>
            <a:xfrm>
              <a:off x="4953000" y="228600"/>
              <a:ext cx="1645920" cy="381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Authentication</a:t>
              </a:r>
              <a:endParaRPr lang="en-US" sz="1200" dirty="0"/>
            </a:p>
          </p:txBody>
        </p:sp>
        <p:sp>
          <p:nvSpPr>
            <p:cNvPr id="12" name="Rectangle 11"/>
            <p:cNvSpPr/>
            <p:nvPr/>
          </p:nvSpPr>
          <p:spPr>
            <a:xfrm>
              <a:off x="685800" y="4267200"/>
              <a:ext cx="7924800" cy="10799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3" name="Rectangle 12"/>
            <p:cNvSpPr/>
            <p:nvPr/>
          </p:nvSpPr>
          <p:spPr>
            <a:xfrm rot="16200000">
              <a:off x="353640" y="4620142"/>
              <a:ext cx="1086884"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Host Platform</a:t>
              </a:r>
              <a:endParaRPr lang="en-US" sz="1050" dirty="0"/>
            </a:p>
          </p:txBody>
        </p:sp>
        <p:sp>
          <p:nvSpPr>
            <p:cNvPr id="14" name="Rectangle 13"/>
            <p:cNvSpPr/>
            <p:nvPr/>
          </p:nvSpPr>
          <p:spPr>
            <a:xfrm rot="16200000">
              <a:off x="353640" y="3457058"/>
              <a:ext cx="1086884"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End User</a:t>
              </a:r>
              <a:endParaRPr lang="en-US" sz="1050" dirty="0"/>
            </a:p>
          </p:txBody>
        </p:sp>
        <p:sp>
          <p:nvSpPr>
            <p:cNvPr id="15" name="Rectangle 14"/>
            <p:cNvSpPr/>
            <p:nvPr/>
          </p:nvSpPr>
          <p:spPr>
            <a:xfrm>
              <a:off x="685800" y="1905000"/>
              <a:ext cx="7924800" cy="10799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6" name="Rectangle 15"/>
            <p:cNvSpPr/>
            <p:nvPr/>
          </p:nvSpPr>
          <p:spPr>
            <a:xfrm rot="16200000">
              <a:off x="353640" y="2257942"/>
              <a:ext cx="1086884"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Application</a:t>
              </a:r>
              <a:endParaRPr lang="en-US" sz="1050" dirty="0"/>
            </a:p>
          </p:txBody>
        </p:sp>
        <p:sp>
          <p:nvSpPr>
            <p:cNvPr id="17" name="Rectangle 16"/>
            <p:cNvSpPr/>
            <p:nvPr/>
          </p:nvSpPr>
          <p:spPr>
            <a:xfrm>
              <a:off x="685800" y="741916"/>
              <a:ext cx="7924800" cy="10799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8" name="Rectangle 17"/>
            <p:cNvSpPr/>
            <p:nvPr/>
          </p:nvSpPr>
          <p:spPr>
            <a:xfrm rot="16200000">
              <a:off x="353640" y="1094858"/>
              <a:ext cx="1086884"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Network</a:t>
              </a:r>
              <a:endParaRPr lang="en-US" sz="1050" dirty="0"/>
            </a:p>
          </p:txBody>
        </p:sp>
        <p:sp>
          <p:nvSpPr>
            <p:cNvPr id="19" name="Rectangle 18"/>
            <p:cNvSpPr/>
            <p:nvPr/>
          </p:nvSpPr>
          <p:spPr>
            <a:xfrm>
              <a:off x="1173480" y="609600"/>
              <a:ext cx="1645920" cy="6019800"/>
            </a:xfrm>
            <a:prstGeom prst="rect">
              <a:avLst/>
            </a:prstGeom>
            <a:solidFill>
              <a:srgbClr val="FFFF66">
                <a:alpha val="3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0" name="Rectangle 19"/>
            <p:cNvSpPr/>
            <p:nvPr/>
          </p:nvSpPr>
          <p:spPr>
            <a:xfrm>
              <a:off x="3048000" y="609600"/>
              <a:ext cx="1645920" cy="6019800"/>
            </a:xfrm>
            <a:prstGeom prst="rect">
              <a:avLst/>
            </a:prstGeom>
            <a:solidFill>
              <a:schemeClr val="accent2">
                <a:lumMod val="60000"/>
                <a:lumOff val="4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1" name="TextBox 20"/>
            <p:cNvSpPr txBox="1"/>
            <p:nvPr/>
          </p:nvSpPr>
          <p:spPr>
            <a:xfrm>
              <a:off x="1219200" y="5486401"/>
              <a:ext cx="769117" cy="242732"/>
            </a:xfrm>
            <a:prstGeom prst="rect">
              <a:avLst/>
            </a:prstGeom>
            <a:noFill/>
          </p:spPr>
          <p:txBody>
            <a:bodyPr wrap="none" rtlCol="0">
              <a:spAutoFit/>
            </a:bodyPr>
            <a:lstStyle/>
            <a:p>
              <a:r>
                <a:rPr lang="en-US" sz="700" b="1" dirty="0" smtClean="0"/>
                <a:t>Door Locks</a:t>
              </a:r>
              <a:endParaRPr lang="en-US" sz="700" b="1" dirty="0"/>
            </a:p>
          </p:txBody>
        </p:sp>
        <p:sp>
          <p:nvSpPr>
            <p:cNvPr id="22" name="TextBox 21"/>
            <p:cNvSpPr txBox="1"/>
            <p:nvPr/>
          </p:nvSpPr>
          <p:spPr>
            <a:xfrm>
              <a:off x="1295400" y="5791200"/>
              <a:ext cx="998650" cy="242732"/>
            </a:xfrm>
            <a:prstGeom prst="rect">
              <a:avLst/>
            </a:prstGeom>
            <a:noFill/>
          </p:spPr>
          <p:txBody>
            <a:bodyPr wrap="none" rtlCol="0">
              <a:spAutoFit/>
            </a:bodyPr>
            <a:lstStyle/>
            <a:p>
              <a:r>
                <a:rPr lang="en-US" sz="700" b="1" dirty="0" smtClean="0"/>
                <a:t>Security Guards</a:t>
              </a:r>
              <a:endParaRPr lang="en-US" sz="700" b="1" dirty="0"/>
            </a:p>
          </p:txBody>
        </p:sp>
        <p:sp>
          <p:nvSpPr>
            <p:cNvPr id="23" name="TextBox 22"/>
            <p:cNvSpPr txBox="1"/>
            <p:nvPr/>
          </p:nvSpPr>
          <p:spPr>
            <a:xfrm>
              <a:off x="1305232" y="4933890"/>
              <a:ext cx="1381152" cy="242732"/>
            </a:xfrm>
            <a:prstGeom prst="rect">
              <a:avLst/>
            </a:prstGeom>
            <a:noFill/>
          </p:spPr>
          <p:txBody>
            <a:bodyPr wrap="square" rtlCol="0">
              <a:spAutoFit/>
            </a:bodyPr>
            <a:lstStyle/>
            <a:p>
              <a:pPr algn="ctr"/>
              <a:r>
                <a:rPr lang="en-US" sz="700" b="1" dirty="0" smtClean="0">
                  <a:solidFill>
                    <a:srgbClr val="FF0000"/>
                  </a:solidFill>
                </a:rPr>
                <a:t>Device Protection</a:t>
              </a:r>
              <a:endParaRPr lang="en-US" sz="700" b="1" dirty="0">
                <a:solidFill>
                  <a:srgbClr val="FF0000"/>
                </a:solidFill>
              </a:endParaRPr>
            </a:p>
          </p:txBody>
        </p:sp>
        <p:sp>
          <p:nvSpPr>
            <p:cNvPr id="24" name="TextBox 23"/>
            <p:cNvSpPr txBox="1"/>
            <p:nvPr/>
          </p:nvSpPr>
          <p:spPr>
            <a:xfrm>
              <a:off x="2362200" y="4343400"/>
              <a:ext cx="1089734" cy="242732"/>
            </a:xfrm>
            <a:prstGeom prst="rect">
              <a:avLst/>
            </a:prstGeom>
            <a:noFill/>
          </p:spPr>
          <p:txBody>
            <a:bodyPr wrap="none" rtlCol="0">
              <a:spAutoFit/>
            </a:bodyPr>
            <a:lstStyle/>
            <a:p>
              <a:r>
                <a:rPr lang="en-US" sz="700" b="1" dirty="0" smtClean="0"/>
                <a:t>McAfee Anti-Virus</a:t>
              </a:r>
              <a:endParaRPr lang="en-US" sz="700" b="1" dirty="0"/>
            </a:p>
          </p:txBody>
        </p:sp>
        <p:sp>
          <p:nvSpPr>
            <p:cNvPr id="25" name="Rectangle 24"/>
            <p:cNvSpPr/>
            <p:nvPr/>
          </p:nvSpPr>
          <p:spPr>
            <a:xfrm>
              <a:off x="4953000" y="609600"/>
              <a:ext cx="1645920" cy="6019800"/>
            </a:xfrm>
            <a:prstGeom prst="rect">
              <a:avLst/>
            </a:prstGeom>
            <a:solidFill>
              <a:schemeClr val="accent1">
                <a:lumMod val="60000"/>
                <a:lumOff val="4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6" name="Rectangle 25"/>
            <p:cNvSpPr/>
            <p:nvPr/>
          </p:nvSpPr>
          <p:spPr>
            <a:xfrm>
              <a:off x="6781800" y="609600"/>
              <a:ext cx="1645920" cy="6019800"/>
            </a:xfrm>
            <a:prstGeom prst="rect">
              <a:avLst/>
            </a:prstGeom>
            <a:solidFill>
              <a:srgbClr val="92D05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7" name="TextBox 26"/>
            <p:cNvSpPr txBox="1"/>
            <p:nvPr/>
          </p:nvSpPr>
          <p:spPr>
            <a:xfrm>
              <a:off x="6629401" y="5486401"/>
              <a:ext cx="1981200" cy="373434"/>
            </a:xfrm>
            <a:prstGeom prst="rect">
              <a:avLst/>
            </a:prstGeom>
            <a:noFill/>
          </p:spPr>
          <p:txBody>
            <a:bodyPr wrap="square" rtlCol="0">
              <a:spAutoFit/>
            </a:bodyPr>
            <a:lstStyle/>
            <a:p>
              <a:pPr algn="ctr"/>
              <a:r>
                <a:rPr lang="en-US" sz="700" b="1" dirty="0" smtClean="0"/>
                <a:t>SunGard Disaster Recovery</a:t>
              </a:r>
            </a:p>
            <a:p>
              <a:pPr algn="ctr"/>
              <a:r>
                <a:rPr lang="en-US" sz="700" b="1" dirty="0" smtClean="0">
                  <a:solidFill>
                    <a:srgbClr val="FF0000"/>
                  </a:solidFill>
                </a:rPr>
                <a:t>Subscription levels?</a:t>
              </a:r>
              <a:endParaRPr lang="en-US" sz="700" b="1" dirty="0">
                <a:solidFill>
                  <a:srgbClr val="FF0000"/>
                </a:solidFill>
              </a:endParaRPr>
            </a:p>
          </p:txBody>
        </p:sp>
        <p:sp>
          <p:nvSpPr>
            <p:cNvPr id="28" name="TextBox 27"/>
            <p:cNvSpPr txBox="1"/>
            <p:nvPr/>
          </p:nvSpPr>
          <p:spPr>
            <a:xfrm>
              <a:off x="6781800" y="4400490"/>
              <a:ext cx="1600200" cy="242732"/>
            </a:xfrm>
            <a:prstGeom prst="rect">
              <a:avLst/>
            </a:prstGeom>
            <a:noFill/>
          </p:spPr>
          <p:txBody>
            <a:bodyPr wrap="square" rtlCol="0">
              <a:spAutoFit/>
            </a:bodyPr>
            <a:lstStyle/>
            <a:p>
              <a:pPr algn="ctr"/>
              <a:r>
                <a:rPr lang="en-US" sz="700" b="1" dirty="0" smtClean="0">
                  <a:solidFill>
                    <a:srgbClr val="FF0000"/>
                  </a:solidFill>
                </a:rPr>
                <a:t>GFI LANGuard Patch Mgmt</a:t>
              </a:r>
              <a:endParaRPr lang="en-US" sz="700" b="1" dirty="0">
                <a:solidFill>
                  <a:srgbClr val="FF0000"/>
                </a:solidFill>
              </a:endParaRPr>
            </a:p>
          </p:txBody>
        </p:sp>
        <p:sp>
          <p:nvSpPr>
            <p:cNvPr id="29" name="TextBox 28"/>
            <p:cNvSpPr txBox="1"/>
            <p:nvPr/>
          </p:nvSpPr>
          <p:spPr>
            <a:xfrm>
              <a:off x="7086599" y="972979"/>
              <a:ext cx="1066800" cy="242732"/>
            </a:xfrm>
            <a:prstGeom prst="rect">
              <a:avLst/>
            </a:prstGeom>
            <a:noFill/>
          </p:spPr>
          <p:txBody>
            <a:bodyPr wrap="square" rtlCol="0">
              <a:spAutoFit/>
            </a:bodyPr>
            <a:lstStyle/>
            <a:p>
              <a:pPr algn="ctr"/>
              <a:r>
                <a:rPr lang="en-US" sz="700" b="1" dirty="0" smtClean="0">
                  <a:solidFill>
                    <a:srgbClr val="FF0000"/>
                  </a:solidFill>
                </a:rPr>
                <a:t>Cisco uRPF</a:t>
              </a:r>
              <a:endParaRPr lang="en-US" sz="700" b="1" dirty="0">
                <a:solidFill>
                  <a:srgbClr val="FF0000"/>
                </a:solidFill>
              </a:endParaRPr>
            </a:p>
          </p:txBody>
        </p:sp>
        <p:sp>
          <p:nvSpPr>
            <p:cNvPr id="30" name="TextBox 29"/>
            <p:cNvSpPr txBox="1"/>
            <p:nvPr/>
          </p:nvSpPr>
          <p:spPr>
            <a:xfrm>
              <a:off x="1371600" y="4478178"/>
              <a:ext cx="1253686" cy="242732"/>
            </a:xfrm>
            <a:prstGeom prst="rect">
              <a:avLst/>
            </a:prstGeom>
            <a:noFill/>
          </p:spPr>
          <p:txBody>
            <a:bodyPr wrap="none" rtlCol="0">
              <a:spAutoFit/>
            </a:bodyPr>
            <a:lstStyle/>
            <a:p>
              <a:r>
                <a:rPr lang="en-US" sz="700" b="1" dirty="0" smtClean="0"/>
                <a:t>McAfee Anti-Spyware</a:t>
              </a:r>
              <a:endParaRPr lang="en-US" sz="700" b="1" dirty="0"/>
            </a:p>
          </p:txBody>
        </p:sp>
        <p:sp>
          <p:nvSpPr>
            <p:cNvPr id="31" name="TextBox 30"/>
            <p:cNvSpPr txBox="1"/>
            <p:nvPr/>
          </p:nvSpPr>
          <p:spPr>
            <a:xfrm>
              <a:off x="6705600" y="4648200"/>
              <a:ext cx="916673" cy="242732"/>
            </a:xfrm>
            <a:prstGeom prst="rect">
              <a:avLst/>
            </a:prstGeom>
            <a:noFill/>
          </p:spPr>
          <p:txBody>
            <a:bodyPr wrap="none" rtlCol="0">
              <a:spAutoFit/>
            </a:bodyPr>
            <a:lstStyle/>
            <a:p>
              <a:r>
                <a:rPr lang="en-US" sz="700" b="1" dirty="0" smtClean="0"/>
                <a:t>RAID-5/RAID-6</a:t>
              </a:r>
              <a:endParaRPr lang="en-US" sz="700" b="1" dirty="0"/>
            </a:p>
          </p:txBody>
        </p:sp>
        <p:sp>
          <p:nvSpPr>
            <p:cNvPr id="32" name="TextBox 31"/>
            <p:cNvSpPr txBox="1"/>
            <p:nvPr/>
          </p:nvSpPr>
          <p:spPr>
            <a:xfrm>
              <a:off x="2365144" y="1905000"/>
              <a:ext cx="1093377" cy="242732"/>
            </a:xfrm>
            <a:prstGeom prst="rect">
              <a:avLst/>
            </a:prstGeom>
            <a:noFill/>
          </p:spPr>
          <p:txBody>
            <a:bodyPr wrap="none" rtlCol="0">
              <a:spAutoFit/>
            </a:bodyPr>
            <a:lstStyle/>
            <a:p>
              <a:r>
                <a:rPr lang="en-US" sz="700" b="1" dirty="0" smtClean="0"/>
                <a:t>Database Security</a:t>
              </a:r>
              <a:endParaRPr lang="en-US" sz="700" b="1" dirty="0"/>
            </a:p>
          </p:txBody>
        </p:sp>
        <p:sp>
          <p:nvSpPr>
            <p:cNvPr id="33" name="TextBox 32"/>
            <p:cNvSpPr txBox="1"/>
            <p:nvPr/>
          </p:nvSpPr>
          <p:spPr>
            <a:xfrm>
              <a:off x="5029200" y="3105090"/>
              <a:ext cx="1299477" cy="373434"/>
            </a:xfrm>
            <a:prstGeom prst="rect">
              <a:avLst/>
            </a:prstGeom>
            <a:noFill/>
          </p:spPr>
          <p:txBody>
            <a:bodyPr wrap="square" rtlCol="0">
              <a:spAutoFit/>
            </a:bodyPr>
            <a:lstStyle/>
            <a:p>
              <a:pPr algn="ctr"/>
              <a:r>
                <a:rPr lang="en-US" sz="700" b="1" dirty="0" smtClean="0"/>
                <a:t>Single-Factor Authentication</a:t>
              </a:r>
              <a:endParaRPr lang="en-US" sz="700" b="1" dirty="0"/>
            </a:p>
          </p:txBody>
        </p:sp>
        <p:sp>
          <p:nvSpPr>
            <p:cNvPr id="34" name="TextBox 33"/>
            <p:cNvSpPr txBox="1"/>
            <p:nvPr/>
          </p:nvSpPr>
          <p:spPr>
            <a:xfrm>
              <a:off x="5160155" y="6169223"/>
              <a:ext cx="707179" cy="242732"/>
            </a:xfrm>
            <a:prstGeom prst="rect">
              <a:avLst/>
            </a:prstGeom>
            <a:noFill/>
          </p:spPr>
          <p:txBody>
            <a:bodyPr wrap="none" rtlCol="0">
              <a:spAutoFit/>
            </a:bodyPr>
            <a:lstStyle/>
            <a:p>
              <a:r>
                <a:rPr lang="en-US" sz="700" b="1" dirty="0" smtClean="0"/>
                <a:t>ID Badges</a:t>
              </a:r>
              <a:endParaRPr lang="en-US" sz="700" b="1" dirty="0"/>
            </a:p>
          </p:txBody>
        </p:sp>
        <p:sp>
          <p:nvSpPr>
            <p:cNvPr id="35" name="TextBox 34"/>
            <p:cNvSpPr txBox="1"/>
            <p:nvPr/>
          </p:nvSpPr>
          <p:spPr>
            <a:xfrm>
              <a:off x="4800600" y="3486090"/>
              <a:ext cx="1299477" cy="373434"/>
            </a:xfrm>
            <a:prstGeom prst="rect">
              <a:avLst/>
            </a:prstGeom>
            <a:noFill/>
          </p:spPr>
          <p:txBody>
            <a:bodyPr wrap="square" rtlCol="0">
              <a:spAutoFit/>
            </a:bodyPr>
            <a:lstStyle/>
            <a:p>
              <a:pPr algn="ctr"/>
              <a:r>
                <a:rPr lang="en-US" sz="700" b="1" dirty="0" smtClean="0">
                  <a:solidFill>
                    <a:srgbClr val="FF0000"/>
                  </a:solidFill>
                </a:rPr>
                <a:t>Two-Factor Authentication</a:t>
              </a:r>
              <a:endParaRPr lang="en-US" sz="700" b="1" dirty="0">
                <a:solidFill>
                  <a:srgbClr val="FF0000"/>
                </a:solidFill>
              </a:endParaRPr>
            </a:p>
          </p:txBody>
        </p:sp>
        <p:sp>
          <p:nvSpPr>
            <p:cNvPr id="36" name="TextBox 35"/>
            <p:cNvSpPr txBox="1"/>
            <p:nvPr/>
          </p:nvSpPr>
          <p:spPr>
            <a:xfrm>
              <a:off x="5083954" y="5486401"/>
              <a:ext cx="484934" cy="242732"/>
            </a:xfrm>
            <a:prstGeom prst="rect">
              <a:avLst/>
            </a:prstGeom>
            <a:noFill/>
          </p:spPr>
          <p:txBody>
            <a:bodyPr wrap="none" rtlCol="0">
              <a:spAutoFit/>
            </a:bodyPr>
            <a:lstStyle/>
            <a:p>
              <a:r>
                <a:rPr lang="en-US" sz="700" b="1" dirty="0" smtClean="0"/>
                <a:t>CCTV</a:t>
              </a:r>
              <a:endParaRPr lang="en-US" sz="700" b="1" dirty="0"/>
            </a:p>
          </p:txBody>
        </p:sp>
        <p:sp>
          <p:nvSpPr>
            <p:cNvPr id="37" name="TextBox 36"/>
            <p:cNvSpPr txBox="1"/>
            <p:nvPr/>
          </p:nvSpPr>
          <p:spPr>
            <a:xfrm>
              <a:off x="5312556" y="5791200"/>
              <a:ext cx="606987" cy="242732"/>
            </a:xfrm>
            <a:prstGeom prst="rect">
              <a:avLst/>
            </a:prstGeom>
            <a:noFill/>
          </p:spPr>
          <p:txBody>
            <a:bodyPr wrap="none" rtlCol="0">
              <a:spAutoFit/>
            </a:bodyPr>
            <a:lstStyle/>
            <a:p>
              <a:r>
                <a:rPr lang="en-US" sz="700" b="1" dirty="0" smtClean="0"/>
                <a:t>Mantrap</a:t>
              </a:r>
              <a:endParaRPr lang="en-US" sz="700" b="1" dirty="0"/>
            </a:p>
          </p:txBody>
        </p:sp>
        <p:sp>
          <p:nvSpPr>
            <p:cNvPr id="38" name="TextBox 37"/>
            <p:cNvSpPr txBox="1"/>
            <p:nvPr/>
          </p:nvSpPr>
          <p:spPr>
            <a:xfrm>
              <a:off x="5675063" y="5465802"/>
              <a:ext cx="923857" cy="504134"/>
            </a:xfrm>
            <a:prstGeom prst="rect">
              <a:avLst/>
            </a:prstGeom>
            <a:noFill/>
          </p:spPr>
          <p:txBody>
            <a:bodyPr wrap="square" rtlCol="0">
              <a:spAutoFit/>
            </a:bodyPr>
            <a:lstStyle/>
            <a:p>
              <a:pPr algn="ctr"/>
              <a:r>
                <a:rPr lang="en-US" sz="700" b="1" dirty="0" smtClean="0">
                  <a:solidFill>
                    <a:srgbClr val="FF0000"/>
                  </a:solidFill>
                </a:rPr>
                <a:t>Hardware Security Token</a:t>
              </a:r>
              <a:endParaRPr lang="en-US" sz="700" b="1" dirty="0">
                <a:solidFill>
                  <a:srgbClr val="FF0000"/>
                </a:solidFill>
              </a:endParaRPr>
            </a:p>
          </p:txBody>
        </p:sp>
        <p:sp>
          <p:nvSpPr>
            <p:cNvPr id="39" name="TextBox 38"/>
            <p:cNvSpPr txBox="1"/>
            <p:nvPr/>
          </p:nvSpPr>
          <p:spPr>
            <a:xfrm>
              <a:off x="1524000" y="838200"/>
              <a:ext cx="838341" cy="242732"/>
            </a:xfrm>
            <a:prstGeom prst="rect">
              <a:avLst/>
            </a:prstGeom>
            <a:noFill/>
          </p:spPr>
          <p:txBody>
            <a:bodyPr wrap="none" rtlCol="0">
              <a:spAutoFit/>
            </a:bodyPr>
            <a:lstStyle/>
            <a:p>
              <a:r>
                <a:rPr lang="en-US" sz="700" b="1" dirty="0" smtClean="0"/>
                <a:t>Proxy Server</a:t>
              </a:r>
              <a:endParaRPr lang="en-US" sz="700" b="1" dirty="0"/>
            </a:p>
          </p:txBody>
        </p:sp>
        <p:sp>
          <p:nvSpPr>
            <p:cNvPr id="40" name="TextBox 39"/>
            <p:cNvSpPr txBox="1"/>
            <p:nvPr/>
          </p:nvSpPr>
          <p:spPr>
            <a:xfrm>
              <a:off x="1270596" y="2098358"/>
              <a:ext cx="475824" cy="242732"/>
            </a:xfrm>
            <a:prstGeom prst="rect">
              <a:avLst/>
            </a:prstGeom>
            <a:noFill/>
          </p:spPr>
          <p:txBody>
            <a:bodyPr wrap="none" rtlCol="0">
              <a:spAutoFit/>
            </a:bodyPr>
            <a:lstStyle/>
            <a:p>
              <a:r>
                <a:rPr lang="en-US" sz="700" b="1" dirty="0" smtClean="0"/>
                <a:t>IPsec</a:t>
              </a:r>
              <a:endParaRPr lang="en-US" sz="700" b="1" dirty="0"/>
            </a:p>
          </p:txBody>
        </p:sp>
        <p:sp>
          <p:nvSpPr>
            <p:cNvPr id="41" name="TextBox 40"/>
            <p:cNvSpPr txBox="1"/>
            <p:nvPr/>
          </p:nvSpPr>
          <p:spPr>
            <a:xfrm>
              <a:off x="3505200" y="1981201"/>
              <a:ext cx="959031" cy="373434"/>
            </a:xfrm>
            <a:prstGeom prst="rect">
              <a:avLst/>
            </a:prstGeom>
            <a:noFill/>
          </p:spPr>
          <p:txBody>
            <a:bodyPr wrap="square" rtlCol="0">
              <a:spAutoFit/>
            </a:bodyPr>
            <a:lstStyle/>
            <a:p>
              <a:pPr algn="ctr"/>
              <a:r>
                <a:rPr lang="en-US" sz="700" b="1" dirty="0" smtClean="0"/>
                <a:t>Internet Content Filter</a:t>
              </a:r>
              <a:endParaRPr lang="en-US" sz="700" b="1" dirty="0"/>
            </a:p>
          </p:txBody>
        </p:sp>
        <p:sp>
          <p:nvSpPr>
            <p:cNvPr id="42" name="TextBox 41"/>
            <p:cNvSpPr txBox="1"/>
            <p:nvPr/>
          </p:nvSpPr>
          <p:spPr>
            <a:xfrm>
              <a:off x="5181600" y="761999"/>
              <a:ext cx="741172" cy="242732"/>
            </a:xfrm>
            <a:prstGeom prst="rect">
              <a:avLst/>
            </a:prstGeom>
            <a:noFill/>
          </p:spPr>
          <p:txBody>
            <a:bodyPr wrap="square" rtlCol="0">
              <a:spAutoFit/>
            </a:bodyPr>
            <a:lstStyle/>
            <a:p>
              <a:pPr algn="ctr"/>
              <a:r>
                <a:rPr lang="en-US" sz="700" b="1" dirty="0" smtClean="0"/>
                <a:t>RADIUS</a:t>
              </a:r>
              <a:endParaRPr lang="en-US" sz="700" b="1" dirty="0"/>
            </a:p>
          </p:txBody>
        </p:sp>
        <p:sp>
          <p:nvSpPr>
            <p:cNvPr id="43" name="TextBox 42"/>
            <p:cNvSpPr txBox="1"/>
            <p:nvPr/>
          </p:nvSpPr>
          <p:spPr>
            <a:xfrm>
              <a:off x="2590800" y="838200"/>
              <a:ext cx="642127" cy="242732"/>
            </a:xfrm>
            <a:prstGeom prst="rect">
              <a:avLst/>
            </a:prstGeom>
            <a:noFill/>
          </p:spPr>
          <p:txBody>
            <a:bodyPr wrap="square" rtlCol="0">
              <a:spAutoFit/>
            </a:bodyPr>
            <a:lstStyle/>
            <a:p>
              <a:pPr algn="ctr"/>
              <a:r>
                <a:rPr lang="en-US" sz="700" b="1" dirty="0" smtClean="0"/>
                <a:t>Firewall</a:t>
              </a:r>
              <a:endParaRPr lang="en-US" sz="700" b="1" dirty="0"/>
            </a:p>
          </p:txBody>
        </p:sp>
        <p:sp>
          <p:nvSpPr>
            <p:cNvPr id="44" name="TextBox 43"/>
            <p:cNvSpPr txBox="1"/>
            <p:nvPr/>
          </p:nvSpPr>
          <p:spPr>
            <a:xfrm>
              <a:off x="5564935" y="914400"/>
              <a:ext cx="531064" cy="242732"/>
            </a:xfrm>
            <a:prstGeom prst="rect">
              <a:avLst/>
            </a:prstGeom>
            <a:noFill/>
          </p:spPr>
          <p:txBody>
            <a:bodyPr wrap="square" rtlCol="0">
              <a:spAutoFit/>
            </a:bodyPr>
            <a:lstStyle/>
            <a:p>
              <a:pPr algn="ctr"/>
              <a:r>
                <a:rPr lang="en-US" sz="700" b="1" dirty="0" smtClean="0"/>
                <a:t>PEAP</a:t>
              </a:r>
              <a:endParaRPr lang="en-US" sz="700" b="1" dirty="0"/>
            </a:p>
          </p:txBody>
        </p:sp>
        <p:sp>
          <p:nvSpPr>
            <p:cNvPr id="45" name="TextBox 44"/>
            <p:cNvSpPr txBox="1"/>
            <p:nvPr/>
          </p:nvSpPr>
          <p:spPr>
            <a:xfrm>
              <a:off x="5675063" y="1066800"/>
              <a:ext cx="923857" cy="242732"/>
            </a:xfrm>
            <a:prstGeom prst="rect">
              <a:avLst/>
            </a:prstGeom>
            <a:noFill/>
          </p:spPr>
          <p:txBody>
            <a:bodyPr wrap="square" rtlCol="0">
              <a:spAutoFit/>
            </a:bodyPr>
            <a:lstStyle/>
            <a:p>
              <a:pPr algn="ctr"/>
              <a:r>
                <a:rPr lang="en-US" sz="700" b="1" dirty="0" smtClean="0"/>
                <a:t>LDAP Server</a:t>
              </a:r>
              <a:endParaRPr lang="en-US" sz="700" b="1" dirty="0"/>
            </a:p>
          </p:txBody>
        </p:sp>
        <p:sp>
          <p:nvSpPr>
            <p:cNvPr id="46" name="TextBox 45"/>
            <p:cNvSpPr txBox="1"/>
            <p:nvPr/>
          </p:nvSpPr>
          <p:spPr>
            <a:xfrm>
              <a:off x="1447800" y="6078379"/>
              <a:ext cx="1103554" cy="373434"/>
            </a:xfrm>
            <a:prstGeom prst="rect">
              <a:avLst/>
            </a:prstGeom>
            <a:noFill/>
          </p:spPr>
          <p:txBody>
            <a:bodyPr wrap="square" rtlCol="0">
              <a:spAutoFit/>
            </a:bodyPr>
            <a:lstStyle/>
            <a:p>
              <a:pPr algn="ctr"/>
              <a:r>
                <a:rPr lang="en-US" sz="700" b="1" dirty="0" smtClean="0"/>
                <a:t>Secure Paper Documents</a:t>
              </a:r>
              <a:endParaRPr lang="en-US" sz="700" b="1" dirty="0"/>
            </a:p>
          </p:txBody>
        </p:sp>
        <p:sp>
          <p:nvSpPr>
            <p:cNvPr id="47" name="TextBox 46"/>
            <p:cNvSpPr txBox="1"/>
            <p:nvPr/>
          </p:nvSpPr>
          <p:spPr>
            <a:xfrm>
              <a:off x="3124199" y="2590801"/>
              <a:ext cx="1437321" cy="242732"/>
            </a:xfrm>
            <a:prstGeom prst="rect">
              <a:avLst/>
            </a:prstGeom>
            <a:noFill/>
          </p:spPr>
          <p:txBody>
            <a:bodyPr wrap="square" rtlCol="0">
              <a:spAutoFit/>
            </a:bodyPr>
            <a:lstStyle/>
            <a:p>
              <a:pPr algn="ctr"/>
              <a:r>
                <a:rPr lang="en-US" sz="700" b="1" dirty="0" smtClean="0"/>
                <a:t>Edifecs EDI Translator</a:t>
              </a:r>
              <a:endParaRPr lang="en-US" sz="700" b="1" dirty="0"/>
            </a:p>
          </p:txBody>
        </p:sp>
        <p:sp>
          <p:nvSpPr>
            <p:cNvPr id="48" name="TextBox 47"/>
            <p:cNvSpPr txBox="1"/>
            <p:nvPr/>
          </p:nvSpPr>
          <p:spPr>
            <a:xfrm>
              <a:off x="4953000" y="1219200"/>
              <a:ext cx="856692" cy="242732"/>
            </a:xfrm>
            <a:prstGeom prst="rect">
              <a:avLst/>
            </a:prstGeom>
            <a:noFill/>
          </p:spPr>
          <p:txBody>
            <a:bodyPr wrap="square" rtlCol="0">
              <a:spAutoFit/>
            </a:bodyPr>
            <a:lstStyle/>
            <a:p>
              <a:pPr algn="ctr"/>
              <a:r>
                <a:rPr lang="en-US" sz="700" b="1" dirty="0" smtClean="0">
                  <a:solidFill>
                    <a:srgbClr val="FF0000"/>
                  </a:solidFill>
                </a:rPr>
                <a:t>NAC</a:t>
              </a:r>
              <a:endParaRPr lang="en-US" sz="700" b="1" dirty="0">
                <a:solidFill>
                  <a:srgbClr val="FF0000"/>
                </a:solidFill>
              </a:endParaRPr>
            </a:p>
          </p:txBody>
        </p:sp>
        <p:sp>
          <p:nvSpPr>
            <p:cNvPr id="49" name="TextBox 48"/>
            <p:cNvSpPr txBox="1"/>
            <p:nvPr/>
          </p:nvSpPr>
          <p:spPr>
            <a:xfrm>
              <a:off x="2669336" y="1219200"/>
              <a:ext cx="531064" cy="373434"/>
            </a:xfrm>
            <a:prstGeom prst="rect">
              <a:avLst/>
            </a:prstGeom>
            <a:noFill/>
          </p:spPr>
          <p:txBody>
            <a:bodyPr wrap="square" rtlCol="0">
              <a:spAutoFit/>
            </a:bodyPr>
            <a:lstStyle/>
            <a:p>
              <a:pPr algn="ctr"/>
              <a:r>
                <a:rPr lang="en-US" sz="700" b="1" dirty="0" smtClean="0"/>
                <a:t>VLANs</a:t>
              </a:r>
              <a:endParaRPr lang="en-US" sz="700" b="1" dirty="0"/>
            </a:p>
          </p:txBody>
        </p:sp>
        <p:sp>
          <p:nvSpPr>
            <p:cNvPr id="50" name="TextBox 49"/>
            <p:cNvSpPr txBox="1"/>
            <p:nvPr/>
          </p:nvSpPr>
          <p:spPr>
            <a:xfrm>
              <a:off x="1828800" y="1125379"/>
              <a:ext cx="531064" cy="242732"/>
            </a:xfrm>
            <a:prstGeom prst="rect">
              <a:avLst/>
            </a:prstGeom>
            <a:noFill/>
          </p:spPr>
          <p:txBody>
            <a:bodyPr wrap="square" rtlCol="0">
              <a:spAutoFit/>
            </a:bodyPr>
            <a:lstStyle/>
            <a:p>
              <a:pPr algn="ctr"/>
              <a:r>
                <a:rPr lang="en-US" sz="700" b="1" dirty="0" smtClean="0"/>
                <a:t>NAT</a:t>
              </a:r>
              <a:endParaRPr lang="en-US" sz="700" b="1" dirty="0"/>
            </a:p>
          </p:txBody>
        </p:sp>
        <p:sp>
          <p:nvSpPr>
            <p:cNvPr id="51" name="TextBox 50"/>
            <p:cNvSpPr txBox="1"/>
            <p:nvPr/>
          </p:nvSpPr>
          <p:spPr>
            <a:xfrm>
              <a:off x="2441344" y="715089"/>
              <a:ext cx="987656" cy="242732"/>
            </a:xfrm>
            <a:prstGeom prst="rect">
              <a:avLst/>
            </a:prstGeom>
            <a:noFill/>
          </p:spPr>
          <p:txBody>
            <a:bodyPr wrap="square" rtlCol="0">
              <a:spAutoFit/>
            </a:bodyPr>
            <a:lstStyle/>
            <a:p>
              <a:pPr algn="ctr"/>
              <a:r>
                <a:rPr lang="en-US" sz="700" b="1" dirty="0" smtClean="0"/>
                <a:t>Border Router</a:t>
              </a:r>
              <a:endParaRPr lang="en-US" sz="700" b="1" dirty="0"/>
            </a:p>
          </p:txBody>
        </p:sp>
        <p:sp>
          <p:nvSpPr>
            <p:cNvPr id="52" name="TextBox 51"/>
            <p:cNvSpPr txBox="1"/>
            <p:nvPr/>
          </p:nvSpPr>
          <p:spPr>
            <a:xfrm>
              <a:off x="5851138" y="3505200"/>
              <a:ext cx="702063" cy="242732"/>
            </a:xfrm>
            <a:prstGeom prst="rect">
              <a:avLst/>
            </a:prstGeom>
            <a:noFill/>
          </p:spPr>
          <p:txBody>
            <a:bodyPr wrap="square" rtlCol="0">
              <a:spAutoFit/>
            </a:bodyPr>
            <a:lstStyle/>
            <a:p>
              <a:pPr algn="ctr"/>
              <a:r>
                <a:rPr lang="en-US" sz="700" b="1" dirty="0" smtClean="0"/>
                <a:t>PKIs</a:t>
              </a:r>
              <a:endParaRPr lang="en-US" sz="700" b="1" dirty="0"/>
            </a:p>
          </p:txBody>
        </p:sp>
        <p:sp>
          <p:nvSpPr>
            <p:cNvPr id="53" name="TextBox 52"/>
            <p:cNvSpPr txBox="1"/>
            <p:nvPr/>
          </p:nvSpPr>
          <p:spPr>
            <a:xfrm>
              <a:off x="5945936" y="3733800"/>
              <a:ext cx="652985" cy="242732"/>
            </a:xfrm>
            <a:prstGeom prst="rect">
              <a:avLst/>
            </a:prstGeom>
            <a:noFill/>
          </p:spPr>
          <p:txBody>
            <a:bodyPr wrap="square" rtlCol="0">
              <a:spAutoFit/>
            </a:bodyPr>
            <a:lstStyle/>
            <a:p>
              <a:pPr algn="ctr"/>
              <a:r>
                <a:rPr lang="en-US" sz="700" b="1" dirty="0" smtClean="0"/>
                <a:t>P-Synch</a:t>
              </a:r>
              <a:endParaRPr lang="en-US" sz="700" b="1" dirty="0"/>
            </a:p>
          </p:txBody>
        </p:sp>
        <p:sp>
          <p:nvSpPr>
            <p:cNvPr id="54" name="TextBox 53"/>
            <p:cNvSpPr txBox="1"/>
            <p:nvPr/>
          </p:nvSpPr>
          <p:spPr>
            <a:xfrm>
              <a:off x="4891529" y="1506379"/>
              <a:ext cx="1768863" cy="242732"/>
            </a:xfrm>
            <a:prstGeom prst="rect">
              <a:avLst/>
            </a:prstGeom>
            <a:noFill/>
          </p:spPr>
          <p:txBody>
            <a:bodyPr wrap="square" rtlCol="0">
              <a:spAutoFit/>
            </a:bodyPr>
            <a:lstStyle/>
            <a:p>
              <a:pPr algn="ctr"/>
              <a:r>
                <a:rPr lang="en-US" sz="700" b="1" dirty="0" smtClean="0"/>
                <a:t>Microsoft Certificate Server</a:t>
              </a:r>
              <a:endParaRPr lang="en-US" sz="700" b="1" dirty="0"/>
            </a:p>
          </p:txBody>
        </p:sp>
        <p:sp>
          <p:nvSpPr>
            <p:cNvPr id="55" name="TextBox 54"/>
            <p:cNvSpPr txBox="1"/>
            <p:nvPr/>
          </p:nvSpPr>
          <p:spPr>
            <a:xfrm>
              <a:off x="5025123" y="1981201"/>
              <a:ext cx="1451878" cy="373434"/>
            </a:xfrm>
            <a:prstGeom prst="rect">
              <a:avLst/>
            </a:prstGeom>
            <a:noFill/>
          </p:spPr>
          <p:txBody>
            <a:bodyPr wrap="square" rtlCol="0">
              <a:spAutoFit/>
            </a:bodyPr>
            <a:lstStyle/>
            <a:p>
              <a:pPr algn="ctr"/>
              <a:r>
                <a:rPr lang="en-US" sz="700" b="1" dirty="0" smtClean="0"/>
                <a:t>Business Application Level Security</a:t>
              </a:r>
              <a:endParaRPr lang="en-US" sz="700" b="1" dirty="0"/>
            </a:p>
          </p:txBody>
        </p:sp>
        <p:sp>
          <p:nvSpPr>
            <p:cNvPr id="56" name="TextBox 55"/>
            <p:cNvSpPr txBox="1"/>
            <p:nvPr/>
          </p:nvSpPr>
          <p:spPr>
            <a:xfrm>
              <a:off x="2531953" y="2115979"/>
              <a:ext cx="811015" cy="242732"/>
            </a:xfrm>
            <a:prstGeom prst="rect">
              <a:avLst/>
            </a:prstGeom>
            <a:noFill/>
          </p:spPr>
          <p:txBody>
            <a:bodyPr wrap="none" rtlCol="0">
              <a:spAutoFit/>
            </a:bodyPr>
            <a:lstStyle/>
            <a:p>
              <a:pPr algn="ctr"/>
              <a:r>
                <a:rPr lang="en-US" sz="700" b="1" dirty="0" smtClean="0"/>
                <a:t>WS-Security</a:t>
              </a:r>
              <a:endParaRPr lang="en-US" sz="700" b="1" dirty="0"/>
            </a:p>
          </p:txBody>
        </p:sp>
        <p:sp>
          <p:nvSpPr>
            <p:cNvPr id="57" name="TextBox 56"/>
            <p:cNvSpPr txBox="1"/>
            <p:nvPr/>
          </p:nvSpPr>
          <p:spPr>
            <a:xfrm>
              <a:off x="2667000" y="1582578"/>
              <a:ext cx="531064" cy="242732"/>
            </a:xfrm>
            <a:prstGeom prst="rect">
              <a:avLst/>
            </a:prstGeom>
            <a:noFill/>
          </p:spPr>
          <p:txBody>
            <a:bodyPr wrap="square" rtlCol="0">
              <a:spAutoFit/>
            </a:bodyPr>
            <a:lstStyle/>
            <a:p>
              <a:pPr algn="ctr"/>
              <a:r>
                <a:rPr lang="en-US" sz="700" b="1" dirty="0" smtClean="0"/>
                <a:t>VPN</a:t>
              </a:r>
              <a:endParaRPr lang="en-US" sz="700" b="1" dirty="0"/>
            </a:p>
          </p:txBody>
        </p:sp>
        <p:sp>
          <p:nvSpPr>
            <p:cNvPr id="58" name="TextBox 57"/>
            <p:cNvSpPr txBox="1"/>
            <p:nvPr/>
          </p:nvSpPr>
          <p:spPr>
            <a:xfrm>
              <a:off x="6827167" y="6002179"/>
              <a:ext cx="1672674" cy="242732"/>
            </a:xfrm>
            <a:prstGeom prst="rect">
              <a:avLst/>
            </a:prstGeom>
            <a:noFill/>
          </p:spPr>
          <p:txBody>
            <a:bodyPr wrap="none" rtlCol="0">
              <a:spAutoFit/>
            </a:bodyPr>
            <a:lstStyle/>
            <a:p>
              <a:r>
                <a:rPr lang="en-US" sz="700" b="1" dirty="0" smtClean="0"/>
                <a:t>CO2 Fire Suppression System</a:t>
              </a:r>
              <a:endParaRPr lang="en-US" sz="700" b="1" dirty="0"/>
            </a:p>
          </p:txBody>
        </p:sp>
        <p:sp>
          <p:nvSpPr>
            <p:cNvPr id="59" name="TextBox 58"/>
            <p:cNvSpPr txBox="1"/>
            <p:nvPr/>
          </p:nvSpPr>
          <p:spPr>
            <a:xfrm>
              <a:off x="1422996" y="2250758"/>
              <a:ext cx="474004" cy="242732"/>
            </a:xfrm>
            <a:prstGeom prst="rect">
              <a:avLst/>
            </a:prstGeom>
            <a:noFill/>
          </p:spPr>
          <p:txBody>
            <a:bodyPr wrap="none" rtlCol="0">
              <a:spAutoFit/>
            </a:bodyPr>
            <a:lstStyle/>
            <a:p>
              <a:r>
                <a:rPr lang="en-US" sz="700" b="1" dirty="0" smtClean="0"/>
                <a:t>PPTP</a:t>
              </a:r>
              <a:endParaRPr lang="en-US" sz="700" b="1" dirty="0"/>
            </a:p>
          </p:txBody>
        </p:sp>
        <p:sp>
          <p:nvSpPr>
            <p:cNvPr id="60" name="TextBox 59"/>
            <p:cNvSpPr txBox="1"/>
            <p:nvPr/>
          </p:nvSpPr>
          <p:spPr>
            <a:xfrm>
              <a:off x="7133225" y="6230779"/>
              <a:ext cx="1013223" cy="242732"/>
            </a:xfrm>
            <a:prstGeom prst="rect">
              <a:avLst/>
            </a:prstGeom>
            <a:noFill/>
          </p:spPr>
          <p:txBody>
            <a:bodyPr wrap="none" rtlCol="0">
              <a:spAutoFit/>
            </a:bodyPr>
            <a:lstStyle/>
            <a:p>
              <a:r>
                <a:rPr lang="en-US" sz="700" b="1" dirty="0" smtClean="0"/>
                <a:t>Enterprise SANs</a:t>
              </a:r>
              <a:endParaRPr lang="en-US" sz="700" b="1" dirty="0"/>
            </a:p>
          </p:txBody>
        </p:sp>
        <p:sp>
          <p:nvSpPr>
            <p:cNvPr id="61" name="TextBox 60"/>
            <p:cNvSpPr txBox="1"/>
            <p:nvPr/>
          </p:nvSpPr>
          <p:spPr>
            <a:xfrm>
              <a:off x="2263684" y="1066800"/>
              <a:ext cx="1317716" cy="242732"/>
            </a:xfrm>
            <a:prstGeom prst="rect">
              <a:avLst/>
            </a:prstGeom>
            <a:noFill/>
          </p:spPr>
          <p:txBody>
            <a:bodyPr wrap="square" rtlCol="0">
              <a:spAutoFit/>
            </a:bodyPr>
            <a:lstStyle/>
            <a:p>
              <a:pPr algn="ctr"/>
              <a:r>
                <a:rPr lang="en-US" sz="700" b="1" dirty="0" smtClean="0"/>
                <a:t>Verizon MPLS</a:t>
              </a:r>
              <a:endParaRPr lang="en-US" sz="700" b="1" dirty="0"/>
            </a:p>
          </p:txBody>
        </p:sp>
        <p:sp>
          <p:nvSpPr>
            <p:cNvPr id="62" name="TextBox 61"/>
            <p:cNvSpPr txBox="1"/>
            <p:nvPr/>
          </p:nvSpPr>
          <p:spPr>
            <a:xfrm>
              <a:off x="2286000" y="2362200"/>
              <a:ext cx="1432211" cy="242732"/>
            </a:xfrm>
            <a:prstGeom prst="rect">
              <a:avLst/>
            </a:prstGeom>
            <a:noFill/>
          </p:spPr>
          <p:txBody>
            <a:bodyPr wrap="none" rtlCol="0">
              <a:spAutoFit/>
            </a:bodyPr>
            <a:lstStyle/>
            <a:p>
              <a:r>
                <a:rPr lang="en-US" sz="700" b="1" dirty="0" smtClean="0"/>
                <a:t>GlobalSCAPE FTP server</a:t>
              </a:r>
              <a:endParaRPr lang="en-US" sz="700" b="1" dirty="0"/>
            </a:p>
          </p:txBody>
        </p:sp>
        <p:sp>
          <p:nvSpPr>
            <p:cNvPr id="63" name="TextBox 62"/>
            <p:cNvSpPr txBox="1"/>
            <p:nvPr/>
          </p:nvSpPr>
          <p:spPr>
            <a:xfrm>
              <a:off x="1371600" y="1430179"/>
              <a:ext cx="531064" cy="242732"/>
            </a:xfrm>
            <a:prstGeom prst="rect">
              <a:avLst/>
            </a:prstGeom>
            <a:noFill/>
          </p:spPr>
          <p:txBody>
            <a:bodyPr wrap="square" rtlCol="0">
              <a:spAutoFit/>
            </a:bodyPr>
            <a:lstStyle/>
            <a:p>
              <a:pPr algn="ctr"/>
              <a:r>
                <a:rPr lang="en-US" sz="700" b="1" dirty="0" smtClean="0"/>
                <a:t>S-FTP</a:t>
              </a:r>
              <a:endParaRPr lang="en-US" sz="700" b="1" dirty="0"/>
            </a:p>
          </p:txBody>
        </p:sp>
        <p:sp>
          <p:nvSpPr>
            <p:cNvPr id="64" name="TextBox 63"/>
            <p:cNvSpPr txBox="1"/>
            <p:nvPr/>
          </p:nvSpPr>
          <p:spPr>
            <a:xfrm>
              <a:off x="1983536" y="1447800"/>
              <a:ext cx="531064" cy="373434"/>
            </a:xfrm>
            <a:prstGeom prst="rect">
              <a:avLst/>
            </a:prstGeom>
            <a:noFill/>
          </p:spPr>
          <p:txBody>
            <a:bodyPr wrap="square" rtlCol="0">
              <a:spAutoFit/>
            </a:bodyPr>
            <a:lstStyle/>
            <a:p>
              <a:pPr algn="ctr"/>
              <a:r>
                <a:rPr lang="en-US" sz="700" b="1" dirty="0" smtClean="0"/>
                <a:t>HTTPS</a:t>
              </a:r>
              <a:endParaRPr lang="en-US" sz="700" b="1" dirty="0"/>
            </a:p>
          </p:txBody>
        </p:sp>
        <p:sp>
          <p:nvSpPr>
            <p:cNvPr id="65" name="TextBox 64"/>
            <p:cNvSpPr txBox="1"/>
            <p:nvPr/>
          </p:nvSpPr>
          <p:spPr>
            <a:xfrm>
              <a:off x="1295401" y="4267199"/>
              <a:ext cx="474004" cy="242732"/>
            </a:xfrm>
            <a:prstGeom prst="rect">
              <a:avLst/>
            </a:prstGeom>
            <a:noFill/>
          </p:spPr>
          <p:txBody>
            <a:bodyPr wrap="none" rtlCol="0">
              <a:spAutoFit/>
            </a:bodyPr>
            <a:lstStyle/>
            <a:p>
              <a:r>
                <a:rPr lang="en-US" sz="700" b="1" dirty="0" smtClean="0"/>
                <a:t>PPTP</a:t>
              </a:r>
              <a:endParaRPr lang="en-US" sz="700" b="1" dirty="0"/>
            </a:p>
          </p:txBody>
        </p:sp>
        <p:sp>
          <p:nvSpPr>
            <p:cNvPr id="66" name="TextBox 65"/>
            <p:cNvSpPr txBox="1"/>
            <p:nvPr/>
          </p:nvSpPr>
          <p:spPr>
            <a:xfrm>
              <a:off x="1546316" y="2573179"/>
              <a:ext cx="739684" cy="242732"/>
            </a:xfrm>
            <a:prstGeom prst="rect">
              <a:avLst/>
            </a:prstGeom>
            <a:noFill/>
          </p:spPr>
          <p:txBody>
            <a:bodyPr wrap="square" rtlCol="0">
              <a:spAutoFit/>
            </a:bodyPr>
            <a:lstStyle/>
            <a:p>
              <a:pPr algn="ctr"/>
              <a:r>
                <a:rPr lang="en-US" sz="700" b="1" dirty="0" smtClean="0"/>
                <a:t>OpenPGP</a:t>
              </a:r>
              <a:endParaRPr lang="en-US" sz="700" b="1" dirty="0"/>
            </a:p>
          </p:txBody>
        </p:sp>
        <p:sp>
          <p:nvSpPr>
            <p:cNvPr id="67" name="TextBox 66"/>
            <p:cNvSpPr txBox="1"/>
            <p:nvPr/>
          </p:nvSpPr>
          <p:spPr>
            <a:xfrm>
              <a:off x="1165315" y="4724400"/>
              <a:ext cx="1806486" cy="242732"/>
            </a:xfrm>
            <a:prstGeom prst="rect">
              <a:avLst/>
            </a:prstGeom>
            <a:noFill/>
          </p:spPr>
          <p:txBody>
            <a:bodyPr wrap="square" rtlCol="0">
              <a:spAutoFit/>
            </a:bodyPr>
            <a:lstStyle/>
            <a:p>
              <a:pPr algn="ctr"/>
              <a:r>
                <a:rPr lang="en-US" sz="700" b="1" dirty="0" smtClean="0"/>
                <a:t>EMC Key Mgmt Appliance</a:t>
              </a:r>
              <a:endParaRPr lang="en-US" sz="700" b="1" dirty="0"/>
            </a:p>
          </p:txBody>
        </p:sp>
        <p:sp>
          <p:nvSpPr>
            <p:cNvPr id="68" name="TextBox 67"/>
            <p:cNvSpPr txBox="1"/>
            <p:nvPr/>
          </p:nvSpPr>
          <p:spPr>
            <a:xfrm>
              <a:off x="7467600" y="5791200"/>
              <a:ext cx="1066800" cy="242732"/>
            </a:xfrm>
            <a:prstGeom prst="rect">
              <a:avLst/>
            </a:prstGeom>
            <a:noFill/>
          </p:spPr>
          <p:txBody>
            <a:bodyPr wrap="square" rtlCol="0">
              <a:spAutoFit/>
            </a:bodyPr>
            <a:lstStyle/>
            <a:p>
              <a:pPr algn="ctr"/>
              <a:r>
                <a:rPr lang="en-US" sz="700" b="1" dirty="0" smtClean="0"/>
                <a:t>Iron Mountain</a:t>
              </a:r>
              <a:endParaRPr lang="en-US" sz="700" b="1" dirty="0"/>
            </a:p>
          </p:txBody>
        </p:sp>
        <p:sp>
          <p:nvSpPr>
            <p:cNvPr id="69" name="TextBox 68"/>
            <p:cNvSpPr txBox="1"/>
            <p:nvPr/>
          </p:nvSpPr>
          <p:spPr>
            <a:xfrm>
              <a:off x="2362201" y="1353980"/>
              <a:ext cx="1317715" cy="242732"/>
            </a:xfrm>
            <a:prstGeom prst="rect">
              <a:avLst/>
            </a:prstGeom>
            <a:noFill/>
          </p:spPr>
          <p:txBody>
            <a:bodyPr wrap="square" rtlCol="0">
              <a:spAutoFit/>
            </a:bodyPr>
            <a:lstStyle/>
            <a:p>
              <a:pPr algn="ctr"/>
              <a:r>
                <a:rPr lang="en-US" sz="700" b="1" dirty="0" smtClean="0">
                  <a:solidFill>
                    <a:srgbClr val="FF0000"/>
                  </a:solidFill>
                </a:rPr>
                <a:t>Departmental VLANs</a:t>
              </a:r>
              <a:endParaRPr lang="en-US" sz="700" b="1" dirty="0">
                <a:solidFill>
                  <a:srgbClr val="FF0000"/>
                </a:solidFill>
              </a:endParaRPr>
            </a:p>
          </p:txBody>
        </p:sp>
        <p:sp>
          <p:nvSpPr>
            <p:cNvPr id="70" name="TextBox 69"/>
            <p:cNvSpPr txBox="1"/>
            <p:nvPr/>
          </p:nvSpPr>
          <p:spPr>
            <a:xfrm>
              <a:off x="4876801" y="3886200"/>
              <a:ext cx="1219200" cy="242732"/>
            </a:xfrm>
            <a:prstGeom prst="rect">
              <a:avLst/>
            </a:prstGeom>
            <a:noFill/>
          </p:spPr>
          <p:txBody>
            <a:bodyPr wrap="square" rtlCol="0">
              <a:spAutoFit/>
            </a:bodyPr>
            <a:lstStyle/>
            <a:p>
              <a:pPr algn="ctr"/>
              <a:r>
                <a:rPr lang="en-US" sz="700" b="1" dirty="0" smtClean="0">
                  <a:solidFill>
                    <a:srgbClr val="FF0000"/>
                  </a:solidFill>
                </a:rPr>
                <a:t>Laptop Biometrics</a:t>
              </a:r>
              <a:endParaRPr lang="en-US" sz="700" b="1" dirty="0">
                <a:solidFill>
                  <a:srgbClr val="FF0000"/>
                </a:solidFill>
              </a:endParaRPr>
            </a:p>
          </p:txBody>
        </p:sp>
        <p:sp>
          <p:nvSpPr>
            <p:cNvPr id="71" name="TextBox 70"/>
            <p:cNvSpPr txBox="1"/>
            <p:nvPr/>
          </p:nvSpPr>
          <p:spPr>
            <a:xfrm>
              <a:off x="3206551" y="4953000"/>
              <a:ext cx="1219200" cy="373434"/>
            </a:xfrm>
            <a:prstGeom prst="rect">
              <a:avLst/>
            </a:prstGeom>
            <a:noFill/>
          </p:spPr>
          <p:txBody>
            <a:bodyPr wrap="square" rtlCol="0">
              <a:spAutoFit/>
            </a:bodyPr>
            <a:lstStyle/>
            <a:p>
              <a:pPr algn="ctr"/>
              <a:r>
                <a:rPr lang="en-US" sz="700" b="1" dirty="0" smtClean="0">
                  <a:solidFill>
                    <a:srgbClr val="FF0000"/>
                  </a:solidFill>
                </a:rPr>
                <a:t>Laptop Automated Backup to Network</a:t>
              </a:r>
              <a:endParaRPr lang="en-US" sz="700" b="1" dirty="0">
                <a:solidFill>
                  <a:srgbClr val="FF0000"/>
                </a:solidFill>
              </a:endParaRPr>
            </a:p>
          </p:txBody>
        </p:sp>
        <p:sp>
          <p:nvSpPr>
            <p:cNvPr id="72" name="TextBox 71"/>
            <p:cNvSpPr txBox="1"/>
            <p:nvPr/>
          </p:nvSpPr>
          <p:spPr>
            <a:xfrm>
              <a:off x="5105401" y="2419290"/>
              <a:ext cx="990600" cy="373434"/>
            </a:xfrm>
            <a:prstGeom prst="rect">
              <a:avLst/>
            </a:prstGeom>
            <a:noFill/>
          </p:spPr>
          <p:txBody>
            <a:bodyPr wrap="square" rtlCol="0">
              <a:spAutoFit/>
            </a:bodyPr>
            <a:lstStyle/>
            <a:p>
              <a:pPr algn="ctr"/>
              <a:r>
                <a:rPr lang="en-US" sz="700" b="1" dirty="0" smtClean="0"/>
                <a:t>Role-Based Access Control</a:t>
              </a:r>
              <a:endParaRPr lang="en-US" sz="700" b="1" dirty="0"/>
            </a:p>
          </p:txBody>
        </p:sp>
        <p:sp>
          <p:nvSpPr>
            <p:cNvPr id="73" name="TextBox 72"/>
            <p:cNvSpPr txBox="1"/>
            <p:nvPr/>
          </p:nvSpPr>
          <p:spPr>
            <a:xfrm>
              <a:off x="1295401" y="3429001"/>
              <a:ext cx="1299477" cy="373434"/>
            </a:xfrm>
            <a:prstGeom prst="rect">
              <a:avLst/>
            </a:prstGeom>
            <a:noFill/>
          </p:spPr>
          <p:txBody>
            <a:bodyPr wrap="square" rtlCol="0">
              <a:spAutoFit/>
            </a:bodyPr>
            <a:lstStyle/>
            <a:p>
              <a:pPr algn="ctr"/>
              <a:r>
                <a:rPr lang="en-US" sz="700" b="1" dirty="0" smtClean="0">
                  <a:solidFill>
                    <a:srgbClr val="FF0000"/>
                  </a:solidFill>
                </a:rPr>
                <a:t>Security Policy Refresher Training</a:t>
              </a:r>
              <a:endParaRPr lang="en-US" sz="700" b="1" dirty="0">
                <a:solidFill>
                  <a:srgbClr val="FF0000"/>
                </a:solidFill>
              </a:endParaRPr>
            </a:p>
          </p:txBody>
        </p:sp>
        <p:sp>
          <p:nvSpPr>
            <p:cNvPr id="74" name="TextBox 73"/>
            <p:cNvSpPr txBox="1"/>
            <p:nvPr/>
          </p:nvSpPr>
          <p:spPr>
            <a:xfrm>
              <a:off x="7742082" y="4630579"/>
              <a:ext cx="596057" cy="242732"/>
            </a:xfrm>
            <a:prstGeom prst="rect">
              <a:avLst/>
            </a:prstGeom>
            <a:noFill/>
          </p:spPr>
          <p:txBody>
            <a:bodyPr wrap="none" rtlCol="0">
              <a:spAutoFit/>
            </a:bodyPr>
            <a:lstStyle/>
            <a:p>
              <a:r>
                <a:rPr lang="en-US" sz="700" b="1" dirty="0" smtClean="0"/>
                <a:t>VMware</a:t>
              </a:r>
              <a:endParaRPr lang="en-US" sz="700" b="1" dirty="0"/>
            </a:p>
          </p:txBody>
        </p:sp>
        <p:sp>
          <p:nvSpPr>
            <p:cNvPr id="75" name="TextBox 74"/>
            <p:cNvSpPr txBox="1"/>
            <p:nvPr/>
          </p:nvSpPr>
          <p:spPr>
            <a:xfrm>
              <a:off x="6934200" y="4800600"/>
              <a:ext cx="1424924" cy="242732"/>
            </a:xfrm>
            <a:prstGeom prst="rect">
              <a:avLst/>
            </a:prstGeom>
            <a:noFill/>
          </p:spPr>
          <p:txBody>
            <a:bodyPr wrap="none" rtlCol="0">
              <a:spAutoFit/>
            </a:bodyPr>
            <a:lstStyle/>
            <a:p>
              <a:r>
                <a:rPr lang="en-US" sz="700" b="1" dirty="0" smtClean="0"/>
                <a:t>Encrypted Tape Backups</a:t>
              </a:r>
              <a:endParaRPr lang="en-US" sz="700" b="1" dirty="0"/>
            </a:p>
          </p:txBody>
        </p:sp>
        <p:sp>
          <p:nvSpPr>
            <p:cNvPr id="76" name="TextBox 75"/>
            <p:cNvSpPr txBox="1"/>
            <p:nvPr/>
          </p:nvSpPr>
          <p:spPr>
            <a:xfrm>
              <a:off x="6765537" y="4249580"/>
              <a:ext cx="702063" cy="242732"/>
            </a:xfrm>
            <a:prstGeom prst="rect">
              <a:avLst/>
            </a:prstGeom>
            <a:noFill/>
          </p:spPr>
          <p:txBody>
            <a:bodyPr wrap="square" rtlCol="0">
              <a:spAutoFit/>
            </a:bodyPr>
            <a:lstStyle/>
            <a:p>
              <a:pPr algn="ctr"/>
              <a:r>
                <a:rPr lang="en-US" sz="700" b="1" dirty="0" smtClean="0"/>
                <a:t>MS WSUS</a:t>
              </a:r>
              <a:endParaRPr lang="en-US" sz="700" b="1" dirty="0"/>
            </a:p>
          </p:txBody>
        </p:sp>
      </p:grpSp>
      <p:sp>
        <p:nvSpPr>
          <p:cNvPr id="78" name="Rectangle 77"/>
          <p:cNvSpPr/>
          <p:nvPr/>
        </p:nvSpPr>
        <p:spPr>
          <a:xfrm>
            <a:off x="4575628" y="1428070"/>
            <a:ext cx="4339772" cy="5429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384628" y="1404256"/>
            <a:ext cx="4339772" cy="5429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p:cNvGrpSpPr/>
          <p:nvPr/>
        </p:nvGrpSpPr>
        <p:grpSpPr>
          <a:xfrm>
            <a:off x="834489" y="1573457"/>
            <a:ext cx="7158528" cy="4903543"/>
            <a:chOff x="1056559" y="1455574"/>
            <a:chExt cx="7158528" cy="4903543"/>
          </a:xfrm>
        </p:grpSpPr>
        <p:sp>
          <p:nvSpPr>
            <p:cNvPr id="98" name="Rectangle 97"/>
            <p:cNvSpPr/>
            <p:nvPr/>
          </p:nvSpPr>
          <p:spPr>
            <a:xfrm>
              <a:off x="1056559" y="3484670"/>
              <a:ext cx="7158528" cy="13088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1902473" y="1455574"/>
              <a:ext cx="2854960" cy="46174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Confidentiality</a:t>
              </a:r>
              <a:endParaRPr lang="en-US" sz="2400" dirty="0">
                <a:solidFill>
                  <a:schemeClr val="tx1"/>
                </a:solidFill>
              </a:endParaRPr>
            </a:p>
          </p:txBody>
        </p:sp>
        <p:sp>
          <p:nvSpPr>
            <p:cNvPr id="100" name="Rectangle 99"/>
            <p:cNvSpPr/>
            <p:nvPr/>
          </p:nvSpPr>
          <p:spPr>
            <a:xfrm>
              <a:off x="5153959" y="1455574"/>
              <a:ext cx="2854960" cy="46174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Integrity</a:t>
              </a:r>
              <a:endParaRPr lang="en-US" sz="2400" dirty="0"/>
            </a:p>
          </p:txBody>
        </p:sp>
        <p:sp>
          <p:nvSpPr>
            <p:cNvPr id="101" name="Rectangle 100"/>
            <p:cNvSpPr/>
            <p:nvPr/>
          </p:nvSpPr>
          <p:spPr>
            <a:xfrm>
              <a:off x="1056559" y="4894248"/>
              <a:ext cx="7158528" cy="13088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2" name="Rectangle 101"/>
            <p:cNvSpPr/>
            <p:nvPr/>
          </p:nvSpPr>
          <p:spPr>
            <a:xfrm rot="16200000">
              <a:off x="764428" y="5222429"/>
              <a:ext cx="1317230" cy="660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Host Platform</a:t>
              </a:r>
              <a:endParaRPr lang="en-US" b="1" dirty="0"/>
            </a:p>
          </p:txBody>
        </p:sp>
        <p:sp>
          <p:nvSpPr>
            <p:cNvPr id="103" name="Rectangle 102"/>
            <p:cNvSpPr/>
            <p:nvPr/>
          </p:nvSpPr>
          <p:spPr>
            <a:xfrm rot="16200000">
              <a:off x="764428" y="3812850"/>
              <a:ext cx="1317230" cy="660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End User</a:t>
              </a:r>
              <a:endParaRPr lang="en-US" b="1" dirty="0"/>
            </a:p>
          </p:txBody>
        </p:sp>
        <p:sp>
          <p:nvSpPr>
            <p:cNvPr id="104" name="Rectangle 103"/>
            <p:cNvSpPr/>
            <p:nvPr/>
          </p:nvSpPr>
          <p:spPr>
            <a:xfrm>
              <a:off x="1056559" y="2031422"/>
              <a:ext cx="7158528" cy="13088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5" name="Rectangle 104"/>
            <p:cNvSpPr/>
            <p:nvPr/>
          </p:nvSpPr>
          <p:spPr>
            <a:xfrm rot="16200000">
              <a:off x="764428" y="2359602"/>
              <a:ext cx="1317230" cy="660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Network/ </a:t>
              </a:r>
              <a:r>
                <a:rPr lang="en-US" sz="1600" b="1" dirty="0" smtClean="0"/>
                <a:t>Application</a:t>
              </a:r>
              <a:endParaRPr lang="en-US" b="1" dirty="0"/>
            </a:p>
          </p:txBody>
        </p:sp>
        <p:sp>
          <p:nvSpPr>
            <p:cNvPr id="106" name="Rectangle 105"/>
            <p:cNvSpPr/>
            <p:nvPr/>
          </p:nvSpPr>
          <p:spPr>
            <a:xfrm>
              <a:off x="1902473" y="1917321"/>
              <a:ext cx="2854960" cy="4441796"/>
            </a:xfrm>
            <a:prstGeom prst="rect">
              <a:avLst/>
            </a:prstGeom>
            <a:solidFill>
              <a:srgbClr val="FFFF66">
                <a:alpha val="3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ectangle 106"/>
            <p:cNvSpPr/>
            <p:nvPr/>
          </p:nvSpPr>
          <p:spPr>
            <a:xfrm>
              <a:off x="5153959" y="1917321"/>
              <a:ext cx="2854960" cy="4441796"/>
            </a:xfrm>
            <a:prstGeom prst="rect">
              <a:avLst/>
            </a:prstGeom>
            <a:solidFill>
              <a:schemeClr val="accent2">
                <a:lumMod val="60000"/>
                <a:lumOff val="4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TextBox 107"/>
            <p:cNvSpPr txBox="1"/>
            <p:nvPr/>
          </p:nvSpPr>
          <p:spPr>
            <a:xfrm>
              <a:off x="2131006" y="5571606"/>
              <a:ext cx="2395704" cy="369332"/>
            </a:xfrm>
            <a:prstGeom prst="rect">
              <a:avLst/>
            </a:prstGeom>
            <a:noFill/>
          </p:spPr>
          <p:txBody>
            <a:bodyPr wrap="square" rtlCol="0">
              <a:spAutoFit/>
            </a:bodyPr>
            <a:lstStyle/>
            <a:p>
              <a:pPr algn="ctr"/>
              <a:r>
                <a:rPr lang="en-US" b="1" dirty="0" smtClean="0">
                  <a:solidFill>
                    <a:srgbClr val="FF0000"/>
                  </a:solidFill>
                </a:rPr>
                <a:t>Device Protection</a:t>
              </a:r>
              <a:endParaRPr lang="en-US" b="1" dirty="0">
                <a:solidFill>
                  <a:srgbClr val="FF0000"/>
                </a:solidFill>
              </a:endParaRPr>
            </a:p>
          </p:txBody>
        </p:sp>
        <p:sp>
          <p:nvSpPr>
            <p:cNvPr id="109" name="TextBox 108"/>
            <p:cNvSpPr txBox="1"/>
            <p:nvPr/>
          </p:nvSpPr>
          <p:spPr>
            <a:xfrm>
              <a:off x="3964392" y="4914029"/>
              <a:ext cx="2159630" cy="369332"/>
            </a:xfrm>
            <a:prstGeom prst="rect">
              <a:avLst/>
            </a:prstGeom>
            <a:noFill/>
          </p:spPr>
          <p:txBody>
            <a:bodyPr wrap="none" rtlCol="0">
              <a:spAutoFit/>
            </a:bodyPr>
            <a:lstStyle/>
            <a:p>
              <a:r>
                <a:rPr lang="en-US" b="1" dirty="0" smtClean="0"/>
                <a:t>McAfee Anti-Virus</a:t>
              </a:r>
              <a:endParaRPr lang="en-US" b="1" dirty="0"/>
            </a:p>
          </p:txBody>
        </p:sp>
        <p:sp>
          <p:nvSpPr>
            <p:cNvPr id="110" name="TextBox 109"/>
            <p:cNvSpPr txBox="1"/>
            <p:nvPr/>
          </p:nvSpPr>
          <p:spPr>
            <a:xfrm>
              <a:off x="2246126" y="5149941"/>
              <a:ext cx="2535694" cy="369332"/>
            </a:xfrm>
            <a:prstGeom prst="rect">
              <a:avLst/>
            </a:prstGeom>
            <a:noFill/>
          </p:spPr>
          <p:txBody>
            <a:bodyPr wrap="none" rtlCol="0">
              <a:spAutoFit/>
            </a:bodyPr>
            <a:lstStyle/>
            <a:p>
              <a:r>
                <a:rPr lang="en-US" b="1" dirty="0" smtClean="0"/>
                <a:t>McAfee Anti-Spyware</a:t>
              </a:r>
              <a:endParaRPr lang="en-US" b="1" dirty="0"/>
            </a:p>
          </p:txBody>
        </p:sp>
        <p:sp>
          <p:nvSpPr>
            <p:cNvPr id="111" name="TextBox 110"/>
            <p:cNvSpPr txBox="1"/>
            <p:nvPr/>
          </p:nvSpPr>
          <p:spPr>
            <a:xfrm>
              <a:off x="5312861" y="5362542"/>
              <a:ext cx="2579945" cy="646331"/>
            </a:xfrm>
            <a:prstGeom prst="rect">
              <a:avLst/>
            </a:prstGeom>
            <a:noFill/>
          </p:spPr>
          <p:txBody>
            <a:bodyPr wrap="square" rtlCol="0">
              <a:spAutoFit/>
            </a:bodyPr>
            <a:lstStyle/>
            <a:p>
              <a:pPr algn="ctr"/>
              <a:r>
                <a:rPr lang="en-US" b="1" dirty="0" smtClean="0">
                  <a:solidFill>
                    <a:srgbClr val="FF0000"/>
                  </a:solidFill>
                </a:rPr>
                <a:t>Laptop Automated Backup to Network</a:t>
              </a:r>
              <a:endParaRPr lang="en-US" b="1" dirty="0">
                <a:solidFill>
                  <a:srgbClr val="FF0000"/>
                </a:solidFill>
              </a:endParaRPr>
            </a:p>
          </p:txBody>
        </p:sp>
        <p:sp>
          <p:nvSpPr>
            <p:cNvPr id="112" name="TextBox 111"/>
            <p:cNvSpPr txBox="1"/>
            <p:nvPr/>
          </p:nvSpPr>
          <p:spPr>
            <a:xfrm>
              <a:off x="2113953" y="3878408"/>
              <a:ext cx="2254032" cy="646331"/>
            </a:xfrm>
            <a:prstGeom prst="rect">
              <a:avLst/>
            </a:prstGeom>
            <a:noFill/>
          </p:spPr>
          <p:txBody>
            <a:bodyPr wrap="square" rtlCol="0">
              <a:spAutoFit/>
            </a:bodyPr>
            <a:lstStyle/>
            <a:p>
              <a:pPr algn="ctr"/>
              <a:r>
                <a:rPr lang="en-US" b="1" dirty="0" smtClean="0">
                  <a:solidFill>
                    <a:srgbClr val="FF0000"/>
                  </a:solidFill>
                </a:rPr>
                <a:t>Security Policy Refresher Training</a:t>
              </a:r>
              <a:endParaRPr lang="en-US" b="1" dirty="0">
                <a:solidFill>
                  <a:srgbClr val="FF0000"/>
                </a:solidFill>
              </a:endParaRPr>
            </a:p>
          </p:txBody>
        </p:sp>
      </p:grpSp>
      <p:sp>
        <p:nvSpPr>
          <p:cNvPr id="113" name="TextBox 112"/>
          <p:cNvSpPr txBox="1"/>
          <p:nvPr/>
        </p:nvSpPr>
        <p:spPr>
          <a:xfrm>
            <a:off x="1908936" y="2619057"/>
            <a:ext cx="2471068" cy="369332"/>
          </a:xfrm>
          <a:prstGeom prst="rect">
            <a:avLst/>
          </a:prstGeom>
          <a:noFill/>
        </p:spPr>
        <p:txBody>
          <a:bodyPr wrap="square" rtlCol="0">
            <a:spAutoFit/>
          </a:bodyPr>
          <a:lstStyle/>
          <a:p>
            <a:pPr algn="ctr"/>
            <a:r>
              <a:rPr lang="en-US" b="1" dirty="0" smtClean="0">
                <a:solidFill>
                  <a:srgbClr val="FF0000"/>
                </a:solidFill>
              </a:rPr>
              <a:t>Data Loss Protection</a:t>
            </a:r>
            <a:endParaRPr lang="en-US" b="1" dirty="0">
              <a:solidFill>
                <a:srgbClr val="FF0000"/>
              </a:solidFill>
            </a:endParaRPr>
          </a:p>
        </p:txBody>
      </p:sp>
    </p:spTree>
    <p:extLst>
      <p:ext uri="{BB962C8B-B14F-4D97-AF65-F5344CB8AC3E}">
        <p14:creationId xmlns:p14="http://schemas.microsoft.com/office/powerpoint/2010/main" val="40713308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9"/>
                                        </p:tgtEl>
                                        <p:attrNameLst>
                                          <p:attrName>style.visibility</p:attrName>
                                        </p:attrNameLst>
                                      </p:cBhvr>
                                      <p:to>
                                        <p:strVal val="visible"/>
                                      </p:to>
                                    </p:set>
                                    <p:animEffect transition="in" filter="fade">
                                      <p:cBhvr>
                                        <p:cTn id="14" dur="1000"/>
                                        <p:tgtEl>
                                          <p:spTgt spid="79"/>
                                        </p:tgtEl>
                                      </p:cBhvr>
                                    </p:animEffect>
                                    <p:anim calcmode="lin" valueType="num">
                                      <p:cBhvr>
                                        <p:cTn id="15" dur="1000" fill="hold"/>
                                        <p:tgtEl>
                                          <p:spTgt spid="79"/>
                                        </p:tgtEl>
                                        <p:attrNameLst>
                                          <p:attrName>ppt_x</p:attrName>
                                        </p:attrNameLst>
                                      </p:cBhvr>
                                      <p:tavLst>
                                        <p:tav tm="0">
                                          <p:val>
                                            <p:strVal val="#ppt_x"/>
                                          </p:val>
                                        </p:tav>
                                        <p:tav tm="100000">
                                          <p:val>
                                            <p:strVal val="#ppt_x"/>
                                          </p:val>
                                        </p:tav>
                                      </p:tavLst>
                                    </p:anim>
                                    <p:anim calcmode="lin" valueType="num">
                                      <p:cBhvr>
                                        <p:cTn id="16" dur="1000" fill="hold"/>
                                        <p:tgtEl>
                                          <p:spTgt spid="7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6" presetClass="entr" presetSubtype="21" fill="hold" nodeType="afterEffect">
                                  <p:stCondLst>
                                    <p:cond delay="500"/>
                                  </p:stCondLst>
                                  <p:childTnLst>
                                    <p:set>
                                      <p:cBhvr>
                                        <p:cTn id="19" dur="1" fill="hold">
                                          <p:stCondLst>
                                            <p:cond delay="0"/>
                                          </p:stCondLst>
                                        </p:cTn>
                                        <p:tgtEl>
                                          <p:spTgt spid="97"/>
                                        </p:tgtEl>
                                        <p:attrNameLst>
                                          <p:attrName>style.visibility</p:attrName>
                                        </p:attrNameLst>
                                      </p:cBhvr>
                                      <p:to>
                                        <p:strVal val="visible"/>
                                      </p:to>
                                    </p:set>
                                    <p:animEffect transition="in" filter="barn(inVertical)">
                                      <p:cBhvr>
                                        <p:cTn id="20" dur="2000"/>
                                        <p:tgtEl>
                                          <p:spTgt spid="97"/>
                                        </p:tgtEl>
                                      </p:cBhvr>
                                    </p:animEffect>
                                  </p:childTnLst>
                                </p:cTn>
                              </p:par>
                            </p:childTnLst>
                          </p:cTn>
                        </p:par>
                        <p:par>
                          <p:cTn id="21" fill="hold">
                            <p:stCondLst>
                              <p:cond delay="3500"/>
                            </p:stCondLst>
                            <p:childTnLst>
                              <p:par>
                                <p:cTn id="22" presetID="45" presetClass="entr" presetSubtype="0" fill="hold" grpId="0" nodeType="afterEffect">
                                  <p:stCondLst>
                                    <p:cond delay="1500"/>
                                  </p:stCondLst>
                                  <p:childTnLst>
                                    <p:set>
                                      <p:cBhvr>
                                        <p:cTn id="23" dur="1" fill="hold">
                                          <p:stCondLst>
                                            <p:cond delay="0"/>
                                          </p:stCondLst>
                                        </p:cTn>
                                        <p:tgtEl>
                                          <p:spTgt spid="113"/>
                                        </p:tgtEl>
                                        <p:attrNameLst>
                                          <p:attrName>style.visibility</p:attrName>
                                        </p:attrNameLst>
                                      </p:cBhvr>
                                      <p:to>
                                        <p:strVal val="visible"/>
                                      </p:to>
                                    </p:set>
                                    <p:animEffect transition="in" filter="fade">
                                      <p:cBhvr>
                                        <p:cTn id="24" dur="2000"/>
                                        <p:tgtEl>
                                          <p:spTgt spid="113"/>
                                        </p:tgtEl>
                                      </p:cBhvr>
                                    </p:animEffect>
                                    <p:anim calcmode="lin" valueType="num">
                                      <p:cBhvr>
                                        <p:cTn id="25" dur="2000" fill="hold"/>
                                        <p:tgtEl>
                                          <p:spTgt spid="113"/>
                                        </p:tgtEl>
                                        <p:attrNameLst>
                                          <p:attrName>ppt_w</p:attrName>
                                        </p:attrNameLst>
                                      </p:cBhvr>
                                      <p:tavLst>
                                        <p:tav tm="0" fmla="#ppt_w*sin(2.5*pi*$)">
                                          <p:val>
                                            <p:fltVal val="0"/>
                                          </p:val>
                                        </p:tav>
                                        <p:tav tm="100000">
                                          <p:val>
                                            <p:fltVal val="1"/>
                                          </p:val>
                                        </p:tav>
                                      </p:tavLst>
                                    </p:anim>
                                    <p:anim calcmode="lin" valueType="num">
                                      <p:cBhvr>
                                        <p:cTn id="26" dur="2000" fill="hold"/>
                                        <p:tgtEl>
                                          <p:spTgt spid="1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1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View of Situation</a:t>
            </a:r>
            <a:endParaRPr lang="en-US" dirty="0"/>
          </a:p>
        </p:txBody>
      </p:sp>
      <p:graphicFrame>
        <p:nvGraphicFramePr>
          <p:cNvPr id="6" name="Group 161"/>
          <p:cNvGraphicFramePr>
            <a:graphicFrameLocks/>
          </p:cNvGraphicFramePr>
          <p:nvPr>
            <p:extLst>
              <p:ext uri="{D42A27DB-BD31-4B8C-83A1-F6EECF244321}">
                <p14:modId xmlns:p14="http://schemas.microsoft.com/office/powerpoint/2010/main" val="4076608170"/>
              </p:ext>
            </p:extLst>
          </p:nvPr>
        </p:nvGraphicFramePr>
        <p:xfrm>
          <a:off x="428624" y="1676400"/>
          <a:ext cx="8410576" cy="4787757"/>
        </p:xfrm>
        <a:graphic>
          <a:graphicData uri="http://schemas.openxmlformats.org/drawingml/2006/table">
            <a:tbl>
              <a:tblPr/>
              <a:tblGrid>
                <a:gridCol w="1628776"/>
                <a:gridCol w="1828800"/>
                <a:gridCol w="1600200"/>
                <a:gridCol w="1704975"/>
                <a:gridCol w="1647825"/>
              </a:tblGrid>
              <a:tr h="1130157">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cap="flat">
                      <a:noFill/>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End User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1">
                            <a:gamma/>
                            <a:shade val="46275"/>
                            <a:invGamma/>
                          </a:schemeClr>
                        </a:gs>
                        <a:gs pos="50000">
                          <a:schemeClr val="accent1"/>
                        </a:gs>
                        <a:gs pos="100000">
                          <a:schemeClr val="accent1">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IT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1">
                            <a:gamma/>
                            <a:shade val="46275"/>
                            <a:invGamma/>
                          </a:schemeClr>
                        </a:gs>
                        <a:gs pos="50000">
                          <a:schemeClr val="accent1"/>
                        </a:gs>
                        <a:gs pos="100000">
                          <a:schemeClr val="accent1">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Auditor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1">
                            <a:gamma/>
                            <a:shade val="46275"/>
                            <a:invGamma/>
                          </a:schemeClr>
                        </a:gs>
                        <a:gs pos="50000">
                          <a:schemeClr val="accent1"/>
                        </a:gs>
                        <a:gs pos="100000">
                          <a:schemeClr val="accent1">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Management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1">
                            <a:gamma/>
                            <a:shade val="46275"/>
                            <a:invGamma/>
                          </a:schemeClr>
                        </a:gs>
                        <a:gs pos="50000">
                          <a:schemeClr val="accent1"/>
                        </a:gs>
                        <a:gs pos="100000">
                          <a:schemeClr val="accent1">
                            <a:gamma/>
                            <a:shade val="46275"/>
                            <a:invGamma/>
                          </a:schemeClr>
                        </a:gs>
                      </a:gsLst>
                      <a:lin ang="5400000" scaled="1"/>
                    </a:gradFill>
                  </a:tcPr>
                </a:tc>
              </a:tr>
              <a:tr h="69864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Lost Laptop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sym typeface="Wingdings"/>
                        </a:rPr>
                        <a:t>Are there copies of my files?</a:t>
                      </a:r>
                      <a:endParaRPr kumimoji="0" lang="en-U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sym typeface="Wingdings"/>
                        </a:rPr>
                        <a:t>Is our network vulnerable?</a:t>
                      </a:r>
                      <a:endParaRPr kumimoji="0" lang="en-U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What client/patient data was on the laptop?</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What trade secrets were on the laptop?  What’s the productivity loss?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r h="5334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Sensitive Information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sym typeface="Wingdings"/>
                        </a:rPr>
                        <a:t>I need the data if I’m expected to work off-site.</a:t>
                      </a:r>
                      <a:endParaRPr kumimoji="0" lang="en-U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sym typeface="Wingdings"/>
                        </a:rPr>
                        <a:t>I’m told which users should have access to the application.</a:t>
                      </a:r>
                      <a:endParaRPr kumimoji="0" lang="en-U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Personally identifiable data is governed by regulation, such as PCI and HIPPA.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Employees can’t be productive if they don’t have what they need to work.</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r h="50292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Corporate Smartphone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The smartphone my company gives shouldn’t be a pain to use.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How should the phones be provisioned? I don’t have time for this.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Need to be prepared with users access lists and activity logs for an audit.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Need to control costs.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r h="50292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Proliferation of Tools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sym typeface="Wingdings"/>
                        </a:rPr>
                        <a:t>I want any tool that makes my job easier.</a:t>
                      </a:r>
                      <a:endParaRPr kumimoji="0" lang="en-U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sym typeface="Wingdings"/>
                        </a:rPr>
                        <a:t>I know that 3</a:t>
                      </a:r>
                      <a:r>
                        <a:rPr kumimoji="0" lang="en-US" sz="1200" b="0" i="0" u="none" strike="noStrike" cap="none" normalizeH="0" baseline="30000" dirty="0" smtClean="0">
                          <a:ln>
                            <a:noFill/>
                          </a:ln>
                          <a:solidFill>
                            <a:schemeClr val="tx1"/>
                          </a:solidFill>
                          <a:effectLst/>
                          <a:latin typeface="Arial" charset="0"/>
                          <a:sym typeface="Wingdings"/>
                        </a:rPr>
                        <a:t>rd</a:t>
                      </a:r>
                      <a:r>
                        <a:rPr kumimoji="0" lang="en-US" sz="1200" b="0" i="0" u="none" strike="noStrike" cap="none" normalizeH="0" baseline="0" dirty="0" smtClean="0">
                          <a:ln>
                            <a:noFill/>
                          </a:ln>
                          <a:solidFill>
                            <a:schemeClr val="tx1"/>
                          </a:solidFill>
                          <a:effectLst/>
                          <a:latin typeface="Arial" charset="0"/>
                          <a:sym typeface="Wingdings"/>
                        </a:rPr>
                        <a:t> party tools like flash drives can make our network vulnerable.</a:t>
                      </a:r>
                      <a:endParaRPr kumimoji="0" lang="en-U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If we have audits on laptops for personally identifiable information, shouldn’t other sources of leaks be examined too?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If it ain't broke, don’t fix it.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bl>
          </a:graphicData>
        </a:graphic>
      </p:graphicFrame>
      <p:sp>
        <p:nvSpPr>
          <p:cNvPr id="7" name="Rectangle 6"/>
          <p:cNvSpPr/>
          <p:nvPr/>
        </p:nvSpPr>
        <p:spPr>
          <a:xfrm>
            <a:off x="395288" y="3638551"/>
            <a:ext cx="8443911" cy="2914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87580" y="4412344"/>
            <a:ext cx="8415337" cy="2133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94840" y="5254172"/>
            <a:ext cx="8415337" cy="1284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339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Vision for What to  Accomplish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1053191"/>
              </p:ext>
            </p:extLst>
          </p:nvPr>
        </p:nvGraphicFramePr>
        <p:xfrm>
          <a:off x="457200" y="1295400"/>
          <a:ext cx="8229600" cy="5026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409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5">
                                            <p:graphicEl>
                                              <a:dgm id="{B9ED548F-0288-4B93-8619-C3403274F477}"/>
                                            </p:graphic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5">
                                            <p:graphicEl>
                                              <a:dgm id="{06C8C2CC-8EA2-4FBB-8B2E-DD815FC2D486}"/>
                                            </p:graphic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5">
                                            <p:graphicEl>
                                              <a:dgm id="{CCB9B15E-D138-4C52-B9CC-0B4C1CF11B84}"/>
                                            </p:graphic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5">
                                            <p:graphicEl>
                                              <a:dgm id="{DB2B81A1-A9B4-4CFA-A10A-DF71EBC986C8}"/>
                                            </p:graphic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5">
                                            <p:graphicEl>
                                              <a:dgm id="{9148D4FF-107C-47DF-89E2-71C9005E6257}"/>
                                            </p:graphic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5">
                                            <p:graphicEl>
                                              <a:dgm id="{6AF0CA7F-D259-4EF2-9878-63B159C3185F}"/>
                                            </p:graphic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1000"/>
                                  </p:stCondLst>
                                  <p:childTnLst>
                                    <p:set>
                                      <p:cBhvr>
                                        <p:cTn id="24" dur="1" fill="hold">
                                          <p:stCondLst>
                                            <p:cond delay="0"/>
                                          </p:stCondLst>
                                        </p:cTn>
                                        <p:tgtEl>
                                          <p:spTgt spid="5">
                                            <p:graphicEl>
                                              <a:dgm id="{469DEB2C-1B92-4453-9C3F-3AEF99F6FC4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a:lstStyle/>
          <a:p>
            <a:r>
              <a:rPr lang="en-US" sz="3600" dirty="0" smtClean="0"/>
              <a:t>Topics</a:t>
            </a:r>
            <a:endParaRPr lang="en-US" sz="3600" dirty="0"/>
          </a:p>
        </p:txBody>
      </p:sp>
      <p:graphicFrame>
        <p:nvGraphicFramePr>
          <p:cNvPr id="12" name="Diagram 11"/>
          <p:cNvGraphicFramePr/>
          <p:nvPr>
            <p:extLst>
              <p:ext uri="{D42A27DB-BD31-4B8C-83A1-F6EECF244321}">
                <p14:modId xmlns:p14="http://schemas.microsoft.com/office/powerpoint/2010/main" val="4083305189"/>
              </p:ext>
            </p:extLst>
          </p:nvPr>
        </p:nvGraphicFramePr>
        <p:xfrm>
          <a:off x="772901" y="1676400"/>
          <a:ext cx="771795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262867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8D195C0B-6EF9-4C69-9572-368E5ADE123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12">
                                            <p:graphicEl>
                                              <a:dgm id="{DE1BA907-1924-45EE-A2E1-AA0DF8A4E98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dgm id="{124FB78F-F055-4CF3-812E-9B7DC69F0AE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childTnLst>
                                    <p:set>
                                      <p:cBhvr>
                                        <p:cTn id="18" dur="1" fill="hold">
                                          <p:stCondLst>
                                            <p:cond delay="0"/>
                                          </p:stCondLst>
                                        </p:cTn>
                                        <p:tgtEl>
                                          <p:spTgt spid="12">
                                            <p:graphicEl>
                                              <a:dgm id="{5473B14D-974A-4368-86EA-7304191D20A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graphicEl>
                                              <a:dgm id="{18E6ACC3-60AA-4F2D-A447-D91DBF4C0D7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graphicEl>
                                              <a:dgm id="{546EECF5-2DD3-4F9B-ABB6-D9E880B9794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Questions</a:t>
            </a:r>
            <a:endParaRPr lang="en-US" dirty="0"/>
          </a:p>
        </p:txBody>
      </p:sp>
      <p:sp>
        <p:nvSpPr>
          <p:cNvPr id="3" name="Content Placeholder 2"/>
          <p:cNvSpPr>
            <a:spLocks noGrp="1"/>
          </p:cNvSpPr>
          <p:nvPr>
            <p:ph idx="1"/>
          </p:nvPr>
        </p:nvSpPr>
        <p:spPr/>
        <p:txBody>
          <a:bodyPr/>
          <a:lstStyle/>
          <a:p>
            <a:r>
              <a:rPr lang="en-US" dirty="0" smtClean="0"/>
              <a:t>Since we are not starting from a clean slate:</a:t>
            </a:r>
          </a:p>
          <a:p>
            <a:pPr lvl="1"/>
            <a:r>
              <a:rPr lang="en-US" dirty="0" smtClean="0"/>
              <a:t>How is the organization using McAfee and will the mobile security products we select be compatible with McAfee?</a:t>
            </a:r>
          </a:p>
          <a:p>
            <a:pPr lvl="1"/>
            <a:r>
              <a:rPr lang="en-US" dirty="0" smtClean="0"/>
              <a:t>Utimaco SafeGuard is being used to manage laptop hard drive encryption, lock down, and auditability:</a:t>
            </a:r>
          </a:p>
          <a:p>
            <a:pPr lvl="2"/>
            <a:r>
              <a:rPr lang="en-US" dirty="0" smtClean="0"/>
              <a:t>How is it being used specifically?</a:t>
            </a:r>
          </a:p>
          <a:p>
            <a:pPr lvl="2"/>
            <a:r>
              <a:rPr lang="en-US" dirty="0" smtClean="0"/>
              <a:t>Are there other products that may be better choices?</a:t>
            </a:r>
            <a:endParaRPr lang="en-US" dirty="0"/>
          </a:p>
        </p:txBody>
      </p:sp>
    </p:spTree>
    <p:extLst>
      <p:ext uri="{BB962C8B-B14F-4D97-AF65-F5344CB8AC3E}">
        <p14:creationId xmlns:p14="http://schemas.microsoft.com/office/powerpoint/2010/main" val="4228771903"/>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Phase 1 Product Selection</a:t>
            </a:r>
            <a:endParaRPr lang="en-US" dirty="0"/>
          </a:p>
        </p:txBody>
      </p:sp>
      <p:sp>
        <p:nvSpPr>
          <p:cNvPr id="5" name="Subtitle 4"/>
          <p:cNvSpPr>
            <a:spLocks noGrp="1"/>
          </p:cNvSpPr>
          <p:nvPr>
            <p:ph type="subTitle" idx="13"/>
          </p:nvPr>
        </p:nvSpPr>
        <p:spPr/>
        <p:txBody>
          <a:bodyPr/>
          <a:lstStyle/>
          <a:p>
            <a:r>
              <a:rPr lang="en-US" dirty="0" smtClean="0"/>
              <a:t>Identifying vendor products, comparing features, developing final selection pros and cons</a:t>
            </a:r>
            <a:endParaRPr lang="en-US" dirty="0"/>
          </a:p>
        </p:txBody>
      </p:sp>
    </p:spTree>
    <p:extLst>
      <p:ext uri="{BB962C8B-B14F-4D97-AF65-F5344CB8AC3E}">
        <p14:creationId xmlns:p14="http://schemas.microsoft.com/office/powerpoint/2010/main" val="12172252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 – MDP Selection</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124075"/>
            <a:ext cx="3800475"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76800" y="2581276"/>
            <a:ext cx="4098301" cy="1200329"/>
          </a:xfrm>
          <a:prstGeom prst="rect">
            <a:avLst/>
          </a:prstGeom>
          <a:noFill/>
        </p:spPr>
        <p:txBody>
          <a:bodyPr wrap="none" rtlCol="0">
            <a:spAutoFit/>
          </a:bodyPr>
          <a:lstStyle/>
          <a:p>
            <a:pPr marL="285750" indent="-285750">
              <a:buFont typeface="Arial" pitchFamily="34" charset="0"/>
              <a:buChar char="•"/>
            </a:pPr>
            <a:r>
              <a:rPr lang="en-US" dirty="0" smtClean="0"/>
              <a:t>McAfee</a:t>
            </a:r>
          </a:p>
          <a:p>
            <a:pPr marL="285750" indent="-285750">
              <a:buFont typeface="Arial" pitchFamily="34" charset="0"/>
              <a:buChar char="•"/>
            </a:pPr>
            <a:r>
              <a:rPr lang="en-US" dirty="0" smtClean="0"/>
              <a:t>Sophos</a:t>
            </a:r>
          </a:p>
          <a:p>
            <a:pPr marL="285750" indent="-285750">
              <a:buFont typeface="Arial" pitchFamily="34" charset="0"/>
              <a:buChar char="•"/>
            </a:pPr>
            <a:r>
              <a:rPr lang="en-US" dirty="0" smtClean="0"/>
              <a:t>Symantec</a:t>
            </a:r>
          </a:p>
          <a:p>
            <a:pPr marL="285750" indent="-285750">
              <a:buFont typeface="Arial" pitchFamily="34" charset="0"/>
              <a:buChar char="•"/>
            </a:pPr>
            <a:r>
              <a:rPr lang="en-US" dirty="0" smtClean="0"/>
              <a:t>Check Point Software Technologies</a:t>
            </a:r>
            <a:endParaRPr lang="en-US" dirty="0"/>
          </a:p>
        </p:txBody>
      </p:sp>
      <p:sp>
        <p:nvSpPr>
          <p:cNvPr id="5" name="Rectangle 4"/>
          <p:cNvSpPr/>
          <p:nvPr/>
        </p:nvSpPr>
        <p:spPr>
          <a:xfrm>
            <a:off x="2208595" y="1600200"/>
            <a:ext cx="4726807"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MDP – Gartner Magic Quadrant</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93913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MDP Product Comparison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39444242"/>
              </p:ext>
            </p:extLst>
          </p:nvPr>
        </p:nvGraphicFramePr>
        <p:xfrm>
          <a:off x="533400" y="1371600"/>
          <a:ext cx="8229600" cy="5090160"/>
        </p:xfrm>
        <a:graphic>
          <a:graphicData uri="http://schemas.openxmlformats.org/drawingml/2006/table">
            <a:tbl>
              <a:tblPr firstRow="1" bandRow="1">
                <a:tableStyleId>{5C22544A-7EE6-4342-B048-85BDC9FD1C3A}</a:tableStyleId>
              </a:tblPr>
              <a:tblGrid>
                <a:gridCol w="3124200"/>
                <a:gridCol w="1066800"/>
                <a:gridCol w="1143000"/>
                <a:gridCol w="1371600"/>
                <a:gridCol w="1524000"/>
              </a:tblGrid>
              <a:tr h="370840">
                <a:tc>
                  <a:txBody>
                    <a:bodyPr/>
                    <a:lstStyle/>
                    <a:p>
                      <a:r>
                        <a:rPr lang="en-US" dirty="0" smtClean="0"/>
                        <a:t>Feature</a:t>
                      </a:r>
                      <a:endParaRPr lang="en-US" dirty="0"/>
                    </a:p>
                  </a:txBody>
                  <a:tcPr/>
                </a:tc>
                <a:tc>
                  <a:txBody>
                    <a:bodyPr/>
                    <a:lstStyle/>
                    <a:p>
                      <a:r>
                        <a:rPr lang="en-US" dirty="0" smtClean="0"/>
                        <a:t>McAfee</a:t>
                      </a:r>
                      <a:endParaRPr lang="en-US" dirty="0"/>
                    </a:p>
                  </a:txBody>
                  <a:tcPr/>
                </a:tc>
                <a:tc>
                  <a:txBody>
                    <a:bodyPr/>
                    <a:lstStyle/>
                    <a:p>
                      <a:r>
                        <a:rPr lang="en-US" dirty="0" smtClean="0"/>
                        <a:t>Sophos</a:t>
                      </a:r>
                      <a:endParaRPr lang="en-US" dirty="0"/>
                    </a:p>
                  </a:txBody>
                  <a:tcPr/>
                </a:tc>
                <a:tc>
                  <a:txBody>
                    <a:bodyPr/>
                    <a:lstStyle/>
                    <a:p>
                      <a:r>
                        <a:rPr lang="en-US" dirty="0" smtClean="0"/>
                        <a:t>Symantec</a:t>
                      </a:r>
                      <a:endParaRPr lang="en-US" dirty="0"/>
                    </a:p>
                  </a:txBody>
                  <a:tcPr/>
                </a:tc>
                <a:tc>
                  <a:txBody>
                    <a:bodyPr/>
                    <a:lstStyle/>
                    <a:p>
                      <a:r>
                        <a:rPr lang="en-US" dirty="0" smtClean="0"/>
                        <a:t>Check Point</a:t>
                      </a:r>
                      <a:endParaRPr lang="en-US" dirty="0"/>
                    </a:p>
                  </a:txBody>
                  <a:tcPr/>
                </a:tc>
              </a:tr>
              <a:tr h="370840">
                <a:tc>
                  <a:txBody>
                    <a:bodyPr/>
                    <a:lstStyle/>
                    <a:p>
                      <a:r>
                        <a:rPr lang="en-US" sz="1400" b="1" dirty="0" smtClean="0"/>
                        <a:t>Poison pill</a:t>
                      </a:r>
                      <a:endParaRPr lang="en-US" sz="1400" b="1" dirty="0"/>
                    </a:p>
                  </a:txBody>
                  <a:tcPr/>
                </a:tc>
                <a:tc>
                  <a:txBody>
                    <a:bodyPr/>
                    <a:lstStyle/>
                    <a:p>
                      <a:pPr algn="ctr"/>
                      <a:r>
                        <a:rPr lang="en-US" b="1" dirty="0" smtClean="0">
                          <a:sym typeface="Wingdings"/>
                        </a:rPr>
                        <a:t></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r>
              <a:tr h="370840">
                <a:tc>
                  <a:txBody>
                    <a:bodyPr/>
                    <a:lstStyle/>
                    <a:p>
                      <a:r>
                        <a:rPr lang="en-US" sz="1400" b="1" dirty="0" smtClean="0"/>
                        <a:t>Management console</a:t>
                      </a:r>
                      <a:endParaRPr lang="en-US"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r>
              <a:tr h="370840">
                <a:tc>
                  <a:txBody>
                    <a:bodyPr/>
                    <a:lstStyle/>
                    <a:p>
                      <a:r>
                        <a:rPr lang="en-US" sz="1400" b="1" dirty="0" smtClean="0"/>
                        <a:t>Audit reports</a:t>
                      </a:r>
                      <a:endParaRPr lang="en-US"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r>
              <a:tr h="370840">
                <a:tc>
                  <a:txBody>
                    <a:bodyPr/>
                    <a:lstStyle/>
                    <a:p>
                      <a:r>
                        <a:rPr lang="en-US" sz="1400" b="1" dirty="0" smtClean="0"/>
                        <a:t>Windows and Mac</a:t>
                      </a:r>
                      <a:r>
                        <a:rPr lang="en-US" sz="1400" b="1" baseline="0" dirty="0" smtClean="0"/>
                        <a:t> Support</a:t>
                      </a:r>
                      <a:endParaRPr lang="en-US"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r>
              <a:tr h="370840">
                <a:tc>
                  <a:txBody>
                    <a:bodyPr/>
                    <a:lstStyle/>
                    <a:p>
                      <a:r>
                        <a:rPr lang="en-US" sz="1400" b="1" dirty="0" smtClean="0"/>
                        <a:t>FIPS 140-2 supported</a:t>
                      </a:r>
                      <a:endParaRPr lang="en-US"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r>
              <a:tr h="370840">
                <a:tc>
                  <a:txBody>
                    <a:bodyPr/>
                    <a:lstStyle/>
                    <a:p>
                      <a:r>
                        <a:rPr lang="en-US" sz="1400" b="1" dirty="0" smtClean="0"/>
                        <a:t>Protection for removable media</a:t>
                      </a:r>
                      <a:endParaRPr lang="en-US"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r>
              <a:tr h="370840">
                <a:tc>
                  <a:txBody>
                    <a:bodyPr/>
                    <a:lstStyle/>
                    <a:p>
                      <a:r>
                        <a:rPr lang="en-US" sz="1400" dirty="0" smtClean="0"/>
                        <a:t>Trusted Platform Module (TPM) support</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smtClean="0"/>
                    </a:p>
                  </a:txBody>
                  <a:tcPr/>
                </a:tc>
              </a:tr>
              <a:tr h="370840">
                <a:tc>
                  <a:txBody>
                    <a:bodyPr/>
                    <a:lstStyle/>
                    <a:p>
                      <a:r>
                        <a:rPr lang="en-US" sz="1400" dirty="0" smtClean="0"/>
                        <a:t>Supports tokens</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r>
              <a:tr h="370840">
                <a:tc>
                  <a:txBody>
                    <a:bodyPr/>
                    <a:lstStyle/>
                    <a:p>
                      <a:r>
                        <a:rPr lang="en-US" sz="1400" dirty="0" smtClean="0"/>
                        <a:t>Encryption</a:t>
                      </a:r>
                      <a:r>
                        <a:rPr lang="en-US" sz="1400" baseline="0" dirty="0" smtClean="0"/>
                        <a:t> Strength</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r>
              <a:tr h="370840">
                <a:tc>
                  <a:txBody>
                    <a:bodyPr/>
                    <a:lstStyle/>
                    <a:p>
                      <a:r>
                        <a:rPr lang="en-US" sz="1400" dirty="0" smtClean="0"/>
                        <a:t>Offers Cloud service</a:t>
                      </a:r>
                      <a:endParaRPr lang="en-US" sz="1400" dirty="0"/>
                    </a:p>
                  </a:txBody>
                  <a:tcPr/>
                </a:tc>
                <a:tc>
                  <a:txBody>
                    <a:bodyPr/>
                    <a:lstStyle/>
                    <a:p>
                      <a:pPr algn="ctr"/>
                      <a:endParaRPr lang="en-US" b="1" dirty="0"/>
                    </a:p>
                  </a:txBody>
                  <a:tcPr/>
                </a:tc>
                <a:tc>
                  <a:txBody>
                    <a:bodyPr/>
                    <a:lstStyle/>
                    <a:p>
                      <a:pPr algn="ctr"/>
                      <a:endParaRPr lang="en-US" b="1" dirty="0"/>
                    </a:p>
                  </a:txBody>
                  <a:tcPr/>
                </a:tc>
                <a:tc>
                  <a:txBody>
                    <a:bodyPr/>
                    <a:lstStyle/>
                    <a:p>
                      <a:pPr algn="ctr"/>
                      <a:endParaRPr lang="en-US" b="1" dirty="0"/>
                    </a:p>
                  </a:txBody>
                  <a:tcPr/>
                </a:tc>
                <a:tc>
                  <a:txBody>
                    <a:bodyPr/>
                    <a:lstStyle/>
                    <a:p>
                      <a:pPr algn="ctr"/>
                      <a:endParaRPr lang="en-US" b="1" dirty="0"/>
                    </a:p>
                  </a:txBody>
                  <a:tcPr/>
                </a:tc>
              </a:tr>
              <a:tr h="370840">
                <a:tc>
                  <a:txBody>
                    <a:bodyPr/>
                    <a:lstStyle/>
                    <a:p>
                      <a:r>
                        <a:rPr lang="en-US" sz="1400" dirty="0" smtClean="0"/>
                        <a:t>Supports self-encrypting</a:t>
                      </a:r>
                      <a:r>
                        <a:rPr lang="en-US" sz="1400" baseline="0" dirty="0" smtClean="0"/>
                        <a:t> drives</a:t>
                      </a:r>
                      <a:endParaRPr lang="en-US" sz="1400" dirty="0"/>
                    </a:p>
                  </a:txBody>
                  <a:tcPr/>
                </a:tc>
                <a:tc>
                  <a:txBody>
                    <a:bodyPr/>
                    <a:lstStyle/>
                    <a:p>
                      <a:pPr algn="ct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algn="ctr"/>
                      <a:endParaRPr lang="en-US" b="1" dirty="0"/>
                    </a:p>
                  </a:txBody>
                  <a:tcPr/>
                </a:tc>
                <a:tc>
                  <a:txBody>
                    <a:bodyPr/>
                    <a:lstStyle/>
                    <a:p>
                      <a:pPr algn="ctr"/>
                      <a:endParaRPr lang="en-US" b="1" dirty="0"/>
                    </a:p>
                  </a:txBody>
                  <a:tcPr/>
                </a:tc>
              </a:tr>
              <a:tr h="370840">
                <a:tc>
                  <a:txBody>
                    <a:bodyPr/>
                    <a:lstStyle/>
                    <a:p>
                      <a:r>
                        <a:rPr lang="en-US" sz="1400" dirty="0" smtClean="0"/>
                        <a:t>Integration with file sharing products</a:t>
                      </a:r>
                      <a:endParaRPr lang="en-US" sz="1400" dirty="0"/>
                    </a:p>
                  </a:txBody>
                  <a:tcPr/>
                </a:tc>
                <a:tc>
                  <a:txBody>
                    <a:bodyPr/>
                    <a:lstStyle/>
                    <a:p>
                      <a:pPr algn="ct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algn="ctr"/>
                      <a:endParaRPr lang="en-US" b="1" dirty="0"/>
                    </a:p>
                  </a:txBody>
                  <a:tcPr/>
                </a:tc>
                <a:tc>
                  <a:txBody>
                    <a:bodyPr/>
                    <a:lstStyle/>
                    <a:p>
                      <a:pPr algn="ctr"/>
                      <a:endParaRPr lang="en-US" b="1" dirty="0"/>
                    </a:p>
                  </a:txBody>
                  <a:tcPr/>
                </a:tc>
              </a:tr>
            </a:tbl>
          </a:graphicData>
        </a:graphic>
      </p:graphicFrame>
      <p:sp>
        <p:nvSpPr>
          <p:cNvPr id="2" name="TextBox 1"/>
          <p:cNvSpPr txBox="1"/>
          <p:nvPr/>
        </p:nvSpPr>
        <p:spPr>
          <a:xfrm>
            <a:off x="1752600" y="6477000"/>
            <a:ext cx="5331909" cy="307777"/>
          </a:xfrm>
          <a:prstGeom prst="rect">
            <a:avLst/>
          </a:prstGeom>
          <a:noFill/>
        </p:spPr>
        <p:txBody>
          <a:bodyPr wrap="none" rtlCol="0">
            <a:spAutoFit/>
          </a:bodyPr>
          <a:lstStyle/>
          <a:p>
            <a:r>
              <a:rPr lang="en-US" sz="1400" i="1" dirty="0" smtClean="0">
                <a:sym typeface="Wingdings"/>
              </a:rPr>
              <a:t> - meets criteria; + - exceeds criteria; ++ greatly exceeds criteria</a:t>
            </a:r>
            <a:endParaRPr lang="en-US" sz="1400" i="1" dirty="0"/>
          </a:p>
        </p:txBody>
      </p:sp>
    </p:spTree>
    <p:extLst>
      <p:ext uri="{BB962C8B-B14F-4D97-AF65-F5344CB8AC3E}">
        <p14:creationId xmlns:p14="http://schemas.microsoft.com/office/powerpoint/2010/main" val="3696943226"/>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 – DLP Selection</a:t>
            </a:r>
            <a:endParaRPr lang="en-US" dirty="0"/>
          </a:p>
        </p:txBody>
      </p:sp>
      <p:sp>
        <p:nvSpPr>
          <p:cNvPr id="4" name="TextBox 3"/>
          <p:cNvSpPr txBox="1"/>
          <p:nvPr/>
        </p:nvSpPr>
        <p:spPr>
          <a:xfrm>
            <a:off x="5551821" y="2743200"/>
            <a:ext cx="1559081" cy="1200329"/>
          </a:xfrm>
          <a:prstGeom prst="rect">
            <a:avLst/>
          </a:prstGeom>
          <a:noFill/>
        </p:spPr>
        <p:txBody>
          <a:bodyPr wrap="none" rtlCol="0">
            <a:spAutoFit/>
          </a:bodyPr>
          <a:lstStyle/>
          <a:p>
            <a:pPr marL="285750" indent="-285750">
              <a:buFont typeface="Arial" pitchFamily="34" charset="0"/>
              <a:buChar char="•"/>
            </a:pPr>
            <a:r>
              <a:rPr lang="en-US" dirty="0" smtClean="0"/>
              <a:t>Symantec</a:t>
            </a:r>
          </a:p>
          <a:p>
            <a:pPr marL="285750" indent="-285750">
              <a:buFont typeface="Arial" pitchFamily="34" charset="0"/>
              <a:buChar char="•"/>
            </a:pPr>
            <a:r>
              <a:rPr lang="en-US" dirty="0" smtClean="0"/>
              <a:t>McAfee</a:t>
            </a:r>
          </a:p>
          <a:p>
            <a:pPr marL="285750" indent="-285750">
              <a:buFont typeface="Arial" pitchFamily="34" charset="0"/>
              <a:buChar char="•"/>
            </a:pPr>
            <a:r>
              <a:rPr lang="en-US" dirty="0" smtClean="0"/>
              <a:t>Websense</a:t>
            </a:r>
          </a:p>
          <a:p>
            <a:pPr marL="285750" indent="-285750">
              <a:buFont typeface="Arial" pitchFamily="34" charset="0"/>
              <a:buChar char="•"/>
            </a:pPr>
            <a:r>
              <a:rPr lang="en-US" dirty="0" smtClean="0"/>
              <a:t>Verdasys</a:t>
            </a:r>
          </a:p>
        </p:txBody>
      </p:sp>
      <p:sp>
        <p:nvSpPr>
          <p:cNvPr id="5" name="Rectangle 4"/>
          <p:cNvSpPr/>
          <p:nvPr/>
        </p:nvSpPr>
        <p:spPr>
          <a:xfrm>
            <a:off x="2243060" y="1600200"/>
            <a:ext cx="465787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DL</a:t>
            </a: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 – Gartner Magic Quadrant</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925" y="2352675"/>
            <a:ext cx="3800475"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2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DLP Product Comparison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02735002"/>
              </p:ext>
            </p:extLst>
          </p:nvPr>
        </p:nvGraphicFramePr>
        <p:xfrm>
          <a:off x="533400" y="1752600"/>
          <a:ext cx="7696200" cy="4445000"/>
        </p:xfrm>
        <a:graphic>
          <a:graphicData uri="http://schemas.openxmlformats.org/drawingml/2006/table">
            <a:tbl>
              <a:tblPr firstRow="1" bandRow="1">
                <a:tableStyleId>{5C22544A-7EE6-4342-B048-85BDC9FD1C3A}</a:tableStyleId>
              </a:tblPr>
              <a:tblGrid>
                <a:gridCol w="2667000"/>
                <a:gridCol w="1371600"/>
                <a:gridCol w="1066800"/>
                <a:gridCol w="1371600"/>
                <a:gridCol w="1219200"/>
              </a:tblGrid>
              <a:tr h="370840">
                <a:tc>
                  <a:txBody>
                    <a:bodyPr/>
                    <a:lstStyle/>
                    <a:p>
                      <a:r>
                        <a:rPr lang="en-US" dirty="0" smtClean="0"/>
                        <a:t>Feature</a:t>
                      </a:r>
                      <a:endParaRPr lang="en-US" dirty="0"/>
                    </a:p>
                  </a:txBody>
                  <a:tcPr/>
                </a:tc>
                <a:tc>
                  <a:txBody>
                    <a:bodyPr/>
                    <a:lstStyle/>
                    <a:p>
                      <a:r>
                        <a:rPr lang="en-US" dirty="0" smtClean="0"/>
                        <a:t>Symantec</a:t>
                      </a:r>
                      <a:endParaRPr lang="en-US" dirty="0"/>
                    </a:p>
                  </a:txBody>
                  <a:tcPr/>
                </a:tc>
                <a:tc>
                  <a:txBody>
                    <a:bodyPr/>
                    <a:lstStyle/>
                    <a:p>
                      <a:r>
                        <a:rPr lang="en-US" dirty="0" smtClean="0"/>
                        <a:t>McAfee</a:t>
                      </a:r>
                      <a:endParaRPr lang="en-US" dirty="0"/>
                    </a:p>
                  </a:txBody>
                  <a:tcPr/>
                </a:tc>
                <a:tc>
                  <a:txBody>
                    <a:bodyPr/>
                    <a:lstStyle/>
                    <a:p>
                      <a:r>
                        <a:rPr lang="en-US" dirty="0" smtClean="0"/>
                        <a:t>Websense</a:t>
                      </a:r>
                      <a:endParaRPr lang="en-US" dirty="0"/>
                    </a:p>
                  </a:txBody>
                  <a:tcPr/>
                </a:tc>
                <a:tc>
                  <a:txBody>
                    <a:bodyPr/>
                    <a:lstStyle/>
                    <a:p>
                      <a:r>
                        <a:rPr lang="en-US" dirty="0" smtClean="0"/>
                        <a:t>Verdasys</a:t>
                      </a:r>
                      <a:endParaRPr lang="en-US" dirty="0"/>
                    </a:p>
                  </a:txBody>
                  <a:tcPr/>
                </a:tc>
              </a:tr>
              <a:tr h="370840">
                <a:tc>
                  <a:txBody>
                    <a:bodyPr/>
                    <a:lstStyle/>
                    <a:p>
                      <a:r>
                        <a:rPr lang="en-US" sz="1400" dirty="0" smtClean="0"/>
                        <a:t>Content-aware – can</a:t>
                      </a:r>
                      <a:r>
                        <a:rPr lang="en-US" sz="1400" baseline="0" dirty="0" smtClean="0"/>
                        <a:t> classify information</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r>
              <a:tr h="370840">
                <a:tc>
                  <a:txBody>
                    <a:bodyPr/>
                    <a:lstStyle/>
                    <a:p>
                      <a:r>
                        <a:rPr lang="en-US" sz="1400" dirty="0" smtClean="0"/>
                        <a:t>Offers non-transparent control</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r>
              <a:tr h="370840">
                <a:tc>
                  <a:txBody>
                    <a:bodyPr/>
                    <a:lstStyle/>
                    <a:p>
                      <a:r>
                        <a:rPr lang="en-US" sz="1400" dirty="0" smtClean="0"/>
                        <a:t>Manages endpoints</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r>
              <a:tr h="370840">
                <a:tc>
                  <a:txBody>
                    <a:bodyPr/>
                    <a:lstStyle/>
                    <a:p>
                      <a:r>
                        <a:rPr lang="en-US" sz="1400" dirty="0" smtClean="0"/>
                        <a:t>Workflow and case management</a:t>
                      </a:r>
                      <a:endParaRPr lang="en-US" sz="1400"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r>
              <a:tr h="370840">
                <a:tc>
                  <a:txBody>
                    <a:bodyPr/>
                    <a:lstStyle/>
                    <a:p>
                      <a:r>
                        <a:rPr lang="en-US" sz="1400" dirty="0" smtClean="0"/>
                        <a:t>Secure email gateway integration</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r>
              <a:tr h="370840">
                <a:tc>
                  <a:txBody>
                    <a:bodyPr/>
                    <a:lstStyle/>
                    <a:p>
                      <a:r>
                        <a:rPr lang="en-US" sz="1400" dirty="0" smtClean="0"/>
                        <a:t>Webmail</a:t>
                      </a:r>
                      <a:r>
                        <a:rPr lang="en-US" sz="1400" baseline="0" dirty="0" smtClean="0"/>
                        <a:t> and web controls</a:t>
                      </a:r>
                      <a:endParaRPr lang="en-US" sz="1400" dirty="0"/>
                    </a:p>
                  </a:txBody>
                  <a:tcPr/>
                </a:tc>
                <a:tc>
                  <a:txBody>
                    <a:bodyPr/>
                    <a:lstStyle/>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smtClean="0"/>
                    </a:p>
                  </a:txBody>
                  <a:tcPr/>
                </a:tc>
                <a:tc>
                  <a:txBody>
                    <a:bodyPr/>
                    <a:lstStyle/>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r>
              <a:tr h="370840">
                <a:tc>
                  <a:txBody>
                    <a:bodyPr/>
                    <a:lstStyle/>
                    <a:p>
                      <a:r>
                        <a:rPr lang="en-US" sz="1400" dirty="0" smtClean="0"/>
                        <a:t>USB controls</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r>
              <a:tr h="370840">
                <a:tc>
                  <a:txBody>
                    <a:bodyPr/>
                    <a:lstStyle/>
                    <a:p>
                      <a:r>
                        <a:rPr lang="en-US" sz="1400" dirty="0" smtClean="0"/>
                        <a:t>Applies</a:t>
                      </a:r>
                      <a:r>
                        <a:rPr lang="en-US" sz="1400" baseline="0" dirty="0" smtClean="0"/>
                        <a:t> policy on public network</a:t>
                      </a:r>
                      <a:endParaRPr lang="en-US" sz="1400" dirty="0"/>
                    </a:p>
                  </a:txBody>
                  <a:tcPr/>
                </a:tc>
                <a:tc>
                  <a:txBody>
                    <a:bodyPr/>
                    <a:lstStyle/>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c>
                  <a:txBody>
                    <a:bodyPr/>
                    <a:lstStyle/>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r>
              <a:tr h="370840">
                <a:tc>
                  <a:txBody>
                    <a:bodyPr/>
                    <a:lstStyle/>
                    <a:p>
                      <a:r>
                        <a:rPr lang="en-US" sz="1400" dirty="0" smtClean="0"/>
                        <a:t>Advanced Intellectual property controls</a:t>
                      </a:r>
                      <a:endParaRPr lang="en-US" sz="1400" dirty="0"/>
                    </a:p>
                  </a:txBody>
                  <a:tcPr/>
                </a:tc>
                <a:tc>
                  <a:txBody>
                    <a:bodyPr/>
                    <a:lstStyle/>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smtClean="0"/>
                    </a:p>
                  </a:txBody>
                  <a:tcPr/>
                </a:tc>
                <a:tc>
                  <a:txBody>
                    <a:bodyPr/>
                    <a:lstStyle/>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Wingdings"/>
                        </a:rPr>
                        <a:t>+</a:t>
                      </a:r>
                      <a:endParaRPr lang="en-US" b="1" dirty="0" smtClean="0"/>
                    </a:p>
                  </a:txBody>
                  <a:tcPr/>
                </a:tc>
              </a:tr>
            </a:tbl>
          </a:graphicData>
        </a:graphic>
      </p:graphicFrame>
      <p:sp>
        <p:nvSpPr>
          <p:cNvPr id="4" name="TextBox 3"/>
          <p:cNvSpPr txBox="1"/>
          <p:nvPr/>
        </p:nvSpPr>
        <p:spPr>
          <a:xfrm>
            <a:off x="1752600" y="6324600"/>
            <a:ext cx="5331909" cy="307777"/>
          </a:xfrm>
          <a:prstGeom prst="rect">
            <a:avLst/>
          </a:prstGeom>
          <a:noFill/>
        </p:spPr>
        <p:txBody>
          <a:bodyPr wrap="none" rtlCol="0">
            <a:spAutoFit/>
          </a:bodyPr>
          <a:lstStyle/>
          <a:p>
            <a:r>
              <a:rPr lang="en-US" sz="1400" i="1" dirty="0" smtClean="0">
                <a:sym typeface="Wingdings"/>
              </a:rPr>
              <a:t> - meets criteria; + - exceeds criteria; ++ greatly exceeds criteria</a:t>
            </a:r>
            <a:endParaRPr lang="en-US" sz="1400" i="1" dirty="0"/>
          </a:p>
        </p:txBody>
      </p:sp>
    </p:spTree>
    <p:extLst>
      <p:ext uri="{BB962C8B-B14F-4D97-AF65-F5344CB8AC3E}">
        <p14:creationId xmlns:p14="http://schemas.microsoft.com/office/powerpoint/2010/main" val="650392351"/>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Suitable Product - MDP</a:t>
            </a:r>
            <a:endParaRPr lang="en-US" dirty="0"/>
          </a:p>
        </p:txBody>
      </p:sp>
      <p:sp>
        <p:nvSpPr>
          <p:cNvPr id="3" name="Content Placeholder 2"/>
          <p:cNvSpPr>
            <a:spLocks noGrp="1"/>
          </p:cNvSpPr>
          <p:nvPr>
            <p:ph idx="1"/>
          </p:nvPr>
        </p:nvSpPr>
        <p:spPr/>
        <p:txBody>
          <a:bodyPr/>
          <a:lstStyle/>
          <a:p>
            <a:r>
              <a:rPr lang="en-US" sz="2400" dirty="0" smtClean="0"/>
              <a:t>Winner of MDP Category – Sophos</a:t>
            </a:r>
          </a:p>
          <a:p>
            <a:pPr lvl="1"/>
            <a:r>
              <a:rPr lang="en-US" sz="2000" dirty="0" smtClean="0"/>
              <a:t>Pros</a:t>
            </a:r>
          </a:p>
          <a:p>
            <a:pPr lvl="2"/>
            <a:r>
              <a:rPr lang="en-US" sz="1800" dirty="0" smtClean="0"/>
              <a:t>Content-aware, </a:t>
            </a:r>
            <a:r>
              <a:rPr lang="en-US" sz="1800" dirty="0"/>
              <a:t>integrated DLP to help decide when to enforce encryption </a:t>
            </a:r>
            <a:r>
              <a:rPr lang="en-US" sz="1800" dirty="0" smtClean="0"/>
              <a:t>on information </a:t>
            </a:r>
            <a:r>
              <a:rPr lang="en-US" sz="1800" dirty="0"/>
              <a:t>being written to external devices.</a:t>
            </a:r>
          </a:p>
          <a:p>
            <a:pPr lvl="2"/>
            <a:r>
              <a:rPr lang="en-US" sz="1800" dirty="0"/>
              <a:t>Platform support is provided for Windows 2000 through 64-bit Windows 7, Mac OS X, and </a:t>
            </a:r>
            <a:r>
              <a:rPr lang="en-US" sz="1800" dirty="0" smtClean="0"/>
              <a:t>Linux.</a:t>
            </a:r>
          </a:p>
          <a:p>
            <a:pPr lvl="2"/>
            <a:r>
              <a:rPr lang="en-US" sz="1800" dirty="0" smtClean="0"/>
              <a:t>Embedded </a:t>
            </a:r>
            <a:r>
              <a:rPr lang="en-US" sz="1800" dirty="0"/>
              <a:t>system support includes TPM, TCG encrypting drives, Intel vPro and </a:t>
            </a:r>
            <a:r>
              <a:rPr lang="en-US" sz="1800" dirty="0" smtClean="0"/>
              <a:t>UEFI</a:t>
            </a:r>
            <a:r>
              <a:rPr lang="en-US" sz="1800" dirty="0"/>
              <a:t>.</a:t>
            </a:r>
          </a:p>
          <a:p>
            <a:pPr lvl="2"/>
            <a:r>
              <a:rPr lang="en-US" sz="1800" dirty="0" smtClean="0"/>
              <a:t>Smaller mobile devices to be separately supported under an MDM product include iPhone, iPad, and Android.</a:t>
            </a:r>
          </a:p>
          <a:p>
            <a:pPr lvl="1"/>
            <a:r>
              <a:rPr lang="en-US" sz="2000" dirty="0" smtClean="0"/>
              <a:t>Cons</a:t>
            </a:r>
          </a:p>
          <a:p>
            <a:pPr lvl="2"/>
            <a:r>
              <a:rPr lang="en-US" sz="1600" dirty="0" smtClean="0"/>
              <a:t>North American penetration and brand recognition needs to improve </a:t>
            </a:r>
          </a:p>
        </p:txBody>
      </p:sp>
    </p:spTree>
    <p:extLst>
      <p:ext uri="{BB962C8B-B14F-4D97-AF65-F5344CB8AC3E}">
        <p14:creationId xmlns:p14="http://schemas.microsoft.com/office/powerpoint/2010/main" val="257483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685800"/>
          </a:xfrm>
        </p:spPr>
        <p:txBody>
          <a:bodyPr/>
          <a:lstStyle/>
          <a:p>
            <a:r>
              <a:rPr lang="en-US" sz="3600" dirty="0" smtClean="0"/>
              <a:t>Most Feature-Rich Product - DLP</a:t>
            </a:r>
            <a:endParaRPr lang="en-US" sz="3600" dirty="0"/>
          </a:p>
        </p:txBody>
      </p:sp>
      <p:sp>
        <p:nvSpPr>
          <p:cNvPr id="3" name="Content Placeholder 2"/>
          <p:cNvSpPr>
            <a:spLocks noGrp="1"/>
          </p:cNvSpPr>
          <p:nvPr>
            <p:ph idx="1"/>
          </p:nvPr>
        </p:nvSpPr>
        <p:spPr/>
        <p:txBody>
          <a:bodyPr/>
          <a:lstStyle/>
          <a:p>
            <a:r>
              <a:rPr lang="en-US" sz="2400" dirty="0" smtClean="0"/>
              <a:t>Winner of feature-Rich DLP Category – Verdasys</a:t>
            </a:r>
          </a:p>
          <a:p>
            <a:pPr lvl="1"/>
            <a:r>
              <a:rPr lang="en-US" sz="2000" dirty="0" smtClean="0"/>
              <a:t>Pros</a:t>
            </a:r>
          </a:p>
          <a:p>
            <a:pPr lvl="2"/>
            <a:r>
              <a:rPr lang="en-US" sz="1800" dirty="0" smtClean="0"/>
              <a:t>Offers strongest </a:t>
            </a:r>
            <a:r>
              <a:rPr lang="en-US" sz="1800" dirty="0"/>
              <a:t>controls for the protection </a:t>
            </a:r>
            <a:r>
              <a:rPr lang="en-US" sz="1800" dirty="0" smtClean="0"/>
              <a:t>of sensitive </a:t>
            </a:r>
            <a:r>
              <a:rPr lang="en-US" sz="1800" dirty="0"/>
              <a:t>information.</a:t>
            </a:r>
          </a:p>
          <a:p>
            <a:pPr lvl="2"/>
            <a:r>
              <a:rPr lang="en-US" sz="1800" dirty="0" smtClean="0"/>
              <a:t>Has strong </a:t>
            </a:r>
            <a:r>
              <a:rPr lang="en-US" sz="1800" dirty="0"/>
              <a:t>workflow and case </a:t>
            </a:r>
            <a:r>
              <a:rPr lang="en-US" sz="1800" dirty="0" smtClean="0"/>
              <a:t>management</a:t>
            </a:r>
          </a:p>
          <a:p>
            <a:pPr lvl="2"/>
            <a:r>
              <a:rPr lang="en-US" sz="1800" dirty="0"/>
              <a:t>S</a:t>
            </a:r>
            <a:r>
              <a:rPr lang="en-US" sz="1800" dirty="0" smtClean="0"/>
              <a:t>imple </a:t>
            </a:r>
            <a:r>
              <a:rPr lang="en-US" sz="1800" dirty="0"/>
              <a:t>and easy-to-use process for </a:t>
            </a:r>
            <a:r>
              <a:rPr lang="en-US" sz="1800" dirty="0" smtClean="0"/>
              <a:t>creating custom </a:t>
            </a:r>
            <a:r>
              <a:rPr lang="en-US" sz="1800" dirty="0"/>
              <a:t>dashboards and reports.</a:t>
            </a:r>
          </a:p>
          <a:p>
            <a:pPr lvl="2"/>
            <a:r>
              <a:rPr lang="en-US" sz="1800" dirty="0" smtClean="0"/>
              <a:t>Can </a:t>
            </a:r>
            <a:r>
              <a:rPr lang="en-US" sz="1800" dirty="0"/>
              <a:t>audit every access to (and control the movement of) files that contain sensitive </a:t>
            </a:r>
            <a:r>
              <a:rPr lang="en-US" sz="1800" dirty="0" smtClean="0"/>
              <a:t>data (sought </a:t>
            </a:r>
            <a:r>
              <a:rPr lang="en-US" sz="1800" dirty="0"/>
              <a:t>after by IP firms and organizations fearing WikiLeaks-type data </a:t>
            </a:r>
            <a:r>
              <a:rPr lang="en-US" sz="1800" dirty="0" smtClean="0"/>
              <a:t>disclosures)</a:t>
            </a:r>
            <a:endParaRPr lang="en-US" sz="1800" dirty="0"/>
          </a:p>
          <a:p>
            <a:pPr lvl="2"/>
            <a:r>
              <a:rPr lang="en-US" sz="1800" dirty="0" smtClean="0"/>
              <a:t>Sensitive </a:t>
            </a:r>
            <a:r>
              <a:rPr lang="en-US" sz="1800" dirty="0"/>
              <a:t>files are </a:t>
            </a:r>
            <a:r>
              <a:rPr lang="en-US" sz="1800" dirty="0" smtClean="0"/>
              <a:t>encrypted </a:t>
            </a:r>
            <a:r>
              <a:rPr lang="en-US" sz="1800" dirty="0"/>
              <a:t>when copied to </a:t>
            </a:r>
            <a:r>
              <a:rPr lang="en-US" sz="1800" dirty="0" smtClean="0"/>
              <a:t>mobile media </a:t>
            </a:r>
            <a:r>
              <a:rPr lang="en-US" sz="1800" dirty="0"/>
              <a:t>and devices.</a:t>
            </a:r>
          </a:p>
          <a:p>
            <a:pPr lvl="1"/>
            <a:r>
              <a:rPr lang="en-US" sz="2000" dirty="0" smtClean="0"/>
              <a:t>Cons</a:t>
            </a:r>
          </a:p>
          <a:p>
            <a:pPr lvl="2"/>
            <a:r>
              <a:rPr lang="en-US" sz="1600" dirty="0" smtClean="0"/>
              <a:t>High-end controls and complexity</a:t>
            </a:r>
            <a:endParaRPr lang="en-US" sz="1600" dirty="0"/>
          </a:p>
          <a:p>
            <a:pPr lvl="2"/>
            <a:r>
              <a:rPr lang="en-US" sz="1600" dirty="0" smtClean="0"/>
              <a:t>Priced at premium market</a:t>
            </a:r>
            <a:endParaRPr lang="en-US" sz="1600" dirty="0"/>
          </a:p>
          <a:p>
            <a:pPr lvl="2"/>
            <a:r>
              <a:rPr lang="en-US" sz="1600" dirty="0"/>
              <a:t>Limited </a:t>
            </a:r>
            <a:r>
              <a:rPr lang="en-US" sz="1600" dirty="0" smtClean="0"/>
              <a:t>RBAC (role-based access control) capabilities</a:t>
            </a:r>
          </a:p>
          <a:p>
            <a:pPr lvl="2"/>
            <a:r>
              <a:rPr lang="en-US" sz="1600" dirty="0" smtClean="0"/>
              <a:t>Offers just endpoint DLP</a:t>
            </a:r>
          </a:p>
        </p:txBody>
      </p:sp>
    </p:spTree>
    <p:extLst>
      <p:ext uri="{BB962C8B-B14F-4D97-AF65-F5344CB8AC3E}">
        <p14:creationId xmlns:p14="http://schemas.microsoft.com/office/powerpoint/2010/main" val="393143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DLP for Trustmark</a:t>
            </a:r>
            <a:endParaRPr lang="en-US" dirty="0"/>
          </a:p>
        </p:txBody>
      </p:sp>
      <p:sp>
        <p:nvSpPr>
          <p:cNvPr id="3" name="Content Placeholder 2"/>
          <p:cNvSpPr>
            <a:spLocks noGrp="1"/>
          </p:cNvSpPr>
          <p:nvPr>
            <p:ph idx="1"/>
          </p:nvPr>
        </p:nvSpPr>
        <p:spPr/>
        <p:txBody>
          <a:bodyPr/>
          <a:lstStyle/>
          <a:p>
            <a:r>
              <a:rPr lang="en-US" dirty="0" smtClean="0"/>
              <a:t>Best DLP for </a:t>
            </a:r>
            <a:r>
              <a:rPr lang="en-US" dirty="0"/>
              <a:t>T</a:t>
            </a:r>
            <a:r>
              <a:rPr lang="en-US" dirty="0" smtClean="0"/>
              <a:t>rustmark – Websense</a:t>
            </a:r>
          </a:p>
          <a:p>
            <a:pPr lvl="1"/>
            <a:r>
              <a:rPr lang="en-US" dirty="0" smtClean="0"/>
              <a:t>Pros</a:t>
            </a:r>
          </a:p>
          <a:p>
            <a:pPr lvl="2"/>
            <a:r>
              <a:rPr lang="en-US" dirty="0" smtClean="0"/>
              <a:t>Less costly</a:t>
            </a:r>
          </a:p>
          <a:p>
            <a:pPr lvl="2"/>
            <a:r>
              <a:rPr lang="en-US" dirty="0" smtClean="0"/>
              <a:t>Easier to implement</a:t>
            </a:r>
          </a:p>
          <a:p>
            <a:pPr lvl="2"/>
            <a:r>
              <a:rPr lang="en-US" dirty="0" smtClean="0"/>
              <a:t>“Fast</a:t>
            </a:r>
            <a:r>
              <a:rPr lang="en-US" dirty="0"/>
              <a:t>, effective security leak prevention without a lot of </a:t>
            </a:r>
            <a:r>
              <a:rPr lang="en-US" dirty="0" smtClean="0"/>
              <a:t>hassle” (Forrester)</a:t>
            </a:r>
          </a:p>
          <a:p>
            <a:pPr lvl="2"/>
            <a:r>
              <a:rPr lang="en-US" dirty="0" smtClean="0"/>
              <a:t>Offers both network and endpoint DLP</a:t>
            </a:r>
          </a:p>
          <a:p>
            <a:pPr lvl="1"/>
            <a:r>
              <a:rPr lang="en-US" dirty="0" smtClean="0"/>
              <a:t>Cons</a:t>
            </a:r>
          </a:p>
          <a:p>
            <a:pPr lvl="2"/>
            <a:r>
              <a:rPr lang="en-US" dirty="0" smtClean="0"/>
              <a:t>Less robust solution for complex business processes</a:t>
            </a:r>
          </a:p>
          <a:p>
            <a:pPr lvl="2"/>
            <a:endParaRPr lang="en-US" dirty="0"/>
          </a:p>
        </p:txBody>
      </p:sp>
    </p:spTree>
    <p:extLst>
      <p:ext uri="{BB962C8B-B14F-4D97-AF65-F5344CB8AC3E}">
        <p14:creationId xmlns:p14="http://schemas.microsoft.com/office/powerpoint/2010/main" val="292150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and Answer</a:t>
            </a:r>
            <a:endParaRPr lang="en-US" dirty="0"/>
          </a:p>
        </p:txBody>
      </p:sp>
      <p:pic>
        <p:nvPicPr>
          <p:cNvPr id="4102" name="Picture 6" descr="C:\Users\David O'Dell\AppData\Local\Microsoft\Windows\Temporary Internet Files\Content.IE5\ELAS4QDP\MP90043953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118360"/>
            <a:ext cx="6400800" cy="3444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575575"/>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 Internal Approach</a:t>
            </a:r>
            <a:endParaRPr lang="en-US" dirty="0"/>
          </a:p>
        </p:txBody>
      </p:sp>
      <p:sp>
        <p:nvSpPr>
          <p:cNvPr id="5" name="Content Placeholder 4"/>
          <p:cNvSpPr>
            <a:spLocks noGrp="1"/>
          </p:cNvSpPr>
          <p:nvPr>
            <p:ph idx="1"/>
          </p:nvPr>
        </p:nvSpPr>
        <p:spPr>
          <a:xfrm>
            <a:off x="457200" y="4953000"/>
            <a:ext cx="8229600" cy="1524000"/>
          </a:xfrm>
        </p:spPr>
        <p:txBody>
          <a:bodyPr/>
          <a:lstStyle/>
          <a:p>
            <a:r>
              <a:rPr lang="en-US" sz="2000" dirty="0" smtClean="0"/>
              <a:t>External Protection – Protection of data on a device that has the potential to be externalized – Products: MDM, MDP</a:t>
            </a:r>
          </a:p>
          <a:p>
            <a:r>
              <a:rPr lang="en-US" sz="2000" dirty="0" smtClean="0"/>
              <a:t>Internal Protection – Protection of data before it is moved to a device – Products: DLP, SIEM</a:t>
            </a: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8153400" cy="2961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2618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Extra Slides</a:t>
            </a:r>
            <a:endParaRPr lang="en-US" dirty="0"/>
          </a:p>
        </p:txBody>
      </p:sp>
      <p:sp>
        <p:nvSpPr>
          <p:cNvPr id="3" name="Subtitle 2"/>
          <p:cNvSpPr>
            <a:spLocks noGrp="1"/>
          </p:cNvSpPr>
          <p:nvPr>
            <p:ph type="subTitle" idx="13"/>
          </p:nvPr>
        </p:nvSpPr>
        <p:spPr/>
        <p:txBody>
          <a:bodyPr/>
          <a:lstStyle/>
          <a:p>
            <a:r>
              <a:rPr lang="en-US" dirty="0" smtClean="0"/>
              <a:t>NOT IN PRESENTATION</a:t>
            </a:r>
            <a:endParaRPr lang="en-US" dirty="0"/>
          </a:p>
        </p:txBody>
      </p:sp>
    </p:spTree>
    <p:extLst>
      <p:ext uri="{BB962C8B-B14F-4D97-AF65-F5344CB8AC3E}">
        <p14:creationId xmlns:p14="http://schemas.microsoft.com/office/powerpoint/2010/main" val="16366228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55" name="Rectangle 51"/>
          <p:cNvSpPr>
            <a:spLocks noGrp="1" noChangeArrowheads="1"/>
          </p:cNvSpPr>
          <p:nvPr>
            <p:ph type="title"/>
          </p:nvPr>
        </p:nvSpPr>
        <p:spPr/>
        <p:txBody>
          <a:bodyPr/>
          <a:lstStyle/>
          <a:p>
            <a:r>
              <a:rPr lang="en-US" sz="3600" dirty="0" smtClean="0"/>
              <a:t>Mobile Data Vulnerabilities</a:t>
            </a:r>
            <a:br>
              <a:rPr lang="en-US" sz="3600" dirty="0" smtClean="0"/>
            </a:br>
            <a:r>
              <a:rPr lang="en-US" sz="3600" dirty="0" smtClean="0"/>
              <a:t>Original Scope</a:t>
            </a:r>
            <a:endParaRPr lang="en-US" sz="3600" dirty="0"/>
          </a:p>
        </p:txBody>
      </p:sp>
      <p:graphicFrame>
        <p:nvGraphicFramePr>
          <p:cNvPr id="21665" name="Group 161"/>
          <p:cNvGraphicFramePr>
            <a:graphicFrameLocks noGrp="1"/>
          </p:cNvGraphicFramePr>
          <p:nvPr>
            <p:ph idx="1"/>
            <p:extLst>
              <p:ext uri="{D42A27DB-BD31-4B8C-83A1-F6EECF244321}">
                <p14:modId xmlns:p14="http://schemas.microsoft.com/office/powerpoint/2010/main" val="2316339548"/>
              </p:ext>
            </p:extLst>
          </p:nvPr>
        </p:nvGraphicFramePr>
        <p:xfrm>
          <a:off x="800100" y="1524000"/>
          <a:ext cx="7543800" cy="5024064"/>
        </p:xfrm>
        <a:graphic>
          <a:graphicData uri="http://schemas.openxmlformats.org/drawingml/2006/table">
            <a:tbl>
              <a:tblPr/>
              <a:tblGrid>
                <a:gridCol w="1905000"/>
                <a:gridCol w="1066332"/>
                <a:gridCol w="1735999"/>
                <a:gridCol w="1486526"/>
                <a:gridCol w="1349943"/>
              </a:tblGrid>
              <a:tr h="1130157">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800" b="0" i="0" u="none" strike="noStrike" cap="none" normalizeH="0" baseline="0" dirty="0" smtClean="0">
                        <a:ln>
                          <a:noFill/>
                        </a:ln>
                        <a:solidFill>
                          <a:schemeClr val="bg1"/>
                        </a:solidFill>
                        <a:effectLst/>
                        <a:latin typeface="Arial" charset="0"/>
                      </a:endParaRPr>
                    </a:p>
                  </a:txBody>
                  <a:tcPr horzOverflow="overflow">
                    <a:lnL cap="flat">
                      <a:noFill/>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chemeClr val="bg1"/>
                          </a:solidFill>
                          <a:effectLst/>
                          <a:latin typeface="Arial" charset="0"/>
                        </a:rPr>
                        <a:t>Loss/ Theft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1">
                            <a:gamma/>
                            <a:shade val="46275"/>
                            <a:invGamma/>
                          </a:schemeClr>
                        </a:gs>
                        <a:gs pos="50000">
                          <a:schemeClr val="accent1"/>
                        </a:gs>
                        <a:gs pos="100000">
                          <a:schemeClr val="accent1">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chemeClr val="bg1"/>
                          </a:solidFill>
                          <a:effectLst/>
                          <a:latin typeface="Arial" charset="0"/>
                        </a:rPr>
                        <a:t>Data Corruption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1">
                            <a:gamma/>
                            <a:shade val="46275"/>
                            <a:invGamma/>
                          </a:schemeClr>
                        </a:gs>
                        <a:gs pos="50000">
                          <a:schemeClr val="accent1"/>
                        </a:gs>
                        <a:gs pos="100000">
                          <a:schemeClr val="accent1">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chemeClr val="bg1"/>
                          </a:solidFill>
                          <a:effectLst/>
                          <a:latin typeface="Arial" charset="0"/>
                        </a:rPr>
                        <a:t>Unauthorized Physical Access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1">
                            <a:gamma/>
                            <a:shade val="46275"/>
                            <a:invGamma/>
                          </a:schemeClr>
                        </a:gs>
                        <a:gs pos="50000">
                          <a:schemeClr val="accent1"/>
                        </a:gs>
                        <a:gs pos="100000">
                          <a:schemeClr val="accent1">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1" i="0" u="none" strike="noStrike" cap="none" normalizeH="0" baseline="0" dirty="0" smtClean="0">
                          <a:ln>
                            <a:noFill/>
                          </a:ln>
                          <a:solidFill>
                            <a:schemeClr val="bg1"/>
                          </a:solidFill>
                          <a:effectLst/>
                          <a:latin typeface="Arial" charset="0"/>
                        </a:rPr>
                        <a:t>Attacks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1">
                            <a:gamma/>
                            <a:shade val="46275"/>
                            <a:invGamma/>
                          </a:schemeClr>
                        </a:gs>
                        <a:gs pos="50000">
                          <a:schemeClr val="accent1"/>
                        </a:gs>
                        <a:gs pos="100000">
                          <a:schemeClr val="accent1">
                            <a:gamma/>
                            <a:shade val="46275"/>
                            <a:invGamma/>
                          </a:schemeClr>
                        </a:gs>
                      </a:gsLst>
                      <a:lin ang="5400000" scaled="1"/>
                    </a:gradFill>
                  </a:tcPr>
                </a:tc>
              </a:tr>
              <a:tr h="92724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1" i="0" u="none" strike="noStrike" cap="none" normalizeH="0" baseline="0" dirty="0" smtClean="0">
                          <a:ln>
                            <a:noFill/>
                          </a:ln>
                          <a:solidFill>
                            <a:schemeClr val="bg1"/>
                          </a:solidFill>
                          <a:effectLst/>
                          <a:latin typeface="Arial" charset="0"/>
                        </a:rPr>
                        <a:t>Laptops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3600" b="1" i="0" u="none" strike="noStrike" cap="none" normalizeH="0" baseline="0" dirty="0" smtClean="0">
                          <a:ln>
                            <a:noFill/>
                          </a:ln>
                          <a:solidFill>
                            <a:schemeClr val="tx1"/>
                          </a:solidFill>
                          <a:effectLst/>
                          <a:latin typeface="Arial" charset="0"/>
                          <a:sym typeface="Wingdings"/>
                        </a:rPr>
                        <a:t></a:t>
                      </a:r>
                      <a:endParaRPr kumimoji="0" lang="en-US" sz="3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600" b="1" i="0" u="none" strike="noStrike" cap="none" normalizeH="0" baseline="0" dirty="0" smtClean="0">
                          <a:ln>
                            <a:noFill/>
                          </a:ln>
                          <a:solidFill>
                            <a:schemeClr val="tx1"/>
                          </a:solidFill>
                          <a:effectLst/>
                          <a:latin typeface="Arial" charset="0"/>
                          <a:sym typeface="Wingdings"/>
                        </a:rPr>
                        <a:t></a:t>
                      </a:r>
                      <a:endParaRPr kumimoji="0" lang="en-US" sz="3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600" b="1" i="0" u="none" strike="noStrike" cap="none" normalizeH="0" baseline="0" dirty="0" smtClean="0">
                          <a:ln>
                            <a:noFill/>
                          </a:ln>
                          <a:solidFill>
                            <a:schemeClr val="tx1"/>
                          </a:solidFill>
                          <a:effectLst/>
                          <a:latin typeface="Arial" charset="0"/>
                          <a:sym typeface="Wingdings"/>
                        </a:rPr>
                        <a:t></a:t>
                      </a:r>
                      <a:endParaRPr kumimoji="0" lang="en-US" sz="3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600" b="1" i="0" u="none" strike="noStrike" cap="none" normalizeH="0" baseline="0" dirty="0" smtClean="0">
                          <a:ln>
                            <a:noFill/>
                          </a:ln>
                          <a:solidFill>
                            <a:schemeClr val="tx1"/>
                          </a:solidFill>
                          <a:effectLst/>
                          <a:latin typeface="Arial" charset="0"/>
                          <a:sym typeface="Wingdings"/>
                        </a:rPr>
                        <a:t></a:t>
                      </a:r>
                      <a:endParaRPr kumimoji="0" lang="en-US" sz="3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r h="98888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1" i="0" u="none" strike="noStrike" cap="none" normalizeH="0" baseline="0" dirty="0" smtClean="0">
                          <a:ln>
                            <a:noFill/>
                          </a:ln>
                          <a:solidFill>
                            <a:schemeClr val="bg1"/>
                          </a:solidFill>
                          <a:effectLst/>
                          <a:latin typeface="Arial" charset="0"/>
                        </a:rPr>
                        <a:t>Tablets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3600" b="1" i="0" u="none" strike="noStrike" cap="none" normalizeH="0" baseline="0" dirty="0" smtClean="0">
                          <a:ln>
                            <a:noFill/>
                          </a:ln>
                          <a:solidFill>
                            <a:schemeClr val="tx1"/>
                          </a:solidFill>
                          <a:effectLst/>
                          <a:latin typeface="Arial" charset="0"/>
                          <a:sym typeface="Wingdings"/>
                        </a:rPr>
                        <a:t></a:t>
                      </a:r>
                      <a:endParaRPr kumimoji="0" lang="en-US" sz="3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600" b="1" i="0" u="none" strike="noStrike" cap="none" normalizeH="0" baseline="0" dirty="0" smtClean="0">
                          <a:ln>
                            <a:noFill/>
                          </a:ln>
                          <a:solidFill>
                            <a:schemeClr val="tx1"/>
                          </a:solidFill>
                          <a:effectLst/>
                          <a:latin typeface="Arial" charset="0"/>
                          <a:sym typeface="Wingdings"/>
                        </a:rPr>
                        <a:t></a:t>
                      </a:r>
                      <a:endParaRPr kumimoji="0" lang="en-US" sz="3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600" b="1" i="0" u="none" strike="noStrike" cap="none" normalizeH="0" baseline="0" dirty="0" smtClean="0">
                          <a:ln>
                            <a:noFill/>
                          </a:ln>
                          <a:solidFill>
                            <a:schemeClr val="tx1"/>
                          </a:solidFill>
                          <a:effectLst/>
                          <a:latin typeface="Arial" charset="0"/>
                          <a:sym typeface="Wingdings"/>
                        </a:rPr>
                        <a:t></a:t>
                      </a:r>
                      <a:endParaRPr kumimoji="0" lang="en-US" sz="3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600" b="1" i="0" u="none" strike="noStrike" cap="none" normalizeH="0" baseline="0" dirty="0" smtClean="0">
                          <a:ln>
                            <a:noFill/>
                          </a:ln>
                          <a:solidFill>
                            <a:schemeClr val="tx1"/>
                          </a:solidFill>
                          <a:effectLst/>
                          <a:latin typeface="Arial" charset="0"/>
                          <a:sym typeface="Wingdings"/>
                        </a:rPr>
                        <a:t></a:t>
                      </a:r>
                      <a:endParaRPr kumimoji="0" lang="en-US" sz="3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r h="98888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1" i="0" u="none" strike="noStrike" cap="none" normalizeH="0" baseline="0" dirty="0" smtClean="0">
                          <a:ln>
                            <a:noFill/>
                          </a:ln>
                          <a:solidFill>
                            <a:schemeClr val="bg1"/>
                          </a:solidFill>
                          <a:effectLst/>
                          <a:latin typeface="Arial" charset="0"/>
                        </a:rPr>
                        <a:t>Smartphones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3600" b="1" i="0" u="none" strike="noStrike" cap="none" normalizeH="0" baseline="0" dirty="0" smtClean="0">
                          <a:ln>
                            <a:noFill/>
                          </a:ln>
                          <a:solidFill>
                            <a:schemeClr val="tx1"/>
                          </a:solidFill>
                          <a:effectLst/>
                          <a:latin typeface="Arial" charset="0"/>
                          <a:sym typeface="Wingdings"/>
                        </a:rPr>
                        <a:t></a:t>
                      </a:r>
                      <a:endParaRPr kumimoji="0" lang="en-US" sz="3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600" b="1" i="0" u="none" strike="noStrike" cap="none" normalizeH="0" baseline="0" dirty="0" smtClean="0">
                          <a:ln>
                            <a:noFill/>
                          </a:ln>
                          <a:solidFill>
                            <a:schemeClr val="tx1"/>
                          </a:solidFill>
                          <a:effectLst/>
                          <a:latin typeface="Arial" charset="0"/>
                          <a:sym typeface="Wingdings"/>
                        </a:rPr>
                        <a:t></a:t>
                      </a:r>
                      <a:endParaRPr kumimoji="0" lang="en-US" sz="3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600" b="1" i="0" u="none" strike="noStrike" cap="none" normalizeH="0" baseline="0" dirty="0" smtClean="0">
                          <a:ln>
                            <a:noFill/>
                          </a:ln>
                          <a:solidFill>
                            <a:schemeClr val="tx1"/>
                          </a:solidFill>
                          <a:effectLst/>
                          <a:latin typeface="Arial" charset="0"/>
                          <a:sym typeface="Wingdings"/>
                        </a:rPr>
                        <a:t></a:t>
                      </a:r>
                      <a:endParaRPr kumimoji="0" lang="en-US" sz="3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600" b="1" i="0" u="none" strike="noStrike" cap="none" normalizeH="0" baseline="0" dirty="0" smtClean="0">
                          <a:ln>
                            <a:noFill/>
                          </a:ln>
                          <a:solidFill>
                            <a:schemeClr val="tx1"/>
                          </a:solidFill>
                          <a:effectLst/>
                          <a:latin typeface="Arial" charset="0"/>
                          <a:sym typeface="Wingdings"/>
                        </a:rPr>
                        <a:t></a:t>
                      </a:r>
                      <a:endParaRPr kumimoji="0" lang="en-US" sz="3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r h="98888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1" i="0" u="none" strike="noStrike" cap="none" normalizeH="0" baseline="0" dirty="0" smtClean="0">
                          <a:ln>
                            <a:noFill/>
                          </a:ln>
                          <a:solidFill>
                            <a:schemeClr val="bg1"/>
                          </a:solidFill>
                          <a:effectLst/>
                          <a:latin typeface="Arial" charset="0"/>
                        </a:rPr>
                        <a:t>USB Drives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1" i="0" u="none" strike="noStrike" cap="none" normalizeH="0" baseline="0" dirty="0" smtClean="0">
                          <a:ln>
                            <a:noFill/>
                          </a:ln>
                          <a:solidFill>
                            <a:schemeClr val="tx1"/>
                          </a:solidFill>
                          <a:effectLst/>
                          <a:latin typeface="Arial" charset="0"/>
                          <a:sym typeface="Wingdings"/>
                        </a:rPr>
                        <a:t>N/A</a:t>
                      </a:r>
                      <a:endParaRPr kumimoji="0" lang="en-US" sz="2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2800" b="1" i="0" u="none" strike="noStrike" cap="none" normalizeH="0" baseline="0" dirty="0" smtClean="0">
                          <a:ln>
                            <a:noFill/>
                          </a:ln>
                          <a:solidFill>
                            <a:schemeClr val="tx1"/>
                          </a:solidFill>
                          <a:effectLst/>
                          <a:latin typeface="Arial" charset="0"/>
                          <a:sym typeface="Wingdings"/>
                        </a:rPr>
                        <a:t>N/A</a:t>
                      </a:r>
                      <a:endParaRPr kumimoji="0" lang="en-US" sz="2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600" b="1" i="0" u="none" strike="noStrike" cap="none" normalizeH="0" baseline="0" dirty="0" smtClean="0">
                          <a:ln>
                            <a:noFill/>
                          </a:ln>
                          <a:solidFill>
                            <a:schemeClr val="tx1"/>
                          </a:solidFill>
                          <a:effectLst/>
                          <a:latin typeface="Arial" charset="0"/>
                          <a:sym typeface="Wingdings"/>
                        </a:rPr>
                        <a:t>?</a:t>
                      </a:r>
                      <a:endParaRPr kumimoji="0" lang="en-US" sz="3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600" b="1" i="0" u="none" strike="noStrike" cap="none" normalizeH="0" baseline="0" dirty="0" smtClean="0">
                          <a:ln>
                            <a:noFill/>
                          </a:ln>
                          <a:solidFill>
                            <a:schemeClr val="tx1"/>
                          </a:solidFill>
                          <a:effectLst/>
                          <a:latin typeface="Arial" charset="0"/>
                          <a:sym typeface="Wingdings"/>
                        </a:rPr>
                        <a:t></a:t>
                      </a:r>
                      <a:endParaRPr kumimoji="0" lang="en-US" sz="3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bl>
          </a:graphicData>
        </a:graphic>
      </p:graphicFrame>
      <p:sp>
        <p:nvSpPr>
          <p:cNvPr id="2" name="Rectangle 1"/>
          <p:cNvSpPr/>
          <p:nvPr/>
        </p:nvSpPr>
        <p:spPr>
          <a:xfrm>
            <a:off x="804863" y="3581400"/>
            <a:ext cx="7500937" cy="990600"/>
          </a:xfrm>
          <a:prstGeom prst="rect">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rot="5400000">
            <a:off x="5143500" y="3390904"/>
            <a:ext cx="5029199" cy="1295400"/>
          </a:xfrm>
          <a:prstGeom prst="rect">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276600" y="1230868"/>
            <a:ext cx="2967479" cy="369332"/>
          </a:xfrm>
          <a:prstGeom prst="rect">
            <a:avLst/>
          </a:prstGeom>
          <a:noFill/>
        </p:spPr>
        <p:txBody>
          <a:bodyPr wrap="none" rtlCol="0">
            <a:spAutoFit/>
          </a:bodyPr>
          <a:lstStyle/>
          <a:p>
            <a:r>
              <a:rPr lang="en-US" dirty="0" smtClean="0"/>
              <a:t>Confidentiality and Integrity</a:t>
            </a:r>
            <a:endParaRPr lang="en-US" dirty="0"/>
          </a:p>
        </p:txBody>
      </p:sp>
      <p:sp>
        <p:nvSpPr>
          <p:cNvPr id="8" name="TextBox 7"/>
          <p:cNvSpPr txBox="1"/>
          <p:nvPr/>
        </p:nvSpPr>
        <p:spPr>
          <a:xfrm>
            <a:off x="7014721" y="1295400"/>
            <a:ext cx="2056973" cy="276999"/>
          </a:xfrm>
          <a:prstGeom prst="rect">
            <a:avLst/>
          </a:prstGeom>
          <a:noFill/>
        </p:spPr>
        <p:txBody>
          <a:bodyPr wrap="none" rtlCol="0">
            <a:spAutoFit/>
          </a:bodyPr>
          <a:lstStyle/>
          <a:p>
            <a:r>
              <a:rPr lang="en-US" sz="1200" dirty="0" smtClean="0">
                <a:solidFill>
                  <a:schemeClr val="bg1">
                    <a:lumMod val="50000"/>
                  </a:schemeClr>
                </a:solidFill>
              </a:rPr>
              <a:t>Authentication &amp; Availability</a:t>
            </a:r>
            <a:endParaRPr lang="en-US" sz="1200" dirty="0">
              <a:solidFill>
                <a:schemeClr val="bg1">
                  <a:lumMod val="50000"/>
                </a:schemeClr>
              </a:solidFill>
            </a:endParaRPr>
          </a:p>
        </p:txBody>
      </p:sp>
    </p:spTree>
    <p:extLst>
      <p:ext uri="{BB962C8B-B14F-4D97-AF65-F5344CB8AC3E}">
        <p14:creationId xmlns:p14="http://schemas.microsoft.com/office/powerpoint/2010/main" val="20825439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4"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55" name="Rectangle 51"/>
          <p:cNvSpPr>
            <a:spLocks noGrp="1" noChangeArrowheads="1"/>
          </p:cNvSpPr>
          <p:nvPr>
            <p:ph type="title"/>
          </p:nvPr>
        </p:nvSpPr>
        <p:spPr/>
        <p:txBody>
          <a:bodyPr/>
          <a:lstStyle/>
          <a:p>
            <a:r>
              <a:rPr lang="en-US" sz="3600" dirty="0" smtClean="0"/>
              <a:t>Mobile Data Vulnerabilities:</a:t>
            </a:r>
            <a:br>
              <a:rPr lang="en-US" sz="3600" dirty="0" smtClean="0"/>
            </a:br>
            <a:r>
              <a:rPr lang="en-US" sz="3600" dirty="0" smtClean="0"/>
              <a:t>Is that everything?</a:t>
            </a:r>
            <a:endParaRPr lang="en-US" sz="3600" dirty="0"/>
          </a:p>
        </p:txBody>
      </p:sp>
      <p:graphicFrame>
        <p:nvGraphicFramePr>
          <p:cNvPr id="21665" name="Group 161"/>
          <p:cNvGraphicFramePr>
            <a:graphicFrameLocks noGrp="1"/>
          </p:cNvGraphicFramePr>
          <p:nvPr>
            <p:ph idx="1"/>
            <p:extLst>
              <p:ext uri="{D42A27DB-BD31-4B8C-83A1-F6EECF244321}">
                <p14:modId xmlns:p14="http://schemas.microsoft.com/office/powerpoint/2010/main" val="2297247420"/>
              </p:ext>
            </p:extLst>
          </p:nvPr>
        </p:nvGraphicFramePr>
        <p:xfrm>
          <a:off x="800100" y="1463040"/>
          <a:ext cx="7581900" cy="4389120"/>
        </p:xfrm>
        <a:graphic>
          <a:graphicData uri="http://schemas.openxmlformats.org/drawingml/2006/table">
            <a:tbl>
              <a:tblPr/>
              <a:tblGrid>
                <a:gridCol w="3068303"/>
                <a:gridCol w="2510831"/>
                <a:gridCol w="2002766"/>
              </a:tblGrid>
              <a:tr h="1130157">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800" b="0" i="0" u="none" strike="noStrike" cap="none" normalizeH="0" baseline="0" dirty="0" smtClean="0">
                        <a:ln>
                          <a:noFill/>
                        </a:ln>
                        <a:solidFill>
                          <a:schemeClr val="bg1"/>
                        </a:solidFill>
                        <a:effectLst/>
                        <a:latin typeface="Arial" charset="0"/>
                      </a:endParaRPr>
                    </a:p>
                  </a:txBody>
                  <a:tcPr horzOverflow="overflow">
                    <a:lnL cap="flat">
                      <a:noFill/>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1" i="0" u="none" strike="noStrike" cap="none" normalizeH="0" baseline="0" dirty="0" smtClean="0">
                          <a:ln>
                            <a:noFill/>
                          </a:ln>
                          <a:solidFill>
                            <a:schemeClr val="bg1"/>
                          </a:solidFill>
                          <a:effectLst/>
                          <a:latin typeface="Arial" charset="0"/>
                        </a:rPr>
                        <a:t>Confidentiality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1">
                            <a:gamma/>
                            <a:shade val="46275"/>
                            <a:invGamma/>
                          </a:schemeClr>
                        </a:gs>
                        <a:gs pos="50000">
                          <a:schemeClr val="accent1"/>
                        </a:gs>
                        <a:gs pos="100000">
                          <a:schemeClr val="accent1">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1" i="0" u="none" strike="noStrike" cap="none" normalizeH="0" baseline="0" dirty="0" smtClean="0">
                          <a:ln>
                            <a:noFill/>
                          </a:ln>
                          <a:solidFill>
                            <a:schemeClr val="bg1"/>
                          </a:solidFill>
                          <a:effectLst/>
                          <a:latin typeface="Arial" charset="0"/>
                        </a:rPr>
                        <a:t>Integrity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1">
                            <a:gamma/>
                            <a:shade val="46275"/>
                            <a:invGamma/>
                          </a:schemeClr>
                        </a:gs>
                        <a:gs pos="50000">
                          <a:schemeClr val="accent1"/>
                        </a:gs>
                        <a:gs pos="100000">
                          <a:schemeClr val="accent1">
                            <a:gamma/>
                            <a:shade val="46275"/>
                            <a:invGamma/>
                          </a:schemeClr>
                        </a:gs>
                      </a:gsLst>
                      <a:lin ang="5400000" scaled="1"/>
                    </a:gradFill>
                  </a:tcPr>
                </a:tc>
              </a:tr>
              <a:tr h="69864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1" i="0" u="none" strike="noStrike" cap="none" normalizeH="0" baseline="0" dirty="0" smtClean="0">
                          <a:ln>
                            <a:noFill/>
                          </a:ln>
                          <a:solidFill>
                            <a:schemeClr val="bg1"/>
                          </a:solidFill>
                          <a:effectLst/>
                          <a:latin typeface="Arial" charset="0"/>
                        </a:rPr>
                        <a:t>Laptops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3600" b="1" i="0" u="none" strike="noStrike" cap="none" normalizeH="0" baseline="0" dirty="0" smtClean="0">
                          <a:ln>
                            <a:noFill/>
                          </a:ln>
                          <a:solidFill>
                            <a:schemeClr val="tx1"/>
                          </a:solidFill>
                          <a:effectLst/>
                          <a:latin typeface="Arial" charset="0"/>
                          <a:sym typeface="Wingdings"/>
                        </a:rPr>
                        <a:t></a:t>
                      </a:r>
                      <a:endParaRPr kumimoji="0" lang="en-US" sz="3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600" b="1" i="0" u="none" strike="noStrike" cap="none" normalizeH="0" baseline="0" dirty="0" smtClean="0">
                          <a:ln>
                            <a:noFill/>
                          </a:ln>
                          <a:solidFill>
                            <a:schemeClr val="tx1"/>
                          </a:solidFill>
                          <a:effectLst/>
                          <a:latin typeface="Arial" charset="0"/>
                          <a:sym typeface="Wingdings"/>
                        </a:rPr>
                        <a:t></a:t>
                      </a:r>
                      <a:endParaRPr kumimoji="0" lang="en-US" sz="3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r h="5334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1" i="0" u="none" strike="noStrike" cap="none" normalizeH="0" baseline="0" dirty="0" smtClean="0">
                          <a:ln>
                            <a:noFill/>
                          </a:ln>
                          <a:solidFill>
                            <a:schemeClr val="bg1"/>
                          </a:solidFill>
                          <a:effectLst/>
                          <a:latin typeface="Arial" charset="0"/>
                        </a:rPr>
                        <a:t>Smartphones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3600" b="1" i="0" u="none" strike="noStrike" cap="none" normalizeH="0" baseline="0" dirty="0" smtClean="0">
                          <a:ln>
                            <a:noFill/>
                          </a:ln>
                          <a:solidFill>
                            <a:schemeClr val="tx1"/>
                          </a:solidFill>
                          <a:effectLst/>
                          <a:latin typeface="Arial" charset="0"/>
                          <a:sym typeface="Wingdings"/>
                        </a:rPr>
                        <a:t></a:t>
                      </a:r>
                      <a:endParaRPr kumimoji="0" lang="en-US" sz="3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2800" b="1" i="0" u="none" strike="noStrike" cap="none" normalizeH="0" baseline="0" dirty="0" smtClean="0">
                          <a:ln>
                            <a:noFill/>
                          </a:ln>
                          <a:solidFill>
                            <a:schemeClr val="tx1"/>
                          </a:solidFill>
                          <a:effectLst/>
                          <a:latin typeface="Arial" charset="0"/>
                          <a:sym typeface="Wingdings"/>
                        </a:rPr>
                        <a:t>N/A</a:t>
                      </a:r>
                      <a:endParaRPr kumimoji="0" lang="en-US" sz="2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r h="50292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1" i="0" u="none" strike="noStrike" cap="none" normalizeH="0" baseline="0" dirty="0" smtClean="0">
                          <a:ln>
                            <a:noFill/>
                          </a:ln>
                          <a:solidFill>
                            <a:schemeClr val="bg1"/>
                          </a:solidFill>
                          <a:effectLst/>
                          <a:latin typeface="Arial" charset="0"/>
                        </a:rPr>
                        <a:t>USB Drives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3600" b="1" i="0" u="none" strike="noStrike" cap="none" normalizeH="0" baseline="0" dirty="0" smtClean="0">
                          <a:ln>
                            <a:noFill/>
                          </a:ln>
                          <a:solidFill>
                            <a:schemeClr val="tx1"/>
                          </a:solidFill>
                          <a:effectLst/>
                          <a:latin typeface="Arial" charset="0"/>
                          <a:sym typeface="Wingdings"/>
                        </a:rPr>
                        <a:t></a:t>
                      </a:r>
                      <a:endParaRPr kumimoji="0" lang="en-US" sz="3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1" i="0" u="none" strike="noStrike" cap="none" normalizeH="0" baseline="0" dirty="0" smtClean="0">
                          <a:ln>
                            <a:noFill/>
                          </a:ln>
                          <a:solidFill>
                            <a:schemeClr val="tx1"/>
                          </a:solidFill>
                          <a:effectLst/>
                          <a:latin typeface="Arial" charset="0"/>
                          <a:sym typeface="Wingdings"/>
                        </a:rPr>
                        <a:t>N/A</a:t>
                      </a:r>
                      <a:endParaRPr kumimoji="0" lang="en-US" sz="2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r h="50292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1" i="0" u="none" strike="noStrike" cap="none" normalizeH="0" baseline="0" dirty="0" smtClean="0">
                          <a:ln>
                            <a:noFill/>
                          </a:ln>
                          <a:solidFill>
                            <a:schemeClr val="bg1"/>
                          </a:solidFill>
                          <a:effectLst/>
                          <a:latin typeface="Arial" charset="0"/>
                        </a:rPr>
                        <a:t>External Media  (CDs)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3600" b="1" i="0" u="none" strike="noStrike" cap="none" normalizeH="0" baseline="0" dirty="0" smtClean="0">
                          <a:ln>
                            <a:noFill/>
                          </a:ln>
                          <a:solidFill>
                            <a:schemeClr val="tx1"/>
                          </a:solidFill>
                          <a:effectLst/>
                          <a:latin typeface="Arial" charset="0"/>
                          <a:sym typeface="Wingdings"/>
                        </a:rPr>
                        <a:t></a:t>
                      </a:r>
                      <a:endParaRPr kumimoji="0" lang="en-US" sz="3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1" i="0" u="none" strike="noStrike" cap="none" normalizeH="0" baseline="0" dirty="0" smtClean="0">
                          <a:ln>
                            <a:noFill/>
                          </a:ln>
                          <a:solidFill>
                            <a:schemeClr val="tx1"/>
                          </a:solidFill>
                          <a:effectLst/>
                          <a:latin typeface="Arial" charset="0"/>
                        </a:rPr>
                        <a:t>N/A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r h="50292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1" i="0" u="none" strike="noStrike" cap="none" normalizeH="0" baseline="0" dirty="0" smtClean="0">
                          <a:ln>
                            <a:noFill/>
                          </a:ln>
                          <a:solidFill>
                            <a:schemeClr val="bg1"/>
                          </a:solidFill>
                          <a:effectLst/>
                          <a:latin typeface="Arial" charset="0"/>
                        </a:rPr>
                        <a:t>Paper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3600" b="1" i="0" u="none" strike="noStrike" cap="none" normalizeH="0" baseline="0" dirty="0" smtClean="0">
                          <a:ln>
                            <a:noFill/>
                          </a:ln>
                          <a:solidFill>
                            <a:schemeClr val="tx1"/>
                          </a:solidFill>
                          <a:effectLst/>
                          <a:latin typeface="Arial" charset="0"/>
                          <a:sym typeface="Wingdings"/>
                        </a:rPr>
                        <a:t></a:t>
                      </a:r>
                      <a:endParaRPr kumimoji="0" lang="en-US" sz="3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1" i="0" u="none" strike="noStrike" cap="none" normalizeH="0" baseline="0" dirty="0" smtClean="0">
                          <a:ln>
                            <a:noFill/>
                          </a:ln>
                          <a:solidFill>
                            <a:schemeClr val="tx1"/>
                          </a:solidFill>
                          <a:effectLst/>
                          <a:latin typeface="Arial" charset="0"/>
                        </a:rPr>
                        <a:t>N/A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bl>
          </a:graphicData>
        </a:graphic>
      </p:graphicFrame>
      <p:sp>
        <p:nvSpPr>
          <p:cNvPr id="7" name="Rectangle 6"/>
          <p:cNvSpPr/>
          <p:nvPr/>
        </p:nvSpPr>
        <p:spPr>
          <a:xfrm>
            <a:off x="762000" y="4572000"/>
            <a:ext cx="78486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62000" y="5219700"/>
            <a:ext cx="7848600" cy="8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934200" y="3352800"/>
            <a:ext cx="838200" cy="457200"/>
          </a:xfrm>
          <a:prstGeom prst="rect">
            <a:avLst/>
          </a:prstGeom>
          <a:gradFill>
            <a:gsLst>
              <a:gs pos="91000">
                <a:schemeClr val="bg1">
                  <a:lumMod val="87000"/>
                </a:schemeClr>
              </a:gs>
              <a:gs pos="1000">
                <a:srgbClr val="D4DEFF">
                  <a:lumMod val="41000"/>
                  <a:lumOff val="59000"/>
                </a:srgbClr>
              </a:gs>
              <a:gs pos="100000">
                <a:srgbClr val="D4DEFF">
                  <a:lumMod val="65000"/>
                  <a:lumOff val="35000"/>
                </a:srgbClr>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934200" y="4038600"/>
            <a:ext cx="838200" cy="457200"/>
          </a:xfrm>
          <a:prstGeom prst="rect">
            <a:avLst/>
          </a:prstGeom>
          <a:gradFill>
            <a:gsLst>
              <a:gs pos="91000">
                <a:schemeClr val="bg1">
                  <a:lumMod val="87000"/>
                </a:schemeClr>
              </a:gs>
              <a:gs pos="1000">
                <a:srgbClr val="D4DEFF">
                  <a:lumMod val="41000"/>
                  <a:lumOff val="59000"/>
                </a:srgbClr>
              </a:gs>
              <a:gs pos="100000">
                <a:srgbClr val="D4DEFF">
                  <a:lumMod val="65000"/>
                  <a:lumOff val="35000"/>
                </a:srgbClr>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934200" y="2743200"/>
            <a:ext cx="838200" cy="457200"/>
          </a:xfrm>
          <a:prstGeom prst="rect">
            <a:avLst/>
          </a:prstGeom>
          <a:gradFill>
            <a:gsLst>
              <a:gs pos="91000">
                <a:schemeClr val="bg1">
                  <a:lumMod val="87000"/>
                </a:schemeClr>
              </a:gs>
              <a:gs pos="1000">
                <a:srgbClr val="D4DEFF">
                  <a:lumMod val="41000"/>
                  <a:lumOff val="59000"/>
                </a:srgbClr>
              </a:gs>
              <a:gs pos="100000">
                <a:srgbClr val="D4DEFF">
                  <a:lumMod val="65000"/>
                  <a:lumOff val="35000"/>
                </a:srgbClr>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7010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3"/>
                                        </p:tgtEl>
                                        <p:attrNameLst>
                                          <p:attrName>ppt_x</p:attrName>
                                        </p:attrNameLst>
                                      </p:cBhvr>
                                      <p:tavLst>
                                        <p:tav tm="0">
                                          <p:val>
                                            <p:strVal val="ppt_x"/>
                                          </p:val>
                                        </p:tav>
                                        <p:tav tm="100000">
                                          <p:val>
                                            <p:strVal val="ppt_x"/>
                                          </p:val>
                                        </p:tav>
                                      </p:tavLst>
                                    </p:anim>
                                    <p:anim calcmode="lin" valueType="num">
                                      <p:cBhvr additive="base">
                                        <p:cTn id="13" dur="500"/>
                                        <p:tgtEl>
                                          <p:spTgt spid="13"/>
                                        </p:tgtEl>
                                        <p:attrNameLst>
                                          <p:attrName>ppt_y</p:attrName>
                                        </p:attrNameLst>
                                      </p:cBhvr>
                                      <p:tavLst>
                                        <p:tav tm="0">
                                          <p:val>
                                            <p:strVal val="ppt_y"/>
                                          </p:val>
                                        </p:tav>
                                        <p:tav tm="100000">
                                          <p:val>
                                            <p:strVal val="1+ppt_h/2"/>
                                          </p:val>
                                        </p:tav>
                                      </p:tavLst>
                                    </p:anim>
                                    <p:set>
                                      <p:cBhvr>
                                        <p:cTn id="14" dur="1" fill="hold">
                                          <p:stCondLst>
                                            <p:cond delay="499"/>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3"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User View of Situation</a:t>
            </a:r>
            <a:endParaRPr lang="en-US" dirty="0"/>
          </a:p>
        </p:txBody>
      </p:sp>
      <p:sp>
        <p:nvSpPr>
          <p:cNvPr id="5" name="Subtitle 4"/>
          <p:cNvSpPr>
            <a:spLocks noGrp="1"/>
          </p:cNvSpPr>
          <p:nvPr>
            <p:ph type="subTitle" idx="13"/>
          </p:nvPr>
        </p:nvSpPr>
        <p:spPr/>
        <p:txBody>
          <a:bodyPr/>
          <a:lstStyle/>
          <a:p>
            <a:r>
              <a:rPr lang="en-US" dirty="0" smtClean="0"/>
              <a:t>Presenting ‘as is’ and ‘to be’ situations and a vision for the future</a:t>
            </a:r>
            <a:endParaRPr lang="en-US" dirty="0"/>
          </a:p>
        </p:txBody>
      </p:sp>
      <p:sp>
        <p:nvSpPr>
          <p:cNvPr id="2" name="Title 1"/>
          <p:cNvSpPr>
            <a:spLocks noGrp="1"/>
          </p:cNvSpPr>
          <p:nvPr>
            <p:ph type="title" idx="4294967295"/>
          </p:nvPr>
        </p:nvSpPr>
        <p:spPr>
          <a:xfrm>
            <a:off x="1371600" y="4406900"/>
            <a:ext cx="7772400" cy="1362075"/>
          </a:xfrm>
        </p:spPr>
        <p:txBody>
          <a:bodyPr/>
          <a:lstStyle/>
          <a:p>
            <a:r>
              <a:rPr lang="en-US" dirty="0" smtClean="0"/>
              <a:t>D</a:t>
            </a:r>
            <a:endParaRPr lang="en-US" dirty="0"/>
          </a:p>
        </p:txBody>
      </p:sp>
    </p:spTree>
    <p:extLst>
      <p:ext uri="{BB962C8B-B14F-4D97-AF65-F5344CB8AC3E}">
        <p14:creationId xmlns:p14="http://schemas.microsoft.com/office/powerpoint/2010/main" val="12403795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Vision for What to  Accomplish</a:t>
            </a:r>
            <a:endParaRPr lang="en-US" sz="3200" dirty="0"/>
          </a:p>
        </p:txBody>
      </p:sp>
      <p:graphicFrame>
        <p:nvGraphicFramePr>
          <p:cNvPr id="4" name="Group 161"/>
          <p:cNvGraphicFramePr>
            <a:graphicFrameLocks/>
          </p:cNvGraphicFramePr>
          <p:nvPr>
            <p:extLst>
              <p:ext uri="{D42A27DB-BD31-4B8C-83A1-F6EECF244321}">
                <p14:modId xmlns:p14="http://schemas.microsoft.com/office/powerpoint/2010/main" val="3872373489"/>
              </p:ext>
            </p:extLst>
          </p:nvPr>
        </p:nvGraphicFramePr>
        <p:xfrm>
          <a:off x="428624" y="1676400"/>
          <a:ext cx="8410576" cy="4421997"/>
        </p:xfrm>
        <a:graphic>
          <a:graphicData uri="http://schemas.openxmlformats.org/drawingml/2006/table">
            <a:tbl>
              <a:tblPr/>
              <a:tblGrid>
                <a:gridCol w="1628776"/>
                <a:gridCol w="1828800"/>
                <a:gridCol w="1600200"/>
                <a:gridCol w="1704975"/>
                <a:gridCol w="1647825"/>
              </a:tblGrid>
              <a:tr h="1130157">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0" i="0" u="none" strike="noStrike" cap="none" normalizeH="0" baseline="0" dirty="0" smtClean="0">
                        <a:ln>
                          <a:noFill/>
                        </a:ln>
                        <a:solidFill>
                          <a:schemeClr val="bg1"/>
                        </a:solidFill>
                        <a:effectLst/>
                        <a:latin typeface="Arial" charset="0"/>
                      </a:endParaRPr>
                    </a:p>
                  </a:txBody>
                  <a:tcPr horzOverflow="overflow">
                    <a:lnL cap="flat">
                      <a:noFill/>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End User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1">
                            <a:gamma/>
                            <a:shade val="46275"/>
                            <a:invGamma/>
                          </a:schemeClr>
                        </a:gs>
                        <a:gs pos="50000">
                          <a:schemeClr val="accent1"/>
                        </a:gs>
                        <a:gs pos="100000">
                          <a:schemeClr val="accent1">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IT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1">
                            <a:gamma/>
                            <a:shade val="46275"/>
                            <a:invGamma/>
                          </a:schemeClr>
                        </a:gs>
                        <a:gs pos="50000">
                          <a:schemeClr val="accent1"/>
                        </a:gs>
                        <a:gs pos="100000">
                          <a:schemeClr val="accent1">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Auditor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1">
                            <a:gamma/>
                            <a:shade val="46275"/>
                            <a:invGamma/>
                          </a:schemeClr>
                        </a:gs>
                        <a:gs pos="50000">
                          <a:schemeClr val="accent1"/>
                        </a:gs>
                        <a:gs pos="100000">
                          <a:schemeClr val="accent1">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Management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1">
                            <a:gamma/>
                            <a:shade val="46275"/>
                            <a:invGamma/>
                          </a:schemeClr>
                        </a:gs>
                        <a:gs pos="50000">
                          <a:schemeClr val="accent1"/>
                        </a:gs>
                        <a:gs pos="100000">
                          <a:schemeClr val="accent1">
                            <a:gamma/>
                            <a:shade val="46275"/>
                            <a:invGamma/>
                          </a:schemeClr>
                        </a:gs>
                      </a:gsLst>
                      <a:lin ang="5400000" scaled="1"/>
                    </a:gradFill>
                  </a:tcPr>
                </a:tc>
              </a:tr>
              <a:tr h="69864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Lost Laptop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sym typeface="Wingdings"/>
                        </a:rPr>
                        <a:t>At least my data is protected.</a:t>
                      </a:r>
                      <a:endParaRPr kumimoji="0" lang="en-U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sym typeface="Wingdings"/>
                        </a:rPr>
                        <a:t>Another laptop gets the poison pill.</a:t>
                      </a:r>
                      <a:endParaRPr kumimoji="0" lang="en-U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We have a record of what was on the laptop and the data was encrypted.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Damn employees. At least  trade secrets are protected.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r h="5334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Sensitive Information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sym typeface="Wingdings"/>
                        </a:rPr>
                        <a:t>Reminder of what data is sensitive and limits on quantity.</a:t>
                      </a:r>
                      <a:endParaRPr kumimoji="0" lang="en-U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sym typeface="Wingdings"/>
                        </a:rPr>
                        <a:t>I’m told what the policies are and given tools to enforce it.</a:t>
                      </a:r>
                      <a:endParaRPr kumimoji="0" lang="en-U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I can establish enforceable policies in compliance with regulation.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Employees can get access to the data they need to work, but not in excess.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r h="50292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Corporate Smartphone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My  smartphone allows access to the applications and data I need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Easy provisioning and support.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User activity is auditable for smartphones.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I know where the money is going and my costs are predictable.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r h="50292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Proliferation of Tools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sym typeface="Wingdings"/>
                        </a:rPr>
                        <a:t>I am reminded of the risks of using certain tools.</a:t>
                      </a:r>
                      <a:endParaRPr kumimoji="0" lang="en-U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sym typeface="Wingdings"/>
                        </a:rPr>
                        <a:t>Flash drives and portable hard drives no longer frighten us.</a:t>
                      </a:r>
                      <a:endParaRPr kumimoji="0" lang="en-U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We have logs of where sensitive and personally identifiable information goes.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If it ain't broke, don’t fix it.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bl>
          </a:graphicData>
        </a:graphic>
      </p:graphicFrame>
      <p:sp>
        <p:nvSpPr>
          <p:cNvPr id="5" name="Rectangle 4"/>
          <p:cNvSpPr/>
          <p:nvPr/>
        </p:nvSpPr>
        <p:spPr>
          <a:xfrm>
            <a:off x="395285" y="3638551"/>
            <a:ext cx="8443911" cy="2914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87577" y="4412344"/>
            <a:ext cx="8415337" cy="2133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94837" y="5254172"/>
            <a:ext cx="8415337" cy="1284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649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sz="3200" dirty="0" smtClean="0"/>
              <a:t>Mobile Security Program Management</a:t>
            </a:r>
            <a:endParaRPr lang="en-US" sz="3200" dirty="0"/>
          </a:p>
        </p:txBody>
      </p:sp>
      <p:sp>
        <p:nvSpPr>
          <p:cNvPr id="5" name="Subtitle 4"/>
          <p:cNvSpPr>
            <a:spLocks noGrp="1"/>
          </p:cNvSpPr>
          <p:nvPr>
            <p:ph type="subTitle" idx="13"/>
          </p:nvPr>
        </p:nvSpPr>
        <p:spPr/>
        <p:txBody>
          <a:bodyPr/>
          <a:lstStyle/>
          <a:p>
            <a:r>
              <a:rPr lang="en-US" dirty="0" smtClean="0"/>
              <a:t>Defining solution categories and putting the initiative within a project framework</a:t>
            </a:r>
            <a:endParaRPr lang="en-US" dirty="0"/>
          </a:p>
        </p:txBody>
      </p:sp>
    </p:spTree>
    <p:extLst>
      <p:ext uri="{BB962C8B-B14F-4D97-AF65-F5344CB8AC3E}">
        <p14:creationId xmlns:p14="http://schemas.microsoft.com/office/powerpoint/2010/main" val="2166846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Descriptions</a:t>
            </a:r>
            <a:endParaRPr lang="en-US" dirty="0"/>
          </a:p>
        </p:txBody>
      </p:sp>
      <p:pic>
        <p:nvPicPr>
          <p:cNvPr id="4" name="FYtHir39uyg?version=3&amp;hl=en_US"/>
          <p:cNvPicPr>
            <a:picLocks noRot="1" noChangeAspect="1"/>
          </p:cNvPicPr>
          <p:nvPr>
            <a:videoFile r:link="rId1"/>
          </p:nvPr>
        </p:nvPicPr>
        <p:blipFill>
          <a:blip r:embed="rId5"/>
          <a:stretch>
            <a:fillRect/>
          </a:stretch>
        </p:blipFill>
        <p:spPr>
          <a:xfrm>
            <a:off x="4575355" y="2362200"/>
            <a:ext cx="4267200" cy="3200400"/>
          </a:xfrm>
          <a:prstGeom prst="rect">
            <a:avLst/>
          </a:prstGeom>
        </p:spPr>
      </p:pic>
      <p:pic>
        <p:nvPicPr>
          <p:cNvPr id="6" name="0i49u4U6N6k?version=3&amp;hl=en_US"/>
          <p:cNvPicPr>
            <a:picLocks noRot="1" noChangeAspect="1"/>
          </p:cNvPicPr>
          <p:nvPr>
            <a:videoFile r:link="rId2"/>
          </p:nvPr>
        </p:nvPicPr>
        <p:blipFill>
          <a:blip r:embed="rId5"/>
          <a:stretch>
            <a:fillRect/>
          </a:stretch>
        </p:blipFill>
        <p:spPr>
          <a:xfrm>
            <a:off x="228600" y="2362200"/>
            <a:ext cx="4267200" cy="3200400"/>
          </a:xfrm>
          <a:prstGeom prst="rect">
            <a:avLst/>
          </a:prstGeom>
        </p:spPr>
      </p:pic>
      <p:sp>
        <p:nvSpPr>
          <p:cNvPr id="8" name="Rectangle 7"/>
          <p:cNvSpPr/>
          <p:nvPr/>
        </p:nvSpPr>
        <p:spPr>
          <a:xfrm>
            <a:off x="838200" y="1582430"/>
            <a:ext cx="3231974"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Mobile Device Protection</a:t>
            </a:r>
          </a:p>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(Endpoint Protection)</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5242399" y="1578114"/>
            <a:ext cx="2805576"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Data Loss Protection</a:t>
            </a:r>
          </a:p>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(Endpoint Protection)</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97334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2000"/>
                                        <p:tgtEl>
                                          <p:spTgt spid="8"/>
                                        </p:tgtEl>
                                      </p:cBhvr>
                                    </p:animEffect>
                                  </p:childTnLst>
                                </p:cTn>
                              </p:par>
                              <p:par>
                                <p:cTn id="8" presetID="1" presetClass="mediacall" presetSubtype="0" fill="hold" nodeType="withEffect">
                                  <p:stCondLst>
                                    <p:cond delay="0"/>
                                  </p:stCondLst>
                                  <p:childTnLst>
                                    <p:cmd type="call" cmd="playFrom(0.0)">
                                      <p:cBhvr>
                                        <p:cTn id="9" dur="1" fill="hold"/>
                                        <p:tgtEl>
                                          <p:spTgt spid="6"/>
                                        </p:tgtEl>
                                      </p:cBhvr>
                                    </p:cmd>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2000"/>
                                        <p:tgtEl>
                                          <p:spTgt spid="9"/>
                                        </p:tgtEl>
                                      </p:cBhvr>
                                    </p:animEffect>
                                  </p:childTnLst>
                                </p:cTn>
                              </p:par>
                              <p:par>
                                <p:cTn id="15" presetID="1" presetClass="mediacall" presetSubtype="0" fill="hold" nodeType="withEffect">
                                  <p:stCondLst>
                                    <p:cond delay="0"/>
                                  </p:stCondLst>
                                  <p:childTnLst>
                                    <p:cmd type="call" cmd="playFrom(0.0)">
                                      <p:cBhvr>
                                        <p:cTn id="1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4"/>
                </p:tgtEl>
              </p:cMediaNode>
            </p:video>
            <p:video>
              <p:cMediaNode vol="80000">
                <p:cTn id="18" fill="hold" display="0">
                  <p:stCondLst>
                    <p:cond delay="indefinite"/>
                  </p:stCondLst>
                </p:cTn>
                <p:tgtEl>
                  <p:spTgt spid="6"/>
                </p:tgtEl>
              </p:cMediaNode>
            </p:video>
          </p:childTnLst>
        </p:cTn>
      </p:par>
    </p:tnLst>
    <p:bldLst>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the Users and Infrastructure</a:t>
            </a:r>
            <a:endParaRPr lang="en-US" dirty="0"/>
          </a:p>
        </p:txBody>
      </p:sp>
      <p:sp>
        <p:nvSpPr>
          <p:cNvPr id="3" name="Content Placeholder 2"/>
          <p:cNvSpPr>
            <a:spLocks noGrp="1"/>
          </p:cNvSpPr>
          <p:nvPr>
            <p:ph idx="1"/>
          </p:nvPr>
        </p:nvSpPr>
        <p:spPr/>
        <p:txBody>
          <a:bodyPr/>
          <a:lstStyle/>
          <a:p>
            <a:r>
              <a:rPr lang="en-US" dirty="0" smtClean="0"/>
              <a:t>Putting it all together:</a:t>
            </a:r>
          </a:p>
          <a:p>
            <a:pPr lvl="1"/>
            <a:r>
              <a:rPr lang="en-US" dirty="0" smtClean="0"/>
              <a:t>How do we select compatible products and vendors?</a:t>
            </a:r>
          </a:p>
          <a:p>
            <a:pPr lvl="1"/>
            <a:r>
              <a:rPr lang="en-US" dirty="0" smtClean="0"/>
              <a:t>What will it cost to buy and implement?</a:t>
            </a:r>
          </a:p>
          <a:p>
            <a:pPr lvl="1"/>
            <a:r>
              <a:rPr lang="en-US" dirty="0" smtClean="0"/>
              <a:t>How should we roll it out to the organization?</a:t>
            </a:r>
          </a:p>
          <a:p>
            <a:pPr lvl="1"/>
            <a:r>
              <a:rPr lang="en-US" dirty="0" smtClean="0"/>
              <a:t>How do we justify the costs to management?</a:t>
            </a:r>
            <a:endParaRPr lang="en-US" dirty="0"/>
          </a:p>
        </p:txBody>
      </p:sp>
    </p:spTree>
    <p:extLst>
      <p:ext uri="{BB962C8B-B14F-4D97-AF65-F5344CB8AC3E}">
        <p14:creationId xmlns:p14="http://schemas.microsoft.com/office/powerpoint/2010/main" val="1860114121"/>
      </p:ext>
    </p:extLst>
  </p:cSld>
  <p:clrMapOvr>
    <a:masterClrMapping/>
  </p:clrMapOvr>
  <p:transition spd="slow">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Potential Products</a:t>
            </a:r>
            <a:endParaRPr lang="en-US" dirty="0"/>
          </a:p>
        </p:txBody>
      </p:sp>
      <p:graphicFrame>
        <p:nvGraphicFramePr>
          <p:cNvPr id="3" name="Diagram 2"/>
          <p:cNvGraphicFramePr/>
          <p:nvPr>
            <p:extLst>
              <p:ext uri="{D42A27DB-BD31-4B8C-83A1-F6EECF244321}">
                <p14:modId xmlns:p14="http://schemas.microsoft.com/office/powerpoint/2010/main" val="623993094"/>
              </p:ext>
            </p:extLst>
          </p:nvPr>
        </p:nvGraphicFramePr>
        <p:xfrm>
          <a:off x="1600200" y="1905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7722413" y="2362200"/>
            <a:ext cx="1372492" cy="584775"/>
          </a:xfrm>
          <a:prstGeom prst="rect">
            <a:avLst/>
          </a:prstGeom>
          <a:noFill/>
        </p:spPr>
        <p:txBody>
          <a:bodyPr wrap="none" rtlCol="0">
            <a:spAutoFit/>
          </a:bodyPr>
          <a:lstStyle/>
          <a:p>
            <a:r>
              <a:rPr lang="en-US" sz="1600" dirty="0" smtClean="0"/>
              <a:t># of vendors:</a:t>
            </a:r>
          </a:p>
          <a:p>
            <a:r>
              <a:rPr lang="en-US" sz="1600" dirty="0" smtClean="0"/>
              <a:t>25</a:t>
            </a:r>
            <a:endParaRPr lang="en-US" sz="1600" dirty="0"/>
          </a:p>
        </p:txBody>
      </p:sp>
      <p:sp>
        <p:nvSpPr>
          <p:cNvPr id="5" name="TextBox 4"/>
          <p:cNvSpPr txBox="1"/>
          <p:nvPr/>
        </p:nvSpPr>
        <p:spPr>
          <a:xfrm>
            <a:off x="6735110" y="6172200"/>
            <a:ext cx="2332690" cy="338554"/>
          </a:xfrm>
          <a:prstGeom prst="rect">
            <a:avLst/>
          </a:prstGeom>
          <a:noFill/>
        </p:spPr>
        <p:txBody>
          <a:bodyPr wrap="none" rtlCol="0">
            <a:spAutoFit/>
          </a:bodyPr>
          <a:lstStyle/>
          <a:p>
            <a:r>
              <a:rPr lang="en-US" sz="1600" i="1" dirty="0" smtClean="0"/>
              <a:t>Source:  Gartner Group</a:t>
            </a:r>
            <a:endParaRPr lang="en-US" sz="1600" i="1" dirty="0"/>
          </a:p>
        </p:txBody>
      </p:sp>
      <p:sp>
        <p:nvSpPr>
          <p:cNvPr id="6" name="TextBox 5"/>
          <p:cNvSpPr txBox="1"/>
          <p:nvPr/>
        </p:nvSpPr>
        <p:spPr>
          <a:xfrm>
            <a:off x="227708" y="2362200"/>
            <a:ext cx="1372492" cy="584775"/>
          </a:xfrm>
          <a:prstGeom prst="rect">
            <a:avLst/>
          </a:prstGeom>
          <a:noFill/>
        </p:spPr>
        <p:txBody>
          <a:bodyPr wrap="none" rtlCol="0">
            <a:spAutoFit/>
          </a:bodyPr>
          <a:lstStyle/>
          <a:p>
            <a:pPr algn="r"/>
            <a:r>
              <a:rPr lang="en-US" sz="1600" dirty="0" smtClean="0"/>
              <a:t># of vendors:</a:t>
            </a:r>
          </a:p>
          <a:p>
            <a:pPr algn="r"/>
            <a:r>
              <a:rPr lang="en-US" sz="1600" dirty="0" smtClean="0"/>
              <a:t>13</a:t>
            </a:r>
            <a:endParaRPr lang="en-US" sz="1600" dirty="0"/>
          </a:p>
        </p:txBody>
      </p:sp>
      <p:sp>
        <p:nvSpPr>
          <p:cNvPr id="7" name="TextBox 6"/>
          <p:cNvSpPr txBox="1"/>
          <p:nvPr/>
        </p:nvSpPr>
        <p:spPr>
          <a:xfrm>
            <a:off x="7688051" y="4876800"/>
            <a:ext cx="1372492" cy="584775"/>
          </a:xfrm>
          <a:prstGeom prst="rect">
            <a:avLst/>
          </a:prstGeom>
          <a:noFill/>
        </p:spPr>
        <p:txBody>
          <a:bodyPr wrap="none" rtlCol="0">
            <a:spAutoFit/>
          </a:bodyPr>
          <a:lstStyle/>
          <a:p>
            <a:r>
              <a:rPr lang="en-US" sz="1600" dirty="0" smtClean="0"/>
              <a:t># of vendors:</a:t>
            </a:r>
          </a:p>
          <a:p>
            <a:r>
              <a:rPr lang="en-US" sz="1600" dirty="0" smtClean="0"/>
              <a:t>14</a:t>
            </a:r>
            <a:endParaRPr lang="en-US" sz="1600" dirty="0"/>
          </a:p>
        </p:txBody>
      </p:sp>
      <p:sp>
        <p:nvSpPr>
          <p:cNvPr id="8" name="TextBox 7"/>
          <p:cNvSpPr txBox="1"/>
          <p:nvPr/>
        </p:nvSpPr>
        <p:spPr>
          <a:xfrm>
            <a:off x="227708" y="4876800"/>
            <a:ext cx="1372492" cy="584775"/>
          </a:xfrm>
          <a:prstGeom prst="rect">
            <a:avLst/>
          </a:prstGeom>
          <a:noFill/>
        </p:spPr>
        <p:txBody>
          <a:bodyPr wrap="none" rtlCol="0">
            <a:spAutoFit/>
          </a:bodyPr>
          <a:lstStyle/>
          <a:p>
            <a:pPr algn="r"/>
            <a:r>
              <a:rPr lang="en-US" sz="1600" dirty="0" smtClean="0"/>
              <a:t># of vendors:</a:t>
            </a:r>
          </a:p>
          <a:p>
            <a:pPr algn="r"/>
            <a:r>
              <a:rPr lang="en-US" sz="1600" dirty="0" smtClean="0"/>
              <a:t>23</a:t>
            </a:r>
            <a:endParaRPr lang="en-US" sz="1600" dirty="0"/>
          </a:p>
        </p:txBody>
      </p:sp>
      <p:sp>
        <p:nvSpPr>
          <p:cNvPr id="9" name="Rectangle 8"/>
          <p:cNvSpPr/>
          <p:nvPr/>
        </p:nvSpPr>
        <p:spPr>
          <a:xfrm>
            <a:off x="1828800" y="1244025"/>
            <a:ext cx="5464959"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Classifications of Products</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63673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graphicEl>
                                              <a:dgm id="{A059738E-CEE3-408E-89A9-36FFBE67EE38}"/>
                                            </p:graphicEl>
                                          </p:spTgt>
                                        </p:tgtEl>
                                        <p:attrNameLst>
                                          <p:attrName>style.visibility</p:attrName>
                                        </p:attrNameLst>
                                      </p:cBhvr>
                                      <p:to>
                                        <p:strVal val="visible"/>
                                      </p:to>
                                    </p:set>
                                    <p:animEffect transition="in" filter="randombar(horizontal)">
                                      <p:cBhvr>
                                        <p:cTn id="11" dur="500"/>
                                        <p:tgtEl>
                                          <p:spTgt spid="3">
                                            <p:graphicEl>
                                              <a:dgm id="{A059738E-CEE3-408E-89A9-36FFBE67EE38}"/>
                                            </p:graphicEl>
                                          </p:spTgt>
                                        </p:tgtEl>
                                      </p:cBhvr>
                                    </p:animEffect>
                                  </p:childTnLst>
                                </p:cTn>
                              </p:par>
                            </p:childTnLst>
                          </p:cTn>
                        </p:par>
                        <p:par>
                          <p:cTn id="12" fill="hold">
                            <p:stCondLst>
                              <p:cond delay="1000"/>
                            </p:stCondLst>
                            <p:childTnLst>
                              <p:par>
                                <p:cTn id="13" presetID="14" presetClass="entr" presetSubtype="10" fill="hold" grpId="0" nodeType="afterEffect">
                                  <p:stCondLst>
                                    <p:cond delay="500"/>
                                  </p:stCondLst>
                                  <p:childTnLst>
                                    <p:set>
                                      <p:cBhvr>
                                        <p:cTn id="14" dur="1" fill="hold">
                                          <p:stCondLst>
                                            <p:cond delay="0"/>
                                          </p:stCondLst>
                                        </p:cTn>
                                        <p:tgtEl>
                                          <p:spTgt spid="3">
                                            <p:graphicEl>
                                              <a:dgm id="{25BC7E43-DAC2-4AA0-A730-76CC330D2A0D}"/>
                                            </p:graphicEl>
                                          </p:spTgt>
                                        </p:tgtEl>
                                        <p:attrNameLst>
                                          <p:attrName>style.visibility</p:attrName>
                                        </p:attrNameLst>
                                      </p:cBhvr>
                                      <p:to>
                                        <p:strVal val="visible"/>
                                      </p:to>
                                    </p:set>
                                    <p:animEffect transition="in" filter="randombar(horizontal)">
                                      <p:cBhvr>
                                        <p:cTn id="15" dur="2000"/>
                                        <p:tgtEl>
                                          <p:spTgt spid="3">
                                            <p:graphicEl>
                                              <a:dgm id="{25BC7E43-DAC2-4AA0-A730-76CC330D2A0D}"/>
                                            </p:graphicEl>
                                          </p:spTgt>
                                        </p:tgtEl>
                                      </p:cBhvr>
                                    </p:animEffect>
                                  </p:childTnLst>
                                </p:cTn>
                              </p:par>
                            </p:childTnLst>
                          </p:cTn>
                        </p:par>
                        <p:par>
                          <p:cTn id="16" fill="hold">
                            <p:stCondLst>
                              <p:cond delay="3500"/>
                            </p:stCondLst>
                            <p:childTnLst>
                              <p:par>
                                <p:cTn id="17" presetID="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4000"/>
                            </p:stCondLst>
                            <p:childTnLst>
                              <p:par>
                                <p:cTn id="22" presetID="14" presetClass="entr" presetSubtype="10" fill="hold" grpId="0" nodeType="afterEffect">
                                  <p:stCondLst>
                                    <p:cond delay="500"/>
                                  </p:stCondLst>
                                  <p:childTnLst>
                                    <p:set>
                                      <p:cBhvr>
                                        <p:cTn id="23" dur="1" fill="hold">
                                          <p:stCondLst>
                                            <p:cond delay="0"/>
                                          </p:stCondLst>
                                        </p:cTn>
                                        <p:tgtEl>
                                          <p:spTgt spid="3">
                                            <p:graphicEl>
                                              <a:dgm id="{D1799807-0B4A-4B57-BC98-3459590C7140}"/>
                                            </p:graphicEl>
                                          </p:spTgt>
                                        </p:tgtEl>
                                        <p:attrNameLst>
                                          <p:attrName>style.visibility</p:attrName>
                                        </p:attrNameLst>
                                      </p:cBhvr>
                                      <p:to>
                                        <p:strVal val="visible"/>
                                      </p:to>
                                    </p:set>
                                    <p:animEffect transition="in" filter="randombar(horizontal)">
                                      <p:cBhvr>
                                        <p:cTn id="24" dur="2000"/>
                                        <p:tgtEl>
                                          <p:spTgt spid="3">
                                            <p:graphicEl>
                                              <a:dgm id="{D1799807-0B4A-4B57-BC98-3459590C7140}"/>
                                            </p:graphicEl>
                                          </p:spTgt>
                                        </p:tgtEl>
                                      </p:cBhvr>
                                    </p:animEffect>
                                  </p:childTnLst>
                                </p:cTn>
                              </p:par>
                            </p:childTnLst>
                          </p:cTn>
                        </p:par>
                        <p:par>
                          <p:cTn id="25" fill="hold">
                            <p:stCondLst>
                              <p:cond delay="6500"/>
                            </p:stCondLst>
                            <p:childTnLst>
                              <p:par>
                                <p:cTn id="26" presetID="2" presetClass="entr" presetSubtype="4"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par>
                          <p:cTn id="30" fill="hold">
                            <p:stCondLst>
                              <p:cond delay="7000"/>
                            </p:stCondLst>
                            <p:childTnLst>
                              <p:par>
                                <p:cTn id="31" presetID="14" presetClass="entr" presetSubtype="10" fill="hold" grpId="0" nodeType="afterEffect">
                                  <p:stCondLst>
                                    <p:cond delay="500"/>
                                  </p:stCondLst>
                                  <p:childTnLst>
                                    <p:set>
                                      <p:cBhvr>
                                        <p:cTn id="32" dur="1" fill="hold">
                                          <p:stCondLst>
                                            <p:cond delay="0"/>
                                          </p:stCondLst>
                                        </p:cTn>
                                        <p:tgtEl>
                                          <p:spTgt spid="3">
                                            <p:graphicEl>
                                              <a:dgm id="{DF6F1C3D-2FE9-4DF7-B56D-482A2066A54F}"/>
                                            </p:graphicEl>
                                          </p:spTgt>
                                        </p:tgtEl>
                                        <p:attrNameLst>
                                          <p:attrName>style.visibility</p:attrName>
                                        </p:attrNameLst>
                                      </p:cBhvr>
                                      <p:to>
                                        <p:strVal val="visible"/>
                                      </p:to>
                                    </p:set>
                                    <p:animEffect transition="in" filter="randombar(horizontal)">
                                      <p:cBhvr>
                                        <p:cTn id="33" dur="2000"/>
                                        <p:tgtEl>
                                          <p:spTgt spid="3">
                                            <p:graphicEl>
                                              <a:dgm id="{DF6F1C3D-2FE9-4DF7-B56D-482A2066A54F}"/>
                                            </p:graphicEl>
                                          </p:spTgt>
                                        </p:tgtEl>
                                      </p:cBhvr>
                                    </p:animEffect>
                                  </p:childTnLst>
                                </p:cTn>
                              </p:par>
                            </p:childTnLst>
                          </p:cTn>
                        </p:par>
                        <p:par>
                          <p:cTn id="34" fill="hold">
                            <p:stCondLst>
                              <p:cond delay="9500"/>
                            </p:stCondLst>
                            <p:childTnLst>
                              <p:par>
                                <p:cTn id="35" presetID="2" presetClass="entr" presetSubtype="4"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10000"/>
                            </p:stCondLst>
                            <p:childTnLst>
                              <p:par>
                                <p:cTn id="40" presetID="14" presetClass="entr" presetSubtype="10" fill="hold" grpId="0" nodeType="afterEffect">
                                  <p:stCondLst>
                                    <p:cond delay="500"/>
                                  </p:stCondLst>
                                  <p:childTnLst>
                                    <p:set>
                                      <p:cBhvr>
                                        <p:cTn id="41" dur="1" fill="hold">
                                          <p:stCondLst>
                                            <p:cond delay="0"/>
                                          </p:stCondLst>
                                        </p:cTn>
                                        <p:tgtEl>
                                          <p:spTgt spid="3">
                                            <p:graphicEl>
                                              <a:dgm id="{78AD2B50-A4B1-4C6E-9AB8-ACE5FB708D8E}"/>
                                            </p:graphicEl>
                                          </p:spTgt>
                                        </p:tgtEl>
                                        <p:attrNameLst>
                                          <p:attrName>style.visibility</p:attrName>
                                        </p:attrNameLst>
                                      </p:cBhvr>
                                      <p:to>
                                        <p:strVal val="visible"/>
                                      </p:to>
                                    </p:set>
                                    <p:animEffect transition="in" filter="randombar(horizontal)">
                                      <p:cBhvr>
                                        <p:cTn id="42" dur="2000"/>
                                        <p:tgtEl>
                                          <p:spTgt spid="3">
                                            <p:graphicEl>
                                              <a:dgm id="{78AD2B50-A4B1-4C6E-9AB8-ACE5FB708D8E}"/>
                                            </p:graphicEl>
                                          </p:spTgt>
                                        </p:tgtEl>
                                      </p:cBhvr>
                                    </p:animEffect>
                                  </p:childTnLst>
                                </p:cTn>
                              </p:par>
                            </p:childTnLst>
                          </p:cTn>
                        </p:par>
                        <p:par>
                          <p:cTn id="43" fill="hold">
                            <p:stCondLst>
                              <p:cond delay="12500"/>
                            </p:stCondLst>
                            <p:childTnLst>
                              <p:par>
                                <p:cTn id="44" presetID="2" presetClass="entr" presetSubtype="4"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1+#ppt_h/2"/>
                                          </p:val>
                                        </p:tav>
                                        <p:tav tm="100000">
                                          <p:val>
                                            <p:strVal val="#ppt_y"/>
                                          </p:val>
                                        </p:tav>
                                      </p:tavLst>
                                    </p:anim>
                                  </p:childTnLst>
                                </p:cTn>
                              </p:par>
                            </p:childTnLst>
                          </p:cTn>
                        </p:par>
                        <p:par>
                          <p:cTn id="48" fill="hold">
                            <p:stCondLst>
                              <p:cond delay="13000"/>
                            </p:stCondLst>
                            <p:childTnLst>
                              <p:par>
                                <p:cTn id="49" presetID="42" presetClass="entr" presetSubtype="0"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1000"/>
                                        <p:tgtEl>
                                          <p:spTgt spid="5"/>
                                        </p:tgtEl>
                                      </p:cBhvr>
                                    </p:animEffect>
                                    <p:anim calcmode="lin" valueType="num">
                                      <p:cBhvr>
                                        <p:cTn id="52" dur="1000" fill="hold"/>
                                        <p:tgtEl>
                                          <p:spTgt spid="5"/>
                                        </p:tgtEl>
                                        <p:attrNameLst>
                                          <p:attrName>ppt_x</p:attrName>
                                        </p:attrNameLst>
                                      </p:cBhvr>
                                      <p:tavLst>
                                        <p:tav tm="0">
                                          <p:val>
                                            <p:strVal val="#ppt_x"/>
                                          </p:val>
                                        </p:tav>
                                        <p:tav tm="100000">
                                          <p:val>
                                            <p:strVal val="#ppt_x"/>
                                          </p:val>
                                        </p:tav>
                                      </p:tavLst>
                                    </p:anim>
                                    <p:anim calcmode="lin" valueType="num">
                                      <p:cBhvr>
                                        <p:cTn id="5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lvlOne"/>
        </p:bldSub>
      </p:bldGraphic>
      <p:bldP spid="4" grpId="0" uiExpand="1"/>
      <p:bldP spid="5" grpId="0"/>
      <p:bldP spid="6" grpId="0" uiExpand="1"/>
      <p:bldP spid="7" grpId="0"/>
      <p:bldP spid="8"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the Best Products</a:t>
            </a:r>
            <a:endParaRPr lang="en-US" dirty="0"/>
          </a:p>
        </p:txBody>
      </p:sp>
      <p:cxnSp>
        <p:nvCxnSpPr>
          <p:cNvPr id="7" name="Straight Connector 6"/>
          <p:cNvCxnSpPr/>
          <p:nvPr/>
        </p:nvCxnSpPr>
        <p:spPr>
          <a:xfrm>
            <a:off x="4648200" y="1665515"/>
            <a:ext cx="0" cy="496388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4100286"/>
            <a:ext cx="838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5800" y="1814286"/>
            <a:ext cx="3031599" cy="2123658"/>
          </a:xfrm>
          <a:prstGeom prst="rect">
            <a:avLst/>
          </a:prstGeom>
          <a:noFill/>
        </p:spPr>
        <p:txBody>
          <a:bodyPr wrap="none" rtlCol="0">
            <a:spAutoFit/>
          </a:bodyPr>
          <a:lstStyle/>
          <a:p>
            <a:r>
              <a:rPr lang="en-US" dirty="0" smtClean="0"/>
              <a:t>Data Loss Protection – DLP</a:t>
            </a:r>
          </a:p>
          <a:p>
            <a:endParaRPr lang="en-US" sz="1600" dirty="0"/>
          </a:p>
          <a:p>
            <a:pPr marL="285750" indent="-285750">
              <a:buFont typeface="Arial" pitchFamily="34" charset="0"/>
              <a:buChar char="•"/>
            </a:pPr>
            <a:r>
              <a:rPr lang="en-US" sz="1600" dirty="0" smtClean="0"/>
              <a:t>Symantec</a:t>
            </a:r>
          </a:p>
          <a:p>
            <a:pPr marL="285750" indent="-285750">
              <a:buFont typeface="Arial" pitchFamily="34" charset="0"/>
              <a:buChar char="•"/>
            </a:pPr>
            <a:r>
              <a:rPr lang="en-US" sz="1600" dirty="0" smtClean="0"/>
              <a:t>McAfee</a:t>
            </a:r>
          </a:p>
          <a:p>
            <a:pPr marL="285750" indent="-285750">
              <a:buFont typeface="Arial" pitchFamily="34" charset="0"/>
              <a:buChar char="•"/>
            </a:pPr>
            <a:r>
              <a:rPr lang="en-US" sz="1600" dirty="0" smtClean="0"/>
              <a:t>Verdasys</a:t>
            </a:r>
          </a:p>
          <a:p>
            <a:pPr marL="285750" indent="-285750">
              <a:buFont typeface="Arial" pitchFamily="34" charset="0"/>
              <a:buChar char="•"/>
            </a:pPr>
            <a:r>
              <a:rPr lang="en-US" sz="1600" dirty="0" smtClean="0"/>
              <a:t>Websense</a:t>
            </a:r>
          </a:p>
          <a:p>
            <a:pPr marL="285750" indent="-285750">
              <a:buFont typeface="Arial" pitchFamily="34" charset="0"/>
              <a:buChar char="•"/>
            </a:pPr>
            <a:r>
              <a:rPr lang="en-US" sz="1600" dirty="0" smtClean="0"/>
              <a:t>RSA (EMC)</a:t>
            </a:r>
          </a:p>
          <a:p>
            <a:pPr marL="285750" indent="-285750">
              <a:buFont typeface="Arial" pitchFamily="34" charset="0"/>
              <a:buChar char="•"/>
            </a:pPr>
            <a:r>
              <a:rPr lang="en-US" sz="1600" dirty="0" smtClean="0"/>
              <a:t>CA Technologies</a:t>
            </a:r>
            <a:endParaRPr lang="en-US" sz="1600" dirty="0"/>
          </a:p>
        </p:txBody>
      </p:sp>
      <p:sp>
        <p:nvSpPr>
          <p:cNvPr id="18" name="TextBox 17"/>
          <p:cNvSpPr txBox="1"/>
          <p:nvPr/>
        </p:nvSpPr>
        <p:spPr>
          <a:xfrm>
            <a:off x="2937351" y="1295400"/>
            <a:ext cx="3463449" cy="369332"/>
          </a:xfrm>
          <a:prstGeom prst="rect">
            <a:avLst/>
          </a:prstGeom>
          <a:noFill/>
        </p:spPr>
        <p:txBody>
          <a:bodyPr wrap="none" rtlCol="0">
            <a:spAutoFit/>
          </a:bodyPr>
          <a:lstStyle/>
          <a:p>
            <a:r>
              <a:rPr lang="en-US" b="1" dirty="0" smtClean="0"/>
              <a:t>Market Leaders or Visionaries</a:t>
            </a:r>
            <a:endParaRPr lang="en-US" b="1" dirty="0"/>
          </a:p>
        </p:txBody>
      </p:sp>
      <p:sp>
        <p:nvSpPr>
          <p:cNvPr id="19" name="TextBox 18"/>
          <p:cNvSpPr txBox="1"/>
          <p:nvPr/>
        </p:nvSpPr>
        <p:spPr>
          <a:xfrm>
            <a:off x="4766623" y="1828800"/>
            <a:ext cx="4301177" cy="2339102"/>
          </a:xfrm>
          <a:prstGeom prst="rect">
            <a:avLst/>
          </a:prstGeom>
          <a:noFill/>
        </p:spPr>
        <p:txBody>
          <a:bodyPr wrap="none" rtlCol="0">
            <a:spAutoFit/>
          </a:bodyPr>
          <a:lstStyle/>
          <a:p>
            <a:r>
              <a:rPr lang="en-US" dirty="0" smtClean="0"/>
              <a:t>Security Information Event Mgmt - SIEM</a:t>
            </a:r>
          </a:p>
          <a:p>
            <a:endParaRPr lang="en-US" sz="1600" dirty="0"/>
          </a:p>
          <a:p>
            <a:pPr marL="285750" indent="-285750">
              <a:buFont typeface="Arial" pitchFamily="34" charset="0"/>
              <a:buChar char="•"/>
            </a:pPr>
            <a:r>
              <a:rPr lang="en-US" sz="1600" dirty="0" smtClean="0"/>
              <a:t>HP/ArcSight</a:t>
            </a:r>
          </a:p>
          <a:p>
            <a:pPr marL="285750" indent="-285750">
              <a:buFont typeface="Arial" pitchFamily="34" charset="0"/>
              <a:buChar char="•"/>
            </a:pPr>
            <a:r>
              <a:rPr lang="en-US" sz="1600" dirty="0" smtClean="0"/>
              <a:t>Q1 Labs</a:t>
            </a:r>
          </a:p>
          <a:p>
            <a:pPr marL="285750" indent="-285750">
              <a:buFont typeface="Arial" pitchFamily="34" charset="0"/>
              <a:buChar char="•"/>
            </a:pPr>
            <a:r>
              <a:rPr lang="en-US" sz="1600" dirty="0" smtClean="0"/>
              <a:t>RSA (RMC)</a:t>
            </a:r>
          </a:p>
          <a:p>
            <a:pPr marL="285750" indent="-285750">
              <a:buFont typeface="Arial" pitchFamily="34" charset="0"/>
              <a:buChar char="•"/>
            </a:pPr>
            <a:r>
              <a:rPr lang="en-US" sz="1600" dirty="0" smtClean="0"/>
              <a:t>Symantec</a:t>
            </a:r>
          </a:p>
          <a:p>
            <a:pPr marL="285750" indent="-285750">
              <a:buFont typeface="Arial" pitchFamily="34" charset="0"/>
              <a:buChar char="•"/>
            </a:pPr>
            <a:r>
              <a:rPr lang="en-US" sz="1600" dirty="0" smtClean="0"/>
              <a:t>NitroSecurity (McAfee)</a:t>
            </a:r>
          </a:p>
          <a:p>
            <a:pPr marL="285750" indent="-285750">
              <a:buFont typeface="Arial" pitchFamily="34" charset="0"/>
              <a:buChar char="•"/>
            </a:pPr>
            <a:r>
              <a:rPr lang="en-US" sz="1600" dirty="0" smtClean="0"/>
              <a:t>LogLogic</a:t>
            </a:r>
          </a:p>
          <a:p>
            <a:pPr marL="285750" indent="-285750">
              <a:buFont typeface="Arial" pitchFamily="34" charset="0"/>
              <a:buChar char="•"/>
            </a:pPr>
            <a:r>
              <a:rPr lang="en-US" sz="1600" dirty="0" smtClean="0"/>
              <a:t>Novell</a:t>
            </a:r>
            <a:endParaRPr lang="en-US" sz="1600" dirty="0"/>
          </a:p>
        </p:txBody>
      </p:sp>
      <p:sp>
        <p:nvSpPr>
          <p:cNvPr id="20" name="TextBox 19"/>
          <p:cNvSpPr txBox="1"/>
          <p:nvPr/>
        </p:nvSpPr>
        <p:spPr>
          <a:xfrm>
            <a:off x="710704" y="4191000"/>
            <a:ext cx="3801041" cy="1600438"/>
          </a:xfrm>
          <a:prstGeom prst="rect">
            <a:avLst/>
          </a:prstGeom>
          <a:noFill/>
        </p:spPr>
        <p:txBody>
          <a:bodyPr wrap="none" rtlCol="0">
            <a:spAutoFit/>
          </a:bodyPr>
          <a:lstStyle/>
          <a:p>
            <a:r>
              <a:rPr lang="en-US" dirty="0" smtClean="0"/>
              <a:t>Mobile Device Management - MDM</a:t>
            </a:r>
          </a:p>
          <a:p>
            <a:endParaRPr lang="en-US" sz="1600" dirty="0"/>
          </a:p>
          <a:p>
            <a:pPr marL="285750" indent="-285750">
              <a:buFont typeface="Arial" pitchFamily="34" charset="0"/>
              <a:buChar char="•"/>
            </a:pPr>
            <a:r>
              <a:rPr lang="en-US" sz="1600" dirty="0" smtClean="0"/>
              <a:t>Good Technology</a:t>
            </a:r>
          </a:p>
          <a:p>
            <a:pPr marL="285750" indent="-285750">
              <a:buFont typeface="Arial" pitchFamily="34" charset="0"/>
              <a:buChar char="•"/>
            </a:pPr>
            <a:r>
              <a:rPr lang="en-US" sz="1600" dirty="0" smtClean="0"/>
              <a:t>Sybase</a:t>
            </a:r>
          </a:p>
          <a:p>
            <a:pPr marL="285750" indent="-285750">
              <a:buFont typeface="Arial" pitchFamily="34" charset="0"/>
              <a:buChar char="•"/>
            </a:pPr>
            <a:r>
              <a:rPr lang="en-US" sz="1600" dirty="0" smtClean="0"/>
              <a:t>AirWatch</a:t>
            </a:r>
          </a:p>
          <a:p>
            <a:pPr marL="285750" indent="-285750">
              <a:buFont typeface="Arial" pitchFamily="34" charset="0"/>
              <a:buChar char="•"/>
            </a:pPr>
            <a:r>
              <a:rPr lang="en-US" sz="1600" dirty="0" smtClean="0"/>
              <a:t>MobileIron</a:t>
            </a:r>
          </a:p>
        </p:txBody>
      </p:sp>
      <p:sp>
        <p:nvSpPr>
          <p:cNvPr id="21" name="TextBox 20"/>
          <p:cNvSpPr txBox="1"/>
          <p:nvPr/>
        </p:nvSpPr>
        <p:spPr>
          <a:xfrm>
            <a:off x="4800600" y="4200942"/>
            <a:ext cx="3635098" cy="1600438"/>
          </a:xfrm>
          <a:prstGeom prst="rect">
            <a:avLst/>
          </a:prstGeom>
          <a:noFill/>
        </p:spPr>
        <p:txBody>
          <a:bodyPr wrap="none" rtlCol="0">
            <a:spAutoFit/>
          </a:bodyPr>
          <a:lstStyle/>
          <a:p>
            <a:r>
              <a:rPr lang="en-US" dirty="0" smtClean="0"/>
              <a:t>Mobile Data Protection - MDP</a:t>
            </a:r>
          </a:p>
          <a:p>
            <a:endParaRPr lang="en-US" sz="1600" dirty="0"/>
          </a:p>
          <a:p>
            <a:pPr marL="285750" indent="-285750">
              <a:buFont typeface="Arial" pitchFamily="34" charset="0"/>
              <a:buChar char="•"/>
            </a:pPr>
            <a:r>
              <a:rPr lang="en-US" sz="1600" dirty="0" smtClean="0"/>
              <a:t>McAfee</a:t>
            </a:r>
          </a:p>
          <a:p>
            <a:pPr marL="285750" indent="-285750">
              <a:buFont typeface="Wingdings" pitchFamily="2" charset="2"/>
              <a:buChar char="ü"/>
            </a:pPr>
            <a:r>
              <a:rPr lang="en-US" sz="1600" b="1" dirty="0" smtClean="0"/>
              <a:t>Sophos*</a:t>
            </a:r>
          </a:p>
          <a:p>
            <a:pPr marL="285750" indent="-285750">
              <a:buFont typeface="Arial" pitchFamily="34" charset="0"/>
              <a:buChar char="•"/>
            </a:pPr>
            <a:r>
              <a:rPr lang="en-US" sz="1600" dirty="0" smtClean="0"/>
              <a:t>CheckPoint Software Technologies</a:t>
            </a:r>
          </a:p>
          <a:p>
            <a:pPr marL="285750" indent="-285750">
              <a:buFont typeface="Arial" pitchFamily="34" charset="0"/>
              <a:buChar char="•"/>
            </a:pPr>
            <a:r>
              <a:rPr lang="en-US" sz="1600" dirty="0" smtClean="0"/>
              <a:t>Symantec</a:t>
            </a:r>
          </a:p>
        </p:txBody>
      </p:sp>
      <p:sp>
        <p:nvSpPr>
          <p:cNvPr id="22" name="TextBox 21"/>
          <p:cNvSpPr txBox="1"/>
          <p:nvPr/>
        </p:nvSpPr>
        <p:spPr>
          <a:xfrm>
            <a:off x="4859811" y="6121420"/>
            <a:ext cx="4114800" cy="523220"/>
          </a:xfrm>
          <a:prstGeom prst="rect">
            <a:avLst/>
          </a:prstGeom>
          <a:noFill/>
        </p:spPr>
        <p:txBody>
          <a:bodyPr wrap="square" rtlCol="0">
            <a:spAutoFit/>
          </a:bodyPr>
          <a:lstStyle/>
          <a:p>
            <a:r>
              <a:rPr lang="en-US" sz="1400" dirty="0" smtClean="0"/>
              <a:t>*Trustmark uses Utimaco SafeGuard Enterprise, which was purchased by Sophos</a:t>
            </a:r>
            <a:endParaRPr lang="en-US" sz="1400" dirty="0"/>
          </a:p>
        </p:txBody>
      </p:sp>
    </p:spTree>
    <p:extLst>
      <p:ext uri="{BB962C8B-B14F-4D97-AF65-F5344CB8AC3E}">
        <p14:creationId xmlns:p14="http://schemas.microsoft.com/office/powerpoint/2010/main" val="302376466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Proposed Approach and Tools </a:t>
            </a:r>
            <a:endParaRPr lang="en-US" sz="3600" dirty="0"/>
          </a:p>
        </p:txBody>
      </p:sp>
      <p:graphicFrame>
        <p:nvGraphicFramePr>
          <p:cNvPr id="5" name="Diagram 4"/>
          <p:cNvGraphicFramePr/>
          <p:nvPr>
            <p:extLst>
              <p:ext uri="{D42A27DB-BD31-4B8C-83A1-F6EECF244321}">
                <p14:modId xmlns:p14="http://schemas.microsoft.com/office/powerpoint/2010/main" val="3882539841"/>
              </p:ext>
            </p:extLst>
          </p:nvPr>
        </p:nvGraphicFramePr>
        <p:xfrm>
          <a:off x="1567542" y="2319392"/>
          <a:ext cx="5982998" cy="3776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593461" y="1382375"/>
            <a:ext cx="5957079"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Market Classification of Tools</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7772400" y="5334000"/>
            <a:ext cx="1005403" cy="369332"/>
          </a:xfrm>
          <a:prstGeom prst="rect">
            <a:avLst/>
          </a:prstGeom>
          <a:noFill/>
        </p:spPr>
        <p:txBody>
          <a:bodyPr wrap="none" rtlCol="0">
            <a:spAutoFit/>
          </a:bodyPr>
          <a:lstStyle/>
          <a:p>
            <a:r>
              <a:rPr lang="en-US" dirty="0" smtClean="0"/>
              <a:t>Laptops</a:t>
            </a:r>
            <a:endParaRPr lang="en-US" dirty="0"/>
          </a:p>
        </p:txBody>
      </p:sp>
      <p:sp>
        <p:nvSpPr>
          <p:cNvPr id="8" name="TextBox 7"/>
          <p:cNvSpPr txBox="1"/>
          <p:nvPr/>
        </p:nvSpPr>
        <p:spPr>
          <a:xfrm>
            <a:off x="775821" y="4114800"/>
            <a:ext cx="671979" cy="369332"/>
          </a:xfrm>
          <a:prstGeom prst="rect">
            <a:avLst/>
          </a:prstGeom>
          <a:noFill/>
        </p:spPr>
        <p:txBody>
          <a:bodyPr wrap="none" rtlCol="0">
            <a:spAutoFit/>
          </a:bodyPr>
          <a:lstStyle/>
          <a:p>
            <a:r>
              <a:rPr lang="en-US" dirty="0" smtClean="0"/>
              <a:t>Data</a:t>
            </a:r>
            <a:endParaRPr lang="en-US" dirty="0"/>
          </a:p>
        </p:txBody>
      </p:sp>
      <p:sp>
        <p:nvSpPr>
          <p:cNvPr id="9" name="TextBox 8"/>
          <p:cNvSpPr txBox="1"/>
          <p:nvPr/>
        </p:nvSpPr>
        <p:spPr>
          <a:xfrm>
            <a:off x="7719869" y="4001869"/>
            <a:ext cx="966931" cy="646331"/>
          </a:xfrm>
          <a:prstGeom prst="rect">
            <a:avLst/>
          </a:prstGeom>
          <a:noFill/>
        </p:spPr>
        <p:txBody>
          <a:bodyPr wrap="none" rtlCol="0">
            <a:spAutoFit/>
          </a:bodyPr>
          <a:lstStyle/>
          <a:p>
            <a:r>
              <a:rPr lang="en-US" dirty="0" smtClean="0"/>
              <a:t>Smart</a:t>
            </a:r>
          </a:p>
          <a:p>
            <a:r>
              <a:rPr lang="en-US" dirty="0" smtClean="0"/>
              <a:t>Phones</a:t>
            </a:r>
            <a:endParaRPr lang="en-US" dirty="0"/>
          </a:p>
        </p:txBody>
      </p:sp>
      <p:sp>
        <p:nvSpPr>
          <p:cNvPr id="10" name="TextBox 9"/>
          <p:cNvSpPr txBox="1"/>
          <p:nvPr/>
        </p:nvSpPr>
        <p:spPr>
          <a:xfrm>
            <a:off x="816873" y="2630269"/>
            <a:ext cx="2993127" cy="369332"/>
          </a:xfrm>
          <a:prstGeom prst="rect">
            <a:avLst/>
          </a:prstGeom>
          <a:noFill/>
        </p:spPr>
        <p:txBody>
          <a:bodyPr wrap="none" rtlCol="0">
            <a:spAutoFit/>
          </a:bodyPr>
          <a:lstStyle/>
          <a:p>
            <a:r>
              <a:rPr lang="en-US" dirty="0" smtClean="0"/>
              <a:t>Monitoring and Compliance</a:t>
            </a:r>
            <a:endParaRPr lang="en-US" dirty="0"/>
          </a:p>
        </p:txBody>
      </p:sp>
      <p:sp>
        <p:nvSpPr>
          <p:cNvPr id="2" name="TextBox 1"/>
          <p:cNvSpPr txBox="1"/>
          <p:nvPr/>
        </p:nvSpPr>
        <p:spPr>
          <a:xfrm>
            <a:off x="685800" y="6172200"/>
            <a:ext cx="8174727" cy="430887"/>
          </a:xfrm>
          <a:prstGeom prst="rect">
            <a:avLst/>
          </a:prstGeom>
          <a:noFill/>
        </p:spPr>
        <p:txBody>
          <a:bodyPr wrap="square" rtlCol="0">
            <a:spAutoFit/>
          </a:bodyPr>
          <a:lstStyle/>
          <a:p>
            <a:r>
              <a:rPr lang="en-US" sz="1100" dirty="0" smtClean="0"/>
              <a:t>Notes: Data Loss Prevention products are sometimes referred to as Data Leak Prevention</a:t>
            </a:r>
          </a:p>
          <a:p>
            <a:r>
              <a:rPr lang="en-US" sz="1100" dirty="0" smtClean="0"/>
              <a:t>Mobile Data Protection is sometime referred to as Endpoint Protection because they can protect both internal and external</a:t>
            </a:r>
            <a:endParaRPr lang="en-US" sz="1100" dirty="0"/>
          </a:p>
        </p:txBody>
      </p:sp>
    </p:spTree>
    <p:extLst>
      <p:ext uri="{BB962C8B-B14F-4D97-AF65-F5344CB8AC3E}">
        <p14:creationId xmlns:p14="http://schemas.microsoft.com/office/powerpoint/2010/main" val="11668640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graphicEl>
                                              <a:dgm id="{7105A9E3-0B08-4FE3-8E17-E2FC3644601E}"/>
                                            </p:graphicEl>
                                          </p:spTgt>
                                        </p:tgtEl>
                                        <p:attrNameLst>
                                          <p:attrName>style.visibility</p:attrName>
                                        </p:attrNameLst>
                                      </p:cBhvr>
                                      <p:to>
                                        <p:strVal val="visible"/>
                                      </p:to>
                                    </p:set>
                                  </p:childTnLst>
                                </p:cTn>
                              </p:par>
                            </p:childTnLst>
                          </p:cTn>
                        </p:par>
                        <p:par>
                          <p:cTn id="12" fill="hold">
                            <p:stCondLst>
                              <p:cond delay="0"/>
                            </p:stCondLst>
                            <p:childTnLst>
                              <p:par>
                                <p:cTn id="13" presetID="2" presetClass="entr" presetSubtype="4" fill="hold" grpId="0" nodeType="afterEffect">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ppt_x"/>
                                          </p:val>
                                        </p:tav>
                                        <p:tav tm="100000">
                                          <p:val>
                                            <p:strVal val="#ppt_x"/>
                                          </p:val>
                                        </p:tav>
                                      </p:tavLst>
                                    </p:anim>
                                    <p:anim calcmode="lin" valueType="num">
                                      <p:cBhvr additive="base">
                                        <p:cTn id="16"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04623441-EC80-45ED-BA05-FB23D99261A3}"/>
                                            </p:graphicEl>
                                          </p:spTgt>
                                        </p:tgtEl>
                                        <p:attrNameLst>
                                          <p:attrName>style.visibility</p:attrName>
                                        </p:attrNameLst>
                                      </p:cBhvr>
                                      <p:to>
                                        <p:strVal val="visible"/>
                                      </p:to>
                                    </p:set>
                                  </p:childTnLst>
                                </p:cTn>
                              </p:par>
                            </p:childTnLst>
                          </p:cTn>
                        </p:par>
                        <p:par>
                          <p:cTn id="21" fill="hold">
                            <p:stCondLst>
                              <p:cond delay="0"/>
                            </p:stCondLst>
                            <p:childTnLst>
                              <p:par>
                                <p:cTn id="22" presetID="2" presetClass="entr" presetSubtype="4" fill="hold" grpId="0" nodeType="afterEffect">
                                  <p:stCondLst>
                                    <p:cond delay="50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ppt_x"/>
                                          </p:val>
                                        </p:tav>
                                        <p:tav tm="100000">
                                          <p:val>
                                            <p:strVal val="#ppt_x"/>
                                          </p:val>
                                        </p:tav>
                                      </p:tavLst>
                                    </p:anim>
                                    <p:anim calcmode="lin" valueType="num">
                                      <p:cBhvr additive="base">
                                        <p:cTn id="25"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graphicEl>
                                              <a:dgm id="{9B9C315A-2FAB-4588-B898-F54939F8E06C}"/>
                                            </p:graphicEl>
                                          </p:spTgt>
                                        </p:tgtEl>
                                        <p:attrNameLst>
                                          <p:attrName>style.visibility</p:attrName>
                                        </p:attrNameLst>
                                      </p:cBhvr>
                                      <p:to>
                                        <p:strVal val="visible"/>
                                      </p:to>
                                    </p:set>
                                  </p:childTnLst>
                                </p:cTn>
                              </p:par>
                            </p:childTnLst>
                          </p:cTn>
                        </p:par>
                        <p:par>
                          <p:cTn id="30" fill="hold">
                            <p:stCondLst>
                              <p:cond delay="0"/>
                            </p:stCondLst>
                            <p:childTnLst>
                              <p:par>
                                <p:cTn id="31" presetID="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ppt_x"/>
                                          </p:val>
                                        </p:tav>
                                        <p:tav tm="100000">
                                          <p:val>
                                            <p:strVal val="#ppt_x"/>
                                          </p:val>
                                        </p:tav>
                                      </p:tavLst>
                                    </p:anim>
                                    <p:anim calcmode="lin" valueType="num">
                                      <p:cBhvr additive="base">
                                        <p:cTn id="34"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500"/>
                                  </p:stCondLst>
                                  <p:childTnLst>
                                    <p:set>
                                      <p:cBhvr>
                                        <p:cTn id="38" dur="1" fill="hold">
                                          <p:stCondLst>
                                            <p:cond delay="0"/>
                                          </p:stCondLst>
                                        </p:cTn>
                                        <p:tgtEl>
                                          <p:spTgt spid="5">
                                            <p:graphicEl>
                                              <a:dgm id="{CE9A4885-20FB-4E8D-B013-BB68F0A52B1B}"/>
                                            </p:graphicEl>
                                          </p:spTgt>
                                        </p:tgtEl>
                                        <p:attrNameLst>
                                          <p:attrName>style.visibility</p:attrName>
                                        </p:attrNameLst>
                                      </p:cBhvr>
                                      <p:to>
                                        <p:strVal val="visible"/>
                                      </p:to>
                                    </p:set>
                                  </p:childTnLst>
                                </p:cTn>
                              </p:par>
                            </p:childTnLst>
                          </p:cTn>
                        </p:par>
                        <p:par>
                          <p:cTn id="39" fill="hold">
                            <p:stCondLst>
                              <p:cond delay="500"/>
                            </p:stCondLst>
                            <p:childTnLst>
                              <p:par>
                                <p:cTn id="40" presetID="2" presetClass="entr" presetSubtype="4" fill="hold" grpId="0" nodeType="afterEffect">
                                  <p:stCondLst>
                                    <p:cond delay="50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1000" fill="hold"/>
                                        <p:tgtEl>
                                          <p:spTgt spid="10"/>
                                        </p:tgtEl>
                                        <p:attrNameLst>
                                          <p:attrName>ppt_x</p:attrName>
                                        </p:attrNameLst>
                                      </p:cBhvr>
                                      <p:tavLst>
                                        <p:tav tm="0">
                                          <p:val>
                                            <p:strVal val="#ppt_x"/>
                                          </p:val>
                                        </p:tav>
                                        <p:tav tm="100000">
                                          <p:val>
                                            <p:strVal val="#ppt_x"/>
                                          </p:val>
                                        </p:tav>
                                      </p:tavLst>
                                    </p:anim>
                                    <p:anim calcmode="lin" valueType="num">
                                      <p:cBhvr additive="base">
                                        <p:cTn id="43" dur="1000" fill="hold"/>
                                        <p:tgtEl>
                                          <p:spTgt spid="10"/>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6" presetClass="entr" presetSubtype="16"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circle(in)">
                                      <p:cBhvr>
                                        <p:cTn id="4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P spid="7" grpId="0"/>
      <p:bldP spid="3" grpId="0"/>
      <p:bldP spid="8" grpId="0"/>
      <p:bldP spid="9" grpId="0"/>
      <p:bldP spid="10" grpId="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the Best Products</a:t>
            </a:r>
            <a:endParaRPr lang="en-US" dirty="0"/>
          </a:p>
        </p:txBody>
      </p:sp>
      <p:sp>
        <p:nvSpPr>
          <p:cNvPr id="3" name="Content Placeholder 2"/>
          <p:cNvSpPr>
            <a:spLocks noGrp="1"/>
          </p:cNvSpPr>
          <p:nvPr>
            <p:ph idx="1"/>
          </p:nvPr>
        </p:nvSpPr>
        <p:spPr/>
        <p:txBody>
          <a:bodyPr/>
          <a:lstStyle/>
          <a:p>
            <a:r>
              <a:rPr lang="en-US" sz="2800" dirty="0" smtClean="0"/>
              <a:t>For everything except MDM, trend is for vendor consolidation in the marketplace, so that vendor can be “one-stop shop”.  Example:</a:t>
            </a:r>
          </a:p>
          <a:p>
            <a:pPr lvl="1"/>
            <a:r>
              <a:rPr lang="en-US" sz="2400" dirty="0" smtClean="0"/>
              <a:t>McAfee bought NitroSecurity</a:t>
            </a:r>
          </a:p>
          <a:p>
            <a:pPr lvl="1"/>
            <a:r>
              <a:rPr lang="en-US" sz="2400" dirty="0" smtClean="0"/>
              <a:t>Sophos bought Utimaco</a:t>
            </a:r>
          </a:p>
          <a:p>
            <a:pPr lvl="1"/>
            <a:r>
              <a:rPr lang="en-US" sz="2400" dirty="0" smtClean="0"/>
              <a:t>Symantec already has products in MDP, DLP, and SIEM categories </a:t>
            </a:r>
          </a:p>
          <a:p>
            <a:r>
              <a:rPr lang="en-US" sz="2800" dirty="0" smtClean="0"/>
              <a:t>Selection should follow a disciplined process for evaluation examining comparative features, ease of configuration, price, and vendor support </a:t>
            </a:r>
          </a:p>
        </p:txBody>
      </p:sp>
    </p:spTree>
    <p:extLst>
      <p:ext uri="{BB962C8B-B14F-4D97-AF65-F5344CB8AC3E}">
        <p14:creationId xmlns:p14="http://schemas.microsoft.com/office/powerpoint/2010/main" val="1540397335"/>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Vision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1049872"/>
              </p:ext>
            </p:extLst>
          </p:nvPr>
        </p:nvGraphicFramePr>
        <p:xfrm>
          <a:off x="457200" y="1295400"/>
          <a:ext cx="8229600" cy="5026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9022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973F11DA-1C40-4BAF-B36E-B7793EEFCF80}"/>
                                            </p:graphicEl>
                                          </p:spTgt>
                                        </p:tgtEl>
                                        <p:attrNameLst>
                                          <p:attrName>style.visibility</p:attrName>
                                        </p:attrNameLst>
                                      </p:cBhvr>
                                      <p:to>
                                        <p:strVal val="visible"/>
                                      </p:to>
                                    </p:set>
                                    <p:animEffect transition="in" filter="fade">
                                      <p:cBhvr>
                                        <p:cTn id="7" dur="1000"/>
                                        <p:tgtEl>
                                          <p:spTgt spid="4">
                                            <p:graphicEl>
                                              <a:dgm id="{973F11DA-1C40-4BAF-B36E-B7793EEFCF80}"/>
                                            </p:graphicEl>
                                          </p:spTgt>
                                        </p:tgtEl>
                                      </p:cBhvr>
                                    </p:animEffect>
                                    <p:anim calcmode="lin" valueType="num">
                                      <p:cBhvr>
                                        <p:cTn id="8" dur="1000" fill="hold"/>
                                        <p:tgtEl>
                                          <p:spTgt spid="4">
                                            <p:graphicEl>
                                              <a:dgm id="{973F11DA-1C40-4BAF-B36E-B7793EEFCF80}"/>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973F11DA-1C40-4BAF-B36E-B7793EEFCF80}"/>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graphicEl>
                                              <a:dgm id="{D7646103-6319-4F8C-94EB-CD7F7BA50FE2}"/>
                                            </p:graphicEl>
                                          </p:spTgt>
                                        </p:tgtEl>
                                        <p:attrNameLst>
                                          <p:attrName>style.visibility</p:attrName>
                                        </p:attrNameLst>
                                      </p:cBhvr>
                                      <p:to>
                                        <p:strVal val="visible"/>
                                      </p:to>
                                    </p:set>
                                    <p:animEffect transition="in" filter="fade">
                                      <p:cBhvr>
                                        <p:cTn id="13" dur="1000"/>
                                        <p:tgtEl>
                                          <p:spTgt spid="4">
                                            <p:graphicEl>
                                              <a:dgm id="{D7646103-6319-4F8C-94EB-CD7F7BA50FE2}"/>
                                            </p:graphicEl>
                                          </p:spTgt>
                                        </p:tgtEl>
                                      </p:cBhvr>
                                    </p:animEffect>
                                    <p:anim calcmode="lin" valueType="num">
                                      <p:cBhvr>
                                        <p:cTn id="14" dur="1000" fill="hold"/>
                                        <p:tgtEl>
                                          <p:spTgt spid="4">
                                            <p:graphicEl>
                                              <a:dgm id="{D7646103-6319-4F8C-94EB-CD7F7BA50FE2}"/>
                                            </p:graphicEl>
                                          </p:spTgt>
                                        </p:tgtEl>
                                        <p:attrNameLst>
                                          <p:attrName>ppt_x</p:attrName>
                                        </p:attrNameLst>
                                      </p:cBhvr>
                                      <p:tavLst>
                                        <p:tav tm="0">
                                          <p:val>
                                            <p:strVal val="#ppt_x"/>
                                          </p:val>
                                        </p:tav>
                                        <p:tav tm="100000">
                                          <p:val>
                                            <p:strVal val="#ppt_x"/>
                                          </p:val>
                                        </p:tav>
                                      </p:tavLst>
                                    </p:anim>
                                    <p:anim calcmode="lin" valueType="num">
                                      <p:cBhvr>
                                        <p:cTn id="15" dur="1000" fill="hold"/>
                                        <p:tgtEl>
                                          <p:spTgt spid="4">
                                            <p:graphicEl>
                                              <a:dgm id="{D7646103-6319-4F8C-94EB-CD7F7BA50FE2}"/>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graphicEl>
                                              <a:dgm id="{404936FC-3787-42F7-B48F-1D2290AC07D3}"/>
                                            </p:graphicEl>
                                          </p:spTgt>
                                        </p:tgtEl>
                                        <p:attrNameLst>
                                          <p:attrName>style.visibility</p:attrName>
                                        </p:attrNameLst>
                                      </p:cBhvr>
                                      <p:to>
                                        <p:strVal val="visible"/>
                                      </p:to>
                                    </p:set>
                                    <p:animEffect transition="in" filter="fade">
                                      <p:cBhvr>
                                        <p:cTn id="19" dur="1000"/>
                                        <p:tgtEl>
                                          <p:spTgt spid="4">
                                            <p:graphicEl>
                                              <a:dgm id="{404936FC-3787-42F7-B48F-1D2290AC07D3}"/>
                                            </p:graphicEl>
                                          </p:spTgt>
                                        </p:tgtEl>
                                      </p:cBhvr>
                                    </p:animEffect>
                                    <p:anim calcmode="lin" valueType="num">
                                      <p:cBhvr>
                                        <p:cTn id="20" dur="1000" fill="hold"/>
                                        <p:tgtEl>
                                          <p:spTgt spid="4">
                                            <p:graphicEl>
                                              <a:dgm id="{404936FC-3787-42F7-B48F-1D2290AC07D3}"/>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404936FC-3787-42F7-B48F-1D2290AC07D3}"/>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
                                            <p:graphicEl>
                                              <a:dgm id="{2AAE303B-CFB6-4CF5-8072-82CEF5D58D0E}"/>
                                            </p:graphicEl>
                                          </p:spTgt>
                                        </p:tgtEl>
                                        <p:attrNameLst>
                                          <p:attrName>style.visibility</p:attrName>
                                        </p:attrNameLst>
                                      </p:cBhvr>
                                      <p:to>
                                        <p:strVal val="visible"/>
                                      </p:to>
                                    </p:set>
                                    <p:animEffect transition="in" filter="fade">
                                      <p:cBhvr>
                                        <p:cTn id="25" dur="1000"/>
                                        <p:tgtEl>
                                          <p:spTgt spid="4">
                                            <p:graphicEl>
                                              <a:dgm id="{2AAE303B-CFB6-4CF5-8072-82CEF5D58D0E}"/>
                                            </p:graphicEl>
                                          </p:spTgt>
                                        </p:tgtEl>
                                      </p:cBhvr>
                                    </p:animEffect>
                                    <p:anim calcmode="lin" valueType="num">
                                      <p:cBhvr>
                                        <p:cTn id="26" dur="1000" fill="hold"/>
                                        <p:tgtEl>
                                          <p:spTgt spid="4">
                                            <p:graphicEl>
                                              <a:dgm id="{2AAE303B-CFB6-4CF5-8072-82CEF5D58D0E}"/>
                                            </p:graphicEl>
                                          </p:spTgt>
                                        </p:tgtEl>
                                        <p:attrNameLst>
                                          <p:attrName>ppt_x</p:attrName>
                                        </p:attrNameLst>
                                      </p:cBhvr>
                                      <p:tavLst>
                                        <p:tav tm="0">
                                          <p:val>
                                            <p:strVal val="#ppt_x"/>
                                          </p:val>
                                        </p:tav>
                                        <p:tav tm="100000">
                                          <p:val>
                                            <p:strVal val="#ppt_x"/>
                                          </p:val>
                                        </p:tav>
                                      </p:tavLst>
                                    </p:anim>
                                    <p:anim calcmode="lin" valueType="num">
                                      <p:cBhvr>
                                        <p:cTn id="27" dur="1000" fill="hold"/>
                                        <p:tgtEl>
                                          <p:spTgt spid="4">
                                            <p:graphicEl>
                                              <a:dgm id="{2AAE303B-CFB6-4CF5-8072-82CEF5D58D0E}"/>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
                                            <p:graphicEl>
                                              <a:dgm id="{4193C579-127A-40DD-ADDC-29C4819D1DC6}"/>
                                            </p:graphicEl>
                                          </p:spTgt>
                                        </p:tgtEl>
                                        <p:attrNameLst>
                                          <p:attrName>style.visibility</p:attrName>
                                        </p:attrNameLst>
                                      </p:cBhvr>
                                      <p:to>
                                        <p:strVal val="visible"/>
                                      </p:to>
                                    </p:set>
                                    <p:animEffect transition="in" filter="fade">
                                      <p:cBhvr>
                                        <p:cTn id="31" dur="1000"/>
                                        <p:tgtEl>
                                          <p:spTgt spid="4">
                                            <p:graphicEl>
                                              <a:dgm id="{4193C579-127A-40DD-ADDC-29C4819D1DC6}"/>
                                            </p:graphicEl>
                                          </p:spTgt>
                                        </p:tgtEl>
                                      </p:cBhvr>
                                    </p:animEffect>
                                    <p:anim calcmode="lin" valueType="num">
                                      <p:cBhvr>
                                        <p:cTn id="32" dur="1000" fill="hold"/>
                                        <p:tgtEl>
                                          <p:spTgt spid="4">
                                            <p:graphicEl>
                                              <a:dgm id="{4193C579-127A-40DD-ADDC-29C4819D1DC6}"/>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4193C579-127A-40DD-ADDC-29C4819D1DC6}"/>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4">
                                            <p:graphicEl>
                                              <a:dgm id="{B59979B4-3A05-47EC-A400-E0621BF2DE77}"/>
                                            </p:graphicEl>
                                          </p:spTgt>
                                        </p:tgtEl>
                                        <p:attrNameLst>
                                          <p:attrName>style.visibility</p:attrName>
                                        </p:attrNameLst>
                                      </p:cBhvr>
                                      <p:to>
                                        <p:strVal val="visible"/>
                                      </p:to>
                                    </p:set>
                                    <p:animEffect transition="in" filter="fade">
                                      <p:cBhvr>
                                        <p:cTn id="37" dur="1000"/>
                                        <p:tgtEl>
                                          <p:spTgt spid="4">
                                            <p:graphicEl>
                                              <a:dgm id="{B59979B4-3A05-47EC-A400-E0621BF2DE77}"/>
                                            </p:graphicEl>
                                          </p:spTgt>
                                        </p:tgtEl>
                                      </p:cBhvr>
                                    </p:animEffect>
                                    <p:anim calcmode="lin" valueType="num">
                                      <p:cBhvr>
                                        <p:cTn id="38" dur="1000" fill="hold"/>
                                        <p:tgtEl>
                                          <p:spTgt spid="4">
                                            <p:graphicEl>
                                              <a:dgm id="{B59979B4-3A05-47EC-A400-E0621BF2DE77}"/>
                                            </p:graphicEl>
                                          </p:spTgt>
                                        </p:tgtEl>
                                        <p:attrNameLst>
                                          <p:attrName>ppt_x</p:attrName>
                                        </p:attrNameLst>
                                      </p:cBhvr>
                                      <p:tavLst>
                                        <p:tav tm="0">
                                          <p:val>
                                            <p:strVal val="#ppt_x"/>
                                          </p:val>
                                        </p:tav>
                                        <p:tav tm="100000">
                                          <p:val>
                                            <p:strVal val="#ppt_x"/>
                                          </p:val>
                                        </p:tav>
                                      </p:tavLst>
                                    </p:anim>
                                    <p:anim calcmode="lin" valueType="num">
                                      <p:cBhvr>
                                        <p:cTn id="39" dur="1000" fill="hold"/>
                                        <p:tgtEl>
                                          <p:spTgt spid="4">
                                            <p:graphicEl>
                                              <a:dgm id="{B59979B4-3A05-47EC-A400-E0621BF2DE77}"/>
                                            </p:graphic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4">
                                            <p:graphicEl>
                                              <a:dgm id="{4FB682D6-7BCD-42ED-A28F-26435D2ECAC1}"/>
                                            </p:graphicEl>
                                          </p:spTgt>
                                        </p:tgtEl>
                                        <p:attrNameLst>
                                          <p:attrName>style.visibility</p:attrName>
                                        </p:attrNameLst>
                                      </p:cBhvr>
                                      <p:to>
                                        <p:strVal val="visible"/>
                                      </p:to>
                                    </p:set>
                                    <p:animEffect transition="in" filter="fade">
                                      <p:cBhvr>
                                        <p:cTn id="43" dur="1000"/>
                                        <p:tgtEl>
                                          <p:spTgt spid="4">
                                            <p:graphicEl>
                                              <a:dgm id="{4FB682D6-7BCD-42ED-A28F-26435D2ECAC1}"/>
                                            </p:graphicEl>
                                          </p:spTgt>
                                        </p:tgtEl>
                                      </p:cBhvr>
                                    </p:animEffect>
                                    <p:anim calcmode="lin" valueType="num">
                                      <p:cBhvr>
                                        <p:cTn id="44" dur="1000" fill="hold"/>
                                        <p:tgtEl>
                                          <p:spTgt spid="4">
                                            <p:graphicEl>
                                              <a:dgm id="{4FB682D6-7BCD-42ED-A28F-26435D2ECAC1}"/>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4FB682D6-7BCD-42ED-A28F-26435D2ECAC1}"/>
                                            </p:graphic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4">
                                            <p:graphicEl>
                                              <a:dgm id="{5E796EBB-4F0C-47F8-8DEC-42E2268B3AFB}"/>
                                            </p:graphicEl>
                                          </p:spTgt>
                                        </p:tgtEl>
                                        <p:attrNameLst>
                                          <p:attrName>style.visibility</p:attrName>
                                        </p:attrNameLst>
                                      </p:cBhvr>
                                      <p:to>
                                        <p:strVal val="visible"/>
                                      </p:to>
                                    </p:set>
                                    <p:animEffect transition="in" filter="fade">
                                      <p:cBhvr>
                                        <p:cTn id="49" dur="1000"/>
                                        <p:tgtEl>
                                          <p:spTgt spid="4">
                                            <p:graphicEl>
                                              <a:dgm id="{5E796EBB-4F0C-47F8-8DEC-42E2268B3AFB}"/>
                                            </p:graphicEl>
                                          </p:spTgt>
                                        </p:tgtEl>
                                      </p:cBhvr>
                                    </p:animEffect>
                                    <p:anim calcmode="lin" valueType="num">
                                      <p:cBhvr>
                                        <p:cTn id="50" dur="1000" fill="hold"/>
                                        <p:tgtEl>
                                          <p:spTgt spid="4">
                                            <p:graphicEl>
                                              <a:dgm id="{5E796EBB-4F0C-47F8-8DEC-42E2268B3AFB}"/>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5E796EBB-4F0C-47F8-8DEC-42E2268B3AFB}"/>
                                            </p:graphic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4">
                                            <p:graphicEl>
                                              <a:dgm id="{B9C84CE7-F334-45A7-8513-B068321B92F3}"/>
                                            </p:graphicEl>
                                          </p:spTgt>
                                        </p:tgtEl>
                                        <p:attrNameLst>
                                          <p:attrName>style.visibility</p:attrName>
                                        </p:attrNameLst>
                                      </p:cBhvr>
                                      <p:to>
                                        <p:strVal val="visible"/>
                                      </p:to>
                                    </p:set>
                                    <p:animEffect transition="in" filter="fade">
                                      <p:cBhvr>
                                        <p:cTn id="55" dur="1000"/>
                                        <p:tgtEl>
                                          <p:spTgt spid="4">
                                            <p:graphicEl>
                                              <a:dgm id="{B9C84CE7-F334-45A7-8513-B068321B92F3}"/>
                                            </p:graphicEl>
                                          </p:spTgt>
                                        </p:tgtEl>
                                      </p:cBhvr>
                                    </p:animEffect>
                                    <p:anim calcmode="lin" valueType="num">
                                      <p:cBhvr>
                                        <p:cTn id="56" dur="1000" fill="hold"/>
                                        <p:tgtEl>
                                          <p:spTgt spid="4">
                                            <p:graphicEl>
                                              <a:dgm id="{B9C84CE7-F334-45A7-8513-B068321B92F3}"/>
                                            </p:graphicEl>
                                          </p:spTgt>
                                        </p:tgtEl>
                                        <p:attrNameLst>
                                          <p:attrName>ppt_x</p:attrName>
                                        </p:attrNameLst>
                                      </p:cBhvr>
                                      <p:tavLst>
                                        <p:tav tm="0">
                                          <p:val>
                                            <p:strVal val="#ppt_x"/>
                                          </p:val>
                                        </p:tav>
                                        <p:tav tm="100000">
                                          <p:val>
                                            <p:strVal val="#ppt_x"/>
                                          </p:val>
                                        </p:tav>
                                      </p:tavLst>
                                    </p:anim>
                                    <p:anim calcmode="lin" valueType="num">
                                      <p:cBhvr>
                                        <p:cTn id="57" dur="1000" fill="hold"/>
                                        <p:tgtEl>
                                          <p:spTgt spid="4">
                                            <p:graphicEl>
                                              <a:dgm id="{B9C84CE7-F334-45A7-8513-B068321B92F3}"/>
                                            </p:graphic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4">
                                            <p:graphicEl>
                                              <a:dgm id="{65D50C83-82C1-4A08-82CB-394B9BD286D6}"/>
                                            </p:graphicEl>
                                          </p:spTgt>
                                        </p:tgtEl>
                                        <p:attrNameLst>
                                          <p:attrName>style.visibility</p:attrName>
                                        </p:attrNameLst>
                                      </p:cBhvr>
                                      <p:to>
                                        <p:strVal val="visible"/>
                                      </p:to>
                                    </p:set>
                                    <p:animEffect transition="in" filter="fade">
                                      <p:cBhvr>
                                        <p:cTn id="61" dur="1000"/>
                                        <p:tgtEl>
                                          <p:spTgt spid="4">
                                            <p:graphicEl>
                                              <a:dgm id="{65D50C83-82C1-4A08-82CB-394B9BD286D6}"/>
                                            </p:graphicEl>
                                          </p:spTgt>
                                        </p:tgtEl>
                                      </p:cBhvr>
                                    </p:animEffect>
                                    <p:anim calcmode="lin" valueType="num">
                                      <p:cBhvr>
                                        <p:cTn id="62" dur="1000" fill="hold"/>
                                        <p:tgtEl>
                                          <p:spTgt spid="4">
                                            <p:graphicEl>
                                              <a:dgm id="{65D50C83-82C1-4A08-82CB-394B9BD286D6}"/>
                                            </p:graphicEl>
                                          </p:spTgt>
                                        </p:tgtEl>
                                        <p:attrNameLst>
                                          <p:attrName>ppt_x</p:attrName>
                                        </p:attrNameLst>
                                      </p:cBhvr>
                                      <p:tavLst>
                                        <p:tav tm="0">
                                          <p:val>
                                            <p:strVal val="#ppt_x"/>
                                          </p:val>
                                        </p:tav>
                                        <p:tav tm="100000">
                                          <p:val>
                                            <p:strVal val="#ppt_x"/>
                                          </p:val>
                                        </p:tav>
                                      </p:tavLst>
                                    </p:anim>
                                    <p:anim calcmode="lin" valueType="num">
                                      <p:cBhvr>
                                        <p:cTn id="63" dur="1000" fill="hold"/>
                                        <p:tgtEl>
                                          <p:spTgt spid="4">
                                            <p:graphicEl>
                                              <a:dgm id="{65D50C83-82C1-4A08-82CB-394B9BD286D6}"/>
                                            </p:graphicEl>
                                          </p:spTgt>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4">
                                            <p:graphicEl>
                                              <a:dgm id="{690CF523-199E-4EDA-ACD7-9E7E0BFE4D7F}"/>
                                            </p:graphicEl>
                                          </p:spTgt>
                                        </p:tgtEl>
                                        <p:attrNameLst>
                                          <p:attrName>style.visibility</p:attrName>
                                        </p:attrNameLst>
                                      </p:cBhvr>
                                      <p:to>
                                        <p:strVal val="visible"/>
                                      </p:to>
                                    </p:set>
                                    <p:animEffect transition="in" filter="fade">
                                      <p:cBhvr>
                                        <p:cTn id="67" dur="1000"/>
                                        <p:tgtEl>
                                          <p:spTgt spid="4">
                                            <p:graphicEl>
                                              <a:dgm id="{690CF523-199E-4EDA-ACD7-9E7E0BFE4D7F}"/>
                                            </p:graphicEl>
                                          </p:spTgt>
                                        </p:tgtEl>
                                      </p:cBhvr>
                                    </p:animEffect>
                                    <p:anim calcmode="lin" valueType="num">
                                      <p:cBhvr>
                                        <p:cTn id="68" dur="1000" fill="hold"/>
                                        <p:tgtEl>
                                          <p:spTgt spid="4">
                                            <p:graphicEl>
                                              <a:dgm id="{690CF523-199E-4EDA-ACD7-9E7E0BFE4D7F}"/>
                                            </p:graphicEl>
                                          </p:spTgt>
                                        </p:tgtEl>
                                        <p:attrNameLst>
                                          <p:attrName>ppt_x</p:attrName>
                                        </p:attrNameLst>
                                      </p:cBhvr>
                                      <p:tavLst>
                                        <p:tav tm="0">
                                          <p:val>
                                            <p:strVal val="#ppt_x"/>
                                          </p:val>
                                        </p:tav>
                                        <p:tav tm="100000">
                                          <p:val>
                                            <p:strVal val="#ppt_x"/>
                                          </p:val>
                                        </p:tav>
                                      </p:tavLst>
                                    </p:anim>
                                    <p:anim calcmode="lin" valueType="num">
                                      <p:cBhvr>
                                        <p:cTn id="69" dur="1000" fill="hold"/>
                                        <p:tgtEl>
                                          <p:spTgt spid="4">
                                            <p:graphicEl>
                                              <a:dgm id="{690CF523-199E-4EDA-ACD7-9E7E0BFE4D7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Data Protection</a:t>
            </a:r>
            <a:br>
              <a:rPr lang="en-US" dirty="0" smtClean="0"/>
            </a:br>
            <a:r>
              <a:rPr lang="en-US" dirty="0" smtClean="0"/>
              <a:t>Security Features</a:t>
            </a:r>
            <a:endParaRPr lang="en-US" dirty="0"/>
          </a:p>
        </p:txBody>
      </p:sp>
      <p:sp>
        <p:nvSpPr>
          <p:cNvPr id="3" name="Content Placeholder 2"/>
          <p:cNvSpPr>
            <a:spLocks noGrp="1"/>
          </p:cNvSpPr>
          <p:nvPr>
            <p:ph idx="1"/>
          </p:nvPr>
        </p:nvSpPr>
        <p:spPr/>
        <p:txBody>
          <a:bodyPr/>
          <a:lstStyle/>
          <a:p>
            <a:r>
              <a:rPr lang="en-US" sz="2400" dirty="0" smtClean="0"/>
              <a:t>Desired security features for a MDP product:</a:t>
            </a:r>
          </a:p>
          <a:p>
            <a:pPr lvl="1"/>
            <a:r>
              <a:rPr lang="en-US" sz="2000" dirty="0" smtClean="0"/>
              <a:t>Central console features:</a:t>
            </a:r>
          </a:p>
          <a:p>
            <a:pPr lvl="2"/>
            <a:r>
              <a:rPr lang="en-US" sz="1800" dirty="0" smtClean="0"/>
              <a:t>Controls client activations</a:t>
            </a:r>
          </a:p>
          <a:p>
            <a:pPr lvl="2"/>
            <a:r>
              <a:rPr lang="en-US" sz="1800" dirty="0" smtClean="0"/>
              <a:t>Pushes data protection policies</a:t>
            </a:r>
          </a:p>
          <a:p>
            <a:pPr lvl="2"/>
            <a:r>
              <a:rPr lang="en-US" sz="1800" dirty="0" smtClean="0"/>
              <a:t>Interfaces with the help desk</a:t>
            </a:r>
          </a:p>
          <a:p>
            <a:pPr lvl="2"/>
            <a:r>
              <a:rPr lang="en-US" sz="1800" dirty="0" smtClean="0"/>
              <a:t>Acts as a key management facility</a:t>
            </a:r>
          </a:p>
          <a:p>
            <a:pPr lvl="2"/>
            <a:r>
              <a:rPr lang="en-US" sz="1800" dirty="0" smtClean="0"/>
              <a:t>Generates alerts and compliance reports.</a:t>
            </a:r>
          </a:p>
          <a:p>
            <a:pPr lvl="1"/>
            <a:r>
              <a:rPr lang="en-US" sz="2000" dirty="0" smtClean="0"/>
              <a:t>Endpoint device features:</a:t>
            </a:r>
          </a:p>
          <a:p>
            <a:pPr lvl="2"/>
            <a:r>
              <a:rPr lang="en-US" sz="1800" dirty="0" smtClean="0"/>
              <a:t>Encryption management</a:t>
            </a:r>
          </a:p>
          <a:p>
            <a:pPr lvl="2"/>
            <a:r>
              <a:rPr lang="en-US" sz="1800" dirty="0" smtClean="0"/>
              <a:t>Device lockouts, i.e. “Poison Pill”</a:t>
            </a:r>
          </a:p>
          <a:p>
            <a:r>
              <a:rPr lang="en-US" sz="2400" dirty="0" smtClean="0"/>
              <a:t>Vendors</a:t>
            </a:r>
          </a:p>
          <a:p>
            <a:pPr lvl="1"/>
            <a:r>
              <a:rPr lang="en-US" sz="2000" dirty="0" smtClean="0"/>
              <a:t>Several niche vendors, but just a few market leaders</a:t>
            </a:r>
          </a:p>
          <a:p>
            <a:pPr lvl="1"/>
            <a:r>
              <a:rPr lang="en-US" sz="2000" dirty="0" smtClean="0"/>
              <a:t>Trustmark’s current product, Utimaco SafeGuard Enterprise, is now owned by Sophos</a:t>
            </a:r>
            <a:endParaRPr lang="en-US" sz="2000" dirty="0"/>
          </a:p>
        </p:txBody>
      </p:sp>
    </p:spTree>
    <p:extLst>
      <p:ext uri="{BB962C8B-B14F-4D97-AF65-F5344CB8AC3E}">
        <p14:creationId xmlns:p14="http://schemas.microsoft.com/office/powerpoint/2010/main" val="37434432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Security Breaches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745984"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a:off x="8229600" y="2743200"/>
            <a:ext cx="800100" cy="0"/>
          </a:xfrm>
          <a:prstGeom prst="straightConnector1">
            <a:avLst/>
          </a:prstGeom>
          <a:ln w="57150">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5191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Mobile Workforce</a:t>
            </a:r>
            <a:endParaRPr lang="en-US" dirty="0"/>
          </a:p>
        </p:txBody>
      </p:sp>
      <p:sp>
        <p:nvSpPr>
          <p:cNvPr id="3" name="Content Placeholder 2"/>
          <p:cNvSpPr>
            <a:spLocks noGrp="1"/>
          </p:cNvSpPr>
          <p:nvPr>
            <p:ph idx="1"/>
          </p:nvPr>
        </p:nvSpPr>
        <p:spPr/>
        <p:txBody>
          <a:bodyPr/>
          <a:lstStyle/>
          <a:p>
            <a:r>
              <a:rPr lang="en-US" sz="2800" dirty="0" smtClean="0"/>
              <a:t>75% </a:t>
            </a:r>
            <a:r>
              <a:rPr lang="en-US" sz="2800" dirty="0"/>
              <a:t>of US workers are mobile; One billion mobile workers worldwide*</a:t>
            </a:r>
          </a:p>
          <a:p>
            <a:r>
              <a:rPr lang="en-US" sz="2800" dirty="0"/>
              <a:t>12,000 laptop were lost in US airports**; 10,000 cell phones are left in London taxis per month***</a:t>
            </a:r>
          </a:p>
          <a:p>
            <a:r>
              <a:rPr lang="en-US" sz="2800" dirty="0" smtClean="0"/>
              <a:t>62% </a:t>
            </a:r>
            <a:r>
              <a:rPr lang="en-US" sz="2800" dirty="0"/>
              <a:t>of </a:t>
            </a:r>
            <a:r>
              <a:rPr lang="en-US" sz="2800" dirty="0" smtClean="0"/>
              <a:t>mobile devices </a:t>
            </a:r>
            <a:r>
              <a:rPr lang="en-US" sz="2800" dirty="0"/>
              <a:t>that were lost or stolen </a:t>
            </a:r>
            <a:r>
              <a:rPr lang="en-US" sz="2800" dirty="0" smtClean="0"/>
              <a:t>contained </a:t>
            </a:r>
            <a:r>
              <a:rPr lang="en-US" sz="2800" dirty="0"/>
              <a:t>sensitive or confidential </a:t>
            </a:r>
            <a:r>
              <a:rPr lang="en-US" sz="2800" dirty="0" smtClean="0"/>
              <a:t>information**</a:t>
            </a:r>
          </a:p>
          <a:p>
            <a:r>
              <a:rPr lang="en-US" sz="2800" dirty="0" smtClean="0"/>
              <a:t>35% </a:t>
            </a:r>
            <a:r>
              <a:rPr lang="en-US" sz="2800" dirty="0"/>
              <a:t>of organizations report that a lost or </a:t>
            </a:r>
            <a:r>
              <a:rPr lang="en-US" sz="2800" dirty="0" smtClean="0"/>
              <a:t>stolen mobile </a:t>
            </a:r>
            <a:r>
              <a:rPr lang="en-US" sz="2800" dirty="0"/>
              <a:t>device caused the data breach they </a:t>
            </a:r>
            <a:r>
              <a:rPr lang="en-US" sz="2800" dirty="0" smtClean="0"/>
              <a:t>experienced**</a:t>
            </a:r>
            <a:endParaRPr lang="en-US" sz="2800" dirty="0"/>
          </a:p>
        </p:txBody>
      </p:sp>
      <p:sp>
        <p:nvSpPr>
          <p:cNvPr id="4" name="TextBox 3"/>
          <p:cNvSpPr txBox="1"/>
          <p:nvPr/>
        </p:nvSpPr>
        <p:spPr>
          <a:xfrm>
            <a:off x="6934200" y="5459610"/>
            <a:ext cx="1818126" cy="954107"/>
          </a:xfrm>
          <a:prstGeom prst="rect">
            <a:avLst/>
          </a:prstGeom>
          <a:noFill/>
        </p:spPr>
        <p:txBody>
          <a:bodyPr wrap="none" rtlCol="0">
            <a:spAutoFit/>
          </a:bodyPr>
          <a:lstStyle/>
          <a:p>
            <a:r>
              <a:rPr lang="en-US" sz="1400" i="1" dirty="0" smtClean="0"/>
              <a:t>Sources:</a:t>
            </a:r>
          </a:p>
          <a:p>
            <a:r>
              <a:rPr lang="en-US" sz="1400" i="1" dirty="0" smtClean="0"/>
              <a:t>* </a:t>
            </a:r>
            <a:r>
              <a:rPr lang="en-US" sz="1400" i="1" dirty="0"/>
              <a:t>IDC</a:t>
            </a:r>
          </a:p>
          <a:p>
            <a:r>
              <a:rPr lang="en-US" sz="1400" i="1" dirty="0"/>
              <a:t>** Ponemon Institute</a:t>
            </a:r>
          </a:p>
          <a:p>
            <a:r>
              <a:rPr lang="en-US" sz="1400" i="1" dirty="0"/>
              <a:t>*** The </a:t>
            </a:r>
            <a:r>
              <a:rPr lang="en-US" sz="1400" i="1" dirty="0" smtClean="0"/>
              <a:t>Register</a:t>
            </a:r>
            <a:endParaRPr lang="en-US" sz="1400" i="1" dirty="0"/>
          </a:p>
        </p:txBody>
      </p:sp>
    </p:spTree>
    <p:extLst>
      <p:ext uri="{BB962C8B-B14F-4D97-AF65-F5344CB8AC3E}">
        <p14:creationId xmlns:p14="http://schemas.microsoft.com/office/powerpoint/2010/main" val="50526652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Loss Protection</a:t>
            </a:r>
            <a:br>
              <a:rPr lang="en-US" dirty="0" smtClean="0"/>
            </a:br>
            <a:r>
              <a:rPr lang="en-US" dirty="0" smtClean="0"/>
              <a:t>Security Features</a:t>
            </a:r>
            <a:endParaRPr lang="en-US" dirty="0"/>
          </a:p>
        </p:txBody>
      </p:sp>
      <p:sp>
        <p:nvSpPr>
          <p:cNvPr id="3" name="Content Placeholder 2"/>
          <p:cNvSpPr>
            <a:spLocks noGrp="1"/>
          </p:cNvSpPr>
          <p:nvPr>
            <p:ph idx="1"/>
          </p:nvPr>
        </p:nvSpPr>
        <p:spPr/>
        <p:txBody>
          <a:bodyPr/>
          <a:lstStyle/>
          <a:p>
            <a:r>
              <a:rPr lang="en-US" sz="2800" dirty="0" smtClean="0"/>
              <a:t>Desired security features for a LDP product:</a:t>
            </a:r>
          </a:p>
          <a:p>
            <a:pPr lvl="1"/>
            <a:r>
              <a:rPr lang="en-US" sz="2400" dirty="0" smtClean="0"/>
              <a:t>Content-aware</a:t>
            </a:r>
          </a:p>
          <a:p>
            <a:pPr lvl="2"/>
            <a:r>
              <a:rPr lang="en-US" sz="2000" dirty="0" smtClean="0"/>
              <a:t>Advanced content inspection and analysis techniques</a:t>
            </a:r>
          </a:p>
          <a:p>
            <a:pPr lvl="1"/>
            <a:r>
              <a:rPr lang="en-US" sz="2400" dirty="0" smtClean="0"/>
              <a:t>Ability to define data policies</a:t>
            </a:r>
          </a:p>
          <a:p>
            <a:pPr lvl="2"/>
            <a:r>
              <a:rPr lang="en-US" sz="2000" dirty="0"/>
              <a:t>W</a:t>
            </a:r>
            <a:r>
              <a:rPr lang="en-US" sz="2000" dirty="0" smtClean="0"/>
              <a:t>hat </a:t>
            </a:r>
            <a:r>
              <a:rPr lang="en-US" sz="2000" dirty="0"/>
              <a:t>data is </a:t>
            </a:r>
            <a:r>
              <a:rPr lang="en-US" sz="2000" dirty="0" smtClean="0"/>
              <a:t>governed?</a:t>
            </a:r>
          </a:p>
          <a:p>
            <a:pPr lvl="2"/>
            <a:r>
              <a:rPr lang="en-US" sz="2000" dirty="0"/>
              <a:t>H</a:t>
            </a:r>
            <a:r>
              <a:rPr lang="en-US" sz="2000" dirty="0" smtClean="0"/>
              <a:t>ow </a:t>
            </a:r>
            <a:r>
              <a:rPr lang="en-US" sz="2000" dirty="0"/>
              <a:t>it can be moved outside the network to external </a:t>
            </a:r>
            <a:r>
              <a:rPr lang="en-US" sz="2000" dirty="0" smtClean="0"/>
              <a:t>media?</a:t>
            </a:r>
            <a:endParaRPr lang="en-US" sz="2000" dirty="0"/>
          </a:p>
          <a:p>
            <a:pPr lvl="1"/>
            <a:r>
              <a:rPr lang="en-US" sz="2400" dirty="0" smtClean="0"/>
              <a:t>Ability take action when a policy violate is detected</a:t>
            </a:r>
          </a:p>
          <a:p>
            <a:pPr lvl="2"/>
            <a:r>
              <a:rPr lang="en-US" sz="2000" dirty="0" smtClean="0"/>
              <a:t>Log, block</a:t>
            </a:r>
            <a:r>
              <a:rPr lang="en-US" sz="2000" dirty="0"/>
              <a:t>, encrypt, </a:t>
            </a:r>
            <a:r>
              <a:rPr lang="en-US" sz="2000" dirty="0" smtClean="0"/>
              <a:t>etc.</a:t>
            </a:r>
          </a:p>
          <a:p>
            <a:pPr lvl="2"/>
            <a:r>
              <a:rPr lang="en-US" sz="2000" dirty="0" smtClean="0"/>
              <a:t>Can </a:t>
            </a:r>
            <a:r>
              <a:rPr lang="en-US" sz="2000" dirty="0"/>
              <a:t>also be triggered based on data quantity</a:t>
            </a:r>
          </a:p>
          <a:p>
            <a:r>
              <a:rPr lang="en-US" sz="2800" dirty="0" smtClean="0"/>
              <a:t>Vendors</a:t>
            </a:r>
          </a:p>
          <a:p>
            <a:pPr lvl="1"/>
            <a:r>
              <a:rPr lang="en-US" sz="2400" dirty="0" smtClean="0"/>
              <a:t>Several well-known vendors are considered market leaders</a:t>
            </a:r>
            <a:endParaRPr lang="en-US" sz="2400" dirty="0"/>
          </a:p>
        </p:txBody>
      </p:sp>
    </p:spTree>
    <p:extLst>
      <p:ext uri="{BB962C8B-B14F-4D97-AF65-F5344CB8AC3E}">
        <p14:creationId xmlns:p14="http://schemas.microsoft.com/office/powerpoint/2010/main" val="12858611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Device Management</a:t>
            </a:r>
            <a:br>
              <a:rPr lang="en-US" dirty="0" smtClean="0"/>
            </a:br>
            <a:r>
              <a:rPr lang="en-US" dirty="0" smtClean="0"/>
              <a:t>Security Features</a:t>
            </a:r>
            <a:endParaRPr lang="en-US" dirty="0"/>
          </a:p>
        </p:txBody>
      </p:sp>
      <p:sp>
        <p:nvSpPr>
          <p:cNvPr id="3" name="Content Placeholder 2"/>
          <p:cNvSpPr>
            <a:spLocks noGrp="1"/>
          </p:cNvSpPr>
          <p:nvPr>
            <p:ph idx="1"/>
          </p:nvPr>
        </p:nvSpPr>
        <p:spPr/>
        <p:txBody>
          <a:bodyPr/>
          <a:lstStyle/>
          <a:p>
            <a:r>
              <a:rPr lang="en-US" sz="2800" dirty="0" smtClean="0"/>
              <a:t>Desired security features for a MDM product:</a:t>
            </a:r>
          </a:p>
          <a:p>
            <a:pPr lvl="1"/>
            <a:r>
              <a:rPr lang="en-US" sz="2400" dirty="0" smtClean="0"/>
              <a:t>Enforced </a:t>
            </a:r>
            <a:r>
              <a:rPr lang="en-US" sz="2400" dirty="0"/>
              <a:t>password</a:t>
            </a:r>
          </a:p>
          <a:p>
            <a:pPr lvl="1"/>
            <a:r>
              <a:rPr lang="en-US" sz="2400" dirty="0"/>
              <a:t>Device wipe</a:t>
            </a:r>
          </a:p>
          <a:p>
            <a:pPr lvl="1"/>
            <a:r>
              <a:rPr lang="en-US" sz="2400" dirty="0"/>
              <a:t>Remote lock</a:t>
            </a:r>
          </a:p>
          <a:p>
            <a:pPr lvl="1"/>
            <a:r>
              <a:rPr lang="en-US" sz="2400" dirty="0"/>
              <a:t>Audit trail/logging</a:t>
            </a:r>
          </a:p>
          <a:p>
            <a:pPr lvl="1"/>
            <a:r>
              <a:rPr lang="en-US" sz="2400" dirty="0"/>
              <a:t>"Jailbreak" detection </a:t>
            </a:r>
            <a:endParaRPr lang="en-US" sz="2400" dirty="0" smtClean="0"/>
          </a:p>
          <a:p>
            <a:r>
              <a:rPr lang="en-US" sz="2800" dirty="0" smtClean="0"/>
              <a:t>Vendors:</a:t>
            </a:r>
          </a:p>
          <a:p>
            <a:pPr lvl="1"/>
            <a:r>
              <a:rPr lang="en-US" sz="2400" dirty="0" smtClean="0"/>
              <a:t>Very crowded marketplace, but most vendors are considered niche players</a:t>
            </a:r>
            <a:endParaRPr lang="en-US" sz="2400" dirty="0"/>
          </a:p>
        </p:txBody>
      </p:sp>
    </p:spTree>
    <p:extLst>
      <p:ext uri="{BB962C8B-B14F-4D97-AF65-F5344CB8AC3E}">
        <p14:creationId xmlns:p14="http://schemas.microsoft.com/office/powerpoint/2010/main" val="12973498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SEIM Compliance/Security Features</a:t>
            </a:r>
            <a:endParaRPr lang="en-US" dirty="0"/>
          </a:p>
        </p:txBody>
      </p:sp>
      <p:sp>
        <p:nvSpPr>
          <p:cNvPr id="3" name="Content Placeholder 2"/>
          <p:cNvSpPr>
            <a:spLocks noGrp="1"/>
          </p:cNvSpPr>
          <p:nvPr>
            <p:ph idx="1"/>
          </p:nvPr>
        </p:nvSpPr>
        <p:spPr/>
        <p:txBody>
          <a:bodyPr/>
          <a:lstStyle/>
          <a:p>
            <a:r>
              <a:rPr lang="en-US" sz="2000" dirty="0" smtClean="0"/>
              <a:t>Desired compliance/security features for a SEIM product:</a:t>
            </a:r>
          </a:p>
          <a:p>
            <a:pPr lvl="1"/>
            <a:r>
              <a:rPr lang="en-US" sz="1800" dirty="0" smtClean="0"/>
              <a:t>Security information management (SIM) — log management and compliance reporting</a:t>
            </a:r>
          </a:p>
          <a:p>
            <a:pPr lvl="1"/>
            <a:r>
              <a:rPr lang="en-US" sz="1800" dirty="0" smtClean="0"/>
              <a:t>Security event management (SEM) — real-time monitoring and incident management for security-related events from networks, security devices, systems, and applications</a:t>
            </a:r>
          </a:p>
          <a:p>
            <a:pPr lvl="1"/>
            <a:r>
              <a:rPr lang="en-US" sz="1800" dirty="0" smtClean="0"/>
              <a:t>Primary uses:</a:t>
            </a:r>
          </a:p>
          <a:p>
            <a:pPr lvl="2"/>
            <a:r>
              <a:rPr lang="en-US" sz="1600" dirty="0" smtClean="0"/>
              <a:t>Compliance — log management and regulatory compliance reporting</a:t>
            </a:r>
          </a:p>
          <a:p>
            <a:pPr lvl="2"/>
            <a:r>
              <a:rPr lang="en-US" sz="1600" dirty="0" smtClean="0"/>
              <a:t>External Threat management — real-time monitoring of user activity, data access, and application activity and incident management</a:t>
            </a:r>
          </a:p>
          <a:p>
            <a:pPr lvl="2"/>
            <a:r>
              <a:rPr lang="en-US" sz="1600" dirty="0"/>
              <a:t>Internal </a:t>
            </a:r>
            <a:r>
              <a:rPr lang="en-US" sz="1600" dirty="0" smtClean="0"/>
              <a:t>Threat Management </a:t>
            </a:r>
            <a:r>
              <a:rPr lang="en-US" sz="1600" dirty="0"/>
              <a:t>- authorized user misuses </a:t>
            </a:r>
            <a:r>
              <a:rPr lang="en-US" sz="1600" dirty="0" smtClean="0"/>
              <a:t>of electronic </a:t>
            </a:r>
            <a:r>
              <a:rPr lang="en-US" sz="1600" dirty="0"/>
              <a:t>health records (employee, </a:t>
            </a:r>
            <a:r>
              <a:rPr lang="en-US" sz="1600" dirty="0" smtClean="0"/>
              <a:t>partners, contractors</a:t>
            </a:r>
            <a:r>
              <a:rPr lang="en-US" sz="1600" dirty="0"/>
              <a:t>). Medical record snooping, </a:t>
            </a:r>
            <a:r>
              <a:rPr lang="en-US" sz="1600" dirty="0" smtClean="0"/>
              <a:t>internal identity </a:t>
            </a:r>
            <a:r>
              <a:rPr lang="en-US" sz="1600" dirty="0"/>
              <a:t>theft, internal medical identity theft</a:t>
            </a:r>
            <a:endParaRPr lang="en-US" sz="1600" dirty="0" smtClean="0"/>
          </a:p>
          <a:p>
            <a:r>
              <a:rPr lang="en-US" sz="2000" dirty="0" smtClean="0"/>
              <a:t>Vendors</a:t>
            </a:r>
          </a:p>
          <a:p>
            <a:pPr lvl="1"/>
            <a:r>
              <a:rPr lang="en-US" sz="1800" dirty="0" smtClean="0"/>
              <a:t>Many vendors to choose from; healthcare specialized features may limit the field</a:t>
            </a:r>
            <a:endParaRPr lang="en-US" sz="1800" dirty="0"/>
          </a:p>
        </p:txBody>
      </p:sp>
    </p:spTree>
    <p:extLst>
      <p:ext uri="{BB962C8B-B14F-4D97-AF65-F5344CB8AC3E}">
        <p14:creationId xmlns:p14="http://schemas.microsoft.com/office/powerpoint/2010/main" val="19039959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Data Protection</a:t>
            </a:r>
            <a:endParaRPr lang="en-US" dirty="0"/>
          </a:p>
        </p:txBody>
      </p:sp>
      <p:sp>
        <p:nvSpPr>
          <p:cNvPr id="3" name="Content Placeholder 2"/>
          <p:cNvSpPr>
            <a:spLocks noGrp="1"/>
          </p:cNvSpPr>
          <p:nvPr>
            <p:ph idx="1"/>
          </p:nvPr>
        </p:nvSpPr>
        <p:spPr/>
        <p:txBody>
          <a:bodyPr/>
          <a:lstStyle/>
          <a:p>
            <a:r>
              <a:rPr lang="en-US" sz="2800" dirty="0"/>
              <a:t>Mobile data protection </a:t>
            </a:r>
            <a:r>
              <a:rPr lang="en-US" sz="2800" dirty="0" smtClean="0"/>
              <a:t>(</a:t>
            </a:r>
            <a:r>
              <a:rPr lang="en-US" sz="2800" dirty="0"/>
              <a:t>M</a:t>
            </a:r>
            <a:r>
              <a:rPr lang="en-US" sz="2800" dirty="0" smtClean="0"/>
              <a:t>DP) is a category of products for securing </a:t>
            </a:r>
            <a:r>
              <a:rPr lang="en-US" sz="2800" dirty="0"/>
              <a:t>data on movable storage systems </a:t>
            </a:r>
            <a:r>
              <a:rPr lang="en-US" sz="2800" dirty="0" smtClean="0"/>
              <a:t>- laptops, smartphones, and </a:t>
            </a:r>
            <a:r>
              <a:rPr lang="en-US" sz="2800" dirty="0"/>
              <a:t>removable </a:t>
            </a:r>
            <a:r>
              <a:rPr lang="en-US" sz="2800" dirty="0" smtClean="0"/>
              <a:t>media.</a:t>
            </a:r>
          </a:p>
          <a:p>
            <a:pPr lvl="1"/>
            <a:r>
              <a:rPr lang="en-US" sz="2400" dirty="0" smtClean="0"/>
              <a:t>Provides common protection policies </a:t>
            </a:r>
            <a:r>
              <a:rPr lang="en-US" sz="2400" dirty="0"/>
              <a:t>across multiple </a:t>
            </a:r>
            <a:r>
              <a:rPr lang="en-US" sz="2400" dirty="0" smtClean="0"/>
              <a:t>platforms</a:t>
            </a:r>
          </a:p>
          <a:p>
            <a:pPr lvl="1"/>
            <a:r>
              <a:rPr lang="en-US" sz="2400" dirty="0" smtClean="0"/>
              <a:t>Provides auditable proof that data is protected.</a:t>
            </a:r>
          </a:p>
          <a:p>
            <a:pPr lvl="1"/>
            <a:r>
              <a:rPr lang="en-US" sz="2400" dirty="0" smtClean="0"/>
              <a:t>Should entail minimal </a:t>
            </a:r>
            <a:r>
              <a:rPr lang="en-US" sz="2400" dirty="0"/>
              <a:t>support </a:t>
            </a:r>
            <a:r>
              <a:rPr lang="en-US" sz="2400" dirty="0" smtClean="0"/>
              <a:t>costs</a:t>
            </a:r>
          </a:p>
          <a:p>
            <a:pPr lvl="1"/>
            <a:r>
              <a:rPr lang="en-US" sz="2400" dirty="0" smtClean="0"/>
              <a:t>Should provide FIPS-140 certified encryption*</a:t>
            </a:r>
          </a:p>
        </p:txBody>
      </p:sp>
      <p:sp>
        <p:nvSpPr>
          <p:cNvPr id="4" name="TextBox 3"/>
          <p:cNvSpPr txBox="1"/>
          <p:nvPr/>
        </p:nvSpPr>
        <p:spPr>
          <a:xfrm>
            <a:off x="3360674" y="5983069"/>
            <a:ext cx="5612434" cy="584775"/>
          </a:xfrm>
          <a:prstGeom prst="rect">
            <a:avLst/>
          </a:prstGeom>
          <a:noFill/>
        </p:spPr>
        <p:txBody>
          <a:bodyPr wrap="none" rtlCol="0">
            <a:spAutoFit/>
          </a:bodyPr>
          <a:lstStyle/>
          <a:p>
            <a:r>
              <a:rPr lang="en-US" sz="1600" i="1" dirty="0" smtClean="0"/>
              <a:t>*Federal </a:t>
            </a:r>
            <a:r>
              <a:rPr lang="en-US" sz="1600" i="1" dirty="0"/>
              <a:t>Information Processing </a:t>
            </a:r>
            <a:r>
              <a:rPr lang="en-US" sz="1600" i="1" dirty="0" smtClean="0"/>
              <a:t>Standards, </a:t>
            </a:r>
            <a:r>
              <a:rPr lang="en-US" sz="1600" i="1" dirty="0"/>
              <a:t>issued by </a:t>
            </a:r>
            <a:r>
              <a:rPr lang="en-US" sz="1600" i="1" dirty="0" smtClean="0"/>
              <a:t>NSIT</a:t>
            </a:r>
            <a:endParaRPr lang="en-US" sz="1600" i="1" dirty="0"/>
          </a:p>
          <a:p>
            <a:endParaRPr lang="en-US" sz="1600" i="1" dirty="0"/>
          </a:p>
        </p:txBody>
      </p:sp>
    </p:spTree>
    <p:extLst>
      <p:ext uri="{BB962C8B-B14F-4D97-AF65-F5344CB8AC3E}">
        <p14:creationId xmlns:p14="http://schemas.microsoft.com/office/powerpoint/2010/main" val="2333936225"/>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Device Management</a:t>
            </a:r>
            <a:endParaRPr lang="en-US" dirty="0"/>
          </a:p>
        </p:txBody>
      </p:sp>
      <p:sp>
        <p:nvSpPr>
          <p:cNvPr id="3" name="Content Placeholder 2"/>
          <p:cNvSpPr>
            <a:spLocks noGrp="1"/>
          </p:cNvSpPr>
          <p:nvPr>
            <p:ph idx="1"/>
          </p:nvPr>
        </p:nvSpPr>
        <p:spPr/>
        <p:txBody>
          <a:bodyPr/>
          <a:lstStyle/>
          <a:p>
            <a:r>
              <a:rPr lang="en-US" sz="2400" dirty="0" smtClean="0"/>
              <a:t>Mobile Device Management (MDM) is a category of applications for managing smartphones.  Includes the following functionality:</a:t>
            </a:r>
          </a:p>
          <a:p>
            <a:pPr lvl="1"/>
            <a:r>
              <a:rPr lang="en-US" sz="2000" dirty="0"/>
              <a:t>Software Distribution — The ability to manage and support </a:t>
            </a:r>
            <a:r>
              <a:rPr lang="en-US" sz="2000" dirty="0" smtClean="0"/>
              <a:t>mobile application </a:t>
            </a:r>
            <a:r>
              <a:rPr lang="en-US" sz="2000" dirty="0"/>
              <a:t>including deploy, install, update, delete or block.</a:t>
            </a:r>
          </a:p>
          <a:p>
            <a:pPr lvl="1"/>
            <a:r>
              <a:rPr lang="en-US" sz="2000" dirty="0"/>
              <a:t>Policy Management — Development, control and operations </a:t>
            </a:r>
            <a:r>
              <a:rPr lang="en-US" sz="2000" dirty="0" smtClean="0"/>
              <a:t>of enterprise </a:t>
            </a:r>
            <a:r>
              <a:rPr lang="en-US" sz="2000" dirty="0"/>
              <a:t>mobile policy.</a:t>
            </a:r>
          </a:p>
          <a:p>
            <a:pPr lvl="1"/>
            <a:r>
              <a:rPr lang="en-US" sz="2000" dirty="0"/>
              <a:t>Inventory Management — Beyond basic inventory </a:t>
            </a:r>
            <a:r>
              <a:rPr lang="en-US" sz="2000" dirty="0" smtClean="0"/>
              <a:t>management, this </a:t>
            </a:r>
            <a:r>
              <a:rPr lang="en-US" sz="2000" dirty="0"/>
              <a:t>includes provisioning and support.</a:t>
            </a:r>
          </a:p>
          <a:p>
            <a:pPr lvl="1"/>
            <a:r>
              <a:rPr lang="en-US" sz="2000" dirty="0"/>
              <a:t>Security Management — The enforcement of standard </a:t>
            </a:r>
            <a:r>
              <a:rPr lang="en-US" sz="2000" dirty="0" smtClean="0"/>
              <a:t>device security</a:t>
            </a:r>
            <a:r>
              <a:rPr lang="en-US" sz="2000" dirty="0"/>
              <a:t>, authentication and encryption.</a:t>
            </a:r>
          </a:p>
          <a:p>
            <a:pPr lvl="1"/>
            <a:r>
              <a:rPr lang="en-US" sz="2000" dirty="0"/>
              <a:t>Service Management — Rating of telecom services. </a:t>
            </a:r>
          </a:p>
        </p:txBody>
      </p:sp>
    </p:spTree>
    <p:extLst>
      <p:ext uri="{BB962C8B-B14F-4D97-AF65-F5344CB8AC3E}">
        <p14:creationId xmlns:p14="http://schemas.microsoft.com/office/powerpoint/2010/main" val="2221601965"/>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Loss Protection</a:t>
            </a:r>
            <a:endParaRPr lang="en-US" dirty="0"/>
          </a:p>
        </p:txBody>
      </p:sp>
      <p:sp>
        <p:nvSpPr>
          <p:cNvPr id="3" name="Content Placeholder 2"/>
          <p:cNvSpPr>
            <a:spLocks noGrp="1"/>
          </p:cNvSpPr>
          <p:nvPr>
            <p:ph idx="1"/>
          </p:nvPr>
        </p:nvSpPr>
        <p:spPr/>
        <p:txBody>
          <a:bodyPr/>
          <a:lstStyle/>
          <a:p>
            <a:r>
              <a:rPr lang="en-US" sz="2000" dirty="0" smtClean="0"/>
              <a:t>Data loss protection (DLP) is a category of tools that protects data as it leaves the network (sometimes referred to as “Content-Aware” DLP).  Includes the following functionality: </a:t>
            </a:r>
          </a:p>
          <a:p>
            <a:pPr lvl="1"/>
            <a:r>
              <a:rPr lang="en-US" sz="1800" dirty="0" smtClean="0"/>
              <a:t>Enables the dynamic application of policy based on the classification of content</a:t>
            </a:r>
          </a:p>
          <a:p>
            <a:pPr lvl="1"/>
            <a:r>
              <a:rPr lang="en-US" sz="1800" dirty="0" smtClean="0"/>
              <a:t>Can be applied to data in rest (storage), data in use (during an operation), and data in transit (across a network)</a:t>
            </a:r>
          </a:p>
          <a:p>
            <a:pPr lvl="1"/>
            <a:r>
              <a:rPr lang="en-US" sz="1800" dirty="0" smtClean="0"/>
              <a:t>Can dynamically apply policies , such as log, report, classify, relocate, tag , or encrypt protections. </a:t>
            </a:r>
          </a:p>
          <a:p>
            <a:pPr lvl="1"/>
            <a:r>
              <a:rPr lang="en-US" sz="1800" dirty="0" smtClean="0"/>
              <a:t>Helps organizations develop, educate and enforce better business practices concerning the handling and transmission of sensitive data.</a:t>
            </a:r>
          </a:p>
          <a:p>
            <a:pPr lvl="1"/>
            <a:r>
              <a:rPr lang="en-US" sz="1800" dirty="0" smtClean="0"/>
              <a:t>Designed to:</a:t>
            </a:r>
          </a:p>
          <a:p>
            <a:pPr lvl="2"/>
            <a:r>
              <a:rPr lang="en-US" sz="1600" dirty="0" smtClean="0"/>
              <a:t>Protect customer information, HIPPA privacy, and intellectual property</a:t>
            </a:r>
          </a:p>
          <a:p>
            <a:pPr lvl="2"/>
            <a:r>
              <a:rPr lang="en-US" sz="1600" dirty="0" smtClean="0"/>
              <a:t>Stop data leaks to media</a:t>
            </a:r>
          </a:p>
          <a:p>
            <a:pPr lvl="2"/>
            <a:r>
              <a:rPr lang="en-US" sz="1600" dirty="0" smtClean="0"/>
              <a:t>Provide device and port control when protected data is passed to laptops, USB drives, CDs, etc.</a:t>
            </a:r>
          </a:p>
          <a:p>
            <a:pPr lvl="2"/>
            <a:r>
              <a:rPr lang="en-US" sz="1600" dirty="0" smtClean="0"/>
              <a:t>Provide endpoint auditing and discovery – where’s my data?</a:t>
            </a:r>
          </a:p>
          <a:p>
            <a:endParaRPr lang="en-US" sz="2000" dirty="0"/>
          </a:p>
        </p:txBody>
      </p:sp>
    </p:spTree>
    <p:extLst>
      <p:ext uri="{BB962C8B-B14F-4D97-AF65-F5344CB8AC3E}">
        <p14:creationId xmlns:p14="http://schemas.microsoft.com/office/powerpoint/2010/main" val="2170443239"/>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SIEM – Security Information and Event Management</a:t>
            </a:r>
            <a:endParaRPr lang="en-US" dirty="0"/>
          </a:p>
        </p:txBody>
      </p:sp>
      <p:sp>
        <p:nvSpPr>
          <p:cNvPr id="3" name="Content Placeholder 2"/>
          <p:cNvSpPr>
            <a:spLocks noGrp="1"/>
          </p:cNvSpPr>
          <p:nvPr>
            <p:ph idx="1"/>
          </p:nvPr>
        </p:nvSpPr>
        <p:spPr/>
        <p:txBody>
          <a:bodyPr/>
          <a:lstStyle/>
          <a:p>
            <a:r>
              <a:rPr lang="en-US" sz="2800" dirty="0" smtClean="0"/>
              <a:t>Security Information and Event Management (SIEM) is a category of tools that aid in regulatory compliance and threat management.  Includes the following functionality:</a:t>
            </a:r>
          </a:p>
          <a:p>
            <a:pPr lvl="1"/>
            <a:r>
              <a:rPr lang="en-US" sz="2400" dirty="0" smtClean="0"/>
              <a:t>Supports </a:t>
            </a:r>
            <a:r>
              <a:rPr lang="en-US" sz="2400" dirty="0"/>
              <a:t>the real-time collection and analysis of events from host systems, security devices and </a:t>
            </a:r>
            <a:r>
              <a:rPr lang="en-US" sz="2400" dirty="0" smtClean="0"/>
              <a:t>network devices </a:t>
            </a:r>
            <a:r>
              <a:rPr lang="en-US" sz="2400" dirty="0"/>
              <a:t>combined with contextual information for users, assets and data</a:t>
            </a:r>
          </a:p>
          <a:p>
            <a:pPr lvl="1"/>
            <a:r>
              <a:rPr lang="en-US" sz="2400" dirty="0" smtClean="0"/>
              <a:t>Provides </a:t>
            </a:r>
            <a:r>
              <a:rPr lang="en-US" sz="2400" dirty="0"/>
              <a:t>long-term event and context data storage and </a:t>
            </a:r>
            <a:r>
              <a:rPr lang="en-US" sz="2400" dirty="0" smtClean="0"/>
              <a:t>analytics</a:t>
            </a:r>
          </a:p>
          <a:p>
            <a:pPr lvl="1"/>
            <a:r>
              <a:rPr lang="en-US" sz="2400" dirty="0" smtClean="0"/>
              <a:t>Not limited to mobile data</a:t>
            </a:r>
          </a:p>
        </p:txBody>
      </p:sp>
    </p:spTree>
    <p:extLst>
      <p:ext uri="{BB962C8B-B14F-4D97-AF65-F5344CB8AC3E}">
        <p14:creationId xmlns:p14="http://schemas.microsoft.com/office/powerpoint/2010/main" val="2465498139"/>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978182"/>
              </p:ext>
            </p:extLst>
          </p:nvPr>
        </p:nvGraphicFramePr>
        <p:xfrm>
          <a:off x="457200" y="1295400"/>
          <a:ext cx="8229600" cy="5026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25804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DC92CBF-0D3A-42F8-BA77-051437B9D29F}"/>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4">
                                            <p:graphicEl>
                                              <a:dgm id="{825603BC-9406-4DFB-A734-15D39B351AF6}"/>
                                            </p:graphic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graphicEl>
                                              <a:dgm id="{9B65DEAF-CE00-4A79-8242-2EFB67E5E51F}"/>
                                            </p:graphic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
                                            <p:graphicEl>
                                              <a:dgm id="{9CFF0679-4969-499B-9CE2-F48394DBDF5E}"/>
                                            </p:graphic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1000"/>
                                  </p:stCondLst>
                                  <p:childTnLst>
                                    <p:set>
                                      <p:cBhvr>
                                        <p:cTn id="18" dur="1" fill="hold">
                                          <p:stCondLst>
                                            <p:cond delay="0"/>
                                          </p:stCondLst>
                                        </p:cTn>
                                        <p:tgtEl>
                                          <p:spTgt spid="4">
                                            <p:graphicEl>
                                              <a:dgm id="{D0B26A4B-E131-4517-85C3-4D4AEC8CA79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24D85652-F868-40DB-B7C4-E786EEF85B0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B6047750-1526-49B5-BA3E-09A2D23D6E5A}"/>
                                            </p:graphic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1000"/>
                                  </p:stCondLst>
                                  <p:childTnLst>
                                    <p:set>
                                      <p:cBhvr>
                                        <p:cTn id="27" dur="1" fill="hold">
                                          <p:stCondLst>
                                            <p:cond delay="0"/>
                                          </p:stCondLst>
                                        </p:cTn>
                                        <p:tgtEl>
                                          <p:spTgt spid="4">
                                            <p:graphicEl>
                                              <a:dgm id="{6FD3DF1D-ADCA-4169-9335-3B43B9AA4DE5}"/>
                                            </p:graphic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graphicEl>
                                              <a:dgm id="{F49E72A9-C673-46E7-AB84-396DFB5A49DA}"/>
                                            </p:graphic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
                                            <p:graphicEl>
                                              <a:dgm id="{0D35C21F-DF6D-4A9D-A8A6-2A7A3B0C5A35}"/>
                                            </p:graphic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1000"/>
                                  </p:stCondLst>
                                  <p:childTnLst>
                                    <p:set>
                                      <p:cBhvr>
                                        <p:cTn id="36" dur="1" fill="hold">
                                          <p:stCondLst>
                                            <p:cond delay="0"/>
                                          </p:stCondLst>
                                        </p:cTn>
                                        <p:tgtEl>
                                          <p:spTgt spid="4">
                                            <p:graphicEl>
                                              <a:dgm id="{2EEBDD6B-C2E1-43E9-82AC-E83EFC7C076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theme/theme1.xml><?xml version="1.0" encoding="utf-8"?>
<a:theme xmlns:a="http://schemas.openxmlformats.org/drawingml/2006/main" name="Sample presentation slides">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B2B2B2"/>
        </a:lt2>
        <a:accent1>
          <a:srgbClr val="2D6BC7"/>
        </a:accent1>
        <a:accent2>
          <a:srgbClr val="FF9900"/>
        </a:accent2>
        <a:accent3>
          <a:srgbClr val="FFFFFF"/>
        </a:accent3>
        <a:accent4>
          <a:srgbClr val="174578"/>
        </a:accent4>
        <a:accent5>
          <a:srgbClr val="ADBAE0"/>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ms01_1 2">
        <a:dk1>
          <a:srgbClr val="808080"/>
        </a:dk1>
        <a:lt1>
          <a:srgbClr val="FFFFFF"/>
        </a:lt1>
        <a:dk2>
          <a:srgbClr val="000000"/>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
      <a:clrScheme name="ms01_1 3">
        <a:dk1>
          <a:srgbClr val="1D528D"/>
        </a:dk1>
        <a:lt1>
          <a:srgbClr val="FFFFFF"/>
        </a:lt1>
        <a:dk2>
          <a:srgbClr val="000000"/>
        </a:dk2>
        <a:lt2>
          <a:srgbClr val="CACACA"/>
        </a:lt2>
        <a:accent1>
          <a:srgbClr val="0099CC"/>
        </a:accent1>
        <a:accent2>
          <a:srgbClr val="8BC84E"/>
        </a:accent2>
        <a:accent3>
          <a:srgbClr val="FFFFFF"/>
        </a:accent3>
        <a:accent4>
          <a:srgbClr val="174578"/>
        </a:accent4>
        <a:accent5>
          <a:srgbClr val="AACAE2"/>
        </a:accent5>
        <a:accent6>
          <a:srgbClr val="7DB546"/>
        </a:accent6>
        <a:hlink>
          <a:srgbClr val="6E81E0"/>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Template>
  <TotalTime>3382</TotalTime>
  <Words>6550</Words>
  <Application>Microsoft Office PowerPoint</Application>
  <PresentationFormat>On-screen Show (4:3)</PresentationFormat>
  <Paragraphs>819</Paragraphs>
  <Slides>47</Slides>
  <Notes>47</Notes>
  <HiddenSlides>0</HiddenSlides>
  <MMClips>2</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Sample presentation slides</vt:lpstr>
      <vt:lpstr>Mobile Protection for Trustmark Insurance</vt:lpstr>
      <vt:lpstr>Topics</vt:lpstr>
      <vt:lpstr>External / Internal Approach</vt:lpstr>
      <vt:lpstr>Proposed Approach and Tools </vt:lpstr>
      <vt:lpstr>Mobile Data Protection</vt:lpstr>
      <vt:lpstr>Mobile Device Management</vt:lpstr>
      <vt:lpstr>Data Loss Protection</vt:lpstr>
      <vt:lpstr>SIEM – Security Information and Event Management</vt:lpstr>
      <vt:lpstr>Functions</vt:lpstr>
      <vt:lpstr>Steps in the Mobile   Protection Program</vt:lpstr>
      <vt:lpstr>PowerPoint Presentation</vt:lpstr>
      <vt:lpstr>Project Phases and Estimated Costs</vt:lpstr>
      <vt:lpstr>Justifying Costs to Management</vt:lpstr>
      <vt:lpstr>Justifying Costs to Management</vt:lpstr>
      <vt:lpstr>Justifying Costs to Management</vt:lpstr>
      <vt:lpstr>Justifying Costs to Management</vt:lpstr>
      <vt:lpstr>Current Trustmark Security Profile</vt:lpstr>
      <vt:lpstr>User View of Situation</vt:lpstr>
      <vt:lpstr>Vision for What to  Accomplish</vt:lpstr>
      <vt:lpstr>Key Questions</vt:lpstr>
      <vt:lpstr>PowerPoint Presentation</vt:lpstr>
      <vt:lpstr>Phase 1 – MDP Selection</vt:lpstr>
      <vt:lpstr>MDP Product Comparison</vt:lpstr>
      <vt:lpstr>Phase 1 – DLP Selection</vt:lpstr>
      <vt:lpstr>DLP Product Comparison</vt:lpstr>
      <vt:lpstr>Most Suitable Product - MDP</vt:lpstr>
      <vt:lpstr>Most Feature-Rich Product - DLP</vt:lpstr>
      <vt:lpstr>Best DLP for Trustmark</vt:lpstr>
      <vt:lpstr>Question and Answer</vt:lpstr>
      <vt:lpstr>PowerPoint Presentation</vt:lpstr>
      <vt:lpstr>Mobile Data Vulnerabilities Original Scope</vt:lpstr>
      <vt:lpstr>Mobile Data Vulnerabilities: Is that everything?</vt:lpstr>
      <vt:lpstr>D</vt:lpstr>
      <vt:lpstr>Vision for What to  Accomplish</vt:lpstr>
      <vt:lpstr>PowerPoint Presentation</vt:lpstr>
      <vt:lpstr>Tool Descriptions</vt:lpstr>
      <vt:lpstr>Preparing the Users and Infrastructure</vt:lpstr>
      <vt:lpstr>Selecting Potential Products</vt:lpstr>
      <vt:lpstr>Selecting the Best Products</vt:lpstr>
      <vt:lpstr>Selecting the Best Products</vt:lpstr>
      <vt:lpstr>Scope of Vision</vt:lpstr>
      <vt:lpstr>Mobile Data Protection Security Features</vt:lpstr>
      <vt:lpstr>Causes of Security Breaches</vt:lpstr>
      <vt:lpstr>The Mobile Workforce</vt:lpstr>
      <vt:lpstr>Data Loss Protection Security Features</vt:lpstr>
      <vt:lpstr>Mobile Device Management Security Features</vt:lpstr>
      <vt:lpstr>SEIM Compliance/Security Features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Data Protection</dc:title>
  <dc:creator>David O'Dell</dc:creator>
  <cp:lastModifiedBy>IBM_ADMIN</cp:lastModifiedBy>
  <cp:revision>242</cp:revision>
  <dcterms:created xsi:type="dcterms:W3CDTF">2011-10-25T02:38:49Z</dcterms:created>
  <dcterms:modified xsi:type="dcterms:W3CDTF">2011-11-18T06:49:24Z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TC011368021033</vt:lpwstr>
  </property>
</Properties>
</file>