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35"/>
  </p:notesMasterIdLst>
  <p:sldIdLst>
    <p:sldId id="256" r:id="rId2"/>
    <p:sldId id="257" r:id="rId3"/>
    <p:sldId id="258" r:id="rId4"/>
    <p:sldId id="260" r:id="rId5"/>
    <p:sldId id="264" r:id="rId6"/>
    <p:sldId id="267" r:id="rId7"/>
    <p:sldId id="265" r:id="rId8"/>
    <p:sldId id="268" r:id="rId9"/>
    <p:sldId id="269" r:id="rId10"/>
    <p:sldId id="270" r:id="rId11"/>
    <p:sldId id="271" r:id="rId12"/>
    <p:sldId id="272" r:id="rId13"/>
    <p:sldId id="273" r:id="rId14"/>
    <p:sldId id="274" r:id="rId15"/>
    <p:sldId id="275" r:id="rId16"/>
    <p:sldId id="266" r:id="rId17"/>
    <p:sldId id="277" r:id="rId18"/>
    <p:sldId id="278"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1329"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AAA2E-8A7F-4C87-ACBA-FD81B79B948F}" type="datetimeFigureOut">
              <a:rPr lang="en-US" smtClean="0"/>
              <a:pPr/>
              <a:t>02-Nov-15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BDD713-88D5-454E-B8F6-43782E3361DE}" type="slidenum">
              <a:rPr lang="en-US" smtClean="0"/>
              <a:pPr/>
              <a:t>‹#›</a:t>
            </a:fld>
            <a:endParaRPr lang="en-US"/>
          </a:p>
        </p:txBody>
      </p:sp>
    </p:spTree>
    <p:extLst>
      <p:ext uri="{BB962C8B-B14F-4D97-AF65-F5344CB8AC3E}">
        <p14:creationId xmlns="" xmlns:p14="http://schemas.microsoft.com/office/powerpoint/2010/main" val="420890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DD713-88D5-454E-B8F6-43782E3361DE}" type="slidenum">
              <a:rPr lang="en-US" smtClean="0"/>
              <a:pPr/>
              <a:t>1</a:t>
            </a:fld>
            <a:endParaRPr lang="en-US"/>
          </a:p>
        </p:txBody>
      </p:sp>
    </p:spTree>
    <p:extLst>
      <p:ext uri="{BB962C8B-B14F-4D97-AF65-F5344CB8AC3E}">
        <p14:creationId xmlns="" xmlns:p14="http://schemas.microsoft.com/office/powerpoint/2010/main" val="87824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the early days of computing, Centralized systems were in use.</a:t>
            </a:r>
          </a:p>
          <a:p>
            <a:endParaRPr lang="en-US" sz="1200" dirty="0" smtClean="0"/>
          </a:p>
          <a:p>
            <a:r>
              <a:rPr lang="en-US" sz="1200" dirty="0" smtClean="0"/>
              <a:t>Due to the gradual development in the field of networks and micro-electronics, centralized systems lost their ways to Interconnected-multiprocessor systems.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2DBDD713-88D5-454E-B8F6-43782E3361DE}" type="slidenum">
              <a:rPr lang="en-US" smtClean="0"/>
              <a:pPr/>
              <a:t>3</a:t>
            </a:fld>
            <a:endParaRPr lang="en-US"/>
          </a:p>
        </p:txBody>
      </p:sp>
    </p:spTree>
    <p:extLst>
      <p:ext uri="{BB962C8B-B14F-4D97-AF65-F5344CB8AC3E}">
        <p14:creationId xmlns="" xmlns:p14="http://schemas.microsoft.com/office/powerpoint/2010/main" val="236588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Ch-8 has detail description, covered by </a:t>
            </a:r>
            <a:endParaRPr lang="en-US" dirty="0"/>
          </a:p>
        </p:txBody>
      </p:sp>
      <p:sp>
        <p:nvSpPr>
          <p:cNvPr id="4" name="Slide Number Placeholder 3"/>
          <p:cNvSpPr>
            <a:spLocks noGrp="1"/>
          </p:cNvSpPr>
          <p:nvPr>
            <p:ph type="sldNum" sz="quarter" idx="10"/>
          </p:nvPr>
        </p:nvSpPr>
        <p:spPr/>
        <p:txBody>
          <a:bodyPr/>
          <a:lstStyle/>
          <a:p>
            <a:fld id="{2DBDD713-88D5-454E-B8F6-43782E3361DE}" type="slidenum">
              <a:rPr lang="en-US" smtClean="0"/>
              <a:pPr/>
              <a:t>6</a:t>
            </a:fld>
            <a:endParaRPr lang="en-US"/>
          </a:p>
        </p:txBody>
      </p:sp>
    </p:spTree>
    <p:extLst>
      <p:ext uri="{BB962C8B-B14F-4D97-AF65-F5344CB8AC3E}">
        <p14:creationId xmlns="" xmlns:p14="http://schemas.microsoft.com/office/powerpoint/2010/main" val="313604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tells us that a sufficiently large number of processes have stored the</a:t>
            </a:r>
          </a:p>
          <a:p>
            <a:r>
              <a:rPr lang="en-US" dirty="0" smtClean="0"/>
              <a:t>same request and that it is thus safe to proceed.</a:t>
            </a:r>
          </a:p>
          <a:p>
            <a:endParaRPr lang="en-US" dirty="0"/>
          </a:p>
        </p:txBody>
      </p:sp>
      <p:sp>
        <p:nvSpPr>
          <p:cNvPr id="4" name="Slide Number Placeholder 3"/>
          <p:cNvSpPr>
            <a:spLocks noGrp="1"/>
          </p:cNvSpPr>
          <p:nvPr>
            <p:ph type="sldNum" sz="quarter" idx="10"/>
          </p:nvPr>
        </p:nvSpPr>
        <p:spPr/>
        <p:txBody>
          <a:bodyPr/>
          <a:lstStyle/>
          <a:p>
            <a:fld id="{2DBDD713-88D5-454E-B8F6-43782E3361DE}" type="slidenum">
              <a:rPr lang="en-US" smtClean="0"/>
              <a:pPr/>
              <a:t>9</a:t>
            </a:fld>
            <a:endParaRPr lang="en-US"/>
          </a:p>
        </p:txBody>
      </p:sp>
    </p:spTree>
    <p:extLst>
      <p:ext uri="{BB962C8B-B14F-4D97-AF65-F5344CB8AC3E}">
        <p14:creationId xmlns="" xmlns:p14="http://schemas.microsoft.com/office/powerpoint/2010/main" val="364757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Changing to a new view essentially follows the view changes for virtual synchrony</a:t>
            </a:r>
          </a:p>
          <a:p>
            <a:r>
              <a:rPr lang="en-US" sz="1200" b="0" i="0" u="none" strike="noStrike" kern="1200" baseline="0" dirty="0" smtClean="0">
                <a:solidFill>
                  <a:schemeClr val="tx1"/>
                </a:solidFill>
                <a:latin typeface="+mn-lt"/>
                <a:ea typeface="+mn-ea"/>
                <a:cs typeface="+mn-cs"/>
              </a:rPr>
              <a:t>as described in Chap. 8. In this case, a process needs to send information</a:t>
            </a:r>
          </a:p>
          <a:p>
            <a:r>
              <a:rPr lang="en-US" sz="1200" b="0" i="0" u="none" strike="noStrike" kern="1200" baseline="0" dirty="0" smtClean="0">
                <a:solidFill>
                  <a:schemeClr val="tx1"/>
                </a:solidFill>
                <a:latin typeface="+mn-lt"/>
                <a:ea typeface="+mn-ea"/>
                <a:cs typeface="+mn-cs"/>
              </a:rPr>
              <a:t>on the pre-prepared messages that it knows of, as well as the received prepared</a:t>
            </a:r>
          </a:p>
          <a:p>
            <a:r>
              <a:rPr lang="en-US" sz="1200" b="0" i="0" u="none" strike="noStrike" kern="1200" baseline="0" dirty="0" smtClean="0">
                <a:solidFill>
                  <a:schemeClr val="tx1"/>
                </a:solidFill>
                <a:latin typeface="+mn-lt"/>
                <a:ea typeface="+mn-ea"/>
                <a:cs typeface="+mn-cs"/>
              </a:rPr>
              <a:t>messages from the previous view</a:t>
            </a:r>
            <a:endParaRPr lang="en-US" dirty="0"/>
          </a:p>
        </p:txBody>
      </p:sp>
      <p:sp>
        <p:nvSpPr>
          <p:cNvPr id="4" name="Slide Number Placeholder 3"/>
          <p:cNvSpPr>
            <a:spLocks noGrp="1"/>
          </p:cNvSpPr>
          <p:nvPr>
            <p:ph type="sldNum" sz="quarter" idx="10"/>
          </p:nvPr>
        </p:nvSpPr>
        <p:spPr/>
        <p:txBody>
          <a:bodyPr/>
          <a:lstStyle/>
          <a:p>
            <a:fld id="{2DBDD713-88D5-454E-B8F6-43782E3361DE}" type="slidenum">
              <a:rPr lang="en-US" smtClean="0"/>
              <a:pPr/>
              <a:t>15</a:t>
            </a:fld>
            <a:endParaRPr lang="en-US"/>
          </a:p>
        </p:txBody>
      </p:sp>
    </p:spTree>
    <p:extLst>
      <p:ext uri="{BB962C8B-B14F-4D97-AF65-F5344CB8AC3E}">
        <p14:creationId xmlns="" xmlns:p14="http://schemas.microsoft.com/office/powerpoint/2010/main" val="302410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AB424F-F642-49DE-9586-D160CDDCDB54}" type="datetime1">
              <a:rPr lang="en-US" smtClean="0"/>
              <a:pPr/>
              <a:t>02-Nov-15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33678-7E94-43FB-9185-9BC4C8DB06F1}"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087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2C1A05-4C58-4585-ADFA-7F16F73A5870}" type="datetime1">
              <a:rPr lang="en-US" smtClean="0"/>
              <a:pPr/>
              <a:t>02-Nov-15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33678-7E94-43FB-9185-9BC4C8DB06F1}" type="slidenum">
              <a:rPr lang="en-US" smtClean="0"/>
              <a:pPr/>
              <a:t>‹#›</a:t>
            </a:fld>
            <a:endParaRPr lang="en-US"/>
          </a:p>
        </p:txBody>
      </p:sp>
    </p:spTree>
    <p:extLst>
      <p:ext uri="{BB962C8B-B14F-4D97-AF65-F5344CB8AC3E}">
        <p14:creationId xmlns="" xmlns:p14="http://schemas.microsoft.com/office/powerpoint/2010/main" val="198817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C879D0-01DD-4C08-903E-26A2ED04A996}" type="datetime1">
              <a:rPr lang="en-US" smtClean="0"/>
              <a:pPr/>
              <a:t>02-Nov-15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33678-7E94-43FB-9185-9BC4C8DB06F1}" type="slidenum">
              <a:rPr lang="en-US" smtClean="0"/>
              <a:pPr/>
              <a:t>‹#›</a:t>
            </a:fld>
            <a:endParaRPr lang="en-US"/>
          </a:p>
        </p:txBody>
      </p:sp>
    </p:spTree>
    <p:extLst>
      <p:ext uri="{BB962C8B-B14F-4D97-AF65-F5344CB8AC3E}">
        <p14:creationId xmlns="" xmlns:p14="http://schemas.microsoft.com/office/powerpoint/2010/main" val="196748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16B1D7-5E79-46F6-8A88-442B0CDAD914}" type="datetime1">
              <a:rPr lang="en-US" smtClean="0"/>
              <a:pPr/>
              <a:t>02-Nov-15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33678-7E94-43FB-9185-9BC4C8DB06F1}" type="slidenum">
              <a:rPr lang="en-US" smtClean="0"/>
              <a:pPr/>
              <a:t>‹#›</a:t>
            </a:fld>
            <a:endParaRPr lang="en-US"/>
          </a:p>
        </p:txBody>
      </p:sp>
    </p:spTree>
    <p:extLst>
      <p:ext uri="{BB962C8B-B14F-4D97-AF65-F5344CB8AC3E}">
        <p14:creationId xmlns="" xmlns:p14="http://schemas.microsoft.com/office/powerpoint/2010/main" val="260479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EAC43B-FA55-4F83-B791-A8D8185498C0}" type="datetime1">
              <a:rPr lang="en-US" smtClean="0"/>
              <a:pPr/>
              <a:t>02-Nov-15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33678-7E94-43FB-9185-9BC4C8DB06F1}"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5989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8125B8-FAB0-4055-99CC-DB4044801B60}" type="datetime1">
              <a:rPr lang="en-US" smtClean="0"/>
              <a:pPr/>
              <a:t>02-Nov-15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33678-7E94-43FB-9185-9BC4C8DB06F1}" type="slidenum">
              <a:rPr lang="en-US" smtClean="0"/>
              <a:pPr/>
              <a:t>‹#›</a:t>
            </a:fld>
            <a:endParaRPr lang="en-US"/>
          </a:p>
        </p:txBody>
      </p:sp>
    </p:spTree>
    <p:extLst>
      <p:ext uri="{BB962C8B-B14F-4D97-AF65-F5344CB8AC3E}">
        <p14:creationId xmlns="" xmlns:p14="http://schemas.microsoft.com/office/powerpoint/2010/main" val="391445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66B3C9-0B4D-4BC7-94A0-43A722685643}" type="datetime1">
              <a:rPr lang="en-US" smtClean="0"/>
              <a:pPr/>
              <a:t>02-Nov-15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33678-7E94-43FB-9185-9BC4C8DB06F1}" type="slidenum">
              <a:rPr lang="en-US" smtClean="0"/>
              <a:pPr/>
              <a:t>‹#›</a:t>
            </a:fld>
            <a:endParaRPr lang="en-US"/>
          </a:p>
        </p:txBody>
      </p:sp>
    </p:spTree>
    <p:extLst>
      <p:ext uri="{BB962C8B-B14F-4D97-AF65-F5344CB8AC3E}">
        <p14:creationId xmlns="" xmlns:p14="http://schemas.microsoft.com/office/powerpoint/2010/main" val="20432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A030BC-F2EF-44F9-AE69-B5973FF5BF36}" type="datetime1">
              <a:rPr lang="en-US" smtClean="0"/>
              <a:pPr/>
              <a:t>02-Nov-15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33678-7E94-43FB-9185-9BC4C8DB06F1}" type="slidenum">
              <a:rPr lang="en-US" smtClean="0"/>
              <a:pPr/>
              <a:t>‹#›</a:t>
            </a:fld>
            <a:endParaRPr lang="en-US"/>
          </a:p>
        </p:txBody>
      </p:sp>
    </p:spTree>
    <p:extLst>
      <p:ext uri="{BB962C8B-B14F-4D97-AF65-F5344CB8AC3E}">
        <p14:creationId xmlns="" xmlns:p14="http://schemas.microsoft.com/office/powerpoint/2010/main" val="73672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887DB9-F8A1-4AA3-872C-C7ACF531ED91}" type="datetime1">
              <a:rPr lang="en-US" smtClean="0"/>
              <a:pPr/>
              <a:t>02-Nov-15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2633678-7E94-43FB-9185-9BC4C8DB06F1}" type="slidenum">
              <a:rPr lang="en-US" smtClean="0"/>
              <a:pPr/>
              <a:t>‹#›</a:t>
            </a:fld>
            <a:endParaRPr lang="en-US"/>
          </a:p>
        </p:txBody>
      </p:sp>
    </p:spTree>
    <p:extLst>
      <p:ext uri="{BB962C8B-B14F-4D97-AF65-F5344CB8AC3E}">
        <p14:creationId xmlns="" xmlns:p14="http://schemas.microsoft.com/office/powerpoint/2010/main" val="83337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0173BE9-97DF-4F92-9B21-B2D7CFA035F8}" type="datetime1">
              <a:rPr lang="en-US" smtClean="0"/>
              <a:pPr/>
              <a:t>02-Nov-15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2633678-7E94-43FB-9185-9BC4C8DB06F1}" type="slidenum">
              <a:rPr lang="en-US" smtClean="0"/>
              <a:pPr/>
              <a:t>‹#›</a:t>
            </a:fld>
            <a:endParaRPr lang="en-US"/>
          </a:p>
        </p:txBody>
      </p:sp>
    </p:spTree>
    <p:extLst>
      <p:ext uri="{BB962C8B-B14F-4D97-AF65-F5344CB8AC3E}">
        <p14:creationId xmlns="" xmlns:p14="http://schemas.microsoft.com/office/powerpoint/2010/main" val="46586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775B4-9247-47B5-822D-A458520CD5C3}" type="datetime1">
              <a:rPr lang="en-US" smtClean="0"/>
              <a:pPr/>
              <a:t>02-Nov-15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33678-7E94-43FB-9185-9BC4C8DB06F1}" type="slidenum">
              <a:rPr lang="en-US" smtClean="0"/>
              <a:pPr/>
              <a:t>‹#›</a:t>
            </a:fld>
            <a:endParaRPr lang="en-US"/>
          </a:p>
        </p:txBody>
      </p:sp>
    </p:spTree>
    <p:extLst>
      <p:ext uri="{BB962C8B-B14F-4D97-AF65-F5344CB8AC3E}">
        <p14:creationId xmlns="" xmlns:p14="http://schemas.microsoft.com/office/powerpoint/2010/main" val="74074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2E4A5C-361D-4FE8-B0C3-F71A1986AA63}" type="datetime1">
              <a:rPr lang="en-US" smtClean="0"/>
              <a:pPr/>
              <a:t>02-Nov-15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2633678-7E94-43FB-9185-9BC4C8DB06F1}"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18479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Fault Tolerance in Distributed Systems</a:t>
            </a:r>
          </a:p>
        </p:txBody>
      </p:sp>
      <p:sp>
        <p:nvSpPr>
          <p:cNvPr id="3" name="Subtitle 2"/>
          <p:cNvSpPr>
            <a:spLocks noGrp="1"/>
          </p:cNvSpPr>
          <p:nvPr>
            <p:ph type="subTitle" idx="1"/>
          </p:nvPr>
        </p:nvSpPr>
        <p:spPr/>
        <p:txBody>
          <a:bodyPr>
            <a:normAutofit/>
          </a:bodyPr>
          <a:lstStyle/>
          <a:p>
            <a:pPr>
              <a:spcBef>
                <a:spcPts val="100"/>
              </a:spcBef>
            </a:pPr>
            <a:r>
              <a:rPr lang="en-US" sz="1800" b="1" cap="none" dirty="0" smtClean="0">
                <a:solidFill>
                  <a:schemeClr val="tx1"/>
                </a:solidFill>
              </a:rPr>
              <a:t>Jyoti Islam</a:t>
            </a:r>
          </a:p>
          <a:p>
            <a:pPr>
              <a:spcBef>
                <a:spcPts val="100"/>
              </a:spcBef>
            </a:pPr>
            <a:r>
              <a:rPr lang="en-US" sz="1800" b="1" cap="none" dirty="0" err="1" smtClean="0">
                <a:solidFill>
                  <a:schemeClr val="tx1"/>
                </a:solidFill>
              </a:rPr>
              <a:t>Nagi</a:t>
            </a:r>
            <a:r>
              <a:rPr lang="en-US" sz="1800" b="1" cap="none" dirty="0" smtClean="0">
                <a:solidFill>
                  <a:schemeClr val="tx1"/>
                </a:solidFill>
              </a:rPr>
              <a:t> Reddy </a:t>
            </a:r>
            <a:r>
              <a:rPr lang="en-US" sz="1800" b="1" cap="none" dirty="0" err="1" smtClean="0">
                <a:solidFill>
                  <a:schemeClr val="tx1"/>
                </a:solidFill>
              </a:rPr>
              <a:t>Gatla</a:t>
            </a:r>
            <a:endParaRPr lang="en-US" sz="1800" b="1" cap="none" dirty="0" smtClean="0">
              <a:solidFill>
                <a:schemeClr val="tx1"/>
              </a:solidFill>
            </a:endParaRPr>
          </a:p>
          <a:p>
            <a:pPr>
              <a:spcBef>
                <a:spcPts val="100"/>
              </a:spcBef>
            </a:pPr>
            <a:r>
              <a:rPr lang="en-US" sz="1800" b="1" cap="none" dirty="0" err="1" smtClean="0">
                <a:solidFill>
                  <a:schemeClr val="tx1"/>
                </a:solidFill>
              </a:rPr>
              <a:t>Venkatesh</a:t>
            </a:r>
            <a:r>
              <a:rPr lang="en-US" sz="1800" b="1" cap="none" dirty="0" smtClean="0">
                <a:solidFill>
                  <a:schemeClr val="tx1"/>
                </a:solidFill>
              </a:rPr>
              <a:t> </a:t>
            </a:r>
            <a:r>
              <a:rPr lang="en-US" sz="1800" b="1" cap="none" dirty="0" err="1" smtClean="0">
                <a:solidFill>
                  <a:schemeClr val="tx1"/>
                </a:solidFill>
              </a:rPr>
              <a:t>Javvaji</a:t>
            </a:r>
            <a:r>
              <a:rPr lang="en-US" sz="1800" b="1" cap="none" dirty="0" smtClean="0">
                <a:solidFill>
                  <a:schemeClr val="tx1"/>
                </a:solidFill>
              </a:rPr>
              <a:t> </a:t>
            </a:r>
          </a:p>
          <a:p>
            <a:endParaRPr lang="en-US" dirty="0"/>
          </a:p>
        </p:txBody>
      </p:sp>
    </p:spTree>
    <p:extLst>
      <p:ext uri="{BB962C8B-B14F-4D97-AF65-F5344CB8AC3E}">
        <p14:creationId xmlns="" xmlns:p14="http://schemas.microsoft.com/office/powerpoint/2010/main" val="1204523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ifferent </a:t>
            </a:r>
            <a:r>
              <a:rPr lang="en-US" dirty="0"/>
              <a:t>phases in Byzantine fault </a:t>
            </a:r>
            <a:r>
              <a:rPr lang="en-US" dirty="0" smtClean="0"/>
              <a:t>tolerance</a:t>
            </a:r>
            <a:endParaRPr lang="en-US" dirty="0"/>
          </a:p>
        </p:txBody>
      </p:sp>
      <p:pic>
        <p:nvPicPr>
          <p:cNvPr id="4" name="Content Placeholder 3"/>
          <p:cNvPicPr>
            <a:picLocks noGrp="1" noChangeAspect="1"/>
          </p:cNvPicPr>
          <p:nvPr>
            <p:ph idx="1"/>
          </p:nvPr>
        </p:nvPicPr>
        <p:blipFill>
          <a:blip r:embed="rId2" cstate="print"/>
          <a:stretch>
            <a:fillRect/>
          </a:stretch>
        </p:blipFill>
        <p:spPr>
          <a:xfrm>
            <a:off x="3116605" y="2039815"/>
            <a:ext cx="6019749" cy="2755369"/>
          </a:xfrm>
          <a:prstGeom prst="rect">
            <a:avLst/>
          </a:prstGeom>
        </p:spPr>
      </p:pic>
      <p:sp>
        <p:nvSpPr>
          <p:cNvPr id="5" name="TextBox 4"/>
          <p:cNvSpPr txBox="1"/>
          <p:nvPr/>
        </p:nvSpPr>
        <p:spPr>
          <a:xfrm>
            <a:off x="4368020" y="4610518"/>
            <a:ext cx="4330504" cy="369332"/>
          </a:xfrm>
          <a:prstGeom prst="rect">
            <a:avLst/>
          </a:prstGeom>
          <a:noFill/>
        </p:spPr>
        <p:txBody>
          <a:bodyPr wrap="square" rtlCol="0">
            <a:spAutoFit/>
          </a:bodyPr>
          <a:lstStyle/>
          <a:p>
            <a:r>
              <a:rPr lang="en-US" dirty="0"/>
              <a:t>Different phases in Byzantine fault tolerance</a:t>
            </a:r>
          </a:p>
        </p:txBody>
      </p:sp>
      <p:sp>
        <p:nvSpPr>
          <p:cNvPr id="3" name="Slide Number Placeholder 2"/>
          <p:cNvSpPr>
            <a:spLocks noGrp="1"/>
          </p:cNvSpPr>
          <p:nvPr>
            <p:ph type="sldNum" sz="quarter" idx="12"/>
          </p:nvPr>
        </p:nvSpPr>
        <p:spPr/>
        <p:txBody>
          <a:bodyPr/>
          <a:lstStyle/>
          <a:p>
            <a:fld id="{F2633678-7E94-43FB-9185-9BC4C8DB06F1}" type="slidenum">
              <a:rPr lang="en-US" smtClean="0"/>
              <a:pPr/>
              <a:t>10</a:t>
            </a:fld>
            <a:endParaRPr lang="en-US"/>
          </a:p>
        </p:txBody>
      </p:sp>
    </p:spTree>
    <p:extLst>
      <p:ext uri="{BB962C8B-B14F-4D97-AF65-F5344CB8AC3E}">
        <p14:creationId xmlns="" xmlns:p14="http://schemas.microsoft.com/office/powerpoint/2010/main" val="3997426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phases in Byzantine fault tolerance</a:t>
            </a: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1800" dirty="0"/>
              <a:t>During the first phase, a client sends a request to the entire server group. </a:t>
            </a:r>
            <a:endParaRPr lang="en-US" sz="1800" dirty="0" smtClean="0"/>
          </a:p>
          <a:p>
            <a:pPr algn="just">
              <a:buFont typeface="Wingdings" panose="05000000000000000000" pitchFamily="2" charset="2"/>
              <a:buChar char="§"/>
            </a:pPr>
            <a:endParaRPr lang="en-US" sz="1800" dirty="0" smtClean="0"/>
          </a:p>
          <a:p>
            <a:pPr algn="just">
              <a:buFont typeface="Wingdings" panose="05000000000000000000" pitchFamily="2" charset="2"/>
              <a:buChar char="§"/>
            </a:pPr>
            <a:r>
              <a:rPr lang="en-US" sz="1800" dirty="0" smtClean="0"/>
              <a:t>Once the master </a:t>
            </a:r>
            <a:r>
              <a:rPr lang="en-US" sz="1800" dirty="0"/>
              <a:t>has received the request, it multicasts a sequence number in a </a:t>
            </a:r>
            <a:r>
              <a:rPr lang="en-US" sz="1800" i="1" dirty="0" smtClean="0"/>
              <a:t>pre-prepare phase </a:t>
            </a:r>
            <a:r>
              <a:rPr lang="en-US" sz="1800" dirty="0"/>
              <a:t>so that the associated operation will be properly ordered. </a:t>
            </a:r>
            <a:endParaRPr lang="en-US" sz="1800" dirty="0" smtClean="0"/>
          </a:p>
          <a:p>
            <a:pPr algn="just">
              <a:buFont typeface="Wingdings" panose="05000000000000000000" pitchFamily="2" charset="2"/>
              <a:buChar char="§"/>
            </a:pPr>
            <a:endParaRPr lang="en-US" sz="1800" dirty="0"/>
          </a:p>
          <a:p>
            <a:pPr algn="just">
              <a:buFont typeface="Wingdings" panose="05000000000000000000" pitchFamily="2" charset="2"/>
              <a:buChar char="§"/>
            </a:pPr>
            <a:r>
              <a:rPr lang="en-US" sz="1800" dirty="0" smtClean="0"/>
              <a:t>At </a:t>
            </a:r>
            <a:r>
              <a:rPr lang="en-US" sz="1800" dirty="0"/>
              <a:t>that </a:t>
            </a:r>
            <a:r>
              <a:rPr lang="en-US" sz="1800" dirty="0" smtClean="0"/>
              <a:t>point the slave </a:t>
            </a:r>
            <a:r>
              <a:rPr lang="en-US" sz="1800" dirty="0"/>
              <a:t>replicas need to ensure that the master's sequence number is accepted by </a:t>
            </a:r>
            <a:r>
              <a:rPr lang="en-US" sz="1800" dirty="0" smtClean="0"/>
              <a:t>a quorum</a:t>
            </a:r>
            <a:r>
              <a:rPr lang="en-US" sz="1800" dirty="0"/>
              <a:t>, provided that each of them accepts the master's proposal.</a:t>
            </a:r>
          </a:p>
        </p:txBody>
      </p:sp>
      <p:sp>
        <p:nvSpPr>
          <p:cNvPr id="4" name="Slide Number Placeholder 3"/>
          <p:cNvSpPr>
            <a:spLocks noGrp="1"/>
          </p:cNvSpPr>
          <p:nvPr>
            <p:ph type="sldNum" sz="quarter" idx="12"/>
          </p:nvPr>
        </p:nvSpPr>
        <p:spPr/>
        <p:txBody>
          <a:bodyPr/>
          <a:lstStyle/>
          <a:p>
            <a:fld id="{F2633678-7E94-43FB-9185-9BC4C8DB06F1}" type="slidenum">
              <a:rPr lang="en-US" smtClean="0"/>
              <a:pPr/>
              <a:t>11</a:t>
            </a:fld>
            <a:endParaRPr lang="en-US"/>
          </a:p>
        </p:txBody>
      </p:sp>
    </p:spTree>
    <p:extLst>
      <p:ext uri="{BB962C8B-B14F-4D97-AF65-F5344CB8AC3E}">
        <p14:creationId xmlns="" xmlns:p14="http://schemas.microsoft.com/office/powerpoint/2010/main" val="4048414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phases in Byzantine fault tolerance</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If a slave </a:t>
            </a:r>
            <a:r>
              <a:rPr lang="en-US" dirty="0"/>
              <a:t>accepts the proposed sequence number, it multicasts this acceptance to </a:t>
            </a:r>
            <a:r>
              <a:rPr lang="en-US" dirty="0" smtClean="0"/>
              <a:t>the others</a:t>
            </a:r>
            <a:r>
              <a:rPr lang="en-US" dirty="0"/>
              <a:t>. </a:t>
            </a:r>
            <a:endParaRPr lang="en-US" dirty="0" smtClean="0"/>
          </a:p>
          <a:p>
            <a:pPr>
              <a:buFont typeface="Wingdings" panose="05000000000000000000" pitchFamily="2" charset="2"/>
              <a:buChar char="§"/>
            </a:pPr>
            <a:endParaRPr lang="en-US" dirty="0"/>
          </a:p>
          <a:p>
            <a:pPr>
              <a:buFont typeface="Wingdings" panose="05000000000000000000" pitchFamily="2" charset="2"/>
              <a:buChar char="§"/>
            </a:pPr>
            <a:r>
              <a:rPr lang="en-US" dirty="0" smtClean="0"/>
              <a:t>During </a:t>
            </a:r>
            <a:r>
              <a:rPr lang="en-US" dirty="0"/>
              <a:t>the </a:t>
            </a:r>
            <a:r>
              <a:rPr lang="en-US" i="1" dirty="0">
                <a:solidFill>
                  <a:srgbClr val="7030A0"/>
                </a:solidFill>
              </a:rPr>
              <a:t>commit</a:t>
            </a:r>
            <a:r>
              <a:rPr lang="en-US" i="1" dirty="0"/>
              <a:t> </a:t>
            </a:r>
            <a:r>
              <a:rPr lang="en-US" dirty="0"/>
              <a:t>phase, agreement has been reached and all </a:t>
            </a:r>
            <a:r>
              <a:rPr lang="en-US" dirty="0" smtClean="0"/>
              <a:t>processes inform </a:t>
            </a:r>
            <a:r>
              <a:rPr lang="en-US" dirty="0"/>
              <a:t>each other and execute the operation, after which the client can finally </a:t>
            </a:r>
            <a:r>
              <a:rPr lang="en-US" dirty="0" smtClean="0"/>
              <a:t>see the result.</a:t>
            </a:r>
            <a:endParaRPr lang="en-US" dirty="0"/>
          </a:p>
        </p:txBody>
      </p:sp>
      <p:sp>
        <p:nvSpPr>
          <p:cNvPr id="4" name="Slide Number Placeholder 3"/>
          <p:cNvSpPr>
            <a:spLocks noGrp="1"/>
          </p:cNvSpPr>
          <p:nvPr>
            <p:ph type="sldNum" sz="quarter" idx="12"/>
          </p:nvPr>
        </p:nvSpPr>
        <p:spPr/>
        <p:txBody>
          <a:bodyPr/>
          <a:lstStyle/>
          <a:p>
            <a:fld id="{F2633678-7E94-43FB-9185-9BC4C8DB06F1}" type="slidenum">
              <a:rPr lang="en-US" smtClean="0"/>
              <a:pPr/>
              <a:t>12</a:t>
            </a:fld>
            <a:endParaRPr lang="en-US"/>
          </a:p>
        </p:txBody>
      </p:sp>
    </p:spTree>
    <p:extLst>
      <p:ext uri="{BB962C8B-B14F-4D97-AF65-F5344CB8AC3E}">
        <p14:creationId xmlns="" xmlns:p14="http://schemas.microsoft.com/office/powerpoint/2010/main" val="3023334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Commit Phase is needed?</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1800" dirty="0" smtClean="0"/>
              <a:t>Within the same view, </a:t>
            </a:r>
            <a:r>
              <a:rPr lang="en-US" sz="1800" dirty="0"/>
              <a:t>after the </a:t>
            </a:r>
            <a:r>
              <a:rPr lang="en-US" sz="1800" i="1" dirty="0" smtClean="0">
                <a:solidFill>
                  <a:schemeClr val="accent2"/>
                </a:solidFill>
              </a:rPr>
              <a:t>prepare</a:t>
            </a:r>
            <a:r>
              <a:rPr lang="en-US" sz="1800" i="1" dirty="0" smtClean="0"/>
              <a:t> </a:t>
            </a:r>
            <a:r>
              <a:rPr lang="en-US" sz="1800" dirty="0" smtClean="0"/>
              <a:t>phase all </a:t>
            </a:r>
            <a:r>
              <a:rPr lang="en-US" sz="1800" dirty="0"/>
              <a:t>processes </a:t>
            </a:r>
            <a:r>
              <a:rPr lang="en-US" sz="1800" dirty="0" smtClean="0"/>
              <a:t>agree on </a:t>
            </a:r>
            <a:r>
              <a:rPr lang="en-US" sz="1800" dirty="0"/>
              <a:t>the same ordering of requests. </a:t>
            </a:r>
            <a:endParaRPr lang="en-US" sz="1800" dirty="0" smtClean="0"/>
          </a:p>
          <a:p>
            <a:pPr marL="0" indent="0">
              <a:buNone/>
            </a:pPr>
            <a:endParaRPr lang="en-US" sz="1800" dirty="0" smtClean="0"/>
          </a:p>
          <a:p>
            <a:pPr>
              <a:buFont typeface="Wingdings" panose="05000000000000000000" pitchFamily="2" charset="2"/>
              <a:buChar char="§"/>
            </a:pPr>
            <a:r>
              <a:rPr lang="en-US" sz="1800" dirty="0"/>
              <a:t>I</a:t>
            </a:r>
            <a:r>
              <a:rPr lang="en-US" sz="1800" dirty="0" smtClean="0"/>
              <a:t>f </a:t>
            </a:r>
            <a:r>
              <a:rPr lang="en-US" sz="1800" dirty="0"/>
              <a:t>there was a need to change to a </a:t>
            </a:r>
            <a:r>
              <a:rPr lang="en-US" sz="1800" dirty="0" smtClean="0"/>
              <a:t>new view:</a:t>
            </a:r>
          </a:p>
          <a:p>
            <a:pPr lvl="1">
              <a:buFont typeface="Wingdings" panose="05000000000000000000" pitchFamily="2" charset="2"/>
              <a:buChar char="§"/>
            </a:pPr>
            <a:r>
              <a:rPr lang="en-US" dirty="0">
                <a:solidFill>
                  <a:schemeClr val="accent2"/>
                </a:solidFill>
              </a:rPr>
              <a:t>D</a:t>
            </a:r>
            <a:r>
              <a:rPr lang="en-US" dirty="0" smtClean="0">
                <a:solidFill>
                  <a:schemeClr val="accent2"/>
                </a:solidFill>
              </a:rPr>
              <a:t>ifferent </a:t>
            </a:r>
            <a:r>
              <a:rPr lang="en-US" dirty="0">
                <a:solidFill>
                  <a:schemeClr val="accent2"/>
                </a:solidFill>
              </a:rPr>
              <a:t>processes may have the same sequence number for different </a:t>
            </a:r>
            <a:r>
              <a:rPr lang="en-US" dirty="0" smtClean="0">
                <a:solidFill>
                  <a:schemeClr val="accent2"/>
                </a:solidFill>
              </a:rPr>
              <a:t>operations </a:t>
            </a:r>
            <a:r>
              <a:rPr lang="en-US" dirty="0" smtClean="0"/>
              <a:t>which </a:t>
            </a:r>
            <a:r>
              <a:rPr lang="en-US" dirty="0"/>
              <a:t>were assigned in different </a:t>
            </a:r>
            <a:r>
              <a:rPr lang="en-US" dirty="0">
                <a:solidFill>
                  <a:schemeClr val="accent2"/>
                </a:solidFill>
              </a:rPr>
              <a:t>views</a:t>
            </a:r>
            <a:r>
              <a:rPr lang="en-US" dirty="0"/>
              <a:t>. </a:t>
            </a:r>
          </a:p>
        </p:txBody>
      </p:sp>
      <p:sp>
        <p:nvSpPr>
          <p:cNvPr id="4" name="Slide Number Placeholder 3"/>
          <p:cNvSpPr>
            <a:spLocks noGrp="1"/>
          </p:cNvSpPr>
          <p:nvPr>
            <p:ph type="sldNum" sz="quarter" idx="12"/>
          </p:nvPr>
        </p:nvSpPr>
        <p:spPr/>
        <p:txBody>
          <a:bodyPr/>
          <a:lstStyle/>
          <a:p>
            <a:fld id="{F2633678-7E94-43FB-9185-9BC4C8DB06F1}" type="slidenum">
              <a:rPr lang="en-US" smtClean="0"/>
              <a:pPr/>
              <a:t>13</a:t>
            </a:fld>
            <a:endParaRPr lang="en-US"/>
          </a:p>
        </p:txBody>
      </p:sp>
    </p:spTree>
    <p:extLst>
      <p:ext uri="{BB962C8B-B14F-4D97-AF65-F5344CB8AC3E}">
        <p14:creationId xmlns="" xmlns:p14="http://schemas.microsoft.com/office/powerpoint/2010/main" val="687918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Commit Phase is needed?</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1800" dirty="0" smtClean="0"/>
              <a:t>So </a:t>
            </a:r>
            <a:r>
              <a:rPr lang="en-US" sz="1800" dirty="0"/>
              <a:t>we need </a:t>
            </a:r>
            <a:r>
              <a:rPr lang="en-US" sz="1800" dirty="0" smtClean="0"/>
              <a:t>the </a:t>
            </a:r>
            <a:r>
              <a:rPr lang="en-US" sz="1800" b="1" i="1" dirty="0" smtClean="0">
                <a:solidFill>
                  <a:srgbClr val="7030A0"/>
                </a:solidFill>
              </a:rPr>
              <a:t>commit</a:t>
            </a:r>
            <a:r>
              <a:rPr lang="en-US" sz="1800" i="1" dirty="0" smtClean="0">
                <a:solidFill>
                  <a:srgbClr val="7030A0"/>
                </a:solidFill>
              </a:rPr>
              <a:t> </a:t>
            </a:r>
            <a:r>
              <a:rPr lang="en-US" sz="1800" dirty="0" smtClean="0"/>
              <a:t>phase:</a:t>
            </a:r>
          </a:p>
          <a:p>
            <a:pPr lvl="1">
              <a:buFont typeface="Wingdings" panose="05000000000000000000" pitchFamily="2" charset="2"/>
              <a:buChar char="§"/>
            </a:pPr>
            <a:r>
              <a:rPr lang="en-US" dirty="0" smtClean="0"/>
              <a:t>In </a:t>
            </a:r>
            <a:r>
              <a:rPr lang="en-US" dirty="0"/>
              <a:t>which each process now tells the others </a:t>
            </a:r>
            <a:r>
              <a:rPr lang="en-US" dirty="0" smtClean="0"/>
              <a:t>:</a:t>
            </a:r>
          </a:p>
          <a:p>
            <a:pPr lvl="2">
              <a:buFont typeface="Wingdings" panose="05000000000000000000" pitchFamily="2" charset="2"/>
              <a:buChar char="§"/>
            </a:pPr>
            <a:r>
              <a:rPr lang="en-US" sz="1800" dirty="0">
                <a:solidFill>
                  <a:srgbClr val="7030A0"/>
                </a:solidFill>
              </a:rPr>
              <a:t>I</a:t>
            </a:r>
            <a:r>
              <a:rPr lang="en-US" sz="1800" dirty="0" smtClean="0">
                <a:solidFill>
                  <a:srgbClr val="7030A0"/>
                </a:solidFill>
              </a:rPr>
              <a:t>t </a:t>
            </a:r>
            <a:r>
              <a:rPr lang="en-US" sz="1800" dirty="0">
                <a:solidFill>
                  <a:srgbClr val="7030A0"/>
                </a:solidFill>
              </a:rPr>
              <a:t>has </a:t>
            </a:r>
            <a:r>
              <a:rPr lang="en-US" sz="1800" dirty="0" smtClean="0">
                <a:solidFill>
                  <a:srgbClr val="7030A0"/>
                </a:solidFill>
              </a:rPr>
              <a:t>stored the </a:t>
            </a:r>
            <a:r>
              <a:rPr lang="en-US" sz="1800" dirty="0">
                <a:solidFill>
                  <a:srgbClr val="7030A0"/>
                </a:solidFill>
              </a:rPr>
              <a:t>request in its local log, and for the current view. </a:t>
            </a:r>
            <a:endParaRPr lang="en-US" sz="1800" dirty="0" smtClean="0">
              <a:solidFill>
                <a:srgbClr val="7030A0"/>
              </a:solidFill>
            </a:endParaRPr>
          </a:p>
          <a:p>
            <a:pPr>
              <a:buFont typeface="Wingdings" panose="05000000000000000000" pitchFamily="2" charset="2"/>
              <a:buChar char="§"/>
            </a:pPr>
            <a:r>
              <a:rPr lang="en-US" sz="1800" dirty="0" smtClean="0"/>
              <a:t>If there </a:t>
            </a:r>
            <a:r>
              <a:rPr lang="en-US" sz="1800" dirty="0"/>
              <a:t>is a need to recover from a </a:t>
            </a:r>
            <a:r>
              <a:rPr lang="en-US" sz="1800" dirty="0" smtClean="0"/>
              <a:t>crash:</a:t>
            </a:r>
          </a:p>
          <a:p>
            <a:pPr lvl="1">
              <a:buFont typeface="Wingdings" panose="05000000000000000000" pitchFamily="2" charset="2"/>
              <a:buChar char="§"/>
            </a:pPr>
            <a:r>
              <a:rPr lang="en-US" sz="1600" dirty="0" smtClean="0"/>
              <a:t> A process </a:t>
            </a:r>
            <a:r>
              <a:rPr lang="en-US" sz="1600" dirty="0"/>
              <a:t>will know exactly which </a:t>
            </a:r>
            <a:r>
              <a:rPr lang="en-US" sz="1600" dirty="0" smtClean="0"/>
              <a:t>sequence number </a:t>
            </a:r>
            <a:r>
              <a:rPr lang="en-US" sz="1600" dirty="0"/>
              <a:t>had been assigned, and during which view.</a:t>
            </a:r>
          </a:p>
        </p:txBody>
      </p:sp>
      <p:sp>
        <p:nvSpPr>
          <p:cNvPr id="4" name="Slide Number Placeholder 3"/>
          <p:cNvSpPr>
            <a:spLocks noGrp="1"/>
          </p:cNvSpPr>
          <p:nvPr>
            <p:ph type="sldNum" sz="quarter" idx="12"/>
          </p:nvPr>
        </p:nvSpPr>
        <p:spPr/>
        <p:txBody>
          <a:bodyPr/>
          <a:lstStyle/>
          <a:p>
            <a:fld id="{F2633678-7E94-43FB-9185-9BC4C8DB06F1}" type="slidenum">
              <a:rPr lang="en-US" smtClean="0"/>
              <a:pPr/>
              <a:t>14</a:t>
            </a:fld>
            <a:endParaRPr lang="en-US"/>
          </a:p>
        </p:txBody>
      </p:sp>
    </p:spTree>
    <p:extLst>
      <p:ext uri="{BB962C8B-B14F-4D97-AF65-F5344CB8AC3E}">
        <p14:creationId xmlns="" xmlns:p14="http://schemas.microsoft.com/office/powerpoint/2010/main" val="1216651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Commit Phase is needed?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1800" dirty="0" smtClean="0"/>
              <a:t>A </a:t>
            </a:r>
            <a:r>
              <a:rPr lang="en-US" sz="1800" dirty="0"/>
              <a:t>committed operation can be executed as soon </a:t>
            </a:r>
            <a:r>
              <a:rPr lang="en-US" sz="1800" dirty="0" smtClean="0"/>
              <a:t>as:</a:t>
            </a:r>
          </a:p>
          <a:p>
            <a:pPr lvl="1">
              <a:buFont typeface="Wingdings" panose="05000000000000000000" pitchFamily="2" charset="2"/>
              <a:buChar char="§"/>
            </a:pPr>
            <a:r>
              <a:rPr lang="en-US" dirty="0" smtClean="0"/>
              <a:t>A non-faulty process has </a:t>
            </a:r>
            <a:r>
              <a:rPr lang="en-US" dirty="0"/>
              <a:t>seen the same </a:t>
            </a:r>
            <a:r>
              <a:rPr lang="en-US" i="1" dirty="0">
                <a:solidFill>
                  <a:srgbClr val="7030A0"/>
                </a:solidFill>
              </a:rPr>
              <a:t>2k </a:t>
            </a:r>
            <a:r>
              <a:rPr lang="en-US" dirty="0">
                <a:solidFill>
                  <a:srgbClr val="7030A0"/>
                </a:solidFill>
              </a:rPr>
              <a:t>commit messages </a:t>
            </a:r>
            <a:r>
              <a:rPr lang="en-US" dirty="0"/>
              <a:t>(and they should match its own intentions).</a:t>
            </a:r>
          </a:p>
          <a:p>
            <a:pPr>
              <a:buFont typeface="Wingdings" panose="05000000000000000000" pitchFamily="2" charset="2"/>
              <a:buChar char="§"/>
            </a:pPr>
            <a:r>
              <a:rPr lang="en-US" sz="1800" dirty="0" smtClean="0"/>
              <a:t>They have </a:t>
            </a:r>
            <a:r>
              <a:rPr lang="en-US" sz="1800" dirty="0"/>
              <a:t>a quorum of </a:t>
            </a:r>
            <a:r>
              <a:rPr lang="en-US" sz="1800" i="1" dirty="0">
                <a:solidFill>
                  <a:srgbClr val="7030A0"/>
                </a:solidFill>
              </a:rPr>
              <a:t>2k </a:t>
            </a:r>
            <a:r>
              <a:rPr lang="en-US" sz="1800" dirty="0">
                <a:solidFill>
                  <a:srgbClr val="7030A0"/>
                </a:solidFill>
              </a:rPr>
              <a:t>+ 1 </a:t>
            </a:r>
            <a:r>
              <a:rPr lang="en-US" sz="1800" dirty="0"/>
              <a:t>for executing the operation. </a:t>
            </a:r>
            <a:endParaRPr lang="en-US" sz="1800" dirty="0" smtClean="0"/>
          </a:p>
          <a:p>
            <a:pPr>
              <a:buFont typeface="Wingdings" panose="05000000000000000000" pitchFamily="2" charset="2"/>
              <a:buChar char="§"/>
            </a:pPr>
            <a:r>
              <a:rPr lang="en-US" sz="1800" dirty="0">
                <a:solidFill>
                  <a:srgbClr val="FF0000"/>
                </a:solidFill>
              </a:rPr>
              <a:t>P</a:t>
            </a:r>
            <a:r>
              <a:rPr lang="en-US" sz="1800" dirty="0" smtClean="0">
                <a:solidFill>
                  <a:srgbClr val="FF0000"/>
                </a:solidFill>
              </a:rPr>
              <a:t>ending </a:t>
            </a:r>
            <a:r>
              <a:rPr lang="en-US" sz="1800" dirty="0">
                <a:solidFill>
                  <a:srgbClr val="FF0000"/>
                </a:solidFill>
              </a:rPr>
              <a:t>operations with lower sequence numbers should be executed </a:t>
            </a:r>
            <a:r>
              <a:rPr lang="en-US" sz="1800" dirty="0" smtClean="0">
                <a:solidFill>
                  <a:srgbClr val="FF0000"/>
                </a:solidFill>
              </a:rPr>
              <a:t>first.</a:t>
            </a:r>
            <a:endParaRPr lang="en-US" sz="1800" dirty="0">
              <a:solidFill>
                <a:srgbClr val="FF0000"/>
              </a:solidFill>
            </a:endParaRPr>
          </a:p>
        </p:txBody>
      </p:sp>
      <p:sp>
        <p:nvSpPr>
          <p:cNvPr id="4" name="Slide Number Placeholder 3"/>
          <p:cNvSpPr>
            <a:spLocks noGrp="1"/>
          </p:cNvSpPr>
          <p:nvPr>
            <p:ph type="sldNum" sz="quarter" idx="12"/>
          </p:nvPr>
        </p:nvSpPr>
        <p:spPr/>
        <p:txBody>
          <a:bodyPr/>
          <a:lstStyle/>
          <a:p>
            <a:fld id="{F2633678-7E94-43FB-9185-9BC4C8DB06F1}" type="slidenum">
              <a:rPr lang="en-US" smtClean="0"/>
              <a:pPr/>
              <a:t>15</a:t>
            </a:fld>
            <a:endParaRPr lang="en-US"/>
          </a:p>
        </p:txBody>
      </p:sp>
    </p:spTree>
    <p:extLst>
      <p:ext uri="{BB962C8B-B14F-4D97-AF65-F5344CB8AC3E}">
        <p14:creationId xmlns="" xmlns:p14="http://schemas.microsoft.com/office/powerpoint/2010/main" val="2077681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Availability in Peer-to-Peer </a:t>
            </a:r>
            <a:r>
              <a:rPr lang="en-US" dirty="0" smtClean="0"/>
              <a:t>Systems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1800" dirty="0"/>
              <a:t>I</a:t>
            </a:r>
            <a:r>
              <a:rPr lang="en-US" sz="1800" dirty="0" smtClean="0"/>
              <a:t>t </a:t>
            </a:r>
            <a:r>
              <a:rPr lang="en-US" sz="1800" dirty="0"/>
              <a:t>would seem that by simply replicating </a:t>
            </a:r>
            <a:r>
              <a:rPr lang="en-US" sz="1800" dirty="0" smtClean="0"/>
              <a:t>files availability </a:t>
            </a:r>
            <a:r>
              <a:rPr lang="en-US" sz="1800" dirty="0"/>
              <a:t>is easy to guarantee. </a:t>
            </a:r>
            <a:endParaRPr lang="en-US" sz="1800" dirty="0" smtClean="0"/>
          </a:p>
          <a:p>
            <a:pPr marL="0" indent="0">
              <a:buNone/>
            </a:pPr>
            <a:endParaRPr lang="en-US" sz="1800" dirty="0"/>
          </a:p>
          <a:p>
            <a:pPr>
              <a:buFont typeface="Wingdings" panose="05000000000000000000" pitchFamily="2" charset="2"/>
              <a:buChar char="§"/>
            </a:pPr>
            <a:r>
              <a:rPr lang="en-US" sz="1800" dirty="0" smtClean="0"/>
              <a:t>But unavailability of nodes is so high that this simple reasoning no longer holds.</a:t>
            </a:r>
            <a:endParaRPr lang="en-US" sz="1800" dirty="0"/>
          </a:p>
          <a:p>
            <a:pPr>
              <a:buFont typeface="Wingdings" panose="05000000000000000000" pitchFamily="2" charset="2"/>
              <a:buChar char="§"/>
            </a:pPr>
            <a:endParaRPr lang="en-US" sz="1800" dirty="0" smtClean="0"/>
          </a:p>
          <a:p>
            <a:pPr>
              <a:buFont typeface="Wingdings" panose="05000000000000000000" pitchFamily="2" charset="2"/>
              <a:buChar char="§"/>
            </a:pPr>
            <a:r>
              <a:rPr lang="en-US" sz="1800" dirty="0"/>
              <a:t>T</a:t>
            </a:r>
            <a:r>
              <a:rPr lang="en-US" sz="1800" dirty="0" smtClean="0"/>
              <a:t>he </a:t>
            </a:r>
            <a:r>
              <a:rPr lang="en-US" sz="1800" dirty="0"/>
              <a:t>key solution to high availability is </a:t>
            </a:r>
            <a:r>
              <a:rPr lang="en-US" sz="1800" b="1" dirty="0"/>
              <a:t>redundancy</a:t>
            </a:r>
            <a:r>
              <a:rPr lang="en-US" sz="1800" dirty="0"/>
              <a:t>. </a:t>
            </a:r>
            <a:endParaRPr lang="en-US" sz="1800" dirty="0" smtClean="0"/>
          </a:p>
          <a:p>
            <a:pPr>
              <a:buFont typeface="Wingdings" panose="05000000000000000000" pitchFamily="2" charset="2"/>
              <a:buChar char="§"/>
            </a:pPr>
            <a:endParaRPr lang="en-US" sz="1800" dirty="0"/>
          </a:p>
          <a:p>
            <a:pPr>
              <a:buFont typeface="Wingdings" panose="05000000000000000000" pitchFamily="2" charset="2"/>
              <a:buChar char="§"/>
            </a:pPr>
            <a:r>
              <a:rPr lang="en-US" sz="1800" dirty="0"/>
              <a:t>T</a:t>
            </a:r>
            <a:r>
              <a:rPr lang="en-US" sz="1800" dirty="0" smtClean="0"/>
              <a:t>wo </a:t>
            </a:r>
            <a:r>
              <a:rPr lang="en-US" sz="1800" dirty="0"/>
              <a:t>different methods to realize redundancy: </a:t>
            </a:r>
            <a:r>
              <a:rPr lang="en-US" sz="1800" b="1" dirty="0" smtClean="0">
                <a:solidFill>
                  <a:schemeClr val="accent2"/>
                </a:solidFill>
              </a:rPr>
              <a:t>replication</a:t>
            </a:r>
            <a:r>
              <a:rPr lang="en-US" sz="1800" b="1" dirty="0">
                <a:solidFill>
                  <a:schemeClr val="accent2"/>
                </a:solidFill>
              </a:rPr>
              <a:t> </a:t>
            </a:r>
            <a:r>
              <a:rPr lang="en-US" sz="1800" b="1" dirty="0" smtClean="0">
                <a:solidFill>
                  <a:schemeClr val="accent2"/>
                </a:solidFill>
              </a:rPr>
              <a:t>and </a:t>
            </a:r>
            <a:r>
              <a:rPr lang="en-US" sz="1800" b="1" dirty="0">
                <a:solidFill>
                  <a:schemeClr val="accent2"/>
                </a:solidFill>
              </a:rPr>
              <a:t>erasure coding</a:t>
            </a:r>
            <a:r>
              <a:rPr lang="en-US" sz="1800" dirty="0"/>
              <a:t>.</a:t>
            </a:r>
          </a:p>
        </p:txBody>
      </p:sp>
      <p:sp>
        <p:nvSpPr>
          <p:cNvPr id="4" name="Slide Number Placeholder 3"/>
          <p:cNvSpPr>
            <a:spLocks noGrp="1"/>
          </p:cNvSpPr>
          <p:nvPr>
            <p:ph type="sldNum" sz="quarter" idx="12"/>
          </p:nvPr>
        </p:nvSpPr>
        <p:spPr/>
        <p:txBody>
          <a:bodyPr/>
          <a:lstStyle/>
          <a:p>
            <a:fld id="{F2633678-7E94-43FB-9185-9BC4C8DB06F1}" type="slidenum">
              <a:rPr lang="en-US" smtClean="0"/>
              <a:pPr/>
              <a:t>16</a:t>
            </a:fld>
            <a:endParaRPr lang="en-US"/>
          </a:p>
        </p:txBody>
      </p:sp>
    </p:spTree>
    <p:extLst>
      <p:ext uri="{BB962C8B-B14F-4D97-AF65-F5344CB8AC3E}">
        <p14:creationId xmlns="" xmlns:p14="http://schemas.microsoft.com/office/powerpoint/2010/main" val="328031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Erasure coding</a:t>
            </a:r>
            <a:r>
              <a:rPr lang="en-US" dirty="0"/>
              <a:t> (EC)</a:t>
            </a:r>
          </a:p>
        </p:txBody>
      </p:sp>
      <p:sp>
        <p:nvSpPr>
          <p:cNvPr id="3" name="Content Placeholder 2"/>
          <p:cNvSpPr>
            <a:spLocks noGrp="1"/>
          </p:cNvSpPr>
          <p:nvPr>
            <p:ph idx="1"/>
          </p:nvPr>
        </p:nvSpPr>
        <p:spPr>
          <a:xfrm>
            <a:off x="1097280" y="1845734"/>
            <a:ext cx="4717366" cy="4023360"/>
          </a:xfrm>
        </p:spPr>
        <p:txBody>
          <a:bodyPr/>
          <a:lstStyle/>
          <a:p>
            <a:pPr>
              <a:buFont typeface="Wingdings" panose="05000000000000000000" pitchFamily="2" charset="2"/>
              <a:buChar char="§"/>
            </a:pPr>
            <a:r>
              <a:rPr lang="en-US" b="1" dirty="0" smtClean="0"/>
              <a:t>A </a:t>
            </a:r>
            <a:r>
              <a:rPr lang="en-US" dirty="0" smtClean="0"/>
              <a:t>method </a:t>
            </a:r>
            <a:r>
              <a:rPr lang="en-US" dirty="0"/>
              <a:t>of data </a:t>
            </a:r>
            <a:r>
              <a:rPr lang="en-US" dirty="0" smtClean="0"/>
              <a:t>protection.</a:t>
            </a:r>
          </a:p>
          <a:p>
            <a:pPr>
              <a:buFont typeface="Wingdings" panose="05000000000000000000" pitchFamily="2" charset="2"/>
              <a:buChar char="§"/>
            </a:pPr>
            <a:r>
              <a:rPr lang="en-US" dirty="0" smtClean="0"/>
              <a:t>Data is </a:t>
            </a:r>
            <a:r>
              <a:rPr lang="en-US" dirty="0"/>
              <a:t>broken into fragments, expanded and encoded with redundant data </a:t>
            </a:r>
            <a:r>
              <a:rPr lang="en-US" dirty="0" smtClean="0"/>
              <a:t>pieces.</a:t>
            </a:r>
          </a:p>
          <a:p>
            <a:pPr>
              <a:buFont typeface="Wingdings" panose="05000000000000000000" pitchFamily="2" charset="2"/>
              <a:buChar char="§"/>
            </a:pPr>
            <a:r>
              <a:rPr lang="en-US" dirty="0" smtClean="0"/>
              <a:t> </a:t>
            </a:r>
            <a:r>
              <a:rPr lang="en-US" dirty="0"/>
              <a:t>S</a:t>
            </a:r>
            <a:r>
              <a:rPr lang="en-US" dirty="0" smtClean="0"/>
              <a:t>tored </a:t>
            </a:r>
            <a:r>
              <a:rPr lang="en-US" dirty="0"/>
              <a:t>across a set of different locations or storage media.</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32610" y="1737360"/>
            <a:ext cx="6000750" cy="3333750"/>
          </a:xfrm>
          <a:prstGeom prst="rect">
            <a:avLst/>
          </a:prstGeom>
        </p:spPr>
      </p:pic>
      <p:sp>
        <p:nvSpPr>
          <p:cNvPr id="5" name="Slide Number Placeholder 4"/>
          <p:cNvSpPr>
            <a:spLocks noGrp="1"/>
          </p:cNvSpPr>
          <p:nvPr>
            <p:ph type="sldNum" sz="quarter" idx="12"/>
          </p:nvPr>
        </p:nvSpPr>
        <p:spPr/>
        <p:txBody>
          <a:bodyPr/>
          <a:lstStyle/>
          <a:p>
            <a:fld id="{F2633678-7E94-43FB-9185-9BC4C8DB06F1}" type="slidenum">
              <a:rPr lang="en-US" smtClean="0"/>
              <a:pPr/>
              <a:t>17</a:t>
            </a:fld>
            <a:endParaRPr lang="en-US"/>
          </a:p>
        </p:txBody>
      </p:sp>
    </p:spTree>
    <p:extLst>
      <p:ext uri="{BB962C8B-B14F-4D97-AF65-F5344CB8AC3E}">
        <p14:creationId xmlns="" xmlns:p14="http://schemas.microsoft.com/office/powerpoint/2010/main" val="4143312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Erasure coding</a:t>
            </a:r>
            <a:r>
              <a:rPr lang="en-US" dirty="0"/>
              <a:t> (EC)</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E</a:t>
            </a:r>
            <a:r>
              <a:rPr lang="en-US" dirty="0" smtClean="0"/>
              <a:t>rasure coding requires </a:t>
            </a:r>
            <a:r>
              <a:rPr lang="en-US" dirty="0"/>
              <a:t>less redundancy than simply replicating files. </a:t>
            </a: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r>
              <a:rPr lang="en-US" dirty="0"/>
              <a:t>I</a:t>
            </a:r>
            <a:r>
              <a:rPr lang="en-US" dirty="0" smtClean="0"/>
              <a:t>n </a:t>
            </a:r>
            <a:r>
              <a:rPr lang="en-US" dirty="0"/>
              <a:t>peer-to-peer networks in which nodes </a:t>
            </a:r>
            <a:r>
              <a:rPr lang="en-US" dirty="0" smtClean="0"/>
              <a:t>regularly come </a:t>
            </a:r>
            <a:r>
              <a:rPr lang="en-US" dirty="0"/>
              <a:t>and </a:t>
            </a:r>
            <a:r>
              <a:rPr lang="en-US" dirty="0" smtClean="0"/>
              <a:t>go:</a:t>
            </a:r>
          </a:p>
          <a:p>
            <a:pPr lvl="1">
              <a:buFont typeface="Wingdings" panose="05000000000000000000" pitchFamily="2" charset="2"/>
              <a:buChar char="§"/>
            </a:pPr>
            <a:r>
              <a:rPr lang="en-US" dirty="0"/>
              <a:t>Replicating files for increasing availability</a:t>
            </a:r>
            <a:r>
              <a:rPr lang="en-US" dirty="0" smtClean="0"/>
              <a:t> </a:t>
            </a:r>
            <a:r>
              <a:rPr lang="en-US" dirty="0"/>
              <a:t>is less efficient from a storage perspective than using erasure </a:t>
            </a:r>
            <a:r>
              <a:rPr lang="en-US" dirty="0" smtClean="0"/>
              <a:t>coding techniques</a:t>
            </a:r>
            <a:r>
              <a:rPr lang="en-US" dirty="0"/>
              <a:t>.</a:t>
            </a:r>
          </a:p>
        </p:txBody>
      </p:sp>
      <p:sp>
        <p:nvSpPr>
          <p:cNvPr id="4" name="Slide Number Placeholder 3"/>
          <p:cNvSpPr>
            <a:spLocks noGrp="1"/>
          </p:cNvSpPr>
          <p:nvPr>
            <p:ph type="sldNum" sz="quarter" idx="12"/>
          </p:nvPr>
        </p:nvSpPr>
        <p:spPr/>
        <p:txBody>
          <a:bodyPr/>
          <a:lstStyle/>
          <a:p>
            <a:fld id="{F2633678-7E94-43FB-9185-9BC4C8DB06F1}" type="slidenum">
              <a:rPr lang="en-US" smtClean="0"/>
              <a:pPr/>
              <a:t>18</a:t>
            </a:fld>
            <a:endParaRPr lang="en-US"/>
          </a:p>
        </p:txBody>
      </p:sp>
    </p:spTree>
    <p:extLst>
      <p:ext uri="{BB962C8B-B14F-4D97-AF65-F5344CB8AC3E}">
        <p14:creationId xmlns="" xmlns:p14="http://schemas.microsoft.com/office/powerpoint/2010/main" val="505872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146" y="3112167"/>
            <a:ext cx="10892590" cy="1116691"/>
          </a:xfrm>
        </p:spPr>
        <p:txBody>
          <a:bodyPr>
            <a:normAutofit/>
          </a:bodyPr>
          <a:lstStyle/>
          <a:p>
            <a:r>
              <a:rPr lang="en-US" sz="3200" b="1" dirty="0" smtClean="0"/>
              <a:t>   Research Paper: Containing Byzantine Failures with Control Zones</a:t>
            </a:r>
            <a:endParaRPr lang="en-US" sz="3200" b="1" dirty="0"/>
          </a:p>
        </p:txBody>
      </p:sp>
    </p:spTree>
    <p:extLst>
      <p:ext uri="{BB962C8B-B14F-4D97-AF65-F5344CB8AC3E}">
        <p14:creationId xmlns="" xmlns:p14="http://schemas.microsoft.com/office/powerpoint/2010/main" val="1204523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Distributed System</a:t>
            </a:r>
          </a:p>
          <a:p>
            <a:pPr>
              <a:buFont typeface="Wingdings" panose="05000000000000000000" pitchFamily="2" charset="2"/>
              <a:buChar char="q"/>
            </a:pPr>
            <a:r>
              <a:rPr lang="en-US" dirty="0" smtClean="0"/>
              <a:t>Fault Tolerance</a:t>
            </a:r>
          </a:p>
          <a:p>
            <a:pPr>
              <a:buFont typeface="Wingdings" panose="05000000000000000000" pitchFamily="2" charset="2"/>
              <a:buChar char="q"/>
            </a:pPr>
            <a:r>
              <a:rPr lang="en-US" dirty="0" smtClean="0"/>
              <a:t>Handling </a:t>
            </a:r>
            <a:r>
              <a:rPr lang="en-US" dirty="0"/>
              <a:t>Byzantine </a:t>
            </a:r>
            <a:r>
              <a:rPr lang="en-US" dirty="0" smtClean="0"/>
              <a:t>Failures</a:t>
            </a:r>
          </a:p>
          <a:p>
            <a:pPr>
              <a:buFont typeface="Wingdings" panose="05000000000000000000" pitchFamily="2" charset="2"/>
              <a:buChar char="q"/>
            </a:pPr>
            <a:r>
              <a:rPr lang="en-US" dirty="0" smtClean="0"/>
              <a:t>High </a:t>
            </a:r>
            <a:r>
              <a:rPr lang="en-US" dirty="0"/>
              <a:t>Availability in Peer-to-Peer </a:t>
            </a:r>
            <a:r>
              <a:rPr lang="en-US" dirty="0" smtClean="0"/>
              <a:t>Systems</a:t>
            </a:r>
          </a:p>
          <a:p>
            <a:pPr>
              <a:buFont typeface="Wingdings" panose="05000000000000000000" pitchFamily="2" charset="2"/>
              <a:buChar char="q"/>
            </a:pPr>
            <a:r>
              <a:rPr lang="en-US" dirty="0" smtClean="0"/>
              <a:t>Current Research Focus</a:t>
            </a:r>
          </a:p>
          <a:p>
            <a:pPr>
              <a:buFont typeface="Wingdings" panose="05000000000000000000" pitchFamily="2" charset="2"/>
              <a:buChar char="q"/>
            </a:pPr>
            <a:r>
              <a:rPr lang="en-US" dirty="0" smtClean="0"/>
              <a:t>Future Research</a:t>
            </a:r>
          </a:p>
          <a:p>
            <a:pPr marL="0" indent="0">
              <a:buNone/>
            </a:pPr>
            <a:endParaRPr lang="en-US" dirty="0"/>
          </a:p>
        </p:txBody>
      </p:sp>
      <p:sp>
        <p:nvSpPr>
          <p:cNvPr id="4" name="Slide Number Placeholder 3"/>
          <p:cNvSpPr>
            <a:spLocks noGrp="1"/>
          </p:cNvSpPr>
          <p:nvPr>
            <p:ph type="sldNum" sz="quarter" idx="12"/>
          </p:nvPr>
        </p:nvSpPr>
        <p:spPr/>
        <p:txBody>
          <a:bodyPr/>
          <a:lstStyle/>
          <a:p>
            <a:fld id="{F2633678-7E94-43FB-9185-9BC4C8DB06F1}" type="slidenum">
              <a:rPr lang="en-US" smtClean="0"/>
              <a:pPr/>
              <a:t>2</a:t>
            </a:fld>
            <a:endParaRPr lang="en-US"/>
          </a:p>
        </p:txBody>
      </p:sp>
    </p:spTree>
    <p:extLst>
      <p:ext uri="{BB962C8B-B14F-4D97-AF65-F5344CB8AC3E}">
        <p14:creationId xmlns="" xmlns:p14="http://schemas.microsoft.com/office/powerpoint/2010/main" val="523304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1800" dirty="0" smtClean="0"/>
              <a:t>In this paper, they considered the problem of reliably broadcasting messages in a network where some nodes are likely to fail.</a:t>
            </a:r>
          </a:p>
          <a:p>
            <a:pPr>
              <a:buFont typeface="Wingdings" panose="05000000000000000000" pitchFamily="2" charset="2"/>
              <a:buChar char="§"/>
            </a:pPr>
            <a:r>
              <a:rPr lang="en-US" sz="1800" dirty="0" smtClean="0"/>
              <a:t>They considered the most general failure model: the Byzantine model, where the failing nodes have an arbitrary behavior, and may actively try to destabilize the network.</a:t>
            </a:r>
          </a:p>
          <a:p>
            <a:pPr>
              <a:buFont typeface="Wingdings" panose="05000000000000000000" pitchFamily="2" charset="2"/>
              <a:buChar char="§"/>
            </a:pPr>
            <a:r>
              <a:rPr lang="en-US" sz="1800" dirty="0" smtClean="0"/>
              <a:t>In this paper, it proposes a new broadcast protocol adapted to such networks. This protocol is based on interconnected subsets called control zones, that filter the diffusion of false messages.</a:t>
            </a:r>
          </a:p>
          <a:p>
            <a:pPr>
              <a:buFont typeface="Wingdings" panose="05000000000000000000" pitchFamily="2" charset="2"/>
              <a:buChar char="§"/>
            </a:pPr>
            <a:r>
              <a:rPr lang="en-US" sz="1800" dirty="0" smtClean="0"/>
              <a:t>This paper gives a methodology to determine a set of nodes that always communicate reliably, depending on the placement of Byzantine nodes.</a:t>
            </a:r>
          </a:p>
          <a:p>
            <a:pPr>
              <a:buNone/>
            </a:pPr>
            <a:endParaRPr lang="en-US" sz="1800" dirty="0" smtClean="0"/>
          </a:p>
        </p:txBody>
      </p:sp>
      <p:sp>
        <p:nvSpPr>
          <p:cNvPr id="4" name="Slide Number Placeholder 3"/>
          <p:cNvSpPr>
            <a:spLocks noGrp="1"/>
          </p:cNvSpPr>
          <p:nvPr>
            <p:ph type="sldNum" sz="quarter" idx="12"/>
          </p:nvPr>
        </p:nvSpPr>
        <p:spPr/>
        <p:txBody>
          <a:bodyPr/>
          <a:lstStyle/>
          <a:p>
            <a:fld id="{F2633678-7E94-43FB-9185-9BC4C8DB06F1}" type="slidenum">
              <a:rPr lang="en-US" smtClean="0"/>
              <a:pPr/>
              <a:t>20</a:t>
            </a:fld>
            <a:endParaRPr lang="en-US"/>
          </a:p>
        </p:txBody>
      </p:sp>
    </p:spTree>
    <p:extLst>
      <p:ext uri="{BB962C8B-B14F-4D97-AF65-F5344CB8AC3E}">
        <p14:creationId xmlns="" xmlns:p14="http://schemas.microsoft.com/office/powerpoint/2010/main" val="3280319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1800" dirty="0" smtClean="0"/>
              <a:t>Many Byzantine-robust protocols are based on cryptography the nodes use digital signatures to authenticate the sender across multiple hops. </a:t>
            </a:r>
          </a:p>
          <a:p>
            <a:pPr>
              <a:buFont typeface="Wingdings" panose="05000000000000000000" pitchFamily="2" charset="2"/>
              <a:buChar char="§"/>
            </a:pPr>
            <a:r>
              <a:rPr lang="en-US" sz="1800" dirty="0" smtClean="0"/>
              <a:t>However, if Byzantine nodes are to be considered in the strong sense, we must assume that they are omniscient and know any cryptographic secret.</a:t>
            </a:r>
          </a:p>
          <a:p>
            <a:pPr>
              <a:buFont typeface="Wingdings" panose="05000000000000000000" pitchFamily="2" charset="2"/>
              <a:buChar char="§"/>
            </a:pPr>
            <a:r>
              <a:rPr lang="en-US" sz="1800" dirty="0" smtClean="0"/>
              <a:t>Yet, the most important point is that cryptography requires some degree of trusted infrastructure to initially distributes public and private keys: therefore, if this initial infrastructure fails, the whole network fails.</a:t>
            </a:r>
          </a:p>
          <a:p>
            <a:pPr>
              <a:buFont typeface="Wingdings" panose="05000000000000000000" pitchFamily="2" charset="2"/>
              <a:buChar char="§"/>
            </a:pPr>
            <a:r>
              <a:rPr lang="en-US" sz="1800" dirty="0" smtClean="0"/>
              <a:t>Yet, we want to design a totally decentralized solution, where any element can fail independently without compromising the whole system.</a:t>
            </a:r>
          </a:p>
          <a:p>
            <a:pPr>
              <a:buFont typeface="Wingdings" panose="05000000000000000000" pitchFamily="2" charset="2"/>
              <a:buChar char="§"/>
            </a:pPr>
            <a:r>
              <a:rPr lang="en-US" sz="1800" dirty="0" smtClean="0"/>
              <a:t>Space local algorithms try to contain the fault as close to its source as possible. This is only applicable to the problems where the information from distant nodes is unimportant</a:t>
            </a:r>
          </a:p>
          <a:p>
            <a:pPr>
              <a:buFont typeface="Wingdings" panose="05000000000000000000" pitchFamily="2" charset="2"/>
              <a:buChar char="§"/>
            </a:pPr>
            <a:r>
              <a:rPr lang="en-US" sz="1800" dirty="0" smtClean="0"/>
              <a:t>There are several other solutions formed on the premise of known topology and synchronous network.</a:t>
            </a:r>
          </a:p>
        </p:txBody>
      </p:sp>
      <p:sp>
        <p:nvSpPr>
          <p:cNvPr id="4" name="Slide Number Placeholder 3"/>
          <p:cNvSpPr>
            <a:spLocks noGrp="1"/>
          </p:cNvSpPr>
          <p:nvPr>
            <p:ph type="sldNum" sz="quarter" idx="12"/>
          </p:nvPr>
        </p:nvSpPr>
        <p:spPr/>
        <p:txBody>
          <a:bodyPr/>
          <a:lstStyle/>
          <a:p>
            <a:fld id="{F2633678-7E94-43FB-9185-9BC4C8DB06F1}" type="slidenum">
              <a:rPr lang="en-US" smtClean="0"/>
              <a:pPr/>
              <a:t>21</a:t>
            </a:fld>
            <a:endParaRPr lang="en-US"/>
          </a:p>
        </p:txBody>
      </p:sp>
    </p:spTree>
    <p:extLst>
      <p:ext uri="{BB962C8B-B14F-4D97-AF65-F5344CB8AC3E}">
        <p14:creationId xmlns="" xmlns:p14="http://schemas.microsoft.com/office/powerpoint/2010/main" val="3280319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Contribution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1800" dirty="0" smtClean="0"/>
              <a:t>In this paper, </a:t>
            </a:r>
            <a:r>
              <a:rPr lang="en-US" sz="1800" dirty="0" smtClean="0"/>
              <a:t>the paper</a:t>
            </a:r>
            <a:r>
              <a:rPr lang="en-US" sz="1800" dirty="0" smtClean="0"/>
              <a:t> tries </a:t>
            </a:r>
            <a:r>
              <a:rPr lang="en-US" sz="1800" dirty="0" smtClean="0"/>
              <a:t>to trade the perfectly reliable communication between correct nodes for the ability to support low-connectivity communication graphs with many Byzantine nodes.</a:t>
            </a:r>
          </a:p>
          <a:p>
            <a:pPr>
              <a:buFont typeface="Wingdings" panose="05000000000000000000" pitchFamily="2" charset="2"/>
              <a:buChar char="§"/>
            </a:pPr>
            <a:r>
              <a:rPr lang="en-US" sz="1800" dirty="0" smtClean="0"/>
              <a:t>The paper proposes a new broadcast protocol based on control zones and authorizations. Intuitively, control zones act as filters in the network: they limit the diffusion of Byzantine messages.</a:t>
            </a:r>
          </a:p>
          <a:p>
            <a:pPr>
              <a:buFont typeface="Wingdings" panose="05000000000000000000" pitchFamily="2" charset="2"/>
              <a:buChar char="§"/>
            </a:pPr>
            <a:r>
              <a:rPr lang="en-US" sz="1800" dirty="0" smtClean="0"/>
              <a:t>The paper’s theoretical results enable us to determine, for a given network, a given set of Byzantine nodes and a given setting of the protocol, whether two given nodes can communicate reliably or not. We then use this result to perform a statistical evaluation of our protocol, and show that it significantly outperforms previous solutions.</a:t>
            </a:r>
          </a:p>
          <a:p>
            <a:pPr>
              <a:buNone/>
            </a:pPr>
            <a:endParaRPr lang="en-US" sz="1800" dirty="0" smtClean="0"/>
          </a:p>
        </p:txBody>
      </p:sp>
      <p:sp>
        <p:nvSpPr>
          <p:cNvPr id="4" name="Slide Number Placeholder 3"/>
          <p:cNvSpPr>
            <a:spLocks noGrp="1"/>
          </p:cNvSpPr>
          <p:nvPr>
            <p:ph type="sldNum" sz="quarter" idx="12"/>
          </p:nvPr>
        </p:nvSpPr>
        <p:spPr/>
        <p:txBody>
          <a:bodyPr/>
          <a:lstStyle/>
          <a:p>
            <a:fld id="{F2633678-7E94-43FB-9185-9BC4C8DB06F1}" type="slidenum">
              <a:rPr lang="en-US" smtClean="0"/>
              <a:pPr/>
              <a:t>22</a:t>
            </a:fld>
            <a:endParaRPr lang="en-US"/>
          </a:p>
        </p:txBody>
      </p:sp>
    </p:spTree>
    <p:extLst>
      <p:ext uri="{BB962C8B-B14F-4D97-AF65-F5344CB8AC3E}">
        <p14:creationId xmlns="" xmlns:p14="http://schemas.microsoft.com/office/powerpoint/2010/main" val="3280319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AND PROTOCOL</a:t>
            </a:r>
            <a:endParaRPr lang="en-US" dirty="0"/>
          </a:p>
        </p:txBody>
      </p:sp>
      <p:sp>
        <p:nvSpPr>
          <p:cNvPr id="3" name="Content Placeholder 2"/>
          <p:cNvSpPr>
            <a:spLocks noGrp="1"/>
          </p:cNvSpPr>
          <p:nvPr>
            <p:ph idx="1"/>
          </p:nvPr>
        </p:nvSpPr>
        <p:spPr/>
        <p:txBody>
          <a:bodyPr>
            <a:normAutofit/>
          </a:bodyPr>
          <a:lstStyle/>
          <a:p>
            <a:pPr>
              <a:buNone/>
            </a:pPr>
            <a:r>
              <a:rPr lang="en-US" sz="2400" b="1" dirty="0" smtClean="0"/>
              <a:t>Terminology:</a:t>
            </a:r>
          </a:p>
          <a:p>
            <a:pPr>
              <a:buNone/>
            </a:pPr>
            <a:r>
              <a:rPr lang="en-US" sz="1800" b="1" dirty="0" smtClean="0"/>
              <a:t>Node Cut:</a:t>
            </a:r>
            <a:r>
              <a:rPr lang="en-US" sz="1800" dirty="0" smtClean="0"/>
              <a:t> Let S and X be two sets of nodes. We say that X is a node cut isolating S if any path connecting a node in S and a node q in S contains at least one node of X.</a:t>
            </a:r>
          </a:p>
          <a:p>
            <a:pPr>
              <a:buNone/>
            </a:pPr>
            <a:r>
              <a:rPr lang="en-US" sz="1800" b="1" dirty="0" smtClean="0"/>
              <a:t>Control Zone:</a:t>
            </a:r>
            <a:r>
              <a:rPr lang="en-US" sz="1800" dirty="0" smtClean="0"/>
              <a:t> A control zone is a </a:t>
            </a:r>
            <a:r>
              <a:rPr lang="en-US" sz="1800" dirty="0" err="1" smtClean="0"/>
              <a:t>tuple</a:t>
            </a:r>
            <a:r>
              <a:rPr lang="en-US" sz="1800" dirty="0" smtClean="0"/>
              <a:t> (Core; Boundary) of disjoint, connected node sets, such that Boundary is a node-cut isolating Core from the rest of the network.</a:t>
            </a:r>
          </a:p>
          <a:p>
            <a:pPr>
              <a:buNone/>
            </a:pPr>
            <a:endParaRPr lang="en-US" sz="1800" dirty="0" smtClean="0"/>
          </a:p>
          <a:p>
            <a:pPr>
              <a:buNone/>
            </a:pPr>
            <a:endParaRPr lang="en-US" sz="1800" dirty="0" smtClean="0"/>
          </a:p>
        </p:txBody>
      </p:sp>
      <p:pic>
        <p:nvPicPr>
          <p:cNvPr id="1026" name="Picture 2" descr="C:\Users\Nagi Reddy\Desktop\ControlZone.png"/>
          <p:cNvPicPr>
            <a:picLocks noChangeAspect="1" noChangeArrowheads="1"/>
          </p:cNvPicPr>
          <p:nvPr/>
        </p:nvPicPr>
        <p:blipFill>
          <a:blip r:embed="rId2" cstate="print"/>
          <a:srcRect/>
          <a:stretch>
            <a:fillRect/>
          </a:stretch>
        </p:blipFill>
        <p:spPr bwMode="auto">
          <a:xfrm>
            <a:off x="2922105" y="3673568"/>
            <a:ext cx="4994978" cy="2471383"/>
          </a:xfrm>
          <a:prstGeom prst="rect">
            <a:avLst/>
          </a:prstGeom>
          <a:noFill/>
        </p:spPr>
      </p:pic>
      <p:sp>
        <p:nvSpPr>
          <p:cNvPr id="4" name="Slide Number Placeholder 3"/>
          <p:cNvSpPr>
            <a:spLocks noGrp="1"/>
          </p:cNvSpPr>
          <p:nvPr>
            <p:ph type="sldNum" sz="quarter" idx="12"/>
          </p:nvPr>
        </p:nvSpPr>
        <p:spPr/>
        <p:txBody>
          <a:bodyPr/>
          <a:lstStyle/>
          <a:p>
            <a:fld id="{F2633678-7E94-43FB-9185-9BC4C8DB06F1}" type="slidenum">
              <a:rPr lang="en-US" smtClean="0"/>
              <a:pPr/>
              <a:t>23</a:t>
            </a:fld>
            <a:endParaRPr lang="en-US"/>
          </a:p>
        </p:txBody>
      </p:sp>
    </p:spTree>
    <p:extLst>
      <p:ext uri="{BB962C8B-B14F-4D97-AF65-F5344CB8AC3E}">
        <p14:creationId xmlns="" xmlns:p14="http://schemas.microsoft.com/office/powerpoint/2010/main" val="3280319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Preliminaries</a:t>
            </a:r>
            <a:endParaRPr lang="en-US" dirty="0"/>
          </a:p>
        </p:txBody>
      </p:sp>
      <p:sp>
        <p:nvSpPr>
          <p:cNvPr id="3" name="Content Placeholder 2"/>
          <p:cNvSpPr>
            <a:spLocks noGrp="1"/>
          </p:cNvSpPr>
          <p:nvPr>
            <p:ph idx="1"/>
          </p:nvPr>
        </p:nvSpPr>
        <p:spPr/>
        <p:txBody>
          <a:bodyPr>
            <a:normAutofit/>
          </a:bodyPr>
          <a:lstStyle/>
          <a:p>
            <a:pPr>
              <a:buNone/>
            </a:pPr>
            <a:endParaRPr lang="en-US" sz="1800" dirty="0" smtClean="0"/>
          </a:p>
          <a:p>
            <a:pPr>
              <a:buNone/>
            </a:pPr>
            <a:endParaRPr lang="en-US" sz="1800" dirty="0" smtClean="0"/>
          </a:p>
        </p:txBody>
      </p:sp>
      <p:sp>
        <p:nvSpPr>
          <p:cNvPr id="6" name="Content Placeholder 2"/>
          <p:cNvSpPr txBox="1">
            <a:spLocks/>
          </p:cNvSpPr>
          <p:nvPr/>
        </p:nvSpPr>
        <p:spPr>
          <a:xfrm>
            <a:off x="1249680" y="1998134"/>
            <a:ext cx="10058400" cy="4023360"/>
          </a:xfrm>
          <a:prstGeom prst="rect">
            <a:avLst/>
          </a:prstGeom>
        </p:spPr>
        <p:txBody>
          <a:bodyPr vert="horz" lIns="0" tIns="45720" rIns="0" bIns="45720" rtlCol="0">
            <a:normAutofit lnSpcReduction="10000"/>
          </a:body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Wingdings" panose="05000000000000000000" pitchFamily="2" charset="2"/>
              <a:buChar char="§"/>
              <a:tabLst/>
              <a:defRPr/>
            </a:pPr>
            <a:r>
              <a:rPr lang="en-US" dirty="0" smtClean="0">
                <a:solidFill>
                  <a:schemeClr val="tx1">
                    <a:lumMod val="75000"/>
                    <a:lumOff val="25000"/>
                  </a:schemeClr>
                </a:solidFill>
              </a:rPr>
              <a:t>Each node should know which control zone does it belong to and also know the neighbors which belongs to the core of this control zone, Z.</a:t>
            </a:r>
          </a:p>
          <a:p>
            <a:pPr marL="91440" marR="0" lvl="0" indent="-91440" algn="l" defTabSz="914400" rtl="0" eaLnBrk="1" fontAlgn="auto" latinLnBrk="0" hangingPunct="1">
              <a:lnSpc>
                <a:spcPct val="90000"/>
              </a:lnSpc>
              <a:spcBef>
                <a:spcPts val="1200"/>
              </a:spcBef>
              <a:spcAft>
                <a:spcPts val="200"/>
              </a:spcAft>
              <a:buClr>
                <a:schemeClr val="accent1"/>
              </a:buClr>
              <a:buSzPct val="100000"/>
              <a:tabLst/>
              <a:defRPr/>
            </a:pPr>
            <a:r>
              <a:rPr lang="en-US" b="1" noProof="0" dirty="0" smtClean="0">
                <a:solidFill>
                  <a:schemeClr val="tx1">
                    <a:lumMod val="75000"/>
                    <a:lumOff val="25000"/>
                  </a:schemeClr>
                </a:solidFill>
              </a:rPr>
              <a:t>Message Transmission:</a:t>
            </a:r>
          </a:p>
          <a:p>
            <a:pPr marL="91440" lvl="0"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A given node p sends a message containing the </a:t>
            </a:r>
            <a:r>
              <a:rPr lang="en-US" dirty="0" err="1" smtClean="0">
                <a:solidFill>
                  <a:schemeClr val="tx1">
                    <a:lumMod val="75000"/>
                    <a:lumOff val="25000"/>
                  </a:schemeClr>
                </a:solidFill>
              </a:rPr>
              <a:t>tuple</a:t>
            </a:r>
            <a:r>
              <a:rPr lang="en-US" dirty="0" smtClean="0">
                <a:solidFill>
                  <a:schemeClr val="tx1">
                    <a:lumMod val="75000"/>
                    <a:lumOff val="25000"/>
                  </a:schemeClr>
                </a:solidFill>
              </a:rPr>
              <a:t> (p;m0) to its neighbors, the neighbors of p send (p;m0) to their neighbors, and so forth, until every node receives (p;m0). Then the entire network knows that p broadcast m0.</a:t>
            </a:r>
          </a:p>
          <a:p>
            <a:pPr marL="91440" lvl="0"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A Byzantine node can send (p;m1), with m1 != m0, to make the network believe that p broadcast m1.</a:t>
            </a:r>
          </a:p>
          <a:p>
            <a:pPr marL="91440" lvl="0"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To limit the action of Byzantine nodes, we define a set of control zones. A control zone is defined by:</a:t>
            </a:r>
          </a:p>
          <a:p>
            <a:pPr marL="548640" lvl="1"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Its core, an arbitrary set of nodes.</a:t>
            </a:r>
          </a:p>
          <a:p>
            <a:pPr marL="548640" lvl="1"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Its boundary, a node-cut isolating the core from the rest of the network.</a:t>
            </a:r>
          </a:p>
          <a:p>
            <a:pPr marL="548640" lvl="1"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The important point is that messages must pass through the boundary to access the core.</a:t>
            </a:r>
            <a:endParaRPr kumimoji="0" lang="en-US"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F2633678-7E94-43FB-9185-9BC4C8DB06F1}" type="slidenum">
              <a:rPr lang="en-US" smtClean="0"/>
              <a:pPr/>
              <a:t>24</a:t>
            </a:fld>
            <a:endParaRPr lang="en-US"/>
          </a:p>
        </p:txBody>
      </p:sp>
    </p:spTree>
    <p:extLst>
      <p:ext uri="{BB962C8B-B14F-4D97-AF65-F5344CB8AC3E}">
        <p14:creationId xmlns="" xmlns:p14="http://schemas.microsoft.com/office/powerpoint/2010/main" val="3280319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Idea</a:t>
            </a:r>
            <a:endParaRPr lang="en-US" dirty="0"/>
          </a:p>
        </p:txBody>
      </p:sp>
      <p:sp>
        <p:nvSpPr>
          <p:cNvPr id="3" name="Content Placeholder 2"/>
          <p:cNvSpPr>
            <a:spLocks noGrp="1"/>
          </p:cNvSpPr>
          <p:nvPr>
            <p:ph idx="1"/>
          </p:nvPr>
        </p:nvSpPr>
        <p:spPr/>
        <p:txBody>
          <a:bodyPr>
            <a:normAutofit/>
          </a:bodyPr>
          <a:lstStyle/>
          <a:p>
            <a:pPr lvl="0">
              <a:buNone/>
            </a:pPr>
            <a:r>
              <a:rPr lang="en-US" sz="1800" b="1" dirty="0" smtClean="0"/>
              <a:t>Main Idea of protocol:</a:t>
            </a:r>
          </a:p>
          <a:p>
            <a:pPr>
              <a:buNone/>
            </a:pPr>
            <a:endParaRPr lang="en-US" sz="1800" dirty="0" smtClean="0"/>
          </a:p>
          <a:p>
            <a:pPr>
              <a:buNone/>
            </a:pPr>
            <a:endParaRPr lang="en-US" sz="1800" dirty="0" smtClean="0"/>
          </a:p>
        </p:txBody>
      </p:sp>
      <p:sp>
        <p:nvSpPr>
          <p:cNvPr id="6" name="Content Placeholder 2"/>
          <p:cNvSpPr txBox="1">
            <a:spLocks/>
          </p:cNvSpPr>
          <p:nvPr/>
        </p:nvSpPr>
        <p:spPr>
          <a:xfrm>
            <a:off x="995423" y="1851949"/>
            <a:ext cx="10312657" cy="4169545"/>
          </a:xfrm>
          <a:prstGeom prst="rect">
            <a:avLst/>
          </a:prstGeom>
        </p:spPr>
        <p:txBody>
          <a:bodyPr vert="horz" lIns="0" tIns="45720" rIns="0" bIns="45720" rtlCol="0">
            <a:normAutofit/>
          </a:bodyPr>
          <a:lstStyle/>
          <a:p>
            <a:pPr marL="91440" lvl="0" indent="-91440">
              <a:lnSpc>
                <a:spcPct val="90000"/>
              </a:lnSpc>
              <a:spcBef>
                <a:spcPts val="1200"/>
              </a:spcBef>
              <a:spcAft>
                <a:spcPts val="200"/>
              </a:spcAft>
              <a:buClr>
                <a:schemeClr val="accent1"/>
              </a:buClr>
              <a:buSzPct val="100000"/>
              <a:buFont typeface="Wingdings" panose="05000000000000000000" pitchFamily="2" charset="2"/>
              <a:buChar char="§"/>
            </a:pPr>
            <a:endParaRPr lang="en-US" dirty="0" smtClean="0">
              <a:solidFill>
                <a:schemeClr val="tx1">
                  <a:lumMod val="75000"/>
                  <a:lumOff val="25000"/>
                </a:schemeClr>
              </a:solidFill>
            </a:endParaRPr>
          </a:p>
          <a:p>
            <a:pPr marL="91440" lvl="0" indent="-91440">
              <a:lnSpc>
                <a:spcPct val="90000"/>
              </a:lnSpc>
              <a:spcBef>
                <a:spcPts val="1200"/>
              </a:spcBef>
              <a:spcAft>
                <a:spcPts val="200"/>
              </a:spcAft>
              <a:buClr>
                <a:schemeClr val="accent1"/>
              </a:buClr>
              <a:buSzPct val="100000"/>
              <a:buFont typeface="Wingdings" panose="05000000000000000000" pitchFamily="2" charset="2"/>
              <a:buChar char="§"/>
            </a:pPr>
            <a:r>
              <a:rPr lang="en-US" dirty="0" smtClean="0">
                <a:solidFill>
                  <a:schemeClr val="tx1">
                    <a:lumMod val="75000"/>
                    <a:lumOff val="25000"/>
                  </a:schemeClr>
                </a:solidFill>
              </a:rPr>
              <a:t>When a message enters the core of a control zone, an authorization is broadcast on its boundary. This message, unlike standard messages, is not affected by other control zones.</a:t>
            </a:r>
          </a:p>
          <a:p>
            <a:pPr marL="91440" lvl="0" indent="-91440">
              <a:lnSpc>
                <a:spcPct val="90000"/>
              </a:lnSpc>
              <a:spcBef>
                <a:spcPts val="1200"/>
              </a:spcBef>
              <a:spcAft>
                <a:spcPts val="200"/>
              </a:spcAft>
              <a:buClr>
                <a:schemeClr val="accent1"/>
              </a:buClr>
              <a:buSzPct val="100000"/>
              <a:buFont typeface="Wingdings" panose="05000000000000000000" pitchFamily="2" charset="2"/>
              <a:buChar char="§"/>
            </a:pPr>
            <a:r>
              <a:rPr lang="en-US" dirty="0" smtClean="0">
                <a:solidFill>
                  <a:schemeClr val="tx1">
                    <a:lumMod val="75000"/>
                    <a:lumOff val="25000"/>
                  </a:schemeClr>
                </a:solidFill>
              </a:rPr>
              <a:t>When the same message wants to exit the core, this authorization is required.</a:t>
            </a:r>
          </a:p>
          <a:p>
            <a:pPr marL="91440" lvl="0" indent="-91440">
              <a:lnSpc>
                <a:spcPct val="90000"/>
              </a:lnSpc>
              <a:spcBef>
                <a:spcPts val="1200"/>
              </a:spcBef>
              <a:spcAft>
                <a:spcPts val="200"/>
              </a:spcAft>
              <a:buClr>
                <a:schemeClr val="accent1"/>
              </a:buClr>
              <a:buSzPct val="100000"/>
              <a:buFont typeface="Wingdings" panose="05000000000000000000" pitchFamily="2" charset="2"/>
              <a:buChar char="§"/>
            </a:pPr>
            <a:r>
              <a:rPr lang="en-US" dirty="0" smtClean="0">
                <a:solidFill>
                  <a:schemeClr val="tx1">
                    <a:lumMod val="75000"/>
                    <a:lumOff val="25000"/>
                  </a:schemeClr>
                </a:solidFill>
              </a:rPr>
              <a:t>This mechanism does not disturb the broadcasting of correct messages.</a:t>
            </a:r>
          </a:p>
          <a:p>
            <a:pPr marL="91440" lvl="0" indent="-91440">
              <a:lnSpc>
                <a:spcPct val="90000"/>
              </a:lnSpc>
              <a:spcBef>
                <a:spcPts val="1200"/>
              </a:spcBef>
              <a:spcAft>
                <a:spcPts val="200"/>
              </a:spcAft>
              <a:buClr>
                <a:schemeClr val="accent1"/>
              </a:buClr>
              <a:buSzPct val="100000"/>
              <a:buFont typeface="Wingdings" panose="05000000000000000000" pitchFamily="2" charset="2"/>
              <a:buChar char="§"/>
            </a:pPr>
            <a:r>
              <a:rPr lang="en-US" dirty="0" smtClean="0">
                <a:solidFill>
                  <a:schemeClr val="tx1">
                    <a:lumMod val="75000"/>
                    <a:lumOff val="25000"/>
                  </a:schemeClr>
                </a:solidFill>
              </a:rPr>
              <a:t>This mechanism does not disturb the broadcasting of correct messages.</a:t>
            </a:r>
          </a:p>
          <a:p>
            <a:pPr marL="91440" lvl="0" indent="-91440">
              <a:lnSpc>
                <a:spcPct val="90000"/>
              </a:lnSpc>
              <a:spcBef>
                <a:spcPts val="1200"/>
              </a:spcBef>
              <a:spcAft>
                <a:spcPts val="200"/>
              </a:spcAft>
              <a:buClr>
                <a:schemeClr val="accent1"/>
              </a:buClr>
              <a:buSzPct val="100000"/>
              <a:buFont typeface="Wingdings" panose="05000000000000000000" pitchFamily="2" charset="2"/>
              <a:buChar char="§"/>
            </a:pPr>
            <a:endParaRPr lang="en-US" dirty="0" smtClean="0">
              <a:solidFill>
                <a:schemeClr val="tx1">
                  <a:lumMod val="75000"/>
                  <a:lumOff val="25000"/>
                </a:schemeClr>
              </a:solidFill>
            </a:endParaRPr>
          </a:p>
        </p:txBody>
      </p:sp>
      <p:pic>
        <p:nvPicPr>
          <p:cNvPr id="2050" name="Picture 2" descr="C:\Users\Nagi Reddy\Desktop\protocol.png"/>
          <p:cNvPicPr>
            <a:picLocks noChangeAspect="1" noChangeArrowheads="1"/>
          </p:cNvPicPr>
          <p:nvPr/>
        </p:nvPicPr>
        <p:blipFill>
          <a:blip r:embed="rId2" cstate="print"/>
          <a:srcRect/>
          <a:stretch>
            <a:fillRect/>
          </a:stretch>
        </p:blipFill>
        <p:spPr bwMode="auto">
          <a:xfrm>
            <a:off x="7922254" y="3298785"/>
            <a:ext cx="3860773" cy="2997843"/>
          </a:xfrm>
          <a:prstGeom prst="rect">
            <a:avLst/>
          </a:prstGeom>
          <a:noFill/>
        </p:spPr>
      </p:pic>
      <p:sp>
        <p:nvSpPr>
          <p:cNvPr id="4" name="Slide Number Placeholder 3"/>
          <p:cNvSpPr>
            <a:spLocks noGrp="1"/>
          </p:cNvSpPr>
          <p:nvPr>
            <p:ph type="sldNum" sz="quarter" idx="12"/>
          </p:nvPr>
        </p:nvSpPr>
        <p:spPr/>
        <p:txBody>
          <a:bodyPr/>
          <a:lstStyle/>
          <a:p>
            <a:fld id="{F2633678-7E94-43FB-9185-9BC4C8DB06F1}" type="slidenum">
              <a:rPr lang="en-US" smtClean="0"/>
              <a:pPr/>
              <a:t>25</a:t>
            </a:fld>
            <a:endParaRPr lang="en-US"/>
          </a:p>
        </p:txBody>
      </p:sp>
    </p:spTree>
    <p:extLst>
      <p:ext uri="{BB962C8B-B14F-4D97-AF65-F5344CB8AC3E}">
        <p14:creationId xmlns="" xmlns:p14="http://schemas.microsoft.com/office/powerpoint/2010/main" val="3280319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None/>
            </a:pPr>
            <a:endParaRPr lang="en-US" sz="1800" dirty="0" smtClean="0"/>
          </a:p>
          <a:p>
            <a:pPr>
              <a:buNone/>
            </a:pPr>
            <a:endParaRPr lang="en-US" sz="1800" dirty="0" smtClean="0"/>
          </a:p>
        </p:txBody>
      </p:sp>
      <p:sp>
        <p:nvSpPr>
          <p:cNvPr id="6" name="Content Placeholder 2"/>
          <p:cNvSpPr txBox="1">
            <a:spLocks/>
          </p:cNvSpPr>
          <p:nvPr/>
        </p:nvSpPr>
        <p:spPr>
          <a:xfrm>
            <a:off x="995423" y="1851949"/>
            <a:ext cx="10312657" cy="4169545"/>
          </a:xfrm>
          <a:prstGeom prst="rect">
            <a:avLst/>
          </a:prstGeom>
        </p:spPr>
        <p:txBody>
          <a:bodyPr vert="horz" lIns="0" tIns="45720" rIns="0" bIns="45720" rtlCol="0">
            <a:normAutofit/>
          </a:bodyPr>
          <a:lstStyle/>
          <a:p>
            <a:pPr marL="91440" lvl="0" indent="-91440">
              <a:lnSpc>
                <a:spcPct val="90000"/>
              </a:lnSpc>
              <a:spcBef>
                <a:spcPts val="1200"/>
              </a:spcBef>
              <a:spcAft>
                <a:spcPts val="200"/>
              </a:spcAft>
              <a:buClr>
                <a:schemeClr val="accent1"/>
              </a:buClr>
              <a:buSzPct val="100000"/>
              <a:buFont typeface="Wingdings" pitchFamily="2" charset="2"/>
              <a:buChar char="§"/>
            </a:pPr>
            <a:endParaRPr lang="en-US" dirty="0" smtClean="0">
              <a:solidFill>
                <a:schemeClr val="tx1">
                  <a:lumMod val="75000"/>
                  <a:lumOff val="25000"/>
                </a:schemeClr>
              </a:solidFill>
            </a:endParaRPr>
          </a:p>
          <a:p>
            <a:pPr marL="91440" lvl="0"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Suppose that a Byzantine node is in the core of the control zone, and sends a false message (p;m1), whereas p is not in the core of the control zone. Then, this message never gets the authorization to exit the core, as it never entered it.</a:t>
            </a:r>
          </a:p>
          <a:p>
            <a:pPr marL="91440" lvl="0"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The underlying intuition is to define a lot of control zones on the network, intersecting each other, in order to minimize the broadcasting of Byzantine messages.</a:t>
            </a:r>
          </a:p>
        </p:txBody>
      </p:sp>
      <p:sp>
        <p:nvSpPr>
          <p:cNvPr id="4" name="Slide Number Placeholder 3"/>
          <p:cNvSpPr>
            <a:spLocks noGrp="1"/>
          </p:cNvSpPr>
          <p:nvPr>
            <p:ph type="sldNum" sz="quarter" idx="12"/>
          </p:nvPr>
        </p:nvSpPr>
        <p:spPr/>
        <p:txBody>
          <a:bodyPr/>
          <a:lstStyle/>
          <a:p>
            <a:fld id="{F2633678-7E94-43FB-9185-9BC4C8DB06F1}" type="slidenum">
              <a:rPr lang="en-US" smtClean="0"/>
              <a:pPr/>
              <a:t>26</a:t>
            </a:fld>
            <a:endParaRPr lang="en-US"/>
          </a:p>
        </p:txBody>
      </p:sp>
    </p:spTree>
    <p:extLst>
      <p:ext uri="{BB962C8B-B14F-4D97-AF65-F5344CB8AC3E}">
        <p14:creationId xmlns="" xmlns:p14="http://schemas.microsoft.com/office/powerpoint/2010/main" val="3280319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pPr>
              <a:buNone/>
            </a:pPr>
            <a:endParaRPr lang="en-US" sz="1800" dirty="0" smtClean="0"/>
          </a:p>
          <a:p>
            <a:pPr>
              <a:buNone/>
            </a:pPr>
            <a:endParaRPr lang="en-US" sz="1800" dirty="0" smtClean="0"/>
          </a:p>
        </p:txBody>
      </p:sp>
      <p:sp>
        <p:nvSpPr>
          <p:cNvPr id="6" name="Content Placeholder 2"/>
          <p:cNvSpPr txBox="1">
            <a:spLocks/>
          </p:cNvSpPr>
          <p:nvPr/>
        </p:nvSpPr>
        <p:spPr>
          <a:xfrm>
            <a:off x="995423" y="1851949"/>
            <a:ext cx="10312657" cy="4169545"/>
          </a:xfrm>
          <a:prstGeom prst="rect">
            <a:avLst/>
          </a:prstGeom>
        </p:spPr>
        <p:txBody>
          <a:bodyPr vert="horz" lIns="0" tIns="45720" rIns="0" bIns="45720" rtlCol="0">
            <a:normAutofit/>
          </a:bodyPr>
          <a:lstStyle/>
          <a:p>
            <a:pPr marL="91440" lvl="0"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For a given number </a:t>
            </a:r>
            <a:r>
              <a:rPr lang="en-US" dirty="0" err="1" smtClean="0">
                <a:solidFill>
                  <a:schemeClr val="tx1">
                    <a:lumMod val="75000"/>
                    <a:lumOff val="25000"/>
                  </a:schemeClr>
                </a:solidFill>
              </a:rPr>
              <a:t>nB</a:t>
            </a:r>
            <a:r>
              <a:rPr lang="en-US" dirty="0" smtClean="0">
                <a:solidFill>
                  <a:schemeClr val="tx1">
                    <a:lumMod val="75000"/>
                    <a:lumOff val="25000"/>
                  </a:schemeClr>
                </a:solidFill>
              </a:rPr>
              <a:t> of randomly distributed Byzantine failures, we would like to evaluate the probability P(</a:t>
            </a:r>
            <a:r>
              <a:rPr lang="en-US" dirty="0" err="1" smtClean="0">
                <a:solidFill>
                  <a:schemeClr val="tx1">
                    <a:lumMod val="75000"/>
                    <a:lumOff val="25000"/>
                  </a:schemeClr>
                </a:solidFill>
              </a:rPr>
              <a:t>nB</a:t>
            </a:r>
            <a:r>
              <a:rPr lang="en-US" dirty="0" smtClean="0">
                <a:solidFill>
                  <a:schemeClr val="tx1">
                    <a:lumMod val="75000"/>
                    <a:lumOff val="25000"/>
                  </a:schemeClr>
                </a:solidFill>
              </a:rPr>
              <a:t>) that two correct nodes communicate reliably. For this purpose, we use a Monte-Carlo method:</a:t>
            </a:r>
          </a:p>
          <a:p>
            <a:pPr marL="548640" lvl="1"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In this paper it</a:t>
            </a:r>
            <a:r>
              <a:rPr lang="en-US" dirty="0" smtClean="0">
                <a:solidFill>
                  <a:schemeClr val="tx1">
                    <a:lumMod val="75000"/>
                    <a:lumOff val="25000"/>
                  </a:schemeClr>
                </a:solidFill>
              </a:rPr>
              <a:t> generates </a:t>
            </a:r>
            <a:r>
              <a:rPr lang="en-US" dirty="0" smtClean="0">
                <a:solidFill>
                  <a:schemeClr val="tx1">
                    <a:lumMod val="75000"/>
                    <a:lumOff val="25000"/>
                  </a:schemeClr>
                </a:solidFill>
              </a:rPr>
              <a:t>a large number of random placements of </a:t>
            </a:r>
            <a:r>
              <a:rPr lang="en-US" dirty="0" err="1" smtClean="0">
                <a:solidFill>
                  <a:schemeClr val="tx1">
                    <a:lumMod val="75000"/>
                    <a:lumOff val="25000"/>
                  </a:schemeClr>
                </a:solidFill>
              </a:rPr>
              <a:t>nB</a:t>
            </a:r>
            <a:r>
              <a:rPr lang="en-US" dirty="0" smtClean="0">
                <a:solidFill>
                  <a:schemeClr val="tx1">
                    <a:lumMod val="75000"/>
                    <a:lumOff val="25000"/>
                  </a:schemeClr>
                </a:solidFill>
              </a:rPr>
              <a:t> Byzantine nodes.</a:t>
            </a:r>
          </a:p>
          <a:p>
            <a:pPr marL="548640" lvl="1"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For each placement, </a:t>
            </a:r>
            <a:r>
              <a:rPr lang="en-US" dirty="0" smtClean="0">
                <a:solidFill>
                  <a:schemeClr val="tx1">
                    <a:lumMod val="75000"/>
                    <a:lumOff val="25000"/>
                  </a:schemeClr>
                </a:solidFill>
              </a:rPr>
              <a:t>they </a:t>
            </a:r>
            <a:r>
              <a:rPr lang="en-US" dirty="0" smtClean="0">
                <a:solidFill>
                  <a:schemeClr val="tx1">
                    <a:lumMod val="75000"/>
                    <a:lumOff val="25000"/>
                  </a:schemeClr>
                </a:solidFill>
              </a:rPr>
              <a:t>randomly </a:t>
            </a:r>
            <a:r>
              <a:rPr lang="en-US" dirty="0" smtClean="0">
                <a:solidFill>
                  <a:schemeClr val="tx1">
                    <a:lumMod val="75000"/>
                    <a:lumOff val="25000"/>
                  </a:schemeClr>
                </a:solidFill>
              </a:rPr>
              <a:t>choose two correct nodes, and check if they communicate reliably. If they do, the simulation is a success.</a:t>
            </a:r>
          </a:p>
          <a:p>
            <a:pPr marL="548640" lvl="1"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On a large number of simulations, the fraction of successes approaches P(</a:t>
            </a:r>
            <a:r>
              <a:rPr lang="en-US" dirty="0" err="1" smtClean="0">
                <a:solidFill>
                  <a:schemeClr val="tx1">
                    <a:lumMod val="75000"/>
                    <a:lumOff val="25000"/>
                  </a:schemeClr>
                </a:solidFill>
              </a:rPr>
              <a:t>nB</a:t>
            </a:r>
            <a:r>
              <a:rPr lang="en-US" dirty="0" smtClean="0">
                <a:solidFill>
                  <a:schemeClr val="tx1">
                    <a:lumMod val="75000"/>
                    <a:lumOff val="25000"/>
                  </a:schemeClr>
                </a:solidFill>
              </a:rPr>
              <a:t>).</a:t>
            </a:r>
          </a:p>
          <a:p>
            <a:pPr marL="548640" lvl="1" indent="-91440">
              <a:lnSpc>
                <a:spcPct val="90000"/>
              </a:lnSpc>
              <a:spcBef>
                <a:spcPts val="1200"/>
              </a:spcBef>
              <a:spcAft>
                <a:spcPts val="200"/>
              </a:spcAft>
              <a:buClr>
                <a:schemeClr val="accent1"/>
              </a:buClr>
              <a:buSzPct val="100000"/>
              <a:buFont typeface="Wingdings" pitchFamily="2" charset="2"/>
              <a:buChar char="§"/>
            </a:pPr>
            <a:endParaRPr lang="en-US" dirty="0" smtClean="0">
              <a:solidFill>
                <a:schemeClr val="tx1">
                  <a:lumMod val="75000"/>
                  <a:lumOff val="25000"/>
                </a:schemeClr>
              </a:solidFill>
            </a:endParaRPr>
          </a:p>
        </p:txBody>
      </p:sp>
      <p:pic>
        <p:nvPicPr>
          <p:cNvPr id="3074" name="Picture 2" descr="C:\Users\Nagi Reddy\Desktop\SAFENODE.png"/>
          <p:cNvPicPr>
            <a:picLocks noChangeAspect="1" noChangeArrowheads="1"/>
          </p:cNvPicPr>
          <p:nvPr/>
        </p:nvPicPr>
        <p:blipFill>
          <a:blip r:embed="rId2" cstate="print"/>
          <a:srcRect/>
          <a:stretch>
            <a:fillRect/>
          </a:stretch>
        </p:blipFill>
        <p:spPr bwMode="auto">
          <a:xfrm>
            <a:off x="4626182" y="3907874"/>
            <a:ext cx="2202882" cy="2360231"/>
          </a:xfrm>
          <a:prstGeom prst="rect">
            <a:avLst/>
          </a:prstGeom>
          <a:noFill/>
        </p:spPr>
      </p:pic>
      <p:sp>
        <p:nvSpPr>
          <p:cNvPr id="4" name="Slide Number Placeholder 3"/>
          <p:cNvSpPr>
            <a:spLocks noGrp="1"/>
          </p:cNvSpPr>
          <p:nvPr>
            <p:ph type="sldNum" sz="quarter" idx="12"/>
          </p:nvPr>
        </p:nvSpPr>
        <p:spPr/>
        <p:txBody>
          <a:bodyPr/>
          <a:lstStyle/>
          <a:p>
            <a:fld id="{F2633678-7E94-43FB-9185-9BC4C8DB06F1}" type="slidenum">
              <a:rPr lang="en-US" smtClean="0"/>
              <a:pPr/>
              <a:t>27</a:t>
            </a:fld>
            <a:endParaRPr lang="en-US"/>
          </a:p>
        </p:txBody>
      </p:sp>
    </p:spTree>
    <p:extLst>
      <p:ext uri="{BB962C8B-B14F-4D97-AF65-F5344CB8AC3E}">
        <p14:creationId xmlns="" xmlns:p14="http://schemas.microsoft.com/office/powerpoint/2010/main" val="3280319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a:t>
            </a:r>
            <a:endParaRPr lang="en-US" dirty="0"/>
          </a:p>
        </p:txBody>
      </p:sp>
      <p:sp>
        <p:nvSpPr>
          <p:cNvPr id="3" name="Content Placeholder 2"/>
          <p:cNvSpPr>
            <a:spLocks noGrp="1"/>
          </p:cNvSpPr>
          <p:nvPr>
            <p:ph idx="1"/>
          </p:nvPr>
        </p:nvSpPr>
        <p:spPr/>
        <p:txBody>
          <a:bodyPr>
            <a:normAutofit/>
          </a:bodyPr>
          <a:lstStyle/>
          <a:p>
            <a:pPr>
              <a:buNone/>
            </a:pPr>
            <a:endParaRPr lang="en-US" sz="1800" dirty="0" smtClean="0"/>
          </a:p>
          <a:p>
            <a:pPr>
              <a:buNone/>
            </a:pPr>
            <a:endParaRPr lang="en-US" sz="1800" dirty="0" smtClean="0"/>
          </a:p>
        </p:txBody>
      </p:sp>
      <p:sp>
        <p:nvSpPr>
          <p:cNvPr id="6" name="Content Placeholder 2"/>
          <p:cNvSpPr txBox="1">
            <a:spLocks/>
          </p:cNvSpPr>
          <p:nvPr/>
        </p:nvSpPr>
        <p:spPr>
          <a:xfrm>
            <a:off x="995423" y="1851949"/>
            <a:ext cx="10312657" cy="4169545"/>
          </a:xfrm>
          <a:prstGeom prst="rect">
            <a:avLst/>
          </a:prstGeom>
        </p:spPr>
        <p:txBody>
          <a:bodyPr vert="horz" lIns="0" tIns="45720" rIns="0" bIns="45720" rtlCol="0">
            <a:normAutofit/>
          </a:bodyPr>
          <a:lstStyle/>
          <a:p>
            <a:pPr marL="91440" lvl="0" indent="-91440">
              <a:lnSpc>
                <a:spcPct val="90000"/>
              </a:lnSpc>
              <a:spcBef>
                <a:spcPts val="1200"/>
              </a:spcBef>
              <a:spcAft>
                <a:spcPts val="200"/>
              </a:spcAft>
              <a:buClr>
                <a:schemeClr val="accent1"/>
              </a:buClr>
              <a:buSzPct val="100000"/>
            </a:pPr>
            <a:endParaRPr lang="en-US" dirty="0" smtClean="0">
              <a:solidFill>
                <a:schemeClr val="tx1">
                  <a:lumMod val="75000"/>
                  <a:lumOff val="25000"/>
                </a:schemeClr>
              </a:solidFill>
            </a:endParaRPr>
          </a:p>
          <a:p>
            <a:pPr marL="91440" lvl="0" indent="-91440">
              <a:lnSpc>
                <a:spcPct val="90000"/>
              </a:lnSpc>
              <a:spcBef>
                <a:spcPts val="1200"/>
              </a:spcBef>
              <a:spcAft>
                <a:spcPts val="200"/>
              </a:spcAft>
              <a:buClr>
                <a:schemeClr val="accent1"/>
              </a:buClr>
              <a:buSzPct val="100000"/>
              <a:buFont typeface="Wingdings" pitchFamily="2" charset="2"/>
              <a:buChar char="§"/>
            </a:pPr>
            <a:r>
              <a:rPr lang="en-US" dirty="0" smtClean="0">
                <a:solidFill>
                  <a:schemeClr val="tx1">
                    <a:lumMod val="75000"/>
                    <a:lumOff val="25000"/>
                  </a:schemeClr>
                </a:solidFill>
              </a:rPr>
              <a:t>So we can conclude that in this paper, </a:t>
            </a:r>
            <a:r>
              <a:rPr lang="en-US" dirty="0" smtClean="0">
                <a:solidFill>
                  <a:schemeClr val="tx1">
                    <a:lumMod val="75000"/>
                    <a:lumOff val="25000"/>
                  </a:schemeClr>
                </a:solidFill>
              </a:rPr>
              <a:t>they</a:t>
            </a:r>
            <a:r>
              <a:rPr lang="en-US" dirty="0" smtClean="0">
                <a:solidFill>
                  <a:schemeClr val="tx1">
                    <a:lumMod val="75000"/>
                    <a:lumOff val="25000"/>
                  </a:schemeClr>
                </a:solidFill>
              </a:rPr>
              <a:t> </a:t>
            </a:r>
            <a:r>
              <a:rPr lang="en-US" dirty="0" smtClean="0">
                <a:solidFill>
                  <a:schemeClr val="tx1">
                    <a:lumMod val="75000"/>
                    <a:lumOff val="25000"/>
                  </a:schemeClr>
                </a:solidFill>
              </a:rPr>
              <a:t>proposed a Byzantine-resilient broadcast protocol adapted to sparsely connected networks. </a:t>
            </a:r>
            <a:r>
              <a:rPr lang="en-US" smtClean="0">
                <a:solidFill>
                  <a:schemeClr val="tx1">
                    <a:lumMod val="75000"/>
                    <a:lumOff val="25000"/>
                  </a:schemeClr>
                </a:solidFill>
              </a:rPr>
              <a:t>They</a:t>
            </a:r>
            <a:r>
              <a:rPr lang="en-US" smtClean="0">
                <a:solidFill>
                  <a:schemeClr val="tx1">
                    <a:lumMod val="75000"/>
                    <a:lumOff val="25000"/>
                  </a:schemeClr>
                </a:solidFill>
              </a:rPr>
              <a:t> </a:t>
            </a:r>
            <a:r>
              <a:rPr lang="en-US" dirty="0" smtClean="0">
                <a:solidFill>
                  <a:schemeClr val="tx1">
                    <a:lumMod val="75000"/>
                    <a:lumOff val="25000"/>
                  </a:schemeClr>
                </a:solidFill>
              </a:rPr>
              <a:t>gave a methodology to determine a reliable set of nodes, and experimentally showed the efficiency of this solution.</a:t>
            </a:r>
          </a:p>
        </p:txBody>
      </p:sp>
      <p:sp>
        <p:nvSpPr>
          <p:cNvPr id="4" name="Slide Number Placeholder 3"/>
          <p:cNvSpPr>
            <a:spLocks noGrp="1"/>
          </p:cNvSpPr>
          <p:nvPr>
            <p:ph type="sldNum" sz="quarter" idx="12"/>
          </p:nvPr>
        </p:nvSpPr>
        <p:spPr/>
        <p:txBody>
          <a:bodyPr/>
          <a:lstStyle/>
          <a:p>
            <a:fld id="{F2633678-7E94-43FB-9185-9BC4C8DB06F1}" type="slidenum">
              <a:rPr lang="en-US" smtClean="0"/>
              <a:pPr/>
              <a:t>28</a:t>
            </a:fld>
            <a:endParaRPr lang="en-US"/>
          </a:p>
        </p:txBody>
      </p:sp>
    </p:spTree>
    <p:extLst>
      <p:ext uri="{BB962C8B-B14F-4D97-AF65-F5344CB8AC3E}">
        <p14:creationId xmlns="" xmlns:p14="http://schemas.microsoft.com/office/powerpoint/2010/main" val="3280319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Research Focus</a:t>
            </a:r>
            <a:endParaRPr lang="en-US" dirty="0"/>
          </a:p>
        </p:txBody>
      </p:sp>
      <p:sp>
        <p:nvSpPr>
          <p:cNvPr id="3" name="Content Placeholder 2"/>
          <p:cNvSpPr>
            <a:spLocks noGrp="1"/>
          </p:cNvSpPr>
          <p:nvPr>
            <p:ph idx="1"/>
          </p:nvPr>
        </p:nvSpPr>
        <p:spPr/>
        <p:txBody>
          <a:bodyPr/>
          <a:lstStyle/>
          <a:p>
            <a:pPr>
              <a:buFont typeface="Wingdings" charset="2"/>
              <a:buChar char="§"/>
            </a:pPr>
            <a:r>
              <a:rPr lang="en-US" dirty="0" smtClean="0"/>
              <a:t> Current Research is focused on i</a:t>
            </a:r>
            <a:r>
              <a:rPr lang="en-US" dirty="0"/>
              <a:t>nvestigating strategies for using replication to design and implement highly reliable peer-to-peer </a:t>
            </a:r>
            <a:r>
              <a:rPr lang="en-US" dirty="0" smtClean="0"/>
              <a:t>systems</a:t>
            </a:r>
            <a:r>
              <a:rPr lang="en-US" dirty="0"/>
              <a:t> </a:t>
            </a:r>
            <a:r>
              <a:rPr lang="en-US" dirty="0" smtClean="0"/>
              <a:t>and </a:t>
            </a:r>
            <a:r>
              <a:rPr lang="en-US" dirty="0"/>
              <a:t>how those strategies can be influenced by application characteristics and host </a:t>
            </a:r>
            <a:r>
              <a:rPr lang="en-US" dirty="0" smtClean="0"/>
              <a:t>availability.</a:t>
            </a:r>
          </a:p>
          <a:p>
            <a:pPr>
              <a:buFont typeface="Wingdings" charset="2"/>
              <a:buChar char="§"/>
            </a:pPr>
            <a:endParaRPr lang="en-US" dirty="0" smtClean="0"/>
          </a:p>
          <a:p>
            <a:pPr>
              <a:buFont typeface="Wingdings" charset="2"/>
              <a:buChar char="§"/>
            </a:pPr>
            <a:r>
              <a:rPr lang="en-US" dirty="0" smtClean="0"/>
              <a:t> Researchers are exploring </a:t>
            </a:r>
            <a:r>
              <a:rPr lang="en-US" dirty="0"/>
              <a:t>replication strategy design tradeoffs along several interdependent </a:t>
            </a:r>
            <a:r>
              <a:rPr lang="en-US" dirty="0" smtClean="0"/>
              <a:t>         axes</a:t>
            </a:r>
            <a:r>
              <a:rPr lang="en-US" dirty="0"/>
              <a:t>: </a:t>
            </a:r>
            <a:endParaRPr lang="en-US" dirty="0" smtClean="0"/>
          </a:p>
          <a:p>
            <a:pPr lvl="3">
              <a:buFont typeface="Wingdings" charset="2"/>
              <a:buChar char="§"/>
            </a:pPr>
            <a:r>
              <a:rPr lang="en-US" sz="2000" dirty="0"/>
              <a:t>Application characteristics</a:t>
            </a:r>
          </a:p>
          <a:p>
            <a:pPr lvl="3">
              <a:buFont typeface="Wingdings" charset="2"/>
              <a:buChar char="§"/>
            </a:pPr>
            <a:r>
              <a:rPr lang="en-US" sz="2000" dirty="0"/>
              <a:t>Replica placement</a:t>
            </a:r>
          </a:p>
          <a:p>
            <a:pPr lvl="3">
              <a:buFont typeface="Wingdings" charset="2"/>
              <a:buChar char="§"/>
            </a:pPr>
            <a:r>
              <a:rPr lang="en-US" sz="2000" dirty="0"/>
              <a:t>Replication </a:t>
            </a:r>
            <a:r>
              <a:rPr lang="en-US" sz="2000" dirty="0" smtClean="0"/>
              <a:t>granularity</a:t>
            </a:r>
            <a:endParaRPr lang="en-US" sz="2000" dirty="0"/>
          </a:p>
        </p:txBody>
      </p:sp>
      <p:sp>
        <p:nvSpPr>
          <p:cNvPr id="4" name="Slide Number Placeholder 3"/>
          <p:cNvSpPr>
            <a:spLocks noGrp="1"/>
          </p:cNvSpPr>
          <p:nvPr>
            <p:ph type="sldNum" sz="quarter" idx="12"/>
          </p:nvPr>
        </p:nvSpPr>
        <p:spPr/>
        <p:txBody>
          <a:bodyPr/>
          <a:lstStyle/>
          <a:p>
            <a:fld id="{F2633678-7E94-43FB-9185-9BC4C8DB06F1}" type="slidenum">
              <a:rPr lang="en-US" smtClean="0"/>
              <a:pPr/>
              <a:t>29</a:t>
            </a:fld>
            <a:endParaRPr lang="en-US"/>
          </a:p>
        </p:txBody>
      </p:sp>
    </p:spTree>
    <p:extLst>
      <p:ext uri="{BB962C8B-B14F-4D97-AF65-F5344CB8AC3E}">
        <p14:creationId xmlns="" xmlns:p14="http://schemas.microsoft.com/office/powerpoint/2010/main" val="2273127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1"/>
                </a:solidFill>
              </a:rPr>
              <a:t>What is a Distributed System</a:t>
            </a:r>
            <a:endParaRPr lang="en-US" dirty="0">
              <a:solidFill>
                <a:schemeClr val="tx1"/>
              </a:solidFill>
            </a:endParaRPr>
          </a:p>
        </p:txBody>
      </p:sp>
      <p:sp>
        <p:nvSpPr>
          <p:cNvPr id="3" name="Content Placeholder 2"/>
          <p:cNvSpPr>
            <a:spLocks noGrp="1"/>
          </p:cNvSpPr>
          <p:nvPr>
            <p:ph sz="half" idx="1"/>
          </p:nvPr>
        </p:nvSpPr>
        <p:spPr>
          <a:xfrm>
            <a:off x="1200309" y="1845734"/>
            <a:ext cx="5277763" cy="4023360"/>
          </a:xfrm>
        </p:spPr>
        <p:txBody>
          <a:bodyPr/>
          <a:lstStyle/>
          <a:p>
            <a:pPr algn="just">
              <a:buFont typeface="Wingdings" panose="05000000000000000000" pitchFamily="2" charset="2"/>
              <a:buChar char="§"/>
            </a:pPr>
            <a:r>
              <a:rPr lang="en-IN" sz="1800" dirty="0"/>
              <a:t>Collection of independent computers that appear to its users as a </a:t>
            </a:r>
            <a:r>
              <a:rPr lang="en-IN" sz="1800" dirty="0">
                <a:solidFill>
                  <a:srgbClr val="FF0000"/>
                </a:solidFill>
              </a:rPr>
              <a:t>single coherent system</a:t>
            </a:r>
            <a:r>
              <a:rPr lang="en-IN" sz="1800" dirty="0"/>
              <a:t>.</a:t>
            </a:r>
          </a:p>
          <a:p>
            <a:pPr algn="just">
              <a:buFont typeface="Wingdings" panose="05000000000000000000" pitchFamily="2" charset="2"/>
              <a:buChar char="§"/>
            </a:pPr>
            <a:r>
              <a:rPr lang="en-IN" sz="1800" dirty="0"/>
              <a:t>Every system has its own </a:t>
            </a:r>
            <a:r>
              <a:rPr lang="en-IN" sz="1800" dirty="0">
                <a:solidFill>
                  <a:srgbClr val="FF0000"/>
                </a:solidFill>
              </a:rPr>
              <a:t>memory</a:t>
            </a:r>
            <a:r>
              <a:rPr lang="en-IN" sz="1800" dirty="0"/>
              <a:t> and its own set of </a:t>
            </a:r>
            <a:r>
              <a:rPr lang="en-IN" sz="1800" dirty="0" smtClean="0">
                <a:solidFill>
                  <a:srgbClr val="FF0000"/>
                </a:solidFill>
              </a:rPr>
              <a:t>resources.</a:t>
            </a:r>
          </a:p>
          <a:p>
            <a:pPr lvl="1" algn="just">
              <a:buFont typeface="Wingdings" panose="05000000000000000000" pitchFamily="2" charset="2"/>
              <a:buChar char="§"/>
            </a:pPr>
            <a:r>
              <a:rPr lang="en-IN" dirty="0" smtClean="0">
                <a:solidFill>
                  <a:srgbClr val="FF0000"/>
                </a:solidFill>
              </a:rPr>
              <a:t> </a:t>
            </a:r>
            <a:r>
              <a:rPr lang="en-IN" dirty="0"/>
              <a:t>T</a:t>
            </a:r>
            <a:r>
              <a:rPr lang="en-IN" dirty="0" smtClean="0"/>
              <a:t>hey </a:t>
            </a:r>
            <a:r>
              <a:rPr lang="en-IN" dirty="0"/>
              <a:t>can share some common peripheral devices such as a printer.</a:t>
            </a:r>
          </a:p>
          <a:p>
            <a:pPr algn="just">
              <a:buFont typeface="Wingdings" panose="05000000000000000000" pitchFamily="2" charset="2"/>
              <a:buChar char="§"/>
            </a:pPr>
            <a:r>
              <a:rPr lang="en-IN" sz="1800" dirty="0"/>
              <a:t>Systems are organized in such a manner so as to </a:t>
            </a:r>
            <a:r>
              <a:rPr lang="en-IN" sz="1800" dirty="0">
                <a:solidFill>
                  <a:srgbClr val="FF0000"/>
                </a:solidFill>
              </a:rPr>
              <a:t>hide</a:t>
            </a:r>
            <a:r>
              <a:rPr lang="en-IN" sz="1800" dirty="0"/>
              <a:t> their existence from the end user.</a:t>
            </a:r>
          </a:p>
          <a:p>
            <a:pPr algn="just">
              <a:buFont typeface="Wingdings" panose="05000000000000000000" pitchFamily="2" charset="2"/>
              <a:buChar char="§"/>
            </a:pPr>
            <a:r>
              <a:rPr lang="en-IN" sz="1800" dirty="0" smtClean="0">
                <a:solidFill>
                  <a:srgbClr val="FF0000"/>
                </a:solidFill>
              </a:rPr>
              <a:t>Message </a:t>
            </a:r>
            <a:r>
              <a:rPr lang="en-IN" sz="1800" dirty="0">
                <a:solidFill>
                  <a:srgbClr val="FF0000"/>
                </a:solidFill>
              </a:rPr>
              <a:t>passing</a:t>
            </a:r>
            <a:r>
              <a:rPr lang="en-IN" sz="1800" dirty="0"/>
              <a:t> or </a:t>
            </a:r>
            <a:r>
              <a:rPr lang="en-IN" sz="1800" dirty="0">
                <a:solidFill>
                  <a:srgbClr val="FF0000"/>
                </a:solidFill>
              </a:rPr>
              <a:t>RPC</a:t>
            </a:r>
            <a:r>
              <a:rPr lang="en-IN" sz="1800" dirty="0"/>
              <a:t> technique through communication technology such as TCP/IP.</a:t>
            </a:r>
          </a:p>
          <a:p>
            <a:endParaRPr lang="en-US" dirty="0"/>
          </a:p>
        </p:txBody>
      </p:sp>
      <p:pic>
        <p:nvPicPr>
          <p:cNvPr id="5" name="Content Placeholder 5" descr="dist.png"/>
          <p:cNvPicPr>
            <a:picLocks noGrp="1" noChangeAspect="1"/>
          </p:cNvPicPr>
          <p:nvPr/>
        </p:nvPicPr>
        <p:blipFill>
          <a:blip r:embed="rId3" cstate="print"/>
          <a:stretch>
            <a:fillRect/>
          </a:stretch>
        </p:blipFill>
        <p:spPr>
          <a:xfrm>
            <a:off x="6864439" y="2094772"/>
            <a:ext cx="4623515" cy="3774322"/>
          </a:xfrm>
          <a:prstGeom prst="rect">
            <a:avLst/>
          </a:prstGeom>
        </p:spPr>
      </p:pic>
      <p:sp>
        <p:nvSpPr>
          <p:cNvPr id="4" name="Slide Number Placeholder 3"/>
          <p:cNvSpPr>
            <a:spLocks noGrp="1"/>
          </p:cNvSpPr>
          <p:nvPr>
            <p:ph type="sldNum" sz="quarter" idx="12"/>
          </p:nvPr>
        </p:nvSpPr>
        <p:spPr/>
        <p:txBody>
          <a:bodyPr/>
          <a:lstStyle/>
          <a:p>
            <a:fld id="{F2633678-7E94-43FB-9185-9BC4C8DB06F1}" type="slidenum">
              <a:rPr lang="en-US" smtClean="0"/>
              <a:pPr/>
              <a:t>3</a:t>
            </a:fld>
            <a:endParaRPr lang="en-US"/>
          </a:p>
        </p:txBody>
      </p:sp>
    </p:spTree>
    <p:extLst>
      <p:ext uri="{BB962C8B-B14F-4D97-AF65-F5344CB8AC3E}">
        <p14:creationId xmlns="" xmlns:p14="http://schemas.microsoft.com/office/powerpoint/2010/main" val="2620331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3102" y="789967"/>
            <a:ext cx="10081921" cy="4450450"/>
          </a:xfrm>
          <a:prstGeom prst="rect">
            <a:avLst/>
          </a:prstGeom>
          <a:noFill/>
        </p:spPr>
        <p:txBody>
          <a:bodyPr wrap="square" rtlCol="0">
            <a:spAutoFit/>
          </a:bodyPr>
          <a:lstStyle/>
          <a:p>
            <a:pPr lvl="0">
              <a:lnSpc>
                <a:spcPct val="90000"/>
              </a:lnSpc>
              <a:spcBef>
                <a:spcPts val="1200"/>
              </a:spcBef>
              <a:spcAft>
                <a:spcPts val="200"/>
              </a:spcAft>
              <a:buClr>
                <a:srgbClr val="E48312"/>
              </a:buClr>
              <a:buSzPct val="100000"/>
            </a:pPr>
            <a:r>
              <a:rPr lang="en-US" sz="2800" b="1" dirty="0"/>
              <a:t>Application </a:t>
            </a:r>
            <a:r>
              <a:rPr lang="en-US" sz="2800" b="1" dirty="0" smtClean="0"/>
              <a:t>characteristics:</a:t>
            </a:r>
            <a:endParaRPr lang="en-US" sz="2800" dirty="0">
              <a:solidFill>
                <a:srgbClr val="000000">
                  <a:lumMod val="75000"/>
                  <a:lumOff val="25000"/>
                </a:srgbClr>
              </a:solidFill>
            </a:endParaRPr>
          </a:p>
          <a:p>
            <a:pPr marL="285750" lvl="0" indent="-285750">
              <a:lnSpc>
                <a:spcPct val="90000"/>
              </a:lnSpc>
              <a:spcBef>
                <a:spcPts val="1200"/>
              </a:spcBef>
              <a:spcAft>
                <a:spcPts val="200"/>
              </a:spcAft>
              <a:buClr>
                <a:srgbClr val="E48312"/>
              </a:buClr>
              <a:buSzPct val="100000"/>
              <a:buFont typeface="Wingdings" charset="2"/>
              <a:buChar char="§"/>
            </a:pPr>
            <a:r>
              <a:rPr lang="en-US" sz="2000" dirty="0" smtClean="0">
                <a:solidFill>
                  <a:srgbClr val="000000">
                    <a:lumMod val="75000"/>
                    <a:lumOff val="25000"/>
                  </a:srgbClr>
                </a:solidFill>
              </a:rPr>
              <a:t>Two </a:t>
            </a:r>
            <a:r>
              <a:rPr lang="en-US" sz="2000" dirty="0">
                <a:solidFill>
                  <a:srgbClr val="000000">
                    <a:lumMod val="75000"/>
                    <a:lumOff val="25000"/>
                  </a:srgbClr>
                </a:solidFill>
              </a:rPr>
              <a:t>key properties of peer-to-peer applications that impact the use of replication are object sizes and timeliness of object download.</a:t>
            </a:r>
          </a:p>
          <a:p>
            <a:pPr marL="285750" lvl="0" indent="-285750">
              <a:lnSpc>
                <a:spcPct val="90000"/>
              </a:lnSpc>
              <a:spcBef>
                <a:spcPts val="1200"/>
              </a:spcBef>
              <a:spcAft>
                <a:spcPts val="200"/>
              </a:spcAft>
              <a:buClr>
                <a:srgbClr val="E48312"/>
              </a:buClr>
              <a:buSzPct val="100000"/>
              <a:buFont typeface="Wingdings" charset="2"/>
              <a:buChar char="§"/>
            </a:pPr>
            <a:r>
              <a:rPr lang="en-US" sz="2000" dirty="0">
                <a:solidFill>
                  <a:srgbClr val="000000">
                    <a:lumMod val="75000"/>
                    <a:lumOff val="25000"/>
                  </a:srgbClr>
                </a:solidFill>
              </a:rPr>
              <a:t>First, larger objects take longer to replicate and naturally motivate the use of block-level replication. However, when conventional blocking is used for large objects, the reliability of the system depends on large number of hosts being available at the same time.</a:t>
            </a:r>
          </a:p>
          <a:p>
            <a:pPr marL="285750" lvl="0" indent="-285750">
              <a:lnSpc>
                <a:spcPct val="90000"/>
              </a:lnSpc>
              <a:spcBef>
                <a:spcPts val="1200"/>
              </a:spcBef>
              <a:spcAft>
                <a:spcPts val="200"/>
              </a:spcAft>
              <a:buClr>
                <a:srgbClr val="E48312"/>
              </a:buClr>
              <a:buSzPct val="100000"/>
              <a:buFont typeface="Wingdings" charset="2"/>
              <a:buChar char="§"/>
            </a:pPr>
            <a:r>
              <a:rPr lang="en-US" sz="2000" dirty="0">
                <a:solidFill>
                  <a:srgbClr val="000000">
                    <a:lumMod val="75000"/>
                    <a:lumOff val="25000"/>
                  </a:srgbClr>
                </a:solidFill>
              </a:rPr>
              <a:t> As a result, the availability of an object is inversely related to its size: the larger the object, the worse the availability.</a:t>
            </a:r>
          </a:p>
          <a:p>
            <a:pPr marL="285750" lvl="0" indent="-285750">
              <a:lnSpc>
                <a:spcPct val="90000"/>
              </a:lnSpc>
              <a:spcBef>
                <a:spcPts val="1200"/>
              </a:spcBef>
              <a:spcAft>
                <a:spcPts val="200"/>
              </a:spcAft>
              <a:buClr>
                <a:srgbClr val="E48312"/>
              </a:buClr>
              <a:buSzPct val="100000"/>
              <a:buFont typeface="Wingdings" charset="2"/>
              <a:buChar char="§"/>
            </a:pPr>
            <a:r>
              <a:rPr lang="en-US" sz="2000" dirty="0">
                <a:solidFill>
                  <a:srgbClr val="000000">
                    <a:lumMod val="75000"/>
                    <a:lumOff val="25000"/>
                  </a:srgbClr>
                </a:solidFill>
              </a:rPr>
              <a:t>Second, the relationship between when data is requested and the time at which it must be delivered.</a:t>
            </a:r>
          </a:p>
          <a:p>
            <a:pPr marL="91440" lvl="0" indent="-91440">
              <a:lnSpc>
                <a:spcPct val="90000"/>
              </a:lnSpc>
              <a:spcBef>
                <a:spcPts val="1200"/>
              </a:spcBef>
              <a:spcAft>
                <a:spcPts val="200"/>
              </a:spcAft>
              <a:buClr>
                <a:srgbClr val="E48312"/>
              </a:buClr>
              <a:buSzPct val="100000"/>
              <a:buFont typeface="Calibri" panose="020F0502020204030204" pitchFamily="34" charset="0"/>
              <a:buChar char=" "/>
            </a:pPr>
            <a:endParaRPr lang="en-US" sz="2000" dirty="0">
              <a:solidFill>
                <a:srgbClr val="000000">
                  <a:lumMod val="75000"/>
                  <a:lumOff val="25000"/>
                </a:srgbClr>
              </a:solidFill>
            </a:endParaRPr>
          </a:p>
          <a:p>
            <a:endParaRPr lang="en-US" dirty="0"/>
          </a:p>
        </p:txBody>
      </p:sp>
      <p:sp>
        <p:nvSpPr>
          <p:cNvPr id="2" name="Slide Number Placeholder 1"/>
          <p:cNvSpPr>
            <a:spLocks noGrp="1"/>
          </p:cNvSpPr>
          <p:nvPr>
            <p:ph type="sldNum" sz="quarter" idx="12"/>
          </p:nvPr>
        </p:nvSpPr>
        <p:spPr/>
        <p:txBody>
          <a:bodyPr/>
          <a:lstStyle/>
          <a:p>
            <a:fld id="{F2633678-7E94-43FB-9185-9BC4C8DB06F1}" type="slidenum">
              <a:rPr lang="en-US" smtClean="0"/>
              <a:pPr/>
              <a:t>30</a:t>
            </a:fld>
            <a:endParaRPr lang="en-US"/>
          </a:p>
        </p:txBody>
      </p:sp>
    </p:spTree>
    <p:extLst>
      <p:ext uri="{BB962C8B-B14F-4D97-AF65-F5344CB8AC3E}">
        <p14:creationId xmlns="" xmlns:p14="http://schemas.microsoft.com/office/powerpoint/2010/main" val="1506166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3102" y="789967"/>
            <a:ext cx="10081921" cy="4658712"/>
          </a:xfrm>
          <a:prstGeom prst="rect">
            <a:avLst/>
          </a:prstGeom>
          <a:noFill/>
        </p:spPr>
        <p:txBody>
          <a:bodyPr wrap="square" rtlCol="0">
            <a:spAutoFit/>
          </a:bodyPr>
          <a:lstStyle/>
          <a:p>
            <a:pPr lvl="0">
              <a:lnSpc>
                <a:spcPct val="90000"/>
              </a:lnSpc>
              <a:spcBef>
                <a:spcPts val="1200"/>
              </a:spcBef>
              <a:spcAft>
                <a:spcPts val="200"/>
              </a:spcAft>
              <a:buClr>
                <a:srgbClr val="E48312"/>
              </a:buClr>
              <a:buSzPct val="100000"/>
            </a:pPr>
            <a:r>
              <a:rPr lang="en-US" sz="2800" b="1" dirty="0" smtClean="0"/>
              <a:t>Replica Placement:</a:t>
            </a:r>
            <a:endParaRPr lang="en-US" sz="2800" dirty="0">
              <a:solidFill>
                <a:srgbClr val="000000">
                  <a:lumMod val="75000"/>
                  <a:lumOff val="25000"/>
                </a:srgbClr>
              </a:solidFill>
            </a:endParaRPr>
          </a:p>
          <a:p>
            <a:pPr marL="285750" lvl="0" indent="-285750">
              <a:lnSpc>
                <a:spcPct val="90000"/>
              </a:lnSpc>
              <a:spcBef>
                <a:spcPts val="1200"/>
              </a:spcBef>
              <a:spcAft>
                <a:spcPts val="200"/>
              </a:spcAft>
              <a:buClr>
                <a:srgbClr val="E48312"/>
              </a:buClr>
              <a:buSzPct val="100000"/>
              <a:buFont typeface="Wingdings" charset="2"/>
              <a:buChar char="§"/>
            </a:pPr>
            <a:r>
              <a:rPr lang="en-US" sz="2000" dirty="0"/>
              <a:t>peer-to-peer systems should not ignore the availability characteristics of the underlying workstations and networks on which they are implemented. In particular, systems should recognize that there is wide variability in the availability of hosts in the system</a:t>
            </a:r>
            <a:r>
              <a:rPr lang="en-US" sz="2000" dirty="0" smtClean="0">
                <a:solidFill>
                  <a:srgbClr val="000000">
                    <a:lumMod val="75000"/>
                    <a:lumOff val="25000"/>
                  </a:srgbClr>
                </a:solidFill>
              </a:rPr>
              <a:t>.</a:t>
            </a:r>
            <a:endParaRPr lang="en-US" sz="2000" dirty="0">
              <a:solidFill>
                <a:srgbClr val="000000">
                  <a:lumMod val="75000"/>
                  <a:lumOff val="25000"/>
                </a:srgbClr>
              </a:solidFill>
            </a:endParaRPr>
          </a:p>
          <a:p>
            <a:pPr marL="285750" lvl="0" indent="-285750">
              <a:lnSpc>
                <a:spcPct val="90000"/>
              </a:lnSpc>
              <a:spcBef>
                <a:spcPts val="1200"/>
              </a:spcBef>
              <a:spcAft>
                <a:spcPts val="200"/>
              </a:spcAft>
              <a:buClr>
                <a:srgbClr val="E48312"/>
              </a:buClr>
              <a:buSzPct val="100000"/>
              <a:buFont typeface="Wingdings" charset="2"/>
              <a:buChar char="§"/>
            </a:pPr>
            <a:r>
              <a:rPr lang="en-US" sz="2000" dirty="0"/>
              <a:t>Given such a wide variability, the system should not place replicas blindly: more replicas are required when placing on hosts with low availability, and fewer on highly available hosts</a:t>
            </a:r>
            <a:r>
              <a:rPr lang="en-US" sz="2000" dirty="0" smtClean="0"/>
              <a:t>.</a:t>
            </a:r>
            <a:endParaRPr lang="en-US" sz="2000" b="1" dirty="0" smtClean="0"/>
          </a:p>
          <a:p>
            <a:pPr>
              <a:lnSpc>
                <a:spcPct val="90000"/>
              </a:lnSpc>
              <a:spcBef>
                <a:spcPts val="1200"/>
              </a:spcBef>
              <a:spcAft>
                <a:spcPts val="200"/>
              </a:spcAft>
              <a:buClr>
                <a:srgbClr val="E48312"/>
              </a:buClr>
              <a:buSzPct val="100000"/>
            </a:pPr>
            <a:r>
              <a:rPr lang="en-US" sz="2800" b="1" dirty="0" smtClean="0"/>
              <a:t>Replica Granularity:</a:t>
            </a:r>
            <a:endParaRPr lang="en-US" sz="2000" dirty="0" smtClean="0"/>
          </a:p>
          <a:p>
            <a:pPr marL="285750" lvl="0" indent="-285750">
              <a:lnSpc>
                <a:spcPct val="90000"/>
              </a:lnSpc>
              <a:spcBef>
                <a:spcPts val="1200"/>
              </a:spcBef>
              <a:spcAft>
                <a:spcPts val="200"/>
              </a:spcAft>
              <a:buClr>
                <a:srgbClr val="E48312"/>
              </a:buClr>
              <a:buSzPct val="100000"/>
              <a:buFont typeface="Wingdings" charset="2"/>
              <a:buChar char="§"/>
            </a:pPr>
            <a:r>
              <a:rPr lang="en-US" sz="2000" dirty="0" smtClean="0">
                <a:solidFill>
                  <a:srgbClr val="000000">
                    <a:lumMod val="75000"/>
                    <a:lumOff val="25000"/>
                  </a:srgbClr>
                </a:solidFill>
              </a:rPr>
              <a:t> </a:t>
            </a:r>
            <a:r>
              <a:rPr lang="en-US" sz="2000" dirty="0"/>
              <a:t>Whole-file replication allows simple and low-overhead implementations of naming and lookup, while block-level replication allows increased performance through parallel downloads and better balancing of large file objects. Finally, block-level erasure coding can enhance overall availability while providing the flexibility of block-level replication and, surprisingly, the minimal state requirements of whole-file designs.</a:t>
            </a:r>
            <a:endParaRPr lang="en-US" sz="2000" dirty="0">
              <a:solidFill>
                <a:srgbClr val="000000">
                  <a:lumMod val="75000"/>
                  <a:lumOff val="25000"/>
                </a:srgbClr>
              </a:solidFill>
            </a:endParaRPr>
          </a:p>
          <a:p>
            <a:endParaRPr lang="en-US" dirty="0"/>
          </a:p>
        </p:txBody>
      </p:sp>
      <p:sp>
        <p:nvSpPr>
          <p:cNvPr id="2" name="Slide Number Placeholder 1"/>
          <p:cNvSpPr>
            <a:spLocks noGrp="1"/>
          </p:cNvSpPr>
          <p:nvPr>
            <p:ph type="sldNum" sz="quarter" idx="12"/>
          </p:nvPr>
        </p:nvSpPr>
        <p:spPr/>
        <p:txBody>
          <a:bodyPr/>
          <a:lstStyle/>
          <a:p>
            <a:fld id="{F2633678-7E94-43FB-9185-9BC4C8DB06F1}" type="slidenum">
              <a:rPr lang="en-US" smtClean="0"/>
              <a:pPr/>
              <a:t>31</a:t>
            </a:fld>
            <a:endParaRPr lang="en-US"/>
          </a:p>
        </p:txBody>
      </p:sp>
    </p:spTree>
    <p:extLst>
      <p:ext uri="{BB962C8B-B14F-4D97-AF65-F5344CB8AC3E}">
        <p14:creationId xmlns="" xmlns:p14="http://schemas.microsoft.com/office/powerpoint/2010/main" val="2072734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dirty="0"/>
              <a:t>Researchers are comparing the use of whole object and blocking replication, and pursuing the use of erasure codes with blocking replication as a novel technique for achieving high reliability even for systems primarily composed of hosts with poor availability. In addition, </a:t>
            </a:r>
            <a:r>
              <a:rPr lang="en-US" dirty="0" smtClean="0"/>
              <a:t>they are </a:t>
            </a:r>
            <a:r>
              <a:rPr lang="en-US" dirty="0"/>
              <a:t>investigating how application properties such as object size, timeliness of delivery, workload properties such as object popularity, and network properties such as host availability should influence replication strategies</a:t>
            </a:r>
            <a:r>
              <a:rPr lang="en-US" dirty="0" smtClean="0"/>
              <a:t>.</a:t>
            </a:r>
          </a:p>
          <a:p>
            <a:endParaRPr lang="en-US" dirty="0"/>
          </a:p>
        </p:txBody>
      </p:sp>
      <p:sp>
        <p:nvSpPr>
          <p:cNvPr id="4" name="Slide Number Placeholder 3"/>
          <p:cNvSpPr>
            <a:spLocks noGrp="1"/>
          </p:cNvSpPr>
          <p:nvPr>
            <p:ph type="sldNum" sz="quarter" idx="12"/>
          </p:nvPr>
        </p:nvSpPr>
        <p:spPr/>
        <p:txBody>
          <a:bodyPr/>
          <a:lstStyle/>
          <a:p>
            <a:fld id="{F2633678-7E94-43FB-9185-9BC4C8DB06F1}" type="slidenum">
              <a:rPr lang="en-US" smtClean="0"/>
              <a:pPr/>
              <a:t>32</a:t>
            </a:fld>
            <a:endParaRPr lang="en-US"/>
          </a:p>
        </p:txBody>
      </p:sp>
    </p:spTree>
    <p:extLst>
      <p:ext uri="{BB962C8B-B14F-4D97-AF65-F5344CB8AC3E}">
        <p14:creationId xmlns="" xmlns:p14="http://schemas.microsoft.com/office/powerpoint/2010/main" val="894119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Castro, Miguel, and Barbara </a:t>
            </a:r>
            <a:r>
              <a:rPr lang="en-US" dirty="0" err="1"/>
              <a:t>Liskov</a:t>
            </a:r>
            <a:r>
              <a:rPr lang="en-US" dirty="0"/>
              <a:t>. "Practical Byzantine fault tolerance and proactive recovery." </a:t>
            </a:r>
            <a:r>
              <a:rPr lang="en-US" i="1" dirty="0"/>
              <a:t>ACM Transactions on Computer Systems (TOCS)</a:t>
            </a:r>
            <a:r>
              <a:rPr lang="en-US" dirty="0"/>
              <a:t> 20.4 (2002): 398-461</a:t>
            </a:r>
            <a:r>
              <a:rPr lang="en-US" dirty="0" smtClean="0"/>
              <a:t>.</a:t>
            </a:r>
          </a:p>
          <a:p>
            <a:pPr marL="457200" indent="-457200">
              <a:buFont typeface="+mj-lt"/>
              <a:buAutoNum type="arabicPeriod"/>
            </a:pPr>
            <a:r>
              <a:rPr lang="en-US" dirty="0"/>
              <a:t>Replication Strategies for Highly Available Peer-to-Peer </a:t>
            </a:r>
            <a:r>
              <a:rPr lang="en-US" dirty="0" smtClean="0"/>
              <a:t>Storage;  </a:t>
            </a:r>
            <a:r>
              <a:rPr lang="en-US" dirty="0" err="1"/>
              <a:t>Ranjita</a:t>
            </a:r>
            <a:r>
              <a:rPr lang="en-US" dirty="0"/>
              <a:t> </a:t>
            </a:r>
            <a:r>
              <a:rPr lang="en-US" dirty="0" err="1"/>
              <a:t>Bhagwan</a:t>
            </a:r>
            <a:r>
              <a:rPr lang="en-US" dirty="0"/>
              <a:t>, David Moore, Stefan Savage, and Geoffrey M. </a:t>
            </a:r>
            <a:r>
              <a:rPr lang="en-US" dirty="0" err="1"/>
              <a:t>Voelker</a:t>
            </a:r>
            <a:endParaRPr lang="en-US" dirty="0" smtClean="0"/>
          </a:p>
          <a:p>
            <a:pPr marL="457200" indent="-457200">
              <a:buFont typeface="+mj-lt"/>
              <a:buAutoNum type="arabicPeriod"/>
            </a:pPr>
            <a:r>
              <a:rPr lang="en-US" dirty="0"/>
              <a:t>Containing Byzantine Failures with Control Zones; </a:t>
            </a:r>
            <a:r>
              <a:rPr lang="en-US" dirty="0" err="1"/>
              <a:t>Alexandre</a:t>
            </a:r>
            <a:r>
              <a:rPr lang="en-US" dirty="0"/>
              <a:t> Maurer and </a:t>
            </a:r>
            <a:r>
              <a:rPr lang="en-US" dirty="0" err="1"/>
              <a:t>Sebastien</a:t>
            </a:r>
            <a:r>
              <a:rPr lang="en-US" dirty="0"/>
              <a:t> </a:t>
            </a:r>
            <a:r>
              <a:rPr lang="en-US" dirty="0" err="1"/>
              <a:t>Tixeuil</a:t>
            </a:r>
            <a:r>
              <a:rPr lang="en-US" dirty="0"/>
              <a:t>; IEEE TRANSACTIONS ON PARALLEL AND DISTRIBUTED SYSTEMS, VOL. 26, NO. 2, FEBRUARY </a:t>
            </a:r>
            <a:r>
              <a:rPr lang="en-US" dirty="0" smtClean="0"/>
              <a:t>2015</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2633678-7E94-43FB-9185-9BC4C8DB06F1}" type="slidenum">
              <a:rPr lang="en-US" smtClean="0"/>
              <a:pPr/>
              <a:t>33</a:t>
            </a:fld>
            <a:endParaRPr lang="en-US"/>
          </a:p>
        </p:txBody>
      </p:sp>
    </p:spTree>
    <p:extLst>
      <p:ext uri="{BB962C8B-B14F-4D97-AF65-F5344CB8AC3E}">
        <p14:creationId xmlns="" xmlns:p14="http://schemas.microsoft.com/office/powerpoint/2010/main" val="168815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Fault Tolerance</a:t>
            </a:r>
          </a:p>
        </p:txBody>
      </p:sp>
      <p:sp>
        <p:nvSpPr>
          <p:cNvPr id="3" name="Content Placeholder 2"/>
          <p:cNvSpPr>
            <a:spLocks noGrp="1"/>
          </p:cNvSpPr>
          <p:nvPr>
            <p:ph idx="1"/>
          </p:nvPr>
        </p:nvSpPr>
        <p:spPr/>
        <p:txBody>
          <a:bodyPr/>
          <a:lstStyle/>
          <a:p>
            <a:pPr algn="just">
              <a:buFont typeface="Wingdings" panose="05000000000000000000" pitchFamily="2" charset="2"/>
              <a:buChar char="§"/>
            </a:pPr>
            <a:r>
              <a:rPr lang="en-US" sz="1800" dirty="0"/>
              <a:t>Ability of a system to </a:t>
            </a:r>
            <a:r>
              <a:rPr lang="en-US" sz="1800" dirty="0">
                <a:solidFill>
                  <a:srgbClr val="FF0000"/>
                </a:solidFill>
              </a:rPr>
              <a:t>continue</a:t>
            </a:r>
            <a:r>
              <a:rPr lang="en-US" sz="1800" dirty="0"/>
              <a:t> functioning in the event of a partial failure</a:t>
            </a:r>
            <a:r>
              <a:rPr lang="en-US" sz="1800" dirty="0" smtClean="0"/>
              <a:t>.</a:t>
            </a:r>
          </a:p>
          <a:p>
            <a:pPr algn="just">
              <a:buFont typeface="Wingdings" panose="05000000000000000000" pitchFamily="2" charset="2"/>
              <a:buChar char="§"/>
            </a:pPr>
            <a:endParaRPr lang="en-US" sz="1800" dirty="0"/>
          </a:p>
          <a:p>
            <a:pPr algn="just">
              <a:buFont typeface="Wingdings" panose="05000000000000000000" pitchFamily="2" charset="2"/>
              <a:buChar char="§"/>
            </a:pPr>
            <a:r>
              <a:rPr lang="en-US" sz="1800" dirty="0"/>
              <a:t>Though the system continues to function but overall performance may get affected</a:t>
            </a:r>
            <a:r>
              <a:rPr lang="en-US" sz="1800" dirty="0" smtClean="0"/>
              <a:t>.</a:t>
            </a:r>
          </a:p>
          <a:p>
            <a:pPr algn="just">
              <a:buFont typeface="Wingdings" panose="05000000000000000000" pitchFamily="2" charset="2"/>
              <a:buChar char="§"/>
            </a:pPr>
            <a:endParaRPr lang="en-US" sz="1800" dirty="0"/>
          </a:p>
          <a:p>
            <a:pPr algn="just">
              <a:buFont typeface="Wingdings" panose="05000000000000000000" pitchFamily="2" charset="2"/>
              <a:buChar char="§"/>
            </a:pPr>
            <a:r>
              <a:rPr lang="en-US" sz="1800" dirty="0"/>
              <a:t>Distributed systems are made up of a large number of components, developing a system which is hundred percent fault tolerant is practically very challenging</a:t>
            </a:r>
            <a:r>
              <a:rPr lang="en-US" sz="1800" dirty="0" smtClean="0"/>
              <a:t>.</a:t>
            </a:r>
          </a:p>
          <a:p>
            <a:pPr algn="just">
              <a:buFont typeface="Wingdings" panose="05000000000000000000" pitchFamily="2" charset="2"/>
              <a:buChar char="§"/>
            </a:pPr>
            <a:endParaRPr lang="en-US" sz="1800" dirty="0"/>
          </a:p>
          <a:p>
            <a:pPr algn="just">
              <a:buFont typeface="Wingdings" panose="05000000000000000000" pitchFamily="2" charset="2"/>
              <a:buChar char="§"/>
            </a:pPr>
            <a:r>
              <a:rPr lang="en-US" sz="1800" dirty="0"/>
              <a:t>Two main reasons for the occurrence of a fault</a:t>
            </a:r>
          </a:p>
          <a:p>
            <a:pPr algn="just">
              <a:buFont typeface="Wingdings" panose="05000000000000000000" pitchFamily="2" charset="2"/>
              <a:buChar char="§"/>
            </a:pPr>
            <a:r>
              <a:rPr lang="en-US" sz="1800" dirty="0"/>
              <a:t>     </a:t>
            </a:r>
            <a:r>
              <a:rPr lang="en-US" sz="1800" dirty="0">
                <a:solidFill>
                  <a:srgbClr val="FF0000"/>
                </a:solidFill>
              </a:rPr>
              <a:t> </a:t>
            </a:r>
            <a:r>
              <a:rPr lang="en-US" sz="1800" dirty="0" smtClean="0">
                <a:solidFill>
                  <a:srgbClr val="FF0000"/>
                </a:solidFill>
              </a:rPr>
              <a:t>Node </a:t>
            </a:r>
            <a:r>
              <a:rPr lang="en-US" sz="1800" dirty="0">
                <a:solidFill>
                  <a:srgbClr val="FF0000"/>
                </a:solidFill>
              </a:rPr>
              <a:t>failure -Hardware or software failure.</a:t>
            </a:r>
          </a:p>
          <a:p>
            <a:pPr algn="just">
              <a:buFont typeface="Wingdings" panose="05000000000000000000" pitchFamily="2" charset="2"/>
              <a:buChar char="§"/>
            </a:pPr>
            <a:r>
              <a:rPr lang="en-US" sz="1800" dirty="0">
                <a:solidFill>
                  <a:srgbClr val="FF0000"/>
                </a:solidFill>
              </a:rPr>
              <a:t>      </a:t>
            </a:r>
            <a:r>
              <a:rPr lang="en-US" sz="1800" dirty="0" smtClean="0">
                <a:solidFill>
                  <a:srgbClr val="FF0000"/>
                </a:solidFill>
              </a:rPr>
              <a:t>Malicious </a:t>
            </a:r>
            <a:r>
              <a:rPr lang="en-US" sz="1800" dirty="0">
                <a:solidFill>
                  <a:srgbClr val="FF0000"/>
                </a:solidFill>
              </a:rPr>
              <a:t>Error-Caused by unauthorized Access.</a:t>
            </a:r>
          </a:p>
          <a:p>
            <a:endParaRPr lang="en-US" dirty="0"/>
          </a:p>
        </p:txBody>
      </p:sp>
      <p:sp>
        <p:nvSpPr>
          <p:cNvPr id="4" name="Slide Number Placeholder 3"/>
          <p:cNvSpPr>
            <a:spLocks noGrp="1"/>
          </p:cNvSpPr>
          <p:nvPr>
            <p:ph type="sldNum" sz="quarter" idx="12"/>
          </p:nvPr>
        </p:nvSpPr>
        <p:spPr/>
        <p:txBody>
          <a:bodyPr/>
          <a:lstStyle/>
          <a:p>
            <a:fld id="{F2633678-7E94-43FB-9185-9BC4C8DB06F1}" type="slidenum">
              <a:rPr lang="en-US" smtClean="0"/>
              <a:pPr/>
              <a:t>4</a:t>
            </a:fld>
            <a:endParaRPr lang="en-US"/>
          </a:p>
        </p:txBody>
      </p:sp>
    </p:spTree>
    <p:extLst>
      <p:ext uri="{BB962C8B-B14F-4D97-AF65-F5344CB8AC3E}">
        <p14:creationId xmlns="" xmlns:p14="http://schemas.microsoft.com/office/powerpoint/2010/main" val="4258725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Fault Tolerance</a:t>
            </a:r>
            <a:endParaRPr lang="en-US" dirty="0"/>
          </a:p>
        </p:txBody>
      </p:sp>
      <p:sp>
        <p:nvSpPr>
          <p:cNvPr id="3" name="Content Placeholder 2"/>
          <p:cNvSpPr>
            <a:spLocks noGrp="1"/>
          </p:cNvSpPr>
          <p:nvPr>
            <p:ph idx="1"/>
          </p:nvPr>
        </p:nvSpPr>
        <p:spPr/>
        <p:txBody>
          <a:bodyPr/>
          <a:lstStyle/>
          <a:p>
            <a:r>
              <a:rPr lang="en-US" dirty="0"/>
              <a:t>Fault Tolerance is needed in order to provide 3 main feature to distributed systems.</a:t>
            </a:r>
          </a:p>
          <a:p>
            <a:pPr>
              <a:buNone/>
            </a:pPr>
            <a:r>
              <a:rPr lang="en-US" dirty="0"/>
              <a:t>    1)</a:t>
            </a:r>
            <a:r>
              <a:rPr lang="en-US" dirty="0">
                <a:solidFill>
                  <a:srgbClr val="FF0000"/>
                </a:solidFill>
              </a:rPr>
              <a:t>Reliability</a:t>
            </a:r>
            <a:r>
              <a:rPr lang="en-US" dirty="0"/>
              <a:t>-Focuses on a continuous service   with out any interruptions.</a:t>
            </a:r>
          </a:p>
          <a:p>
            <a:pPr>
              <a:buNone/>
            </a:pPr>
            <a:r>
              <a:rPr lang="en-US" dirty="0"/>
              <a:t>    2)</a:t>
            </a:r>
            <a:r>
              <a:rPr lang="en-US" dirty="0">
                <a:solidFill>
                  <a:srgbClr val="FF0000"/>
                </a:solidFill>
              </a:rPr>
              <a:t>Availability </a:t>
            </a:r>
            <a:r>
              <a:rPr lang="en-US" dirty="0"/>
              <a:t>- Concerned with read readiness of the system.</a:t>
            </a:r>
          </a:p>
          <a:p>
            <a:pPr>
              <a:buNone/>
            </a:pPr>
            <a:r>
              <a:rPr lang="en-US" dirty="0"/>
              <a:t>    3)</a:t>
            </a:r>
            <a:r>
              <a:rPr lang="en-US" dirty="0">
                <a:solidFill>
                  <a:srgbClr val="FF0000"/>
                </a:solidFill>
              </a:rPr>
              <a:t>Security</a:t>
            </a:r>
            <a:r>
              <a:rPr lang="en-US" dirty="0"/>
              <a:t>-Prevents any unauthorized access. </a:t>
            </a:r>
          </a:p>
          <a:p>
            <a:r>
              <a:rPr lang="en-US" dirty="0"/>
              <a:t> </a:t>
            </a:r>
            <a:r>
              <a:rPr lang="en-US" dirty="0" smtClean="0"/>
              <a:t>Examples-Patient </a:t>
            </a:r>
            <a:r>
              <a:rPr lang="en-US" dirty="0"/>
              <a:t>Monitoring systems, flight control systems, Banking Services etc.</a:t>
            </a:r>
          </a:p>
          <a:p>
            <a:endParaRPr lang="en-US" dirty="0"/>
          </a:p>
        </p:txBody>
      </p:sp>
      <p:sp>
        <p:nvSpPr>
          <p:cNvPr id="4" name="Slide Number Placeholder 3"/>
          <p:cNvSpPr>
            <a:spLocks noGrp="1"/>
          </p:cNvSpPr>
          <p:nvPr>
            <p:ph type="sldNum" sz="quarter" idx="12"/>
          </p:nvPr>
        </p:nvSpPr>
        <p:spPr/>
        <p:txBody>
          <a:bodyPr/>
          <a:lstStyle/>
          <a:p>
            <a:fld id="{F2633678-7E94-43FB-9185-9BC4C8DB06F1}" type="slidenum">
              <a:rPr lang="en-US" smtClean="0"/>
              <a:pPr/>
              <a:t>5</a:t>
            </a:fld>
            <a:endParaRPr lang="en-US"/>
          </a:p>
        </p:txBody>
      </p:sp>
    </p:spTree>
    <p:extLst>
      <p:ext uri="{BB962C8B-B14F-4D97-AF65-F5344CB8AC3E}">
        <p14:creationId xmlns="" xmlns:p14="http://schemas.microsoft.com/office/powerpoint/2010/main" val="3410679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b="1" dirty="0">
                <a:solidFill>
                  <a:schemeClr val="tx1"/>
                </a:solidFill>
                <a:latin typeface="Arial" panose="020B0604020202020204" pitchFamily="34" charset="0"/>
              </a:rPr>
              <a:t>Byzantine </a:t>
            </a:r>
            <a:r>
              <a:rPr lang="en-US" altLang="en-US" b="1" dirty="0" smtClean="0">
                <a:solidFill>
                  <a:schemeClr val="tx1"/>
                </a:solidFill>
                <a:latin typeface="Arial" panose="020B0604020202020204" pitchFamily="34" charset="0"/>
              </a:rPr>
              <a:t>failure</a:t>
            </a:r>
            <a:endParaRPr lang="en-US" dirty="0"/>
          </a:p>
        </p:txBody>
      </p:sp>
      <p:sp>
        <p:nvSpPr>
          <p:cNvPr id="5" name="Rectangle 2"/>
          <p:cNvSpPr>
            <a:spLocks noGrp="1" noChangeArrowheads="1"/>
          </p:cNvSpPr>
          <p:nvPr>
            <p:ph idx="1"/>
          </p:nvPr>
        </p:nvSpPr>
        <p:spPr bwMode="auto">
          <a:xfrm>
            <a:off x="1097280" y="1902743"/>
            <a:ext cx="3410551"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Byzantine fault</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Any fault presenting different symptoms to different observers</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Byzantine failure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loss of a system service due to a Byzantine fault in systems that require consensus.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1" y="1860883"/>
            <a:ext cx="7356976" cy="4014871"/>
          </a:xfrm>
          <a:prstGeom prst="rect">
            <a:avLst/>
          </a:prstGeom>
        </p:spPr>
      </p:pic>
      <p:sp>
        <p:nvSpPr>
          <p:cNvPr id="3" name="Slide Number Placeholder 2"/>
          <p:cNvSpPr>
            <a:spLocks noGrp="1"/>
          </p:cNvSpPr>
          <p:nvPr>
            <p:ph type="sldNum" sz="quarter" idx="12"/>
          </p:nvPr>
        </p:nvSpPr>
        <p:spPr/>
        <p:txBody>
          <a:bodyPr/>
          <a:lstStyle/>
          <a:p>
            <a:fld id="{F2633678-7E94-43FB-9185-9BC4C8DB06F1}" type="slidenum">
              <a:rPr lang="en-US" smtClean="0"/>
              <a:pPr/>
              <a:t>6</a:t>
            </a:fld>
            <a:endParaRPr lang="en-US"/>
          </a:p>
        </p:txBody>
      </p:sp>
    </p:spTree>
    <p:extLst>
      <p:ext uri="{BB962C8B-B14F-4D97-AF65-F5344CB8AC3E}">
        <p14:creationId xmlns="" xmlns:p14="http://schemas.microsoft.com/office/powerpoint/2010/main" val="2658094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Byzantine </a:t>
            </a:r>
            <a:r>
              <a:rPr lang="en-US" dirty="0" smtClean="0"/>
              <a:t>Failures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solidFill>
                  <a:srgbClr val="7030A0"/>
                </a:solidFill>
              </a:rPr>
              <a:t>To deploy </a:t>
            </a:r>
            <a:r>
              <a:rPr lang="en-US" dirty="0">
                <a:solidFill>
                  <a:srgbClr val="7030A0"/>
                </a:solidFill>
              </a:rPr>
              <a:t>active </a:t>
            </a:r>
            <a:r>
              <a:rPr lang="en-US" dirty="0" smtClean="0">
                <a:solidFill>
                  <a:srgbClr val="7030A0"/>
                </a:solidFill>
              </a:rPr>
              <a:t>replication:</a:t>
            </a:r>
          </a:p>
          <a:p>
            <a:pPr lvl="1">
              <a:buFont typeface="Wingdings" panose="05000000000000000000" pitchFamily="2" charset="2"/>
              <a:buChar char="§"/>
            </a:pPr>
            <a:r>
              <a:rPr lang="en-US" dirty="0" smtClean="0"/>
              <a:t> Constructing </a:t>
            </a:r>
            <a:r>
              <a:rPr lang="en-US" dirty="0"/>
              <a:t>a collection of finite state </a:t>
            </a:r>
            <a:r>
              <a:rPr lang="en-US" dirty="0" smtClean="0"/>
              <a:t>machines.</a:t>
            </a:r>
            <a:endParaRPr lang="en-US" dirty="0"/>
          </a:p>
          <a:p>
            <a:pPr lvl="1">
              <a:buFont typeface="Wingdings" panose="05000000000000000000" pitchFamily="2" charset="2"/>
              <a:buChar char="§"/>
            </a:pPr>
            <a:r>
              <a:rPr lang="en-US" dirty="0"/>
              <a:t>T</a:t>
            </a:r>
            <a:r>
              <a:rPr lang="en-US" dirty="0" smtClean="0"/>
              <a:t>o </a:t>
            </a:r>
            <a:r>
              <a:rPr lang="en-US" dirty="0"/>
              <a:t>have the </a:t>
            </a:r>
            <a:r>
              <a:rPr lang="en-US" dirty="0" smtClean="0"/>
              <a:t>non-faulty </a:t>
            </a:r>
            <a:r>
              <a:rPr lang="en-US" dirty="0"/>
              <a:t>processes in this collection execute operations in the </a:t>
            </a:r>
            <a:r>
              <a:rPr lang="en-US" dirty="0" smtClean="0"/>
              <a:t>same order.</a:t>
            </a:r>
          </a:p>
          <a:p>
            <a:pPr lvl="1">
              <a:buFont typeface="Wingdings" panose="05000000000000000000" pitchFamily="2" charset="2"/>
              <a:buChar char="§"/>
            </a:pPr>
            <a:endParaRPr lang="en-US" dirty="0"/>
          </a:p>
          <a:p>
            <a:pPr>
              <a:buFont typeface="Wingdings" panose="05000000000000000000" pitchFamily="2" charset="2"/>
              <a:buChar char="§"/>
            </a:pPr>
            <a:r>
              <a:rPr lang="en-US" dirty="0">
                <a:solidFill>
                  <a:srgbClr val="7030A0"/>
                </a:solidFill>
              </a:rPr>
              <a:t>Assuming that at most </a:t>
            </a:r>
            <a:r>
              <a:rPr lang="en-US" i="1" dirty="0">
                <a:solidFill>
                  <a:srgbClr val="7030A0"/>
                </a:solidFill>
              </a:rPr>
              <a:t>k </a:t>
            </a:r>
            <a:r>
              <a:rPr lang="en-US" dirty="0">
                <a:solidFill>
                  <a:srgbClr val="7030A0"/>
                </a:solidFill>
              </a:rPr>
              <a:t>processes fail at </a:t>
            </a:r>
            <a:r>
              <a:rPr lang="en-US" dirty="0" smtClean="0">
                <a:solidFill>
                  <a:srgbClr val="7030A0"/>
                </a:solidFill>
              </a:rPr>
              <a:t>once</a:t>
            </a:r>
          </a:p>
          <a:p>
            <a:pPr lvl="1">
              <a:buFont typeface="Wingdings" panose="05000000000000000000" pitchFamily="2" charset="2"/>
              <a:buChar char="§"/>
            </a:pPr>
            <a:r>
              <a:rPr lang="en-US" dirty="0" smtClean="0"/>
              <a:t>A </a:t>
            </a:r>
            <a:r>
              <a:rPr lang="en-US" dirty="0"/>
              <a:t>client sends an </a:t>
            </a:r>
            <a:r>
              <a:rPr lang="en-US" dirty="0" smtClean="0"/>
              <a:t>operation to </a:t>
            </a:r>
            <a:r>
              <a:rPr lang="en-US" dirty="0"/>
              <a:t>the entire </a:t>
            </a:r>
            <a:r>
              <a:rPr lang="en-US" dirty="0" smtClean="0"/>
              <a:t>group.</a:t>
            </a:r>
          </a:p>
          <a:p>
            <a:pPr lvl="1">
              <a:buFont typeface="Wingdings" panose="05000000000000000000" pitchFamily="2" charset="2"/>
              <a:buChar char="§"/>
            </a:pPr>
            <a:r>
              <a:rPr lang="en-US" dirty="0"/>
              <a:t>A</a:t>
            </a:r>
            <a:r>
              <a:rPr lang="en-US" dirty="0" smtClean="0"/>
              <a:t>nd </a:t>
            </a:r>
            <a:r>
              <a:rPr lang="en-US" dirty="0"/>
              <a:t>accepts an answer that is returned by at least </a:t>
            </a:r>
            <a:r>
              <a:rPr lang="en-US" i="1" dirty="0"/>
              <a:t>k </a:t>
            </a:r>
            <a:r>
              <a:rPr lang="en-US" dirty="0"/>
              <a:t>+] </a:t>
            </a:r>
            <a:r>
              <a:rPr lang="en-US" dirty="0" smtClean="0"/>
              <a:t>different processes</a:t>
            </a:r>
            <a:r>
              <a:rPr lang="en-US" dirty="0"/>
              <a:t>.</a:t>
            </a:r>
          </a:p>
        </p:txBody>
      </p:sp>
      <p:sp>
        <p:nvSpPr>
          <p:cNvPr id="4" name="Slide Number Placeholder 3"/>
          <p:cNvSpPr>
            <a:spLocks noGrp="1"/>
          </p:cNvSpPr>
          <p:nvPr>
            <p:ph type="sldNum" sz="quarter" idx="12"/>
          </p:nvPr>
        </p:nvSpPr>
        <p:spPr/>
        <p:txBody>
          <a:bodyPr/>
          <a:lstStyle/>
          <a:p>
            <a:fld id="{F2633678-7E94-43FB-9185-9BC4C8DB06F1}" type="slidenum">
              <a:rPr lang="en-US" smtClean="0"/>
              <a:pPr/>
              <a:t>7</a:t>
            </a:fld>
            <a:endParaRPr lang="en-US"/>
          </a:p>
        </p:txBody>
      </p:sp>
    </p:spTree>
    <p:extLst>
      <p:ext uri="{BB962C8B-B14F-4D97-AF65-F5344CB8AC3E}">
        <p14:creationId xmlns="" xmlns:p14="http://schemas.microsoft.com/office/powerpoint/2010/main" val="3354523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Byzantine </a:t>
            </a:r>
            <a:r>
              <a:rPr lang="en-US" dirty="0" smtClean="0"/>
              <a:t>Failures </a:t>
            </a:r>
            <a:r>
              <a:rPr lang="en-US" sz="1600" dirty="0" smtClean="0"/>
              <a:t>(cont.)</a:t>
            </a:r>
            <a:endParaRPr lang="en-US" sz="1600"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1800" dirty="0"/>
              <a:t>The difficult part in achieving this protection is </a:t>
            </a:r>
            <a:endParaRPr lang="en-US" sz="1800" dirty="0" smtClean="0"/>
          </a:p>
          <a:p>
            <a:pPr lvl="1" algn="just">
              <a:buFont typeface="Wingdings" panose="05000000000000000000" pitchFamily="2" charset="2"/>
              <a:buChar char="§"/>
            </a:pPr>
            <a:r>
              <a:rPr lang="en-US" dirty="0" smtClean="0"/>
              <a:t>to ensure </a:t>
            </a:r>
            <a:r>
              <a:rPr lang="en-US" dirty="0"/>
              <a:t>that </a:t>
            </a:r>
            <a:r>
              <a:rPr lang="en-US" dirty="0" smtClean="0"/>
              <a:t>non-faulty </a:t>
            </a:r>
            <a:r>
              <a:rPr lang="en-US" dirty="0"/>
              <a:t>processes execute all operations in the same order</a:t>
            </a:r>
            <a:r>
              <a:rPr lang="en-US" dirty="0" smtClean="0"/>
              <a:t>.</a:t>
            </a:r>
          </a:p>
          <a:p>
            <a:pPr algn="just">
              <a:buFont typeface="Wingdings" panose="05000000000000000000" pitchFamily="2" charset="2"/>
              <a:buChar char="§"/>
            </a:pPr>
            <a:endParaRPr lang="en-US" sz="1800" dirty="0" smtClean="0"/>
          </a:p>
          <a:p>
            <a:pPr algn="just">
              <a:buFont typeface="Wingdings" panose="05000000000000000000" pitchFamily="2" charset="2"/>
              <a:buChar char="§"/>
            </a:pPr>
            <a:r>
              <a:rPr lang="en-US" sz="1800" dirty="0"/>
              <a:t>T</a:t>
            </a:r>
            <a:r>
              <a:rPr lang="en-US" sz="1800" dirty="0" smtClean="0"/>
              <a:t>o </a:t>
            </a:r>
            <a:r>
              <a:rPr lang="en-US" sz="1800" dirty="0"/>
              <a:t>assign a coordinator that simply serializes all </a:t>
            </a:r>
            <a:r>
              <a:rPr lang="en-US" sz="1800" dirty="0" smtClean="0"/>
              <a:t>operations.</a:t>
            </a:r>
          </a:p>
          <a:p>
            <a:pPr lvl="1" algn="just">
              <a:buFont typeface="Wingdings" panose="05000000000000000000" pitchFamily="2" charset="2"/>
              <a:buChar char="§"/>
            </a:pPr>
            <a:r>
              <a:rPr lang="en-US" sz="1600" dirty="0" smtClean="0"/>
              <a:t> By </a:t>
            </a:r>
            <a:r>
              <a:rPr lang="en-US" sz="1600" dirty="0"/>
              <a:t>attaching </a:t>
            </a:r>
            <a:r>
              <a:rPr lang="en-US" sz="1600" dirty="0" smtClean="0"/>
              <a:t>a sequence </a:t>
            </a:r>
            <a:r>
              <a:rPr lang="en-US" sz="1600" dirty="0"/>
              <a:t>number to each request. </a:t>
            </a:r>
            <a:endParaRPr lang="en-US" sz="1600" dirty="0" smtClean="0"/>
          </a:p>
          <a:p>
            <a:pPr marL="0" indent="0" algn="just">
              <a:buNone/>
            </a:pPr>
            <a:endParaRPr lang="en-US" sz="1800" dirty="0">
              <a:solidFill>
                <a:srgbClr val="FF0000"/>
              </a:solidFill>
            </a:endParaRPr>
          </a:p>
          <a:p>
            <a:pPr algn="just">
              <a:buFont typeface="Wingdings" panose="05000000000000000000" pitchFamily="2" charset="2"/>
              <a:buChar char="§"/>
            </a:pPr>
            <a:r>
              <a:rPr lang="en-US" sz="1800" dirty="0" smtClean="0">
                <a:solidFill>
                  <a:srgbClr val="FF0000"/>
                </a:solidFill>
              </a:rPr>
              <a:t>But the </a:t>
            </a:r>
            <a:r>
              <a:rPr lang="en-US" sz="1800" dirty="0">
                <a:solidFill>
                  <a:srgbClr val="FF0000"/>
                </a:solidFill>
              </a:rPr>
              <a:t>coordinator may </a:t>
            </a:r>
            <a:r>
              <a:rPr lang="en-US" sz="1800" dirty="0" smtClean="0">
                <a:solidFill>
                  <a:srgbClr val="FF0000"/>
                </a:solidFill>
              </a:rPr>
              <a:t>fail.</a:t>
            </a:r>
          </a:p>
          <a:p>
            <a:pPr lvl="1" algn="just">
              <a:buFont typeface="Wingdings" panose="05000000000000000000" pitchFamily="2" charset="2"/>
              <a:buChar char="§"/>
            </a:pPr>
            <a:r>
              <a:rPr lang="en-US" sz="1600" dirty="0" smtClean="0"/>
              <a:t>Sequence </a:t>
            </a:r>
            <a:r>
              <a:rPr lang="en-US" sz="1600" dirty="0"/>
              <a:t>numbers are handed out one after the </a:t>
            </a:r>
            <a:r>
              <a:rPr lang="en-US" sz="1600" dirty="0" smtClean="0"/>
              <a:t>other.</a:t>
            </a:r>
          </a:p>
          <a:p>
            <a:pPr lvl="1" algn="just">
              <a:buFont typeface="Wingdings" panose="05000000000000000000" pitchFamily="2" charset="2"/>
              <a:buChar char="§"/>
            </a:pPr>
            <a:r>
              <a:rPr lang="en-US" sz="1600" dirty="0" smtClean="0"/>
              <a:t>A gap</a:t>
            </a:r>
            <a:r>
              <a:rPr lang="en-US" sz="1600" dirty="0"/>
              <a:t>, or a </a:t>
            </a:r>
            <a:r>
              <a:rPr lang="en-US" sz="1600" dirty="0" smtClean="0"/>
              <a:t>timeout </a:t>
            </a:r>
            <a:r>
              <a:rPr lang="en-US" sz="1800" dirty="0" smtClean="0"/>
              <a:t>for </a:t>
            </a:r>
            <a:r>
              <a:rPr lang="en-US" sz="1800" dirty="0"/>
              <a:t>an operation may indicate that something is wrong.</a:t>
            </a:r>
            <a:endParaRPr lang="en-US" sz="1800" dirty="0">
              <a:solidFill>
                <a:srgbClr val="FF0000"/>
              </a:solidFill>
            </a:endParaRPr>
          </a:p>
        </p:txBody>
      </p:sp>
      <p:sp>
        <p:nvSpPr>
          <p:cNvPr id="4" name="Slide Number Placeholder 3"/>
          <p:cNvSpPr>
            <a:spLocks noGrp="1"/>
          </p:cNvSpPr>
          <p:nvPr>
            <p:ph type="sldNum" sz="quarter" idx="12"/>
          </p:nvPr>
        </p:nvSpPr>
        <p:spPr/>
        <p:txBody>
          <a:bodyPr/>
          <a:lstStyle/>
          <a:p>
            <a:fld id="{F2633678-7E94-43FB-9185-9BC4C8DB06F1}" type="slidenum">
              <a:rPr lang="en-US" smtClean="0"/>
              <a:pPr/>
              <a:t>8</a:t>
            </a:fld>
            <a:endParaRPr lang="en-US"/>
          </a:p>
        </p:txBody>
      </p:sp>
    </p:spTree>
    <p:extLst>
      <p:ext uri="{BB962C8B-B14F-4D97-AF65-F5344CB8AC3E}">
        <p14:creationId xmlns="" xmlns:p14="http://schemas.microsoft.com/office/powerpoint/2010/main" val="596713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Quorum Mechanism</a:t>
            </a:r>
            <a:endParaRPr lang="en-US"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1800" dirty="0" smtClean="0"/>
              <a:t>To ensure requests </a:t>
            </a:r>
            <a:r>
              <a:rPr lang="en-US" sz="1800" dirty="0"/>
              <a:t>can be </a:t>
            </a:r>
            <a:r>
              <a:rPr lang="en-US" sz="1800" dirty="0" smtClean="0"/>
              <a:t>correctly ordered, a </a:t>
            </a:r>
            <a:r>
              <a:rPr lang="en-US" sz="1800" dirty="0"/>
              <a:t>quorum mechanism is used: </a:t>
            </a:r>
            <a:endParaRPr lang="en-US" sz="1800" dirty="0" smtClean="0"/>
          </a:p>
          <a:p>
            <a:pPr lvl="1" algn="just">
              <a:buFont typeface="Wingdings" panose="05000000000000000000" pitchFamily="2" charset="2"/>
              <a:buChar char="§"/>
            </a:pPr>
            <a:r>
              <a:rPr lang="en-US" dirty="0" smtClean="0"/>
              <a:t>A process receives </a:t>
            </a:r>
            <a:r>
              <a:rPr lang="en-US" dirty="0"/>
              <a:t>a request to execute operation </a:t>
            </a:r>
            <a:r>
              <a:rPr lang="en-US" b="1" i="1" dirty="0">
                <a:solidFill>
                  <a:srgbClr val="7030A0"/>
                </a:solidFill>
              </a:rPr>
              <a:t>0</a:t>
            </a:r>
            <a:r>
              <a:rPr lang="en-US" i="1" dirty="0"/>
              <a:t> </a:t>
            </a:r>
            <a:r>
              <a:rPr lang="en-US" dirty="0"/>
              <a:t>with number </a:t>
            </a:r>
            <a:r>
              <a:rPr lang="en-US" b="1" i="1" dirty="0">
                <a:solidFill>
                  <a:srgbClr val="7030A0"/>
                </a:solidFill>
              </a:rPr>
              <a:t>n</a:t>
            </a:r>
            <a:r>
              <a:rPr lang="en-US" i="1" dirty="0"/>
              <a:t> </a:t>
            </a:r>
            <a:r>
              <a:rPr lang="en-US" dirty="0"/>
              <a:t>in view </a:t>
            </a:r>
            <a:r>
              <a:rPr lang="en-US" b="1" dirty="0" smtClean="0">
                <a:solidFill>
                  <a:srgbClr val="7030A0"/>
                </a:solidFill>
              </a:rPr>
              <a:t>v</a:t>
            </a:r>
            <a:r>
              <a:rPr lang="en-US" dirty="0" smtClean="0"/>
              <a:t>.</a:t>
            </a:r>
          </a:p>
          <a:p>
            <a:pPr lvl="1" algn="just">
              <a:buFont typeface="Wingdings" panose="05000000000000000000" pitchFamily="2" charset="2"/>
              <a:buChar char="§"/>
            </a:pPr>
            <a:r>
              <a:rPr lang="en-US" dirty="0"/>
              <a:t>I</a:t>
            </a:r>
            <a:r>
              <a:rPr lang="en-US" dirty="0" smtClean="0"/>
              <a:t>t </a:t>
            </a:r>
            <a:r>
              <a:rPr lang="en-US" dirty="0"/>
              <a:t>sends this </a:t>
            </a:r>
            <a:r>
              <a:rPr lang="en-US" dirty="0" smtClean="0"/>
              <a:t>to all </a:t>
            </a:r>
            <a:r>
              <a:rPr lang="en-US" dirty="0"/>
              <a:t>other </a:t>
            </a:r>
            <a:r>
              <a:rPr lang="en-US" dirty="0" smtClean="0"/>
              <a:t>processes.</a:t>
            </a:r>
          </a:p>
          <a:p>
            <a:pPr lvl="1" algn="just">
              <a:buFont typeface="Wingdings" panose="05000000000000000000" pitchFamily="2" charset="2"/>
              <a:buChar char="§"/>
            </a:pPr>
            <a:r>
              <a:rPr lang="en-US" dirty="0" smtClean="0"/>
              <a:t> Waits </a:t>
            </a:r>
            <a:r>
              <a:rPr lang="en-US" dirty="0"/>
              <a:t>until it has received a confirmation from at least </a:t>
            </a:r>
            <a:r>
              <a:rPr lang="en-US" b="1" i="1" dirty="0" smtClean="0"/>
              <a:t>2k </a:t>
            </a:r>
            <a:r>
              <a:rPr lang="en-US" dirty="0" smtClean="0"/>
              <a:t>others </a:t>
            </a:r>
            <a:r>
              <a:rPr lang="en-US" dirty="0"/>
              <a:t>that have seen the same request. </a:t>
            </a:r>
            <a:endParaRPr lang="en-US" dirty="0" smtClean="0"/>
          </a:p>
          <a:p>
            <a:pPr marL="201168" lvl="1" indent="0" algn="just">
              <a:buNone/>
            </a:pPr>
            <a:endParaRPr lang="en-US" dirty="0" smtClean="0"/>
          </a:p>
          <a:p>
            <a:pPr algn="just">
              <a:buFont typeface="Wingdings" panose="05000000000000000000" pitchFamily="2" charset="2"/>
              <a:buChar char="§"/>
            </a:pPr>
            <a:r>
              <a:rPr lang="en-US" sz="1800" dirty="0" smtClean="0"/>
              <a:t>In </a:t>
            </a:r>
            <a:r>
              <a:rPr lang="en-US" sz="1800" dirty="0"/>
              <a:t>this way, we obtain a quorum of </a:t>
            </a:r>
            <a:r>
              <a:rPr lang="en-US" sz="1800" dirty="0" smtClean="0"/>
              <a:t>size </a:t>
            </a:r>
            <a:r>
              <a:rPr lang="en-US" sz="1800" b="1" i="1" dirty="0" smtClean="0">
                <a:solidFill>
                  <a:srgbClr val="7030A0"/>
                </a:solidFill>
              </a:rPr>
              <a:t>2k </a:t>
            </a:r>
            <a:r>
              <a:rPr lang="en-US" sz="1800" b="1" dirty="0">
                <a:solidFill>
                  <a:srgbClr val="7030A0"/>
                </a:solidFill>
              </a:rPr>
              <a:t>+ 1 </a:t>
            </a:r>
            <a:r>
              <a:rPr lang="en-US" sz="1800" dirty="0"/>
              <a:t>for the request</a:t>
            </a:r>
            <a:r>
              <a:rPr lang="en-US" sz="1800" dirty="0" smtClean="0"/>
              <a:t>.</a:t>
            </a:r>
          </a:p>
          <a:p>
            <a:pPr algn="just">
              <a:buFont typeface="Wingdings" panose="05000000000000000000" pitchFamily="2" charset="2"/>
              <a:buChar char="§"/>
            </a:pPr>
            <a:endParaRPr lang="en-US" sz="1800" dirty="0"/>
          </a:p>
          <a:p>
            <a:pPr algn="just">
              <a:buFont typeface="Wingdings" panose="05000000000000000000" pitchFamily="2" charset="2"/>
              <a:buChar char="§"/>
            </a:pPr>
            <a:r>
              <a:rPr lang="en-US" sz="1800" dirty="0" smtClean="0"/>
              <a:t> </a:t>
            </a:r>
            <a:r>
              <a:rPr lang="en-US" sz="1800" dirty="0"/>
              <a:t>Such a confirmation is called a </a:t>
            </a:r>
            <a:r>
              <a:rPr lang="en-US" sz="1800" b="1" dirty="0">
                <a:solidFill>
                  <a:srgbClr val="7030A0"/>
                </a:solidFill>
              </a:rPr>
              <a:t>quorum</a:t>
            </a:r>
            <a:r>
              <a:rPr lang="en-US" sz="1800" b="1" dirty="0"/>
              <a:t> </a:t>
            </a:r>
            <a:r>
              <a:rPr lang="en-US" sz="1800" dirty="0"/>
              <a:t>certificate. </a:t>
            </a:r>
          </a:p>
        </p:txBody>
      </p:sp>
      <p:sp>
        <p:nvSpPr>
          <p:cNvPr id="4" name="Slide Number Placeholder 3"/>
          <p:cNvSpPr>
            <a:spLocks noGrp="1"/>
          </p:cNvSpPr>
          <p:nvPr>
            <p:ph type="sldNum" sz="quarter" idx="12"/>
          </p:nvPr>
        </p:nvSpPr>
        <p:spPr/>
        <p:txBody>
          <a:bodyPr/>
          <a:lstStyle/>
          <a:p>
            <a:fld id="{F2633678-7E94-43FB-9185-9BC4C8DB06F1}" type="slidenum">
              <a:rPr lang="en-US" smtClean="0"/>
              <a:pPr/>
              <a:t>9</a:t>
            </a:fld>
            <a:endParaRPr lang="en-US"/>
          </a:p>
        </p:txBody>
      </p:sp>
    </p:spTree>
    <p:extLst>
      <p:ext uri="{BB962C8B-B14F-4D97-AF65-F5344CB8AC3E}">
        <p14:creationId xmlns="" xmlns:p14="http://schemas.microsoft.com/office/powerpoint/2010/main" val="3185212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417</TotalTime>
  <Words>2553</Words>
  <Application>Microsoft Office PowerPoint</Application>
  <PresentationFormat>Custom</PresentationFormat>
  <Paragraphs>229</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Retrospect</vt:lpstr>
      <vt:lpstr>Fault Tolerance in Distributed Systems</vt:lpstr>
      <vt:lpstr>Overview</vt:lpstr>
      <vt:lpstr>What is a Distributed System</vt:lpstr>
      <vt:lpstr>Fault Tolerance</vt:lpstr>
      <vt:lpstr>Advantages of Fault Tolerance</vt:lpstr>
      <vt:lpstr>Byzantine failure</vt:lpstr>
      <vt:lpstr>Handling Byzantine Failures</vt:lpstr>
      <vt:lpstr>Handling Byzantine Failures (cont.)</vt:lpstr>
      <vt:lpstr>Quorum Mechanism</vt:lpstr>
      <vt:lpstr>Different phases in Byzantine fault tolerance</vt:lpstr>
      <vt:lpstr>Different phases in Byzantine fault tolerance</vt:lpstr>
      <vt:lpstr>Different phases in Byzantine fault tolerance</vt:lpstr>
      <vt:lpstr>Why Commit Phase is needed?</vt:lpstr>
      <vt:lpstr>Why Commit Phase is needed?</vt:lpstr>
      <vt:lpstr>Why Commit Phase is needed?</vt:lpstr>
      <vt:lpstr>High Availability in Peer-to-Peer Systems</vt:lpstr>
      <vt:lpstr>Erasure coding (EC)</vt:lpstr>
      <vt:lpstr>Erasure coding (EC)</vt:lpstr>
      <vt:lpstr>   Research Paper: Containing Byzantine Failures with Control Zones</vt:lpstr>
      <vt:lpstr>Introduction</vt:lpstr>
      <vt:lpstr>Related Works</vt:lpstr>
      <vt:lpstr>Paper’s Contribution</vt:lpstr>
      <vt:lpstr>MODEL AND PROTOCOL</vt:lpstr>
      <vt:lpstr>Preliminaries</vt:lpstr>
      <vt:lpstr>Protocol Idea</vt:lpstr>
      <vt:lpstr>Contd..</vt:lpstr>
      <vt:lpstr>Results</vt:lpstr>
      <vt:lpstr>Discussion</vt:lpstr>
      <vt:lpstr>Current Research Focus</vt:lpstr>
      <vt:lpstr>Slide 30</vt:lpstr>
      <vt:lpstr>Slide 31</vt:lpstr>
      <vt:lpstr>Future Research</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Fault Tolerance in Distributed Systems</dc:title>
  <dc:creator>jyoti islam</dc:creator>
  <cp:lastModifiedBy>Nagi Reddy</cp:lastModifiedBy>
  <cp:revision>87</cp:revision>
  <dcterms:created xsi:type="dcterms:W3CDTF">2015-11-02T08:58:48Z</dcterms:created>
  <dcterms:modified xsi:type="dcterms:W3CDTF">2015-11-02T23:12:00Z</dcterms:modified>
</cp:coreProperties>
</file>