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Default Extension="doc" ContentType="application/msword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sldIdLst>
    <p:sldId id="256" r:id="rId2"/>
    <p:sldId id="258" r:id="rId3"/>
    <p:sldId id="266" r:id="rId4"/>
    <p:sldId id="259" r:id="rId5"/>
    <p:sldId id="260" r:id="rId6"/>
    <p:sldId id="261" r:id="rId7"/>
    <p:sldId id="262" r:id="rId8"/>
    <p:sldId id="263" r:id="rId9"/>
    <p:sldId id="267" r:id="rId10"/>
    <p:sldId id="268" r:id="rId11"/>
    <p:sldId id="269" r:id="rId12"/>
    <p:sldId id="270" r:id="rId13"/>
    <p:sldId id="271" r:id="rId14"/>
    <p:sldId id="274" r:id="rId15"/>
    <p:sldId id="275" r:id="rId16"/>
    <p:sldId id="276" r:id="rId17"/>
    <p:sldId id="277" r:id="rId18"/>
    <p:sldId id="278" r:id="rId19"/>
    <p:sldId id="279" r:id="rId20"/>
    <p:sldId id="281" r:id="rId21"/>
    <p:sldId id="282" r:id="rId22"/>
    <p:sldId id="283" r:id="rId23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33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2787"/>
    <p:restoredTop sz="90929"/>
  </p:normalViewPr>
  <p:slideViewPr>
    <p:cSldViewPr>
      <p:cViewPr varScale="1">
        <p:scale>
          <a:sx n="117" d="100"/>
          <a:sy n="117" d="100"/>
        </p:scale>
        <p:origin x="96" y="18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.wmf"/></Relationships>
</file>

<file path=ppt/drawings/_rels/vmlDrawing10.vml.rels><?xml version="1.0" encoding="UTF-8" standalone="yes"?>
<Relationships xmlns="http://schemas.openxmlformats.org/package/2006/relationships"><Relationship Id="rId1" Type="http://schemas.openxmlformats.org/officeDocument/2006/relationships/image" Target="../media/image24.wmf"/></Relationships>
</file>

<file path=ppt/drawings/_rels/vmlDrawing2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wmf"/></Relationships>
</file>

<file path=ppt/drawings/_rels/vmlDrawing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wmf"/></Relationships>
</file>

<file path=ppt/drawings/_rels/vmlDrawing5.v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image" Target="../media/image7.png"/></Relationships>
</file>

<file path=ppt/drawings/_rels/vmlDrawing6.vml.rels><?xml version="1.0" encoding="UTF-8" standalone="yes"?>
<Relationships xmlns="http://schemas.openxmlformats.org/package/2006/relationships"><Relationship Id="rId1" Type="http://schemas.openxmlformats.org/officeDocument/2006/relationships/image" Target="../media/image17.wmf"/></Relationships>
</file>

<file path=ppt/drawings/_rels/vmlDrawing7.vml.rels><?xml version="1.0" encoding="UTF-8" standalone="yes"?>
<Relationships xmlns="http://schemas.openxmlformats.org/package/2006/relationships"><Relationship Id="rId1" Type="http://schemas.openxmlformats.org/officeDocument/2006/relationships/image" Target="../media/image18.png"/></Relationships>
</file>

<file path=ppt/drawings/_rels/vmlDrawing8.v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image" Target="../media/image19.png"/></Relationships>
</file>

<file path=ppt/drawings/_rels/vmlDrawing9.vml.rels><?xml version="1.0" encoding="UTF-8" standalone="yes"?>
<Relationships xmlns="http://schemas.openxmlformats.org/package/2006/relationships"><Relationship Id="rId1" Type="http://schemas.openxmlformats.org/officeDocument/2006/relationships/image" Target="../media/image22.wmf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163ADF3-351C-40F7-A721-D47F64C552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0A373D0-5192-4D09-88F7-BCCCE3ED0DD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96050" y="228600"/>
            <a:ext cx="1962150" cy="5867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28600"/>
            <a:ext cx="5734050" cy="5867400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68BCA9C-AD13-4ACE-851D-6F4B7059CB40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D2DBBE5-D7C4-4FE0-B52B-03CF275824ED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44F05F7-19D1-4988-8D50-094DEC237E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3810000" cy="4876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1309C08-EAAA-4BEA-B653-4D9D49D52C89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4209EF3-164D-43B3-9D46-8F4823DFFEDA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051F8FE-E1D7-47B2-8110-99261B7C3B3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1B8C9EE-D84B-4BEF-996F-0861C86E028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2E61042-2DBF-4FEE-87A6-5447B54E088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AC97897-3C11-46DB-9EFB-7CBCAD4F1EF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228600"/>
            <a:ext cx="7772400" cy="83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219200"/>
            <a:ext cx="7772400" cy="487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1F42564A-371D-406C-8C7A-DC4C32A91D14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2800">
          <a:solidFill>
            <a:schemeClr val="tx2"/>
          </a:solidFill>
          <a:latin typeface="Arial Narrow" pitchFamily="34" charset="0"/>
        </a:defRPr>
      </a:lvl9pPr>
    </p:titleStyle>
    <p:bodyStyle>
      <a:lvl1pPr marL="342900" indent="-342900" algn="l" rtl="0" eaLnBrk="0" fontAlgn="base" hangingPunct="0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10000"/>
        </a:spcBef>
        <a:spcAft>
          <a:spcPct val="0"/>
        </a:spcAft>
        <a:buChar char="–"/>
        <a:defRPr sz="24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1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1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1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4.vml"/><Relationship Id="rId5" Type="http://schemas.openxmlformats.org/officeDocument/2006/relationships/image" Target="../media/image13.wmf"/><Relationship Id="rId4" Type="http://schemas.openxmlformats.org/officeDocument/2006/relationships/oleObject" Target="../embeddings/oleObject5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6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7.bin"/><Relationship Id="rId4" Type="http://schemas.openxmlformats.org/officeDocument/2006/relationships/image" Target="../media/image7.pn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17.wmf"/><Relationship Id="rId5" Type="http://schemas.openxmlformats.org/officeDocument/2006/relationships/oleObject" Target="../embeddings/Microsoft_Word_97_-_2003_Document2.doc"/><Relationship Id="rId4" Type="http://schemas.openxmlformats.org/officeDocument/2006/relationships/oleObject" Target="../embeddings/oleObject8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9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7.vml"/><Relationship Id="rId4" Type="http://schemas.openxmlformats.org/officeDocument/2006/relationships/image" Target="../media/image18.png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0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20.png"/><Relationship Id="rId5" Type="http://schemas.openxmlformats.org/officeDocument/2006/relationships/oleObject" Target="../embeddings/oleObject11.bin"/><Relationship Id="rId4" Type="http://schemas.openxmlformats.org/officeDocument/2006/relationships/image" Target="../media/image19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.wmf"/><Relationship Id="rId4" Type="http://schemas.openxmlformats.org/officeDocument/2006/relationships/oleObject" Target="../embeddings/Microsoft_Word_97_-_2003_Document1.doc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9.vml"/><Relationship Id="rId5" Type="http://schemas.openxmlformats.org/officeDocument/2006/relationships/image" Target="../media/image22.wmf"/><Relationship Id="rId4" Type="http://schemas.openxmlformats.org/officeDocument/2006/relationships/oleObject" Target="../embeddings/oleObject12.bin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0.vml"/><Relationship Id="rId5" Type="http://schemas.openxmlformats.org/officeDocument/2006/relationships/image" Target="../media/image24.wmf"/><Relationship Id="rId4" Type="http://schemas.openxmlformats.org/officeDocument/2006/relationships/oleObject" Target="../embeddings/oleObject13.bin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8.png"/><Relationship Id="rId5" Type="http://schemas.openxmlformats.org/officeDocument/2006/relationships/oleObject" Target="../embeddings/oleObject3.bin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3.vml"/><Relationship Id="rId4" Type="http://schemas.openxmlformats.org/officeDocument/2006/relationships/image" Target="../media/image9.w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Radar Remote Sensing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305800" cy="609600"/>
          </a:xfrm>
        </p:spPr>
        <p:txBody>
          <a:bodyPr/>
          <a:lstStyle/>
          <a:p>
            <a:r>
              <a:rPr lang="en-US"/>
              <a:t>RADAR =&gt; </a:t>
            </a:r>
            <a:r>
              <a:rPr lang="en-US" b="1" i="1"/>
              <a:t>RA</a:t>
            </a:r>
            <a:r>
              <a:rPr lang="en-US"/>
              <a:t>dio </a:t>
            </a:r>
            <a:r>
              <a:rPr lang="en-US" b="1" i="1"/>
              <a:t>D</a:t>
            </a:r>
            <a:r>
              <a:rPr lang="en-US"/>
              <a:t>etection </a:t>
            </a:r>
            <a:r>
              <a:rPr lang="en-US" b="1" i="1"/>
              <a:t>A</a:t>
            </a:r>
            <a:r>
              <a:rPr lang="en-US"/>
              <a:t>nd </a:t>
            </a:r>
            <a:r>
              <a:rPr lang="en-US" b="1" i="1"/>
              <a:t>R</a:t>
            </a:r>
            <a:r>
              <a:rPr lang="en-US"/>
              <a:t>anging</a:t>
            </a:r>
          </a:p>
        </p:txBody>
      </p:sp>
      <p:pic>
        <p:nvPicPr>
          <p:cNvPr id="2053" name="Picture 5" descr="radar_bs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47813" y="1619250"/>
            <a:ext cx="6048375" cy="478155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/>
              <a:t>Radar Image Characteristics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1524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For side-looking radar systems, position within an image line is determined by travel time of radar beam.</a:t>
            </a:r>
          </a:p>
          <a:p>
            <a:pPr>
              <a:lnSpc>
                <a:spcPct val="90000"/>
              </a:lnSpc>
            </a:pPr>
            <a:r>
              <a:rPr lang="en-US"/>
              <a:t>Multiple image lines are created by forward motion of aircraft or satellite.</a:t>
            </a:r>
          </a:p>
        </p:txBody>
      </p:sp>
      <p:pic>
        <p:nvPicPr>
          <p:cNvPr id="25604" name="Picture 4" descr="e6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56163" y="2819400"/>
            <a:ext cx="4059237" cy="2709863"/>
          </a:xfrm>
          <a:prstGeom prst="rect">
            <a:avLst/>
          </a:prstGeom>
          <a:noFill/>
        </p:spPr>
      </p:pic>
      <p:pic>
        <p:nvPicPr>
          <p:cNvPr id="25605" name="Picture 5" descr="new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8600" y="2971800"/>
            <a:ext cx="4268788" cy="291782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Radar Shadows</a:t>
            </a:r>
          </a:p>
        </p:txBody>
      </p:sp>
      <p:sp>
        <p:nvSpPr>
          <p:cNvPr id="2662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00200"/>
          </a:xfrm>
        </p:spPr>
        <p:txBody>
          <a:bodyPr/>
          <a:lstStyle/>
          <a:p>
            <a:r>
              <a:rPr lang="en-US"/>
              <a:t>Radar shadows occur when slopes are not seen by radar beam.  That is, when slope angle is greater than the depression angle.</a:t>
            </a:r>
          </a:p>
          <a:p>
            <a:r>
              <a:rPr lang="en-US"/>
              <a:t>Shadow lengths get longer behind obstacles as depression angle gets smaller.</a:t>
            </a:r>
          </a:p>
        </p:txBody>
      </p:sp>
      <p:pic>
        <p:nvPicPr>
          <p:cNvPr id="26628" name="Picture 4" descr="sab6-1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663" y="2422525"/>
            <a:ext cx="4122737" cy="4359275"/>
          </a:xfrm>
          <a:prstGeom prst="rect">
            <a:avLst/>
          </a:prstGeom>
          <a:noFill/>
        </p:spPr>
      </p:pic>
      <p:pic>
        <p:nvPicPr>
          <p:cNvPr id="26629" name="Picture 5" descr="f980409_f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800600" y="2133600"/>
            <a:ext cx="3802063" cy="4445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533400"/>
          </a:xfrm>
        </p:spPr>
        <p:txBody>
          <a:bodyPr/>
          <a:lstStyle/>
          <a:p>
            <a:r>
              <a:rPr lang="en-US"/>
              <a:t>Radar Shadows</a:t>
            </a:r>
          </a:p>
        </p:txBody>
      </p:sp>
      <p:sp>
        <p:nvSpPr>
          <p:cNvPr id="2765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2590800"/>
          </a:xfrm>
        </p:spPr>
        <p:txBody>
          <a:bodyPr/>
          <a:lstStyle/>
          <a:p>
            <a:r>
              <a:rPr lang="en-US"/>
              <a:t>For simple terrain (flat with bumps), shadows can be used to get heights.  </a:t>
            </a:r>
          </a:p>
          <a:p>
            <a:r>
              <a:rPr lang="en-US"/>
              <a:t>See diagram below.  H = aircraft altitude, h = feature height,</a:t>
            </a:r>
            <a:br>
              <a:rPr lang="en-US"/>
            </a:br>
            <a:r>
              <a:rPr lang="en-US"/>
              <a:t>R</a:t>
            </a:r>
            <a:r>
              <a:rPr lang="en-US" baseline="-25000"/>
              <a:t>r</a:t>
            </a:r>
            <a:r>
              <a:rPr lang="en-US"/>
              <a:t> = slant range to far end of shadow, R</a:t>
            </a:r>
            <a:r>
              <a:rPr lang="en-US" baseline="-25000"/>
              <a:t>s</a:t>
            </a:r>
            <a:r>
              <a:rPr lang="en-US"/>
              <a:t> = slant range length of shadow.</a:t>
            </a:r>
          </a:p>
          <a:p>
            <a:r>
              <a:rPr lang="en-US"/>
              <a:t>Distances measured on slant range image.</a:t>
            </a:r>
          </a:p>
        </p:txBody>
      </p:sp>
      <p:pic>
        <p:nvPicPr>
          <p:cNvPr id="27652" name="Picture 4" descr="f980409_f5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495800" y="4191000"/>
            <a:ext cx="4305300" cy="2286000"/>
          </a:xfrm>
          <a:prstGeom prst="rect">
            <a:avLst/>
          </a:prstGeom>
          <a:noFill/>
        </p:spPr>
      </p:pic>
      <p:graphicFrame>
        <p:nvGraphicFramePr>
          <p:cNvPr id="27653" name="Object 5"/>
          <p:cNvGraphicFramePr>
            <a:graphicFrameLocks noChangeAspect="1"/>
          </p:cNvGraphicFramePr>
          <p:nvPr/>
        </p:nvGraphicFramePr>
        <p:xfrm>
          <a:off x="1676400" y="4038600"/>
          <a:ext cx="1389063" cy="1766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7654" name="Equation" r:id="rId4" imgW="698400" imgH="888840" progId="Equation.3">
                  <p:embed/>
                </p:oleObj>
              </mc:Choice>
              <mc:Fallback>
                <p:oleObj name="Equation" r:id="rId4" imgW="698400" imgH="88884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76400" y="4038600"/>
                        <a:ext cx="1389063" cy="1766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Slant Range and Ground Range Images</a:t>
            </a:r>
          </a:p>
        </p:txBody>
      </p:sp>
      <p:graphicFrame>
        <p:nvGraphicFramePr>
          <p:cNvPr id="28675" name="Object 3"/>
          <p:cNvGraphicFramePr>
            <a:graphicFrameLocks noChangeAspect="1"/>
          </p:cNvGraphicFramePr>
          <p:nvPr/>
        </p:nvGraphicFramePr>
        <p:xfrm>
          <a:off x="76200" y="1447800"/>
          <a:ext cx="5064125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7" name="CorelPhotoPaint.Image.8" r:id="rId3" imgW="16977778" imgH="13206349" progId="">
                  <p:embed/>
                </p:oleObj>
              </mc:Choice>
              <mc:Fallback>
                <p:oleObj name="CorelPhotoPaint.Image.8" r:id="rId3" imgW="16977778" imgH="13206349" progId="">
                  <p:embed/>
                  <p:pic>
                    <p:nvPicPr>
                      <p:cNvPr id="0" name="Picture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1447800"/>
                        <a:ext cx="5064125" cy="393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676" name="Object 4"/>
          <p:cNvGraphicFramePr>
            <a:graphicFrameLocks noChangeAspect="1"/>
          </p:cNvGraphicFramePr>
          <p:nvPr/>
        </p:nvGraphicFramePr>
        <p:xfrm>
          <a:off x="5076825" y="1981200"/>
          <a:ext cx="40671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8678" name="CorelPhotoPaint.Image.8" r:id="rId5" imgW="18590476" imgH="10463492" progId="">
                  <p:embed/>
                </p:oleObj>
              </mc:Choice>
              <mc:Fallback>
                <p:oleObj name="CorelPhotoPaint.Image.8" r:id="rId5" imgW="18590476" imgH="10463492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76825" y="1981200"/>
                        <a:ext cx="40671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46" name="Picture 2" descr="e6-29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343400" y="3122613"/>
            <a:ext cx="4725988" cy="3659187"/>
          </a:xfrm>
          <a:prstGeom prst="rect">
            <a:avLst/>
          </a:prstGeom>
          <a:noFill/>
        </p:spPr>
      </p:pic>
      <p:sp>
        <p:nvSpPr>
          <p:cNvPr id="31747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Foreshortening</a:t>
            </a:r>
          </a:p>
        </p:txBody>
      </p:sp>
      <p:sp>
        <p:nvSpPr>
          <p:cNvPr id="31748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5334000"/>
          </a:xfrm>
        </p:spPr>
        <p:txBody>
          <a:bodyPr/>
          <a:lstStyle/>
          <a:p>
            <a:r>
              <a:rPr lang="en-US"/>
              <a:t>Given that range determines cross-track pixel location, there is geometric foreshortening.</a:t>
            </a:r>
          </a:p>
          <a:p>
            <a:r>
              <a:rPr lang="en-US"/>
              <a:t>Cross-track length of feature determines how long it remains in radar illumination.</a:t>
            </a:r>
          </a:p>
          <a:p>
            <a:r>
              <a:rPr lang="en-US"/>
              <a:t>If surface slope is normal to wave front, then slope appears as a point in output image.</a:t>
            </a:r>
          </a:p>
          <a:p>
            <a:r>
              <a:rPr lang="en-US"/>
              <a:t>Foreshortening is one reason</a:t>
            </a:r>
            <a:br>
              <a:rPr lang="en-US"/>
            </a:br>
            <a:r>
              <a:rPr lang="en-US"/>
              <a:t>why radar is side-looking.</a:t>
            </a:r>
            <a:br>
              <a:rPr lang="en-US"/>
            </a:br>
            <a:r>
              <a:rPr lang="en-US"/>
              <a:t>Features directly beneath</a:t>
            </a:r>
            <a:br>
              <a:rPr lang="en-US"/>
            </a:br>
            <a:r>
              <a:rPr lang="en-US"/>
              <a:t>aircraft would have same </a:t>
            </a:r>
            <a:br>
              <a:rPr lang="en-US"/>
            </a:br>
            <a:r>
              <a:rPr lang="en-US"/>
              <a:t>return times and</a:t>
            </a:r>
            <a:br>
              <a:rPr lang="en-US"/>
            </a:br>
            <a:r>
              <a:rPr lang="en-US"/>
              <a:t>thus show as single point.</a:t>
            </a: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Foreshortening Example</a:t>
            </a:r>
          </a:p>
        </p:txBody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/>
              <a:t>Seasat image of Alaska.  Radar illumination is from the top.</a:t>
            </a:r>
          </a:p>
        </p:txBody>
      </p:sp>
      <p:pic>
        <p:nvPicPr>
          <p:cNvPr id="32772" name="Picture 4" descr="mag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2850" y="1600200"/>
            <a:ext cx="6407150" cy="5033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2" descr="e6-29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87938" y="3149600"/>
            <a:ext cx="3903662" cy="3022600"/>
          </a:xfrm>
          <a:prstGeom prst="rect">
            <a:avLst/>
          </a:prstGeom>
          <a:noFill/>
        </p:spPr>
      </p:pic>
      <p:sp>
        <p:nvSpPr>
          <p:cNvPr id="33795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/>
              <a:t>Foreshortening</a:t>
            </a:r>
          </a:p>
        </p:txBody>
      </p:sp>
      <p:sp>
        <p:nvSpPr>
          <p:cNvPr id="3379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19050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Surfaces seen with largest depression angles (closest to antenna) will have greatest amount of foreshortening.</a:t>
            </a:r>
          </a:p>
          <a:p>
            <a:pPr>
              <a:lnSpc>
                <a:spcPct val="90000"/>
              </a:lnSpc>
            </a:pPr>
            <a:r>
              <a:rPr lang="en-US"/>
              <a:t>Foreshortening decreases as the depression angle decreases (i.e., further from antenna) for a given surface slope.</a:t>
            </a:r>
          </a:p>
          <a:p>
            <a:pPr>
              <a:lnSpc>
                <a:spcPct val="90000"/>
              </a:lnSpc>
            </a:pPr>
            <a:r>
              <a:rPr lang="en-US"/>
              <a:t>Example of foreshortening for slopes of 15º from horizontal.</a:t>
            </a:r>
          </a:p>
        </p:txBody>
      </p:sp>
      <p:graphicFrame>
        <p:nvGraphicFramePr>
          <p:cNvPr id="33797" name="Object 5"/>
          <p:cNvGraphicFramePr>
            <a:graphicFrameLocks noChangeAspect="1"/>
          </p:cNvGraphicFramePr>
          <p:nvPr/>
        </p:nvGraphicFramePr>
        <p:xfrm>
          <a:off x="41275" y="3048000"/>
          <a:ext cx="5826125" cy="3598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3798" name="Document" r:id="rId5" imgW="6213960" imgH="4057560" progId="Word.Document.8">
                  <p:embed/>
                </p:oleObj>
              </mc:Choice>
              <mc:Fallback>
                <p:oleObj name="Document" r:id="rId5" imgW="6213960" imgH="4057560" progId="Word.Document.8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6139" b="21254"/>
                      <a:stretch>
                        <a:fillRect/>
                      </a:stretch>
                    </p:blipFill>
                    <p:spPr bwMode="auto">
                      <a:xfrm>
                        <a:off x="41275" y="3048000"/>
                        <a:ext cx="5826125" cy="3598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Layover in Radar Images</a:t>
            </a:r>
          </a:p>
        </p:txBody>
      </p:sp>
      <p:sp>
        <p:nvSpPr>
          <p:cNvPr id="3481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1676400"/>
          </a:xfrm>
        </p:spPr>
        <p:txBody>
          <a:bodyPr/>
          <a:lstStyle/>
          <a:p>
            <a:r>
              <a:rPr lang="en-US"/>
              <a:t>Layover occurs when slopes are steep that for return from top of slope is received before the return from the bottom of slope.</a:t>
            </a:r>
          </a:p>
          <a:p>
            <a:r>
              <a:rPr lang="en-US"/>
              <a:t>Object appears to be "laying over" on its side in the radar image.</a:t>
            </a:r>
          </a:p>
          <a:p>
            <a:r>
              <a:rPr lang="en-US"/>
              <a:t>Layover increases as depression angle increases.</a:t>
            </a:r>
          </a:p>
        </p:txBody>
      </p:sp>
      <p:graphicFrame>
        <p:nvGraphicFramePr>
          <p:cNvPr id="34820" name="Object 4"/>
          <p:cNvGraphicFramePr>
            <a:graphicFrameLocks noChangeAspect="1"/>
          </p:cNvGraphicFramePr>
          <p:nvPr/>
        </p:nvGraphicFramePr>
        <p:xfrm>
          <a:off x="2590800" y="2743200"/>
          <a:ext cx="3911600" cy="3962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4821" name="CorelPhotoPaint.Image.8" r:id="rId3" imgW="13625397" imgH="12901587" progId="">
                  <p:embed/>
                </p:oleObj>
              </mc:Choice>
              <mc:Fallback>
                <p:oleObj name="CorelPhotoPaint.Image.8" r:id="rId3" imgW="13625397" imgH="1290158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8875" t="2499"/>
                      <a:stretch>
                        <a:fillRect/>
                      </a:stretch>
                    </p:blipFill>
                    <p:spPr bwMode="auto">
                      <a:xfrm>
                        <a:off x="2590800" y="2743200"/>
                        <a:ext cx="3911600" cy="39624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2" descr="mag0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41450" y="1600200"/>
            <a:ext cx="6407150" cy="5033963"/>
          </a:xfrm>
          <a:prstGeom prst="rect">
            <a:avLst/>
          </a:prstGeom>
          <a:noFill/>
        </p:spPr>
      </p:pic>
      <p:sp>
        <p:nvSpPr>
          <p:cNvPr id="35843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Layover Example</a:t>
            </a:r>
          </a:p>
        </p:txBody>
      </p:sp>
      <p:sp>
        <p:nvSpPr>
          <p:cNvPr id="35844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685800" y="990600"/>
            <a:ext cx="7772400" cy="533400"/>
          </a:xfrm>
        </p:spPr>
        <p:txBody>
          <a:bodyPr/>
          <a:lstStyle/>
          <a:p>
            <a:r>
              <a:rPr lang="en-US"/>
              <a:t>Seasat image of Alaska.  Radar illumination is from the top.</a:t>
            </a:r>
          </a:p>
        </p:txBody>
      </p:sp>
      <p:sp>
        <p:nvSpPr>
          <p:cNvPr id="35845" name="Line 5"/>
          <p:cNvSpPr>
            <a:spLocks noChangeShapeType="1"/>
          </p:cNvSpPr>
          <p:nvPr/>
        </p:nvSpPr>
        <p:spPr bwMode="auto">
          <a:xfrm>
            <a:off x="3124200" y="2895600"/>
            <a:ext cx="685800" cy="609600"/>
          </a:xfrm>
          <a:prstGeom prst="line">
            <a:avLst/>
          </a:prstGeom>
          <a:noFill/>
          <a:ln w="38100">
            <a:solidFill>
              <a:srgbClr val="FF3300"/>
            </a:solidFill>
            <a:round/>
            <a:headEnd/>
            <a:tailEnd type="triangle" w="med" len="med"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457200"/>
          </a:xfrm>
        </p:spPr>
        <p:txBody>
          <a:bodyPr/>
          <a:lstStyle/>
          <a:p>
            <a:r>
              <a:rPr lang="en-US"/>
              <a:t>Layover Example</a:t>
            </a:r>
          </a:p>
        </p:txBody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762000"/>
            <a:ext cx="7772400" cy="990600"/>
          </a:xfrm>
        </p:spPr>
        <p:txBody>
          <a:bodyPr/>
          <a:lstStyle/>
          <a:p>
            <a:r>
              <a:rPr lang="en-US"/>
              <a:t>Mount Fujiyama, Japan.  Radar illumination from the top.</a:t>
            </a:r>
          </a:p>
        </p:txBody>
      </p:sp>
      <p:graphicFrame>
        <p:nvGraphicFramePr>
          <p:cNvPr id="36868" name="Object 4"/>
          <p:cNvGraphicFramePr>
            <a:graphicFrameLocks noChangeAspect="1"/>
          </p:cNvGraphicFramePr>
          <p:nvPr/>
        </p:nvGraphicFramePr>
        <p:xfrm>
          <a:off x="76200" y="2362200"/>
          <a:ext cx="4497388" cy="3567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0" name="CorelPhotoPaint.Image.8" r:id="rId3" imgW="6692063" imgH="5307937" progId="">
                  <p:embed/>
                </p:oleObj>
              </mc:Choice>
              <mc:Fallback>
                <p:oleObj name="CorelPhotoPaint.Image.8" r:id="rId3" imgW="6692063" imgH="5307937" progId="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362200"/>
                        <a:ext cx="4497388" cy="35671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869" name="Object 5"/>
          <p:cNvGraphicFramePr>
            <a:graphicFrameLocks noChangeAspect="1"/>
          </p:cNvGraphicFramePr>
          <p:nvPr/>
        </p:nvGraphicFramePr>
        <p:xfrm>
          <a:off x="4724400" y="2362200"/>
          <a:ext cx="4287838" cy="3562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6871" name="CorelPhotoPaint.Image.8" r:id="rId5" imgW="6692063" imgH="5561905" progId="">
                  <p:embed/>
                </p:oleObj>
              </mc:Choice>
              <mc:Fallback>
                <p:oleObj name="CorelPhotoPaint.Image.8" r:id="rId5" imgW="6692063" imgH="5561905" progId="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4400" y="2362200"/>
                        <a:ext cx="4287838" cy="3562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Radar Remote Sensing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838200"/>
          </a:xfrm>
        </p:spPr>
        <p:txBody>
          <a:bodyPr/>
          <a:lstStyle/>
          <a:p>
            <a:r>
              <a:rPr lang="en-US"/>
              <a:t>Active remote sensing system using 1 cm to 1m wavelengths (microwaves).</a:t>
            </a:r>
          </a:p>
          <a:p>
            <a:endParaRPr lang="en-US"/>
          </a:p>
        </p:txBody>
      </p:sp>
      <p:graphicFrame>
        <p:nvGraphicFramePr>
          <p:cNvPr id="14340" name="Object 4"/>
          <p:cNvGraphicFramePr>
            <a:graphicFrameLocks noChangeAspect="1"/>
          </p:cNvGraphicFramePr>
          <p:nvPr/>
        </p:nvGraphicFramePr>
        <p:xfrm>
          <a:off x="1595438" y="1884363"/>
          <a:ext cx="6286500" cy="50339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1" name="Document" r:id="rId4" imgW="6285960" imgH="5033520" progId="Word.Document.8">
                  <p:embed/>
                </p:oleObj>
              </mc:Choice>
              <mc:Fallback>
                <p:oleObj name="Document" r:id="rId4" imgW="6285960" imgH="5033520" progId="Word.Document.8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5438" y="1884363"/>
                        <a:ext cx="6286500" cy="50339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09600"/>
          </a:xfrm>
        </p:spPr>
        <p:txBody>
          <a:bodyPr/>
          <a:lstStyle/>
          <a:p>
            <a:r>
              <a:rPr lang="en-US"/>
              <a:t>Radar Image Spatial Resolution</a:t>
            </a:r>
          </a:p>
        </p:txBody>
      </p:sp>
      <p:sp>
        <p:nvSpPr>
          <p:cNvPr id="3891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2743200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Separate values of resolution for the along-track and cross-track directions.</a:t>
            </a:r>
          </a:p>
          <a:p>
            <a:pPr>
              <a:lnSpc>
                <a:spcPct val="90000"/>
              </a:lnSpc>
            </a:pPr>
            <a:r>
              <a:rPr lang="en-US"/>
              <a:t>Consider cross-track or range resolution.</a:t>
            </a:r>
          </a:p>
          <a:p>
            <a:pPr>
              <a:lnSpc>
                <a:spcPct val="90000"/>
              </a:lnSpc>
            </a:pPr>
            <a:r>
              <a:rPr lang="en-US"/>
              <a:t>Range resolution dependent on pulse length, </a:t>
            </a:r>
            <a:r>
              <a:rPr lang="en-US">
                <a:latin typeface="Symbol" pitchFamily="18" charset="2"/>
              </a:rPr>
              <a:t>t</a:t>
            </a:r>
            <a:r>
              <a:rPr lang="en-US"/>
              <a:t>, and on depression angle, </a:t>
            </a:r>
            <a:r>
              <a:rPr lang="en-US">
                <a:latin typeface="Symbol" pitchFamily="18" charset="2"/>
              </a:rPr>
              <a:t>b</a:t>
            </a:r>
            <a:r>
              <a:rPr lang="en-US"/>
              <a:t>.  Not dependent on antenna altitude.</a:t>
            </a:r>
          </a:p>
          <a:p>
            <a:pPr>
              <a:lnSpc>
                <a:spcPct val="90000"/>
              </a:lnSpc>
            </a:pPr>
            <a:r>
              <a:rPr lang="en-US"/>
              <a:t>Two features will be resolved in the range direction if their return pulses do not arrive back at the antenna at the same time.</a:t>
            </a:r>
          </a:p>
        </p:txBody>
      </p:sp>
      <p:pic>
        <p:nvPicPr>
          <p:cNvPr id="38916" name="Picture 4" descr="sab6-0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71800" y="3657600"/>
            <a:ext cx="3071813" cy="2871788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838200"/>
          </a:xfrm>
        </p:spPr>
        <p:txBody>
          <a:bodyPr/>
          <a:lstStyle/>
          <a:p>
            <a:r>
              <a:rPr lang="en-US"/>
              <a:t>Range Resolution</a:t>
            </a:r>
          </a:p>
        </p:txBody>
      </p:sp>
      <p:sp>
        <p:nvSpPr>
          <p:cNvPr id="3993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1066800"/>
            <a:ext cx="8153400" cy="5257800"/>
          </a:xfrm>
        </p:spPr>
        <p:txBody>
          <a:bodyPr/>
          <a:lstStyle/>
          <a:p>
            <a:r>
              <a:rPr lang="en-US"/>
              <a:t>Pulse length in distance is </a:t>
            </a:r>
            <a:r>
              <a:rPr lang="en-US">
                <a:latin typeface="Symbol" pitchFamily="18" charset="2"/>
              </a:rPr>
              <a:t>t*</a:t>
            </a:r>
            <a:r>
              <a:rPr lang="en-US"/>
              <a:t>c.</a:t>
            </a:r>
          </a:p>
          <a:p>
            <a:r>
              <a:rPr lang="en-US"/>
              <a:t>Assume that features are separated in</a:t>
            </a:r>
            <a:br>
              <a:rPr lang="en-US"/>
            </a:br>
            <a:r>
              <a:rPr lang="en-US"/>
              <a:t>range direction if horizontal separation</a:t>
            </a:r>
            <a:br>
              <a:rPr lang="en-US"/>
            </a:br>
            <a:r>
              <a:rPr lang="en-US"/>
              <a:t>(R</a:t>
            </a:r>
            <a:r>
              <a:rPr lang="en-US" baseline="-25000"/>
              <a:t>r</a:t>
            </a:r>
            <a:r>
              <a:rPr lang="en-US" baseline="30000"/>
              <a:t>)</a:t>
            </a:r>
            <a:r>
              <a:rPr lang="en-US" baseline="-25000"/>
              <a:t>,</a:t>
            </a:r>
            <a:r>
              <a:rPr lang="en-US"/>
              <a:t>is greater than (</a:t>
            </a:r>
            <a:r>
              <a:rPr lang="en-US">
                <a:latin typeface="Symbol" pitchFamily="18" charset="2"/>
              </a:rPr>
              <a:t>t*</a:t>
            </a:r>
            <a:r>
              <a:rPr lang="en-US"/>
              <a:t>c)/2.</a:t>
            </a:r>
          </a:p>
          <a:p>
            <a:r>
              <a:rPr lang="en-US"/>
              <a:t>From the triangle in diagram, we can</a:t>
            </a:r>
            <a:br>
              <a:rPr lang="en-US"/>
            </a:br>
            <a:r>
              <a:rPr lang="en-US"/>
              <a:t>derive range resolution (R</a:t>
            </a:r>
            <a:r>
              <a:rPr lang="en-US" baseline="-25000"/>
              <a:t>r</a:t>
            </a:r>
            <a:r>
              <a:rPr lang="en-US"/>
              <a:t>).</a:t>
            </a:r>
          </a:p>
          <a:p>
            <a:r>
              <a:rPr lang="en-US"/>
              <a:t>As  pulse length and  depression angle</a:t>
            </a:r>
            <a:br>
              <a:rPr lang="en-US"/>
            </a:br>
            <a:r>
              <a:rPr lang="en-US"/>
              <a:t>decrease, the range resolution gets smaller.</a:t>
            </a:r>
            <a:br>
              <a:rPr lang="en-US"/>
            </a:br>
            <a:r>
              <a:rPr lang="en-US"/>
              <a:t>Better resolution further from the antenna.</a:t>
            </a:r>
          </a:p>
          <a:p>
            <a:r>
              <a:rPr lang="en-US"/>
              <a:t>As depression angle increase for points closer</a:t>
            </a:r>
            <a:br>
              <a:rPr lang="en-US"/>
            </a:br>
            <a:r>
              <a:rPr lang="en-US"/>
              <a:t>to the antenna, range resolution is worse.</a:t>
            </a:r>
          </a:p>
          <a:p>
            <a:r>
              <a:rPr lang="en-US"/>
              <a:t>Another reason why radar can not image directly</a:t>
            </a:r>
            <a:br>
              <a:rPr lang="en-US"/>
            </a:br>
            <a:r>
              <a:rPr lang="en-US"/>
              <a:t>beneath the antenna.</a:t>
            </a:r>
          </a:p>
        </p:txBody>
      </p:sp>
      <p:pic>
        <p:nvPicPr>
          <p:cNvPr id="39940" name="Picture 4" descr="new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332413" y="914400"/>
            <a:ext cx="3811587" cy="1916113"/>
          </a:xfrm>
          <a:prstGeom prst="rect">
            <a:avLst/>
          </a:prstGeom>
          <a:noFill/>
        </p:spPr>
      </p:pic>
      <p:graphicFrame>
        <p:nvGraphicFramePr>
          <p:cNvPr id="39941" name="Object 5"/>
          <p:cNvGraphicFramePr>
            <a:graphicFrameLocks noChangeAspect="1"/>
          </p:cNvGraphicFramePr>
          <p:nvPr/>
        </p:nvGraphicFramePr>
        <p:xfrm>
          <a:off x="6629400" y="3276600"/>
          <a:ext cx="1700213" cy="2536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9942" name="Equation" r:id="rId4" imgW="850680" imgH="1269720" progId="Equation.3">
                  <p:embed/>
                </p:oleObj>
              </mc:Choice>
              <mc:Fallback>
                <p:oleObj name="Equation" r:id="rId4" imgW="850680" imgH="126972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629400" y="3276600"/>
                        <a:ext cx="1700213" cy="2536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152400"/>
            <a:ext cx="7772400" cy="685800"/>
          </a:xfrm>
        </p:spPr>
        <p:txBody>
          <a:bodyPr/>
          <a:lstStyle/>
          <a:p>
            <a:r>
              <a:rPr lang="en-US"/>
              <a:t>Along-Track Resolution</a:t>
            </a:r>
          </a:p>
        </p:txBody>
      </p:sp>
      <p:sp>
        <p:nvSpPr>
          <p:cNvPr id="4096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914400"/>
            <a:ext cx="8077200" cy="5486400"/>
          </a:xfrm>
        </p:spPr>
        <p:txBody>
          <a:bodyPr/>
          <a:lstStyle/>
          <a:p>
            <a:r>
              <a:rPr lang="en-US"/>
              <a:t>Along-track resolution in independent of the range resolution.</a:t>
            </a:r>
          </a:p>
          <a:p>
            <a:r>
              <a:rPr lang="en-US"/>
              <a:t>For simple SLAR system, the along-track cell size (R</a:t>
            </a:r>
            <a:r>
              <a:rPr lang="en-US" baseline="-25000"/>
              <a:t>a</a:t>
            </a:r>
            <a:r>
              <a:rPr lang="en-US"/>
              <a:t>)is dependent on beam width projected onto the ground.  Beam width and thus along-track resolution becomes wider for distances further from the antenna.</a:t>
            </a:r>
          </a:p>
          <a:p>
            <a:endParaRPr lang="en-US"/>
          </a:p>
          <a:p>
            <a:r>
              <a:rPr lang="en-US"/>
              <a:t>Where S is slant range,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 is radar</a:t>
            </a:r>
            <a:br>
              <a:rPr lang="en-US"/>
            </a:br>
            <a:r>
              <a:rPr lang="en-US"/>
              <a:t>wavelength, and D is antenna width.</a:t>
            </a:r>
          </a:p>
          <a:p>
            <a:r>
              <a:rPr lang="en-US"/>
              <a:t>Equation is derived from fact that beam</a:t>
            </a:r>
            <a:br>
              <a:rPr lang="en-US"/>
            </a:br>
            <a:r>
              <a:rPr lang="en-US"/>
              <a:t>width is proportional to </a:t>
            </a:r>
            <a:r>
              <a:rPr lang="en-US">
                <a:latin typeface="Symbol" pitchFamily="18" charset="2"/>
              </a:rPr>
              <a:t>l</a:t>
            </a:r>
            <a:r>
              <a:rPr lang="en-US"/>
              <a:t>/D.</a:t>
            </a:r>
          </a:p>
          <a:p>
            <a:r>
              <a:rPr lang="en-US"/>
              <a:t>For SAR systems, a longer antenna</a:t>
            </a:r>
            <a:br>
              <a:rPr lang="en-US"/>
            </a:br>
            <a:r>
              <a:rPr lang="en-US"/>
              <a:t>is synthesized for greater slant ranges</a:t>
            </a:r>
            <a:br>
              <a:rPr lang="en-US"/>
            </a:br>
            <a:r>
              <a:rPr lang="en-US"/>
              <a:t>to maintain a constant along-track</a:t>
            </a:r>
            <a:br>
              <a:rPr lang="en-US"/>
            </a:br>
            <a:r>
              <a:rPr lang="en-US"/>
              <a:t>resolution.</a:t>
            </a:r>
            <a:endParaRPr lang="en-US">
              <a:latin typeface="Symbol" pitchFamily="18" charset="2"/>
            </a:endParaRPr>
          </a:p>
        </p:txBody>
      </p:sp>
      <p:pic>
        <p:nvPicPr>
          <p:cNvPr id="40964" name="Picture 4" descr="sab6-0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5070475" y="2971800"/>
            <a:ext cx="3921125" cy="3656013"/>
          </a:xfrm>
          <a:prstGeom prst="rect">
            <a:avLst/>
          </a:prstGeom>
          <a:noFill/>
        </p:spPr>
      </p:pic>
      <p:graphicFrame>
        <p:nvGraphicFramePr>
          <p:cNvPr id="40965" name="Object 5"/>
          <p:cNvGraphicFramePr>
            <a:graphicFrameLocks noChangeAspect="1"/>
          </p:cNvGraphicFramePr>
          <p:nvPr/>
        </p:nvGraphicFramePr>
        <p:xfrm>
          <a:off x="2362200" y="2514600"/>
          <a:ext cx="1114425" cy="7826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0966" name="Equation" r:id="rId4" imgW="558720" imgH="393480" progId="Equation.3">
                  <p:embed/>
                </p:oleObj>
              </mc:Choice>
              <mc:Fallback>
                <p:oleObj name="Equation" r:id="rId4" imgW="558720" imgH="393480" progId="Equation.3">
                  <p:embed/>
                  <p:pic>
                    <p:nvPicPr>
                      <p:cNvPr id="0" name="Picture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362200" y="2514600"/>
                        <a:ext cx="1114425" cy="7826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Microwave Atmospheric Window</a:t>
            </a:r>
          </a:p>
        </p:txBody>
      </p:sp>
      <p:pic>
        <p:nvPicPr>
          <p:cNvPr id="22532" name="Picture 4" descr="plot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3663" y="1447800"/>
            <a:ext cx="9050337" cy="48672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Radar Systems</a:t>
            </a:r>
          </a:p>
        </p:txBody>
      </p:sp>
      <p:pic>
        <p:nvPicPr>
          <p:cNvPr id="15364" name="Picture 4" descr="sab7-01"/>
          <p:cNvPicPr>
            <a:picLocks noChangeAspect="1" noChangeArrowheads="1"/>
          </p:cNvPicPr>
          <p:nvPr/>
        </p:nvPicPr>
        <p:blipFill>
          <a:blip r:embed="rId2" cstate="print"/>
          <a:srcRect l="1633"/>
          <a:stretch>
            <a:fillRect/>
          </a:stretch>
        </p:blipFill>
        <p:spPr bwMode="auto">
          <a:xfrm>
            <a:off x="0" y="1066800"/>
            <a:ext cx="8991600" cy="3735388"/>
          </a:xfrm>
          <a:prstGeom prst="rect">
            <a:avLst/>
          </a:prstGeom>
          <a:noFill/>
        </p:spPr>
      </p:pic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1447800" y="5256213"/>
            <a:ext cx="5564188" cy="1187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buFontTx/>
              <a:buChar char="•"/>
            </a:pPr>
            <a:r>
              <a:rPr lang="en-US"/>
              <a:t> </a:t>
            </a:r>
            <a:r>
              <a:rPr lang="en-US">
                <a:latin typeface="Arial Narrow" pitchFamily="34" charset="0"/>
              </a:rPr>
              <a:t>AIRSAR - Flies in DC-8 with C, L, and P bands</a:t>
            </a:r>
          </a:p>
          <a:p>
            <a:pPr>
              <a:buFontTx/>
              <a:buChar char="•"/>
            </a:pPr>
            <a:r>
              <a:rPr lang="en-US">
                <a:latin typeface="Arial Narrow" pitchFamily="34" charset="0"/>
              </a:rPr>
              <a:t> SRTM (Shuttle Radar Topography Mission)</a:t>
            </a:r>
          </a:p>
          <a:p>
            <a:r>
              <a:rPr lang="en-US">
                <a:latin typeface="Arial Narrow" pitchFamily="34" charset="0"/>
              </a:rPr>
              <a:t>              - X-band and C-band radar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Radar Applications</a:t>
            </a:r>
          </a:p>
        </p:txBody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914400"/>
            <a:ext cx="7772400" cy="5181600"/>
          </a:xfrm>
        </p:spPr>
        <p:txBody>
          <a:bodyPr/>
          <a:lstStyle/>
          <a:p>
            <a:r>
              <a:rPr lang="en-US" dirty="0"/>
              <a:t>Radar imaging</a:t>
            </a:r>
          </a:p>
          <a:p>
            <a:pPr lvl="1"/>
            <a:r>
              <a:rPr lang="en-US" dirty="0"/>
              <a:t>Measure returned energy flux</a:t>
            </a:r>
          </a:p>
          <a:p>
            <a:pPr lvl="1"/>
            <a:r>
              <a:rPr lang="en-US" dirty="0"/>
              <a:t>Return controlled by dielectric constant (index of refraction) of materials, roughness of surface at wavelength scale, and slopes</a:t>
            </a:r>
          </a:p>
          <a:p>
            <a:r>
              <a:rPr lang="en-US" dirty="0"/>
              <a:t>Radar altimetry</a:t>
            </a:r>
          </a:p>
          <a:p>
            <a:pPr lvl="1"/>
            <a:r>
              <a:rPr lang="en-US" dirty="0"/>
              <a:t>Measure round trip travel time to determine distance between antenna and surface</a:t>
            </a:r>
          </a:p>
          <a:p>
            <a:r>
              <a:rPr lang="en-US" dirty="0"/>
              <a:t>Radar interferometry</a:t>
            </a:r>
          </a:p>
          <a:p>
            <a:pPr lvl="1"/>
            <a:r>
              <a:rPr lang="en-US" dirty="0"/>
              <a:t>Broadcast from one antenna and receive </a:t>
            </a:r>
            <a:r>
              <a:rPr lang="en-US"/>
              <a:t>at </a:t>
            </a:r>
            <a:r>
              <a:rPr lang="en-US" smtClean="0"/>
              <a:t>another </a:t>
            </a:r>
            <a:r>
              <a:rPr lang="en-US" smtClean="0"/>
              <a:t>antenna </a:t>
            </a:r>
            <a:r>
              <a:rPr lang="en-US" dirty="0"/>
              <a:t>with known distance between them</a:t>
            </a:r>
          </a:p>
          <a:p>
            <a:pPr lvl="1"/>
            <a:r>
              <a:rPr lang="en-US" dirty="0"/>
              <a:t>Phase difference for two antennas used to determine topography.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Characteristics of Radar Images</a:t>
            </a:r>
          </a:p>
        </p:txBody>
      </p:sp>
      <p:sp>
        <p:nvSpPr>
          <p:cNvPr id="1741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1219200"/>
            <a:ext cx="7772400" cy="1676400"/>
          </a:xfrm>
        </p:spPr>
        <p:txBody>
          <a:bodyPr/>
          <a:lstStyle/>
          <a:p>
            <a:r>
              <a:rPr lang="en-US"/>
              <a:t>SLAR - Side-Looking Airborne Radar</a:t>
            </a:r>
          </a:p>
          <a:p>
            <a:r>
              <a:rPr lang="en-US"/>
              <a:t>SAR - Synthetic Aperture Radar (also side-looking)</a:t>
            </a:r>
          </a:p>
          <a:p>
            <a:r>
              <a:rPr lang="en-US"/>
              <a:t>Side-looking characteristics induce some geometric effects quite distinct from framing cameras.</a:t>
            </a:r>
          </a:p>
        </p:txBody>
      </p:sp>
      <p:pic>
        <p:nvPicPr>
          <p:cNvPr id="17412" name="Picture 4" descr="e6-2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828800" y="2819400"/>
            <a:ext cx="5521325" cy="368617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Depression and Incidence Angle</a:t>
            </a:r>
          </a:p>
        </p:txBody>
      </p:sp>
      <p:pic>
        <p:nvPicPr>
          <p:cNvPr id="18436" name="Picture 4" descr="sab6-0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1752600"/>
            <a:ext cx="9140825" cy="4779963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Characteristics of Radar Images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85800" y="838200"/>
            <a:ext cx="7772400" cy="1676400"/>
          </a:xfrm>
        </p:spPr>
        <p:txBody>
          <a:bodyPr/>
          <a:lstStyle/>
          <a:p>
            <a:r>
              <a:rPr lang="en-US"/>
              <a:t>Radar records strength of returned signal and round trip travel time to determine pixel brightness and location of pixel perpendicular to flight direction, respectively.</a:t>
            </a:r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76200" y="2794000"/>
          <a:ext cx="5064125" cy="3938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4" name="CorelPhotoPaint.Image.8" r:id="rId3" imgW="16977778" imgH="13206349" progId="">
                  <p:embed/>
                </p:oleObj>
              </mc:Choice>
              <mc:Fallback>
                <p:oleObj name="CorelPhotoPaint.Image.8" r:id="rId3" imgW="16977778" imgH="13206349" progId="">
                  <p:embed/>
                  <p:pic>
                    <p:nvPicPr>
                      <p:cNvPr id="0" name="Picture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6200" y="2794000"/>
                        <a:ext cx="5064125" cy="39385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3" name="Object 7"/>
          <p:cNvGraphicFramePr>
            <a:graphicFrameLocks noChangeAspect="1"/>
          </p:cNvGraphicFramePr>
          <p:nvPr/>
        </p:nvGraphicFramePr>
        <p:xfrm>
          <a:off x="4419600" y="2511425"/>
          <a:ext cx="4067175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5" name="CorelPhotoPaint.Image.8" r:id="rId5" imgW="18590476" imgH="10463492" progId="">
                  <p:embed/>
                </p:oleObj>
              </mc:Choice>
              <mc:Fallback>
                <p:oleObj name="CorelPhotoPaint.Image.8" r:id="rId5" imgW="18590476" imgH="10463492" progId="">
                  <p:embed/>
                  <p:pic>
                    <p:nvPicPr>
                      <p:cNvPr id="0" name="Picture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9600" y="2511425"/>
                        <a:ext cx="4067175" cy="22891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228600"/>
            <a:ext cx="7772400" cy="609600"/>
          </a:xfrm>
        </p:spPr>
        <p:txBody>
          <a:bodyPr/>
          <a:lstStyle/>
          <a:p>
            <a:r>
              <a:rPr lang="en-US"/>
              <a:t>Radar Remote Sensing</a:t>
            </a:r>
          </a:p>
        </p:txBody>
      </p:sp>
      <p:sp>
        <p:nvSpPr>
          <p:cNvPr id="2457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609600" y="914400"/>
            <a:ext cx="7772400" cy="5334000"/>
          </a:xfrm>
        </p:spPr>
        <p:txBody>
          <a:bodyPr/>
          <a:lstStyle/>
          <a:p>
            <a:r>
              <a:rPr lang="en-US"/>
              <a:t>Radar Image Characteristics</a:t>
            </a:r>
          </a:p>
          <a:p>
            <a:pPr lvl="1"/>
            <a:r>
              <a:rPr lang="en-US"/>
              <a:t>Shadows</a:t>
            </a:r>
          </a:p>
          <a:p>
            <a:pPr lvl="1"/>
            <a:r>
              <a:rPr lang="en-US"/>
              <a:t>Foreshortening</a:t>
            </a:r>
          </a:p>
          <a:p>
            <a:pPr lvl="1"/>
            <a:r>
              <a:rPr lang="en-US"/>
              <a:t>Layover</a:t>
            </a:r>
          </a:p>
          <a:p>
            <a:pPr lvl="1"/>
            <a:r>
              <a:rPr lang="en-US"/>
              <a:t>Relief Displacement</a:t>
            </a:r>
          </a:p>
          <a:p>
            <a:r>
              <a:rPr lang="en-US"/>
              <a:t>Radar Spatial Resolution</a:t>
            </a:r>
          </a:p>
          <a:p>
            <a:pPr lvl="1"/>
            <a:r>
              <a:rPr lang="en-US"/>
              <a:t>Cross Track or Range Resolution</a:t>
            </a:r>
          </a:p>
          <a:p>
            <a:pPr lvl="1"/>
            <a:r>
              <a:rPr lang="en-US"/>
              <a:t>Along Track Resolution</a:t>
            </a:r>
          </a:p>
          <a:p>
            <a:pPr lvl="2"/>
            <a:r>
              <a:rPr lang="en-US"/>
              <a:t>SLAR</a:t>
            </a:r>
          </a:p>
          <a:p>
            <a:pPr lvl="2"/>
            <a:r>
              <a:rPr lang="en-US"/>
              <a:t>SAR</a:t>
            </a:r>
          </a:p>
          <a:p>
            <a:endParaRPr lang="en-US"/>
          </a:p>
        </p:txBody>
      </p:sp>
      <p:graphicFrame>
        <p:nvGraphicFramePr>
          <p:cNvPr id="24580" name="Object 4"/>
          <p:cNvGraphicFramePr>
            <a:graphicFrameLocks noChangeAspect="1"/>
          </p:cNvGraphicFramePr>
          <p:nvPr/>
        </p:nvGraphicFramePr>
        <p:xfrm>
          <a:off x="3124200" y="5029200"/>
          <a:ext cx="2359025" cy="137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4581" name="Equation" r:id="rId3" imgW="1180800" imgH="685800" progId="Equation.3">
                  <p:embed/>
                </p:oleObj>
              </mc:Choice>
              <mc:Fallback>
                <p:oleObj name="Equation" r:id="rId3" imgW="1180800" imgH="685800" progId="Equation.3">
                  <p:embed/>
                  <p:pic>
                    <p:nvPicPr>
                      <p:cNvPr id="0" name="Picture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24200" y="5029200"/>
                        <a:ext cx="2359025" cy="137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</p:sld>
</file>

<file path=ppt/theme/theme1.xml><?xml version="1.0" encoding="utf-8"?>
<a:theme xmlns:a="http://schemas.openxmlformats.org/drawingml/2006/main" name="epsc_notes">
  <a:themeElements>
    <a:clrScheme name="epsc_notes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psc_notes">
      <a:majorFont>
        <a:latin typeface="Arial Narrow"/>
        <a:ea typeface=""/>
        <a:cs typeface=""/>
      </a:majorFont>
      <a:minorFont>
        <a:latin typeface="Arial Narrow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epsc_notes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c_notes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epsc_notes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c_notes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c_notes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c_notes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epsc_notes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C:\Program Files\Microsoft Office\Templates\epsc_notes.pot</Template>
  <TotalTime>444</TotalTime>
  <Words>657</Words>
  <Application>Microsoft Office PowerPoint</Application>
  <PresentationFormat>On-screen Show (4:3)</PresentationFormat>
  <Paragraphs>85</Paragraphs>
  <Slides>22</Slides>
  <Notes>0</Notes>
  <HiddenSlides>0</HiddenSlides>
  <MMClips>0</MMClips>
  <ScaleCrop>false</ScaleCrop>
  <HeadingPairs>
    <vt:vector size="8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Embedded OLE Servers</vt:lpstr>
      </vt:variant>
      <vt:variant>
        <vt:i4>3</vt:i4>
      </vt:variant>
      <vt:variant>
        <vt:lpstr>Slide Titles</vt:lpstr>
      </vt:variant>
      <vt:variant>
        <vt:i4>22</vt:i4>
      </vt:variant>
    </vt:vector>
  </HeadingPairs>
  <TitlesOfParts>
    <vt:vector size="29" baseType="lpstr">
      <vt:lpstr>Arial Narrow</vt:lpstr>
      <vt:lpstr>Symbol</vt:lpstr>
      <vt:lpstr>Times New Roman</vt:lpstr>
      <vt:lpstr>epsc_notes</vt:lpstr>
      <vt:lpstr>Document</vt:lpstr>
      <vt:lpstr>CorelPhotoPaint.Image.8</vt:lpstr>
      <vt:lpstr>Equation</vt:lpstr>
      <vt:lpstr>Radar Remote Sensing</vt:lpstr>
      <vt:lpstr>Radar Remote Sensing</vt:lpstr>
      <vt:lpstr>Microwave Atmospheric Window</vt:lpstr>
      <vt:lpstr>Radar Systems</vt:lpstr>
      <vt:lpstr>Radar Applications</vt:lpstr>
      <vt:lpstr>Characteristics of Radar Images</vt:lpstr>
      <vt:lpstr>Depression and Incidence Angle</vt:lpstr>
      <vt:lpstr>Characteristics of Radar Images</vt:lpstr>
      <vt:lpstr>Radar Remote Sensing</vt:lpstr>
      <vt:lpstr>Radar Image Characteristics</vt:lpstr>
      <vt:lpstr>Radar Shadows</vt:lpstr>
      <vt:lpstr>Radar Shadows</vt:lpstr>
      <vt:lpstr>Slant Range and Ground Range Images</vt:lpstr>
      <vt:lpstr>Foreshortening</vt:lpstr>
      <vt:lpstr>Foreshortening Example</vt:lpstr>
      <vt:lpstr>Foreshortening</vt:lpstr>
      <vt:lpstr>Layover in Radar Images</vt:lpstr>
      <vt:lpstr>Layover Example</vt:lpstr>
      <vt:lpstr>Layover Example</vt:lpstr>
      <vt:lpstr>Radar Image Spatial Resolution</vt:lpstr>
      <vt:lpstr>Range Resolution</vt:lpstr>
      <vt:lpstr>Along-Track Resolution</vt:lpstr>
    </vt:vector>
  </TitlesOfParts>
  <Company>Washington University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Radar Remote Sensing</dc:title>
  <dc:creator>Ed Guinness</dc:creator>
  <cp:lastModifiedBy>Zhiyong Hu</cp:lastModifiedBy>
  <cp:revision>21</cp:revision>
  <cp:lastPrinted>2000-04-10T13:45:44Z</cp:lastPrinted>
  <dcterms:created xsi:type="dcterms:W3CDTF">2000-04-06T01:48:38Z</dcterms:created>
  <dcterms:modified xsi:type="dcterms:W3CDTF">2015-04-15T14:16:31Z</dcterms:modified>
</cp:coreProperties>
</file>