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8" r:id="rId3"/>
    <p:sldId id="299" r:id="rId4"/>
    <p:sldId id="268" r:id="rId5"/>
    <p:sldId id="269" r:id="rId6"/>
    <p:sldId id="270" r:id="rId7"/>
    <p:sldId id="293" r:id="rId8"/>
    <p:sldId id="295" r:id="rId9"/>
    <p:sldId id="256" r:id="rId10"/>
    <p:sldId id="281" r:id="rId11"/>
    <p:sldId id="280" r:id="rId12"/>
    <p:sldId id="267" r:id="rId13"/>
    <p:sldId id="259" r:id="rId14"/>
    <p:sldId id="271" r:id="rId15"/>
    <p:sldId id="264" r:id="rId16"/>
    <p:sldId id="263" r:id="rId17"/>
    <p:sldId id="260" r:id="rId18"/>
    <p:sldId id="265" r:id="rId19"/>
    <p:sldId id="296" r:id="rId20"/>
    <p:sldId id="279" r:id="rId21"/>
    <p:sldId id="297" r:id="rId22"/>
    <p:sldId id="298" r:id="rId23"/>
    <p:sldId id="272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66" r:id="rId35"/>
    <p:sldId id="278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07/7/12/main" val="0"/>
    </p:ext>
    <p:ext uri="{D31A062A-798A-4329-ABDD-BBA856620510}">
      <p14:defaultImageDpi xmlns:p14="http://schemas.microsoft.com/office/powerpoint/2007/7/12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1" autoAdjust="0"/>
    <p:restoredTop sz="92921" autoAdjust="0"/>
  </p:normalViewPr>
  <p:slideViewPr>
    <p:cSldViewPr>
      <p:cViewPr>
        <p:scale>
          <a:sx n="100" d="100"/>
          <a:sy n="100" d="100"/>
        </p:scale>
        <p:origin x="-12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1.wmf"/><Relationship Id="rId18" Type="http://schemas.openxmlformats.org/officeDocument/2006/relationships/image" Target="../media/image5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12" Type="http://schemas.openxmlformats.org/officeDocument/2006/relationships/image" Target="../media/image50.wmf"/><Relationship Id="rId17" Type="http://schemas.openxmlformats.org/officeDocument/2006/relationships/image" Target="../media/image55.wmf"/><Relationship Id="rId2" Type="http://schemas.openxmlformats.org/officeDocument/2006/relationships/image" Target="../media/image40.wmf"/><Relationship Id="rId16" Type="http://schemas.openxmlformats.org/officeDocument/2006/relationships/image" Target="../media/image54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11" Type="http://schemas.openxmlformats.org/officeDocument/2006/relationships/image" Target="../media/image49.wmf"/><Relationship Id="rId5" Type="http://schemas.openxmlformats.org/officeDocument/2006/relationships/image" Target="../media/image43.wmf"/><Relationship Id="rId15" Type="http://schemas.openxmlformats.org/officeDocument/2006/relationships/image" Target="../media/image53.wmf"/><Relationship Id="rId10" Type="http://schemas.openxmlformats.org/officeDocument/2006/relationships/image" Target="../media/image48.wmf"/><Relationship Id="rId4" Type="http://schemas.openxmlformats.org/officeDocument/2006/relationships/image" Target="../media/image42.wmf"/><Relationship Id="rId9" Type="http://schemas.openxmlformats.org/officeDocument/2006/relationships/image" Target="../media/image47.wmf"/><Relationship Id="rId14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12" Type="http://schemas.openxmlformats.org/officeDocument/2006/relationships/image" Target="../media/image70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11" Type="http://schemas.openxmlformats.org/officeDocument/2006/relationships/image" Target="../media/image69.wmf"/><Relationship Id="rId5" Type="http://schemas.openxmlformats.org/officeDocument/2006/relationships/image" Target="../media/image63.wmf"/><Relationship Id="rId10" Type="http://schemas.openxmlformats.org/officeDocument/2006/relationships/image" Target="../media/image68.wmf"/><Relationship Id="rId4" Type="http://schemas.openxmlformats.org/officeDocument/2006/relationships/image" Target="../media/image62.wmf"/><Relationship Id="rId9" Type="http://schemas.openxmlformats.org/officeDocument/2006/relationships/image" Target="../media/image6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  TO  RADAR  SYSTEMS , </a:t>
            </a:r>
            <a:r>
              <a:rPr lang="en-US" sz="1400" b="0" dirty="0" smtClean="0"/>
              <a:t>Merrill I. Skolnik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1400" b="0" dirty="0" smtClean="0"/>
              <a:t>Third Edition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Chapter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fa-IR" sz="1400" b="0" i="0" u="none" strike="noStrike" kern="1200" cap="none" spc="0" normalizeH="0" baseline="0" noProof="0" dirty="0">
              <a:ln>
                <a:noFill/>
              </a:ln>
              <a:solidFill>
                <a:srgbClr xmlns:mc="http://schemas.openxmlformats.org/markup-compatibility/2006" xmlns:a14="http://schemas.microsoft.com/office/drawing/2007/7/7/main" val="FF0000" mc:Ignorable="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wmf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2.wmf"/><Relationship Id="rId9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2.wmf"/><Relationship Id="rId3" Type="http://schemas.openxmlformats.org/officeDocument/2006/relationships/image" Target="../media/image25.png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38.gif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43.wmf"/><Relationship Id="rId18" Type="http://schemas.openxmlformats.org/officeDocument/2006/relationships/image" Target="../media/image58.gif"/><Relationship Id="rId26" Type="http://schemas.openxmlformats.org/officeDocument/2006/relationships/image" Target="../media/image49.wmf"/><Relationship Id="rId39" Type="http://schemas.openxmlformats.org/officeDocument/2006/relationships/oleObject" Target="../embeddings/oleObject35.bin"/><Relationship Id="rId3" Type="http://schemas.openxmlformats.org/officeDocument/2006/relationships/image" Target="../media/image57.jpeg"/><Relationship Id="rId21" Type="http://schemas.openxmlformats.org/officeDocument/2006/relationships/oleObject" Target="../embeddings/oleObject26.bin"/><Relationship Id="rId34" Type="http://schemas.openxmlformats.org/officeDocument/2006/relationships/image" Target="../media/image53.wmf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45.wmf"/><Relationship Id="rId25" Type="http://schemas.openxmlformats.org/officeDocument/2006/relationships/oleObject" Target="../embeddings/oleObject28.bin"/><Relationship Id="rId33" Type="http://schemas.openxmlformats.org/officeDocument/2006/relationships/oleObject" Target="../embeddings/oleObject32.bin"/><Relationship Id="rId38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4.bin"/><Relationship Id="rId20" Type="http://schemas.openxmlformats.org/officeDocument/2006/relationships/image" Target="../media/image46.wmf"/><Relationship Id="rId29" Type="http://schemas.openxmlformats.org/officeDocument/2006/relationships/oleObject" Target="../embeddings/oleObject30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42.wmf"/><Relationship Id="rId24" Type="http://schemas.openxmlformats.org/officeDocument/2006/relationships/image" Target="../media/image48.wmf"/><Relationship Id="rId32" Type="http://schemas.openxmlformats.org/officeDocument/2006/relationships/image" Target="../media/image52.wmf"/><Relationship Id="rId37" Type="http://schemas.openxmlformats.org/officeDocument/2006/relationships/oleObject" Target="../embeddings/oleObject34.bin"/><Relationship Id="rId40" Type="http://schemas.openxmlformats.org/officeDocument/2006/relationships/image" Target="../media/image56.wmf"/><Relationship Id="rId5" Type="http://schemas.openxmlformats.org/officeDocument/2006/relationships/image" Target="../media/image39.wmf"/><Relationship Id="rId15" Type="http://schemas.openxmlformats.org/officeDocument/2006/relationships/image" Target="../media/image44.wmf"/><Relationship Id="rId23" Type="http://schemas.openxmlformats.org/officeDocument/2006/relationships/oleObject" Target="../embeddings/oleObject27.bin"/><Relationship Id="rId28" Type="http://schemas.openxmlformats.org/officeDocument/2006/relationships/image" Target="../media/image50.wmf"/><Relationship Id="rId36" Type="http://schemas.openxmlformats.org/officeDocument/2006/relationships/image" Target="../media/image54.wmf"/><Relationship Id="rId10" Type="http://schemas.openxmlformats.org/officeDocument/2006/relationships/oleObject" Target="../embeddings/oleObject21.bin"/><Relationship Id="rId19" Type="http://schemas.openxmlformats.org/officeDocument/2006/relationships/oleObject" Target="../embeddings/oleObject25.bin"/><Relationship Id="rId31" Type="http://schemas.openxmlformats.org/officeDocument/2006/relationships/oleObject" Target="../embeddings/oleObject3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1.wmf"/><Relationship Id="rId14" Type="http://schemas.openxmlformats.org/officeDocument/2006/relationships/oleObject" Target="../embeddings/oleObject23.bin"/><Relationship Id="rId22" Type="http://schemas.openxmlformats.org/officeDocument/2006/relationships/image" Target="../media/image47.wmf"/><Relationship Id="rId27" Type="http://schemas.openxmlformats.org/officeDocument/2006/relationships/oleObject" Target="../embeddings/oleObject29.bin"/><Relationship Id="rId30" Type="http://schemas.openxmlformats.org/officeDocument/2006/relationships/image" Target="../media/image51.wmf"/><Relationship Id="rId35" Type="http://schemas.openxmlformats.org/officeDocument/2006/relationships/oleObject" Target="../embeddings/oleObject3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66.wmf"/><Relationship Id="rId26" Type="http://schemas.openxmlformats.org/officeDocument/2006/relationships/image" Target="../media/image70.wmf"/><Relationship Id="rId3" Type="http://schemas.openxmlformats.org/officeDocument/2006/relationships/oleObject" Target="../embeddings/oleObject36.bin"/><Relationship Id="rId21" Type="http://schemas.openxmlformats.org/officeDocument/2006/relationships/oleObject" Target="../embeddings/oleObject45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63.wmf"/><Relationship Id="rId17" Type="http://schemas.openxmlformats.org/officeDocument/2006/relationships/oleObject" Target="../embeddings/oleObject43.bin"/><Relationship Id="rId25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wmf"/><Relationship Id="rId20" Type="http://schemas.openxmlformats.org/officeDocument/2006/relationships/image" Target="../media/image67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40.bin"/><Relationship Id="rId24" Type="http://schemas.openxmlformats.org/officeDocument/2006/relationships/image" Target="../media/image69.wmf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23" Type="http://schemas.openxmlformats.org/officeDocument/2006/relationships/oleObject" Target="../embeddings/oleObject46.bin"/><Relationship Id="rId10" Type="http://schemas.openxmlformats.org/officeDocument/2006/relationships/image" Target="../media/image62.wmf"/><Relationship Id="rId19" Type="http://schemas.openxmlformats.org/officeDocument/2006/relationships/oleObject" Target="../embeddings/oleObject44.bin"/><Relationship Id="rId4" Type="http://schemas.openxmlformats.org/officeDocument/2006/relationships/image" Target="../media/image59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64.wmf"/><Relationship Id="rId22" Type="http://schemas.openxmlformats.org/officeDocument/2006/relationships/image" Target="../media/image6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file:///D:\NIT\Radar\Display-3.MPG" TargetMode="External"/><Relationship Id="rId7" Type="http://schemas.openxmlformats.org/officeDocument/2006/relationships/image" Target="../media/image7.png"/><Relationship Id="rId2" Type="http://schemas.openxmlformats.org/officeDocument/2006/relationships/video" Target="file:///D:\NIT\Radar\Display-1.MPG" TargetMode="External"/><Relationship Id="rId1" Type="http://schemas.openxmlformats.org/officeDocument/2006/relationships/video" Target="file:///D:\NIT\Radar\Antenna-0.MPG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n000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447800"/>
            <a:ext cx="4127290" cy="4936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2438400" cy="609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Third Edition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400" dirty="0" smtClean="0">
                <a:solidFill>
                  <a:srgbClr xmlns:mc="http://schemas.openxmlformats.org/markup-compatibility/2006" xmlns:a14="http://schemas.microsoft.com/office/drawing/2007/7/7/main" val="C00000" mc:Ignorable=""/>
                </a:solidFill>
              </a:rPr>
              <a:t>By : Merrill I. Skolnik</a:t>
            </a:r>
            <a:endParaRPr lang="fa-IR" sz="1600" dirty="0">
              <a:solidFill>
                <a:srgbClr xmlns:mc="http://schemas.openxmlformats.org/markup-compatibility/2006" xmlns:a14="http://schemas.microsoft.com/office/drawing/2007/7/7/main" val="C00000" mc:Ignorable=""/>
              </a:solidFill>
            </a:endParaRPr>
          </a:p>
        </p:txBody>
      </p:sp>
      <p:pic>
        <p:nvPicPr>
          <p:cNvPr id="4" name="Content Placeholder 3" descr="scan0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9200" y="2438400"/>
            <a:ext cx="2713918" cy="3759578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228600"/>
            <a:ext cx="830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INTRODUCTION  TO  RADAR  SYSTEMS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29200" y="1752600"/>
            <a:ext cx="2362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Second Edition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C0000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By : Merrill I. Skolnik</a:t>
            </a:r>
            <a:endParaRPr kumimoji="0" lang="fa-IR" sz="1600" b="0" i="0" u="none" strike="noStrike" kern="1200" cap="none" spc="0" normalizeH="0" baseline="0" noProof="0" dirty="0">
              <a:ln>
                <a:noFill/>
              </a:ln>
              <a:solidFill>
                <a:srgbClr xmlns:mc="http://schemas.openxmlformats.org/markup-compatibility/2006" xmlns:a14="http://schemas.microsoft.com/office/drawing/2007/7/7/main" val="C00000" mc:Ignorable="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History  of  the radar</a:t>
            </a:r>
            <a:endParaRPr lang="fa-I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534400" cy="5638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/>
              <a:t>Before World War II</a:t>
            </a:r>
            <a:r>
              <a:rPr lang="en-US" sz="2400" dirty="0" smtClean="0"/>
              <a:t>:  </a:t>
            </a:r>
            <a:r>
              <a:rPr lang="en-US" sz="1600" dirty="0" smtClean="0"/>
              <a:t>A simple radar by several country is proposed and applied.</a:t>
            </a:r>
            <a:endParaRPr lang="en-US" sz="2400" dirty="0" smtClean="0"/>
          </a:p>
          <a:p>
            <a:r>
              <a:rPr lang="en-US" sz="2400" b="1" dirty="0" smtClean="0"/>
              <a:t>After World War II</a:t>
            </a:r>
            <a:r>
              <a:rPr lang="en-US" sz="2400" dirty="0" smtClean="0"/>
              <a:t>:	    </a:t>
            </a:r>
            <a:r>
              <a:rPr lang="en-US" sz="1600" dirty="0" smtClean="0"/>
              <a:t>the radar technology grew rapidly.</a:t>
            </a:r>
            <a:endParaRPr lang="en-US" sz="1800" dirty="0" smtClean="0"/>
          </a:p>
          <a:p>
            <a:pPr>
              <a:spcBef>
                <a:spcPts val="600"/>
              </a:spcBef>
            </a:pPr>
            <a:r>
              <a:rPr lang="en-US" sz="1800" dirty="0" smtClean="0"/>
              <a:t>Use of Doppler effect in MTI (moving target indicator).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Use of High power stable amplifier such as </a:t>
            </a:r>
            <a:r>
              <a:rPr lang="en-US" sz="1800" dirty="0" smtClean="0">
                <a:solidFill>
                  <a:srgbClr xmlns:mc="http://schemas.openxmlformats.org/markup-compatibility/2006" xmlns:a14="http://schemas.microsoft.com/office/drawing/2007/7/7/main" val="00B050" mc:Ignorable=""/>
                </a:solidFill>
              </a:rPr>
              <a:t>klystron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xmlns:mc="http://schemas.openxmlformats.org/markup-compatibility/2006" xmlns:a14="http://schemas.microsoft.com/office/drawing/2007/7/7/main" val="00B050" mc:Ignorable=""/>
                </a:solidFill>
              </a:rPr>
              <a:t>TWT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rgbClr xmlns:mc="http://schemas.openxmlformats.org/markup-compatibility/2006" xmlns:a14="http://schemas.microsoft.com/office/drawing/2007/7/7/main" val="00B050" mc:Ignorable=""/>
                </a:solidFill>
              </a:rPr>
              <a:t>solid state amplifier </a:t>
            </a:r>
            <a:r>
              <a:rPr lang="en-US" sz="1800" dirty="0" smtClean="0"/>
              <a:t>instead of the </a:t>
            </a:r>
            <a:r>
              <a:rPr lang="en-US" sz="1800" b="1" dirty="0" smtClean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</a:rPr>
              <a:t>magnetron</a:t>
            </a:r>
            <a:r>
              <a:rPr lang="en-US" sz="1800" dirty="0" smtClean="0"/>
              <a:t> tube.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Use of mono-pulse radar for better accuracy.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Use of pulse compression technique to achieve the range resolution.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Use of Synthetic aperture radar (SAR) for imaging of ground surfaces. 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Development of Airborne radar.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Phase array Antenna for electronically scan of environments without mechanical movement of the antenna.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Use of HF over-the-Horizon radars to detect aircraft to almost 2000 nmi.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Use of radar technology to recognize target by extraction of its information.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radar to gather weather information, wind speed and direction. 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Use of digital signal processing to develop radar.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The Principle of the Radar</a:t>
            </a:r>
            <a:endParaRPr lang="fa-IR" sz="2400" b="1" dirty="0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685800" y="5131242"/>
          <a:ext cx="1219200" cy="413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3" imgW="609480" imgH="215640" progId="Equation.3">
                  <p:embed/>
                </p:oleObj>
              </mc:Choice>
              <mc:Fallback>
                <p:oleObj name="Equation" r:id="rId3" imgW="609480" imgH="2156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41346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219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grpSp>
        <p:nvGrpSpPr>
          <p:cNvPr id="12" name="Group 11"/>
          <p:cNvGrpSpPr/>
          <p:nvPr/>
        </p:nvGrpSpPr>
        <p:grpSpPr>
          <a:xfrm>
            <a:off x="401858" y="1219200"/>
            <a:ext cx="8284942" cy="3636000"/>
            <a:chOff x="685794" y="914400"/>
            <a:chExt cx="8284942" cy="3636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685794" y="914400"/>
              <a:ext cx="8284942" cy="36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3316" name="Object 4"/>
            <p:cNvGraphicFramePr>
              <a:graphicFrameLocks noChangeAspect="1"/>
            </p:cNvGraphicFramePr>
            <p:nvPr/>
          </p:nvGraphicFramePr>
          <p:xfrm>
            <a:off x="4952994" y="3965575"/>
            <a:ext cx="488547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0" name="Equation" r:id="rId6" imgW="152280" imgH="164880" progId="Equation.3">
                    <p:embed/>
                  </p:oleObj>
                </mc:Choice>
                <mc:Fallback>
                  <p:oleObj name="Equation" r:id="rId6" imgW="152280" imgH="1648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488547" cy="301625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2209800" y="5181600"/>
          <a:ext cx="1524000" cy="35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8" imgW="952200" imgH="228600" progId="Equation.3">
                  <p:embed/>
                </p:oleObj>
              </mc:Choice>
              <mc:Fallback>
                <p:oleObj name="Equation" r:id="rId8" imgW="9522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350796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609600" y="5638800"/>
            <a:ext cx="1524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example :</a:t>
            </a:r>
            <a:endParaRPr kumimoji="0" lang="fa-IR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2209800" y="5715000"/>
          <a:ext cx="2971800" cy="37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10" imgW="1650960" imgH="215640" progId="Equation.3">
                  <p:embed/>
                </p:oleObj>
              </mc:Choice>
              <mc:Fallback>
                <p:oleObj name="Equation" r:id="rId10" imgW="165096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971800" cy="372904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00800" y="5105400"/>
            <a:ext cx="2209800" cy="134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Typical Radar Waveform </a:t>
            </a:r>
            <a:endParaRPr lang="fa-IR" sz="2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914400"/>
            <a:ext cx="5382069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4343400"/>
            <a:ext cx="335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(Pulse Repetition Interval)</a:t>
            </a:r>
          </a:p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PRF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1600" dirty="0" smtClean="0"/>
              <a:t>(Pulse Repetition Frequency)     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fa-IR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304800" y="5334000"/>
          <a:ext cx="1676400" cy="312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name="Equation" r:id="rId4" imgW="1041120" imgH="203040" progId="Equation.3">
                  <p:embed/>
                </p:oleObj>
              </mc:Choice>
              <mc:Fallback>
                <p:oleObj name="Equation" r:id="rId4" imgW="104112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76400" cy="31292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2133600" y="5257800"/>
          <a:ext cx="1600200" cy="516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Equation" r:id="rId6" imgW="1168200" imgH="393480" progId="Equation.3">
                  <p:embed/>
                </p:oleObj>
              </mc:Choice>
              <mc:Fallback>
                <p:oleObj name="Equation" r:id="rId6" imgW="11682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00200" cy="51652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228600" y="5943600"/>
            <a:ext cx="22098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kumimoji="0" lang="en-US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 Peak Power</a:t>
            </a:r>
            <a:endParaRPr kumimoji="0" lang="en-US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b="1" dirty="0" err="1" smtClean="0"/>
              <a:t>P</a:t>
            </a:r>
            <a:r>
              <a:rPr lang="en-US" b="1" baseline="-25000" dirty="0" err="1" smtClean="0"/>
              <a:t>av</a:t>
            </a:r>
            <a:r>
              <a:rPr lang="en-US" dirty="0" smtClean="0"/>
              <a:t>  </a:t>
            </a:r>
            <a:r>
              <a:rPr lang="en-US" sz="1600" dirty="0" smtClean="0"/>
              <a:t>is Average Power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endParaRPr kumimoji="0" lang="fa-IR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5334000" y="4572000"/>
          <a:ext cx="291836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Equation" r:id="rId8" imgW="1866600" imgH="203040" progId="Equation.3">
                  <p:embed/>
                </p:oleObj>
              </mc:Choice>
              <mc:Fallback>
                <p:oleObj name="Equation" r:id="rId8" imgW="186660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918367" cy="30480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4114800" y="5410200"/>
          <a:ext cx="44672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Equation" r:id="rId10" imgW="2857320" imgH="203040" progId="Equation.3">
                  <p:embed/>
                </p:oleObj>
              </mc:Choice>
              <mc:Fallback>
                <p:oleObj name="Equation" r:id="rId10" imgW="2857320" imgH="203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467225" cy="30480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2133600" y="5943600"/>
          <a:ext cx="168751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Equation" r:id="rId12" imgW="1079280" imgH="393480" progId="Equation.3">
                  <p:embed/>
                </p:oleObj>
              </mc:Choice>
              <mc:Fallback>
                <p:oleObj name="Equation" r:id="rId12" imgW="107928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87512" cy="59055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4648200" y="6096000"/>
            <a:ext cx="121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for example:  </a:t>
            </a:r>
            <a:endParaRPr lang="fa-IR" sz="1600" dirty="0"/>
          </a:p>
        </p:txBody>
      </p:sp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5867400" y="6096000"/>
          <a:ext cx="3035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Equation" r:id="rId14" imgW="1942920" imgH="228600" progId="Equation.3">
                  <p:embed/>
                </p:oleObj>
              </mc:Choice>
              <mc:Fallback>
                <p:oleObj name="Equation" r:id="rId14" imgW="194292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35300" cy="34290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3581400" y="4419600"/>
          <a:ext cx="1112838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Equation" r:id="rId16" imgW="749160" imgH="393480" progId="Equation.3">
                  <p:embed/>
                </p:oleObj>
              </mc:Choice>
              <mc:Fallback>
                <p:oleObj name="Equation" r:id="rId16" imgW="74916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112838" cy="56038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Typical Radar Waveform </a:t>
            </a:r>
            <a:endParaRPr lang="fa-IR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8171250" cy="39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4152900" y="5808663"/>
          <a:ext cx="16764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Equation" r:id="rId4" imgW="1130040" imgH="419040" progId="Equation.3">
                  <p:embed/>
                </p:oleObj>
              </mc:Choice>
              <mc:Fallback>
                <p:oleObj name="Equation" r:id="rId4" imgW="1130040" imgH="419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76400" cy="59690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295400" y="5867400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Target echo is :	Watts    </a:t>
            </a:r>
            <a:r>
              <a:rPr lang="en-US" sz="2000" b="1" dirty="0" smtClean="0"/>
              <a:t>=</a:t>
            </a:r>
            <a:r>
              <a:rPr lang="en-US" sz="1600" dirty="0" smtClean="0"/>
              <a:t>			</a:t>
            </a:r>
            <a:r>
              <a:rPr lang="en-US" sz="1600" dirty="0" err="1" smtClean="0"/>
              <a:t>dBm</a:t>
            </a:r>
            <a:r>
              <a:rPr lang="en-US" sz="1600" dirty="0" smtClean="0"/>
              <a:t>   </a:t>
            </a:r>
            <a:endParaRPr lang="fa-IR" sz="1600" dirty="0"/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2667000" y="5959475"/>
          <a:ext cx="53339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Equation" r:id="rId6" imgW="330120" imgH="203040" progId="Equation.3">
                  <p:embed/>
                </p:oleObj>
              </mc:Choice>
              <mc:Fallback>
                <p:oleObj name="Equation" r:id="rId6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33399" cy="288925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IEEE Standard Radar Frequencies</a:t>
            </a:r>
            <a:endParaRPr lang="fa-IR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84961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Table 1.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838200"/>
            <a:ext cx="6145856" cy="566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38200"/>
            <a:ext cx="7162800" cy="430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229600" cy="655638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Optical Region</a:t>
            </a:r>
            <a:endParaRPr lang="fa-IR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Radar Block Diagram</a:t>
            </a:r>
            <a:endParaRPr lang="fa-IR" sz="2400" b="1" dirty="0"/>
          </a:p>
        </p:txBody>
      </p:sp>
      <p:pic>
        <p:nvPicPr>
          <p:cNvPr id="5" name="Content Placeholder 4" descr="Figure 1.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143000"/>
            <a:ext cx="8560676" cy="4937760"/>
          </a:xfrm>
        </p:spPr>
      </p:pic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086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Plan Position Indicator (PPI) Display </a:t>
            </a:r>
            <a:endParaRPr lang="fa-IR" sz="2400" b="1" dirty="0"/>
          </a:p>
        </p:txBody>
      </p:sp>
      <p:pic>
        <p:nvPicPr>
          <p:cNvPr id="4" name="Picture 3" descr="Figure 1.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8200"/>
            <a:ext cx="6477000" cy="5847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PGT\Desktop\radar\Variation of echo signal strength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95400"/>
            <a:ext cx="7897091" cy="180975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Antenna  Pattern</a:t>
            </a:r>
            <a:endParaRPr lang="fa-IR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09600" y="3505200"/>
            <a:ext cx="1905000" cy="762000"/>
            <a:chOff x="533400" y="3962400"/>
            <a:chExt cx="1905000" cy="762000"/>
          </a:xfrm>
        </p:grpSpPr>
        <p:graphicFrame>
          <p:nvGraphicFramePr>
            <p:cNvPr id="38913" name="Object 1"/>
            <p:cNvGraphicFramePr>
              <a:graphicFrameLocks noChangeAspect="1"/>
            </p:cNvGraphicFramePr>
            <p:nvPr/>
          </p:nvGraphicFramePr>
          <p:xfrm>
            <a:off x="1676400" y="4038600"/>
            <a:ext cx="609600" cy="600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17" name="Equation" r:id="rId4" imgW="419040" imgH="393480" progId="Equation.3">
                    <p:embed/>
                  </p:oleObj>
                </mc:Choice>
                <mc:Fallback>
                  <p:oleObj name="Equation" r:id="rId4" imgW="419040" imgH="39348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609600" cy="600075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itle 1"/>
            <p:cNvSpPr txBox="1">
              <a:spLocks/>
            </p:cNvSpPr>
            <p:nvPr/>
          </p:nvSpPr>
          <p:spPr>
            <a:xfrm>
              <a:off x="533400" y="3962400"/>
              <a:ext cx="1905000" cy="762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Beam width = </a:t>
              </a:r>
              <a:endParaRPr kumimoji="0" lang="fa-IR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762000" y="4648200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example : </a:t>
            </a:r>
            <a:endParaRPr kumimoji="0" lang="fa-IR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209800" y="4724400"/>
          <a:ext cx="270510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Equation" r:id="rId6" imgW="1854000" imgH="203040" progId="Equation.3">
                  <p:embed/>
                </p:oleObj>
              </mc:Choice>
              <mc:Fallback>
                <p:oleObj name="Equation" r:id="rId6" imgW="185400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705100" cy="33178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3505200" y="5638800"/>
          <a:ext cx="25384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" name="Equation" r:id="rId8" imgW="1739880" imgH="393480" progId="Equation.3">
                  <p:embed/>
                </p:oleObj>
              </mc:Choice>
              <mc:Fallback>
                <p:oleObj name="Equation" r:id="rId8" imgW="173988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538413" cy="64293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3048000" y="3657600"/>
            <a:ext cx="525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Horizontal or Vertical dimension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antenna</a:t>
            </a:r>
            <a:endParaRPr kumimoji="0" lang="fa-IR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5257800" y="4495800"/>
          <a:ext cx="32797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Equation" r:id="rId10" imgW="2247840" imgH="444240" progId="Equation.3">
                  <p:embed/>
                </p:oleObj>
              </mc:Choice>
              <mc:Fallback>
                <p:oleObj name="Equation" r:id="rId10" imgW="2247840" imgH="444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279775" cy="72548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17" name="Picture 25" descr="D:\NIT\antenn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057400"/>
            <a:ext cx="611712" cy="756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The Radar Equation </a:t>
            </a:r>
            <a:endParaRPr lang="fa-IR" sz="2400" b="1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4162425" y="1295400"/>
          <a:ext cx="1641475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" name="Equation" r:id="rId4" imgW="1104840" imgH="431640" progId="Equation.3">
                  <p:embed/>
                </p:oleObj>
              </mc:Choice>
              <mc:Fallback>
                <p:oleObj name="Equation" r:id="rId4" imgW="110484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41475" cy="614363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1752600" y="2819400"/>
          <a:ext cx="431800" cy="172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" name="Equation" r:id="rId6" imgW="507960" imgH="203040" progId="Equation.3">
                  <p:embed/>
                </p:oleObj>
              </mc:Choice>
              <mc:Fallback>
                <p:oleObj name="Equation" r:id="rId6" imgW="50796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31800" cy="17272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2209800" y="2374900"/>
          <a:ext cx="150813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Equation" r:id="rId8" imgW="152280" imgH="228600" progId="Equation.3">
                  <p:embed/>
                </p:oleObj>
              </mc:Choice>
              <mc:Fallback>
                <p:oleObj name="Equation" r:id="rId8" imgW="15228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0813" cy="21590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7" name="Group 126"/>
          <p:cNvGrpSpPr/>
          <p:nvPr/>
        </p:nvGrpSpPr>
        <p:grpSpPr>
          <a:xfrm>
            <a:off x="381000" y="762000"/>
            <a:ext cx="3276600" cy="3276600"/>
            <a:chOff x="381000" y="762000"/>
            <a:chExt cx="3276600" cy="3276600"/>
          </a:xfrm>
        </p:grpSpPr>
        <p:graphicFrame>
          <p:nvGraphicFramePr>
            <p:cNvPr id="33799" name="Object 7"/>
            <p:cNvGraphicFramePr>
              <a:graphicFrameLocks noChangeAspect="1"/>
            </p:cNvGraphicFramePr>
            <p:nvPr/>
          </p:nvGraphicFramePr>
          <p:xfrm>
            <a:off x="3124200" y="2059085"/>
            <a:ext cx="228600" cy="2332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20" name="Equation" r:id="rId10" imgW="152280" imgH="164880" progId="Equation.3">
                    <p:embed/>
                  </p:oleObj>
                </mc:Choice>
                <mc:Fallback>
                  <p:oleObj name="Equation" r:id="rId10" imgW="152280" imgH="1648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28600" cy="233265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7"/>
            <p:cNvSpPr/>
            <p:nvPr/>
          </p:nvSpPr>
          <p:spPr>
            <a:xfrm>
              <a:off x="381000" y="762000"/>
              <a:ext cx="3276600" cy="3276600"/>
            </a:xfrm>
            <a:prstGeom prst="ellipse">
              <a:avLst/>
            </a:prstGeom>
            <a:noFill/>
            <a:ln w="6350" cap="rnd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2057402" y="1905000"/>
              <a:ext cx="1523998" cy="53340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ysDot"/>
              <a:headEnd type="arrow" w="sm" len="sm"/>
              <a:tailEnd type="arrow" w="sm" len="sm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3800" name="Object 8"/>
          <p:cNvGraphicFramePr>
            <a:graphicFrameLocks noChangeAspect="1"/>
          </p:cNvGraphicFramePr>
          <p:nvPr/>
        </p:nvGraphicFramePr>
        <p:xfrm>
          <a:off x="2044700" y="1981200"/>
          <a:ext cx="393700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1" name="Equation" r:id="rId12" imgW="393480" imgH="228600" progId="Equation.3">
                  <p:embed/>
                </p:oleObj>
              </mc:Choice>
              <mc:Fallback>
                <p:oleObj name="Equation" r:id="rId12" imgW="39348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93700" cy="230187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1" name="Object 9"/>
          <p:cNvGraphicFramePr>
            <a:graphicFrameLocks noChangeAspect="1"/>
          </p:cNvGraphicFramePr>
          <p:nvPr/>
        </p:nvGraphicFramePr>
        <p:xfrm>
          <a:off x="4191000" y="2057400"/>
          <a:ext cx="239395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2" name="Equation" r:id="rId14" imgW="1612800" imgH="431640" progId="Equation.3">
                  <p:embed/>
                </p:oleObj>
              </mc:Choice>
              <mc:Fallback>
                <p:oleObj name="Equation" r:id="rId14" imgW="1612800" imgH="4316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393950" cy="614363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2" name="Object 10"/>
          <p:cNvGraphicFramePr>
            <a:graphicFrameLocks noChangeAspect="1"/>
          </p:cNvGraphicFramePr>
          <p:nvPr/>
        </p:nvGraphicFramePr>
        <p:xfrm>
          <a:off x="3505200" y="1143000"/>
          <a:ext cx="228600" cy="202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3" name="Equation" r:id="rId16" imgW="152280" imgH="139680" progId="Equation.3">
                  <p:embed/>
                </p:oleObj>
              </mc:Choice>
              <mc:Fallback>
                <p:oleObj name="Equation" r:id="rId16" imgW="152280" imgH="1396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28600" cy="20213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" name="Group 115"/>
          <p:cNvGrpSpPr/>
          <p:nvPr/>
        </p:nvGrpSpPr>
        <p:grpSpPr>
          <a:xfrm>
            <a:off x="2667000" y="838200"/>
            <a:ext cx="838200" cy="609600"/>
            <a:chOff x="2667000" y="838200"/>
            <a:chExt cx="838200" cy="609600"/>
          </a:xfrm>
        </p:grpSpPr>
        <p:pic>
          <p:nvPicPr>
            <p:cNvPr id="33818" name="Picture 26" descr="D:\NIT\b737_cut-s.gif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971800" y="1066800"/>
              <a:ext cx="502864" cy="355800"/>
            </a:xfrm>
            <a:prstGeom prst="rect">
              <a:avLst/>
            </a:prstGeom>
            <a:noFill/>
          </p:spPr>
        </p:pic>
        <p:sp>
          <p:nvSpPr>
            <p:cNvPr id="55" name="Title 1"/>
            <p:cNvSpPr txBox="1">
              <a:spLocks/>
            </p:cNvSpPr>
            <p:nvPr/>
          </p:nvSpPr>
          <p:spPr>
            <a:xfrm>
              <a:off x="2971800" y="838200"/>
              <a:ext cx="533400" cy="228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Target</a:t>
              </a:r>
              <a:endParaRPr kumimoji="0" lang="fa-IR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5400000" flipH="1" flipV="1">
              <a:off x="2810934" y="1286934"/>
              <a:ext cx="245532" cy="76200"/>
            </a:xfrm>
            <a:prstGeom prst="straightConnector1">
              <a:avLst/>
            </a:prstGeom>
            <a:ln w="12700">
              <a:solidFill>
                <a:srgbClr xmlns:mc="http://schemas.openxmlformats.org/markup-compatibility/2006" xmlns:a14="http://schemas.microsoft.com/office/drawing/2007/7/7/main" val="C00000" mc:Ignorable=""/>
              </a:solidFill>
              <a:headEnd type="arrow"/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16200000" flipH="1">
              <a:off x="2789766" y="1020234"/>
              <a:ext cx="211668" cy="152400"/>
            </a:xfrm>
            <a:prstGeom prst="straightConnector1">
              <a:avLst/>
            </a:prstGeom>
            <a:ln w="12700">
              <a:solidFill>
                <a:srgbClr xmlns:mc="http://schemas.openxmlformats.org/markup-compatibility/2006" xmlns:a14="http://schemas.microsoft.com/office/drawing/2007/7/7/main" val="C00000" mc:Ignorable=""/>
              </a:solidFill>
              <a:headEnd type="arrow"/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2743200" y="1202268"/>
              <a:ext cx="228600" cy="93132"/>
            </a:xfrm>
            <a:prstGeom prst="straightConnector1">
              <a:avLst/>
            </a:prstGeom>
            <a:ln w="12700">
              <a:solidFill>
                <a:srgbClr xmlns:mc="http://schemas.openxmlformats.org/markup-compatibility/2006" xmlns:a14="http://schemas.microsoft.com/office/drawing/2007/7/7/main" val="C00000" mc:Ignorable=""/>
              </a:solidFill>
              <a:headEnd type="arrow"/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667000" y="1143000"/>
              <a:ext cx="304800" cy="59268"/>
            </a:xfrm>
            <a:prstGeom prst="straightConnector1">
              <a:avLst/>
            </a:prstGeom>
            <a:ln w="12700">
              <a:solidFill>
                <a:srgbClr xmlns:mc="http://schemas.openxmlformats.org/markup-compatibility/2006" xmlns:a14="http://schemas.microsoft.com/office/drawing/2007/7/7/main" val="C00000" mc:Ignorable=""/>
              </a:solidFill>
              <a:headEnd type="arrow"/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3804" name="Object 12"/>
          <p:cNvGraphicFramePr>
            <a:graphicFrameLocks noChangeAspect="1"/>
          </p:cNvGraphicFramePr>
          <p:nvPr/>
        </p:nvGraphicFramePr>
        <p:xfrm>
          <a:off x="4114800" y="2819400"/>
          <a:ext cx="337185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4" name="Equation" r:id="rId19" imgW="2273040" imgH="431640" progId="Equation.3">
                  <p:embed/>
                </p:oleObj>
              </mc:Choice>
              <mc:Fallback>
                <p:oleObj name="Equation" r:id="rId19" imgW="2273040" imgH="431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71850" cy="614362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6" name="Object 14"/>
          <p:cNvGraphicFramePr>
            <a:graphicFrameLocks noChangeAspect="1"/>
          </p:cNvGraphicFramePr>
          <p:nvPr/>
        </p:nvGraphicFramePr>
        <p:xfrm>
          <a:off x="4114800" y="3657600"/>
          <a:ext cx="356076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Equation" r:id="rId21" imgW="2400120" imgH="571320" progId="Equation.3">
                  <p:embed/>
                </p:oleObj>
              </mc:Choice>
              <mc:Fallback>
                <p:oleObj name="Equation" r:id="rId21" imgW="2400120" imgH="57132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560762" cy="81280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7" name="Object 15"/>
          <p:cNvGraphicFramePr>
            <a:graphicFrameLocks noChangeAspect="1"/>
          </p:cNvGraphicFramePr>
          <p:nvPr/>
        </p:nvGraphicFramePr>
        <p:xfrm>
          <a:off x="6172200" y="1295400"/>
          <a:ext cx="24733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6" name="Equation" r:id="rId23" imgW="1663560" imgH="482400" progId="Equation.3">
                  <p:embed/>
                </p:oleObj>
              </mc:Choice>
              <mc:Fallback>
                <p:oleObj name="Equation" r:id="rId23" imgW="1663560" imgH="4824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73325" cy="68738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9" name="Object 17"/>
          <p:cNvGraphicFramePr>
            <a:graphicFrameLocks noChangeAspect="1"/>
          </p:cNvGraphicFramePr>
          <p:nvPr/>
        </p:nvGraphicFramePr>
        <p:xfrm>
          <a:off x="4038600" y="4648200"/>
          <a:ext cx="3748087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7" name="Equation" r:id="rId25" imgW="2527200" imgH="583920" progId="Equation.3">
                  <p:embed/>
                </p:oleObj>
              </mc:Choice>
              <mc:Fallback>
                <p:oleObj name="Equation" r:id="rId25" imgW="2527200" imgH="58392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748087" cy="830263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2" name="Group 141"/>
          <p:cNvGrpSpPr/>
          <p:nvPr/>
        </p:nvGrpSpPr>
        <p:grpSpPr>
          <a:xfrm>
            <a:off x="685800" y="4572000"/>
            <a:ext cx="1371600" cy="276999"/>
            <a:chOff x="304800" y="3810000"/>
            <a:chExt cx="1371600" cy="276999"/>
          </a:xfrm>
        </p:grpSpPr>
        <p:graphicFrame>
          <p:nvGraphicFramePr>
            <p:cNvPr id="33810" name="Object 18"/>
            <p:cNvGraphicFramePr>
              <a:graphicFrameLocks noChangeAspect="1"/>
            </p:cNvGraphicFramePr>
            <p:nvPr/>
          </p:nvGraphicFramePr>
          <p:xfrm>
            <a:off x="304800" y="3810001"/>
            <a:ext cx="315234" cy="217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28" name="Equation" r:id="rId27" imgW="241200" imgH="164880" progId="Equation.3">
                    <p:embed/>
                  </p:oleObj>
                </mc:Choice>
                <mc:Fallback>
                  <p:oleObj name="Equation" r:id="rId27" imgW="241200" imgH="164880" progId="Equation.3">
                    <p:embed/>
                    <p:pic>
                      <p:nvPicPr>
                        <p:cNvPr id="0" name="Picture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15234" cy="217488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0" name="Rectangle 129"/>
            <p:cNvSpPr/>
            <p:nvPr/>
          </p:nvSpPr>
          <p:spPr>
            <a:xfrm>
              <a:off x="566455" y="3810000"/>
              <a:ext cx="11099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is transmitter</a:t>
              </a:r>
              <a:endParaRPr lang="fa-IR" sz="1200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75050" y="4876800"/>
            <a:ext cx="1153750" cy="276999"/>
            <a:chOff x="228600" y="4114800"/>
            <a:chExt cx="1153750" cy="276999"/>
          </a:xfrm>
        </p:grpSpPr>
        <p:graphicFrame>
          <p:nvGraphicFramePr>
            <p:cNvPr id="33811" name="Object 19"/>
            <p:cNvGraphicFramePr>
              <a:graphicFrameLocks noChangeAspect="1"/>
            </p:cNvGraphicFramePr>
            <p:nvPr/>
          </p:nvGraphicFramePr>
          <p:xfrm>
            <a:off x="228600" y="4114800"/>
            <a:ext cx="349446" cy="217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29" name="Equation" r:id="rId29" imgW="266400" imgH="164880" progId="Equation.3">
                    <p:embed/>
                  </p:oleObj>
                </mc:Choice>
                <mc:Fallback>
                  <p:oleObj name="Equation" r:id="rId29" imgW="266400" imgH="164880" progId="Equation.3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49446" cy="217488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1" name="Rectangle 130"/>
            <p:cNvSpPr/>
            <p:nvPr/>
          </p:nvSpPr>
          <p:spPr>
            <a:xfrm>
              <a:off x="533400" y="4114800"/>
              <a:ext cx="8489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is receiver</a:t>
              </a:r>
              <a:endParaRPr lang="fa-IR" sz="1200" dirty="0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701022" y="5099077"/>
            <a:ext cx="1507381" cy="283322"/>
            <a:chOff x="271463" y="4260877"/>
            <a:chExt cx="1507381" cy="283322"/>
          </a:xfrm>
        </p:grpSpPr>
        <p:graphicFrame>
          <p:nvGraphicFramePr>
            <p:cNvPr id="132" name="Object 19"/>
            <p:cNvGraphicFramePr>
              <a:graphicFrameLocks noChangeAspect="1"/>
            </p:cNvGraphicFramePr>
            <p:nvPr/>
          </p:nvGraphicFramePr>
          <p:xfrm>
            <a:off x="271463" y="4260877"/>
            <a:ext cx="213378" cy="230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0" name="Equation" r:id="rId31" imgW="164880" imgH="177480" progId="Equation.3">
                    <p:embed/>
                  </p:oleObj>
                </mc:Choice>
                <mc:Fallback>
                  <p:oleObj name="Equation" r:id="rId31" imgW="164880" imgH="17748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13378" cy="230161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" name="Rectangle 132"/>
            <p:cNvSpPr/>
            <p:nvPr/>
          </p:nvSpPr>
          <p:spPr>
            <a:xfrm>
              <a:off x="457200" y="4267200"/>
              <a:ext cx="13216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is gain of  antenna</a:t>
              </a:r>
              <a:endParaRPr lang="fa-IR" sz="1200" dirty="0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672797" y="5334000"/>
            <a:ext cx="2375203" cy="276999"/>
            <a:chOff x="228600" y="4495800"/>
            <a:chExt cx="2375203" cy="276999"/>
          </a:xfrm>
        </p:grpSpPr>
        <p:graphicFrame>
          <p:nvGraphicFramePr>
            <p:cNvPr id="135" name="Object 19"/>
            <p:cNvGraphicFramePr>
              <a:graphicFrameLocks noChangeAspect="1"/>
            </p:cNvGraphicFramePr>
            <p:nvPr/>
          </p:nvGraphicFramePr>
          <p:xfrm>
            <a:off x="228600" y="4495800"/>
            <a:ext cx="226808" cy="27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1" name="Equation" r:id="rId33" imgW="190440" imgH="228600" progId="Equation.3">
                    <p:embed/>
                  </p:oleObj>
                </mc:Choice>
                <mc:Fallback>
                  <p:oleObj name="Equation" r:id="rId33" imgW="190440" imgH="228600" progId="Equation.3">
                    <p:embed/>
                    <p:pic>
                      <p:nvPicPr>
                        <p:cNvPr id="0" name="Picture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26808" cy="273050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" name="Rectangle 135"/>
            <p:cNvSpPr/>
            <p:nvPr/>
          </p:nvSpPr>
          <p:spPr>
            <a:xfrm>
              <a:off x="425450" y="4495800"/>
              <a:ext cx="217835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is effective aperture of antenna </a:t>
              </a:r>
              <a:endParaRPr lang="fa-IR" sz="1200" dirty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708025" y="5590401"/>
            <a:ext cx="2352978" cy="276999"/>
            <a:chOff x="250825" y="4495800"/>
            <a:chExt cx="2352978" cy="276999"/>
          </a:xfrm>
        </p:grpSpPr>
        <p:graphicFrame>
          <p:nvGraphicFramePr>
            <p:cNvPr id="145" name="Object 19"/>
            <p:cNvGraphicFramePr>
              <a:graphicFrameLocks noChangeAspect="1"/>
            </p:cNvGraphicFramePr>
            <p:nvPr/>
          </p:nvGraphicFramePr>
          <p:xfrm>
            <a:off x="250825" y="4496574"/>
            <a:ext cx="180975" cy="27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2" name="Equation" r:id="rId35" imgW="152280" imgH="228600" progId="Equation.3">
                    <p:embed/>
                  </p:oleObj>
                </mc:Choice>
                <mc:Fallback>
                  <p:oleObj name="Equation" r:id="rId35" imgW="152280" imgH="228600" progId="Equation.3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180975" cy="273050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6" name="Rectangle 145"/>
            <p:cNvSpPr/>
            <p:nvPr/>
          </p:nvSpPr>
          <p:spPr>
            <a:xfrm>
              <a:off x="425450" y="4495800"/>
              <a:ext cx="217835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is peak power</a:t>
              </a:r>
              <a:endParaRPr lang="fa-IR" sz="1200" dirty="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85800" y="5867400"/>
            <a:ext cx="2352978" cy="276999"/>
            <a:chOff x="250825" y="4495800"/>
            <a:chExt cx="2352978" cy="276999"/>
          </a:xfrm>
        </p:grpSpPr>
        <p:graphicFrame>
          <p:nvGraphicFramePr>
            <p:cNvPr id="148" name="Object 19"/>
            <p:cNvGraphicFramePr>
              <a:graphicFrameLocks noChangeAspect="1"/>
            </p:cNvGraphicFramePr>
            <p:nvPr/>
          </p:nvGraphicFramePr>
          <p:xfrm>
            <a:off x="250825" y="4548188"/>
            <a:ext cx="180975" cy="166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3" name="Equation" r:id="rId37" imgW="152280" imgH="139680" progId="Equation.3">
                    <p:embed/>
                  </p:oleObj>
                </mc:Choice>
                <mc:Fallback>
                  <p:oleObj name="Equation" r:id="rId37" imgW="152280" imgH="139680" progId="Equation.3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180975" cy="166687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9" name="Rectangle 148"/>
            <p:cNvSpPr/>
            <p:nvPr/>
          </p:nvSpPr>
          <p:spPr>
            <a:xfrm>
              <a:off x="425450" y="4495800"/>
              <a:ext cx="217835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is radar cross section</a:t>
              </a:r>
              <a:endParaRPr lang="fa-IR" sz="1200" dirty="0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85800" y="6123801"/>
            <a:ext cx="2971800" cy="276999"/>
            <a:chOff x="250825" y="4495800"/>
            <a:chExt cx="2971800" cy="276999"/>
          </a:xfrm>
        </p:grpSpPr>
        <p:graphicFrame>
          <p:nvGraphicFramePr>
            <p:cNvPr id="151" name="Object 19"/>
            <p:cNvGraphicFramePr>
              <a:graphicFrameLocks noChangeAspect="1"/>
            </p:cNvGraphicFramePr>
            <p:nvPr/>
          </p:nvGraphicFramePr>
          <p:xfrm>
            <a:off x="250825" y="4533087"/>
            <a:ext cx="180975" cy="198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4" name="Equation" r:id="rId39" imgW="152280" imgH="164880" progId="Equation.3">
                    <p:embed/>
                  </p:oleObj>
                </mc:Choice>
                <mc:Fallback>
                  <p:oleObj name="Equation" r:id="rId39" imgW="152280" imgH="164880" progId="Equation.3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28A0092B-C50C-407e-A947-70E740481C1C">
                              <a14:useLocalDpi xmlns:a14="http://schemas.microsoft.com/office/drawing/2007/7/7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180975" cy="198437"/>
                        </a:xfrm>
                        <a:prstGeom prst="rect">
                          <a:avLst/>
                        </a:prstGeom>
                        <a:extLst>
                          <a:ext uri="{909E8E84-426E-40dd-AFC4-6F175D3DCCD1}">
                            <a14:hiddenFill xmlns:a14="http://schemas.microsoft.com/office/drawing/2007/7/7/main">
                              <a:solidFill>
                                <a:srgbClr val="FFFFFF" mc:Ignorable="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2" name="Rectangle 151"/>
            <p:cNvSpPr/>
            <p:nvPr/>
          </p:nvSpPr>
          <p:spPr>
            <a:xfrm>
              <a:off x="425450" y="4495800"/>
              <a:ext cx="279717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is distance (</a:t>
              </a:r>
              <a:r>
                <a:rPr lang="en-US" sz="1200" b="1" dirty="0" smtClean="0"/>
                <a:t>range</a:t>
              </a:r>
              <a:r>
                <a:rPr lang="en-US" sz="1200" dirty="0" smtClean="0"/>
                <a:t>) of target from radar</a:t>
              </a:r>
              <a:endParaRPr lang="fa-IR" sz="1200" dirty="0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295400" y="1295400"/>
            <a:ext cx="1905000" cy="1981200"/>
            <a:chOff x="1295400" y="1295400"/>
            <a:chExt cx="1905000" cy="1981200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438400" y="1524000"/>
              <a:ext cx="533400" cy="4572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286000" y="1447800"/>
              <a:ext cx="533400" cy="3810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514600" y="1752600"/>
              <a:ext cx="609600" cy="3048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676400" y="1600200"/>
              <a:ext cx="685800" cy="762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1943100" y="1561306"/>
              <a:ext cx="609600" cy="2286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2514600" y="2438400"/>
              <a:ext cx="685800" cy="75406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514600" y="2209800"/>
              <a:ext cx="609600" cy="151606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>
              <a:off x="1447800" y="2743200"/>
              <a:ext cx="227806" cy="227806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rot="16200000" flipV="1">
              <a:off x="2057400" y="3047206"/>
              <a:ext cx="381000" cy="762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1371600" y="2133600"/>
              <a:ext cx="304800" cy="1524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rot="16200000" flipV="1">
              <a:off x="2400300" y="2857500"/>
              <a:ext cx="304800" cy="2286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rot="5400000" flipH="1" flipV="1">
              <a:off x="1714500" y="3086100"/>
              <a:ext cx="304800" cy="762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rot="16200000" flipV="1">
              <a:off x="1524000" y="1828800"/>
              <a:ext cx="228600" cy="228600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>
              <a:off x="1295400" y="2514600"/>
              <a:ext cx="381000" cy="1588"/>
            </a:xfrm>
            <a:prstGeom prst="straightConnector1">
              <a:avLst/>
            </a:prstGeom>
            <a:ln w="25400">
              <a:solidFill>
                <a:srgbClr xmlns:mc="http://schemas.openxmlformats.org/markup-compatibility/2006" xmlns:a14="http://schemas.microsoft.com/office/drawing/2007/7/7/main" val="FF0000" mc:Ignorable="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n000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057400"/>
            <a:ext cx="3299064" cy="394584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457200"/>
            <a:ext cx="830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INTRODUCTION  TO  RADAR  SYSTEMS</a:t>
            </a:r>
            <a:endParaRPr kumimoji="0" lang="fa-I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0" y="2590800"/>
            <a:ext cx="51816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Chapter 1: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4000" b="1" dirty="0" smtClean="0">
                <a:latin typeface="+mj-lt"/>
                <a:ea typeface="+mj-ea"/>
                <a:cs typeface="+mj-cs"/>
              </a:rPr>
              <a:t>A Introduction to Radar</a:t>
            </a:r>
            <a:endParaRPr kumimoji="0" lang="fa-IR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3200400" cy="609600"/>
          </a:xfrm>
        </p:spPr>
        <p:txBody>
          <a:bodyPr>
            <a:noAutofit/>
          </a:bodyPr>
          <a:lstStyle/>
          <a:p>
            <a:pPr algn="l"/>
            <a:r>
              <a:rPr lang="en-US" sz="1600" dirty="0" smtClean="0"/>
              <a:t>Third Edition </a:t>
            </a:r>
            <a:br>
              <a:rPr lang="en-US" sz="1600" dirty="0" smtClean="0"/>
            </a:br>
            <a:r>
              <a:rPr lang="en-US" sz="1600" dirty="0" smtClean="0"/>
              <a:t>By : Merrill I. Skolnik</a:t>
            </a:r>
            <a:endParaRPr lang="fa-IR" sz="1600" dirty="0"/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Example :</a:t>
            </a:r>
            <a:endParaRPr lang="fa-IR" sz="2400" b="1" dirty="0"/>
          </a:p>
        </p:txBody>
      </p:sp>
      <p:sp>
        <p:nvSpPr>
          <p:cNvPr id="13" name="Title 1"/>
          <p:cNvSpPr txBox="1">
            <a:spLocks noChangeAspect="1"/>
          </p:cNvSpPr>
          <p:nvPr/>
        </p:nvSpPr>
        <p:spPr>
          <a:xfrm>
            <a:off x="533400" y="1447800"/>
            <a:ext cx="7839307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 1.2 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ground-based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air-surveillance radar operate at frequency of 1300MHz (L-Band). Its maximum range is 200nmi (1 nautical mile equal 1852meter) for the detection of  a target with a radar cross section of 1m</a:t>
            </a:r>
            <a:r>
              <a:rPr kumimoji="0" lang="en-US" sz="160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its antenna 12 m wide by 4 m high, and the antenna  aperture efficiency is 0.65. the minimum detectable signal is 10</a:t>
            </a:r>
            <a:r>
              <a:rPr kumimoji="0" lang="en-US" sz="1600" i="0" u="non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-13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watts. Determine the following:</a:t>
            </a:r>
          </a:p>
          <a:p>
            <a:pPr algn="just">
              <a:defRPr/>
            </a:pPr>
            <a:endParaRPr lang="en-US" sz="1600" dirty="0" smtClean="0">
              <a:latin typeface="+mj-lt"/>
              <a:ea typeface="+mj-ea"/>
              <a:cs typeface="+mj-cs"/>
            </a:endParaRPr>
          </a:p>
          <a:p>
            <a:pPr algn="just">
              <a:defRPr/>
            </a:pPr>
            <a:endParaRPr kumimoji="0" lang="en-US" sz="16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>
                <a:solidFill>
                  <a:srgbClr xmlns:mc="http://schemas.openxmlformats.org/markup-compatibility/2006" xmlns:a14="http://schemas.microsoft.com/office/drawing/2007/7/7/main" val="0070C0" mc:Ignorable=""/>
                </a:solidFill>
                <a:latin typeface="+mj-lt"/>
                <a:ea typeface="+mj-ea"/>
                <a:cs typeface="+mj-cs"/>
              </a:rPr>
              <a:t> Antenna effective aperture and gain?</a:t>
            </a:r>
          </a:p>
          <a:p>
            <a:pPr marL="342900" indent="-342900" algn="just">
              <a:buFont typeface="+mj-lt"/>
              <a:buAutoNum type="arabicPeriod"/>
            </a:pP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0070C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Peak transmitter  power?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>
                <a:solidFill>
                  <a:srgbClr xmlns:mc="http://schemas.openxmlformats.org/markup-compatibility/2006" xmlns:a14="http://schemas.microsoft.com/office/drawing/2007/7/7/main" val="0070C0" mc:Ignorable=""/>
                </a:solidFill>
                <a:latin typeface="+mj-lt"/>
                <a:ea typeface="+mj-ea"/>
                <a:cs typeface="+mj-cs"/>
              </a:rPr>
              <a:t> Pulse repetition frequency (PRF) to achieve a maximum unambiguous range of 200 nmi?</a:t>
            </a:r>
          </a:p>
          <a:p>
            <a:pPr marL="342900" indent="-342900" algn="just">
              <a:buFont typeface="+mj-lt"/>
              <a:buAutoNum type="arabicPeriod"/>
            </a:pP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0070C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Average transmitter power , if the pulse width is 2 </a:t>
            </a:r>
            <a:r>
              <a:rPr kumimoji="0" lang="en-US" sz="1600" u="none" strike="noStrike" kern="1200" cap="none" spc="0" normalizeH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0070C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</a:t>
            </a:r>
            <a:r>
              <a:rPr kumimoji="0" lang="en-US" sz="1600" i="1" u="none" strike="noStrike" kern="1200" cap="none" spc="0" normalizeH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0070C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07/7/7/main" val="0070C0" mc:Ignorable="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>
                <a:solidFill>
                  <a:srgbClr xmlns:mc="http://schemas.openxmlformats.org/markup-compatibility/2006" xmlns:a14="http://schemas.microsoft.com/office/drawing/2007/7/7/main" val="0070C0" mc:Ignorable=""/>
                </a:solidFill>
                <a:latin typeface="+mj-lt"/>
                <a:ea typeface="+mj-ea"/>
                <a:cs typeface="+mj-cs"/>
              </a:rPr>
              <a:t> Duty cycle?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>
                <a:solidFill>
                  <a:srgbClr xmlns:mc="http://schemas.openxmlformats.org/markup-compatibility/2006" xmlns:a14="http://schemas.microsoft.com/office/drawing/2007/7/7/main" val="0070C0" mc:Ignorable=""/>
                </a:solidFill>
                <a:latin typeface="+mj-lt"/>
                <a:ea typeface="+mj-ea"/>
                <a:cs typeface="+mj-cs"/>
              </a:rPr>
              <a:t> Horizontal and vertical beam width?</a:t>
            </a:r>
            <a:endParaRPr kumimoji="0" lang="en-US" sz="1600" i="0" u="none" strike="noStrike" kern="1200" cap="none" spc="0" normalizeH="0" noProof="0" dirty="0" smtClean="0">
              <a:ln>
                <a:noFill/>
              </a:ln>
              <a:solidFill>
                <a:srgbClr xmlns:mc="http://schemas.openxmlformats.org/markup-compatibility/2006" xmlns:a14="http://schemas.microsoft.com/office/drawing/2007/7/7/main" val="0070C0" mc:Ignorable="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6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Solution :</a:t>
            </a:r>
            <a:endParaRPr lang="fa-IR" sz="2400" b="1" dirty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066800" y="1582737"/>
          <a:ext cx="34988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7" name="Equation" r:id="rId3" imgW="2692080" imgH="482400" progId="Equation.3">
                  <p:embed/>
                </p:oleObj>
              </mc:Choice>
              <mc:Fallback>
                <p:oleObj name="Equation" r:id="rId3" imgW="269208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498850" cy="627063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046162" y="1143000"/>
          <a:ext cx="3532188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8" name="Equation" r:id="rId5" imgW="2717640" imgH="241200" progId="Equation.3">
                  <p:embed/>
                </p:oleObj>
              </mc:Choice>
              <mc:Fallback>
                <p:oleObj name="Equation" r:id="rId5" imgW="271764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532188" cy="31273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4779962" y="1098550"/>
          <a:ext cx="2459038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9" name="Equation" r:id="rId7" imgW="1892160" imgH="444240" progId="Equation.3">
                  <p:embed/>
                </p:oleObj>
              </mc:Choice>
              <mc:Fallback>
                <p:oleObj name="Equation" r:id="rId7" imgW="1892160" imgH="444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59038" cy="57785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5029200" y="1828800"/>
          <a:ext cx="3052763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0" name="Equation" r:id="rId9" imgW="2349360" imgH="228600" progId="Equation.3">
                  <p:embed/>
                </p:oleObj>
              </mc:Choice>
              <mc:Fallback>
                <p:oleObj name="Equation" r:id="rId9" imgW="234936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52763" cy="296863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4" name="Object 8"/>
          <p:cNvGraphicFramePr>
            <a:graphicFrameLocks noChangeAspect="1"/>
          </p:cNvGraphicFramePr>
          <p:nvPr/>
        </p:nvGraphicFramePr>
        <p:xfrm>
          <a:off x="990600" y="2362200"/>
          <a:ext cx="2624138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1" name="Equation" r:id="rId11" imgW="2019240" imgH="431640" progId="Equation.3">
                  <p:embed/>
                </p:oleObj>
              </mc:Choice>
              <mc:Fallback>
                <p:oleObj name="Equation" r:id="rId11" imgW="2019240" imgH="431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624138" cy="56038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3886200" y="2436812"/>
          <a:ext cx="483552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2" name="Equation" r:id="rId13" imgW="3720960" imgH="469800" progId="Equation.3">
                  <p:embed/>
                </p:oleObj>
              </mc:Choice>
              <mc:Fallback>
                <p:oleObj name="Equation" r:id="rId13" imgW="3720960" imgH="469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35525" cy="61118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6" name="Object 10"/>
          <p:cNvGraphicFramePr>
            <a:graphicFrameLocks noChangeAspect="1"/>
          </p:cNvGraphicFramePr>
          <p:nvPr/>
        </p:nvGraphicFramePr>
        <p:xfrm>
          <a:off x="990600" y="3265487"/>
          <a:ext cx="5132388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3" name="Equation" r:id="rId15" imgW="3949560" imgH="457200" progId="Equation.3">
                  <p:embed/>
                </p:oleObj>
              </mc:Choice>
              <mc:Fallback>
                <p:oleObj name="Equation" r:id="rId15" imgW="3949560" imgH="457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132388" cy="59213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990600" y="2286000"/>
            <a:ext cx="7010400" cy="15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0600" y="3198812"/>
            <a:ext cx="7010400" cy="15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90600" y="3949699"/>
            <a:ext cx="7010400" cy="15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089" name="Object 9"/>
          <p:cNvGraphicFramePr>
            <a:graphicFrameLocks noChangeAspect="1"/>
          </p:cNvGraphicFramePr>
          <p:nvPr/>
        </p:nvGraphicFramePr>
        <p:xfrm>
          <a:off x="6207125" y="3276600"/>
          <a:ext cx="23272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4" name="Equation" r:id="rId17" imgW="1790640" imgH="393480" progId="Equation.3">
                  <p:embed/>
                </p:oleObj>
              </mc:Choice>
              <mc:Fallback>
                <p:oleObj name="Equation" r:id="rId17" imgW="179064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327275" cy="509588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1" name="Object 11"/>
          <p:cNvGraphicFramePr>
            <a:graphicFrameLocks noChangeAspect="1"/>
          </p:cNvGraphicFramePr>
          <p:nvPr/>
        </p:nvGraphicFramePr>
        <p:xfrm>
          <a:off x="1017588" y="4103688"/>
          <a:ext cx="4630737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5" name="Equation" r:id="rId19" imgW="3429000" imgH="419040" progId="Equation.3">
                  <p:embed/>
                </p:oleObj>
              </mc:Choice>
              <mc:Fallback>
                <p:oleObj name="Equation" r:id="rId19" imgW="3429000" imgH="4190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630737" cy="544512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990600" y="990600"/>
            <a:ext cx="7010400" cy="15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90600" y="4787899"/>
            <a:ext cx="7010400" cy="15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11"/>
          <p:cNvGraphicFramePr>
            <a:graphicFrameLocks noChangeAspect="1"/>
          </p:cNvGraphicFramePr>
          <p:nvPr/>
        </p:nvGraphicFramePr>
        <p:xfrm>
          <a:off x="990600" y="4876800"/>
          <a:ext cx="44418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6" name="Equation" r:id="rId21" imgW="3288960" imgH="419040" progId="Equation.3">
                  <p:embed/>
                </p:oleObj>
              </mc:Choice>
              <mc:Fallback>
                <p:oleObj name="Equation" r:id="rId21" imgW="3288960" imgH="4190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441825" cy="546100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Connector 21"/>
          <p:cNvCxnSpPr/>
          <p:nvPr/>
        </p:nvCxnSpPr>
        <p:spPr>
          <a:xfrm>
            <a:off x="990600" y="5537199"/>
            <a:ext cx="7010400" cy="15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11"/>
          <p:cNvGraphicFramePr>
            <a:graphicFrameLocks noChangeAspect="1"/>
          </p:cNvGraphicFramePr>
          <p:nvPr/>
        </p:nvGraphicFramePr>
        <p:xfrm>
          <a:off x="990600" y="5659437"/>
          <a:ext cx="348138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Equation" r:id="rId23" imgW="2577960" imgH="393480" progId="Equation.3">
                  <p:embed/>
                </p:oleObj>
              </mc:Choice>
              <mc:Fallback>
                <p:oleObj name="Equation" r:id="rId23" imgW="2577960" imgH="3934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481388" cy="512763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6" name="Object 16"/>
          <p:cNvGraphicFramePr>
            <a:graphicFrameLocks noChangeAspect="1"/>
          </p:cNvGraphicFramePr>
          <p:nvPr/>
        </p:nvGraphicFramePr>
        <p:xfrm>
          <a:off x="4868863" y="5638800"/>
          <a:ext cx="334486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8" name="Equation" r:id="rId25" imgW="2476440" imgH="393480" progId="Equation.3">
                  <p:embed/>
                </p:oleObj>
              </mc:Choice>
              <mc:Fallback>
                <p:oleObj name="Equation" r:id="rId25" imgW="2476440" imgH="39348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28A0092B-C50C-407e-A947-70E740481C1C">
                            <a14:useLocalDpi xmlns:a14="http://schemas.microsoft.com/office/drawing/2007/7/7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44862" cy="512763"/>
                      </a:xfrm>
                      <a:prstGeom prst="rect">
                        <a:avLst/>
                      </a:prstGeom>
                      <a:extLst>
                        <a:ext uri="{909E8E84-426E-40dd-AFC4-6F175D3DCCD1}">
                          <a14:hiddenFill xmlns:a14="http://schemas.microsoft.com/office/drawing/2007/7/7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Applications of the Radar </a:t>
            </a:r>
            <a:endParaRPr lang="fa-I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5257800" cy="5486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Military Applications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Space Systems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Airborne Applications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Maritime Applications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Surveillance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Search and Track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Fire Control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Navigation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Missile Guidance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Proximity Fuses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Altimeter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Terrain Avoidance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Weather Mapping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Civil Applications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Space Systems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Air Transport and Navigation Applications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Maritime Applications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Industry Applications. Speed and distance measurements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Oil and Gas Exploration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/>
              <a:t>The movement of insects and birds.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914400"/>
            <a:ext cx="22383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914400"/>
            <a:ext cx="3110913" cy="139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438400"/>
            <a:ext cx="3276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4038600"/>
            <a:ext cx="314081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600200" y="381000"/>
            <a:ext cx="5943600" cy="6096000"/>
            <a:chOff x="1524000" y="304800"/>
            <a:chExt cx="6019800" cy="6400800"/>
          </a:xfrm>
        </p:grpSpPr>
        <p:pic>
          <p:nvPicPr>
            <p:cNvPr id="4" name="Picture 3" descr="Figure 1.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304800"/>
              <a:ext cx="5999355" cy="6400800"/>
            </a:xfrm>
            <a:prstGeom prst="rect">
              <a:avLst/>
            </a:prstGeom>
          </p:spPr>
        </p:pic>
        <p:pic>
          <p:nvPicPr>
            <p:cNvPr id="9" name="Picture 8" descr="C:\Documents and Settings\PGT\Desktop\img203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524000" y="304800"/>
              <a:ext cx="60198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0" y="228600"/>
            <a:ext cx="5943600" cy="6156960"/>
            <a:chOff x="1676400" y="304800"/>
            <a:chExt cx="6100881" cy="6309360"/>
          </a:xfrm>
        </p:grpSpPr>
        <p:pic>
          <p:nvPicPr>
            <p:cNvPr id="3" name="Picture 2" descr="Figure 1.7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304800"/>
              <a:ext cx="6100881" cy="6309360"/>
            </a:xfrm>
            <a:prstGeom prst="rect">
              <a:avLst/>
            </a:prstGeom>
          </p:spPr>
        </p:pic>
        <p:pic>
          <p:nvPicPr>
            <p:cNvPr id="2" name="Picture 1" descr="Figure 1.7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7705" y="320040"/>
              <a:ext cx="4360695" cy="40995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1" y="762000"/>
            <a:ext cx="8263540" cy="5486400"/>
            <a:chOff x="381001" y="762000"/>
            <a:chExt cx="8263540" cy="5486400"/>
          </a:xfrm>
        </p:grpSpPr>
        <p:pic>
          <p:nvPicPr>
            <p:cNvPr id="2" name="Picture 1" descr="Figure 1.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1" y="762000"/>
              <a:ext cx="8001000" cy="5486400"/>
            </a:xfrm>
            <a:prstGeom prst="rect">
              <a:avLst/>
            </a:prstGeom>
          </p:spPr>
        </p:pic>
        <p:pic>
          <p:nvPicPr>
            <p:cNvPr id="3" name="Picture 2" descr="TPS117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762000"/>
              <a:ext cx="3462941" cy="5486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533400"/>
            <a:ext cx="8534400" cy="5669280"/>
            <a:chOff x="228601" y="762000"/>
            <a:chExt cx="8534400" cy="5669280"/>
          </a:xfrm>
        </p:grpSpPr>
        <p:pic>
          <p:nvPicPr>
            <p:cNvPr id="3" name="Picture 2" descr="Figure 1.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1" y="762000"/>
              <a:ext cx="7619999" cy="5669280"/>
            </a:xfrm>
            <a:prstGeom prst="rect">
              <a:avLst/>
            </a:prstGeom>
          </p:spPr>
        </p:pic>
        <p:pic>
          <p:nvPicPr>
            <p:cNvPr id="2" name="Picture 1" descr="Figure 1.9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1" y="762000"/>
              <a:ext cx="4191000" cy="5638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401" y="1219200"/>
            <a:ext cx="7978829" cy="4131813"/>
            <a:chOff x="533401" y="1219200"/>
            <a:chExt cx="7978829" cy="4131813"/>
          </a:xfrm>
        </p:grpSpPr>
        <p:pic>
          <p:nvPicPr>
            <p:cNvPr id="3" name="Picture 2" descr="Figure 1.1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1" y="1219200"/>
              <a:ext cx="7924800" cy="4131813"/>
            </a:xfrm>
            <a:prstGeom prst="rect">
              <a:avLst/>
            </a:prstGeom>
          </p:spPr>
        </p:pic>
        <p:pic>
          <p:nvPicPr>
            <p:cNvPr id="2" name="Picture 1" descr="Figure 1.10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0066" y="1219200"/>
              <a:ext cx="4722164" cy="2895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5800" y="228600"/>
            <a:ext cx="7658100" cy="6126480"/>
            <a:chOff x="685800" y="457200"/>
            <a:chExt cx="7658100" cy="6126480"/>
          </a:xfrm>
        </p:grpSpPr>
        <p:pic>
          <p:nvPicPr>
            <p:cNvPr id="3" name="Picture 2" descr="Figure 1.1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457200"/>
              <a:ext cx="7658100" cy="6126480"/>
            </a:xfrm>
            <a:prstGeom prst="rect">
              <a:avLst/>
            </a:prstGeom>
          </p:spPr>
        </p:pic>
        <p:pic>
          <p:nvPicPr>
            <p:cNvPr id="2" name="Picture 1" descr="Figure 1.11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533401"/>
              <a:ext cx="7172325" cy="4648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1.12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2095500"/>
            <a:ext cx="3524250" cy="2667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5800" y="762000"/>
            <a:ext cx="8031674" cy="4937760"/>
            <a:chOff x="685800" y="762000"/>
            <a:chExt cx="8031674" cy="4937760"/>
          </a:xfrm>
        </p:grpSpPr>
        <p:pic>
          <p:nvPicPr>
            <p:cNvPr id="3" name="Picture 2" descr="Figure 1.1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762000"/>
              <a:ext cx="8031674" cy="4937760"/>
            </a:xfrm>
            <a:prstGeom prst="rect">
              <a:avLst/>
            </a:prstGeom>
          </p:spPr>
        </p:pic>
        <p:pic>
          <p:nvPicPr>
            <p:cNvPr id="4" name="Picture 3" descr="Figure 1.12C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0347" y="838200"/>
              <a:ext cx="4833253" cy="3657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Contents </a:t>
            </a:r>
            <a:endParaRPr lang="fa-I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6705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1:	An Introduction to Radar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2:	The Radar Equation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3:	MTI and Pulse Doppler Radar</a:t>
            </a:r>
            <a:endParaRPr lang="fa-I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4:	Tracking  Radar</a:t>
            </a:r>
            <a:endParaRPr lang="fa-I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5:	Detection of Signals in Noise</a:t>
            </a:r>
            <a:endParaRPr lang="fa-I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6:	Information from radar Signals </a:t>
            </a:r>
            <a:endParaRPr lang="fa-I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7:	Radar Clutter</a:t>
            </a:r>
            <a:endParaRPr lang="fa-I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8:	Propagation of Radar Waves</a:t>
            </a:r>
            <a:endParaRPr lang="fa-I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9:	The Radar Antenna </a:t>
            </a:r>
            <a:endParaRPr lang="fa-I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10:	Radar Transmitters</a:t>
            </a:r>
            <a:endParaRPr lang="fa-I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Chapter 11:	Radar Receiver</a:t>
            </a:r>
            <a:endParaRPr lang="fa-IR" sz="2000" dirty="0" smtClean="0"/>
          </a:p>
          <a:p>
            <a:pPr>
              <a:buFont typeface="Wingdings" pitchFamily="2" charset="2"/>
              <a:buChar char="Ø"/>
            </a:pPr>
            <a:endParaRPr lang="fa-IR" sz="2000" dirty="0" smtClean="0"/>
          </a:p>
          <a:p>
            <a:pPr>
              <a:buFont typeface="Wingdings" pitchFamily="2" charset="2"/>
              <a:buChar char="Ø"/>
            </a:pPr>
            <a:endParaRPr lang="fa-IR" sz="2000" dirty="0"/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1000" y="838200"/>
            <a:ext cx="8372941" cy="5120640"/>
            <a:chOff x="457200" y="990600"/>
            <a:chExt cx="8372941" cy="5120640"/>
          </a:xfrm>
        </p:grpSpPr>
        <p:pic>
          <p:nvPicPr>
            <p:cNvPr id="4" name="Picture 3" descr="Figure 1.1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990600"/>
              <a:ext cx="8372941" cy="5120640"/>
            </a:xfrm>
            <a:prstGeom prst="rect">
              <a:avLst/>
            </a:prstGeom>
          </p:spPr>
        </p:pic>
        <p:pic>
          <p:nvPicPr>
            <p:cNvPr id="5" name="Picture 4" descr="Figure 1.13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990600"/>
              <a:ext cx="6695943" cy="39319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1266825"/>
            <a:ext cx="89820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8200"/>
            <a:ext cx="8777263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High Resolution Radars  </a:t>
            </a:r>
            <a:endParaRPr lang="fa-IR" sz="24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3" y="4329600"/>
            <a:ext cx="7314964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381000" y="990600"/>
            <a:ext cx="6076950" cy="3276600"/>
            <a:chOff x="304800" y="762000"/>
            <a:chExt cx="6076950" cy="327660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762000"/>
              <a:ext cx="607695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4800" y="1828800"/>
              <a:ext cx="2062705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New Radar systems </a:t>
            </a:r>
            <a:endParaRPr lang="fa-I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382000" cy="4525963"/>
          </a:xfrm>
        </p:spPr>
        <p:txBody>
          <a:bodyPr>
            <a:normAutofit fontScale="92500" lnSpcReduction="10000"/>
          </a:bodyPr>
          <a:lstStyle/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Enhanced Meteorological Radars. </a:t>
            </a:r>
            <a:r>
              <a:rPr lang="en-US" sz="1400" dirty="0" smtClean="0"/>
              <a:t>[Nexrad, Terminal Doppler Weather Radar, Wind profiler, 	TRMM 	satellite weather radar and airborne wind-shear detection radar]</a:t>
            </a:r>
            <a:endParaRPr lang="en-US" sz="1800" dirty="0" smtClean="0"/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Planetary Explorations. </a:t>
            </a:r>
            <a:r>
              <a:rPr lang="en-US" sz="1400" dirty="0" smtClean="0"/>
              <a:t>[ Magellan for Venus, Cassini for Titan, a moon of Saturn]</a:t>
            </a:r>
            <a:endParaRPr lang="en-US" sz="1800" dirty="0" smtClean="0"/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Interferomectic Synthetic Aperture Radar (SAR) for 3D images.</a:t>
            </a:r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Inverse Synthetic Aperture Radar (ISAR).</a:t>
            </a:r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Ground Penetration Radar (GPR).</a:t>
            </a:r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Serial production of phased array radars. </a:t>
            </a:r>
            <a:r>
              <a:rPr lang="en-US" sz="1400" dirty="0" smtClean="0"/>
              <a:t>[</a:t>
            </a:r>
            <a:r>
              <a:rPr lang="en-US" sz="1400" dirty="0" err="1" smtClean="0"/>
              <a:t>Patriod</a:t>
            </a:r>
            <a:r>
              <a:rPr lang="en-US" sz="1400" dirty="0" smtClean="0"/>
              <a:t>, Aegis, Pave Paws, B-1B bomber]</a:t>
            </a:r>
            <a:endParaRPr lang="en-US" sz="2000" dirty="0" smtClean="0"/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Active aperture phased arrays.</a:t>
            </a:r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Ballistic missile defense radars. </a:t>
            </a:r>
            <a:r>
              <a:rPr lang="en-US" sz="1400" dirty="0" smtClean="0"/>
              <a:t>[GBR and Arrow]</a:t>
            </a:r>
            <a:r>
              <a:rPr lang="en-US" sz="1800" dirty="0" smtClean="0"/>
              <a:t> </a:t>
            </a:r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HF over the horizon radars. </a:t>
            </a:r>
            <a:r>
              <a:rPr lang="en-US" sz="1400" dirty="0" smtClean="0"/>
              <a:t>[ROTHR and </a:t>
            </a:r>
            <a:r>
              <a:rPr lang="en-US" sz="1400" dirty="0" err="1" smtClean="0"/>
              <a:t>Jindalee</a:t>
            </a:r>
            <a:r>
              <a:rPr lang="en-US" sz="1400" dirty="0" smtClean="0"/>
              <a:t>]</a:t>
            </a:r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Battlefield surveillance. </a:t>
            </a:r>
            <a:r>
              <a:rPr lang="en-US" sz="1400" dirty="0" smtClean="0"/>
              <a:t>[JSTARS]</a:t>
            </a:r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Radars for remote sensing of the environments.</a:t>
            </a:r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Improved air-traffic control radars.</a:t>
            </a:r>
          </a:p>
          <a:p>
            <a:pPr marL="360000" indent="-468000" defTabSz="10800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New multifunction airborne military fighter/attack radars.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467600" cy="525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3183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What is the Radar?</a:t>
            </a:r>
            <a:endParaRPr lang="fa-IR" sz="24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066800"/>
            <a:ext cx="8737513" cy="544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ntenna-0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943600" y="1219200"/>
            <a:ext cx="2965451" cy="2224088"/>
          </a:xfrm>
          <a:prstGeom prst="rect">
            <a:avLst/>
          </a:prstGeom>
        </p:spPr>
      </p:pic>
      <p:pic>
        <p:nvPicPr>
          <p:cNvPr id="7" name="Display-1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038600" y="1219200"/>
            <a:ext cx="1752600" cy="1314450"/>
          </a:xfrm>
          <a:prstGeom prst="rect">
            <a:avLst/>
          </a:prstGeom>
        </p:spPr>
      </p:pic>
      <p:pic>
        <p:nvPicPr>
          <p:cNvPr id="8" name="Display-3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038600" y="2590800"/>
            <a:ext cx="1783404" cy="997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990600"/>
            <a:ext cx="8458200" cy="54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3183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What is the Radar?</a:t>
            </a:r>
            <a:endParaRPr lang="fa-IR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rinziple of rada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0"/>
            <a:ext cx="8105769" cy="3222174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07/7/7/main" val="FF0000" mc:Ignorable=""/>
          </a:solidFill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3183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What is the Radar?</a:t>
            </a:r>
            <a:endParaRPr lang="fa-IR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PGT\Desktop\radar\Radar principle. The measuring of a round trip time of a microwav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128" y="1600200"/>
            <a:ext cx="8452272" cy="424264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3183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What is the Radar?</a:t>
            </a:r>
            <a:endParaRPr lang="fa-IR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534400" cy="762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Radar Advantages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458200" cy="190500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cs typeface="+mj-cs"/>
              </a:rPr>
              <a:t> Cloud and smoke penetration. 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cs typeface="+mj-cs"/>
              </a:rPr>
              <a:t> Night vision. </a:t>
            </a:r>
          </a:p>
          <a:p>
            <a:pPr algn="l" defTabSz="1800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cs typeface="+mj-cs"/>
              </a:rPr>
              <a:t> Forest canopy penetration and canopy structure. 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cs typeface="+mj-cs"/>
              </a:rPr>
              <a:t> Complements visible/infrared sensors (sensitive to terrain features and moisture). 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cs typeface="+mj-cs"/>
              </a:rPr>
              <a:t> Good for discrimination of terrain structure (roughness) and drainage patterns.</a:t>
            </a:r>
            <a:endParaRPr lang="fa-IR" sz="1800" dirty="0" smtClean="0">
              <a:solidFill>
                <a:schemeClr val="tx1"/>
              </a:solidFill>
              <a:cs typeface="+mj-cs"/>
            </a:endParaRP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endParaRPr lang="fa-IR" sz="18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2819400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Radar Disadvantages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3505200"/>
            <a:ext cx="84582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36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Interpretation requires knowledge of radar interaction with surfaces.</a:t>
            </a:r>
          </a:p>
          <a:p>
            <a:pPr marR="0" lvl="0" defTabSz="36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Speckle (dark and bright pixels) limits interpretation.</a:t>
            </a:r>
          </a:p>
          <a:p>
            <a:pPr marR="0" lvl="0" defTabSz="36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Satellite systems are not yet multispectral and multi polarization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(usually one band/one 	polarization) on most satellite platforms (limits forest canopy information).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defTabSz="36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Not good for discrimination and mapping of different vegetation types except at very 	general levels.</a:t>
            </a:r>
          </a:p>
          <a:p>
            <a:pPr marR="0" lvl="0" defTabSz="36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Data analysis can be hindered in steep topography and rough terrain due to extreme 	layover effects.</a:t>
            </a:r>
          </a:p>
          <a:p>
            <a:pPr marR="0" lvl="0" defTabSz="36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a-I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Review of Common Radar Types</a:t>
            </a:r>
            <a:endParaRPr lang="fa-I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029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CW</a:t>
            </a:r>
          </a:p>
          <a:p>
            <a:r>
              <a:rPr lang="en-US" sz="2000" dirty="0" smtClean="0"/>
              <a:t>Simple Pulsed Range Radar</a:t>
            </a:r>
          </a:p>
          <a:p>
            <a:r>
              <a:rPr lang="en-US" sz="2000" dirty="0" smtClean="0"/>
              <a:t>Pulse Doppler</a:t>
            </a:r>
          </a:p>
          <a:p>
            <a:r>
              <a:rPr lang="en-US" sz="2000" dirty="0" smtClean="0"/>
              <a:t>Pulse Compression (Chirp and Phase Coded)</a:t>
            </a:r>
          </a:p>
          <a:p>
            <a:r>
              <a:rPr lang="en-US" sz="2000" dirty="0" smtClean="0"/>
              <a:t>Frequency Agile</a:t>
            </a:r>
          </a:p>
          <a:p>
            <a:r>
              <a:rPr lang="en-US" sz="2000" dirty="0" smtClean="0"/>
              <a:t>MTI (Coherent and Coherent-on-Receiver)</a:t>
            </a:r>
          </a:p>
          <a:p>
            <a:r>
              <a:rPr lang="en-US" sz="2000" dirty="0" smtClean="0"/>
              <a:t>Mono-pulse</a:t>
            </a:r>
          </a:p>
          <a:p>
            <a:r>
              <a:rPr lang="en-US" sz="2000" dirty="0" smtClean="0"/>
              <a:t>Phased Array</a:t>
            </a:r>
          </a:p>
          <a:p>
            <a:r>
              <a:rPr lang="en-US" sz="2000" dirty="0" smtClean="0"/>
              <a:t>SAR</a:t>
            </a:r>
          </a:p>
          <a:p>
            <a:r>
              <a:rPr lang="en-US" sz="2000" dirty="0" smtClean="0"/>
              <a:t>Bi-static Radars</a:t>
            </a:r>
          </a:p>
          <a:p>
            <a:r>
              <a:rPr lang="en-US" sz="2000" dirty="0" smtClean="0"/>
              <a:t>Instrumentation</a:t>
            </a:r>
          </a:p>
          <a:p>
            <a:r>
              <a:rPr lang="en-US" sz="2000" dirty="0" smtClean="0"/>
              <a:t>Multimode</a:t>
            </a:r>
          </a:p>
          <a:p>
            <a:r>
              <a:rPr lang="en-US" sz="2000" dirty="0" smtClean="0"/>
              <a:t>Other (MLS, ILS, TACAN)</a:t>
            </a:r>
          </a:p>
          <a:p>
            <a:endParaRPr lang="fa-IR" sz="2000" dirty="0"/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07/7/7/main" val="1F497D" mc:Ignorable=""/>
      </a:dk2>
      <a:lt2>
        <a:srgbClr xmlns:mc="http://schemas.openxmlformats.org/markup-compatibility/2006" xmlns:a14="http://schemas.microsoft.com/office/drawing/2007/7/7/main" val="EEECE1" mc:Ignorable=""/>
      </a:lt2>
      <a:accent1>
        <a:srgbClr xmlns:mc="http://schemas.openxmlformats.org/markup-compatibility/2006" xmlns:a14="http://schemas.microsoft.com/office/drawing/2007/7/7/main" val="4F81BD" mc:Ignorable=""/>
      </a:accent1>
      <a:accent2>
        <a:srgbClr xmlns:mc="http://schemas.openxmlformats.org/markup-compatibility/2006" xmlns:a14="http://schemas.microsoft.com/office/drawing/2007/7/7/main" val="C0504D" mc:Ignorable=""/>
      </a:accent2>
      <a:accent3>
        <a:srgbClr xmlns:mc="http://schemas.openxmlformats.org/markup-compatibility/2006" xmlns:a14="http://schemas.microsoft.com/office/drawing/2007/7/7/main" val="9BBB59" mc:Ignorable=""/>
      </a:accent3>
      <a:accent4>
        <a:srgbClr xmlns:mc="http://schemas.openxmlformats.org/markup-compatibility/2006" xmlns:a14="http://schemas.microsoft.com/office/drawing/2007/7/7/main" val="8064A2" mc:Ignorable=""/>
      </a:accent4>
      <a:accent5>
        <a:srgbClr xmlns:mc="http://schemas.openxmlformats.org/markup-compatibility/2006" xmlns:a14="http://schemas.microsoft.com/office/drawing/2007/7/7/main" val="4BACC6" mc:Ignorable=""/>
      </a:accent5>
      <a:accent6>
        <a:srgbClr xmlns:mc="http://schemas.openxmlformats.org/markup-compatibility/2006" xmlns:a14="http://schemas.microsoft.com/office/drawing/2007/7/7/main" val="F79646" mc:Ignorable=""/>
      </a:accent6>
      <a:hlink>
        <a:srgbClr xmlns:mc="http://schemas.openxmlformats.org/markup-compatibility/2006" xmlns:a14="http://schemas.microsoft.com/office/drawing/2007/7/7/main" val="0000FF" mc:Ignorable=""/>
      </a:hlink>
      <a:folHlink>
        <a:srgbClr xmlns:mc="http://schemas.openxmlformats.org/markup-compatibility/2006" xmlns:a14="http://schemas.microsoft.com/office/drawing/2007/7/7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07/7/7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07/7/7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07/7/7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2010-04-15T14:42:32Z</outs:dateTime>
      <outs:isPinned>true</outs:isPinned>
    </outs:relatedDate>
    <outs:relatedDate>
      <outs:type>2</outs:type>
      <outs:displayName>Created</outs:displayName>
      <outs:dateTime>2006-08-16T00:00:00Z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/>
      <outs:source>0</outs:source>
      <outs:isPinned>true</outs:isPinned>
    </outs:relatedPeopleItem>
    <outs:relatedPeopleItem>
      <outs:category>Last modified by</outs:category>
      <outs:people>
        <outs:relatedPerson>
          <outs:displayName>By PARNiAN © R.N:270901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F590C23E-443C-4B7D-99FB-1821809DE8F4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509</Words>
  <Application>Microsoft Office PowerPoint</Application>
  <PresentationFormat>On-screen Show (4:3)</PresentationFormat>
  <Paragraphs>137</Paragraphs>
  <Slides>35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Equation</vt:lpstr>
      <vt:lpstr>Third Edition  By : Merrill I. Skolnik</vt:lpstr>
      <vt:lpstr>Third Edition  By : Merrill I. Skolnik</vt:lpstr>
      <vt:lpstr>Contents </vt:lpstr>
      <vt:lpstr>What is the Radar?</vt:lpstr>
      <vt:lpstr>What is the Radar?</vt:lpstr>
      <vt:lpstr>What is the Radar?</vt:lpstr>
      <vt:lpstr>What is the Radar?</vt:lpstr>
      <vt:lpstr>Radar Advantages </vt:lpstr>
      <vt:lpstr>Review of Common Radar Types</vt:lpstr>
      <vt:lpstr>History  of  the radar</vt:lpstr>
      <vt:lpstr>The Principle of the Radar</vt:lpstr>
      <vt:lpstr>Typical Radar Waveform </vt:lpstr>
      <vt:lpstr>Typical Radar Waveform </vt:lpstr>
      <vt:lpstr>IEEE Standard Radar Frequencies</vt:lpstr>
      <vt:lpstr>Optical Region</vt:lpstr>
      <vt:lpstr>Radar Block Diagram</vt:lpstr>
      <vt:lpstr>Plan Position Indicator (PPI) Display </vt:lpstr>
      <vt:lpstr>Antenna  Pattern</vt:lpstr>
      <vt:lpstr>The Radar Equation </vt:lpstr>
      <vt:lpstr>Example :</vt:lpstr>
      <vt:lpstr>Solution :</vt:lpstr>
      <vt:lpstr>Applications of the Radar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Resolution Radars  </vt:lpstr>
      <vt:lpstr>New Radar systems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Advantages: </dc:title>
  <dc:creator/>
  <cp:lastModifiedBy>GHAZALIAN</cp:lastModifiedBy>
  <cp:revision>157</cp:revision>
  <dcterms:created xsi:type="dcterms:W3CDTF">2006-08-16T00:00:00Z</dcterms:created>
  <dcterms:modified xsi:type="dcterms:W3CDTF">2010-03-16T17:26:23Z</dcterms:modified>
</cp:coreProperties>
</file>