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1" r:id="rId4"/>
    <p:sldId id="262" r:id="rId5"/>
    <p:sldId id="257" r:id="rId6"/>
    <p:sldId id="258" r:id="rId7"/>
    <p:sldId id="259" r:id="rId8"/>
    <p:sldId id="260" r:id="rId9"/>
    <p:sldId id="266" r:id="rId10"/>
    <p:sldId id="264" r:id="rId11"/>
    <p:sldId id="263" r:id="rId12"/>
    <p:sldId id="275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C943-2A08-4D47-91FC-C47B0114E323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0A64-7656-4F48-A8D8-850B45125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D6995-173A-4E45-B254-85F6E0BD8B5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891FE-1F1F-45B6-96D2-D0E7A77B1AE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EE88C-9837-4F06-8CBE-1D2921EB7A0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CDDE8-1ADB-44D7-8FAC-CE8F32C6156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B992-362B-4318-9215-F34245E8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1A88-3808-491E-8CDC-34588FC265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D662-9C1B-479F-9123-01675B71D8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7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A174-68CC-4BD8-8570-8C47BE9FF8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7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4EE8-D1D1-4B17-A236-2C214E352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7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4921-C430-42E4-91EA-04E8CFFB19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A8C4-0985-40B3-BB06-BFD1C4C9D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02374-654E-4EC6-9982-F6637CD51E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9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57A6-5DEE-4768-9188-11AB4DAE3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3E22F-D6B7-4F4E-8C8D-BBB08517D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6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7466B-A1AF-475B-A5E7-45BC5CEC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2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4D119-8D7D-425B-84F6-942B73AD28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A26F6E-8616-4332-B166-46752B6E13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5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6FA296-F3C9-4807-B991-23ABD69AB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29BE-6D72-4276-95FF-9E94BEED20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BB71-031B-43A6-91FC-8ABC0A9F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C3D22-A0CE-40CD-ADF8-12978873B83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gl.faa.gov/Regulatory_and_Guidance_Library/rgAdvisoryCircular.nsf/0/D6A522C25E53CBF58625776F0050495C?OpenDocument" TargetMode="External"/><Relationship Id="rId2" Type="http://schemas.openxmlformats.org/officeDocument/2006/relationships/hyperlink" Target="http://fltwx.db.erau.edu/radsum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Radar Summary Chart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A </a:t>
            </a:r>
            <a:r>
              <a:rPr lang="en-US" dirty="0"/>
              <a:t>20 minute rant </a:t>
            </a:r>
            <a:r>
              <a:rPr lang="en-US" dirty="0" smtClean="0"/>
              <a:t>on THE most useless </a:t>
            </a:r>
            <a:r>
              <a:rPr lang="en-US" dirty="0" smtClean="0"/>
              <a:t>way of accessing </a:t>
            </a:r>
            <a:r>
              <a:rPr lang="en-US" dirty="0" smtClean="0"/>
              <a:t>radar </a:t>
            </a:r>
            <a:r>
              <a:rPr lang="en-US" dirty="0" smtClean="0"/>
              <a:t>data)</a:t>
            </a:r>
          </a:p>
          <a:p>
            <a:r>
              <a:rPr lang="en-US" dirty="0" smtClean="0"/>
              <a:t>by</a:t>
            </a:r>
            <a:endParaRPr lang="en-US" dirty="0" smtClean="0"/>
          </a:p>
          <a:p>
            <a:r>
              <a:rPr lang="en-US" dirty="0" smtClean="0"/>
              <a:t>Dr. Bradley Muller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Ground clutter and terrain—not </a:t>
            </a:r>
            <a:r>
              <a:rPr lang="en-US" sz="4000" dirty="0" err="1" smtClean="0"/>
              <a:t>precip</a:t>
            </a:r>
            <a:r>
              <a:rPr lang="en-US" sz="4000" dirty="0" smtClean="0"/>
              <a:t>.!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09099" cy="55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626"/>
            <a:ext cx="9144000" cy="5059363"/>
          </a:xfrm>
        </p:spPr>
        <p:txBody>
          <a:bodyPr/>
          <a:lstStyle/>
          <a:p>
            <a:r>
              <a:rPr lang="en-US" sz="2400" dirty="0" smtClean="0"/>
              <a:t>Mosher’s “Day/Night Vis” at 1400z: Fog/stratus/DZ along coast.</a:t>
            </a:r>
          </a:p>
          <a:p>
            <a:r>
              <a:rPr lang="en-US" sz="2400" dirty="0" smtClean="0"/>
              <a:t>Snow, a few Cu in the mountains.</a:t>
            </a:r>
          </a:p>
          <a:p>
            <a:r>
              <a:rPr lang="en-US" sz="2400" dirty="0" smtClean="0"/>
              <a:t>Sacramento Valley: No clouds and no precipitation!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7" y="1295400"/>
            <a:ext cx="8161141" cy="55596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71800" y="2362200"/>
            <a:ext cx="533400" cy="1066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17638"/>
          </a:xfrm>
        </p:spPr>
        <p:txBody>
          <a:bodyPr/>
          <a:lstStyle/>
          <a:p>
            <a:r>
              <a:rPr lang="en-US" sz="4000" dirty="0" smtClean="0"/>
              <a:t>GOES IR Image—no rainclouds over AZ or CA!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8287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Radar Coded Messages for same time shows </a:t>
            </a:r>
            <a:r>
              <a:rPr lang="en-US" sz="3600" dirty="0" smtClean="0"/>
              <a:t>no </a:t>
            </a:r>
            <a:r>
              <a:rPr lang="en-US" sz="3600" dirty="0" err="1" smtClean="0"/>
              <a:t>precip</a:t>
            </a:r>
            <a:r>
              <a:rPr lang="en-US" sz="3600" dirty="0" smtClean="0"/>
              <a:t>. </a:t>
            </a:r>
            <a:r>
              <a:rPr lang="en-US" sz="3600" dirty="0" smtClean="0"/>
              <a:t>in </a:t>
            </a:r>
            <a:r>
              <a:rPr lang="en-US" sz="3600" dirty="0" smtClean="0"/>
              <a:t>CA and </a:t>
            </a:r>
            <a:r>
              <a:rPr lang="en-US" sz="3600" dirty="0" smtClean="0"/>
              <a:t>AZ.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676400"/>
            <a:ext cx="6081696" cy="5120483"/>
          </a:xfrm>
        </p:spPr>
      </p:pic>
    </p:spTree>
    <p:extLst>
      <p:ext uri="{BB962C8B-B14F-4D97-AF65-F5344CB8AC3E}">
        <p14:creationId xmlns:p14="http://schemas.microsoft.com/office/powerpoint/2010/main" val="34133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sz="8800" dirty="0" smtClean="0"/>
              <a:t>But wait…it gets worse…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918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Thunderstorms in the Sothern California desert?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7" y="1600200"/>
            <a:ext cx="6995406" cy="4525963"/>
          </a:xfrm>
        </p:spPr>
      </p:pic>
    </p:spTree>
    <p:extLst>
      <p:ext uri="{BB962C8B-B14F-4D97-AF65-F5344CB8AC3E}">
        <p14:creationId xmlns:p14="http://schemas.microsoft.com/office/powerpoint/2010/main" val="1427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Yuma, AZ radar.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" y="1600200"/>
            <a:ext cx="7487098" cy="4525963"/>
          </a:xfrm>
        </p:spPr>
      </p:pic>
    </p:spTree>
    <p:extLst>
      <p:ext uri="{BB962C8B-B14F-4D97-AF65-F5344CB8AC3E}">
        <p14:creationId xmlns:p14="http://schemas.microsoft.com/office/powerpoint/2010/main" val="310404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Hanford, CA radar.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" y="1600200"/>
            <a:ext cx="7487098" cy="4525963"/>
          </a:xfrm>
        </p:spPr>
      </p:pic>
    </p:spTree>
    <p:extLst>
      <p:ext uri="{BB962C8B-B14F-4D97-AF65-F5344CB8AC3E}">
        <p14:creationId xmlns:p14="http://schemas.microsoft.com/office/powerpoint/2010/main" val="110752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Edwards Air Force Base radar.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" y="1600200"/>
            <a:ext cx="7487098" cy="4525963"/>
          </a:xfrm>
        </p:spPr>
      </p:pic>
    </p:spTree>
    <p:extLst>
      <p:ext uri="{BB962C8B-B14F-4D97-AF65-F5344CB8AC3E}">
        <p14:creationId xmlns:p14="http://schemas.microsoft.com/office/powerpoint/2010/main" val="297522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VIS Satellite 1530z.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658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smtClean="0">
                <a:hlinkClick r:id="rId2"/>
              </a:rPr>
              <a:t>Radar Summary chart</a:t>
            </a:r>
            <a:r>
              <a:rPr lang="en-US" sz="3600" b="1" dirty="0" smtClean="0"/>
              <a:t>—an outmoded way of looking at radar data.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a computer-generated mosaic of radar echo intensity contours based on the Radar Weather Reports (SD/ROB) text product. </a:t>
            </a:r>
          </a:p>
          <a:p>
            <a:r>
              <a:rPr lang="en-US" dirty="0" smtClean="0"/>
              <a:t>Produced hourly showing precipitation types, cell movements, maximum echo tops, locations of line echoes and remarks (p. </a:t>
            </a:r>
            <a:r>
              <a:rPr lang="en-US" dirty="0" smtClean="0"/>
              <a:t>5-50, </a:t>
            </a:r>
            <a:r>
              <a:rPr lang="en-US" sz="3200" dirty="0" smtClean="0">
                <a:hlinkClick r:id="rId3"/>
              </a:rPr>
              <a:t>Aviation Weather </a:t>
            </a:r>
            <a:r>
              <a:rPr lang="en-US" sz="3200" dirty="0" smtClean="0">
                <a:hlinkClick r:id="rId3"/>
              </a:rPr>
              <a:t>Services</a:t>
            </a:r>
            <a:r>
              <a:rPr lang="en-US" sz="3200" dirty="0" smtClean="0"/>
              <a:t>).</a:t>
            </a:r>
            <a:endParaRPr lang="en-US" dirty="0" smtClean="0"/>
          </a:p>
          <a:p>
            <a:r>
              <a:rPr lang="en-US" dirty="0" smtClean="0"/>
              <a:t>The Radar Weather Reports (SD/ROB) product is described on p. 3-45 of </a:t>
            </a:r>
            <a:r>
              <a:rPr lang="en-US" dirty="0" smtClean="0">
                <a:hlinkClick r:id="rId3"/>
              </a:rPr>
              <a:t>Aviation Weather 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 human intervention” leads to thundershowers with 39,000 </a:t>
            </a:r>
            <a:r>
              <a:rPr lang="en-US" dirty="0" err="1" smtClean="0"/>
              <a:t>ft</a:t>
            </a:r>
            <a:r>
              <a:rPr lang="en-US" dirty="0" smtClean="0"/>
              <a:t> tops being reported based on ground clutter and anomalous propagation!</a:t>
            </a:r>
          </a:p>
          <a:p>
            <a:r>
              <a:rPr lang="en-US" dirty="0" smtClean="0"/>
              <a:t>That’s why I hate the Radar Summary Chart—and you should too!!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bad news: </a:t>
            </a:r>
            <a:r>
              <a:rPr lang="en-US" i="1" dirty="0" smtClean="0"/>
              <a:t>no human intervention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25000" lnSpcReduction="20000"/>
          </a:bodyPr>
          <a:lstStyle/>
          <a:p>
            <a:r>
              <a:rPr lang="en-US" sz="12000" b="1" dirty="0" smtClean="0"/>
              <a:t>**</a:t>
            </a:r>
            <a:r>
              <a:rPr lang="en-US" sz="12000" dirty="0" smtClean="0"/>
              <a:t>Here is what the government publication, Aviation Weather Services has to say about the Radar Weather Reports product: "This is a textual product derived from the WSR-88D NEXRAD radar without human intervention. </a:t>
            </a:r>
            <a:r>
              <a:rPr lang="en-US" sz="12000" dirty="0" smtClean="0">
                <a:effectLst/>
              </a:rPr>
              <a:t>The resolution of this textual product is very coarse, up to 80 minutes old, </a:t>
            </a:r>
            <a:r>
              <a:rPr lang="en-US" sz="12000" b="1" i="1" dirty="0" smtClean="0">
                <a:effectLst/>
              </a:rPr>
              <a:t>and should only be used if no other radar information is unavailable</a:t>
            </a:r>
            <a:r>
              <a:rPr lang="en-US" sz="12000" i="1" dirty="0" smtClean="0">
                <a:effectLst/>
              </a:rPr>
              <a:t>. </a:t>
            </a:r>
            <a:r>
              <a:rPr lang="en-US" sz="12000" dirty="0" smtClean="0">
                <a:effectLst/>
              </a:rPr>
              <a:t>[emphasis added]</a:t>
            </a:r>
            <a:r>
              <a:rPr lang="en-US" sz="12000" dirty="0" smtClean="0"/>
              <a:t>"</a:t>
            </a:r>
            <a:r>
              <a:rPr lang="en-US" sz="12000" b="1" dirty="0" smtClean="0"/>
              <a:t>**</a:t>
            </a:r>
            <a:endParaRPr lang="en-US" sz="12000" dirty="0"/>
          </a:p>
          <a:p>
            <a:r>
              <a:rPr lang="en-US" sz="12000" dirty="0" smtClean="0"/>
              <a:t>By extension, I would say that the radar summary chart should only be used in the absence of other, better radar information.</a:t>
            </a:r>
          </a:p>
          <a:p>
            <a:r>
              <a:rPr lang="en-US" sz="12000" b="1" i="1" dirty="0" smtClean="0"/>
              <a:t>**However, the FAA still tests you on </a:t>
            </a:r>
            <a:r>
              <a:rPr lang="en-US" sz="12000" b="1" i="1" dirty="0" smtClean="0"/>
              <a:t>the radar summary chart, which is derived from this </a:t>
            </a:r>
            <a:r>
              <a:rPr lang="en-US" sz="12000" b="1" i="1" dirty="0" smtClean="0"/>
              <a:t>product!!**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Radar Summary Chart</a:t>
            </a:r>
          </a:p>
        </p:txBody>
      </p:sp>
      <p:pic>
        <p:nvPicPr>
          <p:cNvPr id="111621" name="Picture 5" descr="radar depi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315200" cy="4733925"/>
          </a:xfrm>
          <a:prstGeom prst="rect">
            <a:avLst/>
          </a:prstGeom>
          <a:noFill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914400" y="5638800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Issued hourly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Provides echo tops, echo strength, and cell movement</a:t>
            </a:r>
          </a:p>
        </p:txBody>
      </p:sp>
    </p:spTree>
    <p:extLst>
      <p:ext uri="{BB962C8B-B14F-4D97-AF65-F5344CB8AC3E}">
        <p14:creationId xmlns:p14="http://schemas.microsoft.com/office/powerpoint/2010/main" val="34938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Radar Summary Chart</a:t>
            </a:r>
          </a:p>
        </p:txBody>
      </p:sp>
      <p:pic>
        <p:nvPicPr>
          <p:cNvPr id="113667" name="Picture 3" descr="radar depiction"/>
          <p:cNvPicPr>
            <a:picLocks noChangeAspect="1" noChangeArrowheads="1"/>
          </p:cNvPicPr>
          <p:nvPr/>
        </p:nvPicPr>
        <p:blipFill>
          <a:blip r:embed="rId3"/>
          <a:srcRect l="51305" t="12654" r="10388" b="13438"/>
          <a:stretch>
            <a:fillRect/>
          </a:stretch>
        </p:blipFill>
        <p:spPr bwMode="auto">
          <a:xfrm>
            <a:off x="228600" y="1092200"/>
            <a:ext cx="4614863" cy="5613400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999038" y="990600"/>
            <a:ext cx="41449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NE = No echo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NA = Not available – big difference!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OM = Out for Maintenance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Contour – Level 1-2 radar return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b="1" baseline="30000" dirty="0">
                <a:solidFill>
                  <a:srgbClr val="000000"/>
                </a:solidFill>
              </a:rPr>
              <a:t>nd</a:t>
            </a:r>
            <a:r>
              <a:rPr lang="en-US" b="1" dirty="0">
                <a:solidFill>
                  <a:srgbClr val="000000"/>
                </a:solidFill>
              </a:rPr>
              <a:t> Contour – Level 3-4 radar return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3</a:t>
            </a:r>
            <a:r>
              <a:rPr lang="en-US" b="1" baseline="30000" dirty="0">
                <a:solidFill>
                  <a:srgbClr val="000000"/>
                </a:solidFill>
              </a:rPr>
              <a:t>rd</a:t>
            </a:r>
            <a:r>
              <a:rPr lang="en-US" b="1" dirty="0">
                <a:solidFill>
                  <a:srgbClr val="000000"/>
                </a:solidFill>
              </a:rPr>
              <a:t> Contour – Level </a:t>
            </a:r>
            <a:r>
              <a:rPr lang="en-US" b="1" u="sng" dirty="0">
                <a:solidFill>
                  <a:srgbClr val="000000"/>
                </a:solidFill>
              </a:rPr>
              <a:t>&gt;</a:t>
            </a:r>
            <a:r>
              <a:rPr lang="en-US" b="1" dirty="0">
                <a:solidFill>
                  <a:srgbClr val="000000"/>
                </a:solidFill>
              </a:rPr>
              <a:t>5 radar return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 = Rain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RW = Rain Showers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TRW = Thunderstorms/rain showers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Underlined numbers – echo tops (100s of feet)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Arrows/numbers –direction and speed (</a:t>
            </a:r>
            <a:r>
              <a:rPr lang="en-US" dirty="0" err="1">
                <a:solidFill>
                  <a:srgbClr val="000000"/>
                </a:solidFill>
              </a:rPr>
              <a:t>kts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H="1" flipV="1">
            <a:off x="3513138" y="2895600"/>
            <a:ext cx="156368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H="1" flipV="1">
            <a:off x="3851275" y="3462338"/>
            <a:ext cx="1225550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 flipV="1">
            <a:off x="3435350" y="3733800"/>
            <a:ext cx="16414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4060825" y="1143000"/>
            <a:ext cx="1016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H="1">
            <a:off x="3903663" y="1600200"/>
            <a:ext cx="1173162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 flipH="1">
            <a:off x="4373563" y="5715000"/>
            <a:ext cx="7032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H="1" flipV="1">
            <a:off x="4641850" y="6162675"/>
            <a:ext cx="5397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Radar Summary Chart</a:t>
            </a:r>
          </a:p>
        </p:txBody>
      </p:sp>
      <p:pic>
        <p:nvPicPr>
          <p:cNvPr id="115725" name="Picture 13" descr="AW-D-17"/>
          <p:cNvPicPr>
            <a:picLocks noChangeAspect="1" noChangeArrowheads="1"/>
          </p:cNvPicPr>
          <p:nvPr/>
        </p:nvPicPr>
        <p:blipFill>
          <a:blip r:embed="rId3"/>
          <a:srcRect l="25967" r="22098" b="67517"/>
          <a:stretch>
            <a:fillRect/>
          </a:stretch>
        </p:blipFill>
        <p:spPr bwMode="auto">
          <a:xfrm>
            <a:off x="1143000" y="1600200"/>
            <a:ext cx="6788150" cy="31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0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Radar Coded Message</a:t>
            </a:r>
          </a:p>
        </p:txBody>
      </p:sp>
      <p:pic>
        <p:nvPicPr>
          <p:cNvPr id="139269" name="Picture 5" descr="Radar Coded Mess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391275" cy="4521200"/>
          </a:xfrm>
          <a:prstGeom prst="rect">
            <a:avLst/>
          </a:prstGeom>
          <a:noFill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09600" y="5638800"/>
            <a:ext cx="8001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Similar to Radar Summary but color-coded and updated half-hourly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Numbers indicate echo tops, wind barbs represent cell movement</a:t>
            </a:r>
          </a:p>
        </p:txBody>
      </p:sp>
    </p:spTree>
    <p:extLst>
      <p:ext uri="{BB962C8B-B14F-4D97-AF65-F5344CB8AC3E}">
        <p14:creationId xmlns:p14="http://schemas.microsoft.com/office/powerpoint/2010/main" val="17236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5486400"/>
          </a:xfrm>
        </p:spPr>
        <p:txBody>
          <a:bodyPr/>
          <a:lstStyle/>
          <a:p>
            <a:r>
              <a:rPr lang="en-US" sz="8800" dirty="0" smtClean="0"/>
              <a:t>Why I hate the Radar Summary Chart—and you should too!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937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4" y="609600"/>
            <a:ext cx="8992546" cy="6049328"/>
          </a:xfrm>
        </p:spPr>
      </p:pic>
      <p:sp>
        <p:nvSpPr>
          <p:cNvPr id="6" name="Rounded Rectangle 5"/>
          <p:cNvSpPr/>
          <p:nvPr/>
        </p:nvSpPr>
        <p:spPr>
          <a:xfrm>
            <a:off x="838200" y="2743200"/>
            <a:ext cx="533400" cy="914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ar_summary_ch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radar_summary_chart</Template>
  <TotalTime>2792</TotalTime>
  <Words>481</Words>
  <Application>Microsoft Office PowerPoint</Application>
  <PresentationFormat>On-screen Show (4:3)</PresentationFormat>
  <Paragraphs>52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radar_summary_chart</vt:lpstr>
      <vt:lpstr>Default Design</vt:lpstr>
      <vt:lpstr>Radar Summary Chart</vt:lpstr>
      <vt:lpstr>The Radar Summary chart—an outmoded way of looking at radar data.</vt:lpstr>
      <vt:lpstr>The bad news: no human intervention!</vt:lpstr>
      <vt:lpstr>Radar Summary Chart</vt:lpstr>
      <vt:lpstr>Radar Summary Chart</vt:lpstr>
      <vt:lpstr>Radar Summary Chart</vt:lpstr>
      <vt:lpstr>Radar Coded Message</vt:lpstr>
      <vt:lpstr>Why I hate the Radar Summary Chart—and you should too!</vt:lpstr>
      <vt:lpstr>PowerPoint Presentation</vt:lpstr>
      <vt:lpstr>Ground clutter and terrain—not precip.!</vt:lpstr>
      <vt:lpstr>PowerPoint Presentation</vt:lpstr>
      <vt:lpstr>GOES IR Image—no rainclouds over AZ or CA!</vt:lpstr>
      <vt:lpstr>Radar Coded Messages for same time shows no precip. in CA and AZ.</vt:lpstr>
      <vt:lpstr>But wait…it gets worse…</vt:lpstr>
      <vt:lpstr>Thunderstorms in the Sothern California desert?</vt:lpstr>
      <vt:lpstr>Yuma, AZ radar.</vt:lpstr>
      <vt:lpstr>Hanford, CA radar.</vt:lpstr>
      <vt:lpstr>Edwards Air Force Base radar.</vt:lpstr>
      <vt:lpstr>GOES VIS Satellite 1530z.</vt:lpstr>
      <vt:lpstr>PowerPoint Presentation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Summary Chart</dc:title>
  <dc:creator>Information Technology</dc:creator>
  <cp:lastModifiedBy>Information Technology</cp:lastModifiedBy>
  <cp:revision>10</cp:revision>
  <dcterms:created xsi:type="dcterms:W3CDTF">2012-05-02T15:24:09Z</dcterms:created>
  <dcterms:modified xsi:type="dcterms:W3CDTF">2012-05-04T13:56:53Z</dcterms:modified>
</cp:coreProperties>
</file>