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421" r:id="rId2"/>
    <p:sldId id="257" r:id="rId3"/>
    <p:sldId id="474" r:id="rId4"/>
    <p:sldId id="475" r:id="rId5"/>
    <p:sldId id="476" r:id="rId6"/>
    <p:sldId id="477" r:id="rId7"/>
    <p:sldId id="478" r:id="rId8"/>
    <p:sldId id="479" r:id="rId9"/>
    <p:sldId id="423" r:id="rId10"/>
    <p:sldId id="480" r:id="rId11"/>
    <p:sldId id="481" r:id="rId12"/>
    <p:sldId id="482" r:id="rId13"/>
    <p:sldId id="483" r:id="rId14"/>
    <p:sldId id="484" r:id="rId15"/>
    <p:sldId id="426" r:id="rId16"/>
    <p:sldId id="485" r:id="rId17"/>
    <p:sldId id="486" r:id="rId18"/>
    <p:sldId id="487" r:id="rId19"/>
    <p:sldId id="488" r:id="rId20"/>
    <p:sldId id="489" r:id="rId21"/>
    <p:sldId id="427" r:id="rId22"/>
    <p:sldId id="490" r:id="rId23"/>
    <p:sldId id="492" r:id="rId24"/>
    <p:sldId id="504" r:id="rId25"/>
    <p:sldId id="538" r:id="rId26"/>
    <p:sldId id="457" r:id="rId27"/>
    <p:sldId id="539" r:id="rId28"/>
    <p:sldId id="456" r:id="rId29"/>
    <p:sldId id="540" r:id="rId30"/>
    <p:sldId id="541" r:id="rId31"/>
    <p:sldId id="542" r:id="rId32"/>
    <p:sldId id="543" r:id="rId33"/>
    <p:sldId id="544" r:id="rId34"/>
    <p:sldId id="554" r:id="rId35"/>
    <p:sldId id="555" r:id="rId36"/>
    <p:sldId id="556" r:id="rId37"/>
    <p:sldId id="557" r:id="rId38"/>
    <p:sldId id="558" r:id="rId39"/>
    <p:sldId id="559" r:id="rId40"/>
    <p:sldId id="545" r:id="rId41"/>
    <p:sldId id="560" r:id="rId42"/>
    <p:sldId id="561" r:id="rId43"/>
    <p:sldId id="546" r:id="rId44"/>
    <p:sldId id="547" r:id="rId45"/>
    <p:sldId id="548" r:id="rId46"/>
    <p:sldId id="549" r:id="rId47"/>
    <p:sldId id="550" r:id="rId48"/>
    <p:sldId id="551" r:id="rId49"/>
    <p:sldId id="552" r:id="rId50"/>
    <p:sldId id="553" r:id="rId51"/>
    <p:sldId id="428" r:id="rId52"/>
    <p:sldId id="562" r:id="rId53"/>
    <p:sldId id="563" r:id="rId54"/>
    <p:sldId id="564" r:id="rId55"/>
    <p:sldId id="565" r:id="rId56"/>
    <p:sldId id="566" r:id="rId57"/>
    <p:sldId id="567" r:id="rId58"/>
    <p:sldId id="568" r:id="rId59"/>
    <p:sldId id="569" r:id="rId60"/>
    <p:sldId id="570" r:id="rId61"/>
    <p:sldId id="571" r:id="rId62"/>
    <p:sldId id="572" r:id="rId63"/>
    <p:sldId id="573" r:id="rId64"/>
    <p:sldId id="574" r:id="rId65"/>
    <p:sldId id="575" r:id="rId66"/>
    <p:sldId id="576" r:id="rId67"/>
    <p:sldId id="429" r:id="rId68"/>
    <p:sldId id="459" r:id="rId69"/>
    <p:sldId id="577" r:id="rId70"/>
    <p:sldId id="462" r:id="rId71"/>
    <p:sldId id="493" r:id="rId72"/>
    <p:sldId id="494" r:id="rId73"/>
    <p:sldId id="496" r:id="rId74"/>
    <p:sldId id="497" r:id="rId75"/>
    <p:sldId id="464" r:id="rId76"/>
    <p:sldId id="466" r:id="rId77"/>
    <p:sldId id="467" r:id="rId78"/>
    <p:sldId id="498" r:id="rId79"/>
    <p:sldId id="499" r:id="rId80"/>
    <p:sldId id="535" r:id="rId81"/>
    <p:sldId id="53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0000FF"/>
    <a:srgbClr val="8000FF"/>
    <a:srgbClr val="FF8000"/>
    <a:srgbClr val="408000"/>
    <a:srgbClr val="00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0" autoAdjust="0"/>
    <p:restoredTop sz="94576" autoAdjust="0"/>
  </p:normalViewPr>
  <p:slideViewPr>
    <p:cSldViewPr>
      <p:cViewPr varScale="1">
        <p:scale>
          <a:sx n="81" d="100"/>
          <a:sy n="81" d="100"/>
        </p:scale>
        <p:origin x="-1253" y="-82"/>
      </p:cViewPr>
      <p:guideLst>
        <p:guide orient="horz" pos="2160"/>
        <p:guide pos="2880"/>
      </p:guideLst>
    </p:cSldViewPr>
  </p:slideViewPr>
  <p:notesTextViewPr>
    <p:cViewPr>
      <p:scale>
        <a:sx n="100" d="100"/>
        <a:sy n="100" d="100"/>
      </p:scale>
      <p:origin x="0" y="0"/>
    </p:cViewPr>
  </p:notesTextViewPr>
  <p:sorterViewPr>
    <p:cViewPr>
      <p:scale>
        <a:sx n="45" d="100"/>
        <a:sy n="45" d="100"/>
      </p:scale>
      <p:origin x="0" y="1426"/>
    </p:cViewPr>
  </p:sorterViewPr>
  <p:notesViewPr>
    <p:cSldViewPr>
      <p:cViewPr varScale="1">
        <p:scale>
          <a:sx n="71" d="100"/>
          <a:sy n="71" d="100"/>
        </p:scale>
        <p:origin x="-231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4F0E6-AAFD-4866-A038-76796769B5F3}" type="datetimeFigureOut">
              <a:rPr lang="en-US" smtClean="0"/>
              <a:pPr/>
              <a:t>4/1/2013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4F284-C953-4959-8A2F-552AC784C31D}" type="slidenum">
              <a:rPr lang="en-US" smtClean="0"/>
              <a:pPr/>
              <a:t>‹#›</a:t>
            </a:fld>
            <a:endParaRPr lang="en-US"/>
          </a:p>
        </p:txBody>
      </p:sp>
    </p:spTree>
    <p:extLst>
      <p:ext uri="{BB962C8B-B14F-4D97-AF65-F5344CB8AC3E}">
        <p14:creationId xmlns:p14="http://schemas.microsoft.com/office/powerpoint/2010/main" val="23684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lightweight traps, the emulation is handled in internal functions of KVM which are implemented in the kernel space of Linux.  </a:t>
            </a:r>
          </a:p>
          <a:p>
            <a:endParaRPr lang="en-US" altLang="zh-TW" dirty="0"/>
          </a:p>
          <a:p>
            <a:r>
              <a:rPr lang="en-US" altLang="zh-TW" dirty="0"/>
              <a:t>In contrast, heavyweight traps that include I/O accesses and parts of CPU functions will be handled in QEMU.  </a:t>
            </a:r>
          </a:p>
          <a:p>
            <a:endParaRPr lang="en-US" altLang="zh-TW" dirty="0"/>
          </a:p>
          <a:p>
            <a:r>
              <a:rPr lang="en-US" altLang="zh-TW" dirty="0"/>
              <a:t>What’s more, QEMU is in Linux’s user space so context switches are required.  Hence, the cost of a single heavyweight trap is relatively heavier than the lightweight one.</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27</a:t>
            </a:fld>
            <a:endParaRPr lang="zh-TW" altLang="en-US"/>
          </a:p>
        </p:txBody>
      </p:sp>
    </p:spTree>
    <p:extLst>
      <p:ext uri="{BB962C8B-B14F-4D97-AF65-F5344CB8AC3E}">
        <p14:creationId xmlns:p14="http://schemas.microsoft.com/office/powerpoint/2010/main" val="118209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a:t>
            </a:r>
            <a:r>
              <a:rPr lang="en-US" altLang="zh-TW" baseline="0" dirty="0" smtClean="0"/>
              <a:t> our measurement, parts of critical instructions only involve in virtual state and no hardware modification is needed.  </a:t>
            </a:r>
          </a:p>
          <a:p>
            <a:endParaRPr lang="en-US" altLang="zh-TW" baseline="0" dirty="0" smtClean="0"/>
          </a:p>
          <a:p>
            <a:r>
              <a:rPr lang="en-US" altLang="zh-TW" baseline="0" dirty="0" smtClean="0"/>
              <a:t>As a result, instead of trapping such instructions, we have an idea that let these instructions execute in guest address space.  </a:t>
            </a:r>
          </a:p>
          <a:p>
            <a:endParaRPr lang="en-US" altLang="zh-TW" baseline="0" dirty="0" smtClean="0"/>
          </a:p>
          <a:p>
            <a:r>
              <a:rPr lang="en-US" altLang="zh-TW" baseline="0" dirty="0" smtClean="0"/>
              <a:t>Other parts of sensitive instructions must be executed in privileged mode, that is, it must be trapped to host when emulation.  The optimization policy of CPU virtualization is to reduce the number of traps and the overhead of emulation.</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39</a:t>
            </a:fld>
            <a:endParaRPr lang="zh-TW" altLang="en-US"/>
          </a:p>
        </p:txBody>
      </p:sp>
    </p:spTree>
    <p:extLst>
      <p:ext uri="{BB962C8B-B14F-4D97-AF65-F5344CB8AC3E}">
        <p14:creationId xmlns:p14="http://schemas.microsoft.com/office/powerpoint/2010/main" val="20049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要解決的問題</a:t>
            </a:r>
            <a:endParaRPr lang="zh-TW" altLang="en-US"/>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41</a:t>
            </a:fld>
            <a:endParaRPr lang="zh-TW" altLang="en-US"/>
          </a:p>
        </p:txBody>
      </p:sp>
    </p:spTree>
    <p:extLst>
      <p:ext uri="{BB962C8B-B14F-4D97-AF65-F5344CB8AC3E}">
        <p14:creationId xmlns:p14="http://schemas.microsoft.com/office/powerpoint/2010/main" val="373361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proposed shadow register file</a:t>
            </a:r>
            <a:r>
              <a:rPr lang="en-US" altLang="zh-TW" baseline="0" dirty="0" smtClean="0"/>
              <a:t> which …… it’s a little bit hard to understand the literal meaning of this sentence.  Here comes a figure.</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42</a:t>
            </a:fld>
            <a:endParaRPr lang="zh-TW" altLang="en-US"/>
          </a:p>
        </p:txBody>
      </p:sp>
    </p:spTree>
    <p:extLst>
      <p:ext uri="{BB962C8B-B14F-4D97-AF65-F5344CB8AC3E}">
        <p14:creationId xmlns:p14="http://schemas.microsoft.com/office/powerpoint/2010/main" val="404548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473D1B-32F3-4E90-9B78-E908B4F19033}" type="slidenum">
              <a:rPr lang="zh-TW" altLang="en-US" smtClean="0"/>
              <a:pPr/>
              <a:t>49</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473D1B-32F3-4E90-9B78-E908B4F19033}" type="slidenum">
              <a:rPr lang="zh-TW" altLang="en-US" smtClean="0"/>
              <a:pPr/>
              <a:t>50</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55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31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32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33</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Let’s see</a:t>
            </a:r>
            <a:r>
              <a:rPr lang="en-US" altLang="zh-TW" baseline="0" dirty="0" smtClean="0"/>
              <a:t> an example about the Para-virtualization implementation.  On the screen is a partial assembly code in guest OS source code.  The third line “movs pc lr”would update PC value so it’s obviously a sensitive instruction.  Actually it’s a critical instruction so our goal is trying to make it trap to the VMM.</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34</a:t>
            </a:fld>
            <a:endParaRPr lang="zh-TW" altLang="en-US"/>
          </a:p>
        </p:txBody>
      </p:sp>
    </p:spTree>
    <p:extLst>
      <p:ext uri="{BB962C8B-B14F-4D97-AF65-F5344CB8AC3E}">
        <p14:creationId xmlns:p14="http://schemas.microsoft.com/office/powerpoint/2010/main" val="32010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replace</a:t>
            </a:r>
            <a:r>
              <a:rPr lang="en-US" altLang="zh-TW" baseline="0" dirty="0" smtClean="0"/>
              <a:t> the instruction with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35</a:t>
            </a:fld>
            <a:endParaRPr lang="zh-TW" altLang="en-US"/>
          </a:p>
        </p:txBody>
      </p:sp>
    </p:spTree>
    <p:extLst>
      <p:ext uri="{BB962C8B-B14F-4D97-AF65-F5344CB8AC3E}">
        <p14:creationId xmlns:p14="http://schemas.microsoft.com/office/powerpoint/2010/main" val="33914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36</a:t>
            </a:fld>
            <a:endParaRPr lang="zh-TW" altLang="en-US"/>
          </a:p>
        </p:txBody>
      </p:sp>
    </p:spTree>
    <p:extLst>
      <p:ext uri="{BB962C8B-B14F-4D97-AF65-F5344CB8AC3E}">
        <p14:creationId xmlns:p14="http://schemas.microsoft.com/office/powerpoint/2010/main" val="160569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有一個</a:t>
            </a:r>
            <a:r>
              <a:rPr lang="en-US" altLang="zh-TW" dirty="0" smtClean="0"/>
              <a:t>exception vector table</a:t>
            </a:r>
            <a:r>
              <a:rPr lang="zh-TW" altLang="en-US" dirty="0" smtClean="0"/>
              <a:t>在一班的</a:t>
            </a:r>
            <a:r>
              <a:rPr lang="en-US" altLang="zh-TW" dirty="0" smtClean="0"/>
              <a:t>OS</a:t>
            </a:r>
            <a:r>
              <a:rPr lang="zh-TW" altLang="en-US" dirty="0" smtClean="0"/>
              <a:t>裡面，用來重新導向不同的</a:t>
            </a:r>
            <a:r>
              <a:rPr lang="en-US" altLang="zh-TW" dirty="0" smtClean="0"/>
              <a:t>trap</a:t>
            </a:r>
            <a:r>
              <a:rPr lang="zh-TW" altLang="en-US" dirty="0" smtClean="0"/>
              <a:t>到相對應的處理者</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37</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We imitate this mechanism.  We design a KVM vector, and the KVM vector would re-direct traps to the KVM trap interface which is placed at address 0xffff1000 in another shared page.  </a:t>
            </a:r>
            <a:r>
              <a:rPr lang="en-US" altLang="zh-TW" dirty="0" smtClean="0"/>
              <a:t>The</a:t>
            </a:r>
            <a:r>
              <a:rPr lang="en-US" altLang="zh-TW" baseline="0" dirty="0" smtClean="0"/>
              <a:t> exception trap to this vector would be re-direct to the interface for later handling.</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38</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lang="en-US" sz="3600" b="1" i="1" kern="1200" dirty="0">
                <a:solidFill>
                  <a:schemeClr val="accent1">
                    <a:lumMod val="50000"/>
                  </a:schemeClr>
                </a:solidFill>
                <a:latin typeface="+mn-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b">
            <a:normAutofit/>
          </a:bodyPr>
          <a:lstStyle>
            <a:lvl1pPr marL="0" indent="0" algn="l">
              <a:buNone/>
              <a:defRPr lang="en-US" sz="1800" b="1" i="1" kern="1200" dirty="0">
                <a:solidFill>
                  <a:schemeClr val="accent2">
                    <a:lumMod val="50000"/>
                  </a:schemeClr>
                </a:solidFill>
                <a:latin typeface="Cambria"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logo"/>
          <p:cNvPicPr>
            <a:picLocks noChangeAspect="1" noChangeArrowheads="1"/>
          </p:cNvPicPr>
          <p:nvPr userDrawn="1"/>
        </p:nvPicPr>
        <p:blipFill>
          <a:blip r:embed="rId3" cstate="print"/>
          <a:srcRect/>
          <a:stretch>
            <a:fillRect/>
          </a:stretch>
        </p:blipFill>
        <p:spPr bwMode="auto">
          <a:xfrm>
            <a:off x="6374027" y="6030097"/>
            <a:ext cx="27432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ltLang="zh-TW" dirty="0" smtClean="0"/>
              <a:t>Click to edit Master title style</a:t>
            </a:r>
            <a:endParaRPr lang="zh-TW" altLang="en-US" dirty="0"/>
          </a:p>
        </p:txBody>
      </p:sp>
      <p:sp>
        <p:nvSpPr>
          <p:cNvPr id="3" name="Date Placeholder 2"/>
          <p:cNvSpPr>
            <a:spLocks noGrp="1"/>
          </p:cNvSpPr>
          <p:nvPr>
            <p:ph type="dt" sz="half" idx="10"/>
          </p:nvPr>
        </p:nvSpPr>
        <p:spPr/>
        <p:txBody>
          <a:bodyPr/>
          <a:lstStyle/>
          <a:p>
            <a:r>
              <a:rPr lang="en-US" altLang="zh-TW" smtClean="0"/>
              <a:t>2012/6/26</a:t>
            </a:r>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DC3E15F-2C7D-4B55-832D-8C4B912CCA1F}" type="slidenum">
              <a:rPr lang="zh-TW" altLang="en-US" smtClean="0"/>
              <a:pPr/>
              <a:t>‹#›</a:t>
            </a:fld>
            <a:endParaRPr lang="zh-TW" altLang="en-US"/>
          </a:p>
        </p:txBody>
      </p:sp>
      <p:sp>
        <p:nvSpPr>
          <p:cNvPr id="8" name="Rectangle 7"/>
          <p:cNvSpPr/>
          <p:nvPr userDrawn="1"/>
        </p:nvSpPr>
        <p:spPr>
          <a:xfrm>
            <a:off x="395536" y="1124744"/>
            <a:ext cx="7704856" cy="7200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990107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lgn="r">
              <a:defRPr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914400" rtl="0" eaLnBrk="1" latinLnBrk="0" hangingPunct="1">
        <a:spcBef>
          <a:spcPct val="0"/>
        </a:spcBef>
        <a:buNone/>
        <a:defRPr sz="4400" b="1" i="1" kern="120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800" kern="1200">
          <a:solidFill>
            <a:schemeClr val="tx2">
              <a:lumMod val="75000"/>
            </a:schemeClr>
          </a:solidFill>
          <a:latin typeface="Cambria" pitchFamily="18" charset="0"/>
          <a:ea typeface="+mn-ea"/>
          <a:cs typeface="+mn-cs"/>
        </a:defRPr>
      </a:lvl1pPr>
      <a:lvl2pPr marL="742950" indent="-285750" algn="l" defTabSz="914400" rtl="0" eaLnBrk="1" latinLnBrk="0" hangingPunct="1">
        <a:spcBef>
          <a:spcPct val="20000"/>
        </a:spcBef>
        <a:buClr>
          <a:schemeClr val="accent3">
            <a:lumMod val="50000"/>
          </a:schemeClr>
        </a:buClr>
        <a:buFont typeface="Wingdings" pitchFamily="2" charset="2"/>
        <a:buChar char="§"/>
        <a:defRPr sz="2400" kern="1200">
          <a:solidFill>
            <a:schemeClr val="accent3">
              <a:lumMod val="50000"/>
            </a:schemeClr>
          </a:solidFill>
          <a:latin typeface="Cambria" pitchFamily="18" charset="0"/>
          <a:ea typeface="+mn-ea"/>
          <a:cs typeface="+mn-cs"/>
        </a:defRPr>
      </a:lvl2pPr>
      <a:lvl3pPr marL="1143000" indent="-228600" algn="l" defTabSz="914400" rtl="0" eaLnBrk="1" latinLnBrk="0" hangingPunct="1">
        <a:spcBef>
          <a:spcPct val="20000"/>
        </a:spcBef>
        <a:buClr>
          <a:schemeClr val="accent4">
            <a:lumMod val="50000"/>
          </a:schemeClr>
        </a:buClr>
        <a:buFont typeface="Arial"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gif"/><Relationship Id="rId5" Type="http://schemas.microsoft.com/office/2007/relationships/hdphoto" Target="../media/hdphoto1.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772400" cy="1905000"/>
          </a:xfrm>
        </p:spPr>
        <p:txBody>
          <a:bodyPr>
            <a:normAutofit/>
          </a:bodyPr>
          <a:lstStyle/>
          <a:p>
            <a:r>
              <a:rPr lang="zh-TW" altLang="en-US" sz="4000" dirty="0">
                <a:effectLst>
                  <a:outerShdw blurRad="38100" dist="38100" dir="2700000" algn="tl">
                    <a:srgbClr val="000000">
                      <a:alpha val="43137"/>
                    </a:srgbClr>
                  </a:outerShdw>
                </a:effectLst>
              </a:rPr>
              <a:t>虛擬化技術</a:t>
            </a:r>
            <a:r>
              <a:rPr lang="en-US" altLang="zh-TW" sz="4000" dirty="0">
                <a:effectLst>
                  <a:outerShdw blurRad="38100" dist="38100" dir="2700000" algn="tl">
                    <a:srgbClr val="000000">
                      <a:alpha val="43137"/>
                    </a:srgbClr>
                  </a:outerShdw>
                </a:effectLst>
              </a:rPr>
              <a:t/>
            </a:r>
            <a:br>
              <a:rPr lang="en-US" altLang="zh-TW" sz="4000" dirty="0">
                <a:effectLst>
                  <a:outerShdw blurRad="38100" dist="38100" dir="2700000" algn="tl">
                    <a:srgbClr val="000000">
                      <a:alpha val="43137"/>
                    </a:srgbClr>
                  </a:outerShdw>
                </a:effectLst>
              </a:rPr>
            </a:br>
            <a:r>
              <a:rPr lang="en-US" altLang="zh-TW" sz="4000" dirty="0">
                <a:effectLst>
                  <a:outerShdw blurRad="38100" dist="38100" dir="2700000" algn="tl">
                    <a:srgbClr val="000000">
                      <a:alpha val="43137"/>
                    </a:srgbClr>
                  </a:outerShdw>
                </a:effectLst>
              </a:rPr>
              <a:t>Virtualization</a:t>
            </a:r>
            <a:r>
              <a:rPr lang="zh-TW" altLang="en-US" sz="4000" dirty="0">
                <a:effectLst>
                  <a:outerShdw blurRad="38100" dist="38100" dir="2700000" algn="tl">
                    <a:srgbClr val="000000">
                      <a:alpha val="43137"/>
                    </a:srgbClr>
                  </a:outerShdw>
                </a:effectLst>
              </a:rPr>
              <a:t> </a:t>
            </a:r>
            <a:r>
              <a:rPr lang="en-US" altLang="zh-TW" sz="4000" dirty="0">
                <a:effectLst>
                  <a:outerShdw blurRad="38100" dist="38100" dir="2700000" algn="tl">
                    <a:srgbClr val="000000">
                      <a:alpha val="43137"/>
                    </a:srgbClr>
                  </a:outerShdw>
                </a:effectLst>
              </a:rPr>
              <a:t>Technique</a:t>
            </a:r>
            <a:endParaRPr lang="en-US" sz="4000" i="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57300" y="3200400"/>
            <a:ext cx="6629400" cy="2362200"/>
          </a:xfrm>
        </p:spPr>
        <p:txBody>
          <a:bodyPr>
            <a:normAutofit/>
          </a:bodyPr>
          <a:lstStyle/>
          <a:p>
            <a:pPr algn="ctr"/>
            <a:endPar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endParaRPr>
          </a:p>
          <a:p>
            <a:pPr algn="ctr"/>
            <a:r>
              <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rPr>
              <a:t>System</a:t>
            </a:r>
            <a:r>
              <a:rPr lang="zh-TW" altLang="en-US" sz="3200" i="0" dirty="0" smtClean="0">
                <a:effectLst>
                  <a:outerShdw blurRad="38100" dist="38100" dir="2700000" algn="tl">
                    <a:srgbClr val="000000">
                      <a:alpha val="43137"/>
                    </a:srgbClr>
                  </a:outerShdw>
                </a:effectLst>
                <a:latin typeface="標楷體" pitchFamily="65" charset="-120"/>
                <a:ea typeface="標楷體" pitchFamily="65" charset="-120"/>
              </a:rPr>
              <a:t> </a:t>
            </a:r>
            <a:r>
              <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rPr>
              <a:t>Virtualization</a:t>
            </a:r>
            <a:endParaRPr lang="en-US" altLang="zh-TW" sz="2800" i="0" dirty="0">
              <a:latin typeface="標楷體" pitchFamily="65" charset="-120"/>
              <a:ea typeface="標楷體" pitchFamily="65" charset="-120"/>
            </a:endParaRPr>
          </a:p>
          <a:p>
            <a:pPr algn="ctr"/>
            <a:r>
              <a:rPr lang="en-US" altLang="zh-TW" sz="1600" i="0" dirty="0" smtClean="0">
                <a:effectLst>
                  <a:outerShdw blurRad="38100" dist="38100" dir="2700000" algn="tl">
                    <a:srgbClr val="000000">
                      <a:alpha val="43137"/>
                    </a:srgbClr>
                  </a:outerShdw>
                </a:effectLst>
                <a:latin typeface="標楷體" pitchFamily="65" charset="-120"/>
                <a:ea typeface="標楷體" pitchFamily="65" charset="-120"/>
              </a:rPr>
              <a:t>Case Study</a:t>
            </a:r>
            <a:endParaRPr lang="en-US" altLang="zh-TW" sz="1600" i="0" dirty="0">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Xen</a:t>
            </a:r>
            <a:endParaRPr lang="en-US" dirty="0"/>
          </a:p>
        </p:txBody>
      </p:sp>
      <p:sp>
        <p:nvSpPr>
          <p:cNvPr id="3" name="Content Placeholder 2"/>
          <p:cNvSpPr>
            <a:spLocks noGrp="1"/>
          </p:cNvSpPr>
          <p:nvPr>
            <p:ph idx="1"/>
          </p:nvPr>
        </p:nvSpPr>
        <p:spPr>
          <a:xfrm>
            <a:off x="457200" y="914400"/>
            <a:ext cx="8229600" cy="5257800"/>
          </a:xfrm>
        </p:spPr>
        <p:txBody>
          <a:bodyPr>
            <a:noAutofit/>
          </a:bodyPr>
          <a:lstStyle/>
          <a:p>
            <a:r>
              <a:rPr lang="en-US" dirty="0" smtClean="0"/>
              <a:t>Basic properties :</a:t>
            </a:r>
          </a:p>
          <a:p>
            <a:pPr lvl="1"/>
            <a:r>
              <a:rPr lang="en-US" dirty="0" smtClean="0"/>
              <a:t>Para-virtualization</a:t>
            </a:r>
            <a:endParaRPr lang="en-US" dirty="0" smtClean="0"/>
          </a:p>
          <a:p>
            <a:pPr lvl="2"/>
            <a:r>
              <a:rPr lang="en-US" dirty="0" smtClean="0"/>
              <a:t>Achieve high performance even on its host architecture (x86) which has a reputation for non-cooperation with traditional virtualization techniques.</a:t>
            </a:r>
          </a:p>
          <a:p>
            <a:pPr lvl="1"/>
            <a:r>
              <a:rPr lang="en-US" dirty="0" smtClean="0"/>
              <a:t>Hardware assisted virtualization</a:t>
            </a:r>
          </a:p>
          <a:p>
            <a:pPr lvl="2"/>
            <a:r>
              <a:rPr lang="en-US" dirty="0" smtClean="0"/>
              <a:t>Both Intel and AMD have contributed modifications to </a:t>
            </a:r>
            <a:r>
              <a:rPr lang="en-US" dirty="0" err="1" smtClean="0"/>
              <a:t>Xen</a:t>
            </a:r>
            <a:r>
              <a:rPr lang="en-US" dirty="0" smtClean="0"/>
              <a:t> to support their respective Intel VT-x and AMD-V architecture extensions.</a:t>
            </a:r>
          </a:p>
          <a:p>
            <a:pPr lvl="1"/>
            <a:r>
              <a:rPr lang="en-US" dirty="0" smtClean="0"/>
              <a:t>Live migration</a:t>
            </a:r>
          </a:p>
          <a:p>
            <a:pPr lvl="2"/>
            <a:r>
              <a:rPr lang="en-US" dirty="0" smtClean="0"/>
              <a:t>The LAN iteratively copies the memory of the virtual machine to the destination without stopping its execution.</a:t>
            </a:r>
            <a:br>
              <a:rPr lang="en-US" dirty="0" smtClean="0"/>
            </a:br>
            <a:endParaRPr lang="en-US" dirty="0" smtClean="0"/>
          </a:p>
          <a:p>
            <a:r>
              <a:rPr lang="en-US" dirty="0" smtClean="0"/>
              <a:t>Implement system:</a:t>
            </a:r>
          </a:p>
          <a:p>
            <a:pPr lvl="1"/>
            <a:r>
              <a:rPr lang="en-US" dirty="0" smtClean="0"/>
              <a:t>Novell's SUSE Linux Enterprise 10</a:t>
            </a:r>
          </a:p>
          <a:p>
            <a:pPr lvl="1"/>
            <a:r>
              <a:rPr lang="en-US" dirty="0" smtClean="0"/>
              <a:t>Red Hat's RHEL 5</a:t>
            </a:r>
          </a:p>
          <a:p>
            <a:pPr lvl="1"/>
            <a:r>
              <a:rPr lang="en-US" dirty="0" smtClean="0"/>
              <a:t>Sun Microsystems' Solaris</a:t>
            </a:r>
          </a:p>
        </p:txBody>
      </p:sp>
    </p:spTree>
    <p:extLst>
      <p:ext uri="{BB962C8B-B14F-4D97-AF65-F5344CB8AC3E}">
        <p14:creationId xmlns:p14="http://schemas.microsoft.com/office/powerpoint/2010/main" val="991262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Para-virtualization in </a:t>
            </a:r>
            <a:r>
              <a:rPr lang="en-US" dirty="0" err="1" smtClean="0"/>
              <a:t>Xen</a:t>
            </a:r>
            <a:r>
              <a:rPr lang="en-US" dirty="0" smtClean="0"/>
              <a:t> </a:t>
            </a:r>
            <a:endParaRPr lang="en-US" dirty="0"/>
          </a:p>
        </p:txBody>
      </p:sp>
      <p:sp>
        <p:nvSpPr>
          <p:cNvPr id="3" name="Content Placeholder 2"/>
          <p:cNvSpPr>
            <a:spLocks noGrp="1"/>
          </p:cNvSpPr>
          <p:nvPr>
            <p:ph idx="1"/>
          </p:nvPr>
        </p:nvSpPr>
        <p:spPr/>
        <p:txBody>
          <a:bodyPr/>
          <a:lstStyle/>
          <a:p>
            <a:pPr>
              <a:lnSpc>
                <a:spcPct val="90000"/>
              </a:lnSpc>
            </a:pPr>
            <a:r>
              <a:rPr lang="en-GB" dirty="0" err="1" smtClean="0"/>
              <a:t>Xen</a:t>
            </a:r>
            <a:r>
              <a:rPr lang="en-GB" dirty="0" smtClean="0"/>
              <a:t> extensions to x86 arch </a:t>
            </a:r>
          </a:p>
          <a:p>
            <a:pPr lvl="1">
              <a:lnSpc>
                <a:spcPct val="90000"/>
              </a:lnSpc>
            </a:pPr>
            <a:r>
              <a:rPr lang="en-GB" dirty="0" smtClean="0"/>
              <a:t>Like x86, but </a:t>
            </a:r>
            <a:r>
              <a:rPr lang="en-GB" dirty="0" err="1" smtClean="0"/>
              <a:t>Xen</a:t>
            </a:r>
            <a:r>
              <a:rPr lang="en-GB" dirty="0" smtClean="0"/>
              <a:t> invoked for privileged instructions</a:t>
            </a:r>
          </a:p>
          <a:p>
            <a:pPr lvl="1">
              <a:lnSpc>
                <a:spcPct val="90000"/>
              </a:lnSpc>
            </a:pPr>
            <a:r>
              <a:rPr lang="en-GB" dirty="0" smtClean="0"/>
              <a:t>Avoids binary rewriting</a:t>
            </a:r>
          </a:p>
          <a:p>
            <a:pPr lvl="1">
              <a:lnSpc>
                <a:spcPct val="90000"/>
              </a:lnSpc>
            </a:pPr>
            <a:r>
              <a:rPr lang="en-GB" dirty="0" smtClean="0"/>
              <a:t>Minimize number of privilege transitions into </a:t>
            </a:r>
            <a:r>
              <a:rPr lang="en-GB" dirty="0" err="1" smtClean="0"/>
              <a:t>Xen</a:t>
            </a:r>
            <a:endParaRPr lang="en-GB" dirty="0" smtClean="0"/>
          </a:p>
          <a:p>
            <a:pPr lvl="1">
              <a:lnSpc>
                <a:spcPct val="90000"/>
              </a:lnSpc>
            </a:pPr>
            <a:r>
              <a:rPr lang="en-GB" dirty="0" smtClean="0"/>
              <a:t>Modifications relatively simple and self-contained</a:t>
            </a:r>
            <a:br>
              <a:rPr lang="en-GB" dirty="0" smtClean="0"/>
            </a:br>
            <a:endParaRPr lang="en-GB" dirty="0" smtClean="0"/>
          </a:p>
          <a:p>
            <a:pPr>
              <a:lnSpc>
                <a:spcPct val="90000"/>
              </a:lnSpc>
            </a:pPr>
            <a:r>
              <a:rPr lang="en-GB" dirty="0" smtClean="0"/>
              <a:t>Modify kernel to understand virtualized environment</a:t>
            </a:r>
          </a:p>
          <a:p>
            <a:pPr lvl="1">
              <a:lnSpc>
                <a:spcPct val="90000"/>
              </a:lnSpc>
            </a:pPr>
            <a:r>
              <a:rPr lang="en-GB" dirty="0" smtClean="0"/>
              <a:t>Wall-clock time vs. virtual processor time</a:t>
            </a:r>
          </a:p>
          <a:p>
            <a:pPr lvl="2">
              <a:lnSpc>
                <a:spcPct val="90000"/>
              </a:lnSpc>
            </a:pPr>
            <a:r>
              <a:rPr lang="en-GB" dirty="0" smtClean="0"/>
              <a:t>Desire both types of alarm timer</a:t>
            </a:r>
          </a:p>
          <a:p>
            <a:pPr lvl="1">
              <a:lnSpc>
                <a:spcPct val="90000"/>
              </a:lnSpc>
            </a:pPr>
            <a:r>
              <a:rPr lang="en-GB" dirty="0" smtClean="0"/>
              <a:t>Expose real resource availability</a:t>
            </a:r>
          </a:p>
          <a:p>
            <a:pPr lvl="2">
              <a:lnSpc>
                <a:spcPct val="90000"/>
              </a:lnSpc>
            </a:pPr>
            <a:r>
              <a:rPr lang="en-GB" dirty="0" smtClean="0"/>
              <a:t>Enables OS to optimize its own behaviour</a:t>
            </a:r>
            <a:endParaRPr lang="en-US" dirty="0"/>
          </a:p>
        </p:txBody>
      </p:sp>
    </p:spTree>
    <p:extLst>
      <p:ext uri="{BB962C8B-B14F-4D97-AF65-F5344CB8AC3E}">
        <p14:creationId xmlns:p14="http://schemas.microsoft.com/office/powerpoint/2010/main" val="1709487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t>
            </a:r>
            <a:r>
              <a:rPr lang="en-US" dirty="0" err="1" smtClean="0"/>
              <a:t>Xen</a:t>
            </a:r>
            <a:r>
              <a:rPr lang="en-US" dirty="0" smtClean="0"/>
              <a:t> Architecture</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838200" y="1143000"/>
            <a:ext cx="7239000" cy="5453108"/>
          </a:xfrm>
          <a:prstGeom prst="rect">
            <a:avLst/>
          </a:prstGeom>
          <a:noFill/>
          <a:ln w="9525">
            <a:noFill/>
            <a:miter lim="800000"/>
            <a:headEnd/>
            <a:tailEnd/>
          </a:ln>
          <a:effectLst/>
        </p:spPr>
      </p:pic>
    </p:spTree>
    <p:extLst>
      <p:ext uri="{BB962C8B-B14F-4D97-AF65-F5344CB8AC3E}">
        <p14:creationId xmlns:p14="http://schemas.microsoft.com/office/powerpoint/2010/main" val="2411920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Assistance in </a:t>
            </a:r>
            <a:r>
              <a:rPr lang="en-US" dirty="0" err="1" smtClean="0"/>
              <a:t>Xen</a:t>
            </a:r>
            <a:endParaRPr lang="en-US" dirty="0"/>
          </a:p>
        </p:txBody>
      </p:sp>
      <p:sp>
        <p:nvSpPr>
          <p:cNvPr id="3" name="Content Placeholder 2"/>
          <p:cNvSpPr>
            <a:spLocks noGrp="1"/>
          </p:cNvSpPr>
          <p:nvPr>
            <p:ph idx="1"/>
          </p:nvPr>
        </p:nvSpPr>
        <p:spPr>
          <a:xfrm>
            <a:off x="457200" y="1600200"/>
            <a:ext cx="8458200" cy="4724400"/>
          </a:xfrm>
        </p:spPr>
        <p:txBody>
          <a:bodyPr>
            <a:normAutofit/>
          </a:bodyPr>
          <a:lstStyle/>
          <a:p>
            <a:pPr>
              <a:lnSpc>
                <a:spcPct val="90000"/>
              </a:lnSpc>
            </a:pPr>
            <a:r>
              <a:rPr lang="en-GB" sz="2800" dirty="0" smtClean="0"/>
              <a:t>Hardware assistance :</a:t>
            </a:r>
          </a:p>
          <a:p>
            <a:pPr lvl="1">
              <a:lnSpc>
                <a:spcPct val="90000"/>
              </a:lnSpc>
            </a:pPr>
            <a:r>
              <a:rPr lang="en-US" dirty="0" smtClean="0"/>
              <a:t>CPU provides </a:t>
            </a:r>
            <a:r>
              <a:rPr lang="en-US" sz="1800" b="1" dirty="0" err="1" smtClean="0">
                <a:latin typeface="Consolas" pitchFamily="49" charset="0"/>
                <a:cs typeface="Consolas" pitchFamily="49" charset="0"/>
              </a:rPr>
              <a:t>VMExit</a:t>
            </a:r>
            <a:r>
              <a:rPr lang="en-US" dirty="0" smtClean="0"/>
              <a:t> for certain privileged instructions</a:t>
            </a:r>
          </a:p>
          <a:p>
            <a:pPr lvl="1">
              <a:lnSpc>
                <a:spcPct val="90000"/>
              </a:lnSpc>
            </a:pPr>
            <a:r>
              <a:rPr lang="en-US" dirty="0" smtClean="0"/>
              <a:t>Extend page tables used to </a:t>
            </a:r>
            <a:r>
              <a:rPr lang="en-US" dirty="0" err="1" smtClean="0"/>
              <a:t>virtualize</a:t>
            </a:r>
            <a:r>
              <a:rPr lang="en-US" dirty="0" smtClean="0"/>
              <a:t> memory</a:t>
            </a:r>
            <a:r>
              <a:rPr lang="en-GB" dirty="0" smtClean="0"/>
              <a:t/>
            </a:r>
            <a:br>
              <a:rPr lang="en-GB" dirty="0" smtClean="0"/>
            </a:br>
            <a:endParaRPr lang="en-GB" dirty="0" smtClean="0"/>
          </a:p>
          <a:p>
            <a:pPr>
              <a:lnSpc>
                <a:spcPct val="90000"/>
              </a:lnSpc>
            </a:pPr>
            <a:r>
              <a:rPr lang="en-GB" sz="2800" dirty="0" err="1" smtClean="0"/>
              <a:t>Xen</a:t>
            </a:r>
            <a:r>
              <a:rPr lang="en-GB" sz="2800" dirty="0" smtClean="0"/>
              <a:t> features :</a:t>
            </a:r>
          </a:p>
          <a:p>
            <a:pPr lvl="1">
              <a:lnSpc>
                <a:spcPct val="90000"/>
              </a:lnSpc>
            </a:pPr>
            <a:r>
              <a:rPr lang="en-GB" dirty="0" smtClean="0"/>
              <a:t>Enable Guest OS to be run without modification</a:t>
            </a:r>
          </a:p>
          <a:p>
            <a:pPr lvl="2">
              <a:lnSpc>
                <a:spcPct val="90000"/>
              </a:lnSpc>
            </a:pPr>
            <a:r>
              <a:rPr lang="en-GB" dirty="0" smtClean="0"/>
              <a:t>For example, legacy Linux and Windows</a:t>
            </a:r>
          </a:p>
          <a:p>
            <a:pPr lvl="1">
              <a:lnSpc>
                <a:spcPct val="90000"/>
              </a:lnSpc>
            </a:pPr>
            <a:r>
              <a:rPr lang="en-GB" dirty="0" smtClean="0"/>
              <a:t>Provide simple platform emulation</a:t>
            </a:r>
          </a:p>
          <a:p>
            <a:pPr lvl="2">
              <a:lnSpc>
                <a:spcPct val="90000"/>
              </a:lnSpc>
            </a:pPr>
            <a:r>
              <a:rPr lang="en-GB" dirty="0" smtClean="0"/>
              <a:t>BIOS, </a:t>
            </a:r>
            <a:r>
              <a:rPr lang="en-GB" dirty="0" err="1" smtClean="0"/>
              <a:t>apic</a:t>
            </a:r>
            <a:r>
              <a:rPr lang="en-GB" dirty="0" smtClean="0"/>
              <a:t>, </a:t>
            </a:r>
            <a:r>
              <a:rPr lang="en-GB" dirty="0" err="1" smtClean="0"/>
              <a:t>iopaic</a:t>
            </a:r>
            <a:r>
              <a:rPr lang="en-GB" dirty="0" smtClean="0"/>
              <a:t>, </a:t>
            </a:r>
            <a:r>
              <a:rPr lang="en-GB" dirty="0" err="1" smtClean="0"/>
              <a:t>rtc</a:t>
            </a:r>
            <a:r>
              <a:rPr lang="en-GB" dirty="0" smtClean="0"/>
              <a:t>, Net (pcnet32), IDE emulation</a:t>
            </a:r>
          </a:p>
          <a:p>
            <a:pPr lvl="1">
              <a:lnSpc>
                <a:spcPct val="90000"/>
              </a:lnSpc>
            </a:pPr>
            <a:r>
              <a:rPr lang="en-GB" dirty="0" smtClean="0"/>
              <a:t>Install </a:t>
            </a:r>
            <a:r>
              <a:rPr lang="en-GB" dirty="0" err="1" smtClean="0"/>
              <a:t>para</a:t>
            </a:r>
            <a:r>
              <a:rPr lang="en-GB" dirty="0" smtClean="0"/>
              <a:t>-virtualized drivers after booting for high-performance IO</a:t>
            </a:r>
          </a:p>
          <a:p>
            <a:pPr lvl="1">
              <a:lnSpc>
                <a:spcPct val="90000"/>
              </a:lnSpc>
            </a:pPr>
            <a:r>
              <a:rPr lang="en-GB" dirty="0" smtClean="0"/>
              <a:t>Possibility for CPU and memory </a:t>
            </a:r>
            <a:r>
              <a:rPr lang="en-GB" dirty="0" err="1" smtClean="0"/>
              <a:t>para</a:t>
            </a:r>
            <a:r>
              <a:rPr lang="en-GB" dirty="0" smtClean="0"/>
              <a:t>-virtualization</a:t>
            </a:r>
          </a:p>
          <a:p>
            <a:pPr lvl="2">
              <a:lnSpc>
                <a:spcPct val="90000"/>
              </a:lnSpc>
            </a:pPr>
            <a:r>
              <a:rPr lang="en-GB" dirty="0" smtClean="0"/>
              <a:t>Non-invasive hypervisor hints from OS</a:t>
            </a:r>
          </a:p>
        </p:txBody>
      </p:sp>
    </p:spTree>
    <p:extLst>
      <p:ext uri="{BB962C8B-B14F-4D97-AF65-F5344CB8AC3E}">
        <p14:creationId xmlns:p14="http://schemas.microsoft.com/office/powerpoint/2010/main" val="1046701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Xen</a:t>
            </a:r>
            <a:r>
              <a:rPr lang="en-US" dirty="0" smtClean="0"/>
              <a:t> Architecture</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57200" y="1143000"/>
            <a:ext cx="8229600" cy="5578883"/>
          </a:xfrm>
          <a:prstGeom prst="rect">
            <a:avLst/>
          </a:prstGeom>
          <a:noFill/>
          <a:ln w="9525">
            <a:noFill/>
            <a:miter lim="800000"/>
            <a:headEnd/>
            <a:tailEnd/>
          </a:ln>
          <a:effectLst/>
        </p:spPr>
      </p:pic>
    </p:spTree>
    <p:extLst>
      <p:ext uri="{BB962C8B-B14F-4D97-AF65-F5344CB8AC3E}">
        <p14:creationId xmlns:p14="http://schemas.microsoft.com/office/powerpoint/2010/main" val="1688250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KVM ON X86</a:t>
            </a:r>
            <a:endParaRPr lang="en-US" dirty="0"/>
          </a:p>
        </p:txBody>
      </p:sp>
      <p:sp>
        <p:nvSpPr>
          <p:cNvPr id="3" name="Text Placeholder 2"/>
          <p:cNvSpPr>
            <a:spLocks noGrp="1"/>
          </p:cNvSpPr>
          <p:nvPr>
            <p:ph type="body" idx="1"/>
          </p:nvPr>
        </p:nvSpPr>
        <p:spPr/>
        <p:txBody>
          <a:bodyPr/>
          <a:lstStyle/>
          <a:p>
            <a:endParaRPr lang="en-US" dirty="0">
              <a:solidFill>
                <a:srgbClr val="953735"/>
              </a:solidFill>
            </a:endParaRPr>
          </a:p>
        </p:txBody>
      </p:sp>
    </p:spTree>
    <p:extLst>
      <p:ext uri="{BB962C8B-B14F-4D97-AF65-F5344CB8AC3E}">
        <p14:creationId xmlns:p14="http://schemas.microsoft.com/office/powerpoint/2010/main" val="373874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KVM</a:t>
            </a:r>
            <a:endParaRPr lang="en-US" dirty="0"/>
          </a:p>
        </p:txBody>
      </p:sp>
      <p:sp>
        <p:nvSpPr>
          <p:cNvPr id="3" name="Content Placeholder 2"/>
          <p:cNvSpPr>
            <a:spLocks noGrp="1"/>
          </p:cNvSpPr>
          <p:nvPr>
            <p:ph idx="1"/>
          </p:nvPr>
        </p:nvSpPr>
        <p:spPr/>
        <p:txBody>
          <a:bodyPr/>
          <a:lstStyle/>
          <a:p>
            <a:r>
              <a:rPr lang="en-US" dirty="0" smtClean="0"/>
              <a:t>KVM ( Kernel-based Virtual Machine)</a:t>
            </a:r>
          </a:p>
          <a:p>
            <a:pPr lvl="1"/>
            <a:r>
              <a:rPr lang="en-US" dirty="0" smtClean="0"/>
              <a:t>Linux host OS</a:t>
            </a:r>
          </a:p>
          <a:p>
            <a:pPr lvl="2"/>
            <a:r>
              <a:rPr lang="en-US" dirty="0" smtClean="0"/>
              <a:t>The kernel component of KVM is included in mainline Linux, as of 2.6.20.</a:t>
            </a:r>
          </a:p>
          <a:p>
            <a:pPr lvl="1"/>
            <a:r>
              <a:rPr lang="en-US" dirty="0" smtClean="0"/>
              <a:t>Full-virtualization</a:t>
            </a:r>
          </a:p>
          <a:p>
            <a:pPr lvl="2"/>
            <a:r>
              <a:rPr lang="en-US" dirty="0" smtClean="0"/>
              <a:t>KVM is a full virtualization solution for Linux on x86 hardware containing virtualization extensions (Intel VT or AMD-V). </a:t>
            </a:r>
          </a:p>
          <a:p>
            <a:pPr lvl="2"/>
            <a:r>
              <a:rPr lang="en-US" dirty="0" smtClean="0"/>
              <a:t>Using KVM, one can run multiple virtual machines running unmodified Linux or Windows images.</a:t>
            </a:r>
          </a:p>
          <a:p>
            <a:pPr lvl="1"/>
            <a:r>
              <a:rPr lang="en-US" dirty="0" smtClean="0"/>
              <a:t>IO device model in KVM :</a:t>
            </a:r>
          </a:p>
          <a:p>
            <a:pPr lvl="2"/>
            <a:r>
              <a:rPr lang="en-US" dirty="0" smtClean="0"/>
              <a:t>KVM requires a modified QEMU for IO virtualization framework.</a:t>
            </a:r>
          </a:p>
          <a:p>
            <a:pPr lvl="2"/>
            <a:r>
              <a:rPr lang="en-US" dirty="0" smtClean="0"/>
              <a:t>Improve IO performance by </a:t>
            </a:r>
            <a:r>
              <a:rPr lang="en-US" sz="1600" b="1" dirty="0" err="1" smtClean="0">
                <a:latin typeface="Consolas" pitchFamily="49" charset="0"/>
                <a:cs typeface="Consolas" pitchFamily="49" charset="0"/>
              </a:rPr>
              <a:t>virtio</a:t>
            </a:r>
            <a:r>
              <a:rPr lang="en-US" dirty="0" smtClean="0"/>
              <a:t> </a:t>
            </a:r>
            <a:r>
              <a:rPr lang="en-US" dirty="0" err="1" smtClean="0"/>
              <a:t>para</a:t>
            </a:r>
            <a:r>
              <a:rPr lang="en-US" dirty="0" smtClean="0"/>
              <a:t>-virtualization framework.</a:t>
            </a:r>
          </a:p>
        </p:txBody>
      </p:sp>
    </p:spTree>
    <p:extLst>
      <p:ext uri="{BB962C8B-B14F-4D97-AF65-F5344CB8AC3E}">
        <p14:creationId xmlns:p14="http://schemas.microsoft.com/office/powerpoint/2010/main" val="188867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KVM Full Virtualization</a:t>
            </a:r>
            <a:endParaRPr lang="en-US" dirty="0"/>
          </a:p>
        </p:txBody>
      </p:sp>
      <p:sp>
        <p:nvSpPr>
          <p:cNvPr id="3" name="Content Placeholder 2"/>
          <p:cNvSpPr>
            <a:spLocks noGrp="1"/>
          </p:cNvSpPr>
          <p:nvPr>
            <p:ph idx="1"/>
          </p:nvPr>
        </p:nvSpPr>
        <p:spPr>
          <a:xfrm>
            <a:off x="457200" y="1219201"/>
            <a:ext cx="8229600" cy="1905000"/>
          </a:xfrm>
        </p:spPr>
        <p:txBody>
          <a:bodyPr/>
          <a:lstStyle/>
          <a:p>
            <a:r>
              <a:rPr lang="en-US" dirty="0" smtClean="0"/>
              <a:t>It consists of a loadable kernel module</a:t>
            </a:r>
          </a:p>
          <a:p>
            <a:pPr lvl="1"/>
            <a:r>
              <a:rPr lang="en-US" sz="1800" b="1" dirty="0" err="1" smtClean="0">
                <a:latin typeface="Consolas" pitchFamily="49" charset="0"/>
                <a:cs typeface="Consolas" pitchFamily="49" charset="0"/>
              </a:rPr>
              <a:t>kvm.ko</a:t>
            </a:r>
            <a:endParaRPr lang="en-US" b="1" dirty="0" smtClean="0">
              <a:latin typeface="Consolas" pitchFamily="49" charset="0"/>
              <a:cs typeface="Consolas" pitchFamily="49" charset="0"/>
            </a:endParaRPr>
          </a:p>
          <a:p>
            <a:pPr lvl="2"/>
            <a:r>
              <a:rPr lang="en-US" dirty="0" smtClean="0"/>
              <a:t>provides the core virtualization infrastructure</a:t>
            </a:r>
          </a:p>
          <a:p>
            <a:pPr lvl="1"/>
            <a:r>
              <a:rPr lang="en-US" sz="1800" b="1" dirty="0" err="1" smtClean="0">
                <a:latin typeface="Consolas" pitchFamily="49" charset="0"/>
                <a:cs typeface="Consolas" pitchFamily="49" charset="0"/>
              </a:rPr>
              <a:t>kvm-intel.ko</a:t>
            </a:r>
            <a:r>
              <a:rPr lang="en-US" dirty="0" smtClean="0"/>
              <a:t> / </a:t>
            </a:r>
            <a:r>
              <a:rPr lang="en-US" sz="1800" b="1" dirty="0" err="1" smtClean="0">
                <a:latin typeface="Consolas" pitchFamily="49" charset="0"/>
                <a:cs typeface="Consolas" pitchFamily="49" charset="0"/>
              </a:rPr>
              <a:t>kvm-amd.ko</a:t>
            </a:r>
            <a:endParaRPr lang="en-US" sz="1800" b="1" dirty="0" smtClean="0">
              <a:latin typeface="Consolas" pitchFamily="49" charset="0"/>
              <a:cs typeface="Consolas" pitchFamily="49" charset="0"/>
            </a:endParaRPr>
          </a:p>
          <a:p>
            <a:pPr lvl="2"/>
            <a:r>
              <a:rPr lang="en-US" dirty="0" smtClean="0"/>
              <a:t>processor specific modules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828800" y="3071810"/>
            <a:ext cx="5486400" cy="3633790"/>
          </a:xfrm>
          <a:prstGeom prst="rect">
            <a:avLst/>
          </a:prstGeom>
          <a:noFill/>
          <a:ln w="9525">
            <a:noFill/>
            <a:miter lim="800000"/>
            <a:headEnd/>
            <a:tailEnd/>
          </a:ln>
          <a:effectLst/>
        </p:spPr>
      </p:pic>
    </p:spTree>
    <p:extLst>
      <p:ext uri="{BB962C8B-B14F-4D97-AF65-F5344CB8AC3E}">
        <p14:creationId xmlns:p14="http://schemas.microsoft.com/office/powerpoint/2010/main" val="1104448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Device Model in KVM</a:t>
            </a:r>
            <a:endParaRPr lang="en-US" dirty="0"/>
          </a:p>
        </p:txBody>
      </p:sp>
      <p:sp>
        <p:nvSpPr>
          <p:cNvPr id="3" name="Content Placeholder 2"/>
          <p:cNvSpPr>
            <a:spLocks noGrp="1"/>
          </p:cNvSpPr>
          <p:nvPr>
            <p:ph idx="1"/>
          </p:nvPr>
        </p:nvSpPr>
        <p:spPr/>
        <p:txBody>
          <a:bodyPr/>
          <a:lstStyle/>
          <a:p>
            <a:r>
              <a:rPr lang="en-US" dirty="0" smtClean="0"/>
              <a:t>Original approach with full-virtualization</a:t>
            </a:r>
          </a:p>
          <a:p>
            <a:pPr lvl="1"/>
            <a:r>
              <a:rPr lang="en-US" dirty="0" smtClean="0"/>
              <a:t>Guest hardware accesses are </a:t>
            </a:r>
            <a:br>
              <a:rPr lang="en-US" dirty="0" smtClean="0"/>
            </a:br>
            <a:r>
              <a:rPr lang="en-US" dirty="0" smtClean="0"/>
              <a:t>intercepted by KVM</a:t>
            </a:r>
          </a:p>
          <a:p>
            <a:pPr lvl="1"/>
            <a:r>
              <a:rPr lang="en-US" dirty="0" smtClean="0"/>
              <a:t>QEMU emulates hardware behavior</a:t>
            </a:r>
            <a:br>
              <a:rPr lang="en-US" dirty="0" smtClean="0"/>
            </a:br>
            <a:r>
              <a:rPr lang="en-US" dirty="0" smtClean="0"/>
              <a:t>of common devices</a:t>
            </a:r>
          </a:p>
          <a:p>
            <a:pPr lvl="2"/>
            <a:r>
              <a:rPr lang="en-US" dirty="0" smtClean="0"/>
              <a:t>RTL 8139</a:t>
            </a:r>
          </a:p>
          <a:p>
            <a:pPr lvl="2"/>
            <a:r>
              <a:rPr lang="fr-FR" dirty="0" smtClean="0"/>
              <a:t>PIIX4 IDE</a:t>
            </a:r>
          </a:p>
          <a:p>
            <a:pPr lvl="2"/>
            <a:r>
              <a:rPr lang="fr-FR" dirty="0" smtClean="0"/>
              <a:t>Cirrus </a:t>
            </a:r>
            <a:r>
              <a:rPr lang="fr-FR" dirty="0" err="1" smtClean="0"/>
              <a:t>Logic</a:t>
            </a:r>
            <a:r>
              <a:rPr lang="fr-FR" dirty="0" smtClean="0"/>
              <a:t> VGA</a:t>
            </a:r>
            <a:endParaRPr lang="en-US" dirty="0" smtClean="0"/>
          </a:p>
        </p:txBody>
      </p:sp>
      <p:pic>
        <p:nvPicPr>
          <p:cNvPr id="4" name="Picture 4"/>
          <p:cNvPicPr>
            <a:picLocks noChangeAspect="1"/>
          </p:cNvPicPr>
          <p:nvPr/>
        </p:nvPicPr>
        <p:blipFill>
          <a:blip r:embed="rId2" cstate="print"/>
          <a:srcRect/>
          <a:stretch>
            <a:fillRect/>
          </a:stretch>
        </p:blipFill>
        <p:spPr bwMode="auto">
          <a:xfrm>
            <a:off x="5486400" y="2133600"/>
            <a:ext cx="3200400" cy="4415936"/>
          </a:xfrm>
          <a:prstGeom prst="rect">
            <a:avLst/>
          </a:prstGeom>
          <a:noFill/>
          <a:ln w="9525">
            <a:noFill/>
            <a:miter lim="800000"/>
            <a:headEnd/>
            <a:tailEnd/>
          </a:ln>
        </p:spPr>
      </p:pic>
    </p:spTree>
    <p:extLst>
      <p:ext uri="{BB962C8B-B14F-4D97-AF65-F5344CB8AC3E}">
        <p14:creationId xmlns:p14="http://schemas.microsoft.com/office/powerpoint/2010/main" val="2224984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Device Model in KVM</a:t>
            </a:r>
            <a:endParaRPr lang="en-US" dirty="0"/>
          </a:p>
        </p:txBody>
      </p:sp>
      <p:sp>
        <p:nvSpPr>
          <p:cNvPr id="3" name="Content Placeholder 2"/>
          <p:cNvSpPr>
            <a:spLocks noGrp="1"/>
          </p:cNvSpPr>
          <p:nvPr>
            <p:ph idx="1"/>
          </p:nvPr>
        </p:nvSpPr>
        <p:spPr/>
        <p:txBody>
          <a:bodyPr/>
          <a:lstStyle/>
          <a:p>
            <a:r>
              <a:rPr lang="en-US" dirty="0" smtClean="0"/>
              <a:t>New approach with </a:t>
            </a:r>
            <a:r>
              <a:rPr lang="en-US" dirty="0" err="1" smtClean="0"/>
              <a:t>para</a:t>
            </a:r>
            <a:r>
              <a:rPr lang="en-US" dirty="0" smtClean="0"/>
              <a:t>-virtualization</a:t>
            </a:r>
            <a:endParaRPr lang="en-US" dirty="0"/>
          </a:p>
        </p:txBody>
      </p:sp>
      <p:pic>
        <p:nvPicPr>
          <p:cNvPr id="1026" name="Picture 2" descr="Driver abstractions with virtio"/>
          <p:cNvPicPr>
            <a:picLocks noChangeAspect="1" noChangeArrowheads="1"/>
          </p:cNvPicPr>
          <p:nvPr/>
        </p:nvPicPr>
        <p:blipFill>
          <a:blip r:embed="rId2" cstate="print"/>
          <a:srcRect/>
          <a:stretch>
            <a:fillRect/>
          </a:stretch>
        </p:blipFill>
        <p:spPr bwMode="auto">
          <a:xfrm>
            <a:off x="228600" y="2514600"/>
            <a:ext cx="8646691" cy="3733800"/>
          </a:xfrm>
          <a:prstGeom prst="rect">
            <a:avLst/>
          </a:prstGeom>
          <a:noFill/>
        </p:spPr>
      </p:pic>
    </p:spTree>
    <p:extLst>
      <p:ext uri="{BB962C8B-B14F-4D97-AF65-F5344CB8AC3E}">
        <p14:creationId xmlns:p14="http://schemas.microsoft.com/office/powerpoint/2010/main" val="367719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r>
              <a:rPr lang="en-US" dirty="0" smtClean="0"/>
              <a:t>VM</a:t>
            </a:r>
            <a:r>
              <a:rPr lang="en-US" dirty="0" smtClean="0"/>
              <a:t>ware </a:t>
            </a:r>
            <a:r>
              <a:rPr lang="en-US" dirty="0" smtClean="0"/>
              <a:t>on x86</a:t>
            </a:r>
          </a:p>
          <a:p>
            <a:r>
              <a:rPr lang="en-US" dirty="0" err="1" smtClean="0"/>
              <a:t>Xen</a:t>
            </a:r>
            <a:r>
              <a:rPr lang="en-US" dirty="0" smtClean="0"/>
              <a:t> on x86</a:t>
            </a:r>
          </a:p>
          <a:p>
            <a:r>
              <a:rPr lang="en-US" dirty="0" smtClean="0"/>
              <a:t>KVM on x86</a:t>
            </a:r>
          </a:p>
          <a:p>
            <a:r>
              <a:rPr lang="en-US" dirty="0" err="1" smtClean="0"/>
              <a:t>ARMvisor</a:t>
            </a:r>
            <a:r>
              <a:rPr lang="en-US" dirty="0" smtClean="0"/>
              <a:t> on ARM</a:t>
            </a:r>
          </a:p>
          <a:p>
            <a:pPr lvl="1"/>
            <a:r>
              <a:rPr lang="en-US" altLang="zh-TW" dirty="0"/>
              <a:t>CPU virtualization</a:t>
            </a:r>
          </a:p>
          <a:p>
            <a:pPr lvl="1"/>
            <a:r>
              <a:rPr lang="en-US" altLang="zh-TW" dirty="0"/>
              <a:t>Memory virtualization</a:t>
            </a:r>
          </a:p>
          <a:p>
            <a:pPr lvl="1"/>
            <a:r>
              <a:rPr lang="en-US" altLang="zh-TW" dirty="0"/>
              <a:t>I/O virtualization</a:t>
            </a:r>
          </a:p>
          <a:p>
            <a:pPr marL="457200" lvl="1" inden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Device Model in KVM</a:t>
            </a:r>
            <a:endParaRPr lang="en-US" dirty="0"/>
          </a:p>
        </p:txBody>
      </p:sp>
      <p:sp>
        <p:nvSpPr>
          <p:cNvPr id="3" name="Content Placeholder 2"/>
          <p:cNvSpPr>
            <a:spLocks noGrp="1"/>
          </p:cNvSpPr>
          <p:nvPr>
            <p:ph idx="1"/>
          </p:nvPr>
        </p:nvSpPr>
        <p:spPr>
          <a:xfrm>
            <a:off x="457200" y="1219200"/>
            <a:ext cx="8229600" cy="533400"/>
          </a:xfrm>
        </p:spPr>
        <p:txBody>
          <a:bodyPr/>
          <a:lstStyle/>
          <a:p>
            <a:r>
              <a:rPr lang="en-US" sz="2000" b="1" dirty="0" err="1" smtClean="0">
                <a:latin typeface="Consolas" pitchFamily="49" charset="0"/>
                <a:cs typeface="Consolas" pitchFamily="49" charset="0"/>
              </a:rPr>
              <a:t>virtio</a:t>
            </a:r>
            <a:r>
              <a:rPr lang="en-US" dirty="0" smtClean="0"/>
              <a:t> architecture</a:t>
            </a:r>
            <a:endParaRPr lang="en-US" dirty="0"/>
          </a:p>
        </p:txBody>
      </p:sp>
      <p:pic>
        <p:nvPicPr>
          <p:cNvPr id="147458" name="Picture 2" descr="High-level architecture"/>
          <p:cNvPicPr>
            <a:picLocks noChangeAspect="1" noChangeArrowheads="1"/>
          </p:cNvPicPr>
          <p:nvPr/>
        </p:nvPicPr>
        <p:blipFill>
          <a:blip r:embed="rId2" cstate="print"/>
          <a:srcRect/>
          <a:stretch>
            <a:fillRect/>
          </a:stretch>
        </p:blipFill>
        <p:spPr bwMode="auto">
          <a:xfrm>
            <a:off x="111554" y="1905000"/>
            <a:ext cx="9004038" cy="4572000"/>
          </a:xfrm>
          <a:prstGeom prst="rect">
            <a:avLst/>
          </a:prstGeom>
          <a:noFill/>
        </p:spPr>
      </p:pic>
    </p:spTree>
    <p:extLst>
      <p:ext uri="{BB962C8B-B14F-4D97-AF65-F5344CB8AC3E}">
        <p14:creationId xmlns:p14="http://schemas.microsoft.com/office/powerpoint/2010/main" val="840336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ARMvisor</a:t>
            </a:r>
            <a:r>
              <a:rPr lang="en-US" dirty="0" smtClean="0"/>
              <a:t> ON ARM</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1241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r>
              <a:rPr lang="en-US" altLang="zh-TW"/>
              <a:t>What is ARMvisor?</a:t>
            </a:r>
          </a:p>
        </p:txBody>
      </p:sp>
      <p:sp>
        <p:nvSpPr>
          <p:cNvPr id="20482" name="Rectangle 2"/>
          <p:cNvSpPr>
            <a:spLocks noGrp="1" noChangeArrowheads="1"/>
          </p:cNvSpPr>
          <p:nvPr>
            <p:ph type="body" idx="1"/>
          </p:nvPr>
        </p:nvSpPr>
        <p:spPr>
          <a:ln/>
        </p:spPr>
        <p:txBody>
          <a:bodyPr/>
          <a:lstStyle/>
          <a:p>
            <a:pPr marL="625056"/>
            <a:r>
              <a:rPr lang="en-US" altLang="zh-TW" dirty="0" smtClean="0">
                <a:latin typeface="Calibri"/>
                <a:cs typeface="Calibri"/>
              </a:rPr>
              <a:t>A KVM for </a:t>
            </a:r>
            <a:r>
              <a:rPr lang="en-US" altLang="zh-TW" dirty="0" smtClean="0">
                <a:latin typeface="Calibri"/>
                <a:cs typeface="Calibri"/>
              </a:rPr>
              <a:t>ARM architecture</a:t>
            </a:r>
            <a:endParaRPr lang="en-US" altLang="zh-TW" dirty="0">
              <a:latin typeface="Calibri"/>
              <a:cs typeface="Calibri"/>
            </a:endParaRPr>
          </a:p>
          <a:p>
            <a:pPr marL="625056"/>
            <a:r>
              <a:rPr lang="en-US" altLang="zh-TW" dirty="0" smtClean="0">
                <a:latin typeface="Calibri"/>
                <a:cs typeface="Calibri"/>
              </a:rPr>
              <a:t>Technology:</a:t>
            </a:r>
          </a:p>
          <a:p>
            <a:pPr marL="1025106" lvl="1"/>
            <a:r>
              <a:rPr lang="en-US" altLang="zh-TW" dirty="0" smtClean="0">
                <a:latin typeface="Calibri"/>
                <a:cs typeface="Calibri"/>
              </a:rPr>
              <a:t>Para</a:t>
            </a:r>
            <a:r>
              <a:rPr lang="en-US" altLang="zh-TW" dirty="0">
                <a:latin typeface="Calibri"/>
                <a:cs typeface="Calibri"/>
              </a:rPr>
              <a:t>-virtualization</a:t>
            </a:r>
          </a:p>
          <a:p>
            <a:pPr marL="1025106" lvl="1"/>
            <a:r>
              <a:rPr lang="en-US" altLang="zh-TW" dirty="0">
                <a:latin typeface="Calibri"/>
                <a:cs typeface="Calibri"/>
              </a:rPr>
              <a:t>Trap &amp; Emulation</a:t>
            </a:r>
          </a:p>
          <a:p>
            <a:pPr marL="1025106" lvl="1"/>
            <a:r>
              <a:rPr lang="en-US" altLang="zh-TW" dirty="0">
                <a:latin typeface="Calibri"/>
                <a:cs typeface="Calibri"/>
              </a:rPr>
              <a:t>Dynamic Memory Allocation</a:t>
            </a:r>
          </a:p>
          <a:p>
            <a:pPr marL="1025106" lvl="1"/>
            <a:r>
              <a:rPr lang="en-US" altLang="zh-TW" dirty="0" err="1">
                <a:latin typeface="Calibri"/>
                <a:cs typeface="Calibri"/>
              </a:rPr>
              <a:t>virtio</a:t>
            </a:r>
            <a:r>
              <a:rPr lang="en-US" altLang="zh-TW" dirty="0">
                <a:latin typeface="Calibri"/>
                <a:cs typeface="Calibri"/>
              </a:rPr>
              <a:t> &amp; </a:t>
            </a:r>
            <a:r>
              <a:rPr lang="en-US" altLang="zh-TW" dirty="0" err="1">
                <a:latin typeface="Calibri"/>
                <a:cs typeface="Calibri"/>
              </a:rPr>
              <a:t>IRQchip</a:t>
            </a:r>
            <a:r>
              <a:rPr lang="en-US" altLang="zh-TW" dirty="0">
                <a:latin typeface="Calibri"/>
                <a:cs typeface="Calibri"/>
              </a:rPr>
              <a:t>-in-</a:t>
            </a:r>
            <a:r>
              <a:rPr lang="en-US" altLang="zh-TW" dirty="0" smtClean="0">
                <a:latin typeface="Calibri"/>
                <a:cs typeface="Calibri"/>
              </a:rPr>
              <a:t>kernel</a:t>
            </a:r>
          </a:p>
          <a:p>
            <a:pPr marL="625056"/>
            <a:r>
              <a:rPr lang="en-US" altLang="zh-TW" dirty="0" err="1" smtClean="0">
                <a:latin typeface="Calibri"/>
                <a:cs typeface="Calibri"/>
              </a:rPr>
              <a:t>Opensource</a:t>
            </a:r>
            <a:r>
              <a:rPr lang="en-US" altLang="zh-TW" dirty="0" smtClean="0">
                <a:latin typeface="Calibri"/>
                <a:cs typeface="Calibri"/>
              </a:rPr>
              <a:t> under GNU GPLv2</a:t>
            </a:r>
            <a:endParaRPr lang="en-US" altLang="zh-TW" dirty="0">
              <a:latin typeface="Calibri"/>
              <a:cs typeface="Calibri"/>
            </a:endParaRPr>
          </a:p>
        </p:txBody>
      </p:sp>
    </p:spTree>
    <p:extLst>
      <p:ext uri="{BB962C8B-B14F-4D97-AF65-F5344CB8AC3E}">
        <p14:creationId xmlns:p14="http://schemas.microsoft.com/office/powerpoint/2010/main" val="271687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p:spPr>
        <p:txBody>
          <a:bodyPr/>
          <a:lstStyle/>
          <a:p>
            <a:r>
              <a:rPr lang="en-US" altLang="zh-TW"/>
              <a:t>Who are developers?</a:t>
            </a:r>
          </a:p>
        </p:txBody>
      </p:sp>
      <p:grpSp>
        <p:nvGrpSpPr>
          <p:cNvPr id="2" name="群組 1"/>
          <p:cNvGrpSpPr/>
          <p:nvPr/>
        </p:nvGrpSpPr>
        <p:grpSpPr>
          <a:xfrm>
            <a:off x="1219199" y="2050752"/>
            <a:ext cx="6705601" cy="3664248"/>
            <a:chOff x="535781" y="1660922"/>
            <a:chExt cx="8072438" cy="4572000"/>
          </a:xfrm>
        </p:grpSpPr>
        <p:sp>
          <p:nvSpPr>
            <p:cNvPr id="22529" name="AutoShape 1"/>
            <p:cNvSpPr>
              <a:spLocks/>
            </p:cNvSpPr>
            <p:nvPr/>
          </p:nvSpPr>
          <p:spPr bwMode="auto">
            <a:xfrm>
              <a:off x="535781" y="1660922"/>
              <a:ext cx="8072438" cy="4572000"/>
            </a:xfrm>
            <a:prstGeom prst="roundRect">
              <a:avLst>
                <a:gd name="adj" fmla="val 2926"/>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a:p>
          </p:txBody>
        </p:sp>
        <p:pic>
          <p:nvPicPr>
            <p:cNvPr id="2253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05" y="2911078"/>
              <a:ext cx="3268266" cy="206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2" name="Rectangle 4"/>
            <p:cNvSpPr>
              <a:spLocks/>
            </p:cNvSpPr>
            <p:nvPr/>
          </p:nvSpPr>
          <p:spPr bwMode="auto">
            <a:xfrm>
              <a:off x="4379971" y="3422466"/>
              <a:ext cx="76817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ltLang="zh-TW" sz="6700" dirty="0">
                  <a:solidFill>
                    <a:srgbClr val="000000"/>
                  </a:solidFill>
                  <a:ea typeface="新細明體" charset="0"/>
                  <a:cs typeface="Gill Sans" charset="0"/>
                </a:rPr>
                <a:t>@</a:t>
              </a:r>
            </a:p>
          </p:txBody>
        </p:sp>
        <p:pic>
          <p:nvPicPr>
            <p:cNvPr id="2253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725" y="2701230"/>
              <a:ext cx="2518172" cy="24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415080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 9"/>
          <p:cNvSpPr/>
          <p:nvPr/>
        </p:nvSpPr>
        <p:spPr>
          <a:xfrm>
            <a:off x="1691680" y="4797442"/>
            <a:ext cx="6552728" cy="7920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Overview of </a:t>
            </a:r>
            <a:r>
              <a:rPr lang="en-US" altLang="zh-TW" dirty="0" err="1" smtClean="0"/>
              <a:t>ARMvisor</a:t>
            </a:r>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矩形 4"/>
          <p:cNvSpPr/>
          <p:nvPr/>
        </p:nvSpPr>
        <p:spPr>
          <a:xfrm>
            <a:off x="1907704" y="4869450"/>
            <a:ext cx="100811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CPU</a:t>
            </a:r>
            <a:endParaRPr lang="zh-TW" altLang="en-US" dirty="0">
              <a:solidFill>
                <a:schemeClr val="tx1"/>
              </a:solidFill>
            </a:endParaRPr>
          </a:p>
        </p:txBody>
      </p:sp>
      <p:sp>
        <p:nvSpPr>
          <p:cNvPr id="6" name="矩形 5"/>
          <p:cNvSpPr/>
          <p:nvPr/>
        </p:nvSpPr>
        <p:spPr>
          <a:xfrm>
            <a:off x="3072825" y="4869450"/>
            <a:ext cx="100811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MMU</a:t>
            </a:r>
            <a:endParaRPr lang="zh-TW" altLang="en-US" dirty="0">
              <a:solidFill>
                <a:schemeClr val="tx1"/>
              </a:solidFill>
            </a:endParaRPr>
          </a:p>
        </p:txBody>
      </p:sp>
      <p:sp>
        <p:nvSpPr>
          <p:cNvPr id="7" name="矩形 6"/>
          <p:cNvSpPr/>
          <p:nvPr/>
        </p:nvSpPr>
        <p:spPr>
          <a:xfrm>
            <a:off x="5508104" y="4869450"/>
            <a:ext cx="100811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I/O</a:t>
            </a:r>
            <a:endParaRPr lang="zh-TW" altLang="en-US" dirty="0">
              <a:solidFill>
                <a:schemeClr val="tx1"/>
              </a:solidFill>
            </a:endParaRPr>
          </a:p>
        </p:txBody>
      </p:sp>
      <p:sp>
        <p:nvSpPr>
          <p:cNvPr id="8" name="矩形 7"/>
          <p:cNvSpPr/>
          <p:nvPr/>
        </p:nvSpPr>
        <p:spPr>
          <a:xfrm>
            <a:off x="4283968" y="4869740"/>
            <a:ext cx="100811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Timer</a:t>
            </a:r>
            <a:endParaRPr lang="zh-TW" altLang="en-US" dirty="0">
              <a:solidFill>
                <a:schemeClr val="tx1"/>
              </a:solidFill>
            </a:endParaRPr>
          </a:p>
        </p:txBody>
      </p:sp>
      <p:sp>
        <p:nvSpPr>
          <p:cNvPr id="9" name="矩形 8"/>
          <p:cNvSpPr/>
          <p:nvPr/>
        </p:nvSpPr>
        <p:spPr>
          <a:xfrm>
            <a:off x="6732240" y="4869740"/>
            <a:ext cx="122413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Interrupt</a:t>
            </a:r>
            <a:endParaRPr lang="zh-TW" altLang="en-US" dirty="0">
              <a:solidFill>
                <a:schemeClr val="tx1"/>
              </a:solidFill>
            </a:endParaRPr>
          </a:p>
        </p:txBody>
      </p:sp>
      <p:sp>
        <p:nvSpPr>
          <p:cNvPr id="11" name="文字方塊 10"/>
          <p:cNvSpPr txBox="1"/>
          <p:nvPr/>
        </p:nvSpPr>
        <p:spPr>
          <a:xfrm>
            <a:off x="609600" y="5009110"/>
            <a:ext cx="1236108" cy="369332"/>
          </a:xfrm>
          <a:prstGeom prst="rect">
            <a:avLst/>
          </a:prstGeom>
          <a:noFill/>
        </p:spPr>
        <p:txBody>
          <a:bodyPr wrap="none" rtlCol="0">
            <a:spAutoFit/>
          </a:bodyPr>
          <a:lstStyle/>
          <a:p>
            <a:r>
              <a:rPr lang="en-US" altLang="zh-TW" dirty="0" smtClean="0"/>
              <a:t>Hardware</a:t>
            </a:r>
            <a:endParaRPr lang="zh-TW" altLang="en-US" dirty="0"/>
          </a:p>
        </p:txBody>
      </p:sp>
      <p:sp>
        <p:nvSpPr>
          <p:cNvPr id="14" name="矩形 13"/>
          <p:cNvSpPr/>
          <p:nvPr/>
        </p:nvSpPr>
        <p:spPr>
          <a:xfrm>
            <a:off x="2612173" y="3843773"/>
            <a:ext cx="1800200"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CPU Virtualization</a:t>
            </a:r>
            <a:endParaRPr lang="zh-TW" altLang="en-US" dirty="0">
              <a:solidFill>
                <a:schemeClr val="tx1"/>
              </a:solidFill>
            </a:endParaRPr>
          </a:p>
        </p:txBody>
      </p:sp>
      <p:sp>
        <p:nvSpPr>
          <p:cNvPr id="15" name="矩形 14"/>
          <p:cNvSpPr/>
          <p:nvPr/>
        </p:nvSpPr>
        <p:spPr>
          <a:xfrm>
            <a:off x="5348588" y="3843773"/>
            <a:ext cx="1800200"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MMU</a:t>
            </a:r>
          </a:p>
          <a:p>
            <a:pPr algn="ctr"/>
            <a:r>
              <a:rPr lang="en-US" altLang="zh-TW" dirty="0" smtClean="0">
                <a:solidFill>
                  <a:schemeClr val="tx1"/>
                </a:solidFill>
              </a:rPr>
              <a:t>Virtualization</a:t>
            </a:r>
            <a:endParaRPr lang="zh-TW" altLang="en-US" dirty="0">
              <a:solidFill>
                <a:schemeClr val="tx1"/>
              </a:solidFill>
            </a:endParaRPr>
          </a:p>
        </p:txBody>
      </p:sp>
      <p:sp>
        <p:nvSpPr>
          <p:cNvPr id="16" name="矩形 15"/>
          <p:cNvSpPr/>
          <p:nvPr/>
        </p:nvSpPr>
        <p:spPr>
          <a:xfrm>
            <a:off x="2015716" y="2888940"/>
            <a:ext cx="1800200"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I/O</a:t>
            </a:r>
          </a:p>
          <a:p>
            <a:pPr algn="ctr"/>
            <a:r>
              <a:rPr lang="en-US" altLang="zh-TW" dirty="0" smtClean="0">
                <a:solidFill>
                  <a:schemeClr val="tx1"/>
                </a:solidFill>
              </a:rPr>
              <a:t>Virtualization</a:t>
            </a:r>
            <a:endParaRPr lang="zh-TW" altLang="en-US" dirty="0">
              <a:solidFill>
                <a:schemeClr val="tx1"/>
              </a:solidFill>
            </a:endParaRPr>
          </a:p>
        </p:txBody>
      </p:sp>
      <p:cxnSp>
        <p:nvCxnSpPr>
          <p:cNvPr id="20" name="直線接點 19"/>
          <p:cNvCxnSpPr/>
          <p:nvPr/>
        </p:nvCxnSpPr>
        <p:spPr>
          <a:xfrm>
            <a:off x="1907704" y="2492896"/>
            <a:ext cx="0" cy="2088232"/>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直線接點 20"/>
          <p:cNvCxnSpPr/>
          <p:nvPr/>
        </p:nvCxnSpPr>
        <p:spPr>
          <a:xfrm flipH="1">
            <a:off x="1907704" y="4581128"/>
            <a:ext cx="612068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直線接點 24"/>
          <p:cNvCxnSpPr/>
          <p:nvPr/>
        </p:nvCxnSpPr>
        <p:spPr>
          <a:xfrm>
            <a:off x="8028384" y="3285147"/>
            <a:ext cx="0" cy="1295981"/>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直線接點 26"/>
          <p:cNvCxnSpPr/>
          <p:nvPr/>
        </p:nvCxnSpPr>
        <p:spPr>
          <a:xfrm flipH="1">
            <a:off x="3923928" y="3290065"/>
            <a:ext cx="410445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直線接點 28"/>
          <p:cNvCxnSpPr/>
          <p:nvPr/>
        </p:nvCxnSpPr>
        <p:spPr>
          <a:xfrm>
            <a:off x="3940079" y="2492896"/>
            <a:ext cx="0" cy="797169"/>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直線接點 30"/>
          <p:cNvCxnSpPr/>
          <p:nvPr/>
        </p:nvCxnSpPr>
        <p:spPr>
          <a:xfrm flipH="1">
            <a:off x="1907705" y="2492896"/>
            <a:ext cx="2016223" cy="0"/>
          </a:xfrm>
          <a:prstGeom prst="line">
            <a:avLst/>
          </a:prstGeom>
        </p:spPr>
        <p:style>
          <a:lnRef idx="3">
            <a:schemeClr val="accent4"/>
          </a:lnRef>
          <a:fillRef idx="0">
            <a:schemeClr val="accent4"/>
          </a:fillRef>
          <a:effectRef idx="2">
            <a:schemeClr val="accent4"/>
          </a:effectRef>
          <a:fontRef idx="minor">
            <a:schemeClr val="tx1"/>
          </a:fontRef>
        </p:style>
      </p:cxnSp>
      <p:sp>
        <p:nvSpPr>
          <p:cNvPr id="34" name="圓角矩形 33"/>
          <p:cNvSpPr/>
          <p:nvPr/>
        </p:nvSpPr>
        <p:spPr>
          <a:xfrm>
            <a:off x="4167244" y="2177615"/>
            <a:ext cx="1427167" cy="9189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VM 0</a:t>
            </a:r>
            <a:endParaRPr lang="zh-TW" altLang="en-US" dirty="0">
              <a:solidFill>
                <a:schemeClr val="tx1"/>
              </a:solidFill>
            </a:endParaRPr>
          </a:p>
        </p:txBody>
      </p:sp>
      <p:sp>
        <p:nvSpPr>
          <p:cNvPr id="35" name="圓角矩形 34"/>
          <p:cNvSpPr/>
          <p:nvPr/>
        </p:nvSpPr>
        <p:spPr>
          <a:xfrm>
            <a:off x="5801826" y="2177615"/>
            <a:ext cx="1427167" cy="9189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VM 1</a:t>
            </a:r>
            <a:endParaRPr lang="zh-TW" altLang="en-US" dirty="0">
              <a:solidFill>
                <a:schemeClr val="tx1"/>
              </a:solidFill>
            </a:endParaRPr>
          </a:p>
        </p:txBody>
      </p:sp>
      <p:sp>
        <p:nvSpPr>
          <p:cNvPr id="12" name="文字方塊 11"/>
          <p:cNvSpPr txBox="1"/>
          <p:nvPr/>
        </p:nvSpPr>
        <p:spPr>
          <a:xfrm>
            <a:off x="685800" y="3411815"/>
            <a:ext cx="1411348" cy="369332"/>
          </a:xfrm>
          <a:prstGeom prst="rect">
            <a:avLst/>
          </a:prstGeom>
          <a:noFill/>
        </p:spPr>
        <p:txBody>
          <a:bodyPr wrap="none" rtlCol="0">
            <a:spAutoFit/>
          </a:bodyPr>
          <a:lstStyle/>
          <a:p>
            <a:r>
              <a:rPr lang="en-US" altLang="zh-TW" b="1" dirty="0" smtClean="0"/>
              <a:t>Hypervisor</a:t>
            </a:r>
            <a:endParaRPr lang="zh-TW" altLang="en-US" b="1" dirty="0"/>
          </a:p>
        </p:txBody>
      </p:sp>
      <p:sp>
        <p:nvSpPr>
          <p:cNvPr id="36" name="文字方塊 35"/>
          <p:cNvSpPr txBox="1"/>
          <p:nvPr/>
        </p:nvSpPr>
        <p:spPr>
          <a:xfrm>
            <a:off x="2138199" y="2133600"/>
            <a:ext cx="1555234" cy="369332"/>
          </a:xfrm>
          <a:prstGeom prst="rect">
            <a:avLst/>
          </a:prstGeom>
          <a:noFill/>
        </p:spPr>
        <p:txBody>
          <a:bodyPr wrap="none" rtlCol="0">
            <a:spAutoFit/>
          </a:bodyPr>
          <a:lstStyle/>
          <a:p>
            <a:r>
              <a:rPr lang="en-US" altLang="zh-TW" b="1" dirty="0" smtClean="0">
                <a:solidFill>
                  <a:srgbClr val="C00000"/>
                </a:solidFill>
              </a:rPr>
              <a:t>QEMU-ARM</a:t>
            </a:r>
            <a:endParaRPr lang="zh-TW" altLang="en-US" b="1" dirty="0">
              <a:solidFill>
                <a:srgbClr val="C00000"/>
              </a:solidFill>
            </a:endParaRPr>
          </a:p>
        </p:txBody>
      </p:sp>
      <p:cxnSp>
        <p:nvCxnSpPr>
          <p:cNvPr id="38" name="直線單箭頭接點 37"/>
          <p:cNvCxnSpPr>
            <a:stCxn id="16" idx="0"/>
            <a:endCxn id="36" idx="2"/>
          </p:cNvCxnSpPr>
          <p:nvPr/>
        </p:nvCxnSpPr>
        <p:spPr>
          <a:xfrm flipV="1">
            <a:off x="2915816" y="2502932"/>
            <a:ext cx="0" cy="386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2" name="文字方塊 41"/>
          <p:cNvSpPr txBox="1"/>
          <p:nvPr/>
        </p:nvSpPr>
        <p:spPr>
          <a:xfrm>
            <a:off x="4067653" y="3248509"/>
            <a:ext cx="2026517" cy="369332"/>
          </a:xfrm>
          <a:prstGeom prst="rect">
            <a:avLst/>
          </a:prstGeom>
          <a:noFill/>
        </p:spPr>
        <p:txBody>
          <a:bodyPr wrap="none" rtlCol="0">
            <a:spAutoFit/>
          </a:bodyPr>
          <a:lstStyle/>
          <a:p>
            <a:r>
              <a:rPr lang="en-US" altLang="zh-TW" b="1" dirty="0" smtClean="0">
                <a:solidFill>
                  <a:srgbClr val="C00000"/>
                </a:solidFill>
              </a:rPr>
              <a:t>KVM-ARM Linux</a:t>
            </a:r>
            <a:endParaRPr lang="zh-TW" altLang="en-US" b="1" dirty="0">
              <a:solidFill>
                <a:srgbClr val="C00000"/>
              </a:solidFill>
            </a:endParaRPr>
          </a:p>
        </p:txBody>
      </p:sp>
      <p:cxnSp>
        <p:nvCxnSpPr>
          <p:cNvPr id="56" name="直線單箭頭接點 55"/>
          <p:cNvCxnSpPr>
            <a:stCxn id="14" idx="0"/>
            <a:endCxn id="42" idx="2"/>
          </p:cNvCxnSpPr>
          <p:nvPr/>
        </p:nvCxnSpPr>
        <p:spPr>
          <a:xfrm flipV="1">
            <a:off x="3512273" y="3617841"/>
            <a:ext cx="1568639" cy="22593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1" name="直線單箭頭接點 60"/>
          <p:cNvCxnSpPr>
            <a:stCxn id="15" idx="0"/>
            <a:endCxn id="42" idx="2"/>
          </p:cNvCxnSpPr>
          <p:nvPr/>
        </p:nvCxnSpPr>
        <p:spPr>
          <a:xfrm flipH="1" flipV="1">
            <a:off x="5080912" y="3617841"/>
            <a:ext cx="1167776" cy="22593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72815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Overview of </a:t>
            </a:r>
            <a:r>
              <a:rPr lang="en-US" altLang="zh-TW" dirty="0" err="1" smtClean="0"/>
              <a:t>ARMvisor</a:t>
            </a:r>
            <a:endParaRPr lang="zh-TW" altLang="en-US" dirty="0"/>
          </a:p>
        </p:txBody>
      </p:sp>
      <p:sp>
        <p:nvSpPr>
          <p:cNvPr id="5" name="矩形 4"/>
          <p:cNvSpPr/>
          <p:nvPr/>
        </p:nvSpPr>
        <p:spPr>
          <a:xfrm>
            <a:off x="1215353" y="2204864"/>
            <a:ext cx="1800200"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CPU Virtualization</a:t>
            </a:r>
            <a:endParaRPr lang="zh-TW" altLang="en-US" dirty="0">
              <a:solidFill>
                <a:schemeClr val="tx1"/>
              </a:solidFill>
            </a:endParaRPr>
          </a:p>
        </p:txBody>
      </p:sp>
      <p:sp>
        <p:nvSpPr>
          <p:cNvPr id="6" name="矩形 5"/>
          <p:cNvSpPr/>
          <p:nvPr/>
        </p:nvSpPr>
        <p:spPr>
          <a:xfrm>
            <a:off x="1215353" y="3108430"/>
            <a:ext cx="1800200"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MMU</a:t>
            </a:r>
          </a:p>
          <a:p>
            <a:pPr algn="ctr"/>
            <a:r>
              <a:rPr lang="en-US" altLang="zh-TW" dirty="0" smtClean="0">
                <a:solidFill>
                  <a:schemeClr val="tx1"/>
                </a:solidFill>
              </a:rPr>
              <a:t>Virtualization</a:t>
            </a:r>
            <a:endParaRPr lang="zh-TW" altLang="en-US" dirty="0">
              <a:solidFill>
                <a:schemeClr val="tx1"/>
              </a:solidFill>
            </a:endParaRPr>
          </a:p>
        </p:txBody>
      </p:sp>
      <p:sp>
        <p:nvSpPr>
          <p:cNvPr id="7" name="矩形 6"/>
          <p:cNvSpPr/>
          <p:nvPr/>
        </p:nvSpPr>
        <p:spPr>
          <a:xfrm>
            <a:off x="1216514" y="3979206"/>
            <a:ext cx="1800200"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I/O</a:t>
            </a:r>
          </a:p>
          <a:p>
            <a:pPr algn="ctr"/>
            <a:r>
              <a:rPr lang="en-US" altLang="zh-TW" dirty="0" smtClean="0">
                <a:solidFill>
                  <a:schemeClr val="tx1"/>
                </a:solidFill>
              </a:rPr>
              <a:t>Virtualization</a:t>
            </a:r>
            <a:endParaRPr lang="zh-TW" altLang="en-US" dirty="0">
              <a:solidFill>
                <a:schemeClr val="tx1"/>
              </a:solidFill>
            </a:endParaRPr>
          </a:p>
        </p:txBody>
      </p:sp>
      <p:cxnSp>
        <p:nvCxnSpPr>
          <p:cNvPr id="10" name="直線接點 9"/>
          <p:cNvCxnSpPr/>
          <p:nvPr/>
        </p:nvCxnSpPr>
        <p:spPr>
          <a:xfrm>
            <a:off x="3203848" y="2846131"/>
            <a:ext cx="424847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p:cNvCxnSpPr/>
          <p:nvPr/>
        </p:nvCxnSpPr>
        <p:spPr>
          <a:xfrm>
            <a:off x="3203848" y="3717032"/>
            <a:ext cx="424847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3203848" y="4622633"/>
            <a:ext cx="424847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3426449" y="2344234"/>
            <a:ext cx="3449807" cy="369332"/>
          </a:xfrm>
          <a:prstGeom prst="rect">
            <a:avLst/>
          </a:prstGeom>
          <a:noFill/>
        </p:spPr>
        <p:txBody>
          <a:bodyPr wrap="square" rtlCol="0">
            <a:spAutoFit/>
          </a:bodyPr>
          <a:lstStyle/>
          <a:p>
            <a:r>
              <a:rPr lang="en-US" altLang="zh-TW" dirty="0" smtClean="0"/>
              <a:t>Methodology: Trap and Emulation</a:t>
            </a:r>
            <a:endParaRPr lang="zh-TW" altLang="en-US" dirty="0"/>
          </a:p>
        </p:txBody>
      </p:sp>
      <p:sp>
        <p:nvSpPr>
          <p:cNvPr id="19" name="文字方塊 18"/>
          <p:cNvSpPr txBox="1"/>
          <p:nvPr/>
        </p:nvSpPr>
        <p:spPr>
          <a:xfrm>
            <a:off x="3426449" y="3293096"/>
            <a:ext cx="3279151" cy="369332"/>
          </a:xfrm>
          <a:prstGeom prst="rect">
            <a:avLst/>
          </a:prstGeom>
          <a:noFill/>
        </p:spPr>
        <p:txBody>
          <a:bodyPr wrap="square" rtlCol="0">
            <a:spAutoFit/>
          </a:bodyPr>
          <a:lstStyle/>
          <a:p>
            <a:r>
              <a:rPr lang="en-US" altLang="zh-TW" dirty="0" smtClean="0"/>
              <a:t>Methodology: Shadow Paging</a:t>
            </a:r>
            <a:endParaRPr lang="zh-TW" altLang="en-US" dirty="0"/>
          </a:p>
        </p:txBody>
      </p:sp>
      <p:sp>
        <p:nvSpPr>
          <p:cNvPr id="22" name="文字方塊 21"/>
          <p:cNvSpPr txBox="1"/>
          <p:nvPr/>
        </p:nvSpPr>
        <p:spPr>
          <a:xfrm>
            <a:off x="3426449" y="4106871"/>
            <a:ext cx="4269751" cy="369332"/>
          </a:xfrm>
          <a:prstGeom prst="rect">
            <a:avLst/>
          </a:prstGeom>
          <a:noFill/>
        </p:spPr>
        <p:txBody>
          <a:bodyPr wrap="square" rtlCol="0">
            <a:spAutoFit/>
          </a:bodyPr>
          <a:lstStyle/>
          <a:p>
            <a:r>
              <a:rPr lang="en-US" altLang="zh-TW" dirty="0" smtClean="0"/>
              <a:t>Methodology: </a:t>
            </a:r>
            <a:r>
              <a:rPr lang="en-US" altLang="zh-TW" dirty="0" err="1" smtClean="0"/>
              <a:t>Userspace</a:t>
            </a:r>
            <a:r>
              <a:rPr lang="en-US" altLang="zh-TW" dirty="0" smtClean="0"/>
              <a:t> I/O Emulation</a:t>
            </a:r>
            <a:endParaRPr lang="zh-TW" altLang="en-US" dirty="0"/>
          </a:p>
        </p:txBody>
      </p:sp>
    </p:spTree>
    <p:extLst>
      <p:ext uri="{BB962C8B-B14F-4D97-AF65-F5344CB8AC3E}">
        <p14:creationId xmlns:p14="http://schemas.microsoft.com/office/powerpoint/2010/main" val="3449457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219200" y="1828799"/>
            <a:ext cx="6974086" cy="4672013"/>
            <a:chOff x="785813" y="357187"/>
            <a:chExt cx="7572375" cy="6143626"/>
          </a:xfrm>
        </p:grpSpPr>
        <p:sp>
          <p:nvSpPr>
            <p:cNvPr id="21505" name="AutoShape 1"/>
            <p:cNvSpPr>
              <a:spLocks/>
            </p:cNvSpPr>
            <p:nvPr/>
          </p:nvSpPr>
          <p:spPr bwMode="auto">
            <a:xfrm>
              <a:off x="785813" y="5545336"/>
              <a:ext cx="7572375" cy="955477"/>
            </a:xfrm>
            <a:prstGeom prst="roundRect">
              <a:avLst>
                <a:gd name="adj" fmla="val 14019"/>
              </a:avLst>
            </a:prstGeom>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r>
                <a:rPr lang="en-US" altLang="zh-TW" sz="2800" dirty="0">
                  <a:solidFill>
                    <a:schemeClr val="bg1"/>
                  </a:solidFill>
                  <a:ea typeface="新細明體" charset="0"/>
                  <a:cs typeface="Gill Sans" charset="0"/>
                </a:rPr>
                <a:t>Hardware: ARM Cortex-A8</a:t>
              </a:r>
            </a:p>
          </p:txBody>
        </p:sp>
        <p:sp>
          <p:nvSpPr>
            <p:cNvPr id="21506" name="AutoShape 2"/>
            <p:cNvSpPr>
              <a:spLocks/>
            </p:cNvSpPr>
            <p:nvPr/>
          </p:nvSpPr>
          <p:spPr bwMode="auto">
            <a:xfrm>
              <a:off x="1134070" y="4080867"/>
              <a:ext cx="6893719" cy="1464469"/>
            </a:xfrm>
            <a:prstGeom prst="roundRect">
              <a:avLst>
                <a:gd name="adj" fmla="val 9144"/>
              </a:avLst>
            </a:prstGeom>
            <a:solidFill>
              <a:srgbClr val="0080FF">
                <a:alpha val="69803"/>
              </a:srgbClr>
            </a:soli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800" dirty="0">
                  <a:solidFill>
                    <a:srgbClr val="FFFFFF"/>
                  </a:solidFill>
                  <a:ea typeface="新細明體" charset="0"/>
                  <a:cs typeface="Gill Sans" charset="0"/>
                </a:rPr>
                <a:t>Host OS: Linux 2.6.38</a:t>
              </a:r>
            </a:p>
          </p:txBody>
        </p:sp>
        <p:sp>
          <p:nvSpPr>
            <p:cNvPr id="21507" name="AutoShape 3"/>
            <p:cNvSpPr>
              <a:spLocks/>
            </p:cNvSpPr>
            <p:nvPr/>
          </p:nvSpPr>
          <p:spPr bwMode="auto">
            <a:xfrm>
              <a:off x="5598914" y="4071937"/>
              <a:ext cx="2437805" cy="491133"/>
            </a:xfrm>
            <a:prstGeom prst="roundRect">
              <a:avLst>
                <a:gd name="adj" fmla="val 27269"/>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100" dirty="0" err="1">
                  <a:solidFill>
                    <a:srgbClr val="FFFFFF"/>
                  </a:solidFill>
                  <a:ea typeface="新細明體" charset="0"/>
                  <a:cs typeface="Gill Sans" charset="0"/>
                </a:rPr>
                <a:t>ARMvisor</a:t>
              </a:r>
              <a:endParaRPr lang="en-US" altLang="zh-TW" sz="2100" dirty="0">
                <a:solidFill>
                  <a:srgbClr val="FFFFFF"/>
                </a:solidFill>
                <a:ea typeface="新細明體" charset="0"/>
                <a:cs typeface="Gill Sans" charset="0"/>
              </a:endParaRPr>
            </a:p>
          </p:txBody>
        </p:sp>
        <p:sp>
          <p:nvSpPr>
            <p:cNvPr id="21508" name="AutoShape 4"/>
            <p:cNvSpPr>
              <a:spLocks/>
            </p:cNvSpPr>
            <p:nvPr/>
          </p:nvSpPr>
          <p:spPr bwMode="auto">
            <a:xfrm>
              <a:off x="1125140" y="4071937"/>
              <a:ext cx="2437805" cy="500063"/>
            </a:xfrm>
            <a:prstGeom prst="roundRect">
              <a:avLst>
                <a:gd name="adj" fmla="val 26782"/>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100" dirty="0">
                  <a:solidFill>
                    <a:srgbClr val="FFFFFF"/>
                  </a:solidFill>
                  <a:ea typeface="新細明體" charset="0"/>
                  <a:cs typeface="Gill Sans" charset="0"/>
                </a:rPr>
                <a:t>Driver</a:t>
              </a:r>
            </a:p>
          </p:txBody>
        </p:sp>
        <p:sp>
          <p:nvSpPr>
            <p:cNvPr id="21509" name="AutoShape 5"/>
            <p:cNvSpPr>
              <a:spLocks/>
            </p:cNvSpPr>
            <p:nvPr/>
          </p:nvSpPr>
          <p:spPr bwMode="auto">
            <a:xfrm>
              <a:off x="2812852" y="357187"/>
              <a:ext cx="5080992" cy="3723680"/>
            </a:xfrm>
            <a:prstGeom prst="roundRect">
              <a:avLst>
                <a:gd name="adj" fmla="val 3593"/>
              </a:avLst>
            </a:prstGeom>
            <a:solidFill>
              <a:srgbClr val="00800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TW" altLang="en-US"/>
            </a:p>
          </p:txBody>
        </p:sp>
        <p:sp>
          <p:nvSpPr>
            <p:cNvPr id="21510" name="AutoShape 6"/>
            <p:cNvSpPr>
              <a:spLocks/>
            </p:cNvSpPr>
            <p:nvPr/>
          </p:nvSpPr>
          <p:spPr bwMode="auto">
            <a:xfrm>
              <a:off x="5813226" y="1455539"/>
              <a:ext cx="2071688" cy="2625328"/>
            </a:xfrm>
            <a:prstGeom prst="roundRect">
              <a:avLst>
                <a:gd name="adj" fmla="val 6463"/>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TW" altLang="en-US"/>
            </a:p>
          </p:txBody>
        </p:sp>
        <p:sp>
          <p:nvSpPr>
            <p:cNvPr id="21511" name="AutoShape 7"/>
            <p:cNvSpPr>
              <a:spLocks/>
            </p:cNvSpPr>
            <p:nvPr/>
          </p:nvSpPr>
          <p:spPr bwMode="auto">
            <a:xfrm>
              <a:off x="1384102" y="1964531"/>
              <a:ext cx="5473898" cy="2116336"/>
            </a:xfrm>
            <a:prstGeom prst="roundRect">
              <a:avLst>
                <a:gd name="adj" fmla="val 6329"/>
              </a:avLst>
            </a:prstGeom>
            <a:solidFill>
              <a:srgbClr val="FF8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800" dirty="0">
                  <a:solidFill>
                    <a:srgbClr val="FFFFFF"/>
                  </a:solidFill>
                  <a:ea typeface="新細明體" charset="0"/>
                  <a:cs typeface="Gill Sans" charset="0"/>
                </a:rPr>
                <a:t>QEMU 0.14</a:t>
              </a:r>
            </a:p>
          </p:txBody>
        </p:sp>
        <p:sp>
          <p:nvSpPr>
            <p:cNvPr id="21512" name="AutoShape 8"/>
            <p:cNvSpPr>
              <a:spLocks/>
            </p:cNvSpPr>
            <p:nvPr/>
          </p:nvSpPr>
          <p:spPr bwMode="auto">
            <a:xfrm>
              <a:off x="3205758" y="3580804"/>
              <a:ext cx="3661172" cy="500063"/>
            </a:xfrm>
            <a:prstGeom prst="roundRect">
              <a:avLst>
                <a:gd name="adj" fmla="val 26782"/>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100" dirty="0">
                  <a:solidFill>
                    <a:srgbClr val="FFFFFF"/>
                  </a:solidFill>
                  <a:ea typeface="新細明體" charset="0"/>
                  <a:cs typeface="Gill Sans" charset="0"/>
                </a:rPr>
                <a:t>Device</a:t>
              </a:r>
            </a:p>
          </p:txBody>
        </p:sp>
        <p:sp>
          <p:nvSpPr>
            <p:cNvPr id="21513" name="Rectangle 9"/>
            <p:cNvSpPr>
              <a:spLocks/>
            </p:cNvSpPr>
            <p:nvPr/>
          </p:nvSpPr>
          <p:spPr bwMode="auto">
            <a:xfrm>
              <a:off x="6948414" y="2740566"/>
              <a:ext cx="6708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ltLang="zh-TW" sz="2100" dirty="0">
                  <a:solidFill>
                    <a:srgbClr val="FFFFFF"/>
                  </a:solidFill>
                  <a:ea typeface="新細明體" charset="0"/>
                  <a:cs typeface="Gill Sans" charset="0"/>
                </a:rPr>
                <a:t>Driver</a:t>
              </a:r>
            </a:p>
          </p:txBody>
        </p:sp>
        <p:sp>
          <p:nvSpPr>
            <p:cNvPr id="21514" name="Rectangle 10"/>
            <p:cNvSpPr>
              <a:spLocks/>
            </p:cNvSpPr>
            <p:nvPr/>
          </p:nvSpPr>
          <p:spPr bwMode="auto">
            <a:xfrm>
              <a:off x="3987656" y="685056"/>
              <a:ext cx="32723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r>
                <a:rPr lang="en-US" altLang="zh-TW" sz="2800" dirty="0">
                  <a:solidFill>
                    <a:schemeClr val="bg1"/>
                  </a:solidFill>
                  <a:ea typeface="新細明體" charset="0"/>
                  <a:cs typeface="Gill Sans" charset="0"/>
                </a:rPr>
                <a:t>Guest OS: Linux 2.6.35</a:t>
              </a:r>
            </a:p>
          </p:txBody>
        </p:sp>
      </p:grpSp>
      <p:sp>
        <p:nvSpPr>
          <p:cNvPr id="13" name="標題 1"/>
          <p:cNvSpPr>
            <a:spLocks noGrp="1"/>
          </p:cNvSpPr>
          <p:nvPr>
            <p:ph type="title"/>
          </p:nvPr>
        </p:nvSpPr>
        <p:spPr>
          <a:xfrm>
            <a:off x="457200" y="274638"/>
            <a:ext cx="8229600" cy="868362"/>
          </a:xfrm>
        </p:spPr>
        <p:txBody>
          <a:bodyPr/>
          <a:lstStyle/>
          <a:p>
            <a:r>
              <a:rPr lang="en-US" altLang="zh-TW" dirty="0" smtClean="0"/>
              <a:t>Software Stack </a:t>
            </a:r>
            <a:r>
              <a:rPr lang="en-US" altLang="zh-TW" dirty="0" smtClean="0"/>
              <a:t>of </a:t>
            </a:r>
            <a:r>
              <a:rPr lang="en-US" altLang="zh-TW" dirty="0" err="1" smtClean="0"/>
              <a:t>ARMvisor</a:t>
            </a:r>
            <a:endParaRPr lang="zh-TW" altLang="en-US" dirty="0"/>
          </a:p>
        </p:txBody>
      </p:sp>
    </p:spTree>
    <p:extLst>
      <p:ext uri="{BB962C8B-B14F-4D97-AF65-F5344CB8AC3E}">
        <p14:creationId xmlns:p14="http://schemas.microsoft.com/office/powerpoint/2010/main" val="191300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3815916" y="179348"/>
            <a:ext cx="1800200" cy="6591637"/>
            <a:chOff x="3815916" y="179348"/>
            <a:chExt cx="1800200" cy="6591637"/>
          </a:xfrm>
        </p:grpSpPr>
        <p:cxnSp>
          <p:nvCxnSpPr>
            <p:cNvPr id="8" name="直線接點 7"/>
            <p:cNvCxnSpPr>
              <a:stCxn id="11" idx="2"/>
            </p:cNvCxnSpPr>
            <p:nvPr/>
          </p:nvCxnSpPr>
          <p:spPr>
            <a:xfrm>
              <a:off x="4716016" y="641013"/>
              <a:ext cx="0" cy="566830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815916" y="179348"/>
              <a:ext cx="1800200" cy="461665"/>
            </a:xfrm>
            <a:prstGeom prst="rect">
              <a:avLst/>
            </a:prstGeom>
            <a:noFill/>
            <a:ln>
              <a:solidFill>
                <a:srgbClr val="92D050"/>
              </a:solidFill>
            </a:ln>
          </p:spPr>
          <p:txBody>
            <a:bodyPr wrap="square" rtlCol="0">
              <a:spAutoFit/>
            </a:bodyPr>
            <a:lstStyle/>
            <a:p>
              <a:pPr algn="ctr"/>
              <a:r>
                <a:rPr lang="en-US" altLang="zh-TW" sz="2400" dirty="0" smtClean="0"/>
                <a:t>Kernel space</a:t>
              </a:r>
              <a:endParaRPr lang="zh-TW" altLang="en-US" sz="2400" dirty="0"/>
            </a:p>
          </p:txBody>
        </p:sp>
        <p:sp>
          <p:nvSpPr>
            <p:cNvPr id="17" name="文字方塊 16"/>
            <p:cNvSpPr txBox="1"/>
            <p:nvPr/>
          </p:nvSpPr>
          <p:spPr>
            <a:xfrm>
              <a:off x="4247964" y="6309320"/>
              <a:ext cx="936104" cy="461665"/>
            </a:xfrm>
            <a:prstGeom prst="rect">
              <a:avLst/>
            </a:prstGeom>
            <a:noFill/>
            <a:ln>
              <a:solidFill>
                <a:srgbClr val="92D050"/>
              </a:solidFill>
            </a:ln>
          </p:spPr>
          <p:txBody>
            <a:bodyPr wrap="square" rtlCol="0">
              <a:spAutoFit/>
            </a:bodyPr>
            <a:lstStyle/>
            <a:p>
              <a:pPr algn="ctr"/>
              <a:r>
                <a:rPr lang="en-US" altLang="zh-TW" sz="2400" dirty="0" smtClean="0"/>
                <a:t>KVM</a:t>
              </a:r>
              <a:endParaRPr lang="zh-TW" altLang="en-US" sz="2400" dirty="0"/>
            </a:p>
          </p:txBody>
        </p:sp>
      </p:grpSp>
      <p:grpSp>
        <p:nvGrpSpPr>
          <p:cNvPr id="20" name="群組 19"/>
          <p:cNvGrpSpPr/>
          <p:nvPr/>
        </p:nvGrpSpPr>
        <p:grpSpPr>
          <a:xfrm>
            <a:off x="323528" y="179348"/>
            <a:ext cx="1584176" cy="6591637"/>
            <a:chOff x="323528" y="179348"/>
            <a:chExt cx="1584176" cy="6591637"/>
          </a:xfrm>
        </p:grpSpPr>
        <p:cxnSp>
          <p:nvCxnSpPr>
            <p:cNvPr id="7" name="直線接點 6"/>
            <p:cNvCxnSpPr>
              <a:stCxn id="12" idx="2"/>
            </p:cNvCxnSpPr>
            <p:nvPr/>
          </p:nvCxnSpPr>
          <p:spPr>
            <a:xfrm>
              <a:off x="1115616" y="641013"/>
              <a:ext cx="0" cy="566830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23528" y="179348"/>
              <a:ext cx="1584176" cy="461665"/>
            </a:xfrm>
            <a:prstGeom prst="rect">
              <a:avLst/>
            </a:prstGeom>
            <a:noFill/>
            <a:ln>
              <a:solidFill>
                <a:srgbClr val="92D050"/>
              </a:solidFill>
            </a:ln>
          </p:spPr>
          <p:txBody>
            <a:bodyPr wrap="square" rtlCol="0">
              <a:spAutoFit/>
            </a:bodyPr>
            <a:lstStyle/>
            <a:p>
              <a:pPr algn="ctr"/>
              <a:r>
                <a:rPr lang="en-US" altLang="zh-TW" sz="2400" dirty="0" smtClean="0"/>
                <a:t>User space</a:t>
              </a:r>
              <a:endParaRPr lang="zh-TW" altLang="en-US" sz="2400" dirty="0"/>
            </a:p>
          </p:txBody>
        </p:sp>
        <p:sp>
          <p:nvSpPr>
            <p:cNvPr id="18" name="文字方塊 17"/>
            <p:cNvSpPr txBox="1"/>
            <p:nvPr/>
          </p:nvSpPr>
          <p:spPr>
            <a:xfrm>
              <a:off x="575556" y="6309320"/>
              <a:ext cx="1080120" cy="461665"/>
            </a:xfrm>
            <a:prstGeom prst="rect">
              <a:avLst/>
            </a:prstGeom>
            <a:noFill/>
            <a:ln>
              <a:solidFill>
                <a:srgbClr val="92D050"/>
              </a:solidFill>
            </a:ln>
          </p:spPr>
          <p:txBody>
            <a:bodyPr wrap="square" rtlCol="0">
              <a:spAutoFit/>
            </a:bodyPr>
            <a:lstStyle/>
            <a:p>
              <a:pPr algn="ctr"/>
              <a:r>
                <a:rPr lang="en-US" altLang="zh-TW" sz="2400" dirty="0" smtClean="0"/>
                <a:t>QEMU</a:t>
              </a:r>
              <a:endParaRPr lang="zh-TW" altLang="en-US" sz="2400" dirty="0"/>
            </a:p>
          </p:txBody>
        </p:sp>
      </p:grpSp>
      <p:grpSp>
        <p:nvGrpSpPr>
          <p:cNvPr id="22" name="群組 21"/>
          <p:cNvGrpSpPr/>
          <p:nvPr/>
        </p:nvGrpSpPr>
        <p:grpSpPr>
          <a:xfrm>
            <a:off x="7379804" y="152400"/>
            <a:ext cx="1764196" cy="6591637"/>
            <a:chOff x="7416316" y="179348"/>
            <a:chExt cx="1764196" cy="6591637"/>
          </a:xfrm>
        </p:grpSpPr>
        <p:cxnSp>
          <p:nvCxnSpPr>
            <p:cNvPr id="9" name="直線接點 8"/>
            <p:cNvCxnSpPr>
              <a:stCxn id="13" idx="2"/>
            </p:cNvCxnSpPr>
            <p:nvPr/>
          </p:nvCxnSpPr>
          <p:spPr>
            <a:xfrm>
              <a:off x="8298414" y="641013"/>
              <a:ext cx="18002" cy="566830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7416316" y="179348"/>
              <a:ext cx="1764196" cy="461665"/>
            </a:xfrm>
            <a:prstGeom prst="rect">
              <a:avLst/>
            </a:prstGeom>
            <a:noFill/>
            <a:ln>
              <a:solidFill>
                <a:srgbClr val="92D050"/>
              </a:solidFill>
            </a:ln>
          </p:spPr>
          <p:txBody>
            <a:bodyPr wrap="square" rtlCol="0">
              <a:spAutoFit/>
            </a:bodyPr>
            <a:lstStyle/>
            <a:p>
              <a:pPr algn="ctr"/>
              <a:r>
                <a:rPr lang="en-US" altLang="zh-TW" sz="2400" dirty="0" smtClean="0"/>
                <a:t>Guest Mode</a:t>
              </a:r>
              <a:endParaRPr lang="zh-TW" altLang="en-US" sz="2400" dirty="0"/>
            </a:p>
          </p:txBody>
        </p:sp>
        <p:sp>
          <p:nvSpPr>
            <p:cNvPr id="19" name="文字方塊 18"/>
            <p:cNvSpPr txBox="1"/>
            <p:nvPr/>
          </p:nvSpPr>
          <p:spPr>
            <a:xfrm>
              <a:off x="7596336" y="6309320"/>
              <a:ext cx="1440160" cy="461665"/>
            </a:xfrm>
            <a:prstGeom prst="rect">
              <a:avLst/>
            </a:prstGeom>
            <a:noFill/>
            <a:ln>
              <a:solidFill>
                <a:srgbClr val="92D050"/>
              </a:solidFill>
            </a:ln>
          </p:spPr>
          <p:txBody>
            <a:bodyPr wrap="square" rtlCol="0">
              <a:spAutoFit/>
            </a:bodyPr>
            <a:lstStyle/>
            <a:p>
              <a:pPr algn="ctr"/>
              <a:r>
                <a:rPr lang="en-US" altLang="zh-TW" sz="2400" dirty="0" smtClean="0"/>
                <a:t>Guest OS</a:t>
              </a:r>
              <a:endParaRPr lang="zh-TW" altLang="en-US" sz="2400" dirty="0"/>
            </a:p>
          </p:txBody>
        </p:sp>
      </p:grpSp>
      <p:grpSp>
        <p:nvGrpSpPr>
          <p:cNvPr id="64" name="群組 63"/>
          <p:cNvGrpSpPr/>
          <p:nvPr/>
        </p:nvGrpSpPr>
        <p:grpSpPr>
          <a:xfrm>
            <a:off x="1090112" y="1372706"/>
            <a:ext cx="3625904" cy="400110"/>
            <a:chOff x="1090112" y="1372706"/>
            <a:chExt cx="3625904" cy="400110"/>
          </a:xfrm>
        </p:grpSpPr>
        <p:cxnSp>
          <p:nvCxnSpPr>
            <p:cNvPr id="45" name="直線單箭頭接點 44"/>
            <p:cNvCxnSpPr/>
            <p:nvPr/>
          </p:nvCxnSpPr>
          <p:spPr>
            <a:xfrm flipH="1">
              <a:off x="1090112" y="1772816"/>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文字方塊 51"/>
            <p:cNvSpPr txBox="1"/>
            <p:nvPr/>
          </p:nvSpPr>
          <p:spPr>
            <a:xfrm>
              <a:off x="2411760" y="1372706"/>
              <a:ext cx="2304256" cy="400110"/>
            </a:xfrm>
            <a:prstGeom prst="rect">
              <a:avLst/>
            </a:prstGeom>
            <a:noFill/>
          </p:spPr>
          <p:txBody>
            <a:bodyPr wrap="square" rtlCol="0">
              <a:spAutoFit/>
            </a:bodyPr>
            <a:lstStyle/>
            <a:p>
              <a:r>
                <a:rPr lang="en-US" altLang="zh-TW" sz="2000" dirty="0" smtClean="0"/>
                <a:t>2. Return to QEMU</a:t>
              </a:r>
              <a:endParaRPr lang="zh-TW" altLang="en-US" sz="2000" dirty="0"/>
            </a:p>
          </p:txBody>
        </p:sp>
      </p:grpSp>
      <p:grpSp>
        <p:nvGrpSpPr>
          <p:cNvPr id="63" name="群組 62"/>
          <p:cNvGrpSpPr/>
          <p:nvPr/>
        </p:nvGrpSpPr>
        <p:grpSpPr>
          <a:xfrm>
            <a:off x="1090112" y="796642"/>
            <a:ext cx="3625904" cy="400110"/>
            <a:chOff x="1090112" y="796642"/>
            <a:chExt cx="3625904" cy="400110"/>
          </a:xfrm>
        </p:grpSpPr>
        <p:cxnSp>
          <p:nvCxnSpPr>
            <p:cNvPr id="24" name="直線單箭頭接點 23"/>
            <p:cNvCxnSpPr/>
            <p:nvPr/>
          </p:nvCxnSpPr>
          <p:spPr>
            <a:xfrm>
              <a:off x="1115616" y="1196752"/>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090112" y="796642"/>
              <a:ext cx="2448272" cy="400110"/>
            </a:xfrm>
            <a:prstGeom prst="rect">
              <a:avLst/>
            </a:prstGeom>
            <a:noFill/>
          </p:spPr>
          <p:txBody>
            <a:bodyPr wrap="square" rtlCol="0">
              <a:spAutoFit/>
            </a:bodyPr>
            <a:lstStyle/>
            <a:p>
              <a:r>
                <a:rPr lang="en-US" altLang="zh-TW" sz="2000" dirty="0" smtClean="0"/>
                <a:t>1. VM initialization</a:t>
              </a:r>
              <a:endParaRPr lang="zh-TW" altLang="en-US" sz="2000" dirty="0"/>
            </a:p>
          </p:txBody>
        </p:sp>
      </p:grpSp>
      <p:grpSp>
        <p:nvGrpSpPr>
          <p:cNvPr id="65" name="群組 64"/>
          <p:cNvGrpSpPr/>
          <p:nvPr/>
        </p:nvGrpSpPr>
        <p:grpSpPr>
          <a:xfrm>
            <a:off x="1090112" y="1948770"/>
            <a:ext cx="3625904" cy="400110"/>
            <a:chOff x="1090112" y="1948770"/>
            <a:chExt cx="3625904" cy="400110"/>
          </a:xfrm>
        </p:grpSpPr>
        <p:cxnSp>
          <p:nvCxnSpPr>
            <p:cNvPr id="37" name="直線單箭頭接點 36"/>
            <p:cNvCxnSpPr/>
            <p:nvPr/>
          </p:nvCxnSpPr>
          <p:spPr>
            <a:xfrm>
              <a:off x="1115616" y="2348880"/>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1090112" y="1948770"/>
              <a:ext cx="1321648" cy="400110"/>
            </a:xfrm>
            <a:prstGeom prst="rect">
              <a:avLst/>
            </a:prstGeom>
            <a:noFill/>
          </p:spPr>
          <p:txBody>
            <a:bodyPr wrap="square" rtlCol="0">
              <a:spAutoFit/>
            </a:bodyPr>
            <a:lstStyle/>
            <a:p>
              <a:r>
                <a:rPr lang="en-US" altLang="zh-TW" sz="2000" dirty="0" smtClean="0"/>
                <a:t>3. Run VM</a:t>
              </a:r>
              <a:endParaRPr lang="zh-TW" altLang="en-US" sz="2000" dirty="0"/>
            </a:p>
          </p:txBody>
        </p:sp>
      </p:grpSp>
      <p:grpSp>
        <p:nvGrpSpPr>
          <p:cNvPr id="66" name="群組 65"/>
          <p:cNvGrpSpPr/>
          <p:nvPr/>
        </p:nvGrpSpPr>
        <p:grpSpPr>
          <a:xfrm>
            <a:off x="4690512" y="2164794"/>
            <a:ext cx="3553896" cy="400110"/>
            <a:chOff x="4690512" y="2164794"/>
            <a:chExt cx="3553896" cy="400110"/>
          </a:xfrm>
        </p:grpSpPr>
        <p:cxnSp>
          <p:nvCxnSpPr>
            <p:cNvPr id="41" name="直線單箭頭接點 40"/>
            <p:cNvCxnSpPr/>
            <p:nvPr/>
          </p:nvCxnSpPr>
          <p:spPr>
            <a:xfrm>
              <a:off x="4716016" y="2564904"/>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690512" y="2164794"/>
              <a:ext cx="1800200" cy="400110"/>
            </a:xfrm>
            <a:prstGeom prst="rect">
              <a:avLst/>
            </a:prstGeom>
            <a:noFill/>
          </p:spPr>
          <p:txBody>
            <a:bodyPr wrap="square" rtlCol="0">
              <a:spAutoFit/>
            </a:bodyPr>
            <a:lstStyle/>
            <a:p>
              <a:r>
                <a:rPr lang="en-US" altLang="zh-TW" sz="2000" dirty="0" smtClean="0"/>
                <a:t>4. Enter Guest</a:t>
              </a:r>
              <a:endParaRPr lang="zh-TW" altLang="en-US" sz="2000" dirty="0"/>
            </a:p>
          </p:txBody>
        </p:sp>
      </p:grpSp>
      <p:grpSp>
        <p:nvGrpSpPr>
          <p:cNvPr id="67" name="群組 66"/>
          <p:cNvGrpSpPr/>
          <p:nvPr/>
        </p:nvGrpSpPr>
        <p:grpSpPr>
          <a:xfrm>
            <a:off x="4716016" y="2812866"/>
            <a:ext cx="3600400" cy="400110"/>
            <a:chOff x="4716016" y="2812866"/>
            <a:chExt cx="3600400" cy="400110"/>
          </a:xfrm>
        </p:grpSpPr>
        <p:cxnSp>
          <p:nvCxnSpPr>
            <p:cNvPr id="48" name="直線單箭頭接點 47"/>
            <p:cNvCxnSpPr/>
            <p:nvPr/>
          </p:nvCxnSpPr>
          <p:spPr>
            <a:xfrm flipH="1">
              <a:off x="4716016" y="3212976"/>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6732240" y="2812866"/>
              <a:ext cx="1584176" cy="400110"/>
            </a:xfrm>
            <a:prstGeom prst="rect">
              <a:avLst/>
            </a:prstGeom>
            <a:noFill/>
          </p:spPr>
          <p:txBody>
            <a:bodyPr wrap="square" rtlCol="0">
              <a:spAutoFit/>
            </a:bodyPr>
            <a:lstStyle/>
            <a:p>
              <a:r>
                <a:rPr lang="en-US" altLang="zh-TW" sz="2000" dirty="0" smtClean="0"/>
                <a:t>5. Exit Guest</a:t>
              </a:r>
              <a:endParaRPr lang="zh-TW" altLang="en-US" sz="2000" dirty="0"/>
            </a:p>
          </p:txBody>
        </p:sp>
      </p:grpSp>
      <p:grpSp>
        <p:nvGrpSpPr>
          <p:cNvPr id="68" name="群組 67"/>
          <p:cNvGrpSpPr/>
          <p:nvPr/>
        </p:nvGrpSpPr>
        <p:grpSpPr>
          <a:xfrm>
            <a:off x="4690512" y="3605569"/>
            <a:ext cx="3553896" cy="400110"/>
            <a:chOff x="4690512" y="3779058"/>
            <a:chExt cx="3553896" cy="400110"/>
          </a:xfrm>
        </p:grpSpPr>
        <p:cxnSp>
          <p:nvCxnSpPr>
            <p:cNvPr id="42" name="直線單箭頭接點 41"/>
            <p:cNvCxnSpPr/>
            <p:nvPr/>
          </p:nvCxnSpPr>
          <p:spPr>
            <a:xfrm>
              <a:off x="4716016" y="4179168"/>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4690512" y="3779058"/>
              <a:ext cx="1609680" cy="400110"/>
            </a:xfrm>
            <a:prstGeom prst="rect">
              <a:avLst/>
            </a:prstGeom>
            <a:noFill/>
          </p:spPr>
          <p:txBody>
            <a:bodyPr wrap="square" rtlCol="0">
              <a:spAutoFit/>
            </a:bodyPr>
            <a:lstStyle/>
            <a:p>
              <a:r>
                <a:rPr lang="en-US" altLang="zh-TW" sz="2000" dirty="0" smtClean="0"/>
                <a:t>Enter Guest</a:t>
              </a:r>
              <a:endParaRPr lang="zh-TW" altLang="en-US" sz="2000" dirty="0"/>
            </a:p>
          </p:txBody>
        </p:sp>
      </p:grpSp>
      <p:grpSp>
        <p:nvGrpSpPr>
          <p:cNvPr id="69" name="群組 68"/>
          <p:cNvGrpSpPr/>
          <p:nvPr/>
        </p:nvGrpSpPr>
        <p:grpSpPr>
          <a:xfrm>
            <a:off x="4690512" y="4325034"/>
            <a:ext cx="3625904" cy="400110"/>
            <a:chOff x="4690512" y="4325034"/>
            <a:chExt cx="3625904" cy="400110"/>
          </a:xfrm>
        </p:grpSpPr>
        <p:cxnSp>
          <p:nvCxnSpPr>
            <p:cNvPr id="51" name="直線單箭頭接點 50"/>
            <p:cNvCxnSpPr/>
            <p:nvPr/>
          </p:nvCxnSpPr>
          <p:spPr>
            <a:xfrm flipH="1">
              <a:off x="4690512" y="4725144"/>
              <a:ext cx="35538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6948264" y="4325034"/>
              <a:ext cx="1368152" cy="400110"/>
            </a:xfrm>
            <a:prstGeom prst="rect">
              <a:avLst/>
            </a:prstGeom>
            <a:noFill/>
          </p:spPr>
          <p:txBody>
            <a:bodyPr wrap="square" rtlCol="0">
              <a:spAutoFit/>
            </a:bodyPr>
            <a:lstStyle/>
            <a:p>
              <a:r>
                <a:rPr lang="en-US" altLang="zh-TW" sz="2000" dirty="0" smtClean="0"/>
                <a:t>Exit Guest</a:t>
              </a:r>
              <a:endParaRPr lang="zh-TW" altLang="en-US" sz="2000" dirty="0"/>
            </a:p>
          </p:txBody>
        </p:sp>
      </p:grpSp>
      <p:grpSp>
        <p:nvGrpSpPr>
          <p:cNvPr id="70" name="群組 69"/>
          <p:cNvGrpSpPr/>
          <p:nvPr/>
        </p:nvGrpSpPr>
        <p:grpSpPr>
          <a:xfrm>
            <a:off x="1090112" y="4665432"/>
            <a:ext cx="3625904" cy="400110"/>
            <a:chOff x="1090112" y="4829090"/>
            <a:chExt cx="3625904" cy="400110"/>
          </a:xfrm>
        </p:grpSpPr>
        <p:cxnSp>
          <p:nvCxnSpPr>
            <p:cNvPr id="50" name="直線單箭頭接點 49"/>
            <p:cNvCxnSpPr/>
            <p:nvPr/>
          </p:nvCxnSpPr>
          <p:spPr>
            <a:xfrm flipH="1">
              <a:off x="1090112" y="5229200"/>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555776" y="4829090"/>
              <a:ext cx="2160240" cy="400110"/>
            </a:xfrm>
            <a:prstGeom prst="rect">
              <a:avLst/>
            </a:prstGeom>
            <a:noFill/>
          </p:spPr>
          <p:txBody>
            <a:bodyPr wrap="square" rtlCol="0">
              <a:spAutoFit/>
            </a:bodyPr>
            <a:lstStyle/>
            <a:p>
              <a:r>
                <a:rPr lang="en-US" altLang="zh-TW" sz="2000" dirty="0" smtClean="0"/>
                <a:t> Return to QEMU</a:t>
              </a:r>
              <a:endParaRPr lang="zh-TW" altLang="en-US" sz="2000" dirty="0"/>
            </a:p>
          </p:txBody>
        </p:sp>
      </p:grpSp>
      <p:grpSp>
        <p:nvGrpSpPr>
          <p:cNvPr id="71" name="群組 70"/>
          <p:cNvGrpSpPr/>
          <p:nvPr/>
        </p:nvGrpSpPr>
        <p:grpSpPr>
          <a:xfrm>
            <a:off x="1090112" y="5333146"/>
            <a:ext cx="3625904" cy="400110"/>
            <a:chOff x="1090112" y="5333146"/>
            <a:chExt cx="3625904" cy="400110"/>
          </a:xfrm>
        </p:grpSpPr>
        <p:cxnSp>
          <p:nvCxnSpPr>
            <p:cNvPr id="43" name="直線單箭頭接點 42"/>
            <p:cNvCxnSpPr/>
            <p:nvPr/>
          </p:nvCxnSpPr>
          <p:spPr>
            <a:xfrm>
              <a:off x="1115616" y="5733256"/>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1090112" y="5333146"/>
              <a:ext cx="1224136" cy="400110"/>
            </a:xfrm>
            <a:prstGeom prst="rect">
              <a:avLst/>
            </a:prstGeom>
            <a:noFill/>
          </p:spPr>
          <p:txBody>
            <a:bodyPr wrap="square" rtlCol="0">
              <a:spAutoFit/>
            </a:bodyPr>
            <a:lstStyle/>
            <a:p>
              <a:r>
                <a:rPr lang="en-US" altLang="zh-TW" sz="2000" dirty="0" smtClean="0"/>
                <a:t> Run VM</a:t>
              </a:r>
              <a:endParaRPr lang="zh-TW" altLang="en-US" sz="2000" dirty="0"/>
            </a:p>
          </p:txBody>
        </p:sp>
      </p:grpSp>
      <p:grpSp>
        <p:nvGrpSpPr>
          <p:cNvPr id="72" name="群組 71"/>
          <p:cNvGrpSpPr/>
          <p:nvPr/>
        </p:nvGrpSpPr>
        <p:grpSpPr>
          <a:xfrm>
            <a:off x="4667260" y="5733256"/>
            <a:ext cx="3577148" cy="400110"/>
            <a:chOff x="4690512" y="5733256"/>
            <a:chExt cx="3577148" cy="400110"/>
          </a:xfrm>
        </p:grpSpPr>
        <p:cxnSp>
          <p:nvCxnSpPr>
            <p:cNvPr id="44" name="直線單箭頭接點 43"/>
            <p:cNvCxnSpPr/>
            <p:nvPr/>
          </p:nvCxnSpPr>
          <p:spPr>
            <a:xfrm>
              <a:off x="4739268" y="6093296"/>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4690512" y="5733256"/>
              <a:ext cx="1609680" cy="400110"/>
            </a:xfrm>
            <a:prstGeom prst="rect">
              <a:avLst/>
            </a:prstGeom>
            <a:noFill/>
          </p:spPr>
          <p:txBody>
            <a:bodyPr wrap="square" rtlCol="0">
              <a:spAutoFit/>
            </a:bodyPr>
            <a:lstStyle/>
            <a:p>
              <a:r>
                <a:rPr lang="en-US" altLang="zh-TW" sz="2000" dirty="0" smtClean="0"/>
                <a:t>Enter Guest</a:t>
              </a:r>
              <a:endParaRPr lang="zh-TW" altLang="en-US" sz="2000" dirty="0"/>
            </a:p>
          </p:txBody>
        </p:sp>
      </p:grpSp>
      <p:grpSp>
        <p:nvGrpSpPr>
          <p:cNvPr id="4" name="群組 3"/>
          <p:cNvGrpSpPr/>
          <p:nvPr/>
        </p:nvGrpSpPr>
        <p:grpSpPr>
          <a:xfrm>
            <a:off x="2195736" y="2812866"/>
            <a:ext cx="6336704" cy="652138"/>
            <a:chOff x="2195736" y="2812866"/>
            <a:chExt cx="6336704" cy="652138"/>
          </a:xfrm>
        </p:grpSpPr>
        <p:sp>
          <p:nvSpPr>
            <p:cNvPr id="2" name="矩形 1"/>
            <p:cNvSpPr/>
            <p:nvPr/>
          </p:nvSpPr>
          <p:spPr>
            <a:xfrm>
              <a:off x="4247964" y="2812866"/>
              <a:ext cx="4284476" cy="652138"/>
            </a:xfrm>
            <a:prstGeom prst="rect">
              <a:avLst/>
            </a:prstGeom>
            <a:noFill/>
            <a:ln w="57150">
              <a:solidFill>
                <a:srgbClr val="FF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solidFill>
                  <a:srgbClr val="FF8000"/>
                </a:solidFill>
              </a:endParaRPr>
            </a:p>
          </p:txBody>
        </p:sp>
        <p:sp>
          <p:nvSpPr>
            <p:cNvPr id="3" name="文字方塊 2"/>
            <p:cNvSpPr txBox="1"/>
            <p:nvPr/>
          </p:nvSpPr>
          <p:spPr>
            <a:xfrm>
              <a:off x="2195736" y="2954269"/>
              <a:ext cx="2052228" cy="400110"/>
            </a:xfrm>
            <a:prstGeom prst="rect">
              <a:avLst/>
            </a:prstGeom>
            <a:noFill/>
          </p:spPr>
          <p:txBody>
            <a:bodyPr wrap="square" rtlCol="0">
              <a:spAutoFit/>
            </a:bodyPr>
            <a:lstStyle/>
            <a:p>
              <a:pPr algn="r"/>
              <a:r>
                <a:rPr lang="en-US" altLang="zh-TW" sz="2000" b="1" dirty="0" smtClean="0">
                  <a:solidFill>
                    <a:srgbClr val="FF8000"/>
                  </a:solidFill>
                </a:rPr>
                <a:t>Lightweight trap</a:t>
              </a:r>
              <a:endParaRPr lang="zh-TW" altLang="en-US" sz="2000" b="1" dirty="0">
                <a:solidFill>
                  <a:srgbClr val="FF8000"/>
                </a:solidFill>
              </a:endParaRPr>
            </a:p>
          </p:txBody>
        </p:sp>
      </p:grpSp>
      <p:grpSp>
        <p:nvGrpSpPr>
          <p:cNvPr id="47" name="群組 46"/>
          <p:cNvGrpSpPr/>
          <p:nvPr/>
        </p:nvGrpSpPr>
        <p:grpSpPr>
          <a:xfrm>
            <a:off x="971600" y="4005679"/>
            <a:ext cx="7560840" cy="1223521"/>
            <a:chOff x="971600" y="2566364"/>
            <a:chExt cx="7560840" cy="1327466"/>
          </a:xfrm>
        </p:grpSpPr>
        <p:sp>
          <p:nvSpPr>
            <p:cNvPr id="49" name="矩形 48"/>
            <p:cNvSpPr/>
            <p:nvPr/>
          </p:nvSpPr>
          <p:spPr>
            <a:xfrm>
              <a:off x="971600" y="2958514"/>
              <a:ext cx="7560840" cy="935316"/>
            </a:xfrm>
            <a:prstGeom prst="rect">
              <a:avLst/>
            </a:prstGeom>
            <a:noFill/>
            <a:ln w="57150">
              <a:solidFill>
                <a:srgbClr val="FF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54" name="文字方塊 53"/>
            <p:cNvSpPr txBox="1"/>
            <p:nvPr/>
          </p:nvSpPr>
          <p:spPr>
            <a:xfrm>
              <a:off x="2057400" y="2566364"/>
              <a:ext cx="2190564" cy="434102"/>
            </a:xfrm>
            <a:prstGeom prst="rect">
              <a:avLst/>
            </a:prstGeom>
            <a:noFill/>
          </p:spPr>
          <p:txBody>
            <a:bodyPr wrap="square" rtlCol="0">
              <a:spAutoFit/>
            </a:bodyPr>
            <a:lstStyle/>
            <a:p>
              <a:pPr algn="r"/>
              <a:r>
                <a:rPr lang="en-US" altLang="zh-TW" sz="2000" b="1" dirty="0" smtClean="0">
                  <a:solidFill>
                    <a:srgbClr val="FF8000"/>
                  </a:solidFill>
                </a:rPr>
                <a:t>Heavyweight trap</a:t>
              </a:r>
              <a:endParaRPr lang="zh-TW" altLang="en-US" sz="2000" b="1" dirty="0">
                <a:solidFill>
                  <a:srgbClr val="FF8000"/>
                </a:solidFill>
              </a:endParaRPr>
            </a:p>
          </p:txBody>
        </p:sp>
      </p:grpSp>
    </p:spTree>
    <p:extLst>
      <p:ext uri="{BB962C8B-B14F-4D97-AF65-F5344CB8AC3E}">
        <p14:creationId xmlns:p14="http://schemas.microsoft.com/office/powerpoint/2010/main" val="11652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righ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right)">
                                      <p:cBhvr>
                                        <p:cTn id="27" dur="500"/>
                                        <p:tgtEl>
                                          <p:spTgt spid="67"/>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4"/>
                                        </p:tgtEl>
                                        <p:attrNameLst>
                                          <p:attrName>style.visibility</p:attrName>
                                        </p:attrNameLst>
                                      </p:cBhvr>
                                      <p:to>
                                        <p:strVal val="hidden"/>
                                      </p:to>
                                    </p:set>
                                  </p:childTnLst>
                                </p:cTn>
                              </p:par>
                              <p:par>
                                <p:cTn id="40" presetID="22" presetClass="entr" presetSubtype="2"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right)">
                                      <p:cBhvr>
                                        <p:cTn id="42" dur="500"/>
                                        <p:tgtEl>
                                          <p:spTgt spid="69"/>
                                        </p:tgtEl>
                                      </p:cBhvr>
                                    </p:animEffect>
                                  </p:childTnLst>
                                </p:cTn>
                              </p:par>
                            </p:childTnLst>
                          </p:cTn>
                        </p:par>
                        <p:par>
                          <p:cTn id="43" fill="hold">
                            <p:stCondLst>
                              <p:cond delay="500"/>
                            </p:stCondLst>
                            <p:childTnLst>
                              <p:par>
                                <p:cTn id="44" presetID="22" presetClass="entr" presetSubtype="2"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right)">
                                      <p:cBhvr>
                                        <p:cTn id="46" dur="500"/>
                                        <p:tgtEl>
                                          <p:spTgt spid="70"/>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ARMvisor</a:t>
            </a:r>
            <a:r>
              <a:rPr lang="en-US" dirty="0" smtClean="0"/>
              <a:t> ON ARM</a:t>
            </a:r>
            <a:endParaRPr lang="en-US" dirty="0"/>
          </a:p>
        </p:txBody>
      </p:sp>
      <p:sp>
        <p:nvSpPr>
          <p:cNvPr id="3" name="Text Placeholder 2"/>
          <p:cNvSpPr>
            <a:spLocks noGrp="1"/>
          </p:cNvSpPr>
          <p:nvPr>
            <p:ph type="body" idx="1"/>
          </p:nvPr>
        </p:nvSpPr>
        <p:spPr/>
        <p:txBody>
          <a:bodyPr/>
          <a:lstStyle/>
          <a:p>
            <a:r>
              <a:rPr lang="en-US" dirty="0" smtClean="0">
                <a:solidFill>
                  <a:schemeClr val="accent2">
                    <a:lumMod val="75000"/>
                  </a:schemeClr>
                </a:solidFill>
              </a:rPr>
              <a:t>CPU Virtualization</a:t>
            </a:r>
          </a:p>
          <a:p>
            <a:r>
              <a:rPr lang="en-US" dirty="0" smtClean="0"/>
              <a:t>Memory Virtualization</a:t>
            </a:r>
          </a:p>
          <a:p>
            <a:r>
              <a:rPr lang="en-US" dirty="0" smtClean="0"/>
              <a:t>I/O Virtualization</a:t>
            </a:r>
            <a:endParaRPr lang="en-US" dirty="0"/>
          </a:p>
        </p:txBody>
      </p:sp>
    </p:spTree>
    <p:extLst>
      <p:ext uri="{BB962C8B-B14F-4D97-AF65-F5344CB8AC3E}">
        <p14:creationId xmlns:p14="http://schemas.microsoft.com/office/powerpoint/2010/main" val="3070239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CPU </a:t>
            </a:r>
            <a:r>
              <a:rPr lang="en-US" altLang="zh-TW" dirty="0" smtClean="0"/>
              <a:t>Virtualization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 </a:t>
            </a:r>
            <a:r>
              <a:rPr lang="en-US" altLang="zh-TW" dirty="0"/>
              <a:t>classification of instructions of an ISA into 3 different groups</a:t>
            </a:r>
            <a:r>
              <a:rPr lang="en-US" altLang="zh-TW" dirty="0" smtClean="0"/>
              <a:t>:</a:t>
            </a:r>
          </a:p>
          <a:p>
            <a:pPr lvl="1"/>
            <a:r>
              <a:rPr lang="en-US" altLang="zh-TW" b="1" dirty="0"/>
              <a:t>Privileged instructions </a:t>
            </a:r>
            <a:endParaRPr lang="en-US" altLang="zh-TW" b="1" dirty="0" smtClean="0"/>
          </a:p>
          <a:p>
            <a:pPr lvl="2"/>
            <a:r>
              <a:rPr lang="en-US" altLang="zh-TW" dirty="0"/>
              <a:t>Those that trap if the processor is in user mode and do not trap if it is in </a:t>
            </a:r>
            <a:r>
              <a:rPr lang="en-US" altLang="zh-TW" dirty="0" smtClean="0"/>
              <a:t>kernel mode</a:t>
            </a:r>
          </a:p>
          <a:p>
            <a:pPr lvl="1"/>
            <a:r>
              <a:rPr lang="en-US" altLang="zh-TW" b="1" dirty="0"/>
              <a:t>S</a:t>
            </a:r>
            <a:r>
              <a:rPr lang="en-US" altLang="zh-TW" b="1" dirty="0" smtClean="0"/>
              <a:t>ensitive instructions</a:t>
            </a:r>
          </a:p>
          <a:p>
            <a:pPr lvl="2"/>
            <a:r>
              <a:rPr lang="en-US" altLang="zh-TW" dirty="0"/>
              <a:t>Those that attempt to </a:t>
            </a:r>
            <a:r>
              <a:rPr lang="en-US" altLang="zh-TW" dirty="0" smtClean="0"/>
              <a:t>affect the resources </a:t>
            </a:r>
            <a:r>
              <a:rPr lang="en-US" altLang="zh-TW" dirty="0"/>
              <a:t>in the system.</a:t>
            </a:r>
            <a:endParaRPr lang="en-US" altLang="zh-TW" b="1" dirty="0" smtClean="0"/>
          </a:p>
          <a:p>
            <a:pPr lvl="1"/>
            <a:r>
              <a:rPr lang="en-US" altLang="zh-TW" b="1" dirty="0" smtClean="0"/>
              <a:t>Critical instructions</a:t>
            </a:r>
            <a:endParaRPr lang="en-US" altLang="zh-TW" b="1" dirty="0"/>
          </a:p>
          <a:p>
            <a:pPr lvl="2"/>
            <a:r>
              <a:rPr lang="en-US" altLang="zh-TW" dirty="0" smtClean="0"/>
              <a:t>Those are sensitive instructions but do not trap in user mode</a:t>
            </a:r>
            <a:endParaRPr lang="zh-TW" altLang="en-US" dirty="0"/>
          </a:p>
        </p:txBody>
      </p:sp>
      <p:sp>
        <p:nvSpPr>
          <p:cNvPr id="4" name="頁尾版面配置區 3"/>
          <p:cNvSpPr>
            <a:spLocks noGrp="1"/>
          </p:cNvSpPr>
          <p:nvPr>
            <p:ph type="ftr" sz="quarter" idx="11"/>
          </p:nvPr>
        </p:nvSpPr>
        <p:spPr/>
        <p:txBody>
          <a:bodyPr/>
          <a:lstStyle/>
          <a:p>
            <a:endParaRPr lang="zh-TW" altLang="en-US" dirty="0"/>
          </a:p>
        </p:txBody>
      </p:sp>
    </p:spTree>
    <p:extLst>
      <p:ext uri="{BB962C8B-B14F-4D97-AF65-F5344CB8AC3E}">
        <p14:creationId xmlns:p14="http://schemas.microsoft.com/office/powerpoint/2010/main" val="408955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TW" dirty="0" err="1" smtClean="0"/>
              <a:t>vmware</a:t>
            </a:r>
            <a:r>
              <a:rPr kumimoji="1" lang="en-US" altLang="zh-TW" dirty="0" smtClean="0"/>
              <a:t> on x86</a:t>
            </a:r>
            <a:endParaRPr kumimoji="1" lang="zh-TW" altLang="en-US" dirty="0"/>
          </a:p>
        </p:txBody>
      </p:sp>
      <p:sp>
        <p:nvSpPr>
          <p:cNvPr id="5" name="文字版面配置區 4"/>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4189077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CPU </a:t>
            </a:r>
            <a:r>
              <a:rPr lang="en-US" altLang="zh-TW" dirty="0" smtClean="0"/>
              <a:t>Virtualization</a:t>
            </a:r>
            <a:endParaRPr lang="zh-TW" altLang="en-US" dirty="0"/>
          </a:p>
        </p:txBody>
      </p:sp>
      <p:sp>
        <p:nvSpPr>
          <p:cNvPr id="5" name="橢圓 4"/>
          <p:cNvSpPr/>
          <p:nvPr/>
        </p:nvSpPr>
        <p:spPr>
          <a:xfrm>
            <a:off x="2699792" y="2564904"/>
            <a:ext cx="2952328"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779912" y="2564904"/>
            <a:ext cx="2448272" cy="23042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2275974" y="3393866"/>
            <a:ext cx="1503938" cy="646331"/>
          </a:xfrm>
          <a:prstGeom prst="rect">
            <a:avLst/>
          </a:prstGeom>
          <a:noFill/>
        </p:spPr>
        <p:txBody>
          <a:bodyPr wrap="none" rtlCol="0">
            <a:spAutoFit/>
          </a:bodyPr>
          <a:lstStyle/>
          <a:p>
            <a:pPr algn="ctr"/>
            <a:r>
              <a:rPr lang="en-US" altLang="zh-TW" b="1" dirty="0">
                <a:solidFill>
                  <a:schemeClr val="accent1">
                    <a:lumMod val="50000"/>
                  </a:schemeClr>
                </a:solidFill>
              </a:rPr>
              <a:t>Privileged </a:t>
            </a:r>
            <a:endParaRPr lang="en-US" altLang="zh-TW" b="1" dirty="0" smtClean="0">
              <a:solidFill>
                <a:schemeClr val="accent1">
                  <a:lumMod val="50000"/>
                </a:schemeClr>
              </a:solidFill>
            </a:endParaRPr>
          </a:p>
          <a:p>
            <a:pPr algn="ctr"/>
            <a:r>
              <a:rPr lang="en-US" altLang="zh-TW" b="1" dirty="0">
                <a:solidFill>
                  <a:schemeClr val="accent1">
                    <a:lumMod val="50000"/>
                  </a:schemeClr>
                </a:solidFill>
              </a:rPr>
              <a:t>I</a:t>
            </a:r>
            <a:r>
              <a:rPr lang="en-US" altLang="zh-TW" b="1" dirty="0" smtClean="0">
                <a:solidFill>
                  <a:schemeClr val="accent1">
                    <a:lumMod val="50000"/>
                  </a:schemeClr>
                </a:solidFill>
              </a:rPr>
              <a:t>nstructions</a:t>
            </a:r>
            <a:endParaRPr lang="zh-TW" altLang="en-US" dirty="0">
              <a:solidFill>
                <a:schemeClr val="accent1">
                  <a:lumMod val="50000"/>
                </a:schemeClr>
              </a:solidFill>
            </a:endParaRPr>
          </a:p>
        </p:txBody>
      </p:sp>
      <p:sp>
        <p:nvSpPr>
          <p:cNvPr id="8" name="文字方塊 7"/>
          <p:cNvSpPr txBox="1"/>
          <p:nvPr/>
        </p:nvSpPr>
        <p:spPr>
          <a:xfrm>
            <a:off x="4170185" y="3417875"/>
            <a:ext cx="1503938" cy="646331"/>
          </a:xfrm>
          <a:prstGeom prst="rect">
            <a:avLst/>
          </a:prstGeom>
          <a:noFill/>
        </p:spPr>
        <p:txBody>
          <a:bodyPr wrap="none" rtlCol="0">
            <a:spAutoFit/>
          </a:bodyPr>
          <a:lstStyle/>
          <a:p>
            <a:pPr algn="ctr"/>
            <a:r>
              <a:rPr lang="en-US" altLang="zh-TW" b="1" dirty="0" smtClean="0">
                <a:solidFill>
                  <a:srgbClr val="C00000"/>
                </a:solidFill>
              </a:rPr>
              <a:t>Sensitive</a:t>
            </a:r>
          </a:p>
          <a:p>
            <a:pPr algn="ctr"/>
            <a:r>
              <a:rPr lang="en-US" altLang="zh-TW" b="1" dirty="0">
                <a:solidFill>
                  <a:srgbClr val="C00000"/>
                </a:solidFill>
              </a:rPr>
              <a:t>I</a:t>
            </a:r>
            <a:r>
              <a:rPr lang="en-US" altLang="zh-TW" b="1" dirty="0" smtClean="0">
                <a:solidFill>
                  <a:srgbClr val="C00000"/>
                </a:solidFill>
              </a:rPr>
              <a:t>nstructions</a:t>
            </a:r>
            <a:endParaRPr lang="zh-TW" altLang="en-US" dirty="0">
              <a:solidFill>
                <a:srgbClr val="C00000"/>
              </a:solidFill>
            </a:endParaRPr>
          </a:p>
        </p:txBody>
      </p:sp>
      <p:cxnSp>
        <p:nvCxnSpPr>
          <p:cNvPr id="11" name="直線單箭頭接點 10"/>
          <p:cNvCxnSpPr/>
          <p:nvPr/>
        </p:nvCxnSpPr>
        <p:spPr>
          <a:xfrm flipV="1">
            <a:off x="5940152" y="3284984"/>
            <a:ext cx="720080" cy="456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文字方塊 12"/>
          <p:cNvSpPr txBox="1"/>
          <p:nvPr/>
        </p:nvSpPr>
        <p:spPr>
          <a:xfrm>
            <a:off x="6781806" y="2852936"/>
            <a:ext cx="1503938" cy="646331"/>
          </a:xfrm>
          <a:prstGeom prst="rect">
            <a:avLst/>
          </a:prstGeom>
          <a:noFill/>
        </p:spPr>
        <p:txBody>
          <a:bodyPr wrap="none" rtlCol="0">
            <a:spAutoFit/>
          </a:bodyPr>
          <a:lstStyle/>
          <a:p>
            <a:pPr algn="ctr"/>
            <a:r>
              <a:rPr lang="en-US" altLang="zh-TW" b="1" dirty="0" smtClean="0"/>
              <a:t>Critical </a:t>
            </a:r>
          </a:p>
          <a:p>
            <a:pPr algn="ctr"/>
            <a:r>
              <a:rPr lang="en-US" altLang="zh-TW" b="1" dirty="0" smtClean="0"/>
              <a:t>Instructions</a:t>
            </a:r>
            <a:endParaRPr lang="zh-TW" altLang="en-US" b="1" dirty="0"/>
          </a:p>
        </p:txBody>
      </p:sp>
      <p:sp>
        <p:nvSpPr>
          <p:cNvPr id="14" name="文字方塊 13"/>
          <p:cNvSpPr txBox="1"/>
          <p:nvPr/>
        </p:nvSpPr>
        <p:spPr>
          <a:xfrm>
            <a:off x="1948278" y="5013176"/>
            <a:ext cx="5291770" cy="646331"/>
          </a:xfrm>
          <a:prstGeom prst="rect">
            <a:avLst/>
          </a:prstGeom>
          <a:noFill/>
        </p:spPr>
        <p:txBody>
          <a:bodyPr wrap="none" rtlCol="0">
            <a:spAutoFit/>
          </a:bodyPr>
          <a:lstStyle/>
          <a:p>
            <a:pPr algn="ctr"/>
            <a:r>
              <a:rPr lang="en-US" altLang="zh-TW" dirty="0" smtClean="0"/>
              <a:t>We need to emulate </a:t>
            </a:r>
            <a:r>
              <a:rPr lang="en-US" altLang="zh-TW" b="1" dirty="0" smtClean="0">
                <a:solidFill>
                  <a:srgbClr val="FF0000"/>
                </a:solidFill>
              </a:rPr>
              <a:t>sensitive instructions </a:t>
            </a:r>
            <a:r>
              <a:rPr lang="en-US" altLang="zh-TW" dirty="0" smtClean="0"/>
              <a:t>and </a:t>
            </a:r>
          </a:p>
          <a:p>
            <a:pPr algn="ctr"/>
            <a:r>
              <a:rPr lang="en-US" altLang="zh-TW" dirty="0" smtClean="0"/>
              <a:t>carefully handled </a:t>
            </a:r>
            <a:r>
              <a:rPr lang="en-US" altLang="zh-TW" b="1" dirty="0" smtClean="0"/>
              <a:t>critical instructions</a:t>
            </a:r>
            <a:endParaRPr lang="zh-TW" altLang="en-US" b="1" dirty="0"/>
          </a:p>
        </p:txBody>
      </p:sp>
    </p:spTree>
    <p:extLst>
      <p:ext uri="{BB962C8B-B14F-4D97-AF65-F5344CB8AC3E}">
        <p14:creationId xmlns:p14="http://schemas.microsoft.com/office/powerpoint/2010/main" val="2463971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Sensitive Instruction Emulation</a:t>
            </a:r>
            <a:endParaRPr lang="zh-TW" altLang="en-US" dirty="0"/>
          </a:p>
        </p:txBody>
      </p:sp>
      <p:sp>
        <p:nvSpPr>
          <p:cNvPr id="3" name="內容版面配置區 2"/>
          <p:cNvSpPr>
            <a:spLocks noGrp="1"/>
          </p:cNvSpPr>
          <p:nvPr>
            <p:ph idx="1"/>
          </p:nvPr>
        </p:nvSpPr>
        <p:spPr>
          <a:xfrm>
            <a:off x="838200" y="1447800"/>
            <a:ext cx="7924800" cy="4189040"/>
          </a:xfrm>
        </p:spPr>
        <p:txBody>
          <a:bodyPr>
            <a:normAutofit/>
          </a:bodyPr>
          <a:lstStyle/>
          <a:p>
            <a:r>
              <a:rPr lang="en-US" altLang="zh-TW" dirty="0" smtClean="0"/>
              <a:t>Classify sensitive, </a:t>
            </a:r>
            <a:r>
              <a:rPr lang="en-US" altLang="zh-TW" dirty="0" smtClean="0"/>
              <a:t>privilege </a:t>
            </a:r>
            <a:r>
              <a:rPr lang="en-US" altLang="zh-TW" dirty="0" smtClean="0"/>
              <a:t>and critical instructions for ARM ISA</a:t>
            </a:r>
          </a:p>
          <a:p>
            <a:r>
              <a:rPr lang="en-US" altLang="zh-TW" i="1" dirty="0" smtClean="0"/>
              <a:t>Implement an sensitive instruction emulation engine</a:t>
            </a:r>
          </a:p>
          <a:p>
            <a:r>
              <a:rPr lang="en-US" altLang="zh-TW" dirty="0" smtClean="0"/>
              <a:t>How to handle critical instructions?</a:t>
            </a:r>
          </a:p>
          <a:p>
            <a:pPr lvl="1"/>
            <a:r>
              <a:rPr lang="en-US" altLang="zh-TW" b="1" i="1" dirty="0" smtClean="0">
                <a:solidFill>
                  <a:srgbClr val="0070C0"/>
                </a:solidFill>
              </a:rPr>
              <a:t>Lightweight Para-virtualization</a:t>
            </a:r>
          </a:p>
          <a:p>
            <a:pPr lvl="2"/>
            <a:r>
              <a:rPr lang="en-US" altLang="zh-TW" i="1" dirty="0" smtClean="0"/>
              <a:t>Pre-Insert </a:t>
            </a:r>
            <a:r>
              <a:rPr lang="en-US" altLang="zh-TW" i="1" dirty="0" err="1" smtClean="0"/>
              <a:t>swi</a:t>
            </a:r>
            <a:r>
              <a:rPr lang="en-US" altLang="zh-TW" i="1" dirty="0" smtClean="0"/>
              <a:t> #</a:t>
            </a:r>
          </a:p>
          <a:p>
            <a:pPr lvl="2"/>
            <a:r>
              <a:rPr lang="en-US" altLang="zh-TW" i="1" dirty="0" smtClean="0"/>
              <a:t>Few of guest kernel codes are patched</a:t>
            </a:r>
          </a:p>
        </p:txBody>
      </p:sp>
    </p:spTree>
    <p:extLst>
      <p:ext uri="{BB962C8B-B14F-4D97-AF65-F5344CB8AC3E}">
        <p14:creationId xmlns:p14="http://schemas.microsoft.com/office/powerpoint/2010/main" val="1834413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284185023"/>
              </p:ext>
            </p:extLst>
          </p:nvPr>
        </p:nvGraphicFramePr>
        <p:xfrm>
          <a:off x="1143000" y="1219200"/>
          <a:ext cx="6912769" cy="5482487"/>
        </p:xfrm>
        <a:graphic>
          <a:graphicData uri="http://schemas.openxmlformats.org/drawingml/2006/table">
            <a:tbl>
              <a:tblPr/>
              <a:tblGrid>
                <a:gridCol w="720080"/>
                <a:gridCol w="432048"/>
                <a:gridCol w="432048"/>
                <a:gridCol w="1296144"/>
                <a:gridCol w="1669444"/>
                <a:gridCol w="1399288"/>
                <a:gridCol w="963717"/>
              </a:tblGrid>
              <a:tr h="152022">
                <a:tc>
                  <a:txBody>
                    <a:bodyPr/>
                    <a:lstStyle/>
                    <a:p>
                      <a:pPr indent="129540" algn="ctr">
                        <a:spcAft>
                          <a:spcPts val="0"/>
                        </a:spcAft>
                      </a:pPr>
                      <a:r>
                        <a:rPr lang="en-US" sz="1050" kern="100" dirty="0">
                          <a:latin typeface="Times New Roman"/>
                          <a:ea typeface="新細明體"/>
                          <a:cs typeface="Times New Roman"/>
                        </a:rPr>
                        <a:t>S</a:t>
                      </a:r>
                      <a:endParaRPr lang="zh-TW" sz="1050" kern="100" dirty="0">
                        <a:latin typeface="Times New Roman"/>
                        <a:ea typeface="新細明體"/>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C</a:t>
                      </a:r>
                      <a:endParaRPr lang="zh-TW" sz="1050" kern="100" dirty="0">
                        <a:latin typeface="Times New Roman"/>
                        <a:ea typeface="新細明體"/>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P</a:t>
                      </a:r>
                      <a:endParaRPr lang="zh-TW" sz="1050" kern="100" dirty="0">
                        <a:latin typeface="Times New Roman"/>
                        <a:ea typeface="新細明體"/>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Instruction Type</a:t>
                      </a:r>
                      <a:endParaRPr lang="zh-TW" sz="1050" kern="100">
                        <a:latin typeface="Times New Roman"/>
                        <a:ea typeface="新細明體"/>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Operation</a:t>
                      </a:r>
                      <a:endParaRPr lang="zh-TW" sz="1050" kern="100">
                        <a:latin typeface="Times New Roman"/>
                        <a:ea typeface="新細明體"/>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Behavior</a:t>
                      </a:r>
                      <a:endParaRPr lang="zh-TW" sz="1050" kern="100">
                        <a:latin typeface="Times New Roman"/>
                        <a:ea typeface="新細明體"/>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Emulation</a:t>
                      </a:r>
                      <a:endParaRPr lang="zh-TW" sz="1050" kern="100">
                        <a:latin typeface="Times New Roman"/>
                        <a:ea typeface="新細明體"/>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462">
                <a:tc>
                  <a:txBody>
                    <a:bodyPr/>
                    <a:lstStyle/>
                    <a:p>
                      <a:pPr indent="129540" algn="ctr">
                        <a:spcAft>
                          <a:spcPts val="0"/>
                        </a:spcAft>
                      </a:pPr>
                      <a:r>
                        <a:rPr lang="en-US" sz="1050" kern="100" dirty="0">
                          <a:latin typeface="Times New Roman"/>
                          <a:ea typeface="新細明體"/>
                          <a:cs typeface="Times New Roman"/>
                          <a:sym typeface="Wingdings"/>
                        </a:rPr>
                        <a:t></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sym typeface="Wingdings"/>
                        </a:rPr>
                        <a:t></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Data-processing</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ADCS, ADDS, ANDS, BICS, EORS, MOVS, MVNS, ORRS, RSBS, RSCS, SBCS, SUBS</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CPSR </a:t>
                      </a:r>
                      <a:r>
                        <a:rPr lang="en-US" sz="1050" kern="100">
                          <a:latin typeface="Times New Roman"/>
                          <a:ea typeface="新細明體"/>
                          <a:cs typeface="Times New Roman"/>
                          <a:sym typeface="Wingdings"/>
                        </a:rPr>
                        <a:t></a:t>
                      </a:r>
                      <a:r>
                        <a:rPr lang="en-US" sz="1050" kern="100">
                          <a:latin typeface="Times New Roman"/>
                          <a:ea typeface="新細明體"/>
                          <a:cs typeface="Times New Roman"/>
                        </a:rPr>
                        <a:t> SPSR</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indent="129540" algn="ctr">
                        <a:spcAft>
                          <a:spcPts val="0"/>
                        </a:spcAft>
                      </a:pPr>
                      <a:r>
                        <a:rPr lang="en-US" sz="1050" kern="100">
                          <a:latin typeface="Times New Roman"/>
                          <a:ea typeface="新細明體"/>
                          <a:cs typeface="Times New Roman"/>
                        </a:rPr>
                        <a:t>Status Register Access</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85">
                <a:tc rowSpan="3">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endParaRPr lang="en-US"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50" kern="100" dirty="0">
                          <a:latin typeface="Times New Roman"/>
                          <a:ea typeface="新細明體"/>
                          <a:cs typeface="Times New Roman"/>
                        </a:rPr>
                        <a:t>Status register access</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MRS</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GPR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CPSR/SPSR</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433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50" kern="100">
                          <a:latin typeface="Times New Roman"/>
                          <a:ea typeface="新細明體"/>
                          <a:cs typeface="Times New Roman"/>
                        </a:rPr>
                        <a:t>MSR</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CPSR/SPSR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GPR</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433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50" kern="100">
                          <a:latin typeface="Times New Roman"/>
                          <a:ea typeface="新細明體"/>
                          <a:cs typeface="Times New Roman"/>
                        </a:rPr>
                        <a:t>CPS</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CPSR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CPS (</a:t>
                      </a:r>
                      <a:r>
                        <a:rPr lang="en-US" sz="1050" kern="100" dirty="0" err="1">
                          <a:latin typeface="Times New Roman"/>
                          <a:ea typeface="新細明體"/>
                          <a:cs typeface="Times New Roman"/>
                        </a:rPr>
                        <a:t>A|I|F|Mode</a:t>
                      </a:r>
                      <a:r>
                        <a:rPr lang="en-US" sz="1050" kern="100" dirty="0">
                          <a:latin typeface="Times New Roman"/>
                          <a:ea typeface="新細明體"/>
                          <a:cs typeface="Times New Roman"/>
                        </a:rPr>
                        <a:t>)</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43385">
                <a:tc rowSpan="2">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endParaRPr lang="en-US"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50" kern="100">
                          <a:latin typeface="Times New Roman"/>
                          <a:ea typeface="新細明體"/>
                          <a:cs typeface="Times New Roman"/>
                        </a:rPr>
                        <a:t>Extended</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RFE</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(CPSR, PC)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MEM</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433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50" kern="100">
                          <a:latin typeface="Times New Roman"/>
                          <a:ea typeface="新細明體"/>
                          <a:cs typeface="Times New Roman"/>
                        </a:rPr>
                        <a:t>SRS</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MEM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(SPSR, R14)</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71694">
                <a:tc rowSpan="3">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endParaRPr lang="en-US"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50" kern="100">
                          <a:latin typeface="Times New Roman"/>
                          <a:ea typeface="新細明體"/>
                          <a:cs typeface="Times New Roman"/>
                        </a:rPr>
                        <a:t>Load and Store Multiple</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LDM(3)</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CPSR </a:t>
                      </a:r>
                      <a:r>
                        <a:rPr lang="en-US" sz="1050" kern="100">
                          <a:latin typeface="Times New Roman"/>
                          <a:ea typeface="新細明體"/>
                          <a:cs typeface="Times New Roman"/>
                          <a:sym typeface="Wingdings"/>
                        </a:rPr>
                        <a:t></a:t>
                      </a:r>
                      <a:r>
                        <a:rPr lang="en-US" sz="1050" kern="100">
                          <a:latin typeface="Times New Roman"/>
                          <a:ea typeface="新細明體"/>
                          <a:cs typeface="Times New Roman"/>
                        </a:rPr>
                        <a:t> SPSR</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433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50" kern="100" dirty="0">
                          <a:latin typeface="Times New Roman"/>
                          <a:ea typeface="新細明體"/>
                          <a:cs typeface="Times New Roman"/>
                        </a:rPr>
                        <a:t>LDM(2)</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USR_REGS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MEM</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50" kern="100">
                          <a:latin typeface="Times New Roman"/>
                          <a:ea typeface="新細明體"/>
                          <a:cs typeface="Times New Roman"/>
                        </a:rPr>
                        <a:t>Bank Register Access</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50" kern="100">
                          <a:latin typeface="Times New Roman"/>
                          <a:ea typeface="新細明體"/>
                          <a:cs typeface="Times New Roman"/>
                        </a:rPr>
                        <a:t>STM(2)</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MEM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USR_REGS</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43385">
                <a:tc rowSpan="2">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endParaRPr lang="en-US"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50" kern="100">
                          <a:latin typeface="Times New Roman"/>
                          <a:ea typeface="新細明體"/>
                          <a:cs typeface="Times New Roman"/>
                        </a:rPr>
                        <a:t>Load and Store</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LDRT/LDRBT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GPR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MEM</a:t>
                      </a:r>
                      <a:endParaRPr lang="zh-TW" sz="1050" kern="100" dirty="0">
                        <a:latin typeface="Times New Roman"/>
                        <a:ea typeface="新細明體"/>
                        <a:cs typeface="Times New Roman"/>
                      </a:endParaRPr>
                    </a:p>
                    <a:p>
                      <a:pPr indent="129540" algn="ctr">
                        <a:spcAft>
                          <a:spcPts val="0"/>
                        </a:spcAft>
                      </a:pPr>
                      <a:r>
                        <a:rPr lang="en-US" sz="1050" kern="100" dirty="0">
                          <a:latin typeface="Times New Roman"/>
                          <a:ea typeface="新細明體"/>
                          <a:cs typeface="Times New Roman"/>
                        </a:rPr>
                        <a:t>(User Permission)</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50" kern="100" dirty="0">
                          <a:latin typeface="Times New Roman"/>
                          <a:ea typeface="新細明體"/>
                          <a:cs typeface="Times New Roman"/>
                        </a:rPr>
                        <a:t>User Permission Access</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50" kern="100">
                          <a:latin typeface="Times New Roman"/>
                          <a:ea typeface="新細明體"/>
                          <a:cs typeface="Times New Roman"/>
                        </a:rPr>
                        <a:t>STRT/STRBT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MEM </a:t>
                      </a:r>
                      <a:r>
                        <a:rPr lang="en-US" sz="1050" kern="100" dirty="0">
                          <a:latin typeface="Times New Roman"/>
                          <a:ea typeface="新細明體"/>
                          <a:cs typeface="Times New Roman"/>
                          <a:sym typeface="Wingdings"/>
                        </a:rPr>
                        <a:t></a:t>
                      </a:r>
                      <a:r>
                        <a:rPr lang="en-US" sz="1050" kern="100" dirty="0">
                          <a:latin typeface="Times New Roman"/>
                          <a:ea typeface="新細明體"/>
                          <a:cs typeface="Times New Roman"/>
                        </a:rPr>
                        <a:t> GPR</a:t>
                      </a:r>
                      <a:endParaRPr lang="zh-TW" sz="1050" kern="100" dirty="0">
                        <a:latin typeface="Times New Roman"/>
                        <a:ea typeface="新細明體"/>
                        <a:cs typeface="Times New Roman"/>
                      </a:endParaRPr>
                    </a:p>
                    <a:p>
                      <a:pPr indent="129540" algn="ctr">
                        <a:spcAft>
                          <a:spcPts val="0"/>
                        </a:spcAft>
                      </a:pPr>
                      <a:r>
                        <a:rPr lang="en-US" sz="1050" kern="100" dirty="0">
                          <a:latin typeface="Times New Roman"/>
                          <a:ea typeface="新細明體"/>
                          <a:cs typeface="Times New Roman"/>
                        </a:rPr>
                        <a:t>(User Permission)</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201846">
                <a:tc>
                  <a:txBody>
                    <a:bodyPr/>
                    <a:lstStyle/>
                    <a:p>
                      <a:pPr indent="129540" algn="ctr">
                        <a:spcAft>
                          <a:spcPts val="0"/>
                        </a:spcAft>
                      </a:pPr>
                      <a:r>
                        <a:rPr lang="en-US" sz="1050" kern="100" dirty="0">
                          <a:latin typeface="Times New Roman"/>
                          <a:ea typeface="新細明體"/>
                          <a:cs typeface="Times New Roman"/>
                          <a:sym typeface="Wingdings"/>
                        </a:rPr>
                        <a:t></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sym typeface="Wingdings"/>
                        </a:rPr>
                        <a:t></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Coprocessor</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CDP/CDP2, LDC/LDC2, MCR/MCR2, MCRR/MRRC2, MRC/MRC2, MRRC/MRRC2, STC/STC2</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a:latin typeface="Times New Roman"/>
                          <a:ea typeface="新細明體"/>
                          <a:cs typeface="Times New Roman"/>
                        </a:rPr>
                        <a:t>Call CORP</a:t>
                      </a:r>
                      <a:endParaRPr lang="zh-TW" sz="1050" kern="100">
                        <a:latin typeface="Times New Roman"/>
                        <a:ea typeface="新細明體"/>
                        <a:cs typeface="Times New Roman"/>
                      </a:endParaRPr>
                    </a:p>
                    <a:p>
                      <a:pPr indent="129540" algn="ctr">
                        <a:spcAft>
                          <a:spcPts val="0"/>
                        </a:spcAft>
                      </a:pPr>
                      <a:r>
                        <a:rPr lang="en-US" sz="1050" kern="100">
                          <a:latin typeface="Times New Roman"/>
                          <a:ea typeface="新細明體"/>
                          <a:cs typeface="Times New Roman"/>
                        </a:rPr>
                        <a:t>COPR </a:t>
                      </a:r>
                      <a:r>
                        <a:rPr lang="en-US" sz="1050" kern="100">
                          <a:latin typeface="Times New Roman"/>
                          <a:ea typeface="新細明體"/>
                          <a:cs typeface="Times New Roman"/>
                          <a:sym typeface="Wingdings"/>
                        </a:rPr>
                        <a:t></a:t>
                      </a:r>
                      <a:r>
                        <a:rPr lang="en-US" sz="1050" kern="100">
                          <a:latin typeface="Times New Roman"/>
                          <a:ea typeface="新細明體"/>
                          <a:cs typeface="Times New Roman"/>
                        </a:rPr>
                        <a:t> MEM/GPR</a:t>
                      </a:r>
                      <a:endParaRPr lang="zh-TW" sz="1050" kern="100">
                        <a:latin typeface="Times New Roman"/>
                        <a:ea typeface="新細明體"/>
                        <a:cs typeface="Times New Roman"/>
                      </a:endParaRPr>
                    </a:p>
                    <a:p>
                      <a:pPr indent="129540" algn="ctr">
                        <a:spcAft>
                          <a:spcPts val="0"/>
                        </a:spcAft>
                      </a:pPr>
                      <a:r>
                        <a:rPr lang="en-US" sz="1050" kern="100">
                          <a:latin typeface="Times New Roman"/>
                          <a:ea typeface="新細明體"/>
                          <a:cs typeface="Times New Roman"/>
                        </a:rPr>
                        <a:t>MEM/GPR </a:t>
                      </a:r>
                      <a:r>
                        <a:rPr lang="en-US" sz="1050" kern="100">
                          <a:latin typeface="Times New Roman"/>
                          <a:ea typeface="新細明體"/>
                          <a:cs typeface="Times New Roman"/>
                          <a:sym typeface="Wingdings"/>
                        </a:rPr>
                        <a:t></a:t>
                      </a:r>
                      <a:r>
                        <a:rPr lang="en-US" sz="1050" kern="100">
                          <a:latin typeface="Times New Roman"/>
                          <a:ea typeface="新細明體"/>
                          <a:cs typeface="Times New Roman"/>
                        </a:rPr>
                        <a:t> CORP</a:t>
                      </a:r>
                      <a:endParaRPr lang="zh-TW" sz="1050" kern="10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50" kern="100" dirty="0">
                          <a:latin typeface="Times New Roman"/>
                          <a:ea typeface="新細明體"/>
                          <a:cs typeface="Times New Roman"/>
                        </a:rPr>
                        <a:t>Coprocessor Access</a:t>
                      </a:r>
                      <a:endParaRPr lang="zh-TW" sz="1050" kern="100" dirty="0">
                        <a:latin typeface="Times New Roman"/>
                        <a:ea typeface="新細明體"/>
                        <a:cs typeface="Times New Roman"/>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標題 1"/>
          <p:cNvSpPr>
            <a:spLocks noGrp="1"/>
          </p:cNvSpPr>
          <p:nvPr>
            <p:ph type="title"/>
          </p:nvPr>
        </p:nvSpPr>
        <p:spPr>
          <a:xfrm>
            <a:off x="457200" y="274638"/>
            <a:ext cx="8229600" cy="868362"/>
          </a:xfrm>
        </p:spPr>
        <p:txBody>
          <a:bodyPr>
            <a:normAutofit/>
          </a:bodyPr>
          <a:lstStyle/>
          <a:p>
            <a:r>
              <a:rPr lang="en-US" altLang="zh-TW" dirty="0" smtClean="0"/>
              <a:t>ARM Instruction Classification</a:t>
            </a:r>
            <a:endParaRPr lang="zh-TW" altLang="en-US" dirty="0"/>
          </a:p>
        </p:txBody>
      </p:sp>
    </p:spTree>
    <p:extLst>
      <p:ext uri="{BB962C8B-B14F-4D97-AF65-F5344CB8AC3E}">
        <p14:creationId xmlns:p14="http://schemas.microsoft.com/office/powerpoint/2010/main" val="333268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82206377"/>
              </p:ext>
            </p:extLst>
          </p:nvPr>
        </p:nvGraphicFramePr>
        <p:xfrm>
          <a:off x="1643337" y="1257869"/>
          <a:ext cx="5976663" cy="5371531"/>
        </p:xfrm>
        <a:graphic>
          <a:graphicData uri="http://schemas.openxmlformats.org/drawingml/2006/table">
            <a:tbl>
              <a:tblPr/>
              <a:tblGrid>
                <a:gridCol w="2682891"/>
                <a:gridCol w="588742"/>
                <a:gridCol w="2705030"/>
              </a:tblGrid>
              <a:tr h="319986">
                <a:tc>
                  <a:txBody>
                    <a:bodyPr/>
                    <a:lstStyle/>
                    <a:p>
                      <a:pPr indent="129540" algn="ctr">
                        <a:spcAft>
                          <a:spcPts val="0"/>
                        </a:spcAft>
                      </a:pPr>
                      <a:r>
                        <a:rPr lang="en-US" sz="1200" dirty="0">
                          <a:latin typeface="Times New Roman"/>
                          <a:ea typeface="新細明體"/>
                        </a:rPr>
                        <a:t>Patched Souse Code</a:t>
                      </a:r>
                      <a:endParaRPr lang="zh-TW" sz="1050" dirty="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200">
                          <a:latin typeface="Times New Roman"/>
                          <a:ea typeface="新細明體"/>
                        </a:rPr>
                        <a:t>LOC</a:t>
                      </a:r>
                      <a:endParaRPr lang="zh-TW" sz="105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200">
                          <a:latin typeface="Times New Roman"/>
                          <a:ea typeface="新細明體"/>
                        </a:rPr>
                        <a:t>Emulation</a:t>
                      </a:r>
                      <a:endParaRPr lang="zh-TW" sz="1050">
                        <a:latin typeface="Times New Roman"/>
                        <a:ea typeface="新細明體"/>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9879">
                <a:tc>
                  <a:txBody>
                    <a:bodyPr/>
                    <a:lstStyle/>
                    <a:p>
                      <a:pPr indent="129540" algn="l">
                        <a:spcAft>
                          <a:spcPts val="0"/>
                        </a:spcAft>
                      </a:pPr>
                      <a:r>
                        <a:rPr lang="en-US" sz="1200" dirty="0">
                          <a:latin typeface="Times New Roman"/>
                          <a:ea typeface="新細明體"/>
                        </a:rPr>
                        <a:t>arch/arm/boot/compressed/</a:t>
                      </a:r>
                      <a:r>
                        <a:rPr lang="en-US" sz="1200" dirty="0" err="1">
                          <a:latin typeface="Times New Roman"/>
                          <a:ea typeface="新細明體"/>
                        </a:rPr>
                        <a:t>head.S</a:t>
                      </a:r>
                      <a:r>
                        <a:rPr lang="en-US" sz="1200" dirty="0">
                          <a:latin typeface="Times New Roman"/>
                          <a:ea typeface="新細明體"/>
                        </a:rPr>
                        <a:t> </a:t>
                      </a:r>
                      <a:endParaRPr lang="zh-TW" sz="1050" dirty="0">
                        <a:latin typeface="Times New Roman"/>
                        <a:ea typeface="新細明體"/>
                      </a:endParaRPr>
                    </a:p>
                    <a:p>
                      <a:pPr indent="129540" algn="l">
                        <a:spcAft>
                          <a:spcPts val="0"/>
                        </a:spcAft>
                      </a:pPr>
                      <a:r>
                        <a:rPr lang="en-US" sz="1200" dirty="0">
                          <a:latin typeface="Times New Roman"/>
                          <a:ea typeface="新細明體"/>
                        </a:rPr>
                        <a:t>arch/arm/include/</a:t>
                      </a:r>
                      <a:r>
                        <a:rPr lang="en-US" sz="1200" dirty="0" err="1">
                          <a:latin typeface="Times New Roman"/>
                          <a:ea typeface="新細明體"/>
                        </a:rPr>
                        <a:t>asm</a:t>
                      </a:r>
                      <a:r>
                        <a:rPr lang="en-US" sz="1200" dirty="0">
                          <a:latin typeface="Times New Roman"/>
                          <a:ea typeface="新細明體"/>
                        </a:rPr>
                        <a:t>/</a:t>
                      </a:r>
                      <a:r>
                        <a:rPr lang="en-US" sz="1200" dirty="0" err="1">
                          <a:latin typeface="Times New Roman"/>
                          <a:ea typeface="新細明體"/>
                        </a:rPr>
                        <a:t>assembler.h</a:t>
                      </a:r>
                      <a:r>
                        <a:rPr lang="en-US" sz="1200" dirty="0">
                          <a:latin typeface="Times New Roman"/>
                          <a:ea typeface="新細明體"/>
                        </a:rPr>
                        <a:t> </a:t>
                      </a:r>
                      <a:endParaRPr lang="zh-TW" sz="1050" dirty="0">
                        <a:latin typeface="Times New Roman"/>
                        <a:ea typeface="新細明體"/>
                      </a:endParaRPr>
                    </a:p>
                    <a:p>
                      <a:pPr indent="129540" algn="l">
                        <a:spcAft>
                          <a:spcPts val="0"/>
                        </a:spcAft>
                      </a:pPr>
                      <a:r>
                        <a:rPr lang="en-US" sz="1200" dirty="0">
                          <a:latin typeface="Times New Roman"/>
                          <a:ea typeface="新細明體"/>
                        </a:rPr>
                        <a:t>arch/arm/include/</a:t>
                      </a:r>
                      <a:r>
                        <a:rPr lang="en-US" sz="1200" dirty="0" err="1">
                          <a:latin typeface="Times New Roman"/>
                          <a:ea typeface="新細明體"/>
                        </a:rPr>
                        <a:t>asm</a:t>
                      </a:r>
                      <a:r>
                        <a:rPr lang="en-US" sz="1200" dirty="0">
                          <a:latin typeface="Times New Roman"/>
                          <a:ea typeface="新細明體"/>
                        </a:rPr>
                        <a:t>/</a:t>
                      </a:r>
                      <a:r>
                        <a:rPr lang="en-US" sz="1200" dirty="0" err="1">
                          <a:latin typeface="Times New Roman"/>
                          <a:ea typeface="新細明體"/>
                        </a:rPr>
                        <a:t>irqflags.h</a:t>
                      </a:r>
                      <a:r>
                        <a:rPr lang="en-US" sz="1200" dirty="0">
                          <a:latin typeface="Times New Roman"/>
                          <a:ea typeface="新細明體"/>
                        </a:rPr>
                        <a:t> </a:t>
                      </a:r>
                      <a:endParaRPr lang="zh-TW" sz="1050" dirty="0">
                        <a:latin typeface="Times New Roman"/>
                        <a:ea typeface="新細明體"/>
                      </a:endParaRPr>
                    </a:p>
                    <a:p>
                      <a:pPr indent="129540" algn="l">
                        <a:spcAft>
                          <a:spcPts val="0"/>
                        </a:spcAft>
                      </a:pPr>
                      <a:r>
                        <a:rPr lang="en-US" sz="1200" dirty="0">
                          <a:latin typeface="Times New Roman"/>
                          <a:ea typeface="新細明體"/>
                        </a:rPr>
                        <a:t>arch/arm/include/</a:t>
                      </a:r>
                      <a:r>
                        <a:rPr lang="en-US" sz="1200" dirty="0" err="1">
                          <a:latin typeface="Times New Roman"/>
                          <a:ea typeface="新細明體"/>
                        </a:rPr>
                        <a:t>asm</a:t>
                      </a:r>
                      <a:r>
                        <a:rPr lang="en-US" sz="1200" dirty="0">
                          <a:latin typeface="Times New Roman"/>
                          <a:ea typeface="新細明體"/>
                        </a:rPr>
                        <a:t>/</a:t>
                      </a:r>
                      <a:r>
                        <a:rPr lang="en-US" sz="1200" dirty="0" err="1">
                          <a:latin typeface="Times New Roman"/>
                          <a:ea typeface="新細明體"/>
                        </a:rPr>
                        <a:t>kvm-asm.h</a:t>
                      </a:r>
                      <a:r>
                        <a:rPr lang="en-US" sz="1200" dirty="0">
                          <a:latin typeface="Times New Roman"/>
                          <a:ea typeface="新細明體"/>
                        </a:rPr>
                        <a:t> </a:t>
                      </a:r>
                      <a:endParaRPr lang="zh-TW" sz="1050" dirty="0">
                        <a:latin typeface="Times New Roman"/>
                        <a:ea typeface="新細明體"/>
                      </a:endParaRPr>
                    </a:p>
                    <a:p>
                      <a:pPr indent="129540" algn="l">
                        <a:spcAft>
                          <a:spcPts val="0"/>
                        </a:spcAft>
                      </a:pPr>
                      <a:r>
                        <a:rPr lang="en-US" sz="1200" dirty="0">
                          <a:latin typeface="Times New Roman"/>
                          <a:ea typeface="新細明體"/>
                        </a:rPr>
                        <a:t>arch/arm/include/</a:t>
                      </a:r>
                      <a:r>
                        <a:rPr lang="en-US" sz="1200" dirty="0" err="1">
                          <a:latin typeface="Times New Roman"/>
                          <a:ea typeface="新細明體"/>
                        </a:rPr>
                        <a:t>asm</a:t>
                      </a:r>
                      <a:r>
                        <a:rPr lang="en-US" sz="1200" dirty="0">
                          <a:latin typeface="Times New Roman"/>
                          <a:ea typeface="新細明體"/>
                        </a:rPr>
                        <a:t>/</a:t>
                      </a:r>
                      <a:r>
                        <a:rPr lang="en-US" sz="1200" dirty="0" err="1">
                          <a:latin typeface="Times New Roman"/>
                          <a:ea typeface="新細明體"/>
                        </a:rPr>
                        <a:t>kvmguest.h</a:t>
                      </a:r>
                      <a:r>
                        <a:rPr lang="en-US" sz="1200" dirty="0">
                          <a:latin typeface="Times New Roman"/>
                          <a:ea typeface="新細明體"/>
                        </a:rPr>
                        <a:t> </a:t>
                      </a:r>
                      <a:endParaRPr lang="zh-TW" sz="1050" dirty="0">
                        <a:latin typeface="Times New Roman"/>
                        <a:ea typeface="新細明體"/>
                      </a:endParaRPr>
                    </a:p>
                    <a:p>
                      <a:pPr indent="129540" algn="l">
                        <a:spcAft>
                          <a:spcPts val="0"/>
                        </a:spcAft>
                      </a:pPr>
                      <a:r>
                        <a:rPr lang="en-US" sz="1200" dirty="0">
                          <a:latin typeface="Times New Roman"/>
                          <a:ea typeface="新細明體"/>
                        </a:rPr>
                        <a:t>arch/arm/kernel/</a:t>
                      </a:r>
                      <a:r>
                        <a:rPr lang="en-US" sz="1200" dirty="0" err="1">
                          <a:latin typeface="Times New Roman"/>
                          <a:ea typeface="新細明體"/>
                        </a:rPr>
                        <a:t>asm-offsets.c</a:t>
                      </a:r>
                      <a:r>
                        <a:rPr lang="en-US" sz="1200" dirty="0">
                          <a:latin typeface="Times New Roman"/>
                          <a:ea typeface="新細明體"/>
                        </a:rPr>
                        <a:t> </a:t>
                      </a:r>
                      <a:endParaRPr lang="zh-TW" sz="1050" dirty="0">
                        <a:latin typeface="Times New Roman"/>
                        <a:ea typeface="新細明體"/>
                      </a:endParaRPr>
                    </a:p>
                    <a:p>
                      <a:pPr indent="129540" algn="l">
                        <a:spcAft>
                          <a:spcPts val="0"/>
                        </a:spcAft>
                      </a:pPr>
                      <a:r>
                        <a:rPr lang="en-US" sz="1200" dirty="0">
                          <a:latin typeface="Times New Roman"/>
                          <a:ea typeface="新細明體"/>
                        </a:rPr>
                        <a:t>arch/arm/kernel/entry-</a:t>
                      </a:r>
                      <a:r>
                        <a:rPr lang="en-US" sz="1200" dirty="0" err="1">
                          <a:latin typeface="Times New Roman"/>
                          <a:ea typeface="新細明體"/>
                        </a:rPr>
                        <a:t>armv.S</a:t>
                      </a:r>
                      <a:endParaRPr lang="zh-TW" sz="1050" dirty="0">
                        <a:latin typeface="Times New Roman"/>
                        <a:ea typeface="新細明體"/>
                      </a:endParaRPr>
                    </a:p>
                    <a:p>
                      <a:pPr indent="129540" algn="l">
                        <a:spcAft>
                          <a:spcPts val="0"/>
                        </a:spcAft>
                      </a:pPr>
                      <a:r>
                        <a:rPr lang="en-US" sz="1200" dirty="0">
                          <a:latin typeface="Times New Roman"/>
                          <a:ea typeface="新細明體"/>
                        </a:rPr>
                        <a:t>arch/arm/kernel/entry-</a:t>
                      </a:r>
                      <a:r>
                        <a:rPr lang="en-US" sz="1200" dirty="0" err="1">
                          <a:latin typeface="Times New Roman"/>
                          <a:ea typeface="新細明體"/>
                        </a:rPr>
                        <a:t>common.S</a:t>
                      </a:r>
                      <a:endParaRPr lang="zh-TW" sz="1050" dirty="0">
                        <a:latin typeface="Times New Roman"/>
                        <a:ea typeface="新細明體"/>
                      </a:endParaRPr>
                    </a:p>
                    <a:p>
                      <a:pPr indent="129540" algn="l">
                        <a:spcAft>
                          <a:spcPts val="0"/>
                        </a:spcAft>
                      </a:pPr>
                      <a:r>
                        <a:rPr lang="en-US" sz="1200" dirty="0">
                          <a:latin typeface="Times New Roman"/>
                          <a:ea typeface="新細明體"/>
                        </a:rPr>
                        <a:t>arch/arm/kernel/</a:t>
                      </a:r>
                      <a:r>
                        <a:rPr lang="en-US" sz="1200" dirty="0" err="1">
                          <a:latin typeface="Times New Roman"/>
                          <a:ea typeface="新細明體"/>
                        </a:rPr>
                        <a:t>head.S</a:t>
                      </a:r>
                      <a:endParaRPr lang="zh-TW" sz="1050" dirty="0">
                        <a:latin typeface="Times New Roman"/>
                        <a:ea typeface="新細明體"/>
                      </a:endParaRPr>
                    </a:p>
                    <a:p>
                      <a:pPr indent="129540" algn="l">
                        <a:spcAft>
                          <a:spcPts val="0"/>
                        </a:spcAft>
                      </a:pPr>
                      <a:r>
                        <a:rPr lang="en-US" sz="1200" dirty="0">
                          <a:latin typeface="Times New Roman"/>
                          <a:ea typeface="新細明體"/>
                        </a:rPr>
                        <a:t>arch/arm/kernel/</a:t>
                      </a:r>
                      <a:r>
                        <a:rPr lang="en-US" sz="1200" dirty="0" err="1">
                          <a:latin typeface="Times New Roman"/>
                          <a:ea typeface="新細明體"/>
                        </a:rPr>
                        <a:t>setup.c</a:t>
                      </a:r>
                      <a:endParaRPr lang="zh-TW" sz="1050" dirty="0">
                        <a:latin typeface="Times New Roman"/>
                        <a:ea typeface="新細明體"/>
                      </a:endParaRPr>
                    </a:p>
                    <a:p>
                      <a:pPr indent="129540" algn="l">
                        <a:spcAft>
                          <a:spcPts val="0"/>
                        </a:spcAft>
                      </a:pPr>
                      <a:r>
                        <a:rPr lang="en-US" sz="1200" dirty="0">
                          <a:latin typeface="Times New Roman"/>
                          <a:ea typeface="新細明體"/>
                        </a:rPr>
                        <a:t>arch/arm/kernel/</a:t>
                      </a:r>
                      <a:r>
                        <a:rPr lang="en-US" sz="1200" dirty="0" err="1">
                          <a:latin typeface="Times New Roman"/>
                          <a:ea typeface="新細明體"/>
                        </a:rPr>
                        <a:t>traps.c</a:t>
                      </a:r>
                      <a:endParaRPr lang="zh-TW" sz="1050" dirty="0">
                        <a:latin typeface="Times New Roman"/>
                        <a:ea typeface="新細明體"/>
                      </a:endParaRPr>
                    </a:p>
                    <a:p>
                      <a:pPr indent="129540" algn="l">
                        <a:spcAft>
                          <a:spcPts val="0"/>
                        </a:spcAft>
                      </a:pPr>
                      <a:r>
                        <a:rPr lang="en-US" sz="1200" dirty="0">
                          <a:latin typeface="Times New Roman"/>
                          <a:ea typeface="新細明體"/>
                        </a:rPr>
                        <a:t>arch/arm/mm/abort-ev6.S </a:t>
                      </a:r>
                      <a:endParaRPr lang="zh-TW" sz="1050" dirty="0">
                        <a:latin typeface="Times New Roman"/>
                        <a:ea typeface="新細明體"/>
                      </a:endParaRPr>
                    </a:p>
                    <a:p>
                      <a:pPr indent="129540" algn="l">
                        <a:spcAft>
                          <a:spcPts val="0"/>
                        </a:spcAft>
                      </a:pPr>
                      <a:r>
                        <a:rPr lang="en-US" sz="1200" dirty="0">
                          <a:latin typeface="Times New Roman"/>
                          <a:ea typeface="新細明體"/>
                        </a:rPr>
                        <a:t>arch/arm/mm/proc-</a:t>
                      </a:r>
                      <a:r>
                        <a:rPr lang="en-US" sz="1200" dirty="0" err="1">
                          <a:latin typeface="Times New Roman"/>
                          <a:ea typeface="新細明體"/>
                        </a:rPr>
                        <a:t>macros.S</a:t>
                      </a:r>
                      <a:endParaRPr lang="zh-TW" sz="1050" dirty="0">
                        <a:latin typeface="Times New Roman"/>
                        <a:ea typeface="新細明體"/>
                      </a:endParaRPr>
                    </a:p>
                    <a:p>
                      <a:pPr indent="129540" algn="l">
                        <a:spcAft>
                          <a:spcPts val="0"/>
                        </a:spcAft>
                      </a:pPr>
                      <a:r>
                        <a:rPr lang="en-US" sz="1200" dirty="0">
                          <a:latin typeface="Times New Roman"/>
                          <a:ea typeface="新細明體"/>
                        </a:rPr>
                        <a:t> arch/arm/mm/proc-v6.S</a:t>
                      </a:r>
                      <a:endParaRPr lang="zh-TW" sz="1050" dirty="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200" dirty="0">
                          <a:latin typeface="Times New Roman"/>
                          <a:ea typeface="新細明體"/>
                        </a:rPr>
                        <a:t>6</a:t>
                      </a:r>
                      <a:endParaRPr lang="zh-TW" sz="1050" dirty="0">
                        <a:latin typeface="Times New Roman"/>
                        <a:ea typeface="新細明體"/>
                      </a:endParaRPr>
                    </a:p>
                    <a:p>
                      <a:pPr indent="129540" algn="ctr">
                        <a:spcAft>
                          <a:spcPts val="0"/>
                        </a:spcAft>
                      </a:pPr>
                      <a:r>
                        <a:rPr lang="en-US" sz="1200" dirty="0">
                          <a:latin typeface="Times New Roman"/>
                          <a:ea typeface="新細明體"/>
                        </a:rPr>
                        <a:t>71</a:t>
                      </a:r>
                      <a:endParaRPr lang="zh-TW" sz="1050" dirty="0">
                        <a:latin typeface="Times New Roman"/>
                        <a:ea typeface="新細明體"/>
                      </a:endParaRPr>
                    </a:p>
                    <a:p>
                      <a:pPr indent="129540" algn="ctr">
                        <a:spcAft>
                          <a:spcPts val="0"/>
                        </a:spcAft>
                      </a:pPr>
                      <a:r>
                        <a:rPr lang="en-US" sz="1200" dirty="0">
                          <a:latin typeface="Times New Roman"/>
                          <a:ea typeface="新細明體"/>
                        </a:rPr>
                        <a:t>99</a:t>
                      </a:r>
                      <a:endParaRPr lang="zh-TW" sz="1050" dirty="0">
                        <a:latin typeface="Times New Roman"/>
                        <a:ea typeface="新細明體"/>
                      </a:endParaRPr>
                    </a:p>
                    <a:p>
                      <a:pPr indent="129540" algn="ctr">
                        <a:spcAft>
                          <a:spcPts val="0"/>
                        </a:spcAft>
                      </a:pPr>
                      <a:r>
                        <a:rPr lang="en-US" sz="1200" dirty="0">
                          <a:latin typeface="Times New Roman"/>
                          <a:ea typeface="新細明體"/>
                        </a:rPr>
                        <a:t>154</a:t>
                      </a:r>
                      <a:endParaRPr lang="zh-TW" sz="1050" dirty="0">
                        <a:latin typeface="Times New Roman"/>
                        <a:ea typeface="新細明體"/>
                      </a:endParaRPr>
                    </a:p>
                    <a:p>
                      <a:pPr indent="129540" algn="ctr">
                        <a:spcAft>
                          <a:spcPts val="0"/>
                        </a:spcAft>
                      </a:pPr>
                      <a:r>
                        <a:rPr lang="en-US" sz="1200" dirty="0">
                          <a:latin typeface="Times New Roman"/>
                          <a:ea typeface="新細明體"/>
                        </a:rPr>
                        <a:t>20</a:t>
                      </a:r>
                      <a:endParaRPr lang="zh-TW" sz="1050" dirty="0">
                        <a:latin typeface="Times New Roman"/>
                        <a:ea typeface="新細明體"/>
                      </a:endParaRPr>
                    </a:p>
                    <a:p>
                      <a:pPr indent="129540" algn="ctr">
                        <a:spcAft>
                          <a:spcPts val="0"/>
                        </a:spcAft>
                      </a:pPr>
                      <a:r>
                        <a:rPr lang="en-US" sz="1200" dirty="0">
                          <a:latin typeface="Times New Roman"/>
                          <a:ea typeface="新細明體"/>
                        </a:rPr>
                        <a:t>12</a:t>
                      </a:r>
                      <a:endParaRPr lang="zh-TW" sz="1050" dirty="0">
                        <a:latin typeface="Times New Roman"/>
                        <a:ea typeface="新細明體"/>
                      </a:endParaRPr>
                    </a:p>
                    <a:p>
                      <a:pPr indent="129540" algn="ctr">
                        <a:spcAft>
                          <a:spcPts val="0"/>
                        </a:spcAft>
                      </a:pPr>
                      <a:r>
                        <a:rPr lang="en-US" sz="1200" dirty="0">
                          <a:latin typeface="Times New Roman"/>
                          <a:ea typeface="新細明體"/>
                        </a:rPr>
                        <a:t>74</a:t>
                      </a:r>
                      <a:endParaRPr lang="zh-TW" sz="1050" dirty="0">
                        <a:latin typeface="Times New Roman"/>
                        <a:ea typeface="新細明體"/>
                      </a:endParaRPr>
                    </a:p>
                    <a:p>
                      <a:pPr indent="129540" algn="ctr">
                        <a:spcAft>
                          <a:spcPts val="0"/>
                        </a:spcAft>
                      </a:pPr>
                      <a:r>
                        <a:rPr lang="en-US" sz="1200" dirty="0">
                          <a:latin typeface="Times New Roman"/>
                          <a:ea typeface="新細明體"/>
                        </a:rPr>
                        <a:t>20</a:t>
                      </a:r>
                      <a:endParaRPr lang="zh-TW" sz="1050" dirty="0">
                        <a:latin typeface="Times New Roman"/>
                        <a:ea typeface="新細明體"/>
                      </a:endParaRPr>
                    </a:p>
                    <a:p>
                      <a:pPr indent="129540" algn="ctr">
                        <a:spcAft>
                          <a:spcPts val="0"/>
                        </a:spcAft>
                      </a:pPr>
                      <a:r>
                        <a:rPr lang="en-US" sz="1200" dirty="0">
                          <a:latin typeface="Times New Roman"/>
                          <a:ea typeface="新細明體"/>
                        </a:rPr>
                        <a:t>4</a:t>
                      </a:r>
                      <a:endParaRPr lang="zh-TW" sz="1050" dirty="0">
                        <a:latin typeface="Times New Roman"/>
                        <a:ea typeface="新細明體"/>
                      </a:endParaRPr>
                    </a:p>
                    <a:p>
                      <a:pPr indent="129540" algn="ctr">
                        <a:spcAft>
                          <a:spcPts val="0"/>
                        </a:spcAft>
                      </a:pPr>
                      <a:r>
                        <a:rPr lang="en-US" sz="1200" dirty="0">
                          <a:latin typeface="Times New Roman"/>
                          <a:ea typeface="新細明體"/>
                        </a:rPr>
                        <a:t>6</a:t>
                      </a:r>
                      <a:endParaRPr lang="zh-TW" sz="1050" dirty="0">
                        <a:latin typeface="Times New Roman"/>
                        <a:ea typeface="新細明體"/>
                      </a:endParaRPr>
                    </a:p>
                    <a:p>
                      <a:pPr indent="129540" algn="ctr">
                        <a:spcAft>
                          <a:spcPts val="0"/>
                        </a:spcAft>
                      </a:pPr>
                      <a:r>
                        <a:rPr lang="en-US" sz="1200" dirty="0">
                          <a:latin typeface="Times New Roman"/>
                          <a:ea typeface="新細明體"/>
                        </a:rPr>
                        <a:t>14</a:t>
                      </a:r>
                      <a:endParaRPr lang="zh-TW" sz="1050" dirty="0">
                        <a:latin typeface="Times New Roman"/>
                        <a:ea typeface="新細明體"/>
                      </a:endParaRPr>
                    </a:p>
                    <a:p>
                      <a:pPr indent="129540" algn="ctr">
                        <a:spcAft>
                          <a:spcPts val="0"/>
                        </a:spcAft>
                      </a:pPr>
                      <a:r>
                        <a:rPr lang="en-US" sz="1200" dirty="0">
                          <a:latin typeface="Times New Roman"/>
                          <a:ea typeface="新細明體"/>
                        </a:rPr>
                        <a:t>5</a:t>
                      </a:r>
                      <a:endParaRPr lang="zh-TW" sz="1050" dirty="0">
                        <a:latin typeface="Times New Roman"/>
                        <a:ea typeface="新細明體"/>
                      </a:endParaRPr>
                    </a:p>
                    <a:p>
                      <a:pPr indent="129540" algn="ctr">
                        <a:spcAft>
                          <a:spcPts val="0"/>
                        </a:spcAft>
                      </a:pPr>
                      <a:r>
                        <a:rPr lang="en-US" sz="1200" dirty="0">
                          <a:latin typeface="Times New Roman"/>
                          <a:ea typeface="新細明體"/>
                        </a:rPr>
                        <a:t>4</a:t>
                      </a:r>
                      <a:endParaRPr lang="zh-TW" sz="1050" dirty="0">
                        <a:latin typeface="Times New Roman"/>
                        <a:ea typeface="新細明體"/>
                      </a:endParaRPr>
                    </a:p>
                    <a:p>
                      <a:pPr indent="129540" algn="ctr">
                        <a:spcAft>
                          <a:spcPts val="0"/>
                        </a:spcAft>
                      </a:pPr>
                      <a:r>
                        <a:rPr lang="en-US" sz="1200" dirty="0">
                          <a:latin typeface="Times New Roman"/>
                          <a:ea typeface="新細明體"/>
                        </a:rPr>
                        <a:t>6</a:t>
                      </a:r>
                      <a:endParaRPr lang="zh-TW" sz="1050" dirty="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200" dirty="0">
                          <a:latin typeface="Times New Roman"/>
                          <a:ea typeface="新細明體"/>
                        </a:rPr>
                        <a:t>Status Register Access</a:t>
                      </a:r>
                      <a:endParaRPr lang="zh-TW" sz="1050" dirty="0">
                        <a:latin typeface="Times New Roman"/>
                        <a:ea typeface="新細明體"/>
                      </a:endParaRPr>
                    </a:p>
                    <a:p>
                      <a:pPr indent="129540" algn="ctr">
                        <a:spcAft>
                          <a:spcPts val="0"/>
                        </a:spcAft>
                      </a:pPr>
                      <a:r>
                        <a:rPr lang="en-US" sz="1200" dirty="0">
                          <a:latin typeface="Times New Roman"/>
                          <a:ea typeface="新細明體"/>
                        </a:rPr>
                        <a:t>Bank Register Access</a:t>
                      </a:r>
                      <a:endParaRPr lang="zh-TW" sz="1050" dirty="0">
                        <a:latin typeface="Times New Roman"/>
                        <a:ea typeface="新細明體"/>
                      </a:endParaRPr>
                    </a:p>
                    <a:p>
                      <a:pPr indent="129540" algn="ctr">
                        <a:spcAft>
                          <a:spcPts val="0"/>
                        </a:spcAft>
                      </a:pPr>
                      <a:r>
                        <a:rPr lang="en-US" sz="1200" dirty="0">
                          <a:latin typeface="Times New Roman"/>
                          <a:ea typeface="新細明體"/>
                        </a:rPr>
                        <a:t>Coprocessor Access</a:t>
                      </a:r>
                      <a:endParaRPr lang="zh-TW" sz="1050" dirty="0">
                        <a:latin typeface="Times New Roman"/>
                        <a:ea typeface="新細明體"/>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741">
                <a:tc>
                  <a:txBody>
                    <a:bodyPr/>
                    <a:lstStyle/>
                    <a:p>
                      <a:pPr indent="129540" algn="just">
                        <a:spcAft>
                          <a:spcPts val="0"/>
                        </a:spcAft>
                      </a:pPr>
                      <a:r>
                        <a:rPr lang="en-US" sz="1200" dirty="0">
                          <a:latin typeface="Times New Roman"/>
                          <a:ea typeface="新細明體"/>
                        </a:rPr>
                        <a:t>arch/arm/include/</a:t>
                      </a:r>
                      <a:r>
                        <a:rPr lang="en-US" sz="1200" dirty="0" err="1">
                          <a:latin typeface="Times New Roman"/>
                          <a:ea typeface="新細明體"/>
                        </a:rPr>
                        <a:t>asm</a:t>
                      </a:r>
                      <a:r>
                        <a:rPr lang="en-US" sz="1200" dirty="0">
                          <a:latin typeface="Times New Roman"/>
                          <a:ea typeface="新細明體"/>
                        </a:rPr>
                        <a:t>/</a:t>
                      </a:r>
                      <a:r>
                        <a:rPr lang="en-US" sz="1200" dirty="0" err="1">
                          <a:latin typeface="Times New Roman"/>
                          <a:ea typeface="新細明體"/>
                        </a:rPr>
                        <a:t>futex.h</a:t>
                      </a:r>
                      <a:endParaRPr lang="zh-TW" sz="1050" dirty="0">
                        <a:latin typeface="Times New Roman"/>
                        <a:ea typeface="新細明體"/>
                      </a:endParaRPr>
                    </a:p>
                    <a:p>
                      <a:pPr indent="129540" algn="just">
                        <a:spcAft>
                          <a:spcPts val="0"/>
                        </a:spcAft>
                      </a:pPr>
                      <a:r>
                        <a:rPr lang="en-US" sz="1200" dirty="0">
                          <a:latin typeface="Times New Roman"/>
                          <a:ea typeface="新細明體"/>
                        </a:rPr>
                        <a:t>arch/arm/include/</a:t>
                      </a:r>
                      <a:r>
                        <a:rPr lang="en-US" sz="1200" dirty="0" err="1">
                          <a:latin typeface="Times New Roman"/>
                          <a:ea typeface="新細明體"/>
                        </a:rPr>
                        <a:t>asm</a:t>
                      </a:r>
                      <a:r>
                        <a:rPr lang="en-US" sz="1200" dirty="0">
                          <a:latin typeface="Times New Roman"/>
                          <a:ea typeface="新細明體"/>
                        </a:rPr>
                        <a:t>/</a:t>
                      </a:r>
                      <a:r>
                        <a:rPr lang="en-US" sz="1200" dirty="0" err="1">
                          <a:latin typeface="Times New Roman"/>
                          <a:ea typeface="新細明體"/>
                        </a:rPr>
                        <a:t>uaccess.h</a:t>
                      </a:r>
                      <a:r>
                        <a:rPr lang="en-US" sz="1200" dirty="0">
                          <a:latin typeface="Times New Roman"/>
                          <a:ea typeface="新細明體"/>
                        </a:rPr>
                        <a:t> </a:t>
                      </a:r>
                      <a:endParaRPr lang="zh-TW" sz="1050" dirty="0">
                        <a:latin typeface="Times New Roman"/>
                        <a:ea typeface="新細明體"/>
                      </a:endParaRPr>
                    </a:p>
                    <a:p>
                      <a:pPr indent="129540" algn="just">
                        <a:spcAft>
                          <a:spcPts val="0"/>
                        </a:spcAft>
                      </a:pPr>
                      <a:r>
                        <a:rPr lang="en-US" sz="1200" dirty="0" smtClean="0">
                          <a:latin typeface="Times New Roman"/>
                          <a:ea typeface="新細明體"/>
                        </a:rPr>
                        <a:t>arch/arm/lib/</a:t>
                      </a:r>
                      <a:r>
                        <a:rPr lang="en-US" sz="1200" dirty="0" err="1" smtClean="0">
                          <a:latin typeface="Times New Roman"/>
                          <a:ea typeface="新細明體"/>
                        </a:rPr>
                        <a:t>clear_user.S</a:t>
                      </a:r>
                      <a:endParaRPr lang="en-US" sz="1200" dirty="0" smtClean="0">
                        <a:latin typeface="Times New Roman"/>
                        <a:ea typeface="新細明體"/>
                      </a:endParaRPr>
                    </a:p>
                    <a:p>
                      <a:pPr indent="129540" algn="just">
                        <a:spcAft>
                          <a:spcPts val="0"/>
                        </a:spcAft>
                      </a:pPr>
                      <a:r>
                        <a:rPr lang="en-US" sz="1200" dirty="0" smtClean="0">
                          <a:latin typeface="Times New Roman"/>
                          <a:ea typeface="新細明體"/>
                        </a:rPr>
                        <a:t>arch/arm/lib/</a:t>
                      </a:r>
                      <a:r>
                        <a:rPr lang="en-US" sz="1200" dirty="0" err="1" smtClean="0">
                          <a:latin typeface="Times New Roman"/>
                          <a:ea typeface="新細明體"/>
                        </a:rPr>
                        <a:t>copy_from_user.S</a:t>
                      </a:r>
                      <a:endParaRPr lang="zh-TW" sz="1050" dirty="0">
                        <a:latin typeface="Times New Roman"/>
                        <a:ea typeface="新細明體"/>
                      </a:endParaRPr>
                    </a:p>
                    <a:p>
                      <a:pPr indent="129540" algn="just">
                        <a:spcAft>
                          <a:spcPts val="0"/>
                        </a:spcAft>
                      </a:pPr>
                      <a:r>
                        <a:rPr lang="en-US" sz="1200" dirty="0">
                          <a:latin typeface="Times New Roman"/>
                          <a:ea typeface="新細明體"/>
                        </a:rPr>
                        <a:t>arch/arm/lib/</a:t>
                      </a:r>
                      <a:r>
                        <a:rPr lang="en-US" sz="1200" dirty="0" err="1">
                          <a:latin typeface="Times New Roman"/>
                          <a:ea typeface="新細明體"/>
                        </a:rPr>
                        <a:t>copy_to_user.S</a:t>
                      </a:r>
                      <a:endParaRPr lang="zh-TW" sz="1050" dirty="0">
                        <a:latin typeface="Times New Roman"/>
                        <a:ea typeface="新細明體"/>
                      </a:endParaRPr>
                    </a:p>
                    <a:p>
                      <a:pPr indent="129540" algn="just">
                        <a:spcAft>
                          <a:spcPts val="0"/>
                        </a:spcAft>
                      </a:pPr>
                      <a:r>
                        <a:rPr lang="en-US" sz="1200" dirty="0">
                          <a:latin typeface="Times New Roman"/>
                          <a:ea typeface="新細明體"/>
                        </a:rPr>
                        <a:t>arch/arm/lib/</a:t>
                      </a:r>
                      <a:r>
                        <a:rPr lang="en-US" sz="1200" dirty="0" err="1">
                          <a:latin typeface="Times New Roman"/>
                          <a:ea typeface="新細明體"/>
                        </a:rPr>
                        <a:t>csumpartialcopyuser.S</a:t>
                      </a:r>
                      <a:endParaRPr lang="zh-TW" sz="1050" dirty="0">
                        <a:latin typeface="Times New Roman"/>
                        <a:ea typeface="新細明體"/>
                      </a:endParaRPr>
                    </a:p>
                    <a:p>
                      <a:pPr indent="129540" algn="just">
                        <a:spcAft>
                          <a:spcPts val="0"/>
                        </a:spcAft>
                      </a:pPr>
                      <a:r>
                        <a:rPr lang="en-US" sz="1200" dirty="0">
                          <a:latin typeface="Times New Roman"/>
                          <a:ea typeface="新細明體"/>
                        </a:rPr>
                        <a:t>arch/arm/lib/</a:t>
                      </a:r>
                      <a:r>
                        <a:rPr lang="en-US" sz="1200" dirty="0" err="1">
                          <a:latin typeface="Times New Roman"/>
                          <a:ea typeface="新細明體"/>
                        </a:rPr>
                        <a:t>getuser.S</a:t>
                      </a:r>
                      <a:endParaRPr lang="zh-TW" sz="1050" dirty="0">
                        <a:latin typeface="Times New Roman"/>
                        <a:ea typeface="新細明體"/>
                      </a:endParaRPr>
                    </a:p>
                    <a:p>
                      <a:pPr indent="129540" algn="just">
                        <a:spcAft>
                          <a:spcPts val="0"/>
                        </a:spcAft>
                      </a:pPr>
                      <a:r>
                        <a:rPr lang="en-US" sz="1200" dirty="0">
                          <a:latin typeface="Times New Roman"/>
                          <a:ea typeface="新細明體"/>
                        </a:rPr>
                        <a:t>arch/arm/lib/</a:t>
                      </a:r>
                      <a:r>
                        <a:rPr lang="en-US" sz="1200" dirty="0" err="1">
                          <a:latin typeface="Times New Roman"/>
                          <a:ea typeface="新細明體"/>
                        </a:rPr>
                        <a:t>putuser.S</a:t>
                      </a:r>
                      <a:endParaRPr lang="zh-TW" sz="1050" dirty="0">
                        <a:latin typeface="Times New Roman"/>
                        <a:ea typeface="新細明體"/>
                      </a:endParaRPr>
                    </a:p>
                    <a:p>
                      <a:pPr indent="129540" algn="just">
                        <a:spcAft>
                          <a:spcPts val="0"/>
                        </a:spcAft>
                      </a:pPr>
                      <a:r>
                        <a:rPr lang="en-US" sz="1200" dirty="0">
                          <a:latin typeface="Times New Roman"/>
                          <a:ea typeface="新細明體"/>
                        </a:rPr>
                        <a:t>arch/arm/lib/</a:t>
                      </a:r>
                      <a:r>
                        <a:rPr lang="en-US" sz="1200" dirty="0" err="1">
                          <a:latin typeface="Times New Roman"/>
                          <a:ea typeface="新細明體"/>
                        </a:rPr>
                        <a:t>strnlen_user.S</a:t>
                      </a:r>
                      <a:endParaRPr lang="zh-TW" sz="1050" dirty="0">
                        <a:latin typeface="Times New Roman"/>
                        <a:ea typeface="新細明體"/>
                      </a:endParaRPr>
                    </a:p>
                    <a:p>
                      <a:pPr indent="129540" algn="just">
                        <a:spcAft>
                          <a:spcPts val="0"/>
                        </a:spcAft>
                      </a:pPr>
                      <a:r>
                        <a:rPr lang="en-US" sz="1200" dirty="0">
                          <a:latin typeface="Times New Roman"/>
                          <a:ea typeface="新細明體"/>
                        </a:rPr>
                        <a:t>arch/arm/lib/</a:t>
                      </a:r>
                      <a:r>
                        <a:rPr lang="en-US" sz="1200" dirty="0" err="1">
                          <a:latin typeface="Times New Roman"/>
                          <a:ea typeface="新細明體"/>
                        </a:rPr>
                        <a:t>uaccess.S</a:t>
                      </a:r>
                      <a:endParaRPr lang="zh-TW" sz="1050" dirty="0">
                        <a:latin typeface="Times New Roman"/>
                        <a:ea typeface="新細明體"/>
                      </a:endParaRPr>
                    </a:p>
                    <a:p>
                      <a:pPr indent="129540" algn="just">
                        <a:spcAft>
                          <a:spcPts val="0"/>
                        </a:spcAft>
                      </a:pPr>
                      <a:r>
                        <a:rPr lang="en-US" sz="1200" dirty="0">
                          <a:latin typeface="Times New Roman"/>
                          <a:ea typeface="新細明體"/>
                        </a:rPr>
                        <a:t>arch/arm/</a:t>
                      </a:r>
                      <a:r>
                        <a:rPr lang="en-US" sz="1200" dirty="0" err="1">
                          <a:latin typeface="Times New Roman"/>
                          <a:ea typeface="新細明體"/>
                        </a:rPr>
                        <a:t>nwfpe</a:t>
                      </a:r>
                      <a:r>
                        <a:rPr lang="en-US" sz="1200" dirty="0">
                          <a:latin typeface="Times New Roman"/>
                          <a:ea typeface="新細明體"/>
                        </a:rPr>
                        <a:t>/</a:t>
                      </a:r>
                      <a:r>
                        <a:rPr lang="en-US" sz="1200" dirty="0" err="1">
                          <a:latin typeface="Times New Roman"/>
                          <a:ea typeface="新細明體"/>
                        </a:rPr>
                        <a:t>entry.S</a:t>
                      </a:r>
                      <a:endParaRPr lang="zh-TW" sz="1050" dirty="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200" dirty="0">
                          <a:latin typeface="Times New Roman"/>
                          <a:ea typeface="新細明體"/>
                        </a:rPr>
                        <a:t>3</a:t>
                      </a:r>
                      <a:endParaRPr lang="zh-TW" sz="1050" dirty="0">
                        <a:latin typeface="Times New Roman"/>
                        <a:ea typeface="新細明體"/>
                      </a:endParaRPr>
                    </a:p>
                    <a:p>
                      <a:pPr indent="129540" algn="ctr">
                        <a:spcAft>
                          <a:spcPts val="0"/>
                        </a:spcAft>
                      </a:pPr>
                      <a:r>
                        <a:rPr lang="en-US" sz="1200" dirty="0">
                          <a:latin typeface="Times New Roman"/>
                          <a:ea typeface="新細明體"/>
                        </a:rPr>
                        <a:t>6</a:t>
                      </a:r>
                      <a:endParaRPr lang="zh-TW" sz="1050" dirty="0">
                        <a:latin typeface="Times New Roman"/>
                        <a:ea typeface="新細明體"/>
                      </a:endParaRPr>
                    </a:p>
                    <a:p>
                      <a:pPr indent="129540" algn="ctr">
                        <a:spcAft>
                          <a:spcPts val="0"/>
                        </a:spcAft>
                      </a:pPr>
                      <a:r>
                        <a:rPr lang="en-US" sz="1200" dirty="0">
                          <a:latin typeface="Times New Roman"/>
                          <a:ea typeface="新細明體"/>
                        </a:rPr>
                        <a:t>8</a:t>
                      </a:r>
                      <a:endParaRPr lang="zh-TW" sz="1050" dirty="0">
                        <a:latin typeface="Times New Roman"/>
                        <a:ea typeface="新細明體"/>
                      </a:endParaRPr>
                    </a:p>
                    <a:p>
                      <a:pPr indent="129540" algn="ctr">
                        <a:spcAft>
                          <a:spcPts val="0"/>
                        </a:spcAft>
                      </a:pPr>
                      <a:r>
                        <a:rPr lang="en-US" sz="1200" dirty="0">
                          <a:latin typeface="Times New Roman"/>
                          <a:ea typeface="新細明體"/>
                        </a:rPr>
                        <a:t>1</a:t>
                      </a:r>
                      <a:endParaRPr lang="zh-TW" sz="1050" dirty="0">
                        <a:latin typeface="Times New Roman"/>
                        <a:ea typeface="新細明體"/>
                      </a:endParaRPr>
                    </a:p>
                    <a:p>
                      <a:pPr indent="129540" algn="ctr">
                        <a:spcAft>
                          <a:spcPts val="0"/>
                        </a:spcAft>
                      </a:pPr>
                      <a:r>
                        <a:rPr lang="en-US" sz="1200" dirty="0">
                          <a:latin typeface="Times New Roman"/>
                          <a:ea typeface="新細明體"/>
                        </a:rPr>
                        <a:t>1</a:t>
                      </a:r>
                      <a:endParaRPr lang="zh-TW" sz="1050" dirty="0">
                        <a:latin typeface="Times New Roman"/>
                        <a:ea typeface="新細明體"/>
                      </a:endParaRPr>
                    </a:p>
                    <a:p>
                      <a:pPr indent="129540" algn="ctr">
                        <a:spcAft>
                          <a:spcPts val="0"/>
                        </a:spcAft>
                      </a:pPr>
                      <a:r>
                        <a:rPr lang="en-US" sz="1200" dirty="0">
                          <a:latin typeface="Times New Roman"/>
                          <a:ea typeface="新細明體"/>
                        </a:rPr>
                        <a:t>10</a:t>
                      </a:r>
                      <a:endParaRPr lang="zh-TW" sz="1050" dirty="0">
                        <a:latin typeface="Times New Roman"/>
                        <a:ea typeface="新細明體"/>
                      </a:endParaRPr>
                    </a:p>
                    <a:p>
                      <a:pPr indent="129540" algn="ctr">
                        <a:spcAft>
                          <a:spcPts val="0"/>
                        </a:spcAft>
                      </a:pPr>
                      <a:r>
                        <a:rPr lang="en-US" sz="1200" dirty="0">
                          <a:latin typeface="Times New Roman"/>
                          <a:ea typeface="新細明體"/>
                        </a:rPr>
                        <a:t>4</a:t>
                      </a:r>
                      <a:endParaRPr lang="zh-TW" sz="1050" dirty="0">
                        <a:latin typeface="Times New Roman"/>
                        <a:ea typeface="新細明體"/>
                      </a:endParaRPr>
                    </a:p>
                    <a:p>
                      <a:pPr indent="129540" algn="ctr">
                        <a:spcAft>
                          <a:spcPts val="0"/>
                        </a:spcAft>
                      </a:pPr>
                      <a:r>
                        <a:rPr lang="en-US" sz="1200" dirty="0">
                          <a:latin typeface="Times New Roman"/>
                          <a:ea typeface="新細明體"/>
                        </a:rPr>
                        <a:t>8</a:t>
                      </a:r>
                      <a:endParaRPr lang="zh-TW" sz="1050" dirty="0">
                        <a:latin typeface="Times New Roman"/>
                        <a:ea typeface="新細明體"/>
                      </a:endParaRPr>
                    </a:p>
                    <a:p>
                      <a:pPr indent="129540" algn="ctr">
                        <a:spcAft>
                          <a:spcPts val="0"/>
                        </a:spcAft>
                      </a:pPr>
                      <a:r>
                        <a:rPr lang="en-US" sz="1200" dirty="0">
                          <a:latin typeface="Times New Roman"/>
                          <a:ea typeface="新細明體"/>
                        </a:rPr>
                        <a:t>1</a:t>
                      </a:r>
                      <a:endParaRPr lang="zh-TW" sz="1050" dirty="0">
                        <a:latin typeface="Times New Roman"/>
                        <a:ea typeface="新細明體"/>
                      </a:endParaRPr>
                    </a:p>
                    <a:p>
                      <a:pPr indent="129540" algn="ctr">
                        <a:spcAft>
                          <a:spcPts val="0"/>
                        </a:spcAft>
                      </a:pPr>
                      <a:r>
                        <a:rPr lang="en-US" sz="1200" dirty="0">
                          <a:latin typeface="Times New Roman"/>
                          <a:ea typeface="新細明體"/>
                        </a:rPr>
                        <a:t>11</a:t>
                      </a:r>
                      <a:endParaRPr lang="zh-TW" sz="1050" dirty="0">
                        <a:latin typeface="Times New Roman"/>
                        <a:ea typeface="新細明體"/>
                      </a:endParaRPr>
                    </a:p>
                    <a:p>
                      <a:pPr indent="129540" algn="ctr">
                        <a:spcAft>
                          <a:spcPts val="0"/>
                        </a:spcAft>
                      </a:pPr>
                      <a:r>
                        <a:rPr lang="en-US" sz="1200" dirty="0">
                          <a:latin typeface="Times New Roman"/>
                          <a:ea typeface="新細明體"/>
                        </a:rPr>
                        <a:t>1</a:t>
                      </a:r>
                      <a:endParaRPr lang="zh-TW" sz="1050" dirty="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200" dirty="0">
                          <a:latin typeface="Times New Roman"/>
                          <a:ea typeface="新細明體"/>
                        </a:rPr>
                        <a:t>User Permission Access</a:t>
                      </a:r>
                      <a:endParaRPr lang="zh-TW" sz="1050" dirty="0">
                        <a:latin typeface="Times New Roman"/>
                        <a:ea typeface="新細明體"/>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986">
                <a:tc>
                  <a:txBody>
                    <a:bodyPr/>
                    <a:lstStyle/>
                    <a:p>
                      <a:pPr indent="129540" algn="ctr">
                        <a:spcAft>
                          <a:spcPts val="0"/>
                        </a:spcAft>
                      </a:pPr>
                      <a:r>
                        <a:rPr lang="en-US" sz="1200" dirty="0">
                          <a:latin typeface="Times New Roman"/>
                          <a:ea typeface="新細明體"/>
                        </a:rPr>
                        <a:t>Total</a:t>
                      </a:r>
                      <a:endParaRPr lang="zh-TW" sz="1050" dirty="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200" dirty="0">
                          <a:latin typeface="Times New Roman"/>
                          <a:ea typeface="新細明體"/>
                        </a:rPr>
                        <a:t>549</a:t>
                      </a:r>
                      <a:endParaRPr lang="zh-TW" sz="1050" dirty="0">
                        <a:latin typeface="Times New Roman"/>
                        <a:ea typeface="新細明體"/>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1200" dirty="0">
                        <a:latin typeface="Times New Roman"/>
                        <a:ea typeface="新細明體"/>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標題 1"/>
          <p:cNvSpPr>
            <a:spLocks noGrp="1"/>
          </p:cNvSpPr>
          <p:nvPr>
            <p:ph type="title"/>
          </p:nvPr>
        </p:nvSpPr>
        <p:spPr>
          <a:xfrm>
            <a:off x="457200" y="274638"/>
            <a:ext cx="8229600" cy="868362"/>
          </a:xfrm>
        </p:spPr>
        <p:txBody>
          <a:bodyPr>
            <a:normAutofit/>
          </a:bodyPr>
          <a:lstStyle/>
          <a:p>
            <a:r>
              <a:rPr lang="en-US" altLang="zh-TW" dirty="0"/>
              <a:t>Patched Guest Kernel </a:t>
            </a:r>
            <a:r>
              <a:rPr lang="en-US" altLang="zh-TW" dirty="0" smtClean="0"/>
              <a:t>Codes</a:t>
            </a:r>
            <a:endParaRPr lang="zh-TW" altLang="en-US" dirty="0"/>
          </a:p>
        </p:txBody>
      </p:sp>
    </p:spTree>
    <p:extLst>
      <p:ext uri="{BB962C8B-B14F-4D97-AF65-F5344CB8AC3E}">
        <p14:creationId xmlns:p14="http://schemas.microsoft.com/office/powerpoint/2010/main" val="149744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Para-virtualization</a:t>
            </a:r>
            <a:endParaRPr lang="zh-TW" altLang="en-US" dirty="0"/>
          </a:p>
        </p:txBody>
      </p:sp>
      <p:sp>
        <p:nvSpPr>
          <p:cNvPr id="3" name="內容版面配置區 2"/>
          <p:cNvSpPr>
            <a:spLocks noGrp="1"/>
          </p:cNvSpPr>
          <p:nvPr>
            <p:ph idx="1"/>
          </p:nvPr>
        </p:nvSpPr>
        <p:spPr/>
        <p:txBody>
          <a:bodyPr/>
          <a:lstStyle/>
          <a:p>
            <a:pPr marL="68580" indent="0">
              <a:buNone/>
            </a:pPr>
            <a:endParaRPr lang="en-US" altLang="zh-TW" dirty="0" smtClean="0">
              <a:latin typeface="Calibri"/>
              <a:cs typeface="Calibri"/>
            </a:endParaRPr>
          </a:p>
          <a:p>
            <a:pPr marL="68580" indent="0">
              <a:buNone/>
            </a:pPr>
            <a:r>
              <a:rPr lang="en-US" altLang="zh-TW" dirty="0" smtClean="0">
                <a:latin typeface="Calibri"/>
                <a:cs typeface="Calibri"/>
              </a:rPr>
              <a:t>…</a:t>
            </a:r>
            <a:endParaRPr lang="en-US" altLang="zh-TW" dirty="0">
              <a:latin typeface="Calibri"/>
              <a:cs typeface="Calibri"/>
            </a:endParaRPr>
          </a:p>
          <a:p>
            <a:pPr marL="68580" indent="0">
              <a:buNone/>
            </a:pPr>
            <a:r>
              <a:rPr lang="en-US" altLang="zh-TW" dirty="0">
                <a:latin typeface="Calibri"/>
                <a:cs typeface="Calibri"/>
              </a:rPr>
              <a:t>mov r0, r0</a:t>
            </a:r>
          </a:p>
          <a:p>
            <a:pPr marL="68580" indent="0">
              <a:buNone/>
            </a:pPr>
            <a:r>
              <a:rPr lang="en-US" altLang="zh-TW" dirty="0">
                <a:latin typeface="Calibri"/>
                <a:cs typeface="Calibri"/>
              </a:rPr>
              <a:t>add sp, sp</a:t>
            </a:r>
          </a:p>
          <a:p>
            <a:pPr marL="68580" indent="0">
              <a:buNone/>
            </a:pPr>
            <a:r>
              <a:rPr lang="en-US" altLang="zh-TW" dirty="0" smtClean="0">
                <a:latin typeface="Calibri"/>
                <a:cs typeface="Calibri"/>
              </a:rPr>
              <a:t>movs </a:t>
            </a:r>
            <a:r>
              <a:rPr lang="en-US" altLang="zh-TW" dirty="0">
                <a:latin typeface="Calibri"/>
                <a:cs typeface="Calibri"/>
              </a:rPr>
              <a:t>pc, </a:t>
            </a:r>
            <a:r>
              <a:rPr lang="en-US" altLang="zh-TW" dirty="0" smtClean="0">
                <a:latin typeface="Calibri"/>
                <a:cs typeface="Calibri"/>
              </a:rPr>
              <a:t>lr</a:t>
            </a:r>
            <a:endParaRPr lang="en-US" altLang="zh-TW" dirty="0">
              <a:latin typeface="Calibri"/>
              <a:cs typeface="Calibri"/>
            </a:endParaRPr>
          </a:p>
          <a:p>
            <a:pPr marL="68580" indent="0">
              <a:buNone/>
            </a:pPr>
            <a:r>
              <a:rPr lang="en-US" altLang="zh-TW" dirty="0" smtClean="0">
                <a:latin typeface="Calibri"/>
                <a:cs typeface="Calibri"/>
              </a:rPr>
              <a:t>…</a:t>
            </a:r>
          </a:p>
          <a:p>
            <a:pPr marL="68580" indent="0">
              <a:buNone/>
            </a:pPr>
            <a:endParaRPr lang="zh-TW" altLang="en-US" dirty="0">
              <a:latin typeface="Calibri"/>
              <a:cs typeface="Calibri"/>
            </a:endParaRPr>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t>34</a:t>
            </a:fld>
            <a:endParaRPr lang="zh-TW" altLang="en-US"/>
          </a:p>
        </p:txBody>
      </p:sp>
    </p:spTree>
    <p:extLst>
      <p:ext uri="{BB962C8B-B14F-4D97-AF65-F5344CB8AC3E}">
        <p14:creationId xmlns:p14="http://schemas.microsoft.com/office/powerpoint/2010/main" val="15512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Para-virtualization</a:t>
            </a:r>
            <a:endParaRPr lang="zh-TW" altLang="en-US" dirty="0"/>
          </a:p>
        </p:txBody>
      </p:sp>
      <p:sp>
        <p:nvSpPr>
          <p:cNvPr id="3" name="內容版面配置區 2"/>
          <p:cNvSpPr>
            <a:spLocks noGrp="1"/>
          </p:cNvSpPr>
          <p:nvPr>
            <p:ph idx="1"/>
          </p:nvPr>
        </p:nvSpPr>
        <p:spPr/>
        <p:txBody>
          <a:bodyPr/>
          <a:lstStyle/>
          <a:p>
            <a:pPr marL="68580" indent="0">
              <a:buNone/>
            </a:pPr>
            <a:endParaRPr lang="en-US" altLang="zh-TW" dirty="0" smtClean="0">
              <a:latin typeface="Calibri"/>
              <a:cs typeface="Calibri"/>
            </a:endParaRPr>
          </a:p>
          <a:p>
            <a:pPr marL="68580" indent="0">
              <a:buNone/>
            </a:pPr>
            <a:r>
              <a:rPr lang="en-US" altLang="zh-TW" dirty="0" smtClean="0">
                <a:latin typeface="Calibri"/>
                <a:cs typeface="Calibri"/>
              </a:rPr>
              <a:t>…</a:t>
            </a:r>
            <a:endParaRPr lang="en-US" altLang="zh-TW" dirty="0">
              <a:latin typeface="Calibri"/>
              <a:cs typeface="Calibri"/>
            </a:endParaRPr>
          </a:p>
          <a:p>
            <a:pPr marL="68580" indent="0">
              <a:buNone/>
            </a:pPr>
            <a:r>
              <a:rPr lang="en-US" altLang="zh-TW" dirty="0">
                <a:latin typeface="Calibri"/>
                <a:cs typeface="Calibri"/>
              </a:rPr>
              <a:t>mov r0, r0</a:t>
            </a:r>
          </a:p>
          <a:p>
            <a:pPr marL="68580" indent="0">
              <a:buNone/>
            </a:pPr>
            <a:r>
              <a:rPr lang="en-US" altLang="zh-TW" dirty="0">
                <a:latin typeface="Calibri"/>
                <a:cs typeface="Calibri"/>
              </a:rPr>
              <a:t>add sp, sp</a:t>
            </a:r>
          </a:p>
          <a:p>
            <a:pPr marL="68580" indent="0">
              <a:buNone/>
            </a:pPr>
            <a:r>
              <a:rPr lang="en-US" altLang="zh-TW" dirty="0" smtClean="0">
                <a:solidFill>
                  <a:srgbClr val="FF0000"/>
                </a:solidFill>
                <a:latin typeface="Calibri"/>
                <a:cs typeface="Calibri"/>
              </a:rPr>
              <a:t>virt_svc_movs</a:t>
            </a:r>
            <a:r>
              <a:rPr lang="en-US" altLang="zh-TW" dirty="0" smtClean="0">
                <a:solidFill>
                  <a:srgbClr val="FFFF00"/>
                </a:solidFill>
                <a:latin typeface="Calibri"/>
                <a:cs typeface="Calibri"/>
              </a:rPr>
              <a:t> </a:t>
            </a:r>
            <a:r>
              <a:rPr lang="en-US" altLang="zh-TW" dirty="0" smtClean="0">
                <a:latin typeface="Calibri"/>
                <a:cs typeface="Calibri"/>
              </a:rPr>
              <a:t>“movs </a:t>
            </a:r>
            <a:r>
              <a:rPr lang="en-US" altLang="zh-TW" dirty="0">
                <a:latin typeface="Calibri"/>
                <a:cs typeface="Calibri"/>
              </a:rPr>
              <a:t>pc, </a:t>
            </a:r>
            <a:r>
              <a:rPr lang="en-US" altLang="zh-TW" dirty="0" smtClean="0">
                <a:latin typeface="Calibri"/>
                <a:cs typeface="Calibri"/>
              </a:rPr>
              <a:t>lr”</a:t>
            </a:r>
            <a:endParaRPr lang="en-US" altLang="zh-TW" dirty="0">
              <a:latin typeface="Calibri"/>
              <a:cs typeface="Calibri"/>
            </a:endParaRPr>
          </a:p>
          <a:p>
            <a:pPr marL="68580" indent="0">
              <a:buNone/>
            </a:pPr>
            <a:r>
              <a:rPr lang="en-US" altLang="zh-TW" dirty="0" smtClean="0">
                <a:latin typeface="Calibri"/>
                <a:cs typeface="Calibri"/>
              </a:rPr>
              <a:t>…</a:t>
            </a:r>
          </a:p>
          <a:p>
            <a:pPr marL="68580" indent="0">
              <a:buNone/>
            </a:pPr>
            <a:endParaRPr lang="zh-TW" altLang="en-US" dirty="0">
              <a:latin typeface="Calibri"/>
              <a:cs typeface="Calibri"/>
            </a:endParaRPr>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t>35</a:t>
            </a:fld>
            <a:endParaRPr lang="zh-TW" altLang="en-US"/>
          </a:p>
        </p:txBody>
      </p:sp>
      <p:sp>
        <p:nvSpPr>
          <p:cNvPr id="5" name="文字方塊 4"/>
          <p:cNvSpPr txBox="1"/>
          <p:nvPr/>
        </p:nvSpPr>
        <p:spPr>
          <a:xfrm>
            <a:off x="4191000" y="1295400"/>
            <a:ext cx="4752528" cy="1569660"/>
          </a:xfrm>
          <a:prstGeom prst="rect">
            <a:avLst/>
          </a:prstGeom>
          <a:noFill/>
        </p:spPr>
        <p:txBody>
          <a:bodyPr wrap="square" rtlCol="0">
            <a:spAutoFit/>
          </a:bodyPr>
          <a:lstStyle/>
          <a:p>
            <a:r>
              <a:rPr lang="en-US" altLang="zh-TW" sz="2400" dirty="0" smtClean="0"/>
              <a:t>.macro virt_svc_movs, inst</a:t>
            </a:r>
          </a:p>
          <a:p>
            <a:r>
              <a:rPr lang="en-US" altLang="zh-TW" sz="2400" dirty="0" smtClean="0"/>
              <a:t>SWI 0x190</a:t>
            </a:r>
          </a:p>
          <a:p>
            <a:r>
              <a:rPr lang="en-US" altLang="zh-TW" sz="2400" dirty="0" smtClean="0"/>
              <a:t>\inst</a:t>
            </a:r>
          </a:p>
          <a:p>
            <a:r>
              <a:rPr lang="en-US" altLang="zh-TW" sz="2400" dirty="0" smtClean="0"/>
              <a:t>.endm</a:t>
            </a:r>
            <a:endParaRPr lang="zh-TW" altLang="en-US" sz="2400" dirty="0"/>
          </a:p>
        </p:txBody>
      </p:sp>
      <p:cxnSp>
        <p:nvCxnSpPr>
          <p:cNvPr id="7" name="直線單箭頭接點 6"/>
          <p:cNvCxnSpPr/>
          <p:nvPr/>
        </p:nvCxnSpPr>
        <p:spPr>
          <a:xfrm flipV="1">
            <a:off x="1981200" y="1600200"/>
            <a:ext cx="2209800" cy="18386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295400" y="3962400"/>
            <a:ext cx="777240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TW" sz="2400" dirty="0"/>
              <a:t>We replace the instruction with a self-defined macro.  The original instruction is the parameter of the macro.  This macro would send a software interrupt to VMM.  When receiving the SWI number 0x190, VMM has the knowledge that the next instruction is a instruction which should be emulated</a:t>
            </a:r>
            <a:r>
              <a:rPr lang="en-US" altLang="zh-TW" sz="2400" dirty="0" smtClean="0"/>
              <a:t>.</a:t>
            </a:r>
            <a:endParaRPr lang="en-US" altLang="zh-TW" sz="2400" dirty="0"/>
          </a:p>
        </p:txBody>
      </p:sp>
    </p:spTree>
    <p:extLst>
      <p:ext uri="{BB962C8B-B14F-4D97-AF65-F5344CB8AC3E}">
        <p14:creationId xmlns:p14="http://schemas.microsoft.com/office/powerpoint/2010/main" val="38538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BFD7007-7423-44FB-BF0C-E6187985293B}" type="slidenum">
              <a:rPr lang="zh-TW" altLang="en-US" smtClean="0"/>
              <a:t>36</a:t>
            </a:fld>
            <a:endParaRPr lang="zh-TW" altLang="en-US"/>
          </a:p>
        </p:txBody>
      </p:sp>
      <p:sp>
        <p:nvSpPr>
          <p:cNvPr id="6" name="流程圖: 程序 5"/>
          <p:cNvSpPr/>
          <p:nvPr/>
        </p:nvSpPr>
        <p:spPr>
          <a:xfrm>
            <a:off x="424271" y="1196752"/>
            <a:ext cx="8612225" cy="64807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KVM Trap Entry</a:t>
            </a:r>
            <a:endParaRPr lang="zh-TW" altLang="en-US" sz="2800" dirty="0"/>
          </a:p>
        </p:txBody>
      </p:sp>
      <p:grpSp>
        <p:nvGrpSpPr>
          <p:cNvPr id="111" name="群組 110"/>
          <p:cNvGrpSpPr/>
          <p:nvPr/>
        </p:nvGrpSpPr>
        <p:grpSpPr>
          <a:xfrm>
            <a:off x="3485483" y="1844824"/>
            <a:ext cx="2489800" cy="1800200"/>
            <a:chOff x="3485483" y="1844824"/>
            <a:chExt cx="2489800" cy="1800200"/>
          </a:xfrm>
        </p:grpSpPr>
        <p:sp>
          <p:nvSpPr>
            <p:cNvPr id="7" name="流程圖: 程序 6"/>
            <p:cNvSpPr/>
            <p:nvPr/>
          </p:nvSpPr>
          <p:spPr>
            <a:xfrm>
              <a:off x="3485483" y="2276872"/>
              <a:ext cx="2489800"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KVM/Guest</a:t>
              </a:r>
            </a:p>
            <a:p>
              <a:pPr algn="ctr"/>
              <a:r>
                <a:rPr lang="en-US" altLang="zh-TW" sz="2800" dirty="0" smtClean="0"/>
                <a:t> Context Switch </a:t>
              </a:r>
              <a:endParaRPr lang="en-US" altLang="zh-TW" sz="2800" dirty="0"/>
            </a:p>
            <a:p>
              <a:pPr algn="ctr"/>
              <a:r>
                <a:rPr lang="en-US" altLang="zh-TW" sz="2800" dirty="0" smtClean="0"/>
                <a:t>Unit</a:t>
              </a:r>
              <a:endParaRPr lang="zh-TW" altLang="en-US" sz="2800" dirty="0"/>
            </a:p>
          </p:txBody>
        </p:sp>
        <p:cxnSp>
          <p:nvCxnSpPr>
            <p:cNvPr id="20" name="直線單箭頭接點 19"/>
            <p:cNvCxnSpPr>
              <a:stCxn id="6" idx="2"/>
              <a:endCxn id="7" idx="0"/>
            </p:cNvCxnSpPr>
            <p:nvPr/>
          </p:nvCxnSpPr>
          <p:spPr>
            <a:xfrm flipH="1">
              <a:off x="4730383"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0" name="群組 109"/>
          <p:cNvGrpSpPr/>
          <p:nvPr/>
        </p:nvGrpSpPr>
        <p:grpSpPr>
          <a:xfrm>
            <a:off x="424271" y="1844824"/>
            <a:ext cx="2854209" cy="1800200"/>
            <a:chOff x="424271" y="1844824"/>
            <a:chExt cx="2854209" cy="1800200"/>
          </a:xfrm>
        </p:grpSpPr>
        <p:sp>
          <p:nvSpPr>
            <p:cNvPr id="11" name="流程圖: 程序 10"/>
            <p:cNvSpPr/>
            <p:nvPr/>
          </p:nvSpPr>
          <p:spPr>
            <a:xfrm>
              <a:off x="424271" y="2276872"/>
              <a:ext cx="2854209"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Host Trap Handler</a:t>
              </a:r>
              <a:endParaRPr lang="zh-TW" altLang="en-US" sz="2800" dirty="0"/>
            </a:p>
          </p:txBody>
        </p:sp>
        <p:cxnSp>
          <p:nvCxnSpPr>
            <p:cNvPr id="21" name="直線單箭頭接點 20"/>
            <p:cNvCxnSpPr>
              <a:endCxn id="11" idx="0"/>
            </p:cNvCxnSpPr>
            <p:nvPr/>
          </p:nvCxnSpPr>
          <p:spPr>
            <a:xfrm>
              <a:off x="1851375"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p:nvGrpSpPr>
        <p:grpSpPr>
          <a:xfrm>
            <a:off x="424271" y="4941168"/>
            <a:ext cx="1802568" cy="1440160"/>
            <a:chOff x="424271" y="4941168"/>
            <a:chExt cx="1802568" cy="1440160"/>
          </a:xfrm>
        </p:grpSpPr>
        <p:sp>
          <p:nvSpPr>
            <p:cNvPr id="16" name="流程圖: 程序 15"/>
            <p:cNvSpPr/>
            <p:nvPr/>
          </p:nvSpPr>
          <p:spPr>
            <a:xfrm>
              <a:off x="424271" y="5445224"/>
              <a:ext cx="1802568"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Instruction Emulation</a:t>
              </a:r>
              <a:endParaRPr lang="zh-TW" altLang="en-US" sz="2800" dirty="0"/>
            </a:p>
          </p:txBody>
        </p:sp>
        <p:cxnSp>
          <p:nvCxnSpPr>
            <p:cNvPr id="22" name="直線單箭頭接點 21"/>
            <p:cNvCxnSpPr>
              <a:endCxn id="16" idx="0"/>
            </p:cNvCxnSpPr>
            <p:nvPr/>
          </p:nvCxnSpPr>
          <p:spPr>
            <a:xfrm>
              <a:off x="1325555"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6" name="群組 115"/>
          <p:cNvGrpSpPr/>
          <p:nvPr/>
        </p:nvGrpSpPr>
        <p:grpSpPr>
          <a:xfrm>
            <a:off x="4139952" y="4953000"/>
            <a:ext cx="3070280" cy="1428328"/>
            <a:chOff x="4597282" y="4953000"/>
            <a:chExt cx="3070280" cy="1428328"/>
          </a:xfrm>
        </p:grpSpPr>
        <p:sp>
          <p:nvSpPr>
            <p:cNvPr id="15" name="流程圖: 程序 14"/>
            <p:cNvSpPr/>
            <p:nvPr/>
          </p:nvSpPr>
          <p:spPr>
            <a:xfrm>
              <a:off x="4597282" y="5445224"/>
              <a:ext cx="3070280"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Exception/Interrupt Emulation</a:t>
              </a:r>
              <a:endParaRPr lang="zh-TW" altLang="en-US" sz="2800" dirty="0"/>
            </a:p>
          </p:txBody>
        </p:sp>
        <p:cxnSp>
          <p:nvCxnSpPr>
            <p:cNvPr id="24" name="直線單箭頭接點 23"/>
            <p:cNvCxnSpPr>
              <a:endCxn id="15" idx="0"/>
            </p:cNvCxnSpPr>
            <p:nvPr/>
          </p:nvCxnSpPr>
          <p:spPr>
            <a:xfrm flipH="1">
              <a:off x="6132422" y="4953000"/>
              <a:ext cx="9068"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5" name="群組 114"/>
          <p:cNvGrpSpPr/>
          <p:nvPr/>
        </p:nvGrpSpPr>
        <p:grpSpPr>
          <a:xfrm>
            <a:off x="2339752" y="4941168"/>
            <a:ext cx="1708513" cy="1440160"/>
            <a:chOff x="3522360" y="4941168"/>
            <a:chExt cx="1708513" cy="1440160"/>
          </a:xfrm>
        </p:grpSpPr>
        <p:sp>
          <p:nvSpPr>
            <p:cNvPr id="14" name="流程圖: 程序 13"/>
            <p:cNvSpPr/>
            <p:nvPr/>
          </p:nvSpPr>
          <p:spPr>
            <a:xfrm>
              <a:off x="3522360" y="5445224"/>
              <a:ext cx="1708513"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MMU Emulation</a:t>
              </a:r>
              <a:endParaRPr lang="zh-TW" altLang="en-US" sz="2800" dirty="0"/>
            </a:p>
          </p:txBody>
        </p:sp>
        <p:cxnSp>
          <p:nvCxnSpPr>
            <p:cNvPr id="25" name="直線單箭頭接點 24"/>
            <p:cNvCxnSpPr>
              <a:endCxn id="14" idx="0"/>
            </p:cNvCxnSpPr>
            <p:nvPr/>
          </p:nvCxnSpPr>
          <p:spPr>
            <a:xfrm>
              <a:off x="4376617"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7" name="群組 116"/>
          <p:cNvGrpSpPr/>
          <p:nvPr/>
        </p:nvGrpSpPr>
        <p:grpSpPr>
          <a:xfrm>
            <a:off x="7308304" y="4953000"/>
            <a:ext cx="1728192" cy="1428328"/>
            <a:chOff x="7236296" y="4953000"/>
            <a:chExt cx="1728192" cy="1428328"/>
          </a:xfrm>
        </p:grpSpPr>
        <p:sp>
          <p:nvSpPr>
            <p:cNvPr id="10" name="流程圖: 程序 9"/>
            <p:cNvSpPr/>
            <p:nvPr/>
          </p:nvSpPr>
          <p:spPr>
            <a:xfrm>
              <a:off x="7236296" y="5445224"/>
              <a:ext cx="1728192"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QEMU I/O</a:t>
              </a:r>
            </a:p>
            <a:p>
              <a:pPr algn="ctr"/>
              <a:r>
                <a:rPr lang="en-US" altLang="zh-TW" sz="2800" dirty="0" smtClean="0"/>
                <a:t>Emulation</a:t>
              </a:r>
              <a:endParaRPr lang="zh-TW" altLang="en-US" sz="2800" dirty="0"/>
            </a:p>
          </p:txBody>
        </p:sp>
        <p:cxnSp>
          <p:nvCxnSpPr>
            <p:cNvPr id="23" name="直線單箭頭接點 22"/>
            <p:cNvCxnSpPr>
              <a:endCxn id="10" idx="0"/>
            </p:cNvCxnSpPr>
            <p:nvPr/>
          </p:nvCxnSpPr>
          <p:spPr>
            <a:xfrm>
              <a:off x="8100392" y="4953000"/>
              <a:ext cx="0"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群組 117"/>
          <p:cNvGrpSpPr/>
          <p:nvPr/>
        </p:nvGrpSpPr>
        <p:grpSpPr>
          <a:xfrm>
            <a:off x="395536" y="3645024"/>
            <a:ext cx="8640960" cy="1296144"/>
            <a:chOff x="395536" y="3645024"/>
            <a:chExt cx="8640960" cy="1296144"/>
          </a:xfrm>
        </p:grpSpPr>
        <p:sp>
          <p:nvSpPr>
            <p:cNvPr id="13" name="流程圖: 程序 12"/>
            <p:cNvSpPr/>
            <p:nvPr/>
          </p:nvSpPr>
          <p:spPr>
            <a:xfrm>
              <a:off x="395536" y="4293096"/>
              <a:ext cx="8640960" cy="64807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KVM</a:t>
              </a:r>
              <a:r>
                <a:rPr lang="zh-TW" altLang="en-US" sz="2800" dirty="0" smtClean="0"/>
                <a:t> </a:t>
              </a:r>
              <a:r>
                <a:rPr lang="en-US" altLang="zh-TW" sz="2800" dirty="0" smtClean="0"/>
                <a:t>Trap Dispatcher</a:t>
              </a:r>
              <a:endParaRPr lang="zh-TW" altLang="en-US" sz="2800" dirty="0"/>
            </a:p>
          </p:txBody>
        </p:sp>
        <p:cxnSp>
          <p:nvCxnSpPr>
            <p:cNvPr id="45" name="直線單箭頭接點 44"/>
            <p:cNvCxnSpPr>
              <a:stCxn id="7" idx="2"/>
              <a:endCxn id="13" idx="0"/>
            </p:cNvCxnSpPr>
            <p:nvPr/>
          </p:nvCxnSpPr>
          <p:spPr>
            <a:xfrm flipH="1">
              <a:off x="4716016" y="3645024"/>
              <a:ext cx="14367" cy="648072"/>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6" name="向下箭號 45"/>
          <p:cNvSpPr/>
          <p:nvPr/>
        </p:nvSpPr>
        <p:spPr>
          <a:xfrm>
            <a:off x="1112992"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UND</a:t>
            </a:r>
            <a:endParaRPr lang="zh-TW" altLang="en-US" dirty="0"/>
          </a:p>
        </p:txBody>
      </p:sp>
      <p:sp>
        <p:nvSpPr>
          <p:cNvPr id="47" name="向下箭號 46"/>
          <p:cNvSpPr/>
          <p:nvPr/>
        </p:nvSpPr>
        <p:spPr>
          <a:xfrm>
            <a:off x="3109744"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ABORT</a:t>
            </a:r>
            <a:endParaRPr lang="zh-TW" altLang="en-US" dirty="0"/>
          </a:p>
        </p:txBody>
      </p:sp>
      <p:sp>
        <p:nvSpPr>
          <p:cNvPr id="48" name="向下箭號 47"/>
          <p:cNvSpPr/>
          <p:nvPr/>
        </p:nvSpPr>
        <p:spPr>
          <a:xfrm>
            <a:off x="4890512"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SWI</a:t>
            </a:r>
            <a:endParaRPr lang="zh-TW" altLang="en-US" dirty="0"/>
          </a:p>
        </p:txBody>
      </p:sp>
      <p:sp>
        <p:nvSpPr>
          <p:cNvPr id="49" name="向下箭號 48"/>
          <p:cNvSpPr/>
          <p:nvPr/>
        </p:nvSpPr>
        <p:spPr>
          <a:xfrm>
            <a:off x="6769008"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IRQ/FIQ</a:t>
            </a:r>
            <a:endParaRPr lang="zh-TW" altLang="en-US" dirty="0"/>
          </a:p>
        </p:txBody>
      </p:sp>
    </p:spTree>
    <p:extLst>
      <p:ext uri="{BB962C8B-B14F-4D97-AF65-F5344CB8AC3E}">
        <p14:creationId xmlns:p14="http://schemas.microsoft.com/office/powerpoint/2010/main" val="21414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up)">
                                      <p:cBhvr>
                                        <p:cTn id="21" dur="500"/>
                                        <p:tgtEl>
                                          <p:spTgt spid="1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wipe(up)">
                                      <p:cBhvr>
                                        <p:cTn id="31" dur="500"/>
                                        <p:tgtEl>
                                          <p:spTgt spid="118"/>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up)">
                                      <p:cBhvr>
                                        <p:cTn id="35" dur="500"/>
                                        <p:tgtEl>
                                          <p:spTgt spid="114"/>
                                        </p:tgtEl>
                                      </p:cBhvr>
                                    </p:animEffect>
                                  </p:childTnLst>
                                </p:cTn>
                              </p:par>
                              <p:par>
                                <p:cTn id="36" presetID="22" presetClass="entr" presetSubtype="1" fill="hold"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wipe(up)">
                                      <p:cBhvr>
                                        <p:cTn id="38" dur="500"/>
                                        <p:tgtEl>
                                          <p:spTgt spid="115"/>
                                        </p:tgtEl>
                                      </p:cBhvr>
                                    </p:animEffect>
                                  </p:childTnLst>
                                </p:cTn>
                              </p:par>
                              <p:par>
                                <p:cTn id="39" presetID="22" presetClass="entr" presetSubtype="1"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up)">
                                      <p:cBhvr>
                                        <p:cTn id="41" dur="500"/>
                                        <p:tgtEl>
                                          <p:spTgt spid="116"/>
                                        </p:tgtEl>
                                      </p:cBhvr>
                                    </p:animEffect>
                                  </p:childTnLst>
                                </p:cTn>
                              </p:par>
                              <p:par>
                                <p:cTn id="42" presetID="22" presetClass="entr" presetSubtype="1" fill="hold" nodeType="with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wipe(up)">
                                      <p:cBhvr>
                                        <p:cTn id="4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Vector</a:t>
            </a:r>
            <a:endParaRPr lang="zh-TW" altLang="en-US" dirty="0"/>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t>37</a:t>
            </a:fld>
            <a:endParaRPr lang="zh-TW" altLang="en-US"/>
          </a:p>
        </p:txBody>
      </p:sp>
      <p:cxnSp>
        <p:nvCxnSpPr>
          <p:cNvPr id="5" name="直線接點 4"/>
          <p:cNvCxnSpPr/>
          <p:nvPr/>
        </p:nvCxnSpPr>
        <p:spPr>
          <a:xfrm>
            <a:off x="2671776" y="1556792"/>
            <a:ext cx="10660" cy="5184576"/>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p:nvPr/>
        </p:nvCxnSpPr>
        <p:spPr>
          <a:xfrm>
            <a:off x="5202716" y="1556792"/>
            <a:ext cx="0" cy="5184576"/>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882236" y="5445224"/>
            <a:ext cx="1800200" cy="523220"/>
          </a:xfrm>
          <a:prstGeom prst="rect">
            <a:avLst/>
          </a:prstGeom>
          <a:noFill/>
        </p:spPr>
        <p:txBody>
          <a:bodyPr wrap="square" rtlCol="0">
            <a:spAutoFit/>
          </a:bodyPr>
          <a:lstStyle/>
          <a:p>
            <a:r>
              <a:rPr lang="en-US" altLang="zh-TW" sz="2800" dirty="0" smtClean="0"/>
              <a:t>oxffff0000</a:t>
            </a:r>
            <a:endParaRPr lang="zh-TW" altLang="en-US" sz="2800" dirty="0"/>
          </a:p>
        </p:txBody>
      </p:sp>
      <p:sp>
        <p:nvSpPr>
          <p:cNvPr id="8" name="文字方塊 7"/>
          <p:cNvSpPr txBox="1"/>
          <p:nvPr/>
        </p:nvSpPr>
        <p:spPr>
          <a:xfrm>
            <a:off x="863588" y="3527430"/>
            <a:ext cx="1800200" cy="523220"/>
          </a:xfrm>
          <a:prstGeom prst="rect">
            <a:avLst/>
          </a:prstGeom>
          <a:noFill/>
        </p:spPr>
        <p:txBody>
          <a:bodyPr wrap="square" rtlCol="0">
            <a:spAutoFit/>
          </a:bodyPr>
          <a:lstStyle/>
          <a:p>
            <a:r>
              <a:rPr lang="en-US" altLang="zh-TW" sz="2800" dirty="0" smtClean="0"/>
              <a:t>oxffff1000</a:t>
            </a:r>
            <a:endParaRPr lang="zh-TW" altLang="en-US" sz="2800" dirty="0"/>
          </a:p>
        </p:txBody>
      </p:sp>
      <p:grpSp>
        <p:nvGrpSpPr>
          <p:cNvPr id="9" name="群組 8"/>
          <p:cNvGrpSpPr/>
          <p:nvPr/>
        </p:nvGrpSpPr>
        <p:grpSpPr>
          <a:xfrm>
            <a:off x="2671036" y="4941168"/>
            <a:ext cx="2531680" cy="1027276"/>
            <a:chOff x="3552488" y="5426060"/>
            <a:chExt cx="2531680" cy="1027276"/>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869922" y="5480065"/>
              <a:ext cx="1908212" cy="954107"/>
            </a:xfrm>
            <a:prstGeom prst="rect">
              <a:avLst/>
            </a:prstGeom>
            <a:noFill/>
          </p:spPr>
          <p:txBody>
            <a:bodyPr wrap="square" rtlCol="0">
              <a:spAutoFit/>
            </a:bodyPr>
            <a:lstStyle/>
            <a:p>
              <a:pPr algn="ctr"/>
              <a:r>
                <a:rPr lang="en-US" altLang="zh-TW" sz="2800" dirty="0" smtClean="0"/>
                <a:t>Kernel Vector</a:t>
              </a:r>
              <a:endParaRPr lang="zh-TW" altLang="en-US" sz="2800" dirty="0"/>
            </a:p>
          </p:txBody>
        </p:sp>
      </p:grpSp>
      <p:cxnSp>
        <p:nvCxnSpPr>
          <p:cNvPr id="14" name="直線接點 13"/>
          <p:cNvCxnSpPr/>
          <p:nvPr/>
        </p:nvCxnSpPr>
        <p:spPr>
          <a:xfrm>
            <a:off x="2682436" y="3789040"/>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2682436" y="2412429"/>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61" name="文字方塊 60"/>
          <p:cNvSpPr txBox="1"/>
          <p:nvPr/>
        </p:nvSpPr>
        <p:spPr>
          <a:xfrm>
            <a:off x="882236" y="4679558"/>
            <a:ext cx="1800200" cy="523220"/>
          </a:xfrm>
          <a:prstGeom prst="rect">
            <a:avLst/>
          </a:prstGeom>
          <a:noFill/>
        </p:spPr>
        <p:txBody>
          <a:bodyPr wrap="square" rtlCol="0">
            <a:spAutoFit/>
          </a:bodyPr>
          <a:lstStyle/>
          <a:p>
            <a:r>
              <a:rPr lang="en-US" altLang="zh-TW" sz="2800" dirty="0" smtClean="0"/>
              <a:t>0xffff001c</a:t>
            </a:r>
          </a:p>
        </p:txBody>
      </p:sp>
      <p:graphicFrame>
        <p:nvGraphicFramePr>
          <p:cNvPr id="35" name="內容版面配置區 4"/>
          <p:cNvGraphicFramePr>
            <a:graphicFrameLocks noGrp="1"/>
          </p:cNvGraphicFramePr>
          <p:nvPr>
            <p:ph idx="1"/>
            <p:extLst>
              <p:ext uri="{D42A27DB-BD31-4B8C-83A1-F6EECF244321}">
                <p14:modId xmlns:p14="http://schemas.microsoft.com/office/powerpoint/2010/main" val="1716385256"/>
              </p:ext>
            </p:extLst>
          </p:nvPr>
        </p:nvGraphicFramePr>
        <p:xfrm>
          <a:off x="6248400" y="2895600"/>
          <a:ext cx="2879088" cy="2926080"/>
        </p:xfrm>
        <a:graphic>
          <a:graphicData uri="http://schemas.openxmlformats.org/drawingml/2006/table">
            <a:tbl>
              <a:tblPr firstRow="1" bandRow="1">
                <a:tableStyleId>{D7AC3CCA-C797-4891-BE02-D94E43425B78}</a:tableStyleId>
              </a:tblPr>
              <a:tblGrid>
                <a:gridCol w="910519"/>
                <a:gridCol w="1968569"/>
              </a:tblGrid>
              <a:tr h="285750">
                <a:tc>
                  <a:txBody>
                    <a:bodyPr/>
                    <a:lstStyle/>
                    <a:p>
                      <a:pPr algn="ctr"/>
                      <a:r>
                        <a:rPr lang="en-US" altLang="zh-TW" b="0" dirty="0" smtClean="0">
                          <a:solidFill>
                            <a:schemeClr val="bg1"/>
                          </a:solidFill>
                        </a:rPr>
                        <a:t>0x1C</a:t>
                      </a:r>
                      <a:endParaRPr lang="zh-TW" altLang="en-US" b="0" dirty="0">
                        <a:solidFill>
                          <a:schemeClr val="bg1"/>
                        </a:solidFill>
                      </a:endParaRPr>
                    </a:p>
                  </a:txBody>
                  <a:tcPr>
                    <a:solidFill>
                      <a:schemeClr val="accent5">
                        <a:lumMod val="50000"/>
                      </a:schemeClr>
                    </a:solidFill>
                  </a:tcPr>
                </a:tc>
                <a:tc>
                  <a:txBody>
                    <a:bodyPr/>
                    <a:lstStyle/>
                    <a:p>
                      <a:pPr algn="ctr"/>
                      <a:r>
                        <a:rPr lang="en-US" altLang="zh-TW" b="0" dirty="0" smtClean="0">
                          <a:solidFill>
                            <a:schemeClr val="bg1"/>
                          </a:solidFill>
                        </a:rPr>
                        <a:t>FIQ</a:t>
                      </a:r>
                      <a:endParaRPr lang="zh-TW" altLang="en-US" b="0" dirty="0">
                        <a:solidFill>
                          <a:schemeClr val="bg1"/>
                        </a:solidFill>
                      </a:endParaRPr>
                    </a:p>
                  </a:txBody>
                  <a:tcPr>
                    <a:solidFill>
                      <a:schemeClr val="accent5">
                        <a:lumMod val="50000"/>
                      </a:schemeClr>
                    </a:solidFill>
                  </a:tcPr>
                </a:tc>
              </a:tr>
              <a:tr h="285750">
                <a:tc>
                  <a:txBody>
                    <a:bodyPr/>
                    <a:lstStyle/>
                    <a:p>
                      <a:pPr algn="ctr"/>
                      <a:r>
                        <a:rPr lang="en-US" altLang="zh-TW" b="0" dirty="0" smtClean="0">
                          <a:solidFill>
                            <a:schemeClr val="bg1"/>
                          </a:solidFill>
                        </a:rPr>
                        <a:t>0x18</a:t>
                      </a:r>
                      <a:endParaRPr lang="zh-TW" altLang="en-US" b="0" dirty="0">
                        <a:solidFill>
                          <a:schemeClr val="bg1"/>
                        </a:solidFill>
                      </a:endParaRPr>
                    </a:p>
                  </a:txBody>
                  <a:tcPr>
                    <a:solidFill>
                      <a:schemeClr val="accent5">
                        <a:lumMod val="50000"/>
                      </a:schemeClr>
                    </a:solidFill>
                  </a:tcPr>
                </a:tc>
                <a:tc>
                  <a:txBody>
                    <a:bodyPr/>
                    <a:lstStyle/>
                    <a:p>
                      <a:pPr algn="ctr"/>
                      <a:r>
                        <a:rPr lang="en-US" altLang="zh-TW" b="0" dirty="0" smtClean="0">
                          <a:solidFill>
                            <a:schemeClr val="bg1"/>
                          </a:solidFill>
                        </a:rPr>
                        <a:t>IRQ</a:t>
                      </a:r>
                      <a:endParaRPr lang="zh-TW" altLang="en-US" b="0" dirty="0">
                        <a:solidFill>
                          <a:schemeClr val="bg1"/>
                        </a:solidFill>
                      </a:endParaRPr>
                    </a:p>
                  </a:txBody>
                  <a:tcPr>
                    <a:solidFill>
                      <a:schemeClr val="accent5">
                        <a:lumMod val="50000"/>
                      </a:schemeClr>
                    </a:solidFill>
                  </a:tcPr>
                </a:tc>
              </a:tr>
              <a:tr h="285750">
                <a:tc>
                  <a:txBody>
                    <a:bodyPr/>
                    <a:lstStyle/>
                    <a:p>
                      <a:pPr algn="ctr"/>
                      <a:r>
                        <a:rPr lang="en-US" altLang="zh-TW" b="0" dirty="0" smtClean="0">
                          <a:solidFill>
                            <a:schemeClr val="bg1"/>
                          </a:solidFill>
                        </a:rPr>
                        <a:t>0x14</a:t>
                      </a:r>
                      <a:endParaRPr lang="zh-TW" altLang="en-US" b="0" dirty="0">
                        <a:solidFill>
                          <a:schemeClr val="bg1"/>
                        </a:solidFill>
                      </a:endParaRPr>
                    </a:p>
                  </a:txBody>
                  <a:tcPr>
                    <a:solidFill>
                      <a:schemeClr val="accent6">
                        <a:lumMod val="75000"/>
                      </a:schemeClr>
                    </a:solidFill>
                  </a:tcPr>
                </a:tc>
                <a:tc>
                  <a:txBody>
                    <a:bodyPr/>
                    <a:lstStyle/>
                    <a:p>
                      <a:pPr algn="ctr"/>
                      <a:r>
                        <a:rPr lang="en-US" altLang="zh-TW" b="0" dirty="0" smtClean="0">
                          <a:solidFill>
                            <a:schemeClr val="bg1"/>
                          </a:solidFill>
                        </a:rPr>
                        <a:t>(Reserved)</a:t>
                      </a:r>
                      <a:endParaRPr lang="zh-TW" altLang="en-US" b="0" dirty="0">
                        <a:solidFill>
                          <a:schemeClr val="bg1"/>
                        </a:solidFill>
                      </a:endParaRPr>
                    </a:p>
                  </a:txBody>
                  <a:tcPr>
                    <a:solidFill>
                      <a:schemeClr val="accent6">
                        <a:lumMod val="75000"/>
                      </a:schemeClr>
                    </a:solidFill>
                  </a:tcPr>
                </a:tc>
              </a:tr>
              <a:tr h="285750">
                <a:tc>
                  <a:txBody>
                    <a:bodyPr/>
                    <a:lstStyle/>
                    <a:p>
                      <a:pPr algn="ctr"/>
                      <a:r>
                        <a:rPr lang="en-US" altLang="zh-TW" b="0" dirty="0" smtClean="0">
                          <a:solidFill>
                            <a:schemeClr val="bg1"/>
                          </a:solidFill>
                        </a:rPr>
                        <a:t>0x10</a:t>
                      </a:r>
                      <a:endParaRPr lang="zh-TW" altLang="en-US" b="0" dirty="0">
                        <a:solidFill>
                          <a:schemeClr val="bg1"/>
                        </a:solidFill>
                      </a:endParaRPr>
                    </a:p>
                  </a:txBody>
                  <a:tcPr>
                    <a:solidFill>
                      <a:schemeClr val="accent5">
                        <a:lumMod val="50000"/>
                      </a:schemeClr>
                    </a:solidFill>
                  </a:tcPr>
                </a:tc>
                <a:tc>
                  <a:txBody>
                    <a:bodyPr/>
                    <a:lstStyle/>
                    <a:p>
                      <a:pPr algn="ctr"/>
                      <a:r>
                        <a:rPr lang="en-US" altLang="zh-TW" b="0" dirty="0" smtClean="0">
                          <a:solidFill>
                            <a:schemeClr val="bg1"/>
                          </a:solidFill>
                        </a:rPr>
                        <a:t>Data</a:t>
                      </a:r>
                      <a:r>
                        <a:rPr lang="en-US" altLang="zh-TW" b="0" baseline="0" dirty="0" smtClean="0">
                          <a:solidFill>
                            <a:schemeClr val="bg1"/>
                          </a:solidFill>
                        </a:rPr>
                        <a:t> Abort</a:t>
                      </a:r>
                      <a:endParaRPr lang="zh-TW" altLang="en-US" b="0" dirty="0">
                        <a:solidFill>
                          <a:schemeClr val="bg1"/>
                        </a:solidFill>
                      </a:endParaRPr>
                    </a:p>
                  </a:txBody>
                  <a:tcPr>
                    <a:solidFill>
                      <a:schemeClr val="accent5">
                        <a:lumMod val="50000"/>
                      </a:schemeClr>
                    </a:solidFill>
                  </a:tcPr>
                </a:tc>
              </a:tr>
              <a:tr h="285750">
                <a:tc>
                  <a:txBody>
                    <a:bodyPr/>
                    <a:lstStyle/>
                    <a:p>
                      <a:pPr algn="ctr"/>
                      <a:r>
                        <a:rPr lang="en-US" altLang="zh-TW" b="0" dirty="0" smtClean="0">
                          <a:solidFill>
                            <a:schemeClr val="bg1"/>
                          </a:solidFill>
                        </a:rPr>
                        <a:t>0x0C</a:t>
                      </a:r>
                      <a:endParaRPr lang="zh-TW" altLang="en-US" b="0" dirty="0">
                        <a:solidFill>
                          <a:schemeClr val="bg1"/>
                        </a:solidFill>
                      </a:endParaRPr>
                    </a:p>
                  </a:txBody>
                  <a:tcPr>
                    <a:solidFill>
                      <a:schemeClr val="accent5">
                        <a:lumMod val="50000"/>
                      </a:schemeClr>
                    </a:solidFill>
                  </a:tcPr>
                </a:tc>
                <a:tc>
                  <a:txBody>
                    <a:bodyPr/>
                    <a:lstStyle/>
                    <a:p>
                      <a:pPr algn="ctr"/>
                      <a:r>
                        <a:rPr lang="en-US" altLang="zh-TW" b="0" dirty="0" err="1" smtClean="0">
                          <a:solidFill>
                            <a:schemeClr val="bg1"/>
                          </a:solidFill>
                        </a:rPr>
                        <a:t>Prefetch</a:t>
                      </a:r>
                      <a:r>
                        <a:rPr lang="en-US" altLang="zh-TW" b="0" baseline="0" dirty="0" smtClean="0">
                          <a:solidFill>
                            <a:schemeClr val="bg1"/>
                          </a:solidFill>
                        </a:rPr>
                        <a:t> Abort</a:t>
                      </a:r>
                      <a:endParaRPr lang="zh-TW" altLang="en-US" b="0" dirty="0">
                        <a:solidFill>
                          <a:schemeClr val="bg1"/>
                        </a:solidFill>
                      </a:endParaRPr>
                    </a:p>
                  </a:txBody>
                  <a:tcPr>
                    <a:solidFill>
                      <a:schemeClr val="accent5">
                        <a:lumMod val="50000"/>
                      </a:schemeClr>
                    </a:solidFill>
                  </a:tcPr>
                </a:tc>
              </a:tr>
              <a:tr h="285750">
                <a:tc>
                  <a:txBody>
                    <a:bodyPr/>
                    <a:lstStyle/>
                    <a:p>
                      <a:pPr algn="ctr"/>
                      <a:r>
                        <a:rPr lang="en-US" altLang="zh-TW" b="0" dirty="0" smtClean="0">
                          <a:solidFill>
                            <a:schemeClr val="bg1"/>
                          </a:solidFill>
                        </a:rPr>
                        <a:t>0x08</a:t>
                      </a:r>
                      <a:endParaRPr lang="zh-TW" altLang="en-US" b="0" dirty="0">
                        <a:solidFill>
                          <a:schemeClr val="bg1"/>
                        </a:solidFill>
                      </a:endParaRPr>
                    </a:p>
                  </a:txBody>
                  <a:tcPr>
                    <a:solidFill>
                      <a:schemeClr val="accent5">
                        <a:lumMod val="50000"/>
                      </a:schemeClr>
                    </a:solidFill>
                  </a:tcPr>
                </a:tc>
                <a:tc>
                  <a:txBody>
                    <a:bodyPr/>
                    <a:lstStyle/>
                    <a:p>
                      <a:pPr algn="ctr"/>
                      <a:r>
                        <a:rPr lang="en-US" altLang="zh-TW" b="0" dirty="0" smtClean="0">
                          <a:solidFill>
                            <a:schemeClr val="bg1"/>
                          </a:solidFill>
                        </a:rPr>
                        <a:t>Supervisor</a:t>
                      </a:r>
                      <a:r>
                        <a:rPr lang="en-US" altLang="zh-TW" b="0" baseline="0" dirty="0" smtClean="0">
                          <a:solidFill>
                            <a:schemeClr val="bg1"/>
                          </a:solidFill>
                        </a:rPr>
                        <a:t> Call</a:t>
                      </a:r>
                      <a:endParaRPr lang="zh-TW" altLang="en-US" b="0" dirty="0">
                        <a:solidFill>
                          <a:schemeClr val="bg1"/>
                        </a:solidFill>
                      </a:endParaRPr>
                    </a:p>
                  </a:txBody>
                  <a:tcPr>
                    <a:solidFill>
                      <a:schemeClr val="accent5">
                        <a:lumMod val="50000"/>
                      </a:schemeClr>
                    </a:solidFill>
                  </a:tcPr>
                </a:tc>
              </a:tr>
              <a:tr h="285750">
                <a:tc>
                  <a:txBody>
                    <a:bodyPr/>
                    <a:lstStyle/>
                    <a:p>
                      <a:pPr algn="ctr"/>
                      <a:r>
                        <a:rPr lang="en-US" altLang="zh-TW" b="0" dirty="0" smtClean="0">
                          <a:solidFill>
                            <a:schemeClr val="bg1"/>
                          </a:solidFill>
                        </a:rPr>
                        <a:t>0x04</a:t>
                      </a:r>
                      <a:endParaRPr lang="zh-TW" altLang="en-US" b="0" dirty="0">
                        <a:solidFill>
                          <a:schemeClr val="bg1"/>
                        </a:solidFill>
                      </a:endParaRPr>
                    </a:p>
                  </a:txBody>
                  <a:tcPr>
                    <a:solidFill>
                      <a:schemeClr val="accent5">
                        <a:lumMod val="50000"/>
                      </a:schemeClr>
                    </a:solidFill>
                  </a:tcPr>
                </a:tc>
                <a:tc>
                  <a:txBody>
                    <a:bodyPr/>
                    <a:lstStyle/>
                    <a:p>
                      <a:pPr algn="ctr"/>
                      <a:r>
                        <a:rPr lang="en-US" altLang="zh-TW" b="0" dirty="0" err="1" smtClean="0">
                          <a:solidFill>
                            <a:schemeClr val="bg1"/>
                          </a:solidFill>
                        </a:rPr>
                        <a:t>Undef</a:t>
                      </a:r>
                      <a:r>
                        <a:rPr lang="en-US" altLang="zh-TW" b="0" dirty="0" smtClean="0">
                          <a:solidFill>
                            <a:schemeClr val="bg1"/>
                          </a:solidFill>
                        </a:rPr>
                        <a:t>. Instr.</a:t>
                      </a:r>
                      <a:endParaRPr lang="zh-TW" altLang="en-US" b="0" dirty="0">
                        <a:solidFill>
                          <a:schemeClr val="bg1"/>
                        </a:solidFill>
                      </a:endParaRPr>
                    </a:p>
                  </a:txBody>
                  <a:tcPr>
                    <a:solidFill>
                      <a:schemeClr val="accent5">
                        <a:lumMod val="50000"/>
                      </a:schemeClr>
                    </a:solidFill>
                  </a:tcPr>
                </a:tc>
              </a:tr>
              <a:tr h="285750">
                <a:tc>
                  <a:txBody>
                    <a:bodyPr/>
                    <a:lstStyle/>
                    <a:p>
                      <a:pPr algn="ctr"/>
                      <a:r>
                        <a:rPr lang="en-US" altLang="zh-TW" b="0" dirty="0" smtClean="0">
                          <a:solidFill>
                            <a:schemeClr val="bg1"/>
                          </a:solidFill>
                        </a:rPr>
                        <a:t>0x00</a:t>
                      </a:r>
                      <a:endParaRPr lang="zh-TW" altLang="en-US" b="0" dirty="0">
                        <a:solidFill>
                          <a:schemeClr val="bg1"/>
                        </a:solidFill>
                      </a:endParaRPr>
                    </a:p>
                  </a:txBody>
                  <a:tcPr>
                    <a:solidFill>
                      <a:schemeClr val="accent5">
                        <a:lumMod val="50000"/>
                      </a:schemeClr>
                    </a:solidFill>
                  </a:tcPr>
                </a:tc>
                <a:tc>
                  <a:txBody>
                    <a:bodyPr/>
                    <a:lstStyle/>
                    <a:p>
                      <a:pPr algn="ctr"/>
                      <a:r>
                        <a:rPr lang="en-US" altLang="zh-TW" b="0" dirty="0" smtClean="0">
                          <a:solidFill>
                            <a:schemeClr val="bg1"/>
                          </a:solidFill>
                        </a:rPr>
                        <a:t>Reset</a:t>
                      </a:r>
                      <a:endParaRPr lang="zh-TW" altLang="en-US" b="0" dirty="0">
                        <a:solidFill>
                          <a:schemeClr val="bg1"/>
                        </a:solidFill>
                      </a:endParaRPr>
                    </a:p>
                  </a:txBody>
                  <a:tcPr>
                    <a:solidFill>
                      <a:schemeClr val="accent5">
                        <a:lumMod val="50000"/>
                      </a:schemeClr>
                    </a:solidFill>
                  </a:tcPr>
                </a:tc>
              </a:tr>
            </a:tbl>
          </a:graphicData>
        </a:graphic>
      </p:graphicFrame>
    </p:spTree>
    <p:extLst>
      <p:ext uri="{BB962C8B-B14F-4D97-AF65-F5344CB8AC3E}">
        <p14:creationId xmlns:p14="http://schemas.microsoft.com/office/powerpoint/2010/main" val="2368798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KVM Vector</a:t>
            </a:r>
            <a:endParaRPr lang="zh-TW" altLang="en-US" dirty="0"/>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t>38</a:t>
            </a:fld>
            <a:endParaRPr lang="zh-TW" altLang="en-US"/>
          </a:p>
        </p:txBody>
      </p:sp>
      <p:cxnSp>
        <p:nvCxnSpPr>
          <p:cNvPr id="5" name="直線接點 4"/>
          <p:cNvCxnSpPr/>
          <p:nvPr/>
        </p:nvCxnSpPr>
        <p:spPr>
          <a:xfrm>
            <a:off x="2671776" y="1556792"/>
            <a:ext cx="10660" cy="5184576"/>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p:nvPr/>
        </p:nvCxnSpPr>
        <p:spPr>
          <a:xfrm>
            <a:off x="5202716" y="1556792"/>
            <a:ext cx="0" cy="5184576"/>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882236" y="5445224"/>
            <a:ext cx="1800200" cy="523220"/>
          </a:xfrm>
          <a:prstGeom prst="rect">
            <a:avLst/>
          </a:prstGeom>
          <a:noFill/>
        </p:spPr>
        <p:txBody>
          <a:bodyPr wrap="square" rtlCol="0">
            <a:spAutoFit/>
          </a:bodyPr>
          <a:lstStyle/>
          <a:p>
            <a:r>
              <a:rPr lang="en-US" altLang="zh-TW" sz="2800" dirty="0" smtClean="0"/>
              <a:t>oxffff0000</a:t>
            </a:r>
            <a:endParaRPr lang="zh-TW" altLang="en-US" sz="2800" dirty="0"/>
          </a:p>
        </p:txBody>
      </p:sp>
      <p:sp>
        <p:nvSpPr>
          <p:cNvPr id="8" name="文字方塊 7"/>
          <p:cNvSpPr txBox="1"/>
          <p:nvPr/>
        </p:nvSpPr>
        <p:spPr>
          <a:xfrm>
            <a:off x="863588" y="3527430"/>
            <a:ext cx="1800200" cy="523220"/>
          </a:xfrm>
          <a:prstGeom prst="rect">
            <a:avLst/>
          </a:prstGeom>
          <a:noFill/>
        </p:spPr>
        <p:txBody>
          <a:bodyPr wrap="square" rtlCol="0">
            <a:spAutoFit/>
          </a:bodyPr>
          <a:lstStyle/>
          <a:p>
            <a:r>
              <a:rPr lang="en-US" altLang="zh-TW" sz="2800" dirty="0" smtClean="0"/>
              <a:t>oxffff1000</a:t>
            </a:r>
            <a:endParaRPr lang="zh-TW" altLang="en-US" sz="2800" dirty="0"/>
          </a:p>
        </p:txBody>
      </p:sp>
      <p:grpSp>
        <p:nvGrpSpPr>
          <p:cNvPr id="9" name="群組 8"/>
          <p:cNvGrpSpPr/>
          <p:nvPr/>
        </p:nvGrpSpPr>
        <p:grpSpPr>
          <a:xfrm>
            <a:off x="2671036" y="4941168"/>
            <a:ext cx="2531680" cy="1027276"/>
            <a:chOff x="3552488" y="5426060"/>
            <a:chExt cx="2531680" cy="1027276"/>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563888" y="5480065"/>
              <a:ext cx="2498456" cy="954107"/>
            </a:xfrm>
            <a:prstGeom prst="rect">
              <a:avLst/>
            </a:prstGeom>
            <a:noFill/>
          </p:spPr>
          <p:txBody>
            <a:bodyPr wrap="square" rtlCol="0">
              <a:spAutoFit/>
            </a:bodyPr>
            <a:lstStyle/>
            <a:p>
              <a:pPr algn="ctr"/>
              <a:r>
                <a:rPr lang="en-US" altLang="zh-TW" sz="2800" dirty="0" smtClean="0"/>
                <a:t>KVM</a:t>
              </a:r>
            </a:p>
            <a:p>
              <a:pPr algn="ctr"/>
              <a:r>
                <a:rPr lang="en-US" altLang="zh-TW" sz="2800" dirty="0" smtClean="0"/>
                <a:t>Vector</a:t>
              </a:r>
              <a:endParaRPr lang="zh-TW" altLang="en-US" sz="2800" dirty="0"/>
            </a:p>
          </p:txBody>
        </p:sp>
      </p:grpSp>
      <p:cxnSp>
        <p:nvCxnSpPr>
          <p:cNvPr id="14" name="直線接點 13"/>
          <p:cNvCxnSpPr/>
          <p:nvPr/>
        </p:nvCxnSpPr>
        <p:spPr>
          <a:xfrm>
            <a:off x="2682436" y="3789040"/>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2682436" y="2412429"/>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6" name="文字方塊 15"/>
          <p:cNvSpPr txBox="1"/>
          <p:nvPr/>
        </p:nvSpPr>
        <p:spPr>
          <a:xfrm>
            <a:off x="2663788" y="2708920"/>
            <a:ext cx="2520280" cy="954107"/>
          </a:xfrm>
          <a:prstGeom prst="rect">
            <a:avLst/>
          </a:prstGeom>
          <a:noFill/>
        </p:spPr>
        <p:txBody>
          <a:bodyPr wrap="square" rtlCol="0">
            <a:spAutoFit/>
          </a:bodyPr>
          <a:lstStyle/>
          <a:p>
            <a:pPr algn="ctr"/>
            <a:r>
              <a:rPr lang="en-US" altLang="zh-TW" sz="2800" dirty="0" smtClean="0"/>
              <a:t>The KVM trap</a:t>
            </a:r>
          </a:p>
          <a:p>
            <a:pPr algn="ctr"/>
            <a:r>
              <a:rPr lang="en-US" altLang="zh-TW" sz="2800" dirty="0" smtClean="0"/>
              <a:t>Interface</a:t>
            </a:r>
          </a:p>
        </p:txBody>
      </p:sp>
      <p:sp>
        <p:nvSpPr>
          <p:cNvPr id="61" name="文字方塊 60"/>
          <p:cNvSpPr txBox="1"/>
          <p:nvPr/>
        </p:nvSpPr>
        <p:spPr>
          <a:xfrm>
            <a:off x="882236" y="4679558"/>
            <a:ext cx="1800200" cy="523220"/>
          </a:xfrm>
          <a:prstGeom prst="rect">
            <a:avLst/>
          </a:prstGeom>
          <a:noFill/>
        </p:spPr>
        <p:txBody>
          <a:bodyPr wrap="square" rtlCol="0">
            <a:spAutoFit/>
          </a:bodyPr>
          <a:lstStyle/>
          <a:p>
            <a:r>
              <a:rPr lang="en-US" altLang="zh-TW" sz="2800" dirty="0" smtClean="0"/>
              <a:t>0xffff001c</a:t>
            </a:r>
          </a:p>
        </p:txBody>
      </p:sp>
      <p:cxnSp>
        <p:nvCxnSpPr>
          <p:cNvPr id="13" name="肘形接點 12"/>
          <p:cNvCxnSpPr>
            <a:stCxn id="12" idx="3"/>
            <a:endCxn id="16" idx="3"/>
          </p:cNvCxnSpPr>
          <p:nvPr/>
        </p:nvCxnSpPr>
        <p:spPr>
          <a:xfrm flipV="1">
            <a:off x="5180892" y="3185974"/>
            <a:ext cx="3176" cy="2286253"/>
          </a:xfrm>
          <a:prstGeom prst="bentConnector3">
            <a:avLst>
              <a:gd name="adj1" fmla="val 23001889"/>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6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CPU</a:t>
            </a:r>
            <a:r>
              <a:rPr lang="zh-TW" altLang="en-US" dirty="0" smtClean="0"/>
              <a:t> </a:t>
            </a:r>
            <a:r>
              <a:rPr lang="en-US" altLang="zh-TW" dirty="0" smtClean="0"/>
              <a:t>Virtualization Overhead</a:t>
            </a:r>
            <a:endParaRPr lang="zh-TW" altLang="en-US" dirty="0"/>
          </a:p>
        </p:txBody>
      </p:sp>
      <p:sp>
        <p:nvSpPr>
          <p:cNvPr id="3" name="內容版面配置區 2"/>
          <p:cNvSpPr>
            <a:spLocks noGrp="1"/>
          </p:cNvSpPr>
          <p:nvPr>
            <p:ph idx="1"/>
          </p:nvPr>
        </p:nvSpPr>
        <p:spPr/>
        <p:txBody>
          <a:bodyPr/>
          <a:lstStyle/>
          <a:p>
            <a:r>
              <a:rPr lang="en-US" altLang="zh-TW" dirty="0" smtClean="0"/>
              <a:t>CPU virtualization</a:t>
            </a:r>
          </a:p>
          <a:p>
            <a:pPr lvl="1"/>
            <a:r>
              <a:rPr lang="en-US" altLang="zh-TW" dirty="0" smtClean="0"/>
              <a:t>Frequent lightweight traps result </a:t>
            </a:r>
            <a:r>
              <a:rPr lang="en-US" altLang="zh-TW" dirty="0" smtClean="0"/>
              <a:t>in lots </a:t>
            </a:r>
            <a:r>
              <a:rPr lang="en-US" altLang="zh-TW" dirty="0" smtClean="0"/>
              <a:t>of context switch</a:t>
            </a:r>
          </a:p>
          <a:p>
            <a:pPr lvl="1"/>
            <a:endParaRPr lang="en-US" altLang="zh-TW" dirty="0"/>
          </a:p>
          <a:p>
            <a:r>
              <a:rPr lang="en-US" altLang="zh-TW" dirty="0" smtClean="0"/>
              <a:t>Try to reduce…</a:t>
            </a:r>
          </a:p>
          <a:p>
            <a:pPr lvl="1"/>
            <a:r>
              <a:rPr lang="en-US" altLang="zh-TW" dirty="0" smtClean="0"/>
              <a:t>number of traps</a:t>
            </a:r>
          </a:p>
          <a:p>
            <a:pPr lvl="1"/>
            <a:r>
              <a:rPr lang="en-US" altLang="zh-TW" dirty="0" smtClean="0"/>
              <a:t>Overhead of emulation</a:t>
            </a:r>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t>39</a:t>
            </a:fld>
            <a:endParaRPr lang="zh-TW" altLang="en-US"/>
          </a:p>
        </p:txBody>
      </p:sp>
    </p:spTree>
    <p:extLst>
      <p:ext uri="{BB962C8B-B14F-4D97-AF65-F5344CB8AC3E}">
        <p14:creationId xmlns:p14="http://schemas.microsoft.com/office/powerpoint/2010/main" val="69021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a:t>
            </a:r>
            <a:endParaRPr lang="en-US" dirty="0"/>
          </a:p>
        </p:txBody>
      </p:sp>
      <p:sp>
        <p:nvSpPr>
          <p:cNvPr id="3" name="Content Placeholder 2"/>
          <p:cNvSpPr>
            <a:spLocks noGrp="1"/>
          </p:cNvSpPr>
          <p:nvPr>
            <p:ph idx="1"/>
          </p:nvPr>
        </p:nvSpPr>
        <p:spPr>
          <a:xfrm>
            <a:off x="304800" y="1600200"/>
            <a:ext cx="4343400" cy="4525963"/>
          </a:xfrm>
        </p:spPr>
        <p:txBody>
          <a:bodyPr>
            <a:normAutofit/>
          </a:bodyPr>
          <a:lstStyle/>
          <a:p>
            <a:r>
              <a:rPr lang="en-US" dirty="0" smtClean="0"/>
              <a:t>Basic properties :</a:t>
            </a:r>
          </a:p>
          <a:p>
            <a:pPr lvl="1"/>
            <a:r>
              <a:rPr lang="en-US" dirty="0" smtClean="0"/>
              <a:t>Separate OS and hardware – </a:t>
            </a:r>
            <a:br>
              <a:rPr lang="en-US" dirty="0" smtClean="0"/>
            </a:br>
            <a:r>
              <a:rPr lang="en-US" dirty="0" smtClean="0"/>
              <a:t>break hardware dependencies</a:t>
            </a:r>
          </a:p>
          <a:p>
            <a:pPr lvl="1"/>
            <a:r>
              <a:rPr lang="en-US" dirty="0" smtClean="0"/>
              <a:t>OS and Application as single unit by encapsulation</a:t>
            </a:r>
          </a:p>
          <a:p>
            <a:pPr lvl="1"/>
            <a:r>
              <a:rPr lang="en-US" dirty="0" smtClean="0"/>
              <a:t>Strong fault and security isolation</a:t>
            </a:r>
          </a:p>
          <a:p>
            <a:pPr lvl="1"/>
            <a:r>
              <a:rPr lang="en-US" dirty="0" smtClean="0"/>
              <a:t>Standard, HW independent environments can be provisioned anywhere</a:t>
            </a:r>
          </a:p>
          <a:p>
            <a:pPr lvl="1"/>
            <a:r>
              <a:rPr lang="en-US" dirty="0" smtClean="0"/>
              <a:t>Flexibility to chose the right OS for the right application</a:t>
            </a:r>
          </a:p>
        </p:txBody>
      </p:sp>
      <p:pic>
        <p:nvPicPr>
          <p:cNvPr id="4" name="Picture 3" descr="3_app"/>
          <p:cNvPicPr>
            <a:picLocks noChangeAspect="1" noChangeArrowheads="1"/>
          </p:cNvPicPr>
          <p:nvPr/>
        </p:nvPicPr>
        <p:blipFill>
          <a:blip r:embed="rId2" cstate="print"/>
          <a:srcRect/>
          <a:stretch>
            <a:fillRect/>
          </a:stretch>
        </p:blipFill>
        <p:spPr bwMode="auto">
          <a:xfrm>
            <a:off x="4800600" y="1905000"/>
            <a:ext cx="4191000" cy="4092575"/>
          </a:xfrm>
          <a:prstGeom prst="rect">
            <a:avLst/>
          </a:prstGeom>
          <a:noFill/>
          <a:ln w="9525">
            <a:noFill/>
            <a:miter lim="800000"/>
            <a:headEnd/>
            <a:tailEnd/>
          </a:ln>
        </p:spPr>
      </p:pic>
    </p:spTree>
    <p:extLst>
      <p:ext uri="{BB962C8B-B14F-4D97-AF65-F5344CB8AC3E}">
        <p14:creationId xmlns:p14="http://schemas.microsoft.com/office/powerpoint/2010/main" val="2159460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Optimizations for </a:t>
            </a:r>
            <a:r>
              <a:rPr lang="en-US" altLang="zh-TW" dirty="0" smtClean="0"/>
              <a:t>CPU </a:t>
            </a:r>
            <a:r>
              <a:rPr lang="en-US" altLang="zh-TW" dirty="0" smtClean="0"/>
              <a:t>Virtualization</a:t>
            </a:r>
            <a:endParaRPr lang="zh-TW" altLang="en-US" dirty="0"/>
          </a:p>
        </p:txBody>
      </p:sp>
      <p:sp>
        <p:nvSpPr>
          <p:cNvPr id="3" name="內容版面配置區 2"/>
          <p:cNvSpPr>
            <a:spLocks noGrp="1"/>
          </p:cNvSpPr>
          <p:nvPr>
            <p:ph idx="1"/>
          </p:nvPr>
        </p:nvSpPr>
        <p:spPr>
          <a:xfrm>
            <a:off x="1463040" y="1524000"/>
            <a:ext cx="6421328" cy="4199069"/>
          </a:xfrm>
        </p:spPr>
        <p:txBody>
          <a:bodyPr>
            <a:normAutofit/>
          </a:bodyPr>
          <a:lstStyle/>
          <a:p>
            <a:r>
              <a:rPr lang="en-US" altLang="zh-TW" b="1" dirty="0">
                <a:solidFill>
                  <a:srgbClr val="FF0000"/>
                </a:solidFill>
              </a:rPr>
              <a:t>Dynamic View </a:t>
            </a:r>
          </a:p>
          <a:p>
            <a:pPr lvl="1"/>
            <a:r>
              <a:rPr lang="en-US" altLang="zh-TW" dirty="0"/>
              <a:t>Which sensitive instructions are frequently used by the guest OS in the </a:t>
            </a:r>
            <a:r>
              <a:rPr lang="en-US" altLang="zh-TW" dirty="0" smtClean="0"/>
              <a:t>ARM </a:t>
            </a:r>
            <a:r>
              <a:rPr lang="en-US" altLang="zh-TW" dirty="0"/>
              <a:t>architectures? </a:t>
            </a:r>
          </a:p>
          <a:p>
            <a:pPr lvl="1"/>
            <a:r>
              <a:rPr lang="en-US" altLang="zh-TW" dirty="0"/>
              <a:t>What </a:t>
            </a:r>
            <a:r>
              <a:rPr lang="en-US" altLang="zh-TW" b="1" dirty="0"/>
              <a:t>activities</a:t>
            </a:r>
            <a:r>
              <a:rPr lang="en-US" altLang="zh-TW" dirty="0"/>
              <a:t> </a:t>
            </a:r>
            <a:r>
              <a:rPr lang="en-US" altLang="zh-TW" dirty="0" smtClean="0"/>
              <a:t>are </a:t>
            </a:r>
            <a:r>
              <a:rPr lang="en-US" altLang="zh-TW" dirty="0"/>
              <a:t>these frequently-used sensitive instructions used in? </a:t>
            </a:r>
            <a:endParaRPr lang="en-US" altLang="zh-TW" dirty="0" smtClean="0"/>
          </a:p>
          <a:p>
            <a:pPr lvl="1"/>
            <a:endParaRPr lang="en-US" altLang="zh-TW" dirty="0"/>
          </a:p>
          <a:p>
            <a:r>
              <a:rPr lang="en-US" altLang="zh-TW" b="1" dirty="0" smtClean="0">
                <a:solidFill>
                  <a:srgbClr val="FF0000"/>
                </a:solidFill>
              </a:rPr>
              <a:t>Optimizations</a:t>
            </a:r>
            <a:endParaRPr lang="en-US" altLang="zh-TW" b="1" dirty="0">
              <a:solidFill>
                <a:srgbClr val="FF0000"/>
              </a:solidFill>
            </a:endParaRPr>
          </a:p>
          <a:p>
            <a:pPr lvl="1"/>
            <a:r>
              <a:rPr lang="en-US" altLang="zh-TW" dirty="0" smtClean="0"/>
              <a:t>Reduce </a:t>
            </a:r>
            <a:r>
              <a:rPr lang="en-US" altLang="zh-TW" dirty="0"/>
              <a:t>instruction emulation overhead / </a:t>
            </a:r>
            <a:r>
              <a:rPr lang="en-US" altLang="zh-TW" dirty="0" smtClean="0"/>
              <a:t>traps</a:t>
            </a:r>
            <a:endParaRPr lang="en-US" altLang="zh-TW" dirty="0"/>
          </a:p>
          <a:p>
            <a:pPr lvl="2"/>
            <a:r>
              <a:rPr lang="en-US" altLang="zh-TW" dirty="0"/>
              <a:t>Shadow </a:t>
            </a:r>
            <a:r>
              <a:rPr lang="en-US" altLang="zh-TW" dirty="0" smtClean="0"/>
              <a:t>register </a:t>
            </a:r>
            <a:r>
              <a:rPr lang="en-US" altLang="zh-TW" dirty="0"/>
              <a:t>f</a:t>
            </a:r>
            <a:r>
              <a:rPr lang="en-US" altLang="zh-TW" dirty="0" smtClean="0"/>
              <a:t>ile</a:t>
            </a:r>
          </a:p>
          <a:p>
            <a:pPr lvl="2"/>
            <a:r>
              <a:rPr lang="en-US" altLang="zh-TW" dirty="0" smtClean="0"/>
              <a:t>Sensitive instruction </a:t>
            </a:r>
            <a:r>
              <a:rPr lang="en-US" altLang="zh-TW" dirty="0"/>
              <a:t>g</a:t>
            </a:r>
            <a:r>
              <a:rPr lang="en-US" altLang="zh-TW" dirty="0" smtClean="0"/>
              <a:t>rouping</a:t>
            </a:r>
            <a:endParaRPr lang="en-US" altLang="zh-TW" dirty="0"/>
          </a:p>
          <a:p>
            <a:pPr lvl="2"/>
            <a:r>
              <a:rPr lang="en-US" altLang="zh-TW" dirty="0" smtClean="0"/>
              <a:t>TLB/Cache trap overhead reduction</a:t>
            </a:r>
            <a:endParaRPr lang="en-US" altLang="zh-TW" dirty="0"/>
          </a:p>
          <a:p>
            <a:endParaRPr lang="zh-TW" altLang="en-US" dirty="0"/>
          </a:p>
        </p:txBody>
      </p:sp>
    </p:spTree>
    <p:extLst>
      <p:ext uri="{BB962C8B-B14F-4D97-AF65-F5344CB8AC3E}">
        <p14:creationId xmlns:p14="http://schemas.microsoft.com/office/powerpoint/2010/main" val="2159813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CPU </a:t>
            </a:r>
            <a:r>
              <a:rPr lang="en-US" altLang="zh-TW" dirty="0" smtClean="0"/>
              <a:t>Optimization Methods</a:t>
            </a:r>
            <a:endParaRPr lang="zh-TW" altLang="en-US" dirty="0"/>
          </a:p>
        </p:txBody>
      </p:sp>
      <p:sp>
        <p:nvSpPr>
          <p:cNvPr id="3" name="內容版面配置區 2"/>
          <p:cNvSpPr>
            <a:spLocks noGrp="1"/>
          </p:cNvSpPr>
          <p:nvPr>
            <p:ph idx="1"/>
          </p:nvPr>
        </p:nvSpPr>
        <p:spPr/>
        <p:txBody>
          <a:bodyPr/>
          <a:lstStyle/>
          <a:p>
            <a:r>
              <a:rPr lang="en-US" altLang="zh-TW" dirty="0"/>
              <a:t>Operations that read the information in co-processor are replaced by SRFA (shadow register file access).</a:t>
            </a:r>
          </a:p>
          <a:p>
            <a:r>
              <a:rPr lang="en-US" altLang="zh-TW" dirty="0" smtClean="0"/>
              <a:t>TLB</a:t>
            </a:r>
            <a:r>
              <a:rPr lang="zh-TW" altLang="en-US" dirty="0" smtClean="0"/>
              <a:t> </a:t>
            </a:r>
            <a:r>
              <a:rPr lang="en-US" altLang="zh-TW" dirty="0" smtClean="0"/>
              <a:t>operations and BTB flush in guest are replaced by NOP.</a:t>
            </a:r>
          </a:p>
          <a:p>
            <a:r>
              <a:rPr lang="en-US" altLang="zh-TW" dirty="0" smtClean="0"/>
              <a:t>FIT (fast instruction trap) is applied to reduce costs of context switch.</a:t>
            </a:r>
            <a:endParaRPr lang="zh-TW" altLang="en-US" dirty="0"/>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t>41</a:t>
            </a:fld>
            <a:endParaRPr lang="zh-TW" altLang="en-US"/>
          </a:p>
        </p:txBody>
      </p:sp>
    </p:spTree>
    <p:extLst>
      <p:ext uri="{BB962C8B-B14F-4D97-AF65-F5344CB8AC3E}">
        <p14:creationId xmlns:p14="http://schemas.microsoft.com/office/powerpoint/2010/main" val="330754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CPU</a:t>
            </a:r>
            <a:r>
              <a:rPr lang="zh-TW" altLang="en-US" dirty="0" smtClean="0"/>
              <a:t> </a:t>
            </a:r>
            <a:r>
              <a:rPr lang="en-US" altLang="zh-TW" dirty="0"/>
              <a:t>O</a:t>
            </a:r>
            <a:r>
              <a:rPr lang="en-US" altLang="zh-TW" dirty="0" smtClean="0"/>
              <a:t>ptimization</a:t>
            </a:r>
            <a:endParaRPr lang="zh-TW" altLang="en-US" dirty="0"/>
          </a:p>
        </p:txBody>
      </p:sp>
      <p:sp>
        <p:nvSpPr>
          <p:cNvPr id="3" name="內容版面配置區 2"/>
          <p:cNvSpPr>
            <a:spLocks noGrp="1"/>
          </p:cNvSpPr>
          <p:nvPr>
            <p:ph idx="1"/>
          </p:nvPr>
        </p:nvSpPr>
        <p:spPr>
          <a:xfrm>
            <a:off x="457200" y="1600201"/>
            <a:ext cx="8229600" cy="1219200"/>
          </a:xfrm>
        </p:spPr>
        <p:txBody>
          <a:bodyPr/>
          <a:lstStyle/>
          <a:p>
            <a:r>
              <a:rPr lang="en-US" altLang="zh-TW" dirty="0" smtClean="0"/>
              <a:t>Shadow file register (SFR)</a:t>
            </a:r>
          </a:p>
          <a:p>
            <a:pPr lvl="1"/>
            <a:r>
              <a:rPr lang="en-US" altLang="zh-TW" dirty="0" smtClean="0"/>
              <a:t>Map VCPU’s shadow state of the register file into memory region that is both accessible for the VMM and guest with RW permission.</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t>42</a:t>
            </a:fld>
            <a:endParaRPr lang="zh-TW" altLang="en-US"/>
          </a:p>
        </p:txBody>
      </p:sp>
    </p:spTree>
    <p:extLst>
      <p:ext uri="{BB962C8B-B14F-4D97-AF65-F5344CB8AC3E}">
        <p14:creationId xmlns:p14="http://schemas.microsoft.com/office/powerpoint/2010/main" val="1262461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228600"/>
            <a:ext cx="8229600" cy="868362"/>
          </a:xfrm>
        </p:spPr>
        <p:txBody>
          <a:bodyPr>
            <a:normAutofit/>
          </a:bodyPr>
          <a:lstStyle/>
          <a:p>
            <a:r>
              <a:rPr lang="en-US" altLang="zh-TW" dirty="0" smtClean="0"/>
              <a:t>Shadow Register File </a:t>
            </a:r>
            <a:r>
              <a:rPr lang="en-US" altLang="zh-TW" dirty="0" smtClean="0"/>
              <a:t>Optimization </a:t>
            </a:r>
            <a:endParaRPr lang="zh-TW" altLang="en-US" dirty="0"/>
          </a:p>
        </p:txBody>
      </p:sp>
      <p:sp>
        <p:nvSpPr>
          <p:cNvPr id="7" name="圓角矩形 6"/>
          <p:cNvSpPr/>
          <p:nvPr/>
        </p:nvSpPr>
        <p:spPr>
          <a:xfrm>
            <a:off x="1843969" y="5240288"/>
            <a:ext cx="235114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b="1" dirty="0" smtClean="0"/>
              <a:t>Sensitive Instruction</a:t>
            </a:r>
          </a:p>
          <a:p>
            <a:pPr algn="ctr"/>
            <a:r>
              <a:rPr lang="en-US" altLang="zh-TW" b="1" dirty="0" smtClean="0"/>
              <a:t>Emulation Engine</a:t>
            </a:r>
            <a:endParaRPr lang="zh-TW" altLang="en-US" b="1" dirty="0"/>
          </a:p>
        </p:txBody>
      </p:sp>
      <p:sp>
        <p:nvSpPr>
          <p:cNvPr id="8" name="矩形 7"/>
          <p:cNvSpPr/>
          <p:nvPr/>
        </p:nvSpPr>
        <p:spPr>
          <a:xfrm>
            <a:off x="2574937" y="3617223"/>
            <a:ext cx="1080120"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VCPU</a:t>
            </a:r>
          </a:p>
          <a:p>
            <a:pPr algn="ctr"/>
            <a:r>
              <a:rPr lang="en-US" altLang="zh-TW" dirty="0" smtClean="0"/>
              <a:t>Register</a:t>
            </a:r>
          </a:p>
          <a:p>
            <a:pPr algn="ctr"/>
            <a:r>
              <a:rPr lang="en-US" altLang="zh-TW" dirty="0" smtClean="0"/>
              <a:t>File</a:t>
            </a:r>
            <a:endParaRPr lang="zh-TW" altLang="en-US" dirty="0"/>
          </a:p>
        </p:txBody>
      </p:sp>
      <p:sp>
        <p:nvSpPr>
          <p:cNvPr id="9" name="弧形向右箭號 8"/>
          <p:cNvSpPr/>
          <p:nvPr/>
        </p:nvSpPr>
        <p:spPr>
          <a:xfrm>
            <a:off x="1843969" y="4173198"/>
            <a:ext cx="648072"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2" name="文字方塊 11"/>
          <p:cNvSpPr txBox="1"/>
          <p:nvPr/>
        </p:nvSpPr>
        <p:spPr>
          <a:xfrm>
            <a:off x="5627273" y="3846021"/>
            <a:ext cx="1213794" cy="923330"/>
          </a:xfrm>
          <a:prstGeom prst="rect">
            <a:avLst/>
          </a:prstGeom>
          <a:noFill/>
        </p:spPr>
        <p:txBody>
          <a:bodyPr wrap="none" rtlCol="0">
            <a:spAutoFit/>
          </a:bodyPr>
          <a:lstStyle/>
          <a:p>
            <a:pPr algn="ctr"/>
            <a:r>
              <a:rPr lang="en-US" altLang="zh-TW" b="1" dirty="0" smtClean="0"/>
              <a:t>Guest</a:t>
            </a:r>
          </a:p>
          <a:p>
            <a:pPr algn="ctr"/>
            <a:r>
              <a:rPr lang="en-US" altLang="zh-TW" b="1" dirty="0" smtClean="0"/>
              <a:t>Sensitive</a:t>
            </a:r>
          </a:p>
          <a:p>
            <a:pPr algn="ctr"/>
            <a:r>
              <a:rPr lang="en-US" altLang="zh-TW" b="1" dirty="0" smtClean="0"/>
              <a:t>Instructions</a:t>
            </a:r>
            <a:endParaRPr lang="zh-TW" altLang="en-US" b="1" dirty="0"/>
          </a:p>
        </p:txBody>
      </p:sp>
      <p:cxnSp>
        <p:nvCxnSpPr>
          <p:cNvPr id="6" name="直線接點 5"/>
          <p:cNvCxnSpPr/>
          <p:nvPr/>
        </p:nvCxnSpPr>
        <p:spPr>
          <a:xfrm>
            <a:off x="4794010" y="3368080"/>
            <a:ext cx="0" cy="288032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3" name="文字方塊 12"/>
          <p:cNvSpPr txBox="1"/>
          <p:nvPr/>
        </p:nvSpPr>
        <p:spPr>
          <a:xfrm>
            <a:off x="2490956" y="3007840"/>
            <a:ext cx="1369670" cy="369332"/>
          </a:xfrm>
          <a:prstGeom prst="rect">
            <a:avLst/>
          </a:prstGeom>
          <a:noFill/>
        </p:spPr>
        <p:txBody>
          <a:bodyPr wrap="none" rtlCol="0">
            <a:spAutoFit/>
          </a:bodyPr>
          <a:lstStyle/>
          <a:p>
            <a:r>
              <a:rPr lang="en-US" altLang="zh-TW" u="sng" dirty="0" smtClean="0"/>
              <a:t>Hypervisor</a:t>
            </a:r>
            <a:endParaRPr lang="zh-TW" altLang="en-US" u="sng" dirty="0"/>
          </a:p>
        </p:txBody>
      </p:sp>
      <p:sp>
        <p:nvSpPr>
          <p:cNvPr id="14" name="文字方塊 13"/>
          <p:cNvSpPr txBox="1"/>
          <p:nvPr/>
        </p:nvSpPr>
        <p:spPr>
          <a:xfrm>
            <a:off x="5887761" y="3007840"/>
            <a:ext cx="814647" cy="369332"/>
          </a:xfrm>
          <a:prstGeom prst="rect">
            <a:avLst/>
          </a:prstGeom>
          <a:noFill/>
        </p:spPr>
        <p:txBody>
          <a:bodyPr wrap="none" rtlCol="0">
            <a:spAutoFit/>
          </a:bodyPr>
          <a:lstStyle/>
          <a:p>
            <a:r>
              <a:rPr lang="en-US" altLang="zh-TW" u="sng" dirty="0" smtClean="0"/>
              <a:t>Guest</a:t>
            </a:r>
            <a:endParaRPr lang="zh-TW" altLang="en-US" u="sng" dirty="0"/>
          </a:p>
        </p:txBody>
      </p:sp>
      <p:sp>
        <p:nvSpPr>
          <p:cNvPr id="15" name="向下箭號 14"/>
          <p:cNvSpPr/>
          <p:nvPr/>
        </p:nvSpPr>
        <p:spPr>
          <a:xfrm rot="3474292">
            <a:off x="4594374" y="4299170"/>
            <a:ext cx="432048" cy="1283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5032238" y="5055622"/>
            <a:ext cx="595035" cy="369332"/>
          </a:xfrm>
          <a:prstGeom prst="rect">
            <a:avLst/>
          </a:prstGeom>
          <a:noFill/>
        </p:spPr>
        <p:txBody>
          <a:bodyPr wrap="none" rtlCol="0">
            <a:spAutoFit/>
          </a:bodyPr>
          <a:lstStyle/>
          <a:p>
            <a:r>
              <a:rPr lang="en-US" altLang="zh-TW" b="1" dirty="0" smtClean="0">
                <a:solidFill>
                  <a:srgbClr val="FF0000"/>
                </a:solidFill>
              </a:rPr>
              <a:t>Trap</a:t>
            </a:r>
            <a:endParaRPr lang="zh-TW" altLang="en-US" b="1" dirty="0">
              <a:solidFill>
                <a:srgbClr val="FF0000"/>
              </a:solidFill>
            </a:endParaRPr>
          </a:p>
        </p:txBody>
      </p:sp>
      <p:sp>
        <p:nvSpPr>
          <p:cNvPr id="17" name="內容版面配置區 2"/>
          <p:cNvSpPr>
            <a:spLocks noGrp="1"/>
          </p:cNvSpPr>
          <p:nvPr>
            <p:ph idx="1"/>
          </p:nvPr>
        </p:nvSpPr>
        <p:spPr>
          <a:xfrm>
            <a:off x="457200" y="1371600"/>
            <a:ext cx="8229600" cy="1219200"/>
          </a:xfrm>
        </p:spPr>
        <p:txBody>
          <a:bodyPr/>
          <a:lstStyle/>
          <a:p>
            <a:r>
              <a:rPr lang="en-US" altLang="zh-TW" dirty="0" smtClean="0"/>
              <a:t>Shadow file register (SFR)</a:t>
            </a:r>
          </a:p>
          <a:p>
            <a:pPr lvl="1"/>
            <a:r>
              <a:rPr lang="en-US" altLang="zh-TW" dirty="0" smtClean="0"/>
              <a:t>Map VCPU’s shadow state of the register file into memory region that is both accessible for the VMM and guest with RW permission.</a:t>
            </a:r>
          </a:p>
          <a:p>
            <a:endParaRPr lang="en-US" altLang="zh-TW" dirty="0" smtClean="0"/>
          </a:p>
          <a:p>
            <a:endParaRPr lang="zh-TW" altLang="en-US" dirty="0"/>
          </a:p>
        </p:txBody>
      </p:sp>
    </p:spTree>
    <p:extLst>
      <p:ext uri="{BB962C8B-B14F-4D97-AF65-F5344CB8AC3E}">
        <p14:creationId xmlns:p14="http://schemas.microsoft.com/office/powerpoint/2010/main" val="3572519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Shadow Register File </a:t>
            </a:r>
            <a:r>
              <a:rPr lang="en-US" altLang="zh-TW" dirty="0" smtClean="0"/>
              <a:t>Optimization </a:t>
            </a:r>
            <a:endParaRPr lang="zh-TW" altLang="en-US" dirty="0"/>
          </a:p>
        </p:txBody>
      </p:sp>
      <p:sp>
        <p:nvSpPr>
          <p:cNvPr id="4" name="頁尾版面配置區 3"/>
          <p:cNvSpPr>
            <a:spLocks noGrp="1"/>
          </p:cNvSpPr>
          <p:nvPr>
            <p:ph type="ftr" sz="quarter" idx="11"/>
          </p:nvPr>
        </p:nvSpPr>
        <p:spPr/>
        <p:txBody>
          <a:bodyPr/>
          <a:lstStyle/>
          <a:p>
            <a:endParaRPr lang="zh-TW" altLang="en-US" dirty="0"/>
          </a:p>
        </p:txBody>
      </p:sp>
      <p:sp>
        <p:nvSpPr>
          <p:cNvPr id="7" name="圓角矩形 6"/>
          <p:cNvSpPr/>
          <p:nvPr/>
        </p:nvSpPr>
        <p:spPr>
          <a:xfrm>
            <a:off x="1907704" y="4437112"/>
            <a:ext cx="2287413"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b="1" dirty="0" smtClean="0"/>
              <a:t>Sensitive Instruction</a:t>
            </a:r>
          </a:p>
          <a:p>
            <a:pPr algn="ctr"/>
            <a:r>
              <a:rPr lang="en-US" altLang="zh-TW" b="1" dirty="0" smtClean="0"/>
              <a:t>Emulation Engine</a:t>
            </a:r>
            <a:endParaRPr lang="zh-TW" altLang="en-US" b="1" dirty="0"/>
          </a:p>
        </p:txBody>
      </p:sp>
      <p:sp>
        <p:nvSpPr>
          <p:cNvPr id="8" name="矩形 7"/>
          <p:cNvSpPr/>
          <p:nvPr/>
        </p:nvSpPr>
        <p:spPr>
          <a:xfrm>
            <a:off x="2574937" y="2814047"/>
            <a:ext cx="1080120"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VCPU</a:t>
            </a:r>
          </a:p>
          <a:p>
            <a:pPr algn="ctr"/>
            <a:r>
              <a:rPr lang="en-US" altLang="zh-TW" dirty="0" smtClean="0"/>
              <a:t>Register</a:t>
            </a:r>
          </a:p>
          <a:p>
            <a:pPr algn="ctr"/>
            <a:r>
              <a:rPr lang="en-US" altLang="zh-TW" dirty="0" smtClean="0"/>
              <a:t>File</a:t>
            </a:r>
            <a:endParaRPr lang="zh-TW" altLang="en-US" dirty="0"/>
          </a:p>
        </p:txBody>
      </p:sp>
      <p:sp>
        <p:nvSpPr>
          <p:cNvPr id="9" name="弧形向右箭號 8"/>
          <p:cNvSpPr/>
          <p:nvPr/>
        </p:nvSpPr>
        <p:spPr>
          <a:xfrm>
            <a:off x="1843969" y="3370022"/>
            <a:ext cx="648072"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2" name="文字方塊 11"/>
          <p:cNvSpPr txBox="1"/>
          <p:nvPr/>
        </p:nvSpPr>
        <p:spPr>
          <a:xfrm>
            <a:off x="6732240" y="2908357"/>
            <a:ext cx="1213794" cy="923330"/>
          </a:xfrm>
          <a:prstGeom prst="rect">
            <a:avLst/>
          </a:prstGeom>
          <a:noFill/>
        </p:spPr>
        <p:txBody>
          <a:bodyPr wrap="none" rtlCol="0">
            <a:spAutoFit/>
          </a:bodyPr>
          <a:lstStyle/>
          <a:p>
            <a:pPr algn="ctr"/>
            <a:r>
              <a:rPr lang="en-US" altLang="zh-TW" b="1" dirty="0" smtClean="0"/>
              <a:t>Guest</a:t>
            </a:r>
          </a:p>
          <a:p>
            <a:pPr algn="ctr"/>
            <a:r>
              <a:rPr lang="en-US" altLang="zh-TW" b="1" dirty="0" smtClean="0"/>
              <a:t>Sensitive</a:t>
            </a:r>
          </a:p>
          <a:p>
            <a:pPr algn="ctr"/>
            <a:r>
              <a:rPr lang="en-US" altLang="zh-TW" b="1" dirty="0" smtClean="0"/>
              <a:t>Instructions</a:t>
            </a:r>
            <a:endParaRPr lang="zh-TW" altLang="en-US" b="1" dirty="0"/>
          </a:p>
        </p:txBody>
      </p:sp>
      <p:cxnSp>
        <p:nvCxnSpPr>
          <p:cNvPr id="6" name="直線接點 5"/>
          <p:cNvCxnSpPr/>
          <p:nvPr/>
        </p:nvCxnSpPr>
        <p:spPr>
          <a:xfrm>
            <a:off x="4794010" y="2564904"/>
            <a:ext cx="0" cy="288032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3" name="文字方塊 12"/>
          <p:cNvSpPr txBox="1"/>
          <p:nvPr/>
        </p:nvSpPr>
        <p:spPr>
          <a:xfrm>
            <a:off x="2490956" y="2204664"/>
            <a:ext cx="1369670" cy="369332"/>
          </a:xfrm>
          <a:prstGeom prst="rect">
            <a:avLst/>
          </a:prstGeom>
          <a:noFill/>
        </p:spPr>
        <p:txBody>
          <a:bodyPr wrap="none" rtlCol="0">
            <a:spAutoFit/>
          </a:bodyPr>
          <a:lstStyle/>
          <a:p>
            <a:r>
              <a:rPr lang="en-US" altLang="zh-TW" u="sng" dirty="0" smtClean="0"/>
              <a:t>Hypervisor</a:t>
            </a:r>
            <a:endParaRPr lang="zh-TW" altLang="en-US" u="sng" dirty="0"/>
          </a:p>
        </p:txBody>
      </p:sp>
      <p:sp>
        <p:nvSpPr>
          <p:cNvPr id="14" name="文字方塊 13"/>
          <p:cNvSpPr txBox="1"/>
          <p:nvPr/>
        </p:nvSpPr>
        <p:spPr>
          <a:xfrm>
            <a:off x="6091192" y="2195572"/>
            <a:ext cx="814647" cy="369332"/>
          </a:xfrm>
          <a:prstGeom prst="rect">
            <a:avLst/>
          </a:prstGeom>
          <a:noFill/>
        </p:spPr>
        <p:txBody>
          <a:bodyPr wrap="none" rtlCol="0">
            <a:spAutoFit/>
          </a:bodyPr>
          <a:lstStyle/>
          <a:p>
            <a:r>
              <a:rPr lang="en-US" altLang="zh-TW" u="sng" dirty="0" smtClean="0"/>
              <a:t>Guest</a:t>
            </a:r>
            <a:endParaRPr lang="zh-TW" altLang="en-US" u="sng" dirty="0"/>
          </a:p>
        </p:txBody>
      </p:sp>
      <p:sp>
        <p:nvSpPr>
          <p:cNvPr id="17" name="矩形 16"/>
          <p:cNvSpPr/>
          <p:nvPr/>
        </p:nvSpPr>
        <p:spPr>
          <a:xfrm>
            <a:off x="5233973" y="2814047"/>
            <a:ext cx="1080120"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dirty="0" smtClean="0"/>
              <a:t>Shadow</a:t>
            </a:r>
          </a:p>
          <a:p>
            <a:pPr algn="ctr"/>
            <a:r>
              <a:rPr lang="en-US" altLang="zh-TW" dirty="0" smtClean="0"/>
              <a:t>Register</a:t>
            </a:r>
          </a:p>
          <a:p>
            <a:pPr algn="ctr"/>
            <a:r>
              <a:rPr lang="en-US" altLang="zh-TW" dirty="0" smtClean="0"/>
              <a:t>File</a:t>
            </a:r>
            <a:endParaRPr lang="zh-TW" altLang="en-US" dirty="0"/>
          </a:p>
        </p:txBody>
      </p:sp>
      <p:sp>
        <p:nvSpPr>
          <p:cNvPr id="18" name="左-右雙向箭號 17"/>
          <p:cNvSpPr/>
          <p:nvPr/>
        </p:nvSpPr>
        <p:spPr>
          <a:xfrm>
            <a:off x="3851920" y="3212976"/>
            <a:ext cx="1382053"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4086335" y="2858179"/>
            <a:ext cx="699872" cy="369332"/>
          </a:xfrm>
          <a:prstGeom prst="rect">
            <a:avLst/>
          </a:prstGeom>
          <a:noFill/>
        </p:spPr>
        <p:txBody>
          <a:bodyPr wrap="none" rtlCol="0">
            <a:spAutoFit/>
          </a:bodyPr>
          <a:lstStyle/>
          <a:p>
            <a:r>
              <a:rPr lang="en-US" altLang="zh-TW" b="1" dirty="0" smtClean="0">
                <a:solidFill>
                  <a:srgbClr val="FF0000"/>
                </a:solidFill>
              </a:rPr>
              <a:t>Sync</a:t>
            </a:r>
            <a:endParaRPr lang="zh-TW" altLang="en-US" b="1" dirty="0">
              <a:solidFill>
                <a:srgbClr val="FF0000"/>
              </a:solidFill>
            </a:endParaRPr>
          </a:p>
        </p:txBody>
      </p:sp>
      <p:sp>
        <p:nvSpPr>
          <p:cNvPr id="3" name="弧形向右箭號 2"/>
          <p:cNvSpPr/>
          <p:nvPr/>
        </p:nvSpPr>
        <p:spPr>
          <a:xfrm rot="15935811">
            <a:off x="6540079" y="3573183"/>
            <a:ext cx="731520" cy="1564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065078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096962"/>
          </a:xfrm>
        </p:spPr>
        <p:txBody>
          <a:bodyPr>
            <a:noAutofit/>
          </a:bodyPr>
          <a:lstStyle/>
          <a:p>
            <a:r>
              <a:rPr lang="en-US" altLang="zh-TW" sz="3200" dirty="0" smtClean="0"/>
              <a:t>Sensitive Instruction </a:t>
            </a:r>
            <a:r>
              <a:rPr lang="en-US" altLang="zh-TW" sz="3200" dirty="0" smtClean="0"/>
              <a:t>Grouping Optimization </a:t>
            </a:r>
            <a:endParaRPr lang="zh-TW" altLang="en-US" sz="3200" dirty="0"/>
          </a:p>
        </p:txBody>
      </p:sp>
      <p:sp>
        <p:nvSpPr>
          <p:cNvPr id="4" name="頁尾版面配置區 3"/>
          <p:cNvSpPr>
            <a:spLocks noGrp="1"/>
          </p:cNvSpPr>
          <p:nvPr>
            <p:ph type="ftr" sz="quarter" idx="11"/>
          </p:nvPr>
        </p:nvSpPr>
        <p:spPr/>
        <p:txBody>
          <a:bodyPr/>
          <a:lstStyle/>
          <a:p>
            <a:endParaRPr lang="zh-TW" altLang="en-US" dirty="0"/>
          </a:p>
        </p:txBody>
      </p:sp>
      <p:sp>
        <p:nvSpPr>
          <p:cNvPr id="7" name="矩形 6"/>
          <p:cNvSpPr/>
          <p:nvPr/>
        </p:nvSpPr>
        <p:spPr>
          <a:xfrm>
            <a:off x="1630088" y="3374990"/>
            <a:ext cx="6187912" cy="2862322"/>
          </a:xfrm>
          <a:prstGeom prst="rect">
            <a:avLst/>
          </a:prstGeom>
          <a:solidFill>
            <a:schemeClr val="tx1">
              <a:lumMod val="85000"/>
              <a:lumOff val="15000"/>
            </a:schemeClr>
          </a:solidFill>
        </p:spPr>
        <p:txBody>
          <a:bodyPr wrap="none">
            <a:spAutoFit/>
          </a:bodyPr>
          <a:lstStyle/>
          <a:p>
            <a:r>
              <a:rPr lang="en-US" altLang="zh-TW" dirty="0">
                <a:solidFill>
                  <a:schemeClr val="bg1"/>
                </a:solidFill>
                <a:latin typeface="Arial Unicode MS" pitchFamily="34" charset="-120"/>
                <a:ea typeface="Arial Unicode MS" pitchFamily="34" charset="-120"/>
                <a:cs typeface="Arial Unicode MS" pitchFamily="34" charset="-120"/>
              </a:rPr>
              <a:t>.macro  </a:t>
            </a:r>
            <a:r>
              <a:rPr lang="en-US" altLang="zh-TW" b="1" dirty="0" err="1">
                <a:solidFill>
                  <a:schemeClr val="bg1"/>
                </a:solidFill>
                <a:latin typeface="Arial Unicode MS" pitchFamily="34" charset="-120"/>
                <a:ea typeface="Arial Unicode MS" pitchFamily="34" charset="-120"/>
                <a:cs typeface="Arial Unicode MS" pitchFamily="34" charset="-120"/>
              </a:rPr>
              <a:t>vector_stub</a:t>
            </a:r>
            <a:r>
              <a:rPr lang="en-US" altLang="zh-TW" dirty="0">
                <a:solidFill>
                  <a:schemeClr val="bg1"/>
                </a:solidFill>
                <a:latin typeface="Arial Unicode MS" pitchFamily="34" charset="-120"/>
                <a:ea typeface="Arial Unicode MS" pitchFamily="34" charset="-120"/>
                <a:cs typeface="Arial Unicode MS" pitchFamily="34" charset="-120"/>
              </a:rPr>
              <a:t>, name, mode, </a:t>
            </a:r>
            <a:r>
              <a:rPr lang="en-US" altLang="zh-TW" dirty="0" smtClean="0">
                <a:solidFill>
                  <a:schemeClr val="bg1"/>
                </a:solidFill>
                <a:latin typeface="Arial Unicode MS" pitchFamily="34" charset="-120"/>
                <a:ea typeface="Arial Unicode MS" pitchFamily="34" charset="-120"/>
                <a:cs typeface="Arial Unicode MS" pitchFamily="34" charset="-120"/>
              </a:rPr>
              <a:t>correction=0</a:t>
            </a:r>
          </a:p>
          <a:p>
            <a:pPr lvl="1"/>
            <a:r>
              <a:rPr lang="en-US" altLang="zh-TW" dirty="0" err="1" smtClean="0">
                <a:solidFill>
                  <a:schemeClr val="bg1"/>
                </a:solidFill>
                <a:latin typeface="Arial Unicode MS" pitchFamily="34" charset="-120"/>
                <a:ea typeface="Arial Unicode MS" pitchFamily="34" charset="-120"/>
                <a:cs typeface="Arial Unicode MS" pitchFamily="34" charset="-120"/>
              </a:rPr>
              <a:t>stmia</a:t>
            </a:r>
            <a:r>
              <a:rPr lang="en-US" altLang="zh-TW" dirty="0" smtClean="0">
                <a:solidFill>
                  <a:schemeClr val="bg1"/>
                </a:solidFill>
                <a:latin typeface="Arial Unicode MS" pitchFamily="34" charset="-120"/>
                <a:ea typeface="Arial Unicode MS" pitchFamily="34" charset="-120"/>
                <a:cs typeface="Arial Unicode MS" pitchFamily="34" charset="-120"/>
              </a:rPr>
              <a:t> </a:t>
            </a:r>
            <a:r>
              <a:rPr lang="en-US" altLang="zh-TW" dirty="0" err="1" smtClean="0">
                <a:solidFill>
                  <a:schemeClr val="bg1"/>
                </a:solidFill>
                <a:latin typeface="Arial Unicode MS" pitchFamily="34" charset="-120"/>
                <a:ea typeface="Arial Unicode MS" pitchFamily="34" charset="-120"/>
                <a:cs typeface="Arial Unicode MS" pitchFamily="34" charset="-120"/>
              </a:rPr>
              <a:t>sp</a:t>
            </a:r>
            <a:r>
              <a:rPr lang="en-US" altLang="zh-TW" dirty="0" smtClean="0">
                <a:solidFill>
                  <a:schemeClr val="bg1"/>
                </a:solidFill>
                <a:latin typeface="Arial Unicode MS" pitchFamily="34" charset="-120"/>
                <a:ea typeface="Arial Unicode MS" pitchFamily="34" charset="-120"/>
                <a:cs typeface="Arial Unicode MS" pitchFamily="34" charset="-120"/>
              </a:rPr>
              <a:t>, {r0, </a:t>
            </a:r>
            <a:r>
              <a:rPr lang="en-US" altLang="zh-TW" dirty="0" err="1" smtClean="0">
                <a:solidFill>
                  <a:schemeClr val="bg1"/>
                </a:solidFill>
                <a:latin typeface="Arial Unicode MS" pitchFamily="34" charset="-120"/>
                <a:ea typeface="Arial Unicode MS" pitchFamily="34" charset="-120"/>
                <a:cs typeface="Arial Unicode MS" pitchFamily="34" charset="-120"/>
              </a:rPr>
              <a:t>lr</a:t>
            </a:r>
            <a:r>
              <a:rPr lang="en-US" altLang="zh-TW" dirty="0" smtClean="0">
                <a:solidFill>
                  <a:schemeClr val="bg1"/>
                </a:solidFill>
                <a:latin typeface="Arial Unicode MS" pitchFamily="34" charset="-120"/>
                <a:ea typeface="Arial Unicode MS" pitchFamily="34" charset="-120"/>
                <a:cs typeface="Arial Unicode MS" pitchFamily="34" charset="-120"/>
              </a:rPr>
              <a:t>}</a:t>
            </a:r>
          </a:p>
          <a:p>
            <a:pPr lvl="1"/>
            <a:r>
              <a:rPr lang="en-US" altLang="zh-TW" b="1" dirty="0" err="1" smtClean="0">
                <a:solidFill>
                  <a:srgbClr val="FF0000"/>
                </a:solidFill>
                <a:latin typeface="Arial Unicode MS" pitchFamily="34" charset="-120"/>
                <a:ea typeface="Arial Unicode MS" pitchFamily="34" charset="-120"/>
                <a:cs typeface="Arial Unicode MS" pitchFamily="34" charset="-120"/>
              </a:rPr>
              <a:t>mrs</a:t>
            </a:r>
            <a:r>
              <a:rPr lang="en-US" altLang="zh-TW" b="1" dirty="0" smtClean="0">
                <a:solidFill>
                  <a:srgbClr val="FF0000"/>
                </a:solidFill>
                <a:latin typeface="Arial Unicode MS" pitchFamily="34" charset="-120"/>
                <a:ea typeface="Arial Unicode MS" pitchFamily="34" charset="-120"/>
                <a:cs typeface="Arial Unicode MS" pitchFamily="34" charset="-120"/>
              </a:rPr>
              <a:t> </a:t>
            </a:r>
            <a:r>
              <a:rPr lang="en-US" altLang="zh-TW" b="1" dirty="0" err="1">
                <a:solidFill>
                  <a:srgbClr val="FF0000"/>
                </a:solidFill>
                <a:latin typeface="Arial Unicode MS" pitchFamily="34" charset="-120"/>
                <a:ea typeface="Arial Unicode MS" pitchFamily="34" charset="-120"/>
                <a:cs typeface="Arial Unicode MS" pitchFamily="34" charset="-120"/>
              </a:rPr>
              <a:t>lr</a:t>
            </a:r>
            <a:r>
              <a:rPr lang="en-US" altLang="zh-TW" b="1" dirty="0">
                <a:solidFill>
                  <a:srgbClr val="FF0000"/>
                </a:solidFill>
                <a:latin typeface="Arial Unicode MS" pitchFamily="34" charset="-120"/>
                <a:ea typeface="Arial Unicode MS" pitchFamily="34" charset="-120"/>
                <a:cs typeface="Arial Unicode MS" pitchFamily="34" charset="-120"/>
              </a:rPr>
              <a:t>, </a:t>
            </a:r>
            <a:r>
              <a:rPr lang="en-US" altLang="zh-TW" b="1" dirty="0" err="1" smtClean="0">
                <a:solidFill>
                  <a:srgbClr val="FF0000"/>
                </a:solidFill>
                <a:latin typeface="Arial Unicode MS" pitchFamily="34" charset="-120"/>
                <a:ea typeface="Arial Unicode MS" pitchFamily="34" charset="-120"/>
                <a:cs typeface="Arial Unicode MS" pitchFamily="34" charset="-120"/>
              </a:rPr>
              <a:t>spsr</a:t>
            </a:r>
            <a:endParaRPr lang="en-US" altLang="zh-TW" b="1" dirty="0" smtClean="0">
              <a:solidFill>
                <a:srgbClr val="FF0000"/>
              </a:solidFill>
              <a:latin typeface="Arial Unicode MS" pitchFamily="34" charset="-120"/>
              <a:ea typeface="Arial Unicode MS" pitchFamily="34" charset="-120"/>
              <a:cs typeface="Arial Unicode MS" pitchFamily="34" charset="-120"/>
            </a:endParaRPr>
          </a:p>
          <a:p>
            <a:pPr lvl="1"/>
            <a:r>
              <a:rPr lang="en-US" altLang="zh-TW" dirty="0" err="1">
                <a:solidFill>
                  <a:schemeClr val="bg1"/>
                </a:solidFill>
                <a:latin typeface="Arial Unicode MS" pitchFamily="34" charset="-120"/>
                <a:ea typeface="Arial Unicode MS" pitchFamily="34" charset="-120"/>
                <a:cs typeface="Arial Unicode MS" pitchFamily="34" charset="-120"/>
              </a:rPr>
              <a:t>str</a:t>
            </a:r>
            <a:r>
              <a:rPr lang="en-US" altLang="zh-TW" dirty="0">
                <a:solidFill>
                  <a:schemeClr val="bg1"/>
                </a:solidFill>
                <a:latin typeface="Arial Unicode MS" pitchFamily="34" charset="-120"/>
                <a:ea typeface="Arial Unicode MS" pitchFamily="34" charset="-120"/>
                <a:cs typeface="Arial Unicode MS" pitchFamily="34" charset="-120"/>
              </a:rPr>
              <a:t> </a:t>
            </a:r>
            <a:r>
              <a:rPr lang="en-US" altLang="zh-TW" dirty="0" err="1">
                <a:solidFill>
                  <a:schemeClr val="bg1"/>
                </a:solidFill>
                <a:latin typeface="Arial Unicode MS" pitchFamily="34" charset="-120"/>
                <a:ea typeface="Arial Unicode MS" pitchFamily="34" charset="-120"/>
                <a:cs typeface="Arial Unicode MS" pitchFamily="34" charset="-120"/>
              </a:rPr>
              <a:t>lr</a:t>
            </a:r>
            <a:r>
              <a:rPr lang="en-US" altLang="zh-TW" dirty="0">
                <a:solidFill>
                  <a:schemeClr val="bg1"/>
                </a:solidFill>
                <a:latin typeface="Arial Unicode MS" pitchFamily="34" charset="-120"/>
                <a:ea typeface="Arial Unicode MS" pitchFamily="34" charset="-120"/>
                <a:cs typeface="Arial Unicode MS" pitchFamily="34" charset="-120"/>
              </a:rPr>
              <a:t>, [</a:t>
            </a:r>
            <a:r>
              <a:rPr lang="en-US" altLang="zh-TW" dirty="0" err="1">
                <a:solidFill>
                  <a:schemeClr val="bg1"/>
                </a:solidFill>
                <a:latin typeface="Arial Unicode MS" pitchFamily="34" charset="-120"/>
                <a:ea typeface="Arial Unicode MS" pitchFamily="34" charset="-120"/>
                <a:cs typeface="Arial Unicode MS" pitchFamily="34" charset="-120"/>
              </a:rPr>
              <a:t>sp</a:t>
            </a:r>
            <a:r>
              <a:rPr lang="en-US" altLang="zh-TW" dirty="0">
                <a:solidFill>
                  <a:schemeClr val="bg1"/>
                </a:solidFill>
                <a:latin typeface="Arial Unicode MS" pitchFamily="34" charset="-120"/>
                <a:ea typeface="Arial Unicode MS" pitchFamily="34" charset="-120"/>
                <a:cs typeface="Arial Unicode MS" pitchFamily="34" charset="-120"/>
              </a:rPr>
              <a:t>, #8</a:t>
            </a:r>
            <a:r>
              <a:rPr lang="en-US" altLang="zh-TW" dirty="0" smtClean="0">
                <a:solidFill>
                  <a:schemeClr val="bg1"/>
                </a:solidFill>
                <a:latin typeface="Arial Unicode MS" pitchFamily="34" charset="-120"/>
                <a:ea typeface="Arial Unicode MS" pitchFamily="34" charset="-120"/>
                <a:cs typeface="Arial Unicode MS" pitchFamily="34" charset="-120"/>
              </a:rPr>
              <a:t>]</a:t>
            </a:r>
          </a:p>
          <a:p>
            <a:pPr lvl="1"/>
            <a:r>
              <a:rPr lang="en-US" altLang="zh-TW" b="1" dirty="0" err="1">
                <a:solidFill>
                  <a:srgbClr val="FF0000"/>
                </a:solidFill>
                <a:latin typeface="Arial Unicode MS" pitchFamily="34" charset="-120"/>
                <a:ea typeface="Arial Unicode MS" pitchFamily="34" charset="-120"/>
                <a:cs typeface="Arial Unicode MS" pitchFamily="34" charset="-120"/>
              </a:rPr>
              <a:t>mrs</a:t>
            </a:r>
            <a:r>
              <a:rPr lang="en-US" altLang="zh-TW" b="1" dirty="0">
                <a:solidFill>
                  <a:srgbClr val="FF0000"/>
                </a:solidFill>
                <a:latin typeface="Arial Unicode MS" pitchFamily="34" charset="-120"/>
                <a:ea typeface="Arial Unicode MS" pitchFamily="34" charset="-120"/>
                <a:cs typeface="Arial Unicode MS" pitchFamily="34" charset="-120"/>
              </a:rPr>
              <a:t> r0, </a:t>
            </a:r>
            <a:r>
              <a:rPr lang="en-US" altLang="zh-TW" b="1" dirty="0" err="1" smtClean="0">
                <a:solidFill>
                  <a:srgbClr val="FF0000"/>
                </a:solidFill>
                <a:latin typeface="Arial Unicode MS" pitchFamily="34" charset="-120"/>
                <a:ea typeface="Arial Unicode MS" pitchFamily="34" charset="-120"/>
                <a:cs typeface="Arial Unicode MS" pitchFamily="34" charset="-120"/>
              </a:rPr>
              <a:t>cpsr</a:t>
            </a:r>
            <a:endParaRPr lang="en-US" altLang="zh-TW" b="1" dirty="0" smtClean="0">
              <a:solidFill>
                <a:srgbClr val="FF0000"/>
              </a:solidFill>
              <a:latin typeface="Arial Unicode MS" pitchFamily="34" charset="-120"/>
              <a:ea typeface="Arial Unicode MS" pitchFamily="34" charset="-120"/>
              <a:cs typeface="Arial Unicode MS" pitchFamily="34" charset="-120"/>
            </a:endParaRPr>
          </a:p>
          <a:p>
            <a:pPr lvl="1"/>
            <a:r>
              <a:rPr lang="en-US" altLang="zh-TW" dirty="0" err="1">
                <a:solidFill>
                  <a:schemeClr val="bg1"/>
                </a:solidFill>
                <a:latin typeface="Arial Unicode MS" pitchFamily="34" charset="-120"/>
                <a:ea typeface="Arial Unicode MS" pitchFamily="34" charset="-120"/>
                <a:cs typeface="Arial Unicode MS" pitchFamily="34" charset="-120"/>
              </a:rPr>
              <a:t>eor</a:t>
            </a:r>
            <a:r>
              <a:rPr lang="en-US" altLang="zh-TW" dirty="0">
                <a:solidFill>
                  <a:schemeClr val="bg1"/>
                </a:solidFill>
                <a:latin typeface="Arial Unicode MS" pitchFamily="34" charset="-120"/>
                <a:ea typeface="Arial Unicode MS" pitchFamily="34" charset="-120"/>
                <a:cs typeface="Arial Unicode MS" pitchFamily="34" charset="-120"/>
              </a:rPr>
              <a:t> r0, r0, #(\mode ^ SVC_MODE | PSR_ISETSTATE</a:t>
            </a:r>
            <a:r>
              <a:rPr lang="en-US" altLang="zh-TW" dirty="0" smtClean="0">
                <a:solidFill>
                  <a:schemeClr val="bg1"/>
                </a:solidFill>
                <a:latin typeface="Arial Unicode MS" pitchFamily="34" charset="-120"/>
                <a:ea typeface="Arial Unicode MS" pitchFamily="34" charset="-120"/>
                <a:cs typeface="Arial Unicode MS" pitchFamily="34" charset="-120"/>
              </a:rPr>
              <a:t>)</a:t>
            </a:r>
          </a:p>
          <a:p>
            <a:pPr lvl="1"/>
            <a:r>
              <a:rPr lang="en-US" altLang="zh-TW" b="1" dirty="0" err="1">
                <a:solidFill>
                  <a:srgbClr val="FF0000"/>
                </a:solidFill>
                <a:latin typeface="Arial Unicode MS" pitchFamily="34" charset="-120"/>
                <a:ea typeface="Arial Unicode MS" pitchFamily="34" charset="-120"/>
                <a:cs typeface="Arial Unicode MS" pitchFamily="34" charset="-120"/>
              </a:rPr>
              <a:t>msr</a:t>
            </a:r>
            <a:r>
              <a:rPr lang="en-US" altLang="zh-TW" b="1" dirty="0">
                <a:solidFill>
                  <a:srgbClr val="FF0000"/>
                </a:solidFill>
                <a:latin typeface="Arial Unicode MS" pitchFamily="34" charset="-120"/>
                <a:ea typeface="Arial Unicode MS" pitchFamily="34" charset="-120"/>
                <a:cs typeface="Arial Unicode MS" pitchFamily="34" charset="-120"/>
              </a:rPr>
              <a:t> </a:t>
            </a:r>
            <a:r>
              <a:rPr lang="en-US" altLang="zh-TW" b="1" dirty="0" err="1">
                <a:solidFill>
                  <a:srgbClr val="FF0000"/>
                </a:solidFill>
                <a:latin typeface="Arial Unicode MS" pitchFamily="34" charset="-120"/>
                <a:ea typeface="Arial Unicode MS" pitchFamily="34" charset="-120"/>
                <a:cs typeface="Arial Unicode MS" pitchFamily="34" charset="-120"/>
              </a:rPr>
              <a:t>spsr_cxsf</a:t>
            </a:r>
            <a:r>
              <a:rPr lang="en-US" altLang="zh-TW" b="1" dirty="0">
                <a:solidFill>
                  <a:srgbClr val="FF0000"/>
                </a:solidFill>
                <a:latin typeface="Arial Unicode MS" pitchFamily="34" charset="-120"/>
                <a:ea typeface="Arial Unicode MS" pitchFamily="34" charset="-120"/>
                <a:cs typeface="Arial Unicode MS" pitchFamily="34" charset="-120"/>
              </a:rPr>
              <a:t>, </a:t>
            </a:r>
            <a:r>
              <a:rPr lang="en-US" altLang="zh-TW" b="1" dirty="0" smtClean="0">
                <a:solidFill>
                  <a:srgbClr val="FF0000"/>
                </a:solidFill>
                <a:latin typeface="Arial Unicode MS" pitchFamily="34" charset="-120"/>
                <a:ea typeface="Arial Unicode MS" pitchFamily="34" charset="-120"/>
                <a:cs typeface="Arial Unicode MS" pitchFamily="34" charset="-120"/>
              </a:rPr>
              <a:t>r0</a:t>
            </a:r>
          </a:p>
          <a:p>
            <a:pPr lvl="1"/>
            <a:r>
              <a:rPr lang="en-US" altLang="zh-TW" dirty="0">
                <a:solidFill>
                  <a:schemeClr val="bg1"/>
                </a:solidFill>
                <a:latin typeface="Arial Unicode MS" pitchFamily="34" charset="-120"/>
                <a:ea typeface="Arial Unicode MS" pitchFamily="34" charset="-120"/>
                <a:cs typeface="Arial Unicode MS" pitchFamily="34" charset="-120"/>
              </a:rPr>
              <a:t>and </a:t>
            </a:r>
            <a:r>
              <a:rPr lang="en-US" altLang="zh-TW" dirty="0" err="1">
                <a:solidFill>
                  <a:schemeClr val="bg1"/>
                </a:solidFill>
                <a:latin typeface="Arial Unicode MS" pitchFamily="34" charset="-120"/>
                <a:ea typeface="Arial Unicode MS" pitchFamily="34" charset="-120"/>
                <a:cs typeface="Arial Unicode MS" pitchFamily="34" charset="-120"/>
              </a:rPr>
              <a:t>lr</a:t>
            </a:r>
            <a:r>
              <a:rPr lang="en-US" altLang="zh-TW" dirty="0">
                <a:solidFill>
                  <a:schemeClr val="bg1"/>
                </a:solidFill>
                <a:latin typeface="Arial Unicode MS" pitchFamily="34" charset="-120"/>
                <a:ea typeface="Arial Unicode MS" pitchFamily="34" charset="-120"/>
                <a:cs typeface="Arial Unicode MS" pitchFamily="34" charset="-120"/>
              </a:rPr>
              <a:t>, </a:t>
            </a:r>
            <a:r>
              <a:rPr lang="en-US" altLang="zh-TW" dirty="0" err="1">
                <a:solidFill>
                  <a:schemeClr val="bg1"/>
                </a:solidFill>
                <a:latin typeface="Arial Unicode MS" pitchFamily="34" charset="-120"/>
                <a:ea typeface="Arial Unicode MS" pitchFamily="34" charset="-120"/>
                <a:cs typeface="Arial Unicode MS" pitchFamily="34" charset="-120"/>
              </a:rPr>
              <a:t>lr</a:t>
            </a:r>
            <a:r>
              <a:rPr lang="en-US" altLang="zh-TW" dirty="0">
                <a:solidFill>
                  <a:schemeClr val="bg1"/>
                </a:solidFill>
                <a:latin typeface="Arial Unicode MS" pitchFamily="34" charset="-120"/>
                <a:ea typeface="Arial Unicode MS" pitchFamily="34" charset="-120"/>
                <a:cs typeface="Arial Unicode MS" pitchFamily="34" charset="-120"/>
              </a:rPr>
              <a:t>, #</a:t>
            </a:r>
            <a:r>
              <a:rPr lang="en-US" altLang="zh-TW" dirty="0" smtClean="0">
                <a:solidFill>
                  <a:schemeClr val="bg1"/>
                </a:solidFill>
                <a:latin typeface="Arial Unicode MS" pitchFamily="34" charset="-120"/>
                <a:ea typeface="Arial Unicode MS" pitchFamily="34" charset="-120"/>
                <a:cs typeface="Arial Unicode MS" pitchFamily="34" charset="-120"/>
              </a:rPr>
              <a:t>0x0f</a:t>
            </a:r>
          </a:p>
          <a:p>
            <a:pPr lvl="1"/>
            <a:r>
              <a:rPr lang="en-US" altLang="zh-TW" dirty="0" err="1">
                <a:solidFill>
                  <a:schemeClr val="bg1"/>
                </a:solidFill>
                <a:latin typeface="Arial Unicode MS" pitchFamily="34" charset="-120"/>
                <a:ea typeface="Arial Unicode MS" pitchFamily="34" charset="-120"/>
                <a:cs typeface="Arial Unicode MS" pitchFamily="34" charset="-120"/>
              </a:rPr>
              <a:t>mov</a:t>
            </a:r>
            <a:r>
              <a:rPr lang="en-US" altLang="zh-TW" dirty="0">
                <a:solidFill>
                  <a:schemeClr val="bg1"/>
                </a:solidFill>
                <a:latin typeface="Arial Unicode MS" pitchFamily="34" charset="-120"/>
                <a:ea typeface="Arial Unicode MS" pitchFamily="34" charset="-120"/>
                <a:cs typeface="Arial Unicode MS" pitchFamily="34" charset="-120"/>
              </a:rPr>
              <a:t> r0, </a:t>
            </a:r>
            <a:r>
              <a:rPr lang="en-US" altLang="zh-TW" dirty="0" err="1" smtClean="0">
                <a:solidFill>
                  <a:schemeClr val="bg1"/>
                </a:solidFill>
                <a:latin typeface="Arial Unicode MS" pitchFamily="34" charset="-120"/>
                <a:ea typeface="Arial Unicode MS" pitchFamily="34" charset="-120"/>
                <a:cs typeface="Arial Unicode MS" pitchFamily="34" charset="-120"/>
              </a:rPr>
              <a:t>sp</a:t>
            </a:r>
            <a:endParaRPr lang="en-US" altLang="zh-TW" dirty="0" smtClean="0">
              <a:solidFill>
                <a:schemeClr val="bg1"/>
              </a:solidFill>
              <a:latin typeface="Arial Unicode MS" pitchFamily="34" charset="-120"/>
              <a:ea typeface="Arial Unicode MS" pitchFamily="34" charset="-120"/>
              <a:cs typeface="Arial Unicode MS" pitchFamily="34" charset="-120"/>
            </a:endParaRPr>
          </a:p>
          <a:p>
            <a:pPr lvl="1"/>
            <a:r>
              <a:rPr lang="en-US" altLang="zh-TW" b="1" dirty="0" err="1">
                <a:solidFill>
                  <a:srgbClr val="FF0000"/>
                </a:solidFill>
                <a:latin typeface="Arial Unicode MS" pitchFamily="34" charset="-120"/>
                <a:ea typeface="Arial Unicode MS" pitchFamily="34" charset="-120"/>
                <a:cs typeface="Arial Unicode MS" pitchFamily="34" charset="-120"/>
              </a:rPr>
              <a:t>movs</a:t>
            </a:r>
            <a:r>
              <a:rPr lang="en-US" altLang="zh-TW" b="1" dirty="0">
                <a:solidFill>
                  <a:srgbClr val="FF0000"/>
                </a:solidFill>
                <a:latin typeface="Arial Unicode MS" pitchFamily="34" charset="-120"/>
                <a:ea typeface="Arial Unicode MS" pitchFamily="34" charset="-120"/>
                <a:cs typeface="Arial Unicode MS" pitchFamily="34" charset="-120"/>
              </a:rPr>
              <a:t> pc, </a:t>
            </a:r>
            <a:r>
              <a:rPr lang="en-US" altLang="zh-TW" b="1" dirty="0" err="1">
                <a:solidFill>
                  <a:srgbClr val="FF0000"/>
                </a:solidFill>
                <a:latin typeface="Arial Unicode MS" pitchFamily="34" charset="-120"/>
                <a:ea typeface="Arial Unicode MS" pitchFamily="34" charset="-120"/>
                <a:cs typeface="Arial Unicode MS" pitchFamily="34" charset="-120"/>
              </a:rPr>
              <a:t>lr</a:t>
            </a:r>
            <a:endParaRPr lang="zh-TW" altLang="en-US" b="1" dirty="0">
              <a:solidFill>
                <a:srgbClr val="FF0000"/>
              </a:solidFill>
              <a:latin typeface="Arial Unicode MS" pitchFamily="34" charset="-120"/>
              <a:ea typeface="Arial Unicode MS" pitchFamily="34" charset="-120"/>
              <a:cs typeface="Arial Unicode MS" pitchFamily="34" charset="-120"/>
            </a:endParaRPr>
          </a:p>
        </p:txBody>
      </p:sp>
      <p:sp>
        <p:nvSpPr>
          <p:cNvPr id="8" name="內容版面配置區 2"/>
          <p:cNvSpPr>
            <a:spLocks noGrp="1"/>
          </p:cNvSpPr>
          <p:nvPr>
            <p:ph idx="1"/>
          </p:nvPr>
        </p:nvSpPr>
        <p:spPr>
          <a:xfrm>
            <a:off x="533400" y="1676400"/>
            <a:ext cx="7467600" cy="838200"/>
          </a:xfrm>
        </p:spPr>
        <p:txBody>
          <a:bodyPr>
            <a:normAutofit fontScale="85000" lnSpcReduction="10000"/>
          </a:bodyPr>
          <a:lstStyle/>
          <a:p>
            <a:r>
              <a:rPr lang="en-US" altLang="zh-TW" dirty="0" smtClean="0"/>
              <a:t>Guest Kernel uses the </a:t>
            </a:r>
            <a:r>
              <a:rPr lang="en-US" altLang="zh-TW" dirty="0" err="1" smtClean="0"/>
              <a:t>vector_stub</a:t>
            </a:r>
            <a:r>
              <a:rPr lang="en-US" altLang="zh-TW" dirty="0" smtClean="0"/>
              <a:t> to handle interrupt/trap</a:t>
            </a:r>
          </a:p>
          <a:p>
            <a:r>
              <a:rPr lang="en-US" altLang="zh-TW" dirty="0" smtClean="0"/>
              <a:t>Many sensitive instructions are used in the small code segment</a:t>
            </a:r>
          </a:p>
          <a:p>
            <a:endParaRPr lang="zh-TW" altLang="en-US" dirty="0"/>
          </a:p>
        </p:txBody>
      </p:sp>
      <p:sp>
        <p:nvSpPr>
          <p:cNvPr id="9" name="文字方塊 8"/>
          <p:cNvSpPr txBox="1"/>
          <p:nvPr/>
        </p:nvSpPr>
        <p:spPr>
          <a:xfrm>
            <a:off x="5076056" y="4095070"/>
            <a:ext cx="2071401" cy="369332"/>
          </a:xfrm>
          <a:prstGeom prst="rect">
            <a:avLst/>
          </a:prstGeom>
          <a:noFill/>
        </p:spPr>
        <p:txBody>
          <a:bodyPr wrap="none" rtlCol="0">
            <a:spAutoFit/>
          </a:bodyPr>
          <a:lstStyle/>
          <a:p>
            <a:r>
              <a:rPr lang="en-US" altLang="zh-TW" b="1" dirty="0" smtClean="0">
                <a:solidFill>
                  <a:srgbClr val="FFFF00"/>
                </a:solidFill>
              </a:rPr>
              <a:t>Sensitive Instructions</a:t>
            </a:r>
            <a:endParaRPr lang="zh-TW" altLang="en-US" b="1" dirty="0">
              <a:solidFill>
                <a:srgbClr val="FFFF00"/>
              </a:solidFill>
            </a:endParaRPr>
          </a:p>
        </p:txBody>
      </p:sp>
      <p:cxnSp>
        <p:nvCxnSpPr>
          <p:cNvPr id="11" name="直線單箭頭接點 10"/>
          <p:cNvCxnSpPr/>
          <p:nvPr/>
        </p:nvCxnSpPr>
        <p:spPr>
          <a:xfrm>
            <a:off x="3491880" y="4207728"/>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3491880" y="4392394"/>
            <a:ext cx="144016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3995936" y="4531764"/>
            <a:ext cx="1152128" cy="643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3419872" y="4531764"/>
            <a:ext cx="2160240" cy="1507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736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t>Sensitive Instruction </a:t>
            </a:r>
            <a:r>
              <a:rPr lang="en-US" altLang="zh-TW" sz="3200" dirty="0" smtClean="0"/>
              <a:t>Grouping Optimization </a:t>
            </a:r>
            <a:endParaRPr lang="zh-TW" altLang="en-US" sz="3200" dirty="0"/>
          </a:p>
        </p:txBody>
      </p:sp>
      <p:sp>
        <p:nvSpPr>
          <p:cNvPr id="4" name="頁尾版面配置區 3"/>
          <p:cNvSpPr>
            <a:spLocks noGrp="1"/>
          </p:cNvSpPr>
          <p:nvPr>
            <p:ph type="ftr" sz="quarter" idx="11"/>
          </p:nvPr>
        </p:nvSpPr>
        <p:spPr/>
        <p:txBody>
          <a:bodyPr/>
          <a:lstStyle/>
          <a:p>
            <a:endParaRPr lang="zh-TW" altLang="en-US" dirty="0"/>
          </a:p>
        </p:txBody>
      </p:sp>
      <p:sp>
        <p:nvSpPr>
          <p:cNvPr id="7" name="矩形 6"/>
          <p:cNvSpPr/>
          <p:nvPr/>
        </p:nvSpPr>
        <p:spPr>
          <a:xfrm>
            <a:off x="1979712" y="3405428"/>
            <a:ext cx="5335488" cy="646331"/>
          </a:xfrm>
          <a:prstGeom prst="rect">
            <a:avLst/>
          </a:prstGeom>
          <a:solidFill>
            <a:schemeClr val="tx1">
              <a:lumMod val="85000"/>
              <a:lumOff val="15000"/>
            </a:schemeClr>
          </a:solidFill>
        </p:spPr>
        <p:txBody>
          <a:bodyPr wrap="square">
            <a:spAutoFit/>
          </a:bodyPr>
          <a:lstStyle/>
          <a:p>
            <a:r>
              <a:rPr lang="en-US" altLang="zh-TW" dirty="0">
                <a:solidFill>
                  <a:schemeClr val="bg1"/>
                </a:solidFill>
                <a:latin typeface="Arial Unicode MS" pitchFamily="34" charset="-120"/>
                <a:ea typeface="Arial Unicode MS" pitchFamily="34" charset="-120"/>
                <a:cs typeface="Arial Unicode MS" pitchFamily="34" charset="-120"/>
              </a:rPr>
              <a:t>.macro  </a:t>
            </a:r>
            <a:r>
              <a:rPr lang="en-US" altLang="zh-TW" b="1" dirty="0" err="1">
                <a:solidFill>
                  <a:schemeClr val="bg1"/>
                </a:solidFill>
                <a:latin typeface="Arial Unicode MS" pitchFamily="34" charset="-120"/>
                <a:ea typeface="Arial Unicode MS" pitchFamily="34" charset="-120"/>
                <a:cs typeface="Arial Unicode MS" pitchFamily="34" charset="-120"/>
              </a:rPr>
              <a:t>vector_stub</a:t>
            </a:r>
            <a:r>
              <a:rPr lang="en-US" altLang="zh-TW" dirty="0">
                <a:solidFill>
                  <a:schemeClr val="bg1"/>
                </a:solidFill>
                <a:latin typeface="Arial Unicode MS" pitchFamily="34" charset="-120"/>
                <a:ea typeface="Arial Unicode MS" pitchFamily="34" charset="-120"/>
                <a:cs typeface="Arial Unicode MS" pitchFamily="34" charset="-120"/>
              </a:rPr>
              <a:t>, name, mode, </a:t>
            </a:r>
            <a:r>
              <a:rPr lang="en-US" altLang="zh-TW" dirty="0" smtClean="0">
                <a:solidFill>
                  <a:schemeClr val="bg1"/>
                </a:solidFill>
                <a:latin typeface="Arial Unicode MS" pitchFamily="34" charset="-120"/>
                <a:ea typeface="Arial Unicode MS" pitchFamily="34" charset="-120"/>
                <a:cs typeface="Arial Unicode MS" pitchFamily="34" charset="-120"/>
              </a:rPr>
              <a:t>correction=0</a:t>
            </a:r>
          </a:p>
          <a:p>
            <a:pPr lvl="1"/>
            <a:r>
              <a:rPr lang="en-US" altLang="zh-TW" dirty="0" err="1" smtClean="0">
                <a:solidFill>
                  <a:srgbClr val="FF0000"/>
                </a:solidFill>
                <a:latin typeface="Arial Unicode MS" pitchFamily="34" charset="-120"/>
                <a:ea typeface="Arial Unicode MS" pitchFamily="34" charset="-120"/>
                <a:cs typeface="Arial Unicode MS" pitchFamily="34" charset="-120"/>
              </a:rPr>
              <a:t>hypercall</a:t>
            </a:r>
            <a:r>
              <a:rPr lang="en-US" altLang="zh-TW" dirty="0" smtClean="0">
                <a:solidFill>
                  <a:srgbClr val="FF0000"/>
                </a:solidFill>
                <a:latin typeface="Arial Unicode MS" pitchFamily="34" charset="-120"/>
                <a:ea typeface="Arial Unicode MS" pitchFamily="34" charset="-120"/>
                <a:cs typeface="Arial Unicode MS" pitchFamily="34" charset="-120"/>
              </a:rPr>
              <a:t>(</a:t>
            </a:r>
            <a:r>
              <a:rPr lang="en-US" altLang="zh-TW" dirty="0" err="1" smtClean="0">
                <a:solidFill>
                  <a:srgbClr val="FF0000"/>
                </a:solidFill>
                <a:latin typeface="Arial Unicode MS" pitchFamily="34" charset="-120"/>
                <a:ea typeface="Arial Unicode MS" pitchFamily="34" charset="-120"/>
                <a:cs typeface="Arial Unicode MS" pitchFamily="34" charset="-120"/>
              </a:rPr>
              <a:t>vector_stub</a:t>
            </a:r>
            <a:r>
              <a:rPr lang="en-US" altLang="zh-TW" dirty="0" smtClean="0">
                <a:solidFill>
                  <a:srgbClr val="FF0000"/>
                </a:solidFill>
                <a:latin typeface="Arial Unicode MS" pitchFamily="34" charset="-120"/>
                <a:ea typeface="Arial Unicode MS" pitchFamily="34" charset="-120"/>
                <a:cs typeface="Arial Unicode MS" pitchFamily="34" charset="-120"/>
              </a:rPr>
              <a:t>)</a:t>
            </a:r>
            <a:endParaRPr lang="zh-TW" altLang="en-US" b="1" dirty="0">
              <a:solidFill>
                <a:srgbClr val="FF0000"/>
              </a:solidFill>
              <a:latin typeface="Arial Unicode MS" pitchFamily="34" charset="-120"/>
              <a:ea typeface="Arial Unicode MS" pitchFamily="34" charset="-120"/>
              <a:cs typeface="Arial Unicode MS" pitchFamily="34" charset="-120"/>
            </a:endParaRPr>
          </a:p>
        </p:txBody>
      </p:sp>
      <p:sp>
        <p:nvSpPr>
          <p:cNvPr id="8" name="內容版面配置區 2"/>
          <p:cNvSpPr>
            <a:spLocks noGrp="1"/>
          </p:cNvSpPr>
          <p:nvPr>
            <p:ph idx="1"/>
          </p:nvPr>
        </p:nvSpPr>
        <p:spPr>
          <a:xfrm>
            <a:off x="571295" y="1828800"/>
            <a:ext cx="6421328" cy="432048"/>
          </a:xfrm>
        </p:spPr>
        <p:txBody>
          <a:bodyPr>
            <a:normAutofit/>
          </a:bodyPr>
          <a:lstStyle/>
          <a:p>
            <a:r>
              <a:rPr lang="en-US" altLang="zh-TW" sz="2000" dirty="0" smtClean="0"/>
              <a:t>Grouping the small code segment by one </a:t>
            </a:r>
            <a:r>
              <a:rPr lang="en-US" altLang="zh-TW" sz="2000" dirty="0" err="1" smtClean="0"/>
              <a:t>hypercall</a:t>
            </a:r>
            <a:endParaRPr lang="en-US" altLang="zh-TW" sz="2000" dirty="0" smtClean="0"/>
          </a:p>
        </p:txBody>
      </p:sp>
    </p:spTree>
    <p:extLst>
      <p:ext uri="{BB962C8B-B14F-4D97-AF65-F5344CB8AC3E}">
        <p14:creationId xmlns:p14="http://schemas.microsoft.com/office/powerpoint/2010/main" val="161270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1835696" y="4229055"/>
            <a:ext cx="2808312"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圓角矩形 4"/>
          <p:cNvSpPr/>
          <p:nvPr/>
        </p:nvSpPr>
        <p:spPr>
          <a:xfrm>
            <a:off x="2027978" y="5013176"/>
            <a:ext cx="235114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Sensitive Instruction</a:t>
            </a:r>
          </a:p>
          <a:p>
            <a:pPr algn="ctr"/>
            <a:r>
              <a:rPr lang="en-US" altLang="zh-TW" dirty="0" smtClean="0"/>
              <a:t>Emulation Engine</a:t>
            </a:r>
            <a:endParaRPr lang="zh-TW" altLang="en-US" dirty="0"/>
          </a:p>
        </p:txBody>
      </p:sp>
      <p:sp>
        <p:nvSpPr>
          <p:cNvPr id="8" name="文字方塊 7"/>
          <p:cNvSpPr txBox="1"/>
          <p:nvPr/>
        </p:nvSpPr>
        <p:spPr>
          <a:xfrm>
            <a:off x="5508104" y="2745794"/>
            <a:ext cx="1806905" cy="646331"/>
          </a:xfrm>
          <a:prstGeom prst="rect">
            <a:avLst/>
          </a:prstGeom>
          <a:noFill/>
        </p:spPr>
        <p:txBody>
          <a:bodyPr wrap="none" rtlCol="0">
            <a:spAutoFit/>
          </a:bodyPr>
          <a:lstStyle/>
          <a:p>
            <a:pPr algn="ctr"/>
            <a:r>
              <a:rPr lang="en-US" altLang="zh-TW" b="1" dirty="0" smtClean="0"/>
              <a:t>TLB and Cache</a:t>
            </a:r>
          </a:p>
          <a:p>
            <a:pPr algn="ctr"/>
            <a:r>
              <a:rPr lang="en-US" altLang="zh-TW" b="1" dirty="0" smtClean="0"/>
              <a:t>Instructions</a:t>
            </a:r>
            <a:endParaRPr lang="zh-TW" altLang="en-US" b="1" dirty="0"/>
          </a:p>
        </p:txBody>
      </p:sp>
      <p:cxnSp>
        <p:nvCxnSpPr>
          <p:cNvPr id="9" name="直線接點 8"/>
          <p:cNvCxnSpPr/>
          <p:nvPr/>
        </p:nvCxnSpPr>
        <p:spPr>
          <a:xfrm>
            <a:off x="4794010" y="2708920"/>
            <a:ext cx="0" cy="288032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2490956" y="2348680"/>
            <a:ext cx="1369670" cy="369332"/>
          </a:xfrm>
          <a:prstGeom prst="rect">
            <a:avLst/>
          </a:prstGeom>
          <a:noFill/>
        </p:spPr>
        <p:txBody>
          <a:bodyPr wrap="none" rtlCol="0">
            <a:spAutoFit/>
          </a:bodyPr>
          <a:lstStyle/>
          <a:p>
            <a:r>
              <a:rPr lang="en-US" altLang="zh-TW" u="sng" dirty="0" smtClean="0"/>
              <a:t>Hypervisor</a:t>
            </a:r>
            <a:endParaRPr lang="zh-TW" altLang="en-US" u="sng" dirty="0"/>
          </a:p>
        </p:txBody>
      </p:sp>
      <p:sp>
        <p:nvSpPr>
          <p:cNvPr id="11" name="文字方塊 10"/>
          <p:cNvSpPr txBox="1"/>
          <p:nvPr/>
        </p:nvSpPr>
        <p:spPr>
          <a:xfrm>
            <a:off x="5887761" y="2348680"/>
            <a:ext cx="814647" cy="369332"/>
          </a:xfrm>
          <a:prstGeom prst="rect">
            <a:avLst/>
          </a:prstGeom>
          <a:noFill/>
        </p:spPr>
        <p:txBody>
          <a:bodyPr wrap="none" rtlCol="0">
            <a:spAutoFit/>
          </a:bodyPr>
          <a:lstStyle/>
          <a:p>
            <a:r>
              <a:rPr lang="en-US" altLang="zh-TW" u="sng" dirty="0" smtClean="0"/>
              <a:t>Guest</a:t>
            </a:r>
            <a:endParaRPr lang="zh-TW" altLang="en-US" u="sng" dirty="0"/>
          </a:p>
        </p:txBody>
      </p:sp>
      <p:sp>
        <p:nvSpPr>
          <p:cNvPr id="12" name="向下箭號 11"/>
          <p:cNvSpPr/>
          <p:nvPr/>
        </p:nvSpPr>
        <p:spPr>
          <a:xfrm rot="5400000">
            <a:off x="4577985" y="2427411"/>
            <a:ext cx="432048" cy="1283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860032" y="3207459"/>
            <a:ext cx="595035" cy="369332"/>
          </a:xfrm>
          <a:prstGeom prst="rect">
            <a:avLst/>
          </a:prstGeom>
          <a:noFill/>
        </p:spPr>
        <p:txBody>
          <a:bodyPr wrap="none" rtlCol="0">
            <a:spAutoFit/>
          </a:bodyPr>
          <a:lstStyle/>
          <a:p>
            <a:r>
              <a:rPr lang="en-US" altLang="zh-TW" b="1" dirty="0" smtClean="0">
                <a:solidFill>
                  <a:srgbClr val="FF0000"/>
                </a:solidFill>
              </a:rPr>
              <a:t>Trap</a:t>
            </a:r>
            <a:endParaRPr lang="zh-TW" altLang="en-US" b="1" dirty="0">
              <a:solidFill>
                <a:srgbClr val="FF0000"/>
              </a:solidFill>
            </a:endParaRPr>
          </a:p>
        </p:txBody>
      </p:sp>
      <p:sp>
        <p:nvSpPr>
          <p:cNvPr id="3" name="圓角矩形 2"/>
          <p:cNvSpPr/>
          <p:nvPr/>
        </p:nvSpPr>
        <p:spPr>
          <a:xfrm>
            <a:off x="2411725" y="2815752"/>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Enter System </a:t>
            </a:r>
            <a:r>
              <a:rPr lang="en-US" altLang="zh-TW" sz="1600" dirty="0"/>
              <a:t>M</a:t>
            </a:r>
            <a:r>
              <a:rPr lang="en-US" altLang="zh-TW" sz="1600" dirty="0" smtClean="0"/>
              <a:t>ode</a:t>
            </a:r>
            <a:endParaRPr lang="zh-TW" altLang="en-US" sz="1600" dirty="0"/>
          </a:p>
        </p:txBody>
      </p:sp>
      <p:sp>
        <p:nvSpPr>
          <p:cNvPr id="14" name="圓角矩形 13"/>
          <p:cNvSpPr/>
          <p:nvPr/>
        </p:nvSpPr>
        <p:spPr>
          <a:xfrm>
            <a:off x="2411725" y="3576791"/>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Context Switch</a:t>
            </a:r>
            <a:endParaRPr lang="zh-TW" altLang="en-US" sz="1600" dirty="0"/>
          </a:p>
        </p:txBody>
      </p:sp>
      <p:cxnSp>
        <p:nvCxnSpPr>
          <p:cNvPr id="7" name="直線單箭頭接點 6"/>
          <p:cNvCxnSpPr>
            <a:stCxn id="3" idx="2"/>
            <a:endCxn id="14" idx="0"/>
          </p:cNvCxnSpPr>
          <p:nvPr/>
        </p:nvCxnSpPr>
        <p:spPr>
          <a:xfrm>
            <a:off x="3208166" y="3391816"/>
            <a:ext cx="0" cy="184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圓角矩形 16"/>
          <p:cNvSpPr/>
          <p:nvPr/>
        </p:nvSpPr>
        <p:spPr>
          <a:xfrm>
            <a:off x="2407111" y="4305255"/>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Handler</a:t>
            </a:r>
          </a:p>
          <a:p>
            <a:pPr algn="ctr"/>
            <a:r>
              <a:rPr lang="en-US" altLang="zh-TW" sz="1600" dirty="0" smtClean="0"/>
              <a:t>Dispatcher</a:t>
            </a:r>
            <a:endParaRPr lang="zh-TW" altLang="en-US" sz="1600" dirty="0"/>
          </a:p>
        </p:txBody>
      </p:sp>
      <p:cxnSp>
        <p:nvCxnSpPr>
          <p:cNvPr id="18" name="直線單箭頭接點 17"/>
          <p:cNvCxnSpPr>
            <a:stCxn id="14" idx="2"/>
            <a:endCxn id="17" idx="0"/>
          </p:cNvCxnSpPr>
          <p:nvPr/>
        </p:nvCxnSpPr>
        <p:spPr>
          <a:xfrm flipH="1">
            <a:off x="3203552" y="4152855"/>
            <a:ext cx="4614"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17" idx="2"/>
            <a:endCxn id="5" idx="0"/>
          </p:cNvCxnSpPr>
          <p:nvPr/>
        </p:nvCxnSpPr>
        <p:spPr>
          <a:xfrm>
            <a:off x="3203552" y="4881319"/>
            <a:ext cx="0" cy="1318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文字方塊 25"/>
          <p:cNvSpPr txBox="1"/>
          <p:nvPr/>
        </p:nvSpPr>
        <p:spPr>
          <a:xfrm>
            <a:off x="1545677" y="5870067"/>
            <a:ext cx="3828292" cy="369332"/>
          </a:xfrm>
          <a:prstGeom prst="rect">
            <a:avLst/>
          </a:prstGeom>
          <a:noFill/>
        </p:spPr>
        <p:txBody>
          <a:bodyPr wrap="none" rtlCol="0">
            <a:spAutoFit/>
          </a:bodyPr>
          <a:lstStyle/>
          <a:p>
            <a:r>
              <a:rPr lang="en-US" altLang="zh-TW" b="1" i="1" dirty="0" smtClean="0"/>
              <a:t>TLB/Cache Instruction Emulation</a:t>
            </a:r>
            <a:endParaRPr lang="zh-TW" altLang="en-US" b="1" i="1" dirty="0"/>
          </a:p>
        </p:txBody>
      </p:sp>
      <p:sp>
        <p:nvSpPr>
          <p:cNvPr id="27" name="內容版面配置區 2"/>
          <p:cNvSpPr>
            <a:spLocks noGrp="1"/>
          </p:cNvSpPr>
          <p:nvPr>
            <p:ph idx="1"/>
          </p:nvPr>
        </p:nvSpPr>
        <p:spPr>
          <a:xfrm>
            <a:off x="649962" y="1676400"/>
            <a:ext cx="6421328" cy="432048"/>
          </a:xfrm>
        </p:spPr>
        <p:txBody>
          <a:bodyPr>
            <a:normAutofit/>
          </a:bodyPr>
          <a:lstStyle/>
          <a:p>
            <a:r>
              <a:rPr lang="en-US" altLang="zh-TW" sz="2000" dirty="0" smtClean="0"/>
              <a:t>Originally, the instruction emulation path is too long!</a:t>
            </a:r>
          </a:p>
        </p:txBody>
      </p:sp>
      <p:sp>
        <p:nvSpPr>
          <p:cNvPr id="31" name="文字方塊 30"/>
          <p:cNvSpPr txBox="1"/>
          <p:nvPr/>
        </p:nvSpPr>
        <p:spPr>
          <a:xfrm>
            <a:off x="988473" y="3161137"/>
            <a:ext cx="1114408" cy="646331"/>
          </a:xfrm>
          <a:prstGeom prst="rect">
            <a:avLst/>
          </a:prstGeom>
          <a:noFill/>
        </p:spPr>
        <p:txBody>
          <a:bodyPr wrap="none" rtlCol="0">
            <a:spAutoFit/>
          </a:bodyPr>
          <a:lstStyle/>
          <a:p>
            <a:pPr algn="ctr"/>
            <a:r>
              <a:rPr lang="en-US" altLang="zh-TW" dirty="0" smtClean="0"/>
              <a:t>Assembly </a:t>
            </a:r>
          </a:p>
          <a:p>
            <a:pPr algn="ctr"/>
            <a:r>
              <a:rPr lang="en-US" altLang="zh-TW" dirty="0" smtClean="0"/>
              <a:t>Code</a:t>
            </a:r>
            <a:endParaRPr lang="zh-TW" altLang="en-US" dirty="0"/>
          </a:p>
        </p:txBody>
      </p:sp>
      <p:sp>
        <p:nvSpPr>
          <p:cNvPr id="32" name="文字方塊 31"/>
          <p:cNvSpPr txBox="1"/>
          <p:nvPr/>
        </p:nvSpPr>
        <p:spPr>
          <a:xfrm>
            <a:off x="1370465" y="4624081"/>
            <a:ext cx="328936" cy="369332"/>
          </a:xfrm>
          <a:prstGeom prst="rect">
            <a:avLst/>
          </a:prstGeom>
          <a:noFill/>
        </p:spPr>
        <p:txBody>
          <a:bodyPr wrap="none" rtlCol="0">
            <a:spAutoFit/>
          </a:bodyPr>
          <a:lstStyle/>
          <a:p>
            <a:pPr algn="ctr"/>
            <a:r>
              <a:rPr lang="en-US" altLang="zh-TW" dirty="0" smtClean="0"/>
              <a:t>C</a:t>
            </a:r>
          </a:p>
        </p:txBody>
      </p:sp>
      <p:sp>
        <p:nvSpPr>
          <p:cNvPr id="24" name="標題 1"/>
          <p:cNvSpPr>
            <a:spLocks noGrp="1"/>
          </p:cNvSpPr>
          <p:nvPr>
            <p:ph type="title"/>
          </p:nvPr>
        </p:nvSpPr>
        <p:spPr>
          <a:xfrm>
            <a:off x="529208" y="457200"/>
            <a:ext cx="8229600" cy="868362"/>
          </a:xfrm>
        </p:spPr>
        <p:txBody>
          <a:bodyPr>
            <a:normAutofit/>
          </a:bodyPr>
          <a:lstStyle/>
          <a:p>
            <a:r>
              <a:rPr lang="en-US" altLang="zh-TW" sz="4000" dirty="0" smtClean="0"/>
              <a:t>TLB/</a:t>
            </a:r>
            <a:r>
              <a:rPr lang="en-US" altLang="zh-TW" sz="4000" dirty="0" smtClean="0"/>
              <a:t>Cache Trap </a:t>
            </a:r>
            <a:r>
              <a:rPr lang="en-US" altLang="zh-TW" sz="4000" dirty="0" smtClean="0"/>
              <a:t>Optimization </a:t>
            </a:r>
            <a:endParaRPr lang="zh-TW" altLang="en-US" sz="4000" dirty="0"/>
          </a:p>
        </p:txBody>
      </p:sp>
    </p:spTree>
    <p:extLst>
      <p:ext uri="{BB962C8B-B14F-4D97-AF65-F5344CB8AC3E}">
        <p14:creationId xmlns:p14="http://schemas.microsoft.com/office/powerpoint/2010/main" val="1634387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1835696" y="4415427"/>
            <a:ext cx="2808312"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文字方塊 7"/>
          <p:cNvSpPr txBox="1"/>
          <p:nvPr/>
        </p:nvSpPr>
        <p:spPr>
          <a:xfrm>
            <a:off x="5508104" y="2932166"/>
            <a:ext cx="1806905" cy="646331"/>
          </a:xfrm>
          <a:prstGeom prst="rect">
            <a:avLst/>
          </a:prstGeom>
          <a:noFill/>
        </p:spPr>
        <p:txBody>
          <a:bodyPr wrap="none" rtlCol="0">
            <a:spAutoFit/>
          </a:bodyPr>
          <a:lstStyle/>
          <a:p>
            <a:pPr algn="ctr"/>
            <a:r>
              <a:rPr lang="en-US" altLang="zh-TW" b="1" dirty="0" smtClean="0"/>
              <a:t>TLB and Cache</a:t>
            </a:r>
          </a:p>
          <a:p>
            <a:pPr algn="ctr"/>
            <a:r>
              <a:rPr lang="en-US" altLang="zh-TW" b="1" dirty="0" smtClean="0"/>
              <a:t>Instructions</a:t>
            </a:r>
            <a:endParaRPr lang="zh-TW" altLang="en-US" b="1" dirty="0"/>
          </a:p>
        </p:txBody>
      </p:sp>
      <p:cxnSp>
        <p:nvCxnSpPr>
          <p:cNvPr id="9" name="直線接點 8"/>
          <p:cNvCxnSpPr/>
          <p:nvPr/>
        </p:nvCxnSpPr>
        <p:spPr>
          <a:xfrm>
            <a:off x="4794010" y="2895292"/>
            <a:ext cx="0" cy="288032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2490956" y="2535052"/>
            <a:ext cx="1369670" cy="369332"/>
          </a:xfrm>
          <a:prstGeom prst="rect">
            <a:avLst/>
          </a:prstGeom>
          <a:noFill/>
        </p:spPr>
        <p:txBody>
          <a:bodyPr wrap="none" rtlCol="0">
            <a:spAutoFit/>
          </a:bodyPr>
          <a:lstStyle/>
          <a:p>
            <a:r>
              <a:rPr lang="en-US" altLang="zh-TW" u="sng" dirty="0" smtClean="0"/>
              <a:t>Hypervisor</a:t>
            </a:r>
            <a:endParaRPr lang="zh-TW" altLang="en-US" u="sng" dirty="0"/>
          </a:p>
        </p:txBody>
      </p:sp>
      <p:sp>
        <p:nvSpPr>
          <p:cNvPr id="11" name="文字方塊 10"/>
          <p:cNvSpPr txBox="1"/>
          <p:nvPr/>
        </p:nvSpPr>
        <p:spPr>
          <a:xfrm>
            <a:off x="5887761" y="2535052"/>
            <a:ext cx="814647" cy="369332"/>
          </a:xfrm>
          <a:prstGeom prst="rect">
            <a:avLst/>
          </a:prstGeom>
          <a:noFill/>
        </p:spPr>
        <p:txBody>
          <a:bodyPr wrap="none" rtlCol="0">
            <a:spAutoFit/>
          </a:bodyPr>
          <a:lstStyle/>
          <a:p>
            <a:r>
              <a:rPr lang="en-US" altLang="zh-TW" u="sng" dirty="0" smtClean="0"/>
              <a:t>Guest</a:t>
            </a:r>
            <a:endParaRPr lang="zh-TW" altLang="en-US" u="sng" dirty="0"/>
          </a:p>
        </p:txBody>
      </p:sp>
      <p:sp>
        <p:nvSpPr>
          <p:cNvPr id="12" name="向下箭號 11"/>
          <p:cNvSpPr/>
          <p:nvPr/>
        </p:nvSpPr>
        <p:spPr>
          <a:xfrm rot="5400000">
            <a:off x="4577985" y="2613783"/>
            <a:ext cx="432048" cy="1283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860032" y="3393831"/>
            <a:ext cx="595035" cy="369332"/>
          </a:xfrm>
          <a:prstGeom prst="rect">
            <a:avLst/>
          </a:prstGeom>
          <a:noFill/>
        </p:spPr>
        <p:txBody>
          <a:bodyPr wrap="none" rtlCol="0">
            <a:spAutoFit/>
          </a:bodyPr>
          <a:lstStyle/>
          <a:p>
            <a:r>
              <a:rPr lang="en-US" altLang="zh-TW" b="1" dirty="0" smtClean="0">
                <a:solidFill>
                  <a:srgbClr val="FF0000"/>
                </a:solidFill>
              </a:rPr>
              <a:t>Trap</a:t>
            </a:r>
            <a:endParaRPr lang="zh-TW" altLang="en-US" b="1" dirty="0">
              <a:solidFill>
                <a:srgbClr val="FF0000"/>
              </a:solidFill>
            </a:endParaRPr>
          </a:p>
        </p:txBody>
      </p:sp>
      <p:sp>
        <p:nvSpPr>
          <p:cNvPr id="3" name="圓角矩形 2"/>
          <p:cNvSpPr/>
          <p:nvPr/>
        </p:nvSpPr>
        <p:spPr>
          <a:xfrm>
            <a:off x="2411725" y="3002124"/>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Enter System </a:t>
            </a:r>
            <a:r>
              <a:rPr lang="en-US" altLang="zh-TW" sz="1600" dirty="0"/>
              <a:t>M</a:t>
            </a:r>
            <a:r>
              <a:rPr lang="en-US" altLang="zh-TW" sz="1600" dirty="0" smtClean="0"/>
              <a:t>ode</a:t>
            </a:r>
            <a:endParaRPr lang="zh-TW" altLang="en-US" sz="1600" dirty="0"/>
          </a:p>
        </p:txBody>
      </p:sp>
      <p:sp>
        <p:nvSpPr>
          <p:cNvPr id="14" name="圓角矩形 13"/>
          <p:cNvSpPr/>
          <p:nvPr/>
        </p:nvSpPr>
        <p:spPr>
          <a:xfrm>
            <a:off x="2411725" y="3763163"/>
            <a:ext cx="1592882"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t>Fast Emulation</a:t>
            </a:r>
          </a:p>
          <a:p>
            <a:pPr algn="ctr"/>
            <a:r>
              <a:rPr lang="en-US" altLang="zh-TW" sz="1600" dirty="0" smtClean="0"/>
              <a:t>Engine</a:t>
            </a:r>
            <a:endParaRPr lang="zh-TW" altLang="en-US" sz="1600" dirty="0"/>
          </a:p>
        </p:txBody>
      </p:sp>
      <p:cxnSp>
        <p:nvCxnSpPr>
          <p:cNvPr id="7" name="直線單箭頭接點 6"/>
          <p:cNvCxnSpPr>
            <a:stCxn id="3" idx="2"/>
            <a:endCxn id="14" idx="0"/>
          </p:cNvCxnSpPr>
          <p:nvPr/>
        </p:nvCxnSpPr>
        <p:spPr>
          <a:xfrm>
            <a:off x="3208166" y="3578188"/>
            <a:ext cx="0" cy="184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內容版面配置區 2"/>
          <p:cNvSpPr>
            <a:spLocks noGrp="1"/>
          </p:cNvSpPr>
          <p:nvPr>
            <p:ph idx="1"/>
          </p:nvPr>
        </p:nvSpPr>
        <p:spPr>
          <a:xfrm>
            <a:off x="914400" y="1952037"/>
            <a:ext cx="6421328" cy="432048"/>
          </a:xfrm>
        </p:spPr>
        <p:txBody>
          <a:bodyPr>
            <a:normAutofit fontScale="85000" lnSpcReduction="10000"/>
          </a:bodyPr>
          <a:lstStyle/>
          <a:p>
            <a:r>
              <a:rPr lang="en-US" altLang="zh-TW" sz="2000" dirty="0" smtClean="0"/>
              <a:t>After optimization, the overhead of TLB/Cache trap is reduced</a:t>
            </a:r>
          </a:p>
        </p:txBody>
      </p:sp>
      <p:sp>
        <p:nvSpPr>
          <p:cNvPr id="31" name="文字方塊 30"/>
          <p:cNvSpPr txBox="1"/>
          <p:nvPr/>
        </p:nvSpPr>
        <p:spPr>
          <a:xfrm>
            <a:off x="988473" y="3347509"/>
            <a:ext cx="1114408" cy="646331"/>
          </a:xfrm>
          <a:prstGeom prst="rect">
            <a:avLst/>
          </a:prstGeom>
          <a:noFill/>
        </p:spPr>
        <p:txBody>
          <a:bodyPr wrap="none" rtlCol="0">
            <a:spAutoFit/>
          </a:bodyPr>
          <a:lstStyle/>
          <a:p>
            <a:pPr algn="ctr"/>
            <a:r>
              <a:rPr lang="en-US" altLang="zh-TW" dirty="0" smtClean="0"/>
              <a:t>Assembly </a:t>
            </a:r>
          </a:p>
          <a:p>
            <a:pPr algn="ctr"/>
            <a:r>
              <a:rPr lang="en-US" altLang="zh-TW" dirty="0" smtClean="0"/>
              <a:t>Code</a:t>
            </a:r>
            <a:endParaRPr lang="zh-TW" altLang="en-US" dirty="0"/>
          </a:p>
        </p:txBody>
      </p:sp>
      <p:sp>
        <p:nvSpPr>
          <p:cNvPr id="16" name="標題 1"/>
          <p:cNvSpPr>
            <a:spLocks noGrp="1"/>
          </p:cNvSpPr>
          <p:nvPr>
            <p:ph type="title"/>
          </p:nvPr>
        </p:nvSpPr>
        <p:spPr>
          <a:xfrm>
            <a:off x="529208" y="457200"/>
            <a:ext cx="8229600" cy="868362"/>
          </a:xfrm>
        </p:spPr>
        <p:txBody>
          <a:bodyPr>
            <a:normAutofit/>
          </a:bodyPr>
          <a:lstStyle/>
          <a:p>
            <a:r>
              <a:rPr lang="en-US" altLang="zh-TW" sz="4000" dirty="0" smtClean="0"/>
              <a:t>TLB/</a:t>
            </a:r>
            <a:r>
              <a:rPr lang="en-US" altLang="zh-TW" sz="4000" dirty="0" smtClean="0"/>
              <a:t>Cache Trap </a:t>
            </a:r>
            <a:r>
              <a:rPr lang="en-US" altLang="zh-TW" sz="4000" dirty="0" smtClean="0"/>
              <a:t>Optimization </a:t>
            </a:r>
            <a:endParaRPr lang="zh-TW" altLang="en-US" sz="4000" dirty="0"/>
          </a:p>
        </p:txBody>
      </p:sp>
    </p:spTree>
    <p:extLst>
      <p:ext uri="{BB962C8B-B14F-4D97-AF65-F5344CB8AC3E}">
        <p14:creationId xmlns:p14="http://schemas.microsoft.com/office/powerpoint/2010/main" val="32737735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CPU Optimization</a:t>
            </a:r>
            <a:endParaRPr lang="zh-TW" altLang="en-US" dirty="0"/>
          </a:p>
        </p:txBody>
      </p:sp>
      <p:sp>
        <p:nvSpPr>
          <p:cNvPr id="3" name="內容版面配置區 2"/>
          <p:cNvSpPr>
            <a:spLocks noGrp="1"/>
          </p:cNvSpPr>
          <p:nvPr>
            <p:ph idx="1"/>
          </p:nvPr>
        </p:nvSpPr>
        <p:spPr>
          <a:xfrm>
            <a:off x="838200" y="1447800"/>
            <a:ext cx="7543800" cy="4429472"/>
          </a:xfrm>
        </p:spPr>
        <p:txBody>
          <a:bodyPr>
            <a:normAutofit/>
          </a:bodyPr>
          <a:lstStyle/>
          <a:p>
            <a:r>
              <a:rPr lang="en-US" altLang="zh-TW" dirty="0" smtClean="0"/>
              <a:t>Base</a:t>
            </a:r>
          </a:p>
          <a:p>
            <a:pPr lvl="1"/>
            <a:r>
              <a:rPr lang="en-US" altLang="zh-TW" dirty="0" smtClean="0"/>
              <a:t>Trap all sensitive instructions</a:t>
            </a:r>
          </a:p>
          <a:p>
            <a:r>
              <a:rPr lang="en-US" altLang="zh-TW" dirty="0" smtClean="0"/>
              <a:t>VCPU v0.1 Model</a:t>
            </a:r>
          </a:p>
          <a:p>
            <a:pPr lvl="1"/>
            <a:r>
              <a:rPr lang="en-US" altLang="zh-TW" dirty="0" smtClean="0"/>
              <a:t>R Sharing: guest directly </a:t>
            </a:r>
            <a:r>
              <a:rPr lang="en-US" altLang="zh-TW" b="1" i="1" dirty="0" smtClean="0">
                <a:solidFill>
                  <a:srgbClr val="C00000"/>
                </a:solidFill>
              </a:rPr>
              <a:t>READ</a:t>
            </a:r>
            <a:r>
              <a:rPr lang="en-US" altLang="zh-TW" dirty="0" smtClean="0"/>
              <a:t> virtual registers </a:t>
            </a:r>
          </a:p>
          <a:p>
            <a:r>
              <a:rPr lang="en-US" altLang="zh-TW" dirty="0" smtClean="0"/>
              <a:t>VCPU v1.0 Model</a:t>
            </a:r>
          </a:p>
          <a:p>
            <a:pPr lvl="1"/>
            <a:r>
              <a:rPr lang="en-US" altLang="zh-TW" dirty="0" smtClean="0"/>
              <a:t>R/W Sharing: guest directly </a:t>
            </a:r>
            <a:r>
              <a:rPr lang="en-US" altLang="zh-TW" b="1" i="1" dirty="0" smtClean="0">
                <a:solidFill>
                  <a:srgbClr val="C00000"/>
                </a:solidFill>
              </a:rPr>
              <a:t>R/W </a:t>
            </a:r>
            <a:r>
              <a:rPr lang="en-US" altLang="zh-TW" dirty="0" smtClean="0"/>
              <a:t>virtual registers </a:t>
            </a:r>
          </a:p>
          <a:p>
            <a:pPr lvl="1"/>
            <a:r>
              <a:rPr lang="en-US" altLang="zh-TW" dirty="0" smtClean="0"/>
              <a:t>Sensitive instruction grouping </a:t>
            </a:r>
          </a:p>
          <a:p>
            <a:pPr lvl="1"/>
            <a:r>
              <a:rPr lang="en-US" altLang="zh-TW" dirty="0" smtClean="0"/>
              <a:t>TLB/Cache trap overhead reduction</a:t>
            </a:r>
          </a:p>
        </p:txBody>
      </p:sp>
    </p:spTree>
    <p:extLst>
      <p:ext uri="{BB962C8B-B14F-4D97-AF65-F5344CB8AC3E}">
        <p14:creationId xmlns:p14="http://schemas.microsoft.com/office/powerpoint/2010/main" val="92683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Virtualization Stack</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61938" y="1819275"/>
            <a:ext cx="8620125" cy="4657725"/>
          </a:xfrm>
          <a:prstGeom prst="rect">
            <a:avLst/>
          </a:prstGeom>
          <a:noFill/>
          <a:ln w="9525">
            <a:noFill/>
            <a:miter lim="800000"/>
            <a:headEnd/>
            <a:tailEnd/>
          </a:ln>
          <a:effectLst/>
        </p:spPr>
      </p:pic>
    </p:spTree>
    <p:extLst>
      <p:ext uri="{BB962C8B-B14F-4D97-AF65-F5344CB8AC3E}">
        <p14:creationId xmlns:p14="http://schemas.microsoft.com/office/powerpoint/2010/main" val="4248721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533400"/>
            <a:ext cx="7399253" cy="795425"/>
          </a:xfrm>
        </p:spPr>
        <p:txBody>
          <a:bodyPr>
            <a:normAutofit/>
          </a:bodyPr>
          <a:lstStyle/>
          <a:p>
            <a:r>
              <a:rPr lang="en-US" altLang="zh-TW" dirty="0" smtClean="0"/>
              <a:t>Sensitive Instr. Trap Reduction</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908621843"/>
              </p:ext>
            </p:extLst>
          </p:nvPr>
        </p:nvGraphicFramePr>
        <p:xfrm>
          <a:off x="1529244" y="1614280"/>
          <a:ext cx="6048672" cy="4680523"/>
        </p:xfrm>
        <a:graphic>
          <a:graphicData uri="http://schemas.openxmlformats.org/drawingml/2006/table">
            <a:tbl>
              <a:tblPr/>
              <a:tblGrid>
                <a:gridCol w="1959935"/>
                <a:gridCol w="1494867"/>
                <a:gridCol w="1254027"/>
                <a:gridCol w="1339843"/>
              </a:tblGrid>
              <a:tr h="270550">
                <a:tc>
                  <a:txBody>
                    <a:bodyPr/>
                    <a:lstStyle/>
                    <a:p>
                      <a:pPr algn="l" fontAlgn="ctr"/>
                      <a:endParaRPr lang="zh-TW" altLang="en-US" sz="1200" b="0" i="0" u="none" strike="noStrike" dirty="0">
                        <a:solidFill>
                          <a:srgbClr val="000000"/>
                        </a:solidFill>
                        <a:latin typeface="Courier New"/>
                      </a:endParaRPr>
                    </a:p>
                  </a:txBody>
                  <a:tcPr marL="8374" marR="8374" marT="8374" marB="0" anchor="ctr">
                    <a:lnL>
                      <a:noFill/>
                    </a:lnL>
                    <a:lnR>
                      <a:noFill/>
                    </a:lnR>
                    <a:lnT>
                      <a:noFill/>
                    </a:lnT>
                    <a:lnB>
                      <a:noFill/>
                    </a:lnB>
                  </a:tcPr>
                </a:tc>
                <a:tc>
                  <a:txBody>
                    <a:bodyPr/>
                    <a:lstStyle/>
                    <a:p>
                      <a:pPr algn="l" fontAlgn="ctr"/>
                      <a:r>
                        <a:rPr lang="en-US" sz="1200" b="1" i="0" u="none" strike="noStrike">
                          <a:solidFill>
                            <a:srgbClr val="000000"/>
                          </a:solidFill>
                          <a:latin typeface="Courier New"/>
                        </a:rPr>
                        <a:t>base version</a:t>
                      </a:r>
                    </a:p>
                  </a:txBody>
                  <a:tcPr marL="8374" marR="8374" marT="8374" marB="0" anchor="ctr">
                    <a:lnL>
                      <a:noFill/>
                    </a:lnL>
                    <a:lnR>
                      <a:noFill/>
                    </a:lnR>
                    <a:lnT>
                      <a:noFill/>
                    </a:lnT>
                    <a:lnB>
                      <a:noFill/>
                    </a:lnB>
                  </a:tcPr>
                </a:tc>
                <a:tc>
                  <a:txBody>
                    <a:bodyPr/>
                    <a:lstStyle/>
                    <a:p>
                      <a:pPr algn="l" fontAlgn="ctr"/>
                      <a:r>
                        <a:rPr lang="en-US" sz="1200" b="1" i="0" u="none" strike="noStrike" dirty="0">
                          <a:solidFill>
                            <a:srgbClr val="000000"/>
                          </a:solidFill>
                          <a:latin typeface="Courier New"/>
                        </a:rPr>
                        <a:t>CPU_OPT_V0.1</a:t>
                      </a:r>
                    </a:p>
                  </a:txBody>
                  <a:tcPr marL="8374" marR="8374" marT="8374" marB="0" anchor="ctr">
                    <a:lnL>
                      <a:noFill/>
                    </a:lnL>
                    <a:lnR>
                      <a:noFill/>
                    </a:lnR>
                    <a:lnT>
                      <a:noFill/>
                    </a:lnT>
                    <a:lnB>
                      <a:noFill/>
                    </a:lnB>
                  </a:tcPr>
                </a:tc>
                <a:tc>
                  <a:txBody>
                    <a:bodyPr/>
                    <a:lstStyle/>
                    <a:p>
                      <a:pPr algn="l" fontAlgn="ctr"/>
                      <a:r>
                        <a:rPr lang="en-US" sz="1200" b="1" i="0" u="none" strike="noStrike" dirty="0">
                          <a:solidFill>
                            <a:srgbClr val="000000"/>
                          </a:solidFill>
                          <a:latin typeface="Courier New"/>
                        </a:rPr>
                        <a:t>CPU_OPT_V1.0</a:t>
                      </a:r>
                    </a:p>
                  </a:txBody>
                  <a:tcPr marL="8374" marR="8374" marT="8374" marB="0" anchor="ctr">
                    <a:lnL>
                      <a:noFill/>
                    </a:lnL>
                    <a:lnR>
                      <a:noFill/>
                    </a:lnR>
                    <a:lnT>
                      <a:noFill/>
                    </a:lnT>
                    <a:lnB>
                      <a:noFill/>
                    </a:lnB>
                  </a:tcPr>
                </a:tc>
              </a:tr>
              <a:tr h="270550">
                <a:tc>
                  <a:txBody>
                    <a:bodyPr/>
                    <a:lstStyle/>
                    <a:p>
                      <a:pPr algn="l" fontAlgn="ctr"/>
                      <a:r>
                        <a:rPr lang="en-US" sz="1200" b="1" i="0" u="none" strike="noStrike" dirty="0">
                          <a:solidFill>
                            <a:srgbClr val="000000"/>
                          </a:solidFill>
                          <a:latin typeface="Courier New"/>
                        </a:rPr>
                        <a:t>Guest </a:t>
                      </a:r>
                      <a:r>
                        <a:rPr lang="en-US" sz="1200" b="1" i="0" u="none" strike="noStrike" dirty="0" err="1">
                          <a:solidFill>
                            <a:srgbClr val="000000"/>
                          </a:solidFill>
                          <a:latin typeface="Courier New"/>
                        </a:rPr>
                        <a:t>sum_exits</a:t>
                      </a:r>
                      <a:endParaRPr lang="en-US" sz="1200" b="1" i="0" u="none" strike="noStrike" dirty="0">
                        <a:solidFill>
                          <a:srgbClr val="000000"/>
                        </a:solidFill>
                        <a:latin typeface="Courier New"/>
                      </a:endParaRPr>
                    </a:p>
                  </a:txBody>
                  <a:tcPr marL="8374" marR="8374" marT="8374" marB="0" anchor="ctr">
                    <a:lnL>
                      <a:noFill/>
                    </a:lnL>
                    <a:lnR>
                      <a:noFill/>
                    </a:lnR>
                    <a:lnT>
                      <a:noFill/>
                    </a:lnT>
                    <a:lnB>
                      <a:noFill/>
                    </a:lnB>
                    <a:solidFill>
                      <a:srgbClr val="DBE5F1"/>
                    </a:solidFill>
                  </a:tcPr>
                </a:tc>
                <a:tc>
                  <a:txBody>
                    <a:bodyPr/>
                    <a:lstStyle/>
                    <a:p>
                      <a:pPr algn="r" fontAlgn="ctr"/>
                      <a:r>
                        <a:rPr lang="en-US" altLang="zh-TW" sz="1200" b="0" i="0" u="none" strike="noStrike" dirty="0">
                          <a:solidFill>
                            <a:srgbClr val="000000"/>
                          </a:solidFill>
                          <a:latin typeface="Courier New"/>
                        </a:rPr>
                        <a:t>15536</a:t>
                      </a:r>
                    </a:p>
                  </a:txBody>
                  <a:tcPr marL="8374" marR="8374" marT="8374" marB="0" anchor="ctr">
                    <a:lnL>
                      <a:noFill/>
                    </a:lnL>
                    <a:lnR>
                      <a:noFill/>
                    </a:lnR>
                    <a:lnT>
                      <a:noFill/>
                    </a:lnT>
                    <a:lnB>
                      <a:noFill/>
                    </a:lnB>
                    <a:solidFill>
                      <a:srgbClr val="DBE5F1"/>
                    </a:solidFill>
                  </a:tcPr>
                </a:tc>
                <a:tc>
                  <a:txBody>
                    <a:bodyPr/>
                    <a:lstStyle/>
                    <a:p>
                      <a:pPr algn="r" fontAlgn="ctr"/>
                      <a:r>
                        <a:rPr lang="en-US" altLang="zh-TW" sz="1200" b="0" i="0" u="none" strike="noStrike" dirty="0">
                          <a:solidFill>
                            <a:srgbClr val="000000"/>
                          </a:solidFill>
                          <a:latin typeface="Courier New"/>
                        </a:rPr>
                        <a:t>8567</a:t>
                      </a:r>
                    </a:p>
                  </a:txBody>
                  <a:tcPr marL="8374" marR="8374" marT="8374" marB="0" anchor="ctr">
                    <a:lnL>
                      <a:noFill/>
                    </a:lnL>
                    <a:lnR>
                      <a:noFill/>
                    </a:lnR>
                    <a:lnT>
                      <a:noFill/>
                    </a:lnT>
                    <a:lnB>
                      <a:noFill/>
                    </a:lnB>
                    <a:solidFill>
                      <a:srgbClr val="DBE5F1"/>
                    </a:solidFill>
                  </a:tcPr>
                </a:tc>
                <a:tc>
                  <a:txBody>
                    <a:bodyPr/>
                    <a:lstStyle/>
                    <a:p>
                      <a:pPr algn="r" fontAlgn="ctr"/>
                      <a:r>
                        <a:rPr lang="en-US" altLang="zh-TW" sz="1200" b="0" i="0" u="none" strike="noStrike" dirty="0">
                          <a:solidFill>
                            <a:srgbClr val="000000"/>
                          </a:solidFill>
                          <a:latin typeface="Courier New"/>
                        </a:rPr>
                        <a:t>3788</a:t>
                      </a:r>
                    </a:p>
                  </a:txBody>
                  <a:tcPr marL="8374" marR="8374" marT="8374" marB="0" anchor="ctr">
                    <a:lnL>
                      <a:noFill/>
                    </a:lnL>
                    <a:lnR>
                      <a:noFill/>
                    </a:lnR>
                    <a:lnT>
                      <a:noFill/>
                    </a:lnT>
                    <a:lnB>
                      <a:noFill/>
                    </a:lnB>
                    <a:solidFill>
                      <a:srgbClr val="DBE5F1"/>
                    </a:solidFill>
                  </a:tcPr>
                </a:tc>
              </a:tr>
              <a:tr h="260145">
                <a:tc>
                  <a:txBody>
                    <a:bodyPr/>
                    <a:lstStyle/>
                    <a:p>
                      <a:pPr algn="l" fontAlgn="ctr"/>
                      <a:r>
                        <a:rPr lang="en-US" sz="1200" b="0" i="0" u="none" strike="noStrike" dirty="0">
                          <a:solidFill>
                            <a:srgbClr val="000000"/>
                          </a:solidFill>
                          <a:latin typeface="Courier New"/>
                        </a:rPr>
                        <a:t>Guest </a:t>
                      </a:r>
                      <a:r>
                        <a:rPr lang="en-US" sz="1200" b="0" i="0" u="none" strike="noStrike" dirty="0" err="1">
                          <a:solidFill>
                            <a:srgbClr val="000000"/>
                          </a:solidFill>
                          <a:latin typeface="Courier New"/>
                        </a:rPr>
                        <a:t>light_exits</a:t>
                      </a:r>
                      <a:endParaRPr lang="en-US" sz="1200" b="0" i="0" u="none" strike="noStrike" dirty="0">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Courier New"/>
                        </a:rPr>
                        <a:t>15318</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8396</a:t>
                      </a:r>
                    </a:p>
                  </a:txBody>
                  <a:tcPr marL="8374" marR="8374" marT="8374"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Courier New"/>
                        </a:rPr>
                        <a:t>3555</a:t>
                      </a:r>
                    </a:p>
                  </a:txBody>
                  <a:tcPr marL="8374" marR="8374" marT="8374" marB="0" anchor="ctr">
                    <a:lnL>
                      <a:noFill/>
                    </a:lnL>
                    <a:lnR>
                      <a:noFill/>
                    </a:lnR>
                    <a:lnT>
                      <a:noFill/>
                    </a:lnT>
                    <a:lnB>
                      <a:noFill/>
                    </a:lnB>
                  </a:tcPr>
                </a:tc>
              </a:tr>
              <a:tr h="260145">
                <a:tc>
                  <a:txBody>
                    <a:bodyPr/>
                    <a:lstStyle/>
                    <a:p>
                      <a:pPr algn="l" fontAlgn="ctr"/>
                      <a:r>
                        <a:rPr lang="en-US" sz="1200" b="0" i="0" u="none" strike="noStrike" dirty="0">
                          <a:solidFill>
                            <a:srgbClr val="000000"/>
                          </a:solidFill>
                          <a:latin typeface="Courier New"/>
                        </a:rPr>
                        <a:t>Guest </a:t>
                      </a:r>
                      <a:r>
                        <a:rPr lang="en-US" sz="1200" b="0" i="0" u="none" strike="noStrike" dirty="0" err="1">
                          <a:solidFill>
                            <a:srgbClr val="000000"/>
                          </a:solidFill>
                          <a:latin typeface="Courier New"/>
                        </a:rPr>
                        <a:t>heavy_exits</a:t>
                      </a:r>
                      <a:endParaRPr lang="en-US" sz="1200" b="0" i="0" u="none" strike="noStrike" dirty="0">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Courier New"/>
                        </a:rPr>
                        <a:t>218</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171</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233</a:t>
                      </a:r>
                    </a:p>
                  </a:txBody>
                  <a:tcPr marL="8374" marR="8374" marT="8374" marB="0" anchor="ctr">
                    <a:lnL>
                      <a:noFill/>
                    </a:lnL>
                    <a:lnR>
                      <a:noFill/>
                    </a:lnR>
                    <a:lnT>
                      <a:noFill/>
                    </a:lnT>
                    <a:lnB>
                      <a:noFill/>
                    </a:lnB>
                  </a:tcPr>
                </a:tc>
              </a:tr>
              <a:tr h="260145">
                <a:tc>
                  <a:txBody>
                    <a:bodyPr/>
                    <a:lstStyle/>
                    <a:p>
                      <a:pPr algn="l" fontAlgn="ctr"/>
                      <a:endParaRPr lang="zh-TW" altLang="en-US" sz="1200" b="0" i="0" u="none" strike="noStrike">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endParaRPr lang="zh-TW" altLang="en-US" sz="1200" b="0" i="0" u="none" strike="noStrike">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endParaRPr lang="zh-TW" altLang="en-US" sz="1200" b="0" i="0" u="none" strike="noStrike">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endParaRPr lang="zh-TW" altLang="en-US" sz="1200" b="0" i="0" u="none" strike="noStrike">
                        <a:solidFill>
                          <a:srgbClr val="000000"/>
                        </a:solidFill>
                        <a:latin typeface="Courier New"/>
                      </a:endParaRPr>
                    </a:p>
                  </a:txBody>
                  <a:tcPr marL="8374" marR="8374" marT="8374" marB="0" anchor="ctr">
                    <a:lnL>
                      <a:noFill/>
                    </a:lnL>
                    <a:lnR>
                      <a:noFill/>
                    </a:lnR>
                    <a:lnT>
                      <a:noFill/>
                    </a:lnT>
                    <a:lnB>
                      <a:noFill/>
                    </a:lnB>
                  </a:tcPr>
                </a:tc>
              </a:tr>
              <a:tr h="270550">
                <a:tc>
                  <a:txBody>
                    <a:bodyPr/>
                    <a:lstStyle/>
                    <a:p>
                      <a:pPr algn="l" fontAlgn="ctr"/>
                      <a:r>
                        <a:rPr lang="en-US" sz="1200" b="1" i="0" u="none" strike="noStrike" dirty="0">
                          <a:solidFill>
                            <a:srgbClr val="000000"/>
                          </a:solidFill>
                          <a:latin typeface="Courier New"/>
                        </a:rPr>
                        <a:t>sensitive inst exits</a:t>
                      </a:r>
                    </a:p>
                  </a:txBody>
                  <a:tcPr marL="8374" marR="8374" marT="8374" marB="0" anchor="ctr">
                    <a:lnL>
                      <a:noFill/>
                    </a:lnL>
                    <a:lnR>
                      <a:noFill/>
                    </a:lnR>
                    <a:lnT>
                      <a:noFill/>
                    </a:lnT>
                    <a:lnB>
                      <a:noFill/>
                    </a:lnB>
                    <a:solidFill>
                      <a:srgbClr val="FFC000"/>
                    </a:solidFill>
                  </a:tcPr>
                </a:tc>
                <a:tc>
                  <a:txBody>
                    <a:bodyPr/>
                    <a:lstStyle/>
                    <a:p>
                      <a:pPr algn="r" fontAlgn="ctr"/>
                      <a:r>
                        <a:rPr lang="en-US" altLang="zh-TW" sz="1200" b="0" i="0" u="none" strike="noStrike">
                          <a:solidFill>
                            <a:srgbClr val="000000"/>
                          </a:solidFill>
                          <a:latin typeface="Courier New"/>
                        </a:rPr>
                        <a:t>12679</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5855</a:t>
                      </a:r>
                    </a:p>
                  </a:txBody>
                  <a:tcPr marL="8374" marR="8374" marT="8374"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Courier New"/>
                        </a:rPr>
                        <a:t>658</a:t>
                      </a:r>
                    </a:p>
                  </a:txBody>
                  <a:tcPr marL="8374" marR="8374" marT="8374" marB="0" anchor="ctr">
                    <a:lnL>
                      <a:noFill/>
                    </a:lnL>
                    <a:lnR>
                      <a:noFill/>
                    </a:lnR>
                    <a:lnT>
                      <a:noFill/>
                    </a:lnT>
                    <a:lnB>
                      <a:noFill/>
                    </a:lnB>
                  </a:tcPr>
                </a:tc>
              </a:tr>
              <a:tr h="260145">
                <a:tc>
                  <a:txBody>
                    <a:bodyPr/>
                    <a:lstStyle/>
                    <a:p>
                      <a:pPr algn="l" fontAlgn="ctr"/>
                      <a:r>
                        <a:rPr lang="en-US" sz="1200" b="0" i="0" u="none" strike="noStrike">
                          <a:solidFill>
                            <a:srgbClr val="000000"/>
                          </a:solidFill>
                          <a:latin typeface="Courier New"/>
                        </a:rPr>
                        <a:t>mls </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355</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356</a:t>
                      </a:r>
                    </a:p>
                  </a:txBody>
                  <a:tcPr marL="8374" marR="8374" marT="8374"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Courier New"/>
                        </a:rPr>
                        <a:t>359</a:t>
                      </a:r>
                    </a:p>
                  </a:txBody>
                  <a:tcPr marL="8374" marR="8374" marT="8374" marB="0" anchor="ctr">
                    <a:lnL>
                      <a:noFill/>
                    </a:lnL>
                    <a:lnR>
                      <a:noFill/>
                    </a:lnR>
                    <a:lnT>
                      <a:noFill/>
                    </a:lnT>
                    <a:lnB>
                      <a:noFill/>
                    </a:lnB>
                  </a:tcPr>
                </a:tc>
              </a:tr>
              <a:tr h="260145">
                <a:tc>
                  <a:txBody>
                    <a:bodyPr/>
                    <a:lstStyle/>
                    <a:p>
                      <a:pPr algn="l" fontAlgn="ctr"/>
                      <a:r>
                        <a:rPr lang="en-US" sz="1200" b="0" i="0" u="none" strike="noStrike" dirty="0" err="1">
                          <a:solidFill>
                            <a:srgbClr val="000000"/>
                          </a:solidFill>
                          <a:latin typeface="Courier New"/>
                        </a:rPr>
                        <a:t>msr</a:t>
                      </a:r>
                      <a:r>
                        <a:rPr lang="en-US" sz="1200" b="0" i="0" u="none" strike="noStrike" dirty="0">
                          <a:solidFill>
                            <a:srgbClr val="000000"/>
                          </a:solidFill>
                          <a:latin typeface="Courier New"/>
                        </a:rPr>
                        <a:t> </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1567</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1529</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42</a:t>
                      </a:r>
                    </a:p>
                  </a:txBody>
                  <a:tcPr marL="8374" marR="8374" marT="8374" marB="0" anchor="ctr">
                    <a:lnL>
                      <a:noFill/>
                    </a:lnL>
                    <a:lnR>
                      <a:noFill/>
                    </a:lnR>
                    <a:lnT>
                      <a:noFill/>
                    </a:lnT>
                    <a:lnB>
                      <a:noFill/>
                    </a:lnB>
                  </a:tcPr>
                </a:tc>
              </a:tr>
              <a:tr h="260145">
                <a:tc>
                  <a:txBody>
                    <a:bodyPr/>
                    <a:lstStyle/>
                    <a:p>
                      <a:pPr algn="l" fontAlgn="ctr"/>
                      <a:r>
                        <a:rPr lang="en-US" sz="1200" b="0" i="0" u="none" strike="noStrike">
                          <a:solidFill>
                            <a:srgbClr val="000000"/>
                          </a:solidFill>
                          <a:latin typeface="Courier New"/>
                        </a:rPr>
                        <a:t>mrs </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1606</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298</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0</a:t>
                      </a:r>
                    </a:p>
                  </a:txBody>
                  <a:tcPr marL="8374" marR="8374" marT="8374" marB="0" anchor="ctr">
                    <a:lnL>
                      <a:noFill/>
                    </a:lnL>
                    <a:lnR>
                      <a:noFill/>
                    </a:lnR>
                    <a:lnT>
                      <a:noFill/>
                    </a:lnT>
                    <a:lnB>
                      <a:noFill/>
                    </a:lnB>
                  </a:tcPr>
                </a:tc>
              </a:tr>
              <a:tr h="260145">
                <a:tc>
                  <a:txBody>
                    <a:bodyPr/>
                    <a:lstStyle/>
                    <a:p>
                      <a:pPr algn="l" fontAlgn="ctr"/>
                      <a:r>
                        <a:rPr lang="en-US" sz="1200" b="0" i="0" u="none" strike="noStrike">
                          <a:solidFill>
                            <a:srgbClr val="000000"/>
                          </a:solidFill>
                          <a:latin typeface="Courier New"/>
                        </a:rPr>
                        <a:t>cps </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1842</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1484</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6</a:t>
                      </a:r>
                    </a:p>
                  </a:txBody>
                  <a:tcPr marL="8374" marR="8374" marT="8374" marB="0" anchor="ctr">
                    <a:lnL>
                      <a:noFill/>
                    </a:lnL>
                    <a:lnR>
                      <a:noFill/>
                    </a:lnR>
                    <a:lnT>
                      <a:noFill/>
                    </a:lnT>
                    <a:lnB>
                      <a:noFill/>
                    </a:lnB>
                  </a:tcPr>
                </a:tc>
              </a:tr>
              <a:tr h="260145">
                <a:tc>
                  <a:txBody>
                    <a:bodyPr/>
                    <a:lstStyle/>
                    <a:p>
                      <a:pPr algn="l" fontAlgn="ctr"/>
                      <a:r>
                        <a:rPr lang="en-US" sz="1200" b="0" i="0" u="none" strike="noStrike">
                          <a:solidFill>
                            <a:srgbClr val="000000"/>
                          </a:solidFill>
                          <a:latin typeface="Courier New"/>
                        </a:rPr>
                        <a:t>data </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317</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318</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167</a:t>
                      </a:r>
                    </a:p>
                  </a:txBody>
                  <a:tcPr marL="8374" marR="8374" marT="8374" marB="0" anchor="ctr">
                    <a:lnL>
                      <a:noFill/>
                    </a:lnL>
                    <a:lnR>
                      <a:noFill/>
                    </a:lnR>
                    <a:lnT>
                      <a:noFill/>
                    </a:lnT>
                    <a:lnB>
                      <a:noFill/>
                    </a:lnB>
                  </a:tcPr>
                </a:tc>
              </a:tr>
              <a:tr h="260145">
                <a:tc>
                  <a:txBody>
                    <a:bodyPr/>
                    <a:lstStyle/>
                    <a:p>
                      <a:pPr algn="l" fontAlgn="ctr"/>
                      <a:r>
                        <a:rPr lang="en-US" sz="1200" b="0" i="0" u="none" strike="noStrike">
                          <a:solidFill>
                            <a:srgbClr val="000000"/>
                          </a:solidFill>
                          <a:latin typeface="Courier New"/>
                        </a:rPr>
                        <a:t>copr </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6990</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1868</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84</a:t>
                      </a:r>
                    </a:p>
                  </a:txBody>
                  <a:tcPr marL="8374" marR="8374" marT="8374" marB="0" anchor="ctr">
                    <a:lnL>
                      <a:noFill/>
                    </a:lnL>
                    <a:lnR>
                      <a:noFill/>
                    </a:lnR>
                    <a:lnT>
                      <a:noFill/>
                    </a:lnT>
                    <a:lnB>
                      <a:noFill/>
                    </a:lnB>
                  </a:tcPr>
                </a:tc>
              </a:tr>
              <a:tr h="260145">
                <a:tc>
                  <a:txBody>
                    <a:bodyPr/>
                    <a:lstStyle/>
                    <a:p>
                      <a:pPr algn="l" fontAlgn="ctr"/>
                      <a:endParaRPr lang="zh-TW" altLang="en-US" sz="1200" b="0" i="0" u="none" strike="noStrike" dirty="0">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endParaRPr lang="zh-TW" altLang="en-US" sz="1200" b="0" i="0" u="none" strike="noStrike">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endParaRPr lang="zh-TW" altLang="en-US" sz="1200" b="0" i="0" u="none" strike="noStrike">
                        <a:solidFill>
                          <a:srgbClr val="000000"/>
                        </a:solidFill>
                        <a:latin typeface="Courier New"/>
                      </a:endParaRPr>
                    </a:p>
                  </a:txBody>
                  <a:tcPr marL="8374" marR="8374" marT="8374" marB="0" anchor="ctr">
                    <a:lnL>
                      <a:noFill/>
                    </a:lnL>
                    <a:lnR>
                      <a:noFill/>
                    </a:lnR>
                    <a:lnT>
                      <a:noFill/>
                    </a:lnT>
                    <a:lnB>
                      <a:noFill/>
                    </a:lnB>
                  </a:tcPr>
                </a:tc>
                <a:tc>
                  <a:txBody>
                    <a:bodyPr/>
                    <a:lstStyle/>
                    <a:p>
                      <a:pPr algn="r" fontAlgn="ctr"/>
                      <a:endParaRPr lang="zh-TW" altLang="en-US" sz="1200" b="0" i="0" u="none" strike="noStrike">
                        <a:solidFill>
                          <a:srgbClr val="000000"/>
                        </a:solidFill>
                        <a:latin typeface="Courier New"/>
                      </a:endParaRPr>
                    </a:p>
                  </a:txBody>
                  <a:tcPr marL="8374" marR="8374" marT="8374" marB="0" anchor="ctr">
                    <a:lnL>
                      <a:noFill/>
                    </a:lnL>
                    <a:lnR>
                      <a:noFill/>
                    </a:lnR>
                    <a:lnT>
                      <a:noFill/>
                    </a:lnT>
                    <a:lnB>
                      <a:noFill/>
                    </a:lnB>
                  </a:tcPr>
                </a:tc>
              </a:tr>
              <a:tr h="270550">
                <a:tc>
                  <a:txBody>
                    <a:bodyPr/>
                    <a:lstStyle/>
                    <a:p>
                      <a:pPr algn="l" fontAlgn="ctr"/>
                      <a:r>
                        <a:rPr lang="en-US" sz="1200" b="1" i="0" u="none" strike="noStrike">
                          <a:solidFill>
                            <a:srgbClr val="000000"/>
                          </a:solidFill>
                          <a:latin typeface="Courier New"/>
                        </a:rPr>
                        <a:t>ls </a:t>
                      </a:r>
                    </a:p>
                  </a:txBody>
                  <a:tcPr marL="8374" marR="8374" marT="8374" marB="0" anchor="ctr">
                    <a:lnL>
                      <a:noFill/>
                    </a:lnL>
                    <a:lnR>
                      <a:noFill/>
                    </a:lnR>
                    <a:lnT>
                      <a:noFill/>
                    </a:lnT>
                    <a:lnB>
                      <a:noFill/>
                    </a:lnB>
                    <a:solidFill>
                      <a:srgbClr val="FFC000"/>
                    </a:solidFill>
                  </a:tcPr>
                </a:tc>
                <a:tc>
                  <a:txBody>
                    <a:bodyPr/>
                    <a:lstStyle/>
                    <a:p>
                      <a:pPr algn="r" fontAlgn="ctr"/>
                      <a:r>
                        <a:rPr lang="en-US" altLang="zh-TW" sz="1200" b="0" i="0" u="none" strike="noStrike">
                          <a:solidFill>
                            <a:srgbClr val="000000"/>
                          </a:solidFill>
                          <a:latin typeface="Courier New"/>
                        </a:rPr>
                        <a:t>286</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171</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402</a:t>
                      </a:r>
                    </a:p>
                  </a:txBody>
                  <a:tcPr marL="8374" marR="8374" marT="8374" marB="0" anchor="ctr">
                    <a:lnL>
                      <a:noFill/>
                    </a:lnL>
                    <a:lnR>
                      <a:noFill/>
                    </a:lnR>
                    <a:lnT>
                      <a:noFill/>
                    </a:lnT>
                    <a:lnB>
                      <a:noFill/>
                    </a:lnB>
                  </a:tcPr>
                </a:tc>
              </a:tr>
              <a:tr h="260145">
                <a:tc>
                  <a:txBody>
                    <a:bodyPr/>
                    <a:lstStyle/>
                    <a:p>
                      <a:pPr algn="l" fontAlgn="ctr"/>
                      <a:r>
                        <a:rPr lang="en-US" sz="1200" b="0" i="0" u="none" strike="noStrike">
                          <a:solidFill>
                            <a:srgbClr val="000000"/>
                          </a:solidFill>
                          <a:latin typeface="Courier New"/>
                        </a:rPr>
                        <a:t>LS (T or PT write)</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68</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0</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169</a:t>
                      </a:r>
                    </a:p>
                  </a:txBody>
                  <a:tcPr marL="8374" marR="8374" marT="8374" marB="0" anchor="ctr">
                    <a:lnL>
                      <a:noFill/>
                    </a:lnL>
                    <a:lnR>
                      <a:noFill/>
                    </a:lnR>
                    <a:lnT>
                      <a:noFill/>
                    </a:lnT>
                    <a:lnB>
                      <a:noFill/>
                    </a:lnB>
                  </a:tcPr>
                </a:tc>
              </a:tr>
              <a:tr h="260145">
                <a:tc>
                  <a:txBody>
                    <a:bodyPr/>
                    <a:lstStyle/>
                    <a:p>
                      <a:pPr algn="l" fontAlgn="ctr"/>
                      <a:r>
                        <a:rPr lang="en-US" sz="1200" b="0" i="0" u="none" strike="noStrike">
                          <a:solidFill>
                            <a:srgbClr val="000000"/>
                          </a:solidFill>
                          <a:latin typeface="Courier New"/>
                        </a:rPr>
                        <a:t>MMIO</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218</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171</a:t>
                      </a:r>
                    </a:p>
                  </a:txBody>
                  <a:tcPr marL="8374" marR="8374" marT="8374" marB="0" anchor="ctr">
                    <a:lnL>
                      <a:noFill/>
                    </a:lnL>
                    <a:lnR>
                      <a:noFill/>
                    </a:lnR>
                    <a:lnT>
                      <a:noFill/>
                    </a:lnT>
                    <a:lnB>
                      <a:noFill/>
                    </a:lnB>
                  </a:tcPr>
                </a:tc>
                <a:tc>
                  <a:txBody>
                    <a:bodyPr/>
                    <a:lstStyle/>
                    <a:p>
                      <a:pPr algn="r" fontAlgn="ctr"/>
                      <a:r>
                        <a:rPr lang="en-US" altLang="zh-TW" sz="1200" b="0" i="0" u="none" strike="noStrike">
                          <a:solidFill>
                            <a:srgbClr val="000000"/>
                          </a:solidFill>
                          <a:latin typeface="Courier New"/>
                        </a:rPr>
                        <a:t>233</a:t>
                      </a:r>
                    </a:p>
                  </a:txBody>
                  <a:tcPr marL="8374" marR="8374" marT="8374" marB="0" anchor="ctr">
                    <a:lnL>
                      <a:noFill/>
                    </a:lnL>
                    <a:lnR>
                      <a:noFill/>
                    </a:lnR>
                    <a:lnT>
                      <a:noFill/>
                    </a:lnT>
                    <a:lnB>
                      <a:noFill/>
                    </a:lnB>
                  </a:tcPr>
                </a:tc>
              </a:tr>
              <a:tr h="476583">
                <a:tc>
                  <a:txBody>
                    <a:bodyPr/>
                    <a:lstStyle/>
                    <a:p>
                      <a:pPr algn="l" fontAlgn="ctr"/>
                      <a:r>
                        <a:rPr lang="en-US" sz="1200" b="1" i="0" u="none" strike="noStrike">
                          <a:solidFill>
                            <a:srgbClr val="000000"/>
                          </a:solidFill>
                          <a:latin typeface="Courier New"/>
                        </a:rPr>
                        <a:t>Total Instr Emulation</a:t>
                      </a:r>
                    </a:p>
                  </a:txBody>
                  <a:tcPr marL="8374" marR="8374" marT="8374" marB="0" anchor="ctr">
                    <a:lnL>
                      <a:noFill/>
                    </a:lnL>
                    <a:lnR>
                      <a:noFill/>
                    </a:lnR>
                    <a:lnT>
                      <a:noFill/>
                    </a:lnT>
                    <a:lnB>
                      <a:noFill/>
                    </a:lnB>
                    <a:solidFill>
                      <a:srgbClr val="DBEEF3"/>
                    </a:solidFill>
                  </a:tcPr>
                </a:tc>
                <a:tc>
                  <a:txBody>
                    <a:bodyPr/>
                    <a:lstStyle/>
                    <a:p>
                      <a:pPr algn="r" fontAlgn="ctr"/>
                      <a:r>
                        <a:rPr lang="en-US" altLang="zh-TW" sz="1200" b="0" i="0" u="none" strike="noStrike">
                          <a:solidFill>
                            <a:srgbClr val="000000"/>
                          </a:solidFill>
                          <a:latin typeface="Courier New"/>
                        </a:rPr>
                        <a:t>12965</a:t>
                      </a:r>
                    </a:p>
                  </a:txBody>
                  <a:tcPr marL="8374" marR="8374" marT="8374" marB="0" anchor="ctr">
                    <a:lnL>
                      <a:noFill/>
                    </a:lnL>
                    <a:lnR>
                      <a:noFill/>
                    </a:lnR>
                    <a:lnT>
                      <a:noFill/>
                    </a:lnT>
                    <a:lnB>
                      <a:noFill/>
                    </a:lnB>
                    <a:solidFill>
                      <a:srgbClr val="DBEEF3"/>
                    </a:solidFill>
                  </a:tcPr>
                </a:tc>
                <a:tc>
                  <a:txBody>
                    <a:bodyPr/>
                    <a:lstStyle/>
                    <a:p>
                      <a:pPr algn="r" fontAlgn="ctr"/>
                      <a:r>
                        <a:rPr lang="en-US" altLang="zh-TW" sz="1200" b="0" i="0" u="none" strike="noStrike">
                          <a:solidFill>
                            <a:srgbClr val="000000"/>
                          </a:solidFill>
                          <a:latin typeface="Courier New"/>
                        </a:rPr>
                        <a:t>6026</a:t>
                      </a:r>
                    </a:p>
                  </a:txBody>
                  <a:tcPr marL="8374" marR="8374" marT="8374" marB="0" anchor="ctr">
                    <a:lnL>
                      <a:noFill/>
                    </a:lnL>
                    <a:lnR>
                      <a:noFill/>
                    </a:lnR>
                    <a:lnT>
                      <a:noFill/>
                    </a:lnT>
                    <a:lnB>
                      <a:noFill/>
                    </a:lnB>
                    <a:solidFill>
                      <a:srgbClr val="DBEEF3"/>
                    </a:solidFill>
                  </a:tcPr>
                </a:tc>
                <a:tc>
                  <a:txBody>
                    <a:bodyPr/>
                    <a:lstStyle/>
                    <a:p>
                      <a:pPr algn="r" fontAlgn="ctr"/>
                      <a:r>
                        <a:rPr lang="en-US" altLang="zh-TW" sz="1200" b="0" i="0" u="none" strike="noStrike" dirty="0">
                          <a:solidFill>
                            <a:srgbClr val="000000"/>
                          </a:solidFill>
                          <a:latin typeface="Courier New"/>
                        </a:rPr>
                        <a:t>1060</a:t>
                      </a:r>
                    </a:p>
                  </a:txBody>
                  <a:tcPr marL="8374" marR="8374" marT="8374" marB="0" anchor="ctr">
                    <a:lnL>
                      <a:noFill/>
                    </a:lnL>
                    <a:lnR>
                      <a:noFill/>
                    </a:lnR>
                    <a:lnT>
                      <a:noFill/>
                    </a:lnT>
                    <a:lnB>
                      <a:noFill/>
                    </a:lnB>
                    <a:solidFill>
                      <a:srgbClr val="DBEEF3"/>
                    </a:solidFill>
                  </a:tcPr>
                </a:tc>
              </a:tr>
            </a:tbl>
          </a:graphicData>
        </a:graphic>
      </p:graphicFrame>
      <p:sp>
        <p:nvSpPr>
          <p:cNvPr id="6" name="矩形 5"/>
          <p:cNvSpPr/>
          <p:nvPr/>
        </p:nvSpPr>
        <p:spPr>
          <a:xfrm>
            <a:off x="7535441" y="3446711"/>
            <a:ext cx="805029" cy="338554"/>
          </a:xfrm>
          <a:prstGeom prst="rect">
            <a:avLst/>
          </a:prstGeom>
        </p:spPr>
        <p:txBody>
          <a:bodyPr wrap="none">
            <a:spAutoFit/>
          </a:bodyPr>
          <a:lstStyle/>
          <a:p>
            <a:r>
              <a:rPr lang="en-US" altLang="zh-TW" sz="1600" b="1" dirty="0" smtClean="0">
                <a:solidFill>
                  <a:srgbClr val="C00000"/>
                </a:solidFill>
              </a:rPr>
              <a:t>94.81%</a:t>
            </a:r>
            <a:endParaRPr lang="zh-TW" altLang="en-US" sz="1600" b="1" dirty="0">
              <a:solidFill>
                <a:srgbClr val="C00000"/>
              </a:solidFill>
            </a:endParaRPr>
          </a:p>
        </p:txBody>
      </p:sp>
      <p:sp>
        <p:nvSpPr>
          <p:cNvPr id="7" name="矩形 6"/>
          <p:cNvSpPr/>
          <p:nvPr/>
        </p:nvSpPr>
        <p:spPr>
          <a:xfrm>
            <a:off x="7535441" y="3684221"/>
            <a:ext cx="646331" cy="338554"/>
          </a:xfrm>
          <a:prstGeom prst="rect">
            <a:avLst/>
          </a:prstGeom>
        </p:spPr>
        <p:txBody>
          <a:bodyPr wrap="none">
            <a:spAutoFit/>
          </a:bodyPr>
          <a:lstStyle/>
          <a:p>
            <a:r>
              <a:rPr lang="en-US" altLang="zh-TW" sz="1600" b="1" dirty="0" smtClean="0">
                <a:solidFill>
                  <a:srgbClr val="C00000"/>
                </a:solidFill>
              </a:rPr>
              <a:t>100%</a:t>
            </a:r>
            <a:endParaRPr lang="zh-TW" altLang="en-US" sz="1600" b="1" dirty="0">
              <a:solidFill>
                <a:srgbClr val="C00000"/>
              </a:solidFill>
            </a:endParaRPr>
          </a:p>
        </p:txBody>
      </p:sp>
      <p:sp>
        <p:nvSpPr>
          <p:cNvPr id="8" name="矩形 7"/>
          <p:cNvSpPr/>
          <p:nvPr/>
        </p:nvSpPr>
        <p:spPr>
          <a:xfrm>
            <a:off x="7535441" y="3950767"/>
            <a:ext cx="805029" cy="338554"/>
          </a:xfrm>
          <a:prstGeom prst="rect">
            <a:avLst/>
          </a:prstGeom>
        </p:spPr>
        <p:txBody>
          <a:bodyPr wrap="none">
            <a:spAutoFit/>
          </a:bodyPr>
          <a:lstStyle/>
          <a:p>
            <a:r>
              <a:rPr lang="en-US" altLang="zh-TW" sz="1600" b="1" dirty="0" smtClean="0">
                <a:solidFill>
                  <a:srgbClr val="C00000"/>
                </a:solidFill>
              </a:rPr>
              <a:t>99.67%</a:t>
            </a:r>
            <a:endParaRPr lang="zh-TW" altLang="en-US" sz="1600" b="1" dirty="0">
              <a:solidFill>
                <a:srgbClr val="C00000"/>
              </a:solidFill>
            </a:endParaRPr>
          </a:p>
        </p:txBody>
      </p:sp>
      <p:sp>
        <p:nvSpPr>
          <p:cNvPr id="9" name="矩形 8"/>
          <p:cNvSpPr/>
          <p:nvPr/>
        </p:nvSpPr>
        <p:spPr>
          <a:xfrm>
            <a:off x="7535441" y="4476309"/>
            <a:ext cx="805029" cy="338554"/>
          </a:xfrm>
          <a:prstGeom prst="rect">
            <a:avLst/>
          </a:prstGeom>
        </p:spPr>
        <p:txBody>
          <a:bodyPr wrap="none">
            <a:spAutoFit/>
          </a:bodyPr>
          <a:lstStyle/>
          <a:p>
            <a:r>
              <a:rPr lang="en-US" altLang="zh-TW" sz="1600" b="1" dirty="0" smtClean="0">
                <a:solidFill>
                  <a:srgbClr val="C00000"/>
                </a:solidFill>
              </a:rPr>
              <a:t>98.80%</a:t>
            </a:r>
            <a:endParaRPr lang="zh-TW" altLang="en-US" sz="1600" b="1" dirty="0">
              <a:solidFill>
                <a:srgbClr val="C00000"/>
              </a:solidFill>
            </a:endParaRPr>
          </a:p>
        </p:txBody>
      </p:sp>
      <p:sp>
        <p:nvSpPr>
          <p:cNvPr id="10" name="圓角矩形 9"/>
          <p:cNvSpPr/>
          <p:nvPr/>
        </p:nvSpPr>
        <p:spPr>
          <a:xfrm>
            <a:off x="1457236" y="3486488"/>
            <a:ext cx="504056" cy="79208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1457236" y="4494763"/>
            <a:ext cx="504056" cy="3684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7535441" y="1835986"/>
            <a:ext cx="805029" cy="338554"/>
          </a:xfrm>
          <a:prstGeom prst="rect">
            <a:avLst/>
          </a:prstGeom>
        </p:spPr>
        <p:txBody>
          <a:bodyPr wrap="none">
            <a:spAutoFit/>
          </a:bodyPr>
          <a:lstStyle/>
          <a:p>
            <a:r>
              <a:rPr lang="en-US" altLang="zh-TW" sz="1600" b="1" dirty="0" smtClean="0">
                <a:solidFill>
                  <a:srgbClr val="C00000"/>
                </a:solidFill>
              </a:rPr>
              <a:t>75.62%</a:t>
            </a:r>
            <a:endParaRPr lang="zh-TW" altLang="en-US" sz="1600" b="1" dirty="0">
              <a:solidFill>
                <a:srgbClr val="C00000"/>
              </a:solidFill>
            </a:endParaRPr>
          </a:p>
        </p:txBody>
      </p:sp>
      <p:sp>
        <p:nvSpPr>
          <p:cNvPr id="13" name="矩形 12"/>
          <p:cNvSpPr/>
          <p:nvPr/>
        </p:nvSpPr>
        <p:spPr>
          <a:xfrm>
            <a:off x="7535441" y="2124018"/>
            <a:ext cx="805029" cy="338554"/>
          </a:xfrm>
          <a:prstGeom prst="rect">
            <a:avLst/>
          </a:prstGeom>
        </p:spPr>
        <p:txBody>
          <a:bodyPr wrap="none">
            <a:spAutoFit/>
          </a:bodyPr>
          <a:lstStyle/>
          <a:p>
            <a:r>
              <a:rPr lang="en-US" altLang="zh-TW" sz="1600" b="1" dirty="0" smtClean="0">
                <a:solidFill>
                  <a:srgbClr val="C00000"/>
                </a:solidFill>
              </a:rPr>
              <a:t>76.79%</a:t>
            </a:r>
            <a:endParaRPr lang="zh-TW" altLang="en-US" sz="1600" b="1" dirty="0">
              <a:solidFill>
                <a:srgbClr val="C00000"/>
              </a:solidFill>
            </a:endParaRPr>
          </a:p>
        </p:txBody>
      </p:sp>
    </p:spTree>
    <p:extLst>
      <p:ext uri="{BB962C8B-B14F-4D97-AF65-F5344CB8AC3E}">
        <p14:creationId xmlns:p14="http://schemas.microsoft.com/office/powerpoint/2010/main" val="2492929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ARMvisor</a:t>
            </a:r>
            <a:r>
              <a:rPr lang="en-US" altLang="zh-TW" dirty="0"/>
              <a:t> ON ARM</a:t>
            </a:r>
            <a:endParaRPr lang="en-US" dirty="0"/>
          </a:p>
        </p:txBody>
      </p:sp>
      <p:sp>
        <p:nvSpPr>
          <p:cNvPr id="3" name="Text Placeholder 2"/>
          <p:cNvSpPr>
            <a:spLocks noGrp="1"/>
          </p:cNvSpPr>
          <p:nvPr>
            <p:ph type="body" idx="1"/>
          </p:nvPr>
        </p:nvSpPr>
        <p:spPr/>
        <p:txBody>
          <a:bodyPr/>
          <a:lstStyle/>
          <a:p>
            <a:r>
              <a:rPr lang="en-US" dirty="0" smtClean="0"/>
              <a:t>CPU Virtualization</a:t>
            </a:r>
          </a:p>
          <a:p>
            <a:r>
              <a:rPr lang="en-US" dirty="0" smtClean="0">
                <a:solidFill>
                  <a:srgbClr val="953735"/>
                </a:solidFill>
              </a:rPr>
              <a:t>Memory Virtualization</a:t>
            </a:r>
          </a:p>
          <a:p>
            <a:r>
              <a:rPr lang="en-US" dirty="0" smtClean="0"/>
              <a:t>I/O Virtualization</a:t>
            </a:r>
            <a:endParaRPr lang="en-US" dirty="0"/>
          </a:p>
        </p:txBody>
      </p:sp>
    </p:spTree>
    <p:extLst>
      <p:ext uri="{BB962C8B-B14F-4D97-AF65-F5344CB8AC3E}">
        <p14:creationId xmlns:p14="http://schemas.microsoft.com/office/powerpoint/2010/main" val="2738091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79712" y="2147887"/>
            <a:ext cx="5418931" cy="4030029"/>
          </a:xfrm>
          <a:prstGeom prst="rect">
            <a:avLst/>
          </a:prstGeom>
          <a:noFill/>
          <a:ln w="9525">
            <a:noFill/>
            <a:miter lim="800000"/>
            <a:headEnd/>
            <a:tailEnd/>
          </a:ln>
          <a:effectLst/>
        </p:spPr>
      </p:pic>
      <p:sp>
        <p:nvSpPr>
          <p:cNvPr id="2" name="Title 1"/>
          <p:cNvSpPr>
            <a:spLocks noGrp="1"/>
          </p:cNvSpPr>
          <p:nvPr>
            <p:ph type="title"/>
          </p:nvPr>
        </p:nvSpPr>
        <p:spPr>
          <a:xfrm>
            <a:off x="838201" y="457200"/>
            <a:ext cx="7696200" cy="739209"/>
          </a:xfrm>
        </p:spPr>
        <p:txBody>
          <a:bodyPr>
            <a:normAutofit/>
          </a:bodyPr>
          <a:lstStyle/>
          <a:p>
            <a:r>
              <a:rPr lang="en-US" sz="3600" dirty="0" smtClean="0"/>
              <a:t>Memory Virtualization on </a:t>
            </a:r>
            <a:r>
              <a:rPr lang="en-US" sz="3600" dirty="0" smtClean="0"/>
              <a:t>X86</a:t>
            </a:r>
            <a:endParaRPr lang="en-US" sz="3600" dirty="0"/>
          </a:p>
        </p:txBody>
      </p:sp>
      <p:sp>
        <p:nvSpPr>
          <p:cNvPr id="5" name="Content Placeholder 2"/>
          <p:cNvSpPr txBox="1">
            <a:spLocks/>
          </p:cNvSpPr>
          <p:nvPr/>
        </p:nvSpPr>
        <p:spPr>
          <a:xfrm>
            <a:off x="1115616" y="1600201"/>
            <a:ext cx="7571184"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lumMod val="75000"/>
                </a:schemeClr>
              </a:buClr>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Memory virtualization architecture</a:t>
            </a:r>
          </a:p>
        </p:txBody>
      </p:sp>
      <p:sp>
        <p:nvSpPr>
          <p:cNvPr id="6" name="投影片編號版面配置區 5"/>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171369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1"/>
            <a:ext cx="7286977" cy="762000"/>
          </a:xfrm>
        </p:spPr>
        <p:txBody>
          <a:bodyPr>
            <a:normAutofit/>
          </a:bodyPr>
          <a:lstStyle/>
          <a:p>
            <a:r>
              <a:rPr lang="en-US" sz="3600" dirty="0" smtClean="0"/>
              <a:t>Memory Virtualization on </a:t>
            </a:r>
            <a:r>
              <a:rPr lang="en-US" sz="3600" dirty="0" smtClean="0"/>
              <a:t>X86</a:t>
            </a:r>
            <a:endParaRPr lang="en-US" sz="3600" dirty="0"/>
          </a:p>
        </p:txBody>
      </p:sp>
      <p:sp>
        <p:nvSpPr>
          <p:cNvPr id="3" name="Content Placeholder 2"/>
          <p:cNvSpPr>
            <a:spLocks noGrp="1"/>
          </p:cNvSpPr>
          <p:nvPr>
            <p:ph idx="1"/>
          </p:nvPr>
        </p:nvSpPr>
        <p:spPr>
          <a:xfrm>
            <a:off x="762000" y="1600201"/>
            <a:ext cx="6984776" cy="2188839"/>
          </a:xfrm>
        </p:spPr>
        <p:txBody>
          <a:bodyPr>
            <a:normAutofit fontScale="92500"/>
          </a:bodyPr>
          <a:lstStyle/>
          <a:p>
            <a:r>
              <a:rPr lang="en-US" dirty="0" smtClean="0"/>
              <a:t>The performance drop of memory access is usually unbearable. VMM needs further optimization.</a:t>
            </a:r>
            <a:br>
              <a:rPr lang="en-US" dirty="0" smtClean="0"/>
            </a:br>
            <a:endParaRPr lang="en-US" sz="1600" dirty="0" smtClean="0"/>
          </a:p>
          <a:p>
            <a:r>
              <a:rPr lang="en-US" dirty="0" smtClean="0"/>
              <a:t> VMM maintains shadow page tables :</a:t>
            </a:r>
          </a:p>
          <a:p>
            <a:pPr lvl="1">
              <a:spcAft>
                <a:spcPts val="0"/>
              </a:spcAft>
            </a:pPr>
            <a:r>
              <a:rPr lang="en-US" dirty="0" smtClean="0"/>
              <a:t>Direct virtual-to-physical address mapping</a:t>
            </a:r>
          </a:p>
          <a:p>
            <a:pPr lvl="1"/>
            <a:r>
              <a:rPr lang="en-US" dirty="0" smtClean="0"/>
              <a:t>Use hardware TLB for address translation</a:t>
            </a:r>
          </a:p>
        </p:txBody>
      </p:sp>
      <p:pic>
        <p:nvPicPr>
          <p:cNvPr id="4099" name="Picture 3"/>
          <p:cNvPicPr>
            <a:picLocks noChangeAspect="1" noChangeArrowheads="1"/>
          </p:cNvPicPr>
          <p:nvPr/>
        </p:nvPicPr>
        <p:blipFill>
          <a:blip r:embed="rId2" cstate="print"/>
          <a:srcRect/>
          <a:stretch>
            <a:fillRect/>
          </a:stretch>
        </p:blipFill>
        <p:spPr bwMode="auto">
          <a:xfrm>
            <a:off x="1691680" y="3861048"/>
            <a:ext cx="5809066" cy="2257025"/>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697985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MMU </a:t>
            </a:r>
            <a:r>
              <a:rPr lang="en-US" altLang="zh-TW" sz="3600" dirty="0" smtClean="0"/>
              <a:t>Virtualization on </a:t>
            </a:r>
            <a:r>
              <a:rPr lang="en-US" altLang="zh-TW" sz="3600" dirty="0" smtClean="0"/>
              <a:t>ARM</a:t>
            </a:r>
            <a:endParaRPr lang="zh-TW" altLang="en-US" sz="3600" dirty="0"/>
          </a:p>
        </p:txBody>
      </p:sp>
      <p:sp>
        <p:nvSpPr>
          <p:cNvPr id="4" name="頁尾版面配置區 3"/>
          <p:cNvSpPr>
            <a:spLocks noGrp="1"/>
          </p:cNvSpPr>
          <p:nvPr>
            <p:ph type="ftr" sz="quarter" idx="11"/>
          </p:nvPr>
        </p:nvSpPr>
        <p:spPr/>
        <p:txBody>
          <a:bodyPr/>
          <a:lstStyle/>
          <a:p>
            <a:endParaRPr lang="zh-TW" altLang="en-US"/>
          </a:p>
        </p:txBody>
      </p:sp>
      <p:sp>
        <p:nvSpPr>
          <p:cNvPr id="5" name="矩形 4"/>
          <p:cNvSpPr/>
          <p:nvPr/>
        </p:nvSpPr>
        <p:spPr>
          <a:xfrm>
            <a:off x="3203848" y="2492897"/>
            <a:ext cx="1152128" cy="576064"/>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err="1" smtClean="0"/>
              <a:t>vCPU</a:t>
            </a:r>
            <a:endParaRPr lang="zh-TW" altLang="en-US" dirty="0"/>
          </a:p>
        </p:txBody>
      </p:sp>
      <p:sp>
        <p:nvSpPr>
          <p:cNvPr id="7" name="矩形 6"/>
          <p:cNvSpPr/>
          <p:nvPr/>
        </p:nvSpPr>
        <p:spPr>
          <a:xfrm>
            <a:off x="5425716" y="3645025"/>
            <a:ext cx="1800200" cy="1022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MMU</a:t>
            </a:r>
          </a:p>
          <a:p>
            <a:pPr algn="ctr"/>
            <a:r>
              <a:rPr lang="en-US" altLang="zh-TW" dirty="0" smtClean="0"/>
              <a:t>Virtualization</a:t>
            </a:r>
            <a:endParaRPr lang="zh-TW" altLang="en-US" dirty="0"/>
          </a:p>
        </p:txBody>
      </p:sp>
      <p:sp>
        <p:nvSpPr>
          <p:cNvPr id="8" name="矩形 7"/>
          <p:cNvSpPr/>
          <p:nvPr/>
        </p:nvSpPr>
        <p:spPr>
          <a:xfrm>
            <a:off x="3201816" y="3284984"/>
            <a:ext cx="1152128" cy="576064"/>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err="1" smtClean="0"/>
              <a:t>vMMU</a:t>
            </a:r>
            <a:endParaRPr lang="zh-TW" altLang="en-US" dirty="0"/>
          </a:p>
        </p:txBody>
      </p:sp>
      <p:sp>
        <p:nvSpPr>
          <p:cNvPr id="9" name="矩形 8"/>
          <p:cNvSpPr/>
          <p:nvPr/>
        </p:nvSpPr>
        <p:spPr>
          <a:xfrm>
            <a:off x="2733764" y="4091680"/>
            <a:ext cx="2088232" cy="576064"/>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Guest Physical Memory</a:t>
            </a:r>
            <a:endParaRPr lang="zh-TW" altLang="en-US" dirty="0"/>
          </a:p>
        </p:txBody>
      </p:sp>
      <p:sp>
        <p:nvSpPr>
          <p:cNvPr id="10" name="矩形 9"/>
          <p:cNvSpPr/>
          <p:nvPr/>
        </p:nvSpPr>
        <p:spPr>
          <a:xfrm>
            <a:off x="3201816" y="5517232"/>
            <a:ext cx="3456384"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Host Physical Memory</a:t>
            </a:r>
            <a:endParaRPr lang="zh-TW" altLang="en-US" dirty="0"/>
          </a:p>
        </p:txBody>
      </p:sp>
      <p:sp>
        <p:nvSpPr>
          <p:cNvPr id="11" name="矩形 10"/>
          <p:cNvSpPr/>
          <p:nvPr/>
        </p:nvSpPr>
        <p:spPr>
          <a:xfrm>
            <a:off x="2339752" y="2348880"/>
            <a:ext cx="2736304"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326440" y="2401309"/>
            <a:ext cx="814647" cy="369332"/>
          </a:xfrm>
          <a:prstGeom prst="rect">
            <a:avLst/>
          </a:prstGeom>
          <a:noFill/>
        </p:spPr>
        <p:txBody>
          <a:bodyPr wrap="none" rtlCol="0">
            <a:spAutoFit/>
          </a:bodyPr>
          <a:lstStyle/>
          <a:p>
            <a:r>
              <a:rPr lang="en-US" altLang="zh-TW" dirty="0" smtClean="0"/>
              <a:t>Guest</a:t>
            </a:r>
            <a:endParaRPr lang="zh-TW" altLang="en-US" dirty="0"/>
          </a:p>
        </p:txBody>
      </p:sp>
      <p:cxnSp>
        <p:nvCxnSpPr>
          <p:cNvPr id="14" name="直線單箭頭接點 13"/>
          <p:cNvCxnSpPr>
            <a:stCxn id="5" idx="2"/>
            <a:endCxn id="8" idx="0"/>
          </p:cNvCxnSpPr>
          <p:nvPr/>
        </p:nvCxnSpPr>
        <p:spPr>
          <a:xfrm flipH="1">
            <a:off x="3777880" y="3068961"/>
            <a:ext cx="2032" cy="2160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a:stCxn id="8" idx="2"/>
            <a:endCxn id="9" idx="0"/>
          </p:cNvCxnSpPr>
          <p:nvPr/>
        </p:nvCxnSpPr>
        <p:spPr>
          <a:xfrm>
            <a:off x="3777880" y="3861048"/>
            <a:ext cx="0" cy="2306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肘形接點 20"/>
          <p:cNvCxnSpPr>
            <a:stCxn id="5" idx="3"/>
            <a:endCxn id="7" idx="0"/>
          </p:cNvCxnSpPr>
          <p:nvPr/>
        </p:nvCxnSpPr>
        <p:spPr>
          <a:xfrm>
            <a:off x="4355976" y="2780929"/>
            <a:ext cx="1969840" cy="864096"/>
          </a:xfrm>
          <a:prstGeom prst="bentConnector2">
            <a:avLst/>
          </a:prstGeom>
          <a:ln w="19050">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4" name="肘形接點 23"/>
          <p:cNvCxnSpPr>
            <a:stCxn id="7" idx="2"/>
            <a:endCxn id="10" idx="0"/>
          </p:cNvCxnSpPr>
          <p:nvPr/>
        </p:nvCxnSpPr>
        <p:spPr>
          <a:xfrm rot="5400000">
            <a:off x="5203168" y="4394584"/>
            <a:ext cx="849488" cy="1395808"/>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353944" y="2992306"/>
            <a:ext cx="651332" cy="369332"/>
          </a:xfrm>
          <a:prstGeom prst="rect">
            <a:avLst/>
          </a:prstGeom>
          <a:noFill/>
        </p:spPr>
        <p:txBody>
          <a:bodyPr wrap="none" rtlCol="0">
            <a:spAutoFit/>
          </a:bodyPr>
          <a:lstStyle/>
          <a:p>
            <a:r>
              <a:rPr lang="en-US" altLang="zh-TW" dirty="0" smtClean="0"/>
              <a:t>GVA</a:t>
            </a:r>
            <a:endParaRPr lang="zh-TW" altLang="en-US" dirty="0"/>
          </a:p>
        </p:txBody>
      </p:sp>
      <p:sp>
        <p:nvSpPr>
          <p:cNvPr id="27" name="文字方塊 26"/>
          <p:cNvSpPr txBox="1"/>
          <p:nvPr/>
        </p:nvSpPr>
        <p:spPr>
          <a:xfrm>
            <a:off x="4362087" y="3722348"/>
            <a:ext cx="635046" cy="369332"/>
          </a:xfrm>
          <a:prstGeom prst="rect">
            <a:avLst/>
          </a:prstGeom>
          <a:noFill/>
        </p:spPr>
        <p:txBody>
          <a:bodyPr wrap="none" rtlCol="0">
            <a:spAutoFit/>
          </a:bodyPr>
          <a:lstStyle/>
          <a:p>
            <a:r>
              <a:rPr lang="en-US" altLang="zh-TW" dirty="0" smtClean="0"/>
              <a:t>GPA</a:t>
            </a:r>
            <a:endParaRPr lang="zh-TW" altLang="en-US" dirty="0"/>
          </a:p>
        </p:txBody>
      </p:sp>
      <p:sp>
        <p:nvSpPr>
          <p:cNvPr id="28" name="文字方塊 27"/>
          <p:cNvSpPr txBox="1"/>
          <p:nvPr/>
        </p:nvSpPr>
        <p:spPr>
          <a:xfrm>
            <a:off x="5404629" y="5092488"/>
            <a:ext cx="641458" cy="369332"/>
          </a:xfrm>
          <a:prstGeom prst="rect">
            <a:avLst/>
          </a:prstGeom>
          <a:noFill/>
        </p:spPr>
        <p:txBody>
          <a:bodyPr wrap="none" rtlCol="0">
            <a:spAutoFit/>
          </a:bodyPr>
          <a:lstStyle/>
          <a:p>
            <a:r>
              <a:rPr lang="en-US" altLang="zh-TW" dirty="0" smtClean="0"/>
              <a:t>HPA</a:t>
            </a:r>
            <a:endParaRPr lang="zh-TW" altLang="en-US" dirty="0"/>
          </a:p>
        </p:txBody>
      </p:sp>
      <p:sp>
        <p:nvSpPr>
          <p:cNvPr id="18" name="內容版面配置區 2"/>
          <p:cNvSpPr>
            <a:spLocks noGrp="1"/>
          </p:cNvSpPr>
          <p:nvPr>
            <p:ph idx="1"/>
          </p:nvPr>
        </p:nvSpPr>
        <p:spPr>
          <a:xfrm>
            <a:off x="990600" y="1371600"/>
            <a:ext cx="6421328" cy="445647"/>
          </a:xfrm>
        </p:spPr>
        <p:txBody>
          <a:bodyPr>
            <a:normAutofit lnSpcReduction="10000"/>
          </a:bodyPr>
          <a:lstStyle/>
          <a:p>
            <a:r>
              <a:rPr lang="en-US" altLang="zh-TW" dirty="0" smtClean="0"/>
              <a:t>Overview</a:t>
            </a:r>
            <a:endParaRPr lang="zh-TW" altLang="en-US" dirty="0"/>
          </a:p>
        </p:txBody>
      </p:sp>
    </p:spTree>
    <p:extLst>
      <p:ext uri="{BB962C8B-B14F-4D97-AF65-F5344CB8AC3E}">
        <p14:creationId xmlns:p14="http://schemas.microsoft.com/office/powerpoint/2010/main" val="26268764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457200"/>
            <a:ext cx="7467600" cy="762000"/>
          </a:xfrm>
        </p:spPr>
        <p:txBody>
          <a:bodyPr>
            <a:normAutofit/>
          </a:bodyPr>
          <a:lstStyle/>
          <a:p>
            <a:r>
              <a:rPr lang="en-US" altLang="zh-TW" sz="3600" dirty="0" smtClean="0"/>
              <a:t>MMU Virtualization on </a:t>
            </a:r>
            <a:r>
              <a:rPr lang="en-US" altLang="zh-TW" sz="3600" dirty="0" smtClean="0"/>
              <a:t>ARM</a:t>
            </a:r>
            <a:endParaRPr lang="zh-TW" altLang="en-US" sz="3600" dirty="0"/>
          </a:p>
        </p:txBody>
      </p:sp>
      <p:sp>
        <p:nvSpPr>
          <p:cNvPr id="3" name="內容版面配置區 2"/>
          <p:cNvSpPr>
            <a:spLocks noGrp="1"/>
          </p:cNvSpPr>
          <p:nvPr>
            <p:ph idx="1"/>
          </p:nvPr>
        </p:nvSpPr>
        <p:spPr>
          <a:xfrm>
            <a:off x="838200" y="1676400"/>
            <a:ext cx="7058784" cy="2760713"/>
          </a:xfrm>
        </p:spPr>
        <p:txBody>
          <a:bodyPr>
            <a:normAutofit/>
          </a:bodyPr>
          <a:lstStyle/>
          <a:p>
            <a:r>
              <a:rPr lang="en-US" altLang="zh-TW" dirty="0" smtClean="0"/>
              <a:t>Dynamic physical memory allocation to guest</a:t>
            </a:r>
          </a:p>
          <a:p>
            <a:r>
              <a:rPr lang="en-US" altLang="zh-TW" dirty="0"/>
              <a:t>Software MMU Virtualization </a:t>
            </a:r>
          </a:p>
          <a:p>
            <a:pPr lvl="1"/>
            <a:r>
              <a:rPr lang="en-US" altLang="zh-TW" dirty="0" smtClean="0"/>
              <a:t>Simulate a real </a:t>
            </a:r>
            <a:r>
              <a:rPr lang="en-US" altLang="zh-TW" dirty="0" smtClean="0"/>
              <a:t>ARMv6 </a:t>
            </a:r>
            <a:r>
              <a:rPr lang="en-US" altLang="zh-TW" dirty="0" err="1" smtClean="0"/>
              <a:t>ot</a:t>
            </a:r>
            <a:r>
              <a:rPr lang="en-US" altLang="zh-TW" dirty="0" smtClean="0"/>
              <a:t> v7 </a:t>
            </a:r>
            <a:r>
              <a:rPr lang="en-US" altLang="zh-TW" dirty="0" smtClean="0"/>
              <a:t>MMU</a:t>
            </a:r>
          </a:p>
          <a:p>
            <a:pPr lvl="1"/>
            <a:r>
              <a:rPr lang="en-US" altLang="zh-TW" dirty="0" smtClean="0"/>
              <a:t>Build up Shadow page table</a:t>
            </a:r>
          </a:p>
          <a:p>
            <a:pPr lvl="1"/>
            <a:r>
              <a:rPr lang="en-US" altLang="zh-TW" dirty="0" smtClean="0"/>
              <a:t>Synchronization between Guest page table and Shadow page table</a:t>
            </a:r>
          </a:p>
        </p:txBody>
      </p:sp>
    </p:spTree>
    <p:extLst>
      <p:ext uri="{BB962C8B-B14F-4D97-AF65-F5344CB8AC3E}">
        <p14:creationId xmlns:p14="http://schemas.microsoft.com/office/powerpoint/2010/main" val="1163020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a:t>Dynamic </a:t>
            </a:r>
            <a:r>
              <a:rPr lang="en-US" altLang="zh-TW" sz="3200" dirty="0" smtClean="0"/>
              <a:t>Physical Memory Allocation </a:t>
            </a:r>
            <a:r>
              <a:rPr lang="en-US" altLang="zh-TW" sz="3200" dirty="0"/>
              <a:t>to G</a:t>
            </a:r>
            <a:r>
              <a:rPr lang="en-US" altLang="zh-TW" sz="3200" dirty="0" smtClean="0"/>
              <a:t>uest</a:t>
            </a:r>
            <a:endParaRPr lang="zh-TW" altLang="en-US" sz="3200" dirty="0"/>
          </a:p>
        </p:txBody>
      </p:sp>
      <p:sp>
        <p:nvSpPr>
          <p:cNvPr id="4" name="頁尾版面配置區 3"/>
          <p:cNvSpPr>
            <a:spLocks noGrp="1"/>
          </p:cNvSpPr>
          <p:nvPr>
            <p:ph type="ftr" sz="quarter" idx="11"/>
          </p:nvPr>
        </p:nvSpPr>
        <p:spPr/>
        <p:txBody>
          <a:bodyPr/>
          <a:lstStyle/>
          <a:p>
            <a:endParaRPr lang="zh-TW" altLang="en-US"/>
          </a:p>
        </p:txBody>
      </p:sp>
      <p:sp>
        <p:nvSpPr>
          <p:cNvPr id="5" name="矩形 4"/>
          <p:cNvSpPr/>
          <p:nvPr/>
        </p:nvSpPr>
        <p:spPr>
          <a:xfrm>
            <a:off x="1907704" y="2744924"/>
            <a:ext cx="1296144" cy="208823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Guest</a:t>
            </a:r>
          </a:p>
          <a:p>
            <a:pPr algn="ctr"/>
            <a:r>
              <a:rPr lang="en-US" altLang="zh-TW" dirty="0" smtClean="0">
                <a:solidFill>
                  <a:schemeClr val="tx1"/>
                </a:solidFill>
              </a:rPr>
              <a:t>Physical</a:t>
            </a:r>
          </a:p>
          <a:p>
            <a:pPr algn="ctr"/>
            <a:r>
              <a:rPr lang="en-US" altLang="zh-TW" dirty="0" smtClean="0">
                <a:solidFill>
                  <a:schemeClr val="tx1"/>
                </a:solidFill>
              </a:rPr>
              <a:t>Memory</a:t>
            </a:r>
            <a:endParaRPr lang="zh-TW" altLang="en-US" dirty="0">
              <a:solidFill>
                <a:schemeClr val="tx1"/>
              </a:solidFill>
            </a:endParaRPr>
          </a:p>
        </p:txBody>
      </p:sp>
      <p:sp>
        <p:nvSpPr>
          <p:cNvPr id="6" name="矩形 5"/>
          <p:cNvSpPr/>
          <p:nvPr/>
        </p:nvSpPr>
        <p:spPr>
          <a:xfrm>
            <a:off x="4067944" y="2348880"/>
            <a:ext cx="1296144" cy="288032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Host</a:t>
            </a:r>
          </a:p>
          <a:p>
            <a:pPr algn="ctr"/>
            <a:r>
              <a:rPr lang="en-US" altLang="zh-TW" dirty="0" smtClean="0">
                <a:solidFill>
                  <a:schemeClr val="tx1"/>
                </a:solidFill>
              </a:rPr>
              <a:t>Virtual</a:t>
            </a:r>
          </a:p>
          <a:p>
            <a:pPr algn="ctr"/>
            <a:r>
              <a:rPr lang="en-US" altLang="zh-TW" dirty="0" smtClean="0">
                <a:solidFill>
                  <a:schemeClr val="tx1"/>
                </a:solidFill>
              </a:rPr>
              <a:t>Memory</a:t>
            </a:r>
            <a:endParaRPr lang="zh-TW" altLang="en-US" dirty="0">
              <a:solidFill>
                <a:schemeClr val="tx1"/>
              </a:solidFill>
            </a:endParaRPr>
          </a:p>
        </p:txBody>
      </p:sp>
      <p:sp>
        <p:nvSpPr>
          <p:cNvPr id="7" name="矩形 6"/>
          <p:cNvSpPr/>
          <p:nvPr/>
        </p:nvSpPr>
        <p:spPr>
          <a:xfrm>
            <a:off x="6300192" y="2672916"/>
            <a:ext cx="1296144" cy="2232248"/>
          </a:xfrm>
          <a:prstGeom prst="rect">
            <a:avLst/>
          </a:prstGeom>
          <a:solidFill>
            <a:schemeClr val="accent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Host</a:t>
            </a:r>
          </a:p>
          <a:p>
            <a:pPr algn="ctr"/>
            <a:r>
              <a:rPr lang="en-US" altLang="zh-TW" dirty="0" smtClean="0">
                <a:solidFill>
                  <a:schemeClr val="tx1"/>
                </a:solidFill>
              </a:rPr>
              <a:t>Physical</a:t>
            </a:r>
          </a:p>
          <a:p>
            <a:pPr algn="ctr"/>
            <a:r>
              <a:rPr lang="en-US" altLang="zh-TW" dirty="0" smtClean="0">
                <a:solidFill>
                  <a:schemeClr val="tx1"/>
                </a:solidFill>
              </a:rPr>
              <a:t>Memory</a:t>
            </a:r>
            <a:endParaRPr lang="zh-TW" altLang="en-US" dirty="0">
              <a:solidFill>
                <a:schemeClr val="tx1"/>
              </a:solidFill>
            </a:endParaRPr>
          </a:p>
        </p:txBody>
      </p:sp>
      <p:sp>
        <p:nvSpPr>
          <p:cNvPr id="8" name="矩形 7"/>
          <p:cNvSpPr/>
          <p:nvPr/>
        </p:nvSpPr>
        <p:spPr>
          <a:xfrm>
            <a:off x="1907704" y="2924944"/>
            <a:ext cx="1296144" cy="36004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8"/>
          <p:cNvSpPr/>
          <p:nvPr/>
        </p:nvSpPr>
        <p:spPr>
          <a:xfrm>
            <a:off x="4067944" y="4545124"/>
            <a:ext cx="1296144" cy="36004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矩形 9"/>
          <p:cNvSpPr/>
          <p:nvPr/>
        </p:nvSpPr>
        <p:spPr>
          <a:xfrm>
            <a:off x="6300192" y="4283424"/>
            <a:ext cx="1296144" cy="36004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2" name="直線接點 11"/>
          <p:cNvCxnSpPr/>
          <p:nvPr/>
        </p:nvCxnSpPr>
        <p:spPr>
          <a:xfrm>
            <a:off x="3203848" y="2924944"/>
            <a:ext cx="864096" cy="1620180"/>
          </a:xfrm>
          <a:prstGeom prst="line">
            <a:avLst/>
          </a:prstGeom>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3203848" y="3284984"/>
            <a:ext cx="864096" cy="1620180"/>
          </a:xfrm>
          <a:prstGeom prst="line">
            <a:avLst/>
          </a:prstGeom>
        </p:spPr>
        <p:style>
          <a:lnRef idx="1">
            <a:schemeClr val="dk1"/>
          </a:lnRef>
          <a:fillRef idx="0">
            <a:schemeClr val="dk1"/>
          </a:fillRef>
          <a:effectRef idx="0">
            <a:schemeClr val="dk1"/>
          </a:effectRef>
          <a:fontRef idx="minor">
            <a:schemeClr val="tx1"/>
          </a:fontRef>
        </p:style>
      </p:cxnSp>
      <p:cxnSp>
        <p:nvCxnSpPr>
          <p:cNvPr id="16" name="直線接點 15"/>
          <p:cNvCxnSpPr/>
          <p:nvPr/>
        </p:nvCxnSpPr>
        <p:spPr>
          <a:xfrm flipV="1">
            <a:off x="5364088" y="4283424"/>
            <a:ext cx="936104" cy="261700"/>
          </a:xfrm>
          <a:prstGeom prst="line">
            <a:avLst/>
          </a:prstGeom>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flipV="1">
            <a:off x="5364088" y="4639046"/>
            <a:ext cx="936104" cy="261700"/>
          </a:xfrm>
          <a:prstGeom prst="line">
            <a:avLst/>
          </a:prstGeom>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1682511" y="5445224"/>
            <a:ext cx="6138219" cy="369332"/>
          </a:xfrm>
          <a:prstGeom prst="rect">
            <a:avLst/>
          </a:prstGeom>
          <a:noFill/>
        </p:spPr>
        <p:txBody>
          <a:bodyPr wrap="none" rtlCol="0">
            <a:spAutoFit/>
          </a:bodyPr>
          <a:lstStyle/>
          <a:p>
            <a:r>
              <a:rPr lang="en-US" altLang="zh-TW" b="1" dirty="0"/>
              <a:t>G</a:t>
            </a:r>
            <a:r>
              <a:rPr lang="en-US" altLang="zh-TW" b="1" dirty="0" smtClean="0"/>
              <a:t>uest physical memory pages are allocated dynamically at runtime.</a:t>
            </a:r>
            <a:endParaRPr lang="zh-TW" altLang="en-US" b="1" dirty="0"/>
          </a:p>
        </p:txBody>
      </p:sp>
    </p:spTree>
    <p:extLst>
      <p:ext uri="{BB962C8B-B14F-4D97-AF65-F5344CB8AC3E}">
        <p14:creationId xmlns:p14="http://schemas.microsoft.com/office/powerpoint/2010/main" val="4006352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Software MMU Virtualization </a:t>
            </a:r>
            <a:r>
              <a:rPr lang="en-US" altLang="zh-TW" sz="3600" dirty="0" smtClean="0"/>
              <a:t>(1)</a:t>
            </a:r>
            <a:endParaRPr lang="en-US" altLang="zh-TW" sz="3600" dirty="0"/>
          </a:p>
        </p:txBody>
      </p:sp>
      <p:sp>
        <p:nvSpPr>
          <p:cNvPr id="3" name="內容版面配置區 2"/>
          <p:cNvSpPr>
            <a:spLocks noGrp="1"/>
          </p:cNvSpPr>
          <p:nvPr>
            <p:ph idx="1"/>
          </p:nvPr>
        </p:nvSpPr>
        <p:spPr>
          <a:xfrm>
            <a:off x="936737" y="1359748"/>
            <a:ext cx="7445263" cy="850052"/>
          </a:xfrm>
        </p:spPr>
        <p:txBody>
          <a:bodyPr/>
          <a:lstStyle/>
          <a:p>
            <a:r>
              <a:rPr lang="en-US" altLang="zh-TW" dirty="0" smtClean="0"/>
              <a:t>MMU Virtualization will behave as a real MMU chip to build up page table.</a:t>
            </a:r>
            <a:endParaRPr lang="zh-TW" altLang="en-US" dirty="0"/>
          </a:p>
        </p:txBody>
      </p:sp>
      <p:pic>
        <p:nvPicPr>
          <p:cNvPr id="5" name="Picture 2"/>
          <p:cNvPicPr>
            <a:picLocks noChangeAspect="1" noChangeArrowheads="1"/>
          </p:cNvPicPr>
          <p:nvPr/>
        </p:nvPicPr>
        <p:blipFill rotWithShape="1">
          <a:blip r:embed="rId2" cstate="print"/>
          <a:srcRect t="-7480" b="7480"/>
          <a:stretch/>
        </p:blipFill>
        <p:spPr bwMode="auto">
          <a:xfrm>
            <a:off x="1331640" y="2492896"/>
            <a:ext cx="6721592" cy="3632226"/>
          </a:xfrm>
          <a:prstGeom prst="rect">
            <a:avLst/>
          </a:prstGeom>
          <a:noFill/>
          <a:ln w="9525">
            <a:noFill/>
            <a:miter lim="800000"/>
            <a:headEnd/>
            <a:tailEnd/>
          </a:ln>
        </p:spPr>
      </p:pic>
      <p:sp>
        <p:nvSpPr>
          <p:cNvPr id="6" name="橢圓 5"/>
          <p:cNvSpPr/>
          <p:nvPr/>
        </p:nvSpPr>
        <p:spPr>
          <a:xfrm>
            <a:off x="4932040" y="2780928"/>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187624" y="2780928"/>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048266" y="2596262"/>
            <a:ext cx="293670" cy="369332"/>
          </a:xfrm>
          <a:prstGeom prst="rect">
            <a:avLst/>
          </a:prstGeom>
          <a:solidFill>
            <a:srgbClr val="FFFF99"/>
          </a:solidFill>
        </p:spPr>
        <p:txBody>
          <a:bodyPr wrap="none" rtlCol="0">
            <a:spAutoFit/>
          </a:bodyPr>
          <a:lstStyle/>
          <a:p>
            <a:r>
              <a:rPr lang="en-US" altLang="zh-TW" b="1" dirty="0" smtClean="0"/>
              <a:t>2</a:t>
            </a:r>
            <a:endParaRPr lang="zh-TW" altLang="en-US" b="1" dirty="0"/>
          </a:p>
        </p:txBody>
      </p:sp>
      <p:sp>
        <p:nvSpPr>
          <p:cNvPr id="10" name="文字方塊 9"/>
          <p:cNvSpPr txBox="1"/>
          <p:nvPr/>
        </p:nvSpPr>
        <p:spPr>
          <a:xfrm>
            <a:off x="4743454" y="2636912"/>
            <a:ext cx="293670" cy="369332"/>
          </a:xfrm>
          <a:prstGeom prst="rect">
            <a:avLst/>
          </a:prstGeom>
          <a:solidFill>
            <a:srgbClr val="FFFF99"/>
          </a:solidFill>
        </p:spPr>
        <p:txBody>
          <a:bodyPr wrap="none" rtlCol="0">
            <a:spAutoFit/>
          </a:bodyPr>
          <a:lstStyle/>
          <a:p>
            <a:r>
              <a:rPr lang="en-US" altLang="zh-TW" b="1" dirty="0" smtClean="0"/>
              <a:t>1</a:t>
            </a:r>
            <a:endParaRPr lang="zh-TW" altLang="en-US" b="1" dirty="0"/>
          </a:p>
        </p:txBody>
      </p:sp>
      <p:sp>
        <p:nvSpPr>
          <p:cNvPr id="11" name="圓角矩形 10"/>
          <p:cNvSpPr/>
          <p:nvPr/>
        </p:nvSpPr>
        <p:spPr>
          <a:xfrm>
            <a:off x="7146070" y="3212976"/>
            <a:ext cx="792088" cy="576064"/>
          </a:xfrm>
          <a:prstGeom prst="round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solidFill>
                  <a:schemeClr val="tx1"/>
                </a:solidFill>
              </a:rPr>
              <a:t>Page Table</a:t>
            </a:r>
            <a:endParaRPr lang="zh-TW" altLang="en-US" b="1" dirty="0">
              <a:solidFill>
                <a:schemeClr val="tx1"/>
              </a:solidFill>
            </a:endParaRPr>
          </a:p>
        </p:txBody>
      </p:sp>
      <p:sp>
        <p:nvSpPr>
          <p:cNvPr id="12" name="弧形向右箭號 11"/>
          <p:cNvSpPr/>
          <p:nvPr/>
        </p:nvSpPr>
        <p:spPr>
          <a:xfrm rot="6014317">
            <a:off x="6460397" y="2034304"/>
            <a:ext cx="504056" cy="14932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3" name="文字方塊 12"/>
          <p:cNvSpPr txBox="1"/>
          <p:nvPr/>
        </p:nvSpPr>
        <p:spPr>
          <a:xfrm>
            <a:off x="3779912" y="5867980"/>
            <a:ext cx="1665841" cy="369332"/>
          </a:xfrm>
          <a:prstGeom prst="rect">
            <a:avLst/>
          </a:prstGeom>
          <a:noFill/>
        </p:spPr>
        <p:txBody>
          <a:bodyPr wrap="none" rtlCol="0">
            <a:spAutoFit/>
          </a:bodyPr>
          <a:lstStyle/>
          <a:p>
            <a:r>
              <a:rPr lang="en-US" altLang="zh-TW" b="1" i="1" dirty="0" smtClean="0">
                <a:solidFill>
                  <a:srgbClr val="C00000"/>
                </a:solidFill>
              </a:rPr>
              <a:t>Real MMU Chip</a:t>
            </a:r>
            <a:endParaRPr lang="zh-TW" altLang="en-US" b="1" i="1" dirty="0">
              <a:solidFill>
                <a:srgbClr val="C00000"/>
              </a:solidFill>
            </a:endParaRPr>
          </a:p>
        </p:txBody>
      </p:sp>
      <p:sp>
        <p:nvSpPr>
          <p:cNvPr id="14" name="橢圓 13"/>
          <p:cNvSpPr/>
          <p:nvPr/>
        </p:nvSpPr>
        <p:spPr>
          <a:xfrm>
            <a:off x="2699792" y="4207444"/>
            <a:ext cx="855712" cy="8081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339752" y="4365104"/>
            <a:ext cx="293670" cy="369332"/>
          </a:xfrm>
          <a:prstGeom prst="rect">
            <a:avLst/>
          </a:prstGeom>
          <a:solidFill>
            <a:srgbClr val="FFFF99"/>
          </a:solidFill>
        </p:spPr>
        <p:txBody>
          <a:bodyPr wrap="none" rtlCol="0">
            <a:spAutoFit/>
          </a:bodyPr>
          <a:lstStyle/>
          <a:p>
            <a:r>
              <a:rPr lang="en-US" altLang="zh-TW" b="1" dirty="0"/>
              <a:t>3</a:t>
            </a:r>
            <a:endParaRPr lang="zh-TW" altLang="en-US" b="1" dirty="0"/>
          </a:p>
        </p:txBody>
      </p:sp>
    </p:spTree>
    <p:extLst>
      <p:ext uri="{BB962C8B-B14F-4D97-AF65-F5344CB8AC3E}">
        <p14:creationId xmlns:p14="http://schemas.microsoft.com/office/powerpoint/2010/main" val="3026591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Software MMU Virtualization </a:t>
            </a:r>
            <a:r>
              <a:rPr lang="en-US" altLang="zh-TW" sz="3600" dirty="0" smtClean="0"/>
              <a:t>(2)</a:t>
            </a:r>
            <a:endParaRPr lang="zh-TW" altLang="en-US" sz="3600" dirty="0"/>
          </a:p>
        </p:txBody>
      </p:sp>
      <p:sp>
        <p:nvSpPr>
          <p:cNvPr id="4" name="頁尾版面配置區 3"/>
          <p:cNvSpPr>
            <a:spLocks noGrp="1"/>
          </p:cNvSpPr>
          <p:nvPr>
            <p:ph type="ftr" sz="quarter" idx="11"/>
          </p:nvPr>
        </p:nvSpPr>
        <p:spPr/>
        <p:txBody>
          <a:bodyPr/>
          <a:lstStyle/>
          <a:p>
            <a:endParaRPr lang="zh-TW" altLang="en-US"/>
          </a:p>
        </p:txBody>
      </p:sp>
      <p:grpSp>
        <p:nvGrpSpPr>
          <p:cNvPr id="24" name="群組 23"/>
          <p:cNvGrpSpPr/>
          <p:nvPr/>
        </p:nvGrpSpPr>
        <p:grpSpPr>
          <a:xfrm>
            <a:off x="1062835" y="2564904"/>
            <a:ext cx="7093124" cy="3124549"/>
            <a:chOff x="1856850" y="2273872"/>
            <a:chExt cx="4803382" cy="1600848"/>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Guest  </a:t>
              </a:r>
            </a:p>
            <a:p>
              <a:pPr algn="ctr"/>
              <a:r>
                <a:rPr lang="en-US" altLang="zh-TW" sz="1400" b="1" dirty="0" smtClean="0"/>
                <a:t>Page Table</a:t>
              </a:r>
            </a:p>
            <a:p>
              <a:pPr algn="ctr"/>
              <a:r>
                <a:rPr lang="en-US" altLang="zh-TW" sz="1400" b="1" dirty="0" smtClean="0"/>
                <a:t>Walker</a:t>
              </a:r>
              <a:endParaRPr lang="zh-TW" altLang="en-US" sz="1400" b="1" dirty="0"/>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Guest  </a:t>
              </a:r>
            </a:p>
            <a:p>
              <a:pPr algn="ctr"/>
              <a:r>
                <a:rPr lang="en-US" altLang="zh-TW" sz="1400" b="1" dirty="0" smtClean="0"/>
                <a:t>Permission</a:t>
              </a:r>
            </a:p>
            <a:p>
              <a:pPr algn="ctr"/>
              <a:r>
                <a:rPr lang="en-US" altLang="zh-TW" sz="1400" b="1" dirty="0" smtClean="0"/>
                <a:t>Checker</a:t>
              </a:r>
              <a:endParaRPr lang="zh-TW" altLang="en-US" sz="1400" b="1" dirty="0"/>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Shadow Page Table</a:t>
              </a:r>
            </a:p>
            <a:p>
              <a:pPr algn="ctr"/>
              <a:r>
                <a:rPr lang="en-US" altLang="zh-TW" sz="1400" b="1" dirty="0" smtClean="0"/>
                <a:t>Mapping</a:t>
              </a:r>
              <a:endParaRPr lang="zh-TW" altLang="en-US" sz="1400" b="1" dirty="0"/>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Shadow Page Table</a:t>
              </a:r>
            </a:p>
            <a:p>
              <a:pPr algn="ctr"/>
              <a:r>
                <a:rPr lang="en-US" altLang="zh-TW" sz="1400" b="1" dirty="0" smtClean="0"/>
                <a:t>Update</a:t>
              </a:r>
              <a:endParaRPr lang="zh-TW" altLang="en-US" sz="1400" b="1" dirty="0"/>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MMIO</a:t>
              </a:r>
            </a:p>
            <a:p>
              <a:pPr algn="ctr"/>
              <a:r>
                <a:rPr lang="en-US" altLang="zh-TW" sz="1400" b="1" dirty="0" smtClean="0"/>
                <a:t>Access</a:t>
              </a:r>
            </a:p>
            <a:p>
              <a:pPr algn="ctr"/>
              <a:r>
                <a:rPr lang="en-US" altLang="zh-TW" sz="1400" b="1" dirty="0" smtClean="0"/>
                <a:t>Checker</a:t>
              </a:r>
              <a:endParaRPr lang="zh-TW" altLang="en-US" sz="1400" b="1" dirty="0"/>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41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91673" y="2273872"/>
              <a:ext cx="833778" cy="268069"/>
            </a:xfrm>
            <a:prstGeom prst="rect">
              <a:avLst/>
            </a:prstGeom>
            <a:noFill/>
          </p:spPr>
          <p:txBody>
            <a:bodyPr wrap="none" rtlCol="0">
              <a:spAutoFit/>
            </a:bodyPr>
            <a:lstStyle/>
            <a:p>
              <a:pPr algn="ctr"/>
              <a:r>
                <a:rPr lang="en-US" altLang="zh-TW" sz="1400" dirty="0" smtClean="0"/>
                <a:t>PABT / DABT</a:t>
              </a:r>
            </a:p>
            <a:p>
              <a:pPr algn="ctr"/>
              <a:r>
                <a:rPr lang="en-US" altLang="zh-TW" sz="1400" dirty="0" smtClean="0"/>
                <a:t>Trap</a:t>
              </a:r>
            </a:p>
          </p:txBody>
        </p:sp>
        <p:cxnSp>
          <p:nvCxnSpPr>
            <p:cNvPr id="13" name="直線單箭頭接點 12"/>
            <p:cNvCxnSpPr>
              <a:stCxn id="12" idx="2"/>
              <a:endCxn id="5" idx="0"/>
            </p:cNvCxnSpPr>
            <p:nvPr/>
          </p:nvCxnSpPr>
          <p:spPr>
            <a:xfrm flipH="1">
              <a:off x="2508146" y="2541941"/>
              <a:ext cx="416" cy="3109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856850" y="3717032"/>
              <a:ext cx="1303424" cy="157688"/>
            </a:xfrm>
            <a:prstGeom prst="rect">
              <a:avLst/>
            </a:prstGeom>
            <a:noFill/>
          </p:spPr>
          <p:txBody>
            <a:bodyPr wrap="none" rtlCol="0">
              <a:spAutoFit/>
            </a:bodyPr>
            <a:lstStyle/>
            <a:p>
              <a:r>
                <a:rPr lang="en-US" altLang="zh-TW" sz="1400" dirty="0"/>
                <a:t>T</a:t>
              </a:r>
              <a:r>
                <a:rPr lang="en-US" altLang="zh-TW" sz="1400" dirty="0" smtClean="0"/>
                <a:t>rue translation fault</a:t>
              </a:r>
            </a:p>
          </p:txBody>
        </p:sp>
        <p:sp>
          <p:nvSpPr>
            <p:cNvPr id="15" name="文字方塊 14"/>
            <p:cNvSpPr txBox="1"/>
            <p:nvPr/>
          </p:nvSpPr>
          <p:spPr>
            <a:xfrm>
              <a:off x="2792045" y="3507544"/>
              <a:ext cx="1321661" cy="157688"/>
            </a:xfrm>
            <a:prstGeom prst="rect">
              <a:avLst/>
            </a:prstGeom>
            <a:noFill/>
          </p:spPr>
          <p:txBody>
            <a:bodyPr wrap="none" rtlCol="0">
              <a:spAutoFit/>
            </a:bodyPr>
            <a:lstStyle/>
            <a:p>
              <a:r>
                <a:rPr lang="en-US" altLang="zh-TW" sz="1400" dirty="0"/>
                <a:t>T</a:t>
              </a:r>
              <a:r>
                <a:rPr lang="en-US" altLang="zh-TW" sz="1400" dirty="0" smtClean="0"/>
                <a:t>rue permission fault</a:t>
              </a:r>
            </a:p>
          </p:txBody>
        </p:sp>
        <p:cxnSp>
          <p:nvCxnSpPr>
            <p:cNvPr id="16" name="直線單箭頭接點 15"/>
            <p:cNvCxnSpPr>
              <a:stCxn id="6" idx="2"/>
              <a:endCxn id="15" idx="0"/>
            </p:cNvCxnSpPr>
            <p:nvPr/>
          </p:nvCxnSpPr>
          <p:spPr>
            <a:xfrm flipH="1">
              <a:off x="3452876" y="3356992"/>
              <a:ext cx="1"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flipH="1">
              <a:off x="4388816" y="3356992"/>
              <a:ext cx="316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837256" y="3717032"/>
              <a:ext cx="1103121" cy="157688"/>
            </a:xfrm>
            <a:prstGeom prst="rect">
              <a:avLst/>
            </a:prstGeom>
            <a:noFill/>
          </p:spPr>
          <p:txBody>
            <a:bodyPr wrap="none" rtlCol="0">
              <a:spAutoFit/>
            </a:bodyPr>
            <a:lstStyle/>
            <a:p>
              <a:r>
                <a:rPr lang="en-US" altLang="zh-TW" sz="1400" dirty="0" smtClean="0"/>
                <a:t>MMIO emulation</a:t>
              </a:r>
            </a:p>
          </p:txBody>
        </p:sp>
        <p:sp>
          <p:nvSpPr>
            <p:cNvPr id="21" name="文字方塊 20"/>
            <p:cNvSpPr txBox="1"/>
            <p:nvPr/>
          </p:nvSpPr>
          <p:spPr>
            <a:xfrm>
              <a:off x="4690296" y="3501008"/>
              <a:ext cx="1276162" cy="157688"/>
            </a:xfrm>
            <a:prstGeom prst="rect">
              <a:avLst/>
            </a:prstGeom>
            <a:noFill/>
          </p:spPr>
          <p:txBody>
            <a:bodyPr wrap="square" rtlCol="0">
              <a:spAutoFit/>
            </a:bodyPr>
            <a:lstStyle/>
            <a:p>
              <a:r>
                <a:rPr lang="en-US" altLang="zh-TW" sz="1400" dirty="0"/>
                <a:t>H</a:t>
              </a:r>
              <a:r>
                <a:rPr lang="en-US" altLang="zh-TW" sz="1400" dirty="0" smtClean="0"/>
                <a:t>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5" name="內容版面配置區 2"/>
          <p:cNvSpPr>
            <a:spLocks noGrp="1"/>
          </p:cNvSpPr>
          <p:nvPr>
            <p:ph idx="1"/>
          </p:nvPr>
        </p:nvSpPr>
        <p:spPr>
          <a:xfrm>
            <a:off x="580793" y="1219200"/>
            <a:ext cx="6912768" cy="445647"/>
          </a:xfrm>
        </p:spPr>
        <p:txBody>
          <a:bodyPr>
            <a:normAutofit lnSpcReduction="10000"/>
          </a:bodyPr>
          <a:lstStyle/>
          <a:p>
            <a:r>
              <a:rPr lang="en-US" altLang="zh-TW" dirty="0" smtClean="0"/>
              <a:t>Software MMU Virtualization Processes</a:t>
            </a:r>
            <a:endParaRPr lang="zh-TW" altLang="en-US" dirty="0"/>
          </a:p>
        </p:txBody>
      </p:sp>
      <p:sp>
        <p:nvSpPr>
          <p:cNvPr id="26" name="橢圓 25"/>
          <p:cNvSpPr/>
          <p:nvPr/>
        </p:nvSpPr>
        <p:spPr>
          <a:xfrm>
            <a:off x="1370572" y="3524516"/>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1181986" y="3380500"/>
            <a:ext cx="293670" cy="369332"/>
          </a:xfrm>
          <a:prstGeom prst="rect">
            <a:avLst/>
          </a:prstGeom>
          <a:solidFill>
            <a:srgbClr val="FFFF99"/>
          </a:solidFill>
        </p:spPr>
        <p:txBody>
          <a:bodyPr wrap="none" rtlCol="0">
            <a:spAutoFit/>
          </a:bodyPr>
          <a:lstStyle/>
          <a:p>
            <a:r>
              <a:rPr lang="en-US" altLang="zh-TW" b="1" dirty="0" smtClean="0"/>
              <a:t>1</a:t>
            </a:r>
            <a:endParaRPr lang="zh-TW" altLang="en-US" b="1" dirty="0"/>
          </a:p>
        </p:txBody>
      </p:sp>
      <p:sp>
        <p:nvSpPr>
          <p:cNvPr id="28" name="橢圓 27"/>
          <p:cNvSpPr/>
          <p:nvPr/>
        </p:nvSpPr>
        <p:spPr>
          <a:xfrm>
            <a:off x="2767693" y="3524516"/>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2628335" y="3339850"/>
            <a:ext cx="293670" cy="369332"/>
          </a:xfrm>
          <a:prstGeom prst="rect">
            <a:avLst/>
          </a:prstGeom>
          <a:solidFill>
            <a:srgbClr val="FFFF99"/>
          </a:solidFill>
        </p:spPr>
        <p:txBody>
          <a:bodyPr wrap="none" rtlCol="0">
            <a:spAutoFit/>
          </a:bodyPr>
          <a:lstStyle/>
          <a:p>
            <a:r>
              <a:rPr lang="en-US" altLang="zh-TW" b="1" dirty="0" smtClean="0"/>
              <a:t>2</a:t>
            </a:r>
            <a:endParaRPr lang="zh-TW" altLang="en-US" b="1" dirty="0"/>
          </a:p>
        </p:txBody>
      </p:sp>
      <p:sp>
        <p:nvSpPr>
          <p:cNvPr id="32" name="橢圓 31"/>
          <p:cNvSpPr/>
          <p:nvPr/>
        </p:nvSpPr>
        <p:spPr>
          <a:xfrm>
            <a:off x="4176535" y="3524516"/>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037177" y="3339850"/>
            <a:ext cx="293670" cy="369332"/>
          </a:xfrm>
          <a:prstGeom prst="rect">
            <a:avLst/>
          </a:prstGeom>
          <a:solidFill>
            <a:srgbClr val="FFFF99"/>
          </a:solidFill>
        </p:spPr>
        <p:txBody>
          <a:bodyPr wrap="none" rtlCol="0">
            <a:spAutoFit/>
          </a:bodyPr>
          <a:lstStyle/>
          <a:p>
            <a:r>
              <a:rPr lang="en-US" altLang="zh-TW" b="1" dirty="0" smtClean="0"/>
              <a:t>3</a:t>
            </a:r>
            <a:endParaRPr lang="zh-TW" altLang="en-US" b="1" dirty="0"/>
          </a:p>
        </p:txBody>
      </p:sp>
      <p:cxnSp>
        <p:nvCxnSpPr>
          <p:cNvPr id="39" name="直線接點 38"/>
          <p:cNvCxnSpPr/>
          <p:nvPr/>
        </p:nvCxnSpPr>
        <p:spPr>
          <a:xfrm>
            <a:off x="5508104" y="2924944"/>
            <a:ext cx="0" cy="2520280"/>
          </a:xfrm>
          <a:prstGeom prst="line">
            <a:avLst/>
          </a:prstGeom>
        </p:spPr>
        <p:style>
          <a:lnRef idx="3">
            <a:schemeClr val="accent4"/>
          </a:lnRef>
          <a:fillRef idx="0">
            <a:schemeClr val="accent4"/>
          </a:fillRef>
          <a:effectRef idx="2">
            <a:schemeClr val="accent4"/>
          </a:effectRef>
          <a:fontRef idx="minor">
            <a:schemeClr val="tx1"/>
          </a:fontRef>
        </p:style>
      </p:cxnSp>
      <p:sp>
        <p:nvSpPr>
          <p:cNvPr id="40" name="文字方塊 39"/>
          <p:cNvSpPr txBox="1"/>
          <p:nvPr/>
        </p:nvSpPr>
        <p:spPr>
          <a:xfrm>
            <a:off x="5796136" y="3325794"/>
            <a:ext cx="705642" cy="369332"/>
          </a:xfrm>
          <a:prstGeom prst="rect">
            <a:avLst/>
          </a:prstGeom>
          <a:solidFill>
            <a:srgbClr val="FFFF99"/>
          </a:solidFill>
        </p:spPr>
        <p:txBody>
          <a:bodyPr wrap="none" rtlCol="0">
            <a:spAutoFit/>
          </a:bodyPr>
          <a:lstStyle/>
          <a:p>
            <a:r>
              <a:rPr lang="en-US" altLang="zh-TW" b="1" dirty="0" smtClean="0"/>
              <a:t>Initial</a:t>
            </a:r>
            <a:endParaRPr lang="zh-TW" altLang="en-US" b="1" dirty="0"/>
          </a:p>
        </p:txBody>
      </p:sp>
      <p:sp>
        <p:nvSpPr>
          <p:cNvPr id="41" name="文字方塊 40"/>
          <p:cNvSpPr txBox="1"/>
          <p:nvPr/>
        </p:nvSpPr>
        <p:spPr>
          <a:xfrm>
            <a:off x="6776269" y="3325794"/>
            <a:ext cx="1611339" cy="369332"/>
          </a:xfrm>
          <a:prstGeom prst="rect">
            <a:avLst/>
          </a:prstGeom>
          <a:solidFill>
            <a:srgbClr val="FFFF99"/>
          </a:solidFill>
        </p:spPr>
        <p:txBody>
          <a:bodyPr wrap="none" rtlCol="0">
            <a:spAutoFit/>
          </a:bodyPr>
          <a:lstStyle/>
          <a:p>
            <a:r>
              <a:rPr lang="en-US" altLang="zh-TW" b="1" dirty="0" smtClean="0"/>
              <a:t>Synchronization</a:t>
            </a:r>
            <a:endParaRPr lang="zh-TW" altLang="en-US" b="1" dirty="0"/>
          </a:p>
        </p:txBody>
      </p:sp>
      <p:sp>
        <p:nvSpPr>
          <p:cNvPr id="42" name="文字方塊 41"/>
          <p:cNvSpPr txBox="1"/>
          <p:nvPr/>
        </p:nvSpPr>
        <p:spPr>
          <a:xfrm>
            <a:off x="3017506" y="2718791"/>
            <a:ext cx="2039341" cy="369332"/>
          </a:xfrm>
          <a:prstGeom prst="rect">
            <a:avLst/>
          </a:prstGeom>
          <a:noFill/>
        </p:spPr>
        <p:txBody>
          <a:bodyPr wrap="none" rtlCol="0">
            <a:spAutoFit/>
          </a:bodyPr>
          <a:lstStyle/>
          <a:p>
            <a:r>
              <a:rPr lang="en-US" altLang="zh-TW" b="1" i="1" u="sng" dirty="0" smtClean="0"/>
              <a:t>Real MMU Behavior</a:t>
            </a:r>
            <a:endParaRPr lang="zh-TW" altLang="en-US" b="1" i="1" u="sng" dirty="0"/>
          </a:p>
        </p:txBody>
      </p:sp>
      <p:sp>
        <p:nvSpPr>
          <p:cNvPr id="43" name="文字方塊 42"/>
          <p:cNvSpPr txBox="1"/>
          <p:nvPr/>
        </p:nvSpPr>
        <p:spPr>
          <a:xfrm>
            <a:off x="5796136" y="2718791"/>
            <a:ext cx="2299027" cy="369332"/>
          </a:xfrm>
          <a:prstGeom prst="rect">
            <a:avLst/>
          </a:prstGeom>
          <a:noFill/>
        </p:spPr>
        <p:txBody>
          <a:bodyPr wrap="none" rtlCol="0">
            <a:spAutoFit/>
          </a:bodyPr>
          <a:lstStyle/>
          <a:p>
            <a:r>
              <a:rPr lang="en-US" altLang="zh-TW" b="1" i="1" u="sng" dirty="0" smtClean="0"/>
              <a:t>Shadow Table Behavior</a:t>
            </a:r>
            <a:endParaRPr lang="zh-TW" altLang="en-US" b="1" i="1" u="sng" dirty="0"/>
          </a:p>
        </p:txBody>
      </p:sp>
    </p:spTree>
    <p:extLst>
      <p:ext uri="{BB962C8B-B14F-4D97-AF65-F5344CB8AC3E}">
        <p14:creationId xmlns:p14="http://schemas.microsoft.com/office/powerpoint/2010/main" val="1712912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Step 1</a:t>
            </a:r>
            <a:endParaRPr lang="zh-TW" altLang="en-US" dirty="0"/>
          </a:p>
        </p:txBody>
      </p:sp>
      <p:sp>
        <p:nvSpPr>
          <p:cNvPr id="35" name="內容版面配置區 34"/>
          <p:cNvSpPr>
            <a:spLocks noGrp="1"/>
          </p:cNvSpPr>
          <p:nvPr>
            <p:ph idx="1"/>
          </p:nvPr>
        </p:nvSpPr>
        <p:spPr>
          <a:xfrm>
            <a:off x="914400" y="1219200"/>
            <a:ext cx="7620000" cy="1371600"/>
          </a:xfrm>
        </p:spPr>
        <p:txBody>
          <a:bodyPr/>
          <a:lstStyle/>
          <a:p>
            <a:r>
              <a:rPr lang="en-US" altLang="zh-TW" dirty="0" smtClean="0"/>
              <a:t>While</a:t>
            </a:r>
            <a:r>
              <a:rPr lang="zh-TW" altLang="en-US" dirty="0" smtClean="0"/>
              <a:t> </a:t>
            </a:r>
            <a:r>
              <a:rPr lang="en-US" altLang="zh-TW" dirty="0" smtClean="0"/>
              <a:t>page fault is </a:t>
            </a:r>
            <a:r>
              <a:rPr lang="en-US" altLang="zh-TW" dirty="0" err="1" smtClean="0"/>
              <a:t>occured</a:t>
            </a:r>
            <a:r>
              <a:rPr lang="en-US" altLang="zh-TW" dirty="0" smtClean="0"/>
              <a:t>, Guest Page Table Walker will walk through guest page table to check if the fault is from guest.</a:t>
            </a:r>
            <a:endParaRPr lang="zh-TW" altLang="en-US" dirty="0"/>
          </a:p>
        </p:txBody>
      </p:sp>
      <p:grpSp>
        <p:nvGrpSpPr>
          <p:cNvPr id="24" name="群組 23"/>
          <p:cNvGrpSpPr/>
          <p:nvPr/>
        </p:nvGrpSpPr>
        <p:grpSpPr>
          <a:xfrm>
            <a:off x="1223574" y="3380500"/>
            <a:ext cx="6940729" cy="2832170"/>
            <a:chOff x="1960050" y="2423670"/>
            <a:chExt cx="4700182" cy="1451049"/>
          </a:xfrm>
        </p:grpSpPr>
        <p:sp>
          <p:nvSpPr>
            <p:cNvPr id="5" name="矩形 4"/>
            <p:cNvSpPr/>
            <p:nvPr/>
          </p:nvSpPr>
          <p:spPr>
            <a:xfrm>
              <a:off x="2112102"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Guest  </a:t>
              </a:r>
            </a:p>
            <a:p>
              <a:pPr algn="ctr"/>
              <a:r>
                <a:rPr lang="en-US" altLang="zh-TW" sz="1400" b="1" dirty="0" smtClean="0"/>
                <a:t>Page Table</a:t>
              </a:r>
            </a:p>
            <a:p>
              <a:pPr algn="ctr"/>
              <a:r>
                <a:rPr lang="en-US" altLang="zh-TW" sz="1400" b="1" dirty="0" smtClean="0"/>
                <a:t>Walker</a:t>
              </a:r>
              <a:endParaRPr lang="zh-TW" altLang="en-US" sz="1400" b="1" dirty="0"/>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Guest  </a:t>
              </a:r>
            </a:p>
            <a:p>
              <a:pPr algn="ctr"/>
              <a:r>
                <a:rPr lang="en-US" altLang="zh-TW" sz="1400" b="1" dirty="0" smtClean="0">
                  <a:solidFill>
                    <a:schemeClr val="bg1">
                      <a:lumMod val="65000"/>
                    </a:schemeClr>
                  </a:solidFill>
                </a:rPr>
                <a:t>Permission</a:t>
              </a:r>
            </a:p>
            <a:p>
              <a:pPr algn="ctr"/>
              <a:r>
                <a:rPr lang="en-US" altLang="zh-TW" sz="1400" b="1" dirty="0" smtClean="0">
                  <a:solidFill>
                    <a:schemeClr val="bg1">
                      <a:lumMod val="65000"/>
                    </a:schemeClr>
                  </a:solidFill>
                </a:rPr>
                <a:t>Checker</a:t>
              </a:r>
              <a:endParaRPr lang="zh-TW" altLang="en-US" sz="1400" b="1" dirty="0">
                <a:solidFill>
                  <a:schemeClr val="bg1">
                    <a:lumMod val="65000"/>
                  </a:schemeClr>
                </a:solidFill>
              </a:endParaRPr>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Shadow Page Table</a:t>
              </a:r>
            </a:p>
            <a:p>
              <a:pPr algn="ctr"/>
              <a:r>
                <a:rPr lang="en-US" altLang="zh-TW" sz="1400" b="1" dirty="0" smtClean="0">
                  <a:solidFill>
                    <a:schemeClr val="bg1">
                      <a:lumMod val="65000"/>
                    </a:schemeClr>
                  </a:solidFill>
                </a:rPr>
                <a:t>Mapping</a:t>
              </a:r>
              <a:endParaRPr lang="zh-TW" altLang="en-US" sz="140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Shadow Page Table</a:t>
              </a:r>
            </a:p>
            <a:p>
              <a:pPr algn="ctr"/>
              <a:r>
                <a:rPr lang="en-US" altLang="zh-TW" sz="1400" b="1" dirty="0" smtClean="0">
                  <a:solidFill>
                    <a:schemeClr val="bg1">
                      <a:lumMod val="65000"/>
                    </a:schemeClr>
                  </a:solidFill>
                </a:rPr>
                <a:t>Update</a:t>
              </a:r>
              <a:endParaRPr lang="zh-TW" altLang="en-US" sz="1400" b="1" dirty="0">
                <a:solidFill>
                  <a:schemeClr val="bg1">
                    <a:lumMod val="65000"/>
                  </a:schemeClr>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MMIO</a:t>
              </a:r>
            </a:p>
            <a:p>
              <a:pPr algn="ctr"/>
              <a:r>
                <a:rPr lang="en-US" altLang="zh-TW" sz="1400" b="1" dirty="0" smtClean="0">
                  <a:solidFill>
                    <a:schemeClr val="bg1">
                      <a:lumMod val="65000"/>
                    </a:schemeClr>
                  </a:solidFill>
                </a:rPr>
                <a:t>Access</a:t>
              </a:r>
            </a:p>
            <a:p>
              <a:pPr algn="ctr"/>
              <a:r>
                <a:rPr lang="en-US" altLang="zh-TW" sz="1400" b="1" dirty="0" smtClean="0">
                  <a:solidFill>
                    <a:schemeClr val="bg1">
                      <a:lumMod val="65000"/>
                    </a:schemeClr>
                  </a:solidFill>
                </a:rPr>
                <a:t>Checker</a:t>
              </a:r>
              <a:endParaRPr lang="zh-TW" altLang="en-US" sz="140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208"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87223" y="2423670"/>
              <a:ext cx="833778" cy="268069"/>
            </a:xfrm>
            <a:prstGeom prst="rect">
              <a:avLst/>
            </a:prstGeom>
            <a:noFill/>
          </p:spPr>
          <p:txBody>
            <a:bodyPr wrap="none" rtlCol="0">
              <a:spAutoFit/>
            </a:bodyPr>
            <a:lstStyle/>
            <a:p>
              <a:pPr algn="ctr"/>
              <a:r>
                <a:rPr lang="en-US" altLang="zh-TW" sz="1400" b="1" dirty="0" smtClean="0"/>
                <a:t>PABT / DABT</a:t>
              </a:r>
            </a:p>
            <a:p>
              <a:pPr algn="ctr"/>
              <a:r>
                <a:rPr lang="en-US" altLang="zh-TW" sz="1400" b="1" dirty="0" smtClean="0"/>
                <a:t>Trap</a:t>
              </a:r>
            </a:p>
          </p:txBody>
        </p:sp>
        <p:cxnSp>
          <p:nvCxnSpPr>
            <p:cNvPr id="13" name="直線單箭頭接點 12"/>
            <p:cNvCxnSpPr>
              <a:stCxn id="12" idx="2"/>
              <a:endCxn id="5" idx="0"/>
            </p:cNvCxnSpPr>
            <p:nvPr/>
          </p:nvCxnSpPr>
          <p:spPr>
            <a:xfrm>
              <a:off x="2504113" y="2691739"/>
              <a:ext cx="4033" cy="1611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096608" cy="157688"/>
            </a:xfrm>
            <a:prstGeom prst="rect">
              <a:avLst/>
            </a:prstGeom>
            <a:noFill/>
          </p:spPr>
          <p:txBody>
            <a:bodyPr wrap="none" rtlCol="0">
              <a:spAutoFit/>
            </a:bodyPr>
            <a:lstStyle/>
            <a:p>
              <a:r>
                <a:rPr lang="en-US" altLang="zh-TW" sz="1400" b="1" dirty="0"/>
                <a:t>T</a:t>
              </a:r>
              <a:r>
                <a:rPr lang="en-US" altLang="zh-TW" sz="1400" b="1" dirty="0" smtClean="0"/>
                <a:t>rue translation fault</a:t>
              </a:r>
            </a:p>
          </p:txBody>
        </p:sp>
        <p:sp>
          <p:nvSpPr>
            <p:cNvPr id="15" name="文字方塊 14"/>
            <p:cNvSpPr txBox="1"/>
            <p:nvPr/>
          </p:nvSpPr>
          <p:spPr>
            <a:xfrm>
              <a:off x="2894803" y="3512053"/>
              <a:ext cx="1116148" cy="157688"/>
            </a:xfrm>
            <a:prstGeom prst="rect">
              <a:avLst/>
            </a:prstGeom>
            <a:noFill/>
          </p:spPr>
          <p:txBody>
            <a:bodyPr wrap="none" rtlCol="0">
              <a:spAutoFit/>
            </a:bodyPr>
            <a:lstStyle/>
            <a:p>
              <a:r>
                <a:rPr lang="en-US" altLang="zh-TW" sz="1400" dirty="0">
                  <a:solidFill>
                    <a:schemeClr val="bg1">
                      <a:lumMod val="65000"/>
                    </a:schemeClr>
                  </a:solidFill>
                </a:rPr>
                <a:t>T</a:t>
              </a:r>
              <a:r>
                <a:rPr lang="en-US" altLang="zh-TW" sz="1400" dirty="0" smtClean="0">
                  <a:solidFill>
                    <a:schemeClr val="bg1">
                      <a:lumMod val="65000"/>
                    </a:schemeClr>
                  </a:solidFill>
                </a:rPr>
                <a:t>rue permission fault</a:t>
              </a:r>
            </a:p>
          </p:txBody>
        </p:sp>
        <p:cxnSp>
          <p:nvCxnSpPr>
            <p:cNvPr id="16" name="直線單箭頭接點 15"/>
            <p:cNvCxnSpPr>
              <a:stCxn id="6" idx="2"/>
              <a:endCxn id="15" idx="0"/>
            </p:cNvCxnSpPr>
            <p:nvPr/>
          </p:nvCxnSpPr>
          <p:spPr>
            <a:xfrm>
              <a:off x="3452876" y="3356992"/>
              <a:ext cx="1" cy="1550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flipH="1">
              <a:off x="4391980" y="3356992"/>
              <a:ext cx="1" cy="3600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0"/>
              <a:ext cx="939205" cy="157688"/>
            </a:xfrm>
            <a:prstGeom prst="rect">
              <a:avLst/>
            </a:prstGeom>
            <a:noFill/>
          </p:spPr>
          <p:txBody>
            <a:bodyPr wrap="none" rtlCol="0">
              <a:spAutoFit/>
            </a:bodyPr>
            <a:lstStyle/>
            <a:p>
              <a:r>
                <a:rPr lang="en-US" altLang="zh-TW" sz="1400" dirty="0" smtClean="0">
                  <a:solidFill>
                    <a:schemeClr val="bg1">
                      <a:lumMod val="65000"/>
                    </a:schemeClr>
                  </a:solidFill>
                </a:rPr>
                <a:t>MMIO emulation</a:t>
              </a:r>
            </a:p>
          </p:txBody>
        </p:sp>
        <p:sp>
          <p:nvSpPr>
            <p:cNvPr id="21" name="文字方塊 20"/>
            <p:cNvSpPr txBox="1"/>
            <p:nvPr/>
          </p:nvSpPr>
          <p:spPr>
            <a:xfrm>
              <a:off x="4690296" y="3501008"/>
              <a:ext cx="1276162" cy="157688"/>
            </a:xfrm>
            <a:prstGeom prst="rect">
              <a:avLst/>
            </a:prstGeom>
            <a:noFill/>
          </p:spPr>
          <p:txBody>
            <a:bodyPr wrap="square" rtlCol="0">
              <a:spAutoFit/>
            </a:bodyPr>
            <a:lstStyle/>
            <a:p>
              <a:r>
                <a:rPr lang="en-US" altLang="zh-TW" sz="1400" dirty="0">
                  <a:solidFill>
                    <a:schemeClr val="bg1">
                      <a:lumMod val="65000"/>
                    </a:schemeClr>
                  </a:solidFill>
                </a:rPr>
                <a:t>H</a:t>
              </a:r>
              <a:r>
                <a:rPr lang="en-US" altLang="zh-TW" sz="1400" dirty="0" smtClean="0">
                  <a:solidFill>
                    <a:schemeClr val="bg1">
                      <a:lumMod val="65000"/>
                    </a:schemeClr>
                  </a:solidFill>
                </a:rPr>
                <a:t>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1378916" y="4047735"/>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1190330" y="3903719"/>
            <a:ext cx="293670" cy="369332"/>
          </a:xfrm>
          <a:prstGeom prst="rect">
            <a:avLst/>
          </a:prstGeom>
          <a:solidFill>
            <a:srgbClr val="FFFF99"/>
          </a:solidFill>
        </p:spPr>
        <p:txBody>
          <a:bodyPr wrap="none" rtlCol="0">
            <a:spAutoFit/>
          </a:bodyPr>
          <a:lstStyle/>
          <a:p>
            <a:r>
              <a:rPr lang="en-US" altLang="zh-TW" b="1" dirty="0" smtClean="0"/>
              <a:t>1</a:t>
            </a:r>
            <a:endParaRPr lang="zh-TW" altLang="en-US" b="1" dirty="0"/>
          </a:p>
        </p:txBody>
      </p:sp>
      <p:cxnSp>
        <p:nvCxnSpPr>
          <p:cNvPr id="39" name="直線接點 38"/>
          <p:cNvCxnSpPr/>
          <p:nvPr/>
        </p:nvCxnSpPr>
        <p:spPr>
          <a:xfrm>
            <a:off x="5516448" y="3448163"/>
            <a:ext cx="0" cy="252028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245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Major Products</a:t>
            </a:r>
            <a:endParaRPr lang="en-US" dirty="0"/>
          </a:p>
        </p:txBody>
      </p:sp>
      <p:sp>
        <p:nvSpPr>
          <p:cNvPr id="3" name="Content Placeholder 2"/>
          <p:cNvSpPr>
            <a:spLocks noGrp="1"/>
          </p:cNvSpPr>
          <p:nvPr>
            <p:ph idx="1"/>
          </p:nvPr>
        </p:nvSpPr>
        <p:spPr/>
        <p:txBody>
          <a:bodyPr/>
          <a:lstStyle/>
          <a:p>
            <a:r>
              <a:rPr lang="en-US" dirty="0" smtClean="0"/>
              <a:t>VMware </a:t>
            </a:r>
            <a:r>
              <a:rPr lang="en-US" dirty="0" smtClean="0"/>
              <a:t>Server </a:t>
            </a:r>
            <a:endParaRPr lang="en-US" dirty="0" smtClean="0"/>
          </a:p>
          <a:p>
            <a:pPr lvl="1"/>
            <a:r>
              <a:rPr lang="en-US" altLang="zh-TW" dirty="0"/>
              <a:t>A</a:t>
            </a:r>
            <a:r>
              <a:rPr lang="en-US" altLang="zh-TW" dirty="0" smtClean="0"/>
              <a:t> </a:t>
            </a:r>
            <a:r>
              <a:rPr lang="en-US" altLang="zh-TW" dirty="0"/>
              <a:t>free-of-charge virtualization-software server </a:t>
            </a:r>
            <a:r>
              <a:rPr lang="en-US" altLang="zh-TW" dirty="0" smtClean="0"/>
              <a:t>suite</a:t>
            </a:r>
          </a:p>
          <a:p>
            <a:pPr lvl="1"/>
            <a:r>
              <a:rPr lang="en-US" dirty="0" smtClean="0"/>
              <a:t>Run </a:t>
            </a:r>
            <a:r>
              <a:rPr lang="en-US" dirty="0" smtClean="0"/>
              <a:t>multiple servers on your server</a:t>
            </a:r>
          </a:p>
          <a:p>
            <a:pPr lvl="1"/>
            <a:r>
              <a:rPr lang="en-US" dirty="0" smtClean="0"/>
              <a:t>Hosted </a:t>
            </a:r>
            <a:r>
              <a:rPr lang="en-US" dirty="0" smtClean="0"/>
              <a:t>architecture</a:t>
            </a:r>
            <a:endParaRPr lang="en-US" dirty="0" smtClean="0"/>
          </a:p>
          <a:p>
            <a:pPr lvl="1"/>
            <a:r>
              <a:rPr lang="en-US" dirty="0" smtClean="0"/>
              <a:t>Available for Linux hosts and Windows hosts</a:t>
            </a:r>
            <a:br>
              <a:rPr lang="en-US" dirty="0" smtClean="0"/>
            </a:br>
            <a:endParaRPr lang="en-US" dirty="0" smtClean="0"/>
          </a:p>
          <a:p>
            <a:r>
              <a:rPr lang="en-US" dirty="0" smtClean="0"/>
              <a:t>VMware ESX Server</a:t>
            </a:r>
          </a:p>
          <a:p>
            <a:pPr lvl="1"/>
            <a:r>
              <a:rPr lang="en-US" altLang="zh-TW" dirty="0" smtClean="0"/>
              <a:t>An </a:t>
            </a:r>
            <a:r>
              <a:rPr lang="en-US" altLang="zh-TW" dirty="0"/>
              <a:t>enterprise-level computer virtualization </a:t>
            </a:r>
            <a:r>
              <a:rPr lang="en-US" altLang="zh-TW" dirty="0" smtClean="0"/>
              <a:t>product</a:t>
            </a:r>
          </a:p>
          <a:p>
            <a:pPr lvl="1"/>
            <a:r>
              <a:rPr lang="en-US" dirty="0" smtClean="0"/>
              <a:t>Quality </a:t>
            </a:r>
            <a:r>
              <a:rPr lang="en-US" dirty="0" smtClean="0"/>
              <a:t>of </a:t>
            </a:r>
            <a:r>
              <a:rPr lang="en-US" dirty="0" smtClean="0"/>
              <a:t>service</a:t>
            </a:r>
            <a:endParaRPr lang="en-US" dirty="0" smtClean="0"/>
          </a:p>
          <a:p>
            <a:pPr lvl="1"/>
            <a:r>
              <a:rPr lang="en-US" dirty="0" smtClean="0"/>
              <a:t>High-performance I/O</a:t>
            </a:r>
          </a:p>
          <a:p>
            <a:pPr lvl="1"/>
            <a:r>
              <a:rPr lang="en-US" dirty="0" smtClean="0"/>
              <a:t>Host-less </a:t>
            </a:r>
            <a:r>
              <a:rPr lang="en-US" dirty="0" smtClean="0"/>
              <a:t>architecture </a:t>
            </a:r>
            <a:r>
              <a:rPr lang="en-US" dirty="0" smtClean="0"/>
              <a:t>( bare-metal )</a:t>
            </a:r>
          </a:p>
          <a:p>
            <a:endParaRPr lang="en-US" dirty="0"/>
          </a:p>
        </p:txBody>
      </p:sp>
    </p:spTree>
    <p:extLst>
      <p:ext uri="{BB962C8B-B14F-4D97-AF65-F5344CB8AC3E}">
        <p14:creationId xmlns:p14="http://schemas.microsoft.com/office/powerpoint/2010/main" val="4149014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Step </a:t>
            </a:r>
            <a:r>
              <a:rPr lang="en-US" altLang="zh-TW" dirty="0" smtClean="0"/>
              <a:t>2</a:t>
            </a:r>
            <a:endParaRPr lang="zh-TW" altLang="en-US" dirty="0"/>
          </a:p>
        </p:txBody>
      </p:sp>
      <p:grpSp>
        <p:nvGrpSpPr>
          <p:cNvPr id="24" name="群組 23"/>
          <p:cNvGrpSpPr/>
          <p:nvPr/>
        </p:nvGrpSpPr>
        <p:grpSpPr>
          <a:xfrm>
            <a:off x="1223574" y="3387312"/>
            <a:ext cx="6940729" cy="2825360"/>
            <a:chOff x="1960050" y="2427160"/>
            <a:chExt cx="4700182" cy="1447560"/>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Guest  </a:t>
              </a:r>
            </a:p>
            <a:p>
              <a:pPr algn="ctr"/>
              <a:r>
                <a:rPr lang="en-US" altLang="zh-TW" sz="1400" b="1" dirty="0" smtClean="0">
                  <a:solidFill>
                    <a:schemeClr val="bg1">
                      <a:lumMod val="65000"/>
                    </a:schemeClr>
                  </a:solidFill>
                </a:rPr>
                <a:t>Page Table</a:t>
              </a:r>
            </a:p>
            <a:p>
              <a:pPr algn="ctr"/>
              <a:r>
                <a:rPr lang="en-US" altLang="zh-TW" sz="1400" b="1" dirty="0" smtClean="0">
                  <a:solidFill>
                    <a:schemeClr val="bg1">
                      <a:lumMod val="65000"/>
                    </a:schemeClr>
                  </a:solidFill>
                </a:rPr>
                <a:t>Walker</a:t>
              </a:r>
              <a:endParaRPr lang="zh-TW" altLang="en-US" sz="1400" b="1" dirty="0">
                <a:solidFill>
                  <a:schemeClr val="bg1">
                    <a:lumMod val="65000"/>
                  </a:schemeClr>
                </a:solidFill>
              </a:endParaRPr>
            </a:p>
          </p:txBody>
        </p:sp>
        <p:sp>
          <p:nvSpPr>
            <p:cNvPr id="6" name="矩形 5"/>
            <p:cNvSpPr/>
            <p:nvPr/>
          </p:nvSpPr>
          <p:spPr>
            <a:xfrm>
              <a:off x="3056832"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Guest  </a:t>
              </a:r>
            </a:p>
            <a:p>
              <a:pPr algn="ctr"/>
              <a:r>
                <a:rPr lang="en-US" altLang="zh-TW" sz="1400" b="1" dirty="0" smtClean="0"/>
                <a:t>Permission</a:t>
              </a:r>
            </a:p>
            <a:p>
              <a:pPr algn="ctr"/>
              <a:r>
                <a:rPr lang="en-US" altLang="zh-TW" sz="1400" b="1" dirty="0" smtClean="0"/>
                <a:t>Checker</a:t>
              </a:r>
              <a:endParaRPr lang="zh-TW" altLang="en-US" sz="1400" b="1" dirty="0"/>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Shadow Page Table</a:t>
              </a:r>
            </a:p>
            <a:p>
              <a:pPr algn="ctr"/>
              <a:r>
                <a:rPr lang="en-US" altLang="zh-TW" sz="1400" b="1" dirty="0" smtClean="0">
                  <a:solidFill>
                    <a:schemeClr val="bg1">
                      <a:lumMod val="65000"/>
                    </a:schemeClr>
                  </a:solidFill>
                </a:rPr>
                <a:t>Mapping</a:t>
              </a:r>
              <a:endParaRPr lang="zh-TW" altLang="en-US" sz="140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Shadow Page Table</a:t>
              </a:r>
            </a:p>
            <a:p>
              <a:pPr algn="ctr"/>
              <a:r>
                <a:rPr lang="en-US" altLang="zh-TW" sz="1400" b="1" dirty="0" smtClean="0">
                  <a:solidFill>
                    <a:schemeClr val="bg1">
                      <a:lumMod val="65000"/>
                    </a:schemeClr>
                  </a:solidFill>
                </a:rPr>
                <a:t>Update</a:t>
              </a:r>
              <a:endParaRPr lang="zh-TW" altLang="en-US" sz="1400" b="1" dirty="0">
                <a:solidFill>
                  <a:schemeClr val="bg1">
                    <a:lumMod val="65000"/>
                  </a:schemeClr>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MMIO</a:t>
              </a:r>
            </a:p>
            <a:p>
              <a:pPr algn="ctr"/>
              <a:r>
                <a:rPr lang="en-US" altLang="zh-TW" sz="1400" b="1" dirty="0" smtClean="0">
                  <a:solidFill>
                    <a:schemeClr val="bg1">
                      <a:lumMod val="65000"/>
                    </a:schemeClr>
                  </a:solidFill>
                </a:rPr>
                <a:t>Access</a:t>
              </a:r>
            </a:p>
            <a:p>
              <a:pPr algn="ctr"/>
              <a:r>
                <a:rPr lang="en-US" altLang="zh-TW" sz="1400" b="1" dirty="0" smtClean="0">
                  <a:solidFill>
                    <a:schemeClr val="bg1">
                      <a:lumMod val="65000"/>
                    </a:schemeClr>
                  </a:solidFill>
                </a:rPr>
                <a:t>Checker</a:t>
              </a:r>
              <a:endParaRPr lang="zh-TW" altLang="en-US" sz="140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208"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91673" y="2427160"/>
              <a:ext cx="833778" cy="268069"/>
            </a:xfrm>
            <a:prstGeom prst="rect">
              <a:avLst/>
            </a:prstGeom>
            <a:noFill/>
          </p:spPr>
          <p:txBody>
            <a:bodyPr wrap="none" rtlCol="0">
              <a:spAutoFit/>
            </a:bodyPr>
            <a:lstStyle/>
            <a:p>
              <a:pPr algn="ctr"/>
              <a:r>
                <a:rPr lang="en-US" altLang="zh-TW" sz="1400" b="1" dirty="0" smtClean="0">
                  <a:solidFill>
                    <a:schemeClr val="bg1">
                      <a:lumMod val="65000"/>
                    </a:schemeClr>
                  </a:solidFill>
                </a:rPr>
                <a:t>PABT / DABT</a:t>
              </a:r>
            </a:p>
            <a:p>
              <a:pPr algn="ctr"/>
              <a:r>
                <a:rPr lang="en-US" altLang="zh-TW" sz="1400" b="1" dirty="0" smtClean="0">
                  <a:solidFill>
                    <a:schemeClr val="bg1">
                      <a:lumMod val="65000"/>
                    </a:schemeClr>
                  </a:solidFill>
                </a:rPr>
                <a:t>Trap</a:t>
              </a:r>
            </a:p>
          </p:txBody>
        </p:sp>
        <p:cxnSp>
          <p:nvCxnSpPr>
            <p:cNvPr id="13" name="直線單箭頭接點 12"/>
            <p:cNvCxnSpPr>
              <a:stCxn id="12" idx="2"/>
              <a:endCxn id="5" idx="0"/>
            </p:cNvCxnSpPr>
            <p:nvPr/>
          </p:nvCxnSpPr>
          <p:spPr>
            <a:xfrm flipH="1">
              <a:off x="2508146" y="2695229"/>
              <a:ext cx="416" cy="1577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096608" cy="157688"/>
            </a:xfrm>
            <a:prstGeom prst="rect">
              <a:avLst/>
            </a:prstGeom>
            <a:noFill/>
          </p:spPr>
          <p:txBody>
            <a:bodyPr wrap="none" rtlCol="0">
              <a:spAutoFit/>
            </a:bodyPr>
            <a:lstStyle/>
            <a:p>
              <a:r>
                <a:rPr lang="en-US" altLang="zh-TW" sz="1400" b="1" dirty="0">
                  <a:solidFill>
                    <a:schemeClr val="bg1">
                      <a:lumMod val="65000"/>
                    </a:schemeClr>
                  </a:solidFill>
                </a:rPr>
                <a:t>T</a:t>
              </a:r>
              <a:r>
                <a:rPr lang="en-US" altLang="zh-TW" sz="1400" b="1" dirty="0" smtClean="0">
                  <a:solidFill>
                    <a:schemeClr val="bg1">
                      <a:lumMod val="65000"/>
                    </a:schemeClr>
                  </a:solidFill>
                </a:rPr>
                <a:t>rue translation fault</a:t>
              </a:r>
            </a:p>
          </p:txBody>
        </p:sp>
        <p:sp>
          <p:nvSpPr>
            <p:cNvPr id="15" name="文字方塊 14"/>
            <p:cNvSpPr txBox="1"/>
            <p:nvPr/>
          </p:nvSpPr>
          <p:spPr>
            <a:xfrm>
              <a:off x="2894801" y="3509402"/>
              <a:ext cx="1116148" cy="157688"/>
            </a:xfrm>
            <a:prstGeom prst="rect">
              <a:avLst/>
            </a:prstGeom>
            <a:noFill/>
          </p:spPr>
          <p:txBody>
            <a:bodyPr wrap="none" rtlCol="0">
              <a:spAutoFit/>
            </a:bodyPr>
            <a:lstStyle/>
            <a:p>
              <a:r>
                <a:rPr lang="en-US" altLang="zh-TW" sz="1400" b="1" dirty="0"/>
                <a:t>T</a:t>
              </a:r>
              <a:r>
                <a:rPr lang="en-US" altLang="zh-TW" sz="1400" b="1" dirty="0" smtClean="0"/>
                <a:t>rue permission fault</a:t>
              </a:r>
            </a:p>
          </p:txBody>
        </p:sp>
        <p:cxnSp>
          <p:nvCxnSpPr>
            <p:cNvPr id="16" name="直線單箭頭接點 15"/>
            <p:cNvCxnSpPr>
              <a:stCxn id="6" idx="2"/>
              <a:endCxn id="15" idx="0"/>
            </p:cNvCxnSpPr>
            <p:nvPr/>
          </p:nvCxnSpPr>
          <p:spPr>
            <a:xfrm flipH="1">
              <a:off x="3452876" y="3356992"/>
              <a:ext cx="1" cy="152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6928"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9306" y="3717032"/>
              <a:ext cx="939205" cy="157688"/>
            </a:xfrm>
            <a:prstGeom prst="rect">
              <a:avLst/>
            </a:prstGeom>
            <a:noFill/>
          </p:spPr>
          <p:txBody>
            <a:bodyPr wrap="none" rtlCol="0">
              <a:spAutoFit/>
            </a:bodyPr>
            <a:lstStyle/>
            <a:p>
              <a:r>
                <a:rPr lang="en-US" altLang="zh-TW" sz="1400" dirty="0" smtClean="0">
                  <a:solidFill>
                    <a:schemeClr val="bg1">
                      <a:lumMod val="65000"/>
                    </a:schemeClr>
                  </a:solidFill>
                </a:rPr>
                <a:t>MMIO emulation</a:t>
              </a:r>
            </a:p>
          </p:txBody>
        </p:sp>
        <p:sp>
          <p:nvSpPr>
            <p:cNvPr id="21" name="文字方塊 20"/>
            <p:cNvSpPr txBox="1"/>
            <p:nvPr/>
          </p:nvSpPr>
          <p:spPr>
            <a:xfrm>
              <a:off x="4690296" y="3501008"/>
              <a:ext cx="1276162" cy="157688"/>
            </a:xfrm>
            <a:prstGeom prst="rect">
              <a:avLst/>
            </a:prstGeom>
            <a:noFill/>
          </p:spPr>
          <p:txBody>
            <a:bodyPr wrap="square" rtlCol="0">
              <a:spAutoFit/>
            </a:bodyPr>
            <a:lstStyle/>
            <a:p>
              <a:r>
                <a:rPr lang="en-US" altLang="zh-TW" sz="1400" dirty="0">
                  <a:solidFill>
                    <a:schemeClr val="bg1">
                      <a:lumMod val="65000"/>
                    </a:schemeClr>
                  </a:solidFill>
                </a:rPr>
                <a:t>H</a:t>
              </a:r>
              <a:r>
                <a:rPr lang="en-US" altLang="zh-TW" sz="1400" dirty="0" smtClean="0">
                  <a:solidFill>
                    <a:schemeClr val="bg1">
                      <a:lumMod val="65000"/>
                    </a:schemeClr>
                  </a:solidFill>
                </a:rPr>
                <a:t>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2757724" y="4054547"/>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2569138" y="3910531"/>
            <a:ext cx="293670" cy="369332"/>
          </a:xfrm>
          <a:prstGeom prst="rect">
            <a:avLst/>
          </a:prstGeom>
          <a:solidFill>
            <a:srgbClr val="FFFF99"/>
          </a:solidFill>
        </p:spPr>
        <p:txBody>
          <a:bodyPr wrap="none" rtlCol="0">
            <a:spAutoFit/>
          </a:bodyPr>
          <a:lstStyle/>
          <a:p>
            <a:r>
              <a:rPr lang="en-US" altLang="zh-TW" b="1" dirty="0" smtClean="0"/>
              <a:t>2</a:t>
            </a:r>
            <a:endParaRPr lang="zh-TW" altLang="en-US" b="1" dirty="0"/>
          </a:p>
        </p:txBody>
      </p:sp>
      <p:cxnSp>
        <p:nvCxnSpPr>
          <p:cNvPr id="39" name="直線接點 38"/>
          <p:cNvCxnSpPr/>
          <p:nvPr/>
        </p:nvCxnSpPr>
        <p:spPr>
          <a:xfrm>
            <a:off x="5516448" y="3448163"/>
            <a:ext cx="0" cy="2520280"/>
          </a:xfrm>
          <a:prstGeom prst="line">
            <a:avLst/>
          </a:prstGeom>
        </p:spPr>
        <p:style>
          <a:lnRef idx="3">
            <a:schemeClr val="accent4"/>
          </a:lnRef>
          <a:fillRef idx="0">
            <a:schemeClr val="accent4"/>
          </a:fillRef>
          <a:effectRef idx="2">
            <a:schemeClr val="accent4"/>
          </a:effectRef>
          <a:fontRef idx="minor">
            <a:schemeClr val="tx1"/>
          </a:fontRef>
        </p:style>
      </p:cxnSp>
      <p:sp>
        <p:nvSpPr>
          <p:cNvPr id="32" name="內容版面配置區 34"/>
          <p:cNvSpPr>
            <a:spLocks noGrp="1"/>
          </p:cNvSpPr>
          <p:nvPr>
            <p:ph idx="1"/>
          </p:nvPr>
        </p:nvSpPr>
        <p:spPr>
          <a:xfrm>
            <a:off x="990600" y="1447800"/>
            <a:ext cx="7391400" cy="990600"/>
          </a:xfrm>
        </p:spPr>
        <p:txBody>
          <a:bodyPr/>
          <a:lstStyle/>
          <a:p>
            <a:r>
              <a:rPr lang="en-US" altLang="zh-TW" dirty="0" smtClean="0"/>
              <a:t>S</a:t>
            </a:r>
            <a:r>
              <a:rPr lang="en-US" altLang="zh-TW" dirty="0" smtClean="0"/>
              <a:t>tep 2 </a:t>
            </a:r>
            <a:r>
              <a:rPr lang="en-US" altLang="zh-TW" dirty="0" smtClean="0"/>
              <a:t>will check if guest access permission is not allowed.</a:t>
            </a:r>
            <a:endParaRPr lang="zh-TW" altLang="en-US" dirty="0"/>
          </a:p>
        </p:txBody>
      </p:sp>
    </p:spTree>
    <p:extLst>
      <p:ext uri="{BB962C8B-B14F-4D97-AF65-F5344CB8AC3E}">
        <p14:creationId xmlns:p14="http://schemas.microsoft.com/office/powerpoint/2010/main" val="2357283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Step 3</a:t>
            </a:r>
            <a:endParaRPr lang="zh-TW" altLang="en-US" dirty="0"/>
          </a:p>
        </p:txBody>
      </p:sp>
      <p:grpSp>
        <p:nvGrpSpPr>
          <p:cNvPr id="24" name="群組 23"/>
          <p:cNvGrpSpPr/>
          <p:nvPr/>
        </p:nvGrpSpPr>
        <p:grpSpPr>
          <a:xfrm>
            <a:off x="1223574" y="3380500"/>
            <a:ext cx="6940729" cy="2832172"/>
            <a:chOff x="1960050" y="2423670"/>
            <a:chExt cx="4700182" cy="1451050"/>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Guest  </a:t>
              </a:r>
            </a:p>
            <a:p>
              <a:pPr algn="ctr"/>
              <a:r>
                <a:rPr lang="en-US" altLang="zh-TW" sz="1400" b="1" dirty="0" smtClean="0">
                  <a:solidFill>
                    <a:schemeClr val="bg1">
                      <a:lumMod val="65000"/>
                    </a:schemeClr>
                  </a:solidFill>
                </a:rPr>
                <a:t>Page Table</a:t>
              </a:r>
            </a:p>
            <a:p>
              <a:pPr algn="ctr"/>
              <a:r>
                <a:rPr lang="en-US" altLang="zh-TW" sz="1400" b="1" dirty="0" smtClean="0">
                  <a:solidFill>
                    <a:schemeClr val="bg1">
                      <a:lumMod val="65000"/>
                    </a:schemeClr>
                  </a:solidFill>
                </a:rPr>
                <a:t>Walker</a:t>
              </a:r>
              <a:endParaRPr lang="zh-TW" altLang="en-US" sz="1400" b="1" dirty="0">
                <a:solidFill>
                  <a:schemeClr val="bg1">
                    <a:lumMod val="65000"/>
                  </a:schemeClr>
                </a:solidFill>
              </a:endParaRPr>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Guest  </a:t>
              </a:r>
            </a:p>
            <a:p>
              <a:pPr algn="ctr"/>
              <a:r>
                <a:rPr lang="en-US" altLang="zh-TW" sz="1400" b="1" dirty="0" smtClean="0">
                  <a:solidFill>
                    <a:schemeClr val="bg1">
                      <a:lumMod val="65000"/>
                    </a:schemeClr>
                  </a:solidFill>
                </a:rPr>
                <a:t>Permission</a:t>
              </a:r>
            </a:p>
            <a:p>
              <a:pPr algn="ctr"/>
              <a:r>
                <a:rPr lang="en-US" altLang="zh-TW" sz="1400" b="1" dirty="0" smtClean="0">
                  <a:solidFill>
                    <a:schemeClr val="bg1">
                      <a:lumMod val="65000"/>
                    </a:schemeClr>
                  </a:solidFill>
                </a:rPr>
                <a:t>Checker</a:t>
              </a:r>
              <a:endParaRPr lang="zh-TW" altLang="en-US" sz="1400" b="1" dirty="0">
                <a:solidFill>
                  <a:schemeClr val="bg1">
                    <a:lumMod val="65000"/>
                  </a:schemeClr>
                </a:solidFill>
              </a:endParaRPr>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Shadow Page Table</a:t>
              </a:r>
            </a:p>
            <a:p>
              <a:pPr algn="ctr"/>
              <a:r>
                <a:rPr lang="en-US" altLang="zh-TW" sz="1400" b="1" dirty="0" smtClean="0">
                  <a:solidFill>
                    <a:schemeClr val="bg1">
                      <a:lumMod val="65000"/>
                    </a:schemeClr>
                  </a:solidFill>
                </a:rPr>
                <a:t>Mapping</a:t>
              </a:r>
              <a:endParaRPr lang="zh-TW" altLang="en-US" sz="140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Shadow Page Table</a:t>
              </a:r>
            </a:p>
            <a:p>
              <a:pPr algn="ctr"/>
              <a:r>
                <a:rPr lang="en-US" altLang="zh-TW" sz="1400" b="1" dirty="0" smtClean="0">
                  <a:solidFill>
                    <a:schemeClr val="bg1">
                      <a:lumMod val="65000"/>
                    </a:schemeClr>
                  </a:solidFill>
                </a:rPr>
                <a:t>Update</a:t>
              </a:r>
              <a:endParaRPr lang="zh-TW" altLang="en-US" sz="1400" b="1" dirty="0">
                <a:solidFill>
                  <a:schemeClr val="bg1">
                    <a:lumMod val="65000"/>
                  </a:schemeClr>
                </a:solidFill>
              </a:endParaRPr>
            </a:p>
          </p:txBody>
        </p:sp>
        <p:sp>
          <p:nvSpPr>
            <p:cNvPr id="9" name="矩形 8"/>
            <p:cNvSpPr/>
            <p:nvPr/>
          </p:nvSpPr>
          <p:spPr>
            <a:xfrm>
              <a:off x="3995936"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t>MMIO</a:t>
              </a:r>
            </a:p>
            <a:p>
              <a:pPr algn="ctr"/>
              <a:r>
                <a:rPr lang="en-US" altLang="zh-TW" sz="1400" b="1" dirty="0" smtClean="0"/>
                <a:t>Access</a:t>
              </a:r>
            </a:p>
            <a:p>
              <a:pPr algn="ctr"/>
              <a:r>
                <a:rPr lang="en-US" altLang="zh-TW" sz="1400" b="1" dirty="0" smtClean="0"/>
                <a:t>Checker</a:t>
              </a:r>
              <a:endParaRPr lang="zh-TW" altLang="en-US" sz="1400" b="1" dirty="0"/>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208"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85184" y="2423670"/>
              <a:ext cx="833778" cy="268069"/>
            </a:xfrm>
            <a:prstGeom prst="rect">
              <a:avLst/>
            </a:prstGeom>
            <a:noFill/>
          </p:spPr>
          <p:txBody>
            <a:bodyPr wrap="none" rtlCol="0">
              <a:spAutoFit/>
            </a:bodyPr>
            <a:lstStyle/>
            <a:p>
              <a:pPr algn="ctr"/>
              <a:r>
                <a:rPr lang="en-US" altLang="zh-TW" sz="1400" b="1" dirty="0" smtClean="0">
                  <a:solidFill>
                    <a:schemeClr val="bg1">
                      <a:lumMod val="65000"/>
                    </a:schemeClr>
                  </a:solidFill>
                </a:rPr>
                <a:t>PABT / DABT</a:t>
              </a:r>
            </a:p>
            <a:p>
              <a:pPr algn="ctr"/>
              <a:r>
                <a:rPr lang="en-US" altLang="zh-TW" sz="1400" b="1" dirty="0" smtClean="0">
                  <a:solidFill>
                    <a:schemeClr val="bg1">
                      <a:lumMod val="65000"/>
                    </a:schemeClr>
                  </a:solidFill>
                </a:rPr>
                <a:t>Trap</a:t>
              </a:r>
            </a:p>
          </p:txBody>
        </p:sp>
        <p:cxnSp>
          <p:nvCxnSpPr>
            <p:cNvPr id="13" name="直線單箭頭接點 12"/>
            <p:cNvCxnSpPr>
              <a:stCxn id="12" idx="2"/>
              <a:endCxn id="5" idx="0"/>
            </p:cNvCxnSpPr>
            <p:nvPr/>
          </p:nvCxnSpPr>
          <p:spPr>
            <a:xfrm>
              <a:off x="2502074" y="2691739"/>
              <a:ext cx="6072" cy="1611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096608" cy="157688"/>
            </a:xfrm>
            <a:prstGeom prst="rect">
              <a:avLst/>
            </a:prstGeom>
            <a:noFill/>
          </p:spPr>
          <p:txBody>
            <a:bodyPr wrap="none" rtlCol="0">
              <a:spAutoFit/>
            </a:bodyPr>
            <a:lstStyle/>
            <a:p>
              <a:r>
                <a:rPr lang="en-US" altLang="zh-TW" sz="1400" b="1" dirty="0">
                  <a:solidFill>
                    <a:schemeClr val="bg1">
                      <a:lumMod val="65000"/>
                    </a:schemeClr>
                  </a:solidFill>
                </a:rPr>
                <a:t>T</a:t>
              </a:r>
              <a:r>
                <a:rPr lang="en-US" altLang="zh-TW" sz="1400" b="1" dirty="0" smtClean="0">
                  <a:solidFill>
                    <a:schemeClr val="bg1">
                      <a:lumMod val="65000"/>
                    </a:schemeClr>
                  </a:solidFill>
                </a:rPr>
                <a:t>rue translation fault</a:t>
              </a:r>
            </a:p>
          </p:txBody>
        </p:sp>
        <p:sp>
          <p:nvSpPr>
            <p:cNvPr id="15" name="文字方塊 14"/>
            <p:cNvSpPr txBox="1"/>
            <p:nvPr/>
          </p:nvSpPr>
          <p:spPr>
            <a:xfrm>
              <a:off x="2894801" y="3507544"/>
              <a:ext cx="1116148" cy="157688"/>
            </a:xfrm>
            <a:prstGeom prst="rect">
              <a:avLst/>
            </a:prstGeom>
            <a:noFill/>
          </p:spPr>
          <p:txBody>
            <a:bodyPr wrap="none" rtlCol="0">
              <a:spAutoFit/>
            </a:bodyPr>
            <a:lstStyle/>
            <a:p>
              <a:r>
                <a:rPr lang="en-US" altLang="zh-TW" sz="1400" dirty="0">
                  <a:solidFill>
                    <a:schemeClr val="bg1">
                      <a:lumMod val="65000"/>
                    </a:schemeClr>
                  </a:solidFill>
                </a:rPr>
                <a:t>T</a:t>
              </a:r>
              <a:r>
                <a:rPr lang="en-US" altLang="zh-TW" sz="1400" dirty="0" smtClean="0">
                  <a:solidFill>
                    <a:schemeClr val="bg1">
                      <a:lumMod val="65000"/>
                    </a:schemeClr>
                  </a:solidFill>
                </a:rPr>
                <a:t>rue permission fault</a:t>
              </a:r>
            </a:p>
          </p:txBody>
        </p:sp>
        <p:cxnSp>
          <p:nvCxnSpPr>
            <p:cNvPr id="16" name="直線單箭頭接點 15"/>
            <p:cNvCxnSpPr>
              <a:stCxn id="6" idx="2"/>
              <a:endCxn id="15" idx="0"/>
            </p:cNvCxnSpPr>
            <p:nvPr/>
          </p:nvCxnSpPr>
          <p:spPr>
            <a:xfrm flipH="1">
              <a:off x="3452876" y="3356992"/>
              <a:ext cx="1"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flipH="1">
              <a:off x="4391980" y="3356992"/>
              <a:ext cx="1"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2"/>
              <a:ext cx="939205" cy="157688"/>
            </a:xfrm>
            <a:prstGeom prst="rect">
              <a:avLst/>
            </a:prstGeom>
            <a:noFill/>
          </p:spPr>
          <p:txBody>
            <a:bodyPr wrap="none" rtlCol="0">
              <a:spAutoFit/>
            </a:bodyPr>
            <a:lstStyle/>
            <a:p>
              <a:r>
                <a:rPr lang="en-US" altLang="zh-TW" sz="1400" b="1" dirty="0" smtClean="0"/>
                <a:t>MMIO emulation</a:t>
              </a:r>
            </a:p>
          </p:txBody>
        </p:sp>
        <p:sp>
          <p:nvSpPr>
            <p:cNvPr id="21" name="文字方塊 20"/>
            <p:cNvSpPr txBox="1"/>
            <p:nvPr/>
          </p:nvSpPr>
          <p:spPr>
            <a:xfrm>
              <a:off x="4690296" y="3501008"/>
              <a:ext cx="1276162" cy="157688"/>
            </a:xfrm>
            <a:prstGeom prst="rect">
              <a:avLst/>
            </a:prstGeom>
            <a:noFill/>
          </p:spPr>
          <p:txBody>
            <a:bodyPr wrap="square" rtlCol="0">
              <a:spAutoFit/>
            </a:bodyPr>
            <a:lstStyle/>
            <a:p>
              <a:r>
                <a:rPr lang="en-US" altLang="zh-TW" sz="1400" dirty="0">
                  <a:solidFill>
                    <a:schemeClr val="bg1">
                      <a:lumMod val="65000"/>
                    </a:schemeClr>
                  </a:solidFill>
                </a:rPr>
                <a:t>H</a:t>
              </a:r>
              <a:r>
                <a:rPr lang="en-US" altLang="zh-TW" sz="1400" dirty="0" smtClean="0">
                  <a:solidFill>
                    <a:schemeClr val="bg1">
                      <a:lumMod val="65000"/>
                    </a:schemeClr>
                  </a:solidFill>
                </a:rPr>
                <a:t>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4162045" y="4047735"/>
            <a:ext cx="12961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3973459" y="3903719"/>
            <a:ext cx="293670" cy="369332"/>
          </a:xfrm>
          <a:prstGeom prst="rect">
            <a:avLst/>
          </a:prstGeom>
          <a:solidFill>
            <a:srgbClr val="FFFF99"/>
          </a:solidFill>
        </p:spPr>
        <p:txBody>
          <a:bodyPr wrap="none" rtlCol="0">
            <a:spAutoFit/>
          </a:bodyPr>
          <a:lstStyle/>
          <a:p>
            <a:r>
              <a:rPr lang="en-US" altLang="zh-TW" b="1" dirty="0"/>
              <a:t>3</a:t>
            </a:r>
            <a:endParaRPr lang="zh-TW" altLang="en-US" b="1" dirty="0"/>
          </a:p>
        </p:txBody>
      </p:sp>
      <p:cxnSp>
        <p:nvCxnSpPr>
          <p:cNvPr id="39" name="直線接點 38"/>
          <p:cNvCxnSpPr/>
          <p:nvPr/>
        </p:nvCxnSpPr>
        <p:spPr>
          <a:xfrm>
            <a:off x="5516448" y="3448163"/>
            <a:ext cx="0" cy="2520280"/>
          </a:xfrm>
          <a:prstGeom prst="line">
            <a:avLst/>
          </a:prstGeom>
        </p:spPr>
        <p:style>
          <a:lnRef idx="3">
            <a:schemeClr val="accent4"/>
          </a:lnRef>
          <a:fillRef idx="0">
            <a:schemeClr val="accent4"/>
          </a:fillRef>
          <a:effectRef idx="2">
            <a:schemeClr val="accent4"/>
          </a:effectRef>
          <a:fontRef idx="minor">
            <a:schemeClr val="tx1"/>
          </a:fontRef>
        </p:style>
      </p:cxnSp>
      <p:sp>
        <p:nvSpPr>
          <p:cNvPr id="33" name="內容版面配置區 34"/>
          <p:cNvSpPr>
            <a:spLocks noGrp="1"/>
          </p:cNvSpPr>
          <p:nvPr>
            <p:ph idx="1"/>
          </p:nvPr>
        </p:nvSpPr>
        <p:spPr>
          <a:xfrm>
            <a:off x="762000" y="1295400"/>
            <a:ext cx="7696200" cy="914400"/>
          </a:xfrm>
        </p:spPr>
        <p:txBody>
          <a:bodyPr/>
          <a:lstStyle/>
          <a:p>
            <a:r>
              <a:rPr lang="en-US" altLang="zh-TW" dirty="0" smtClean="0"/>
              <a:t>Step 3 will check if the guest physical memory address </a:t>
            </a:r>
            <a:r>
              <a:rPr lang="en-US" altLang="zh-TW" dirty="0" smtClean="0"/>
              <a:t>used </a:t>
            </a:r>
            <a:r>
              <a:rPr lang="en-US" altLang="zh-TW" dirty="0" smtClean="0"/>
              <a:t>is located in the range of MMIO address.</a:t>
            </a:r>
            <a:endParaRPr lang="zh-TW" altLang="en-US" dirty="0"/>
          </a:p>
        </p:txBody>
      </p:sp>
    </p:spTree>
    <p:extLst>
      <p:ext uri="{BB962C8B-B14F-4D97-AF65-F5344CB8AC3E}">
        <p14:creationId xmlns:p14="http://schemas.microsoft.com/office/powerpoint/2010/main" val="3253052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Steps 4 &amp; 5</a:t>
            </a:r>
            <a:endParaRPr lang="zh-TW" altLang="en-US" dirty="0"/>
          </a:p>
        </p:txBody>
      </p:sp>
      <p:grpSp>
        <p:nvGrpSpPr>
          <p:cNvPr id="24" name="群組 23"/>
          <p:cNvGrpSpPr/>
          <p:nvPr/>
        </p:nvGrpSpPr>
        <p:grpSpPr>
          <a:xfrm>
            <a:off x="1223574" y="3380500"/>
            <a:ext cx="6940729" cy="2832172"/>
            <a:chOff x="1960050" y="2423670"/>
            <a:chExt cx="4700182" cy="1451050"/>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Guest  </a:t>
              </a:r>
            </a:p>
            <a:p>
              <a:pPr algn="ctr"/>
              <a:r>
                <a:rPr lang="en-US" altLang="zh-TW" sz="1400" b="1" dirty="0" smtClean="0">
                  <a:solidFill>
                    <a:schemeClr val="bg1">
                      <a:lumMod val="65000"/>
                    </a:schemeClr>
                  </a:solidFill>
                </a:rPr>
                <a:t>Page Table</a:t>
              </a:r>
            </a:p>
            <a:p>
              <a:pPr algn="ctr"/>
              <a:r>
                <a:rPr lang="en-US" altLang="zh-TW" sz="1400" b="1" dirty="0" smtClean="0">
                  <a:solidFill>
                    <a:schemeClr val="bg1">
                      <a:lumMod val="65000"/>
                    </a:schemeClr>
                  </a:solidFill>
                </a:rPr>
                <a:t>Walker</a:t>
              </a:r>
              <a:endParaRPr lang="zh-TW" altLang="en-US" sz="1400" b="1" dirty="0">
                <a:solidFill>
                  <a:schemeClr val="bg1">
                    <a:lumMod val="65000"/>
                  </a:schemeClr>
                </a:solidFill>
              </a:endParaRPr>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Guest  </a:t>
              </a:r>
            </a:p>
            <a:p>
              <a:pPr algn="ctr"/>
              <a:r>
                <a:rPr lang="en-US" altLang="zh-TW" sz="1400" b="1" dirty="0" smtClean="0">
                  <a:solidFill>
                    <a:schemeClr val="bg1">
                      <a:lumMod val="65000"/>
                    </a:schemeClr>
                  </a:solidFill>
                </a:rPr>
                <a:t>Permission</a:t>
              </a:r>
            </a:p>
            <a:p>
              <a:pPr algn="ctr"/>
              <a:r>
                <a:rPr lang="en-US" altLang="zh-TW" sz="1400" b="1" dirty="0" smtClean="0">
                  <a:solidFill>
                    <a:schemeClr val="bg1">
                      <a:lumMod val="65000"/>
                    </a:schemeClr>
                  </a:solidFill>
                </a:rPr>
                <a:t>Checker</a:t>
              </a:r>
              <a:endParaRPr lang="zh-TW" altLang="en-US" sz="1400" b="1" dirty="0">
                <a:solidFill>
                  <a:schemeClr val="bg1">
                    <a:lumMod val="65000"/>
                  </a:schemeClr>
                </a:solidFill>
              </a:endParaRPr>
            </a:p>
          </p:txBody>
        </p:sp>
        <p:sp>
          <p:nvSpPr>
            <p:cNvPr id="7" name="矩形 6"/>
            <p:cNvSpPr/>
            <p:nvPr/>
          </p:nvSpPr>
          <p:spPr>
            <a:xfrm>
              <a:off x="4932040"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tx1"/>
                  </a:solidFill>
                </a:rPr>
                <a:t>Shadow Page Table</a:t>
              </a:r>
            </a:p>
            <a:p>
              <a:pPr algn="ctr"/>
              <a:r>
                <a:rPr lang="en-US" altLang="zh-TW" sz="1400" b="1" dirty="0" smtClean="0">
                  <a:solidFill>
                    <a:schemeClr val="tx1"/>
                  </a:solidFill>
                </a:rPr>
                <a:t>Mapping</a:t>
              </a:r>
              <a:endParaRPr lang="zh-TW" altLang="en-US" sz="1400" b="1" dirty="0">
                <a:solidFill>
                  <a:schemeClr val="tx1"/>
                </a:solidFill>
              </a:endParaRPr>
            </a:p>
          </p:txBody>
        </p:sp>
        <p:sp>
          <p:nvSpPr>
            <p:cNvPr id="8" name="矩形 7"/>
            <p:cNvSpPr/>
            <p:nvPr/>
          </p:nvSpPr>
          <p:spPr>
            <a:xfrm>
              <a:off x="5868144"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tx1"/>
                  </a:solidFill>
                </a:rPr>
                <a:t>Shadow Page Table</a:t>
              </a:r>
            </a:p>
            <a:p>
              <a:pPr algn="ctr"/>
              <a:r>
                <a:rPr lang="en-US" altLang="zh-TW" sz="1400" b="1" dirty="0" smtClean="0">
                  <a:solidFill>
                    <a:schemeClr val="tx1"/>
                  </a:solidFill>
                </a:rPr>
                <a:t>Update</a:t>
              </a:r>
              <a:endParaRPr lang="zh-TW" altLang="en-US" sz="1400" b="1" dirty="0">
                <a:solidFill>
                  <a:schemeClr val="tx1"/>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b="1" dirty="0" smtClean="0">
                  <a:solidFill>
                    <a:schemeClr val="bg1">
                      <a:lumMod val="65000"/>
                    </a:schemeClr>
                  </a:solidFill>
                </a:rPr>
                <a:t>MMIO</a:t>
              </a:r>
            </a:p>
            <a:p>
              <a:pPr algn="ctr"/>
              <a:r>
                <a:rPr lang="en-US" altLang="zh-TW" sz="1400" b="1" dirty="0" smtClean="0">
                  <a:solidFill>
                    <a:schemeClr val="bg1">
                      <a:lumMod val="65000"/>
                    </a:schemeClr>
                  </a:solidFill>
                </a:rPr>
                <a:t>Access</a:t>
              </a:r>
            </a:p>
            <a:p>
              <a:pPr algn="ctr"/>
              <a:r>
                <a:rPr lang="en-US" altLang="zh-TW" sz="1400" b="1" dirty="0" smtClean="0">
                  <a:solidFill>
                    <a:schemeClr val="bg1">
                      <a:lumMod val="65000"/>
                    </a:schemeClr>
                  </a:solidFill>
                </a:rPr>
                <a:t>Checker</a:t>
              </a:r>
              <a:endParaRPr lang="zh-TW" altLang="en-US" sz="140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208"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85184" y="2423670"/>
              <a:ext cx="833778" cy="268069"/>
            </a:xfrm>
            <a:prstGeom prst="rect">
              <a:avLst/>
            </a:prstGeom>
            <a:noFill/>
          </p:spPr>
          <p:txBody>
            <a:bodyPr wrap="none" rtlCol="0">
              <a:spAutoFit/>
            </a:bodyPr>
            <a:lstStyle/>
            <a:p>
              <a:pPr algn="ctr"/>
              <a:r>
                <a:rPr lang="en-US" altLang="zh-TW" sz="1400" b="1" dirty="0" smtClean="0">
                  <a:solidFill>
                    <a:schemeClr val="bg1">
                      <a:lumMod val="65000"/>
                    </a:schemeClr>
                  </a:solidFill>
                </a:rPr>
                <a:t>PABT / DABT</a:t>
              </a:r>
            </a:p>
            <a:p>
              <a:pPr algn="ctr"/>
              <a:r>
                <a:rPr lang="en-US" altLang="zh-TW" sz="1400" b="1" dirty="0" smtClean="0">
                  <a:solidFill>
                    <a:schemeClr val="bg1">
                      <a:lumMod val="65000"/>
                    </a:schemeClr>
                  </a:solidFill>
                </a:rPr>
                <a:t>Trap</a:t>
              </a:r>
            </a:p>
          </p:txBody>
        </p:sp>
        <p:cxnSp>
          <p:nvCxnSpPr>
            <p:cNvPr id="13" name="直線單箭頭接點 12"/>
            <p:cNvCxnSpPr>
              <a:stCxn id="12" idx="2"/>
              <a:endCxn id="5" idx="0"/>
            </p:cNvCxnSpPr>
            <p:nvPr/>
          </p:nvCxnSpPr>
          <p:spPr>
            <a:xfrm>
              <a:off x="2502074" y="2691739"/>
              <a:ext cx="6072" cy="1611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096608" cy="157688"/>
            </a:xfrm>
            <a:prstGeom prst="rect">
              <a:avLst/>
            </a:prstGeom>
            <a:noFill/>
          </p:spPr>
          <p:txBody>
            <a:bodyPr wrap="none" rtlCol="0">
              <a:spAutoFit/>
            </a:bodyPr>
            <a:lstStyle/>
            <a:p>
              <a:r>
                <a:rPr lang="en-US" altLang="zh-TW" sz="1400" b="1" dirty="0">
                  <a:solidFill>
                    <a:schemeClr val="bg1">
                      <a:lumMod val="65000"/>
                    </a:schemeClr>
                  </a:solidFill>
                </a:rPr>
                <a:t>T</a:t>
              </a:r>
              <a:r>
                <a:rPr lang="en-US" altLang="zh-TW" sz="1400" b="1" dirty="0" smtClean="0">
                  <a:solidFill>
                    <a:schemeClr val="bg1">
                      <a:lumMod val="65000"/>
                    </a:schemeClr>
                  </a:solidFill>
                </a:rPr>
                <a:t>rue translation fault</a:t>
              </a:r>
            </a:p>
          </p:txBody>
        </p:sp>
        <p:sp>
          <p:nvSpPr>
            <p:cNvPr id="15" name="文字方塊 14"/>
            <p:cNvSpPr txBox="1"/>
            <p:nvPr/>
          </p:nvSpPr>
          <p:spPr>
            <a:xfrm>
              <a:off x="2894801" y="3507544"/>
              <a:ext cx="1116148" cy="157688"/>
            </a:xfrm>
            <a:prstGeom prst="rect">
              <a:avLst/>
            </a:prstGeom>
            <a:noFill/>
          </p:spPr>
          <p:txBody>
            <a:bodyPr wrap="none" rtlCol="0">
              <a:spAutoFit/>
            </a:bodyPr>
            <a:lstStyle/>
            <a:p>
              <a:r>
                <a:rPr lang="en-US" altLang="zh-TW" sz="1400" dirty="0">
                  <a:solidFill>
                    <a:schemeClr val="bg1">
                      <a:lumMod val="65000"/>
                    </a:schemeClr>
                  </a:solidFill>
                </a:rPr>
                <a:t>T</a:t>
              </a:r>
              <a:r>
                <a:rPr lang="en-US" altLang="zh-TW" sz="1400" dirty="0" smtClean="0">
                  <a:solidFill>
                    <a:schemeClr val="bg1">
                      <a:lumMod val="65000"/>
                    </a:schemeClr>
                  </a:solidFill>
                </a:rPr>
                <a:t>rue permission fault</a:t>
              </a:r>
            </a:p>
          </p:txBody>
        </p:sp>
        <p:cxnSp>
          <p:nvCxnSpPr>
            <p:cNvPr id="16" name="直線單箭頭接點 15"/>
            <p:cNvCxnSpPr>
              <a:stCxn id="6" idx="2"/>
              <a:endCxn id="15" idx="0"/>
            </p:cNvCxnSpPr>
            <p:nvPr/>
          </p:nvCxnSpPr>
          <p:spPr>
            <a:xfrm flipH="1">
              <a:off x="3452876" y="3356992"/>
              <a:ext cx="1"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flipH="1">
              <a:off x="4391980" y="3356992"/>
              <a:ext cx="1"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2"/>
              <a:ext cx="939205" cy="157688"/>
            </a:xfrm>
            <a:prstGeom prst="rect">
              <a:avLst/>
            </a:prstGeom>
            <a:noFill/>
          </p:spPr>
          <p:txBody>
            <a:bodyPr wrap="none" rtlCol="0">
              <a:spAutoFit/>
            </a:bodyPr>
            <a:lstStyle/>
            <a:p>
              <a:r>
                <a:rPr lang="en-US" altLang="zh-TW" sz="1400" b="1" dirty="0" smtClean="0">
                  <a:solidFill>
                    <a:schemeClr val="bg1">
                      <a:lumMod val="65000"/>
                    </a:schemeClr>
                  </a:solidFill>
                </a:rPr>
                <a:t>MMIO emulation</a:t>
              </a:r>
            </a:p>
          </p:txBody>
        </p:sp>
        <p:sp>
          <p:nvSpPr>
            <p:cNvPr id="21" name="文字方塊 20"/>
            <p:cNvSpPr txBox="1"/>
            <p:nvPr/>
          </p:nvSpPr>
          <p:spPr>
            <a:xfrm>
              <a:off x="4690296" y="3501008"/>
              <a:ext cx="1276162" cy="157688"/>
            </a:xfrm>
            <a:prstGeom prst="rect">
              <a:avLst/>
            </a:prstGeom>
            <a:noFill/>
          </p:spPr>
          <p:txBody>
            <a:bodyPr wrap="square" rtlCol="0">
              <a:spAutoFit/>
            </a:bodyPr>
            <a:lstStyle/>
            <a:p>
              <a:r>
                <a:rPr lang="en-US" altLang="zh-TW" sz="1400" b="1" dirty="0"/>
                <a:t>H</a:t>
              </a:r>
              <a:r>
                <a:rPr lang="en-US" altLang="zh-TW" sz="1400" b="1" dirty="0" smtClean="0"/>
                <a:t>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39" name="直線接點 38"/>
          <p:cNvCxnSpPr/>
          <p:nvPr/>
        </p:nvCxnSpPr>
        <p:spPr>
          <a:xfrm>
            <a:off x="5516448" y="3448163"/>
            <a:ext cx="0" cy="2520280"/>
          </a:xfrm>
          <a:prstGeom prst="line">
            <a:avLst/>
          </a:prstGeom>
        </p:spPr>
        <p:style>
          <a:lnRef idx="3">
            <a:schemeClr val="accent4"/>
          </a:lnRef>
          <a:fillRef idx="0">
            <a:schemeClr val="accent4"/>
          </a:fillRef>
          <a:effectRef idx="2">
            <a:schemeClr val="accent4"/>
          </a:effectRef>
          <a:fontRef idx="minor">
            <a:schemeClr val="tx1"/>
          </a:fontRef>
        </p:style>
      </p:cxnSp>
      <p:sp>
        <p:nvSpPr>
          <p:cNvPr id="33" name="內容版面配置區 34"/>
          <p:cNvSpPr>
            <a:spLocks noGrp="1"/>
          </p:cNvSpPr>
          <p:nvPr>
            <p:ph idx="1"/>
          </p:nvPr>
        </p:nvSpPr>
        <p:spPr>
          <a:xfrm>
            <a:off x="457200" y="1447800"/>
            <a:ext cx="8229600" cy="1371600"/>
          </a:xfrm>
        </p:spPr>
        <p:txBody>
          <a:bodyPr/>
          <a:lstStyle/>
          <a:p>
            <a:r>
              <a:rPr lang="en-US" altLang="zh-TW" dirty="0" smtClean="0"/>
              <a:t>Step 4 and step 5 are used to build up shadow page tables and maintain their consistency between guest and shadow ones.</a:t>
            </a:r>
            <a:endParaRPr lang="zh-TW" altLang="en-US" dirty="0"/>
          </a:p>
        </p:txBody>
      </p:sp>
      <p:sp>
        <p:nvSpPr>
          <p:cNvPr id="28" name="文字方塊 27"/>
          <p:cNvSpPr txBox="1"/>
          <p:nvPr/>
        </p:nvSpPr>
        <p:spPr>
          <a:xfrm>
            <a:off x="6050293" y="3742833"/>
            <a:ext cx="293670" cy="369332"/>
          </a:xfrm>
          <a:prstGeom prst="rect">
            <a:avLst/>
          </a:prstGeom>
          <a:solidFill>
            <a:srgbClr val="FFFF99"/>
          </a:solidFill>
        </p:spPr>
        <p:txBody>
          <a:bodyPr wrap="none" rtlCol="0">
            <a:spAutoFit/>
          </a:bodyPr>
          <a:lstStyle/>
          <a:p>
            <a:r>
              <a:rPr lang="en-US" altLang="zh-TW" b="1" dirty="0" smtClean="0"/>
              <a:t>4</a:t>
            </a:r>
            <a:endParaRPr lang="zh-TW" altLang="en-US" b="1" dirty="0"/>
          </a:p>
        </p:txBody>
      </p:sp>
      <p:sp>
        <p:nvSpPr>
          <p:cNvPr id="29" name="文字方塊 28"/>
          <p:cNvSpPr txBox="1"/>
          <p:nvPr/>
        </p:nvSpPr>
        <p:spPr>
          <a:xfrm>
            <a:off x="7432632" y="3742833"/>
            <a:ext cx="293670" cy="369332"/>
          </a:xfrm>
          <a:prstGeom prst="rect">
            <a:avLst/>
          </a:prstGeom>
          <a:solidFill>
            <a:srgbClr val="FFFF99"/>
          </a:solidFill>
        </p:spPr>
        <p:txBody>
          <a:bodyPr wrap="none" rtlCol="0">
            <a:spAutoFit/>
          </a:bodyPr>
          <a:lstStyle/>
          <a:p>
            <a:r>
              <a:rPr lang="en-US" altLang="zh-TW" b="1" dirty="0" smtClean="0"/>
              <a:t>5</a:t>
            </a:r>
            <a:endParaRPr lang="zh-TW" altLang="en-US" b="1" dirty="0"/>
          </a:p>
        </p:txBody>
      </p:sp>
    </p:spTree>
    <p:extLst>
      <p:ext uri="{BB962C8B-B14F-4D97-AF65-F5344CB8AC3E}">
        <p14:creationId xmlns:p14="http://schemas.microsoft.com/office/powerpoint/2010/main" val="912861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555" y="457200"/>
            <a:ext cx="6965245" cy="576064"/>
          </a:xfrm>
        </p:spPr>
        <p:txBody>
          <a:bodyPr>
            <a:normAutofit fontScale="90000"/>
          </a:bodyPr>
          <a:lstStyle/>
          <a:p>
            <a:r>
              <a:rPr lang="en-US" altLang="zh-TW" dirty="0" smtClean="0"/>
              <a:t>Build Up </a:t>
            </a:r>
            <a:r>
              <a:rPr lang="en-US" dirty="0" smtClean="0"/>
              <a:t>Shadow Page Table</a:t>
            </a:r>
            <a:endParaRPr lang="en-US" dirty="0"/>
          </a:p>
        </p:txBody>
      </p:sp>
      <p:sp>
        <p:nvSpPr>
          <p:cNvPr id="4" name="Slide Number Placeholder 3"/>
          <p:cNvSpPr>
            <a:spLocks noGrp="1"/>
          </p:cNvSpPr>
          <p:nvPr>
            <p:ph type="sldNum" sz="quarter" idx="12"/>
          </p:nvPr>
        </p:nvSpPr>
        <p:spPr>
          <a:xfrm>
            <a:off x="7670202" y="5638496"/>
            <a:ext cx="554023" cy="365125"/>
          </a:xfrm>
        </p:spPr>
        <p:txBody>
          <a:bodyPr/>
          <a:lstStyle/>
          <a:p>
            <a:fld id="{B6F15528-21DE-4FAA-801E-634DDDAF4B2B}" type="slidenum">
              <a:rPr lang="en-US" smtClean="0"/>
              <a:pPr/>
              <a:t>63</a:t>
            </a:fld>
            <a:endParaRPr lang="en-US"/>
          </a:p>
        </p:txBody>
      </p:sp>
      <p:grpSp>
        <p:nvGrpSpPr>
          <p:cNvPr id="5" name="群組 20"/>
          <p:cNvGrpSpPr/>
          <p:nvPr/>
        </p:nvGrpSpPr>
        <p:grpSpPr>
          <a:xfrm>
            <a:off x="152400" y="3170476"/>
            <a:ext cx="1066800" cy="381910"/>
            <a:chOff x="304800" y="2438400"/>
            <a:chExt cx="1371600" cy="533400"/>
          </a:xfrm>
        </p:grpSpPr>
        <p:sp>
          <p:nvSpPr>
            <p:cNvPr id="89" name="矩形 88"/>
            <p:cNvSpPr/>
            <p:nvPr/>
          </p:nvSpPr>
          <p:spPr>
            <a:xfrm>
              <a:off x="304800" y="2438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0" name="橢圓 89"/>
            <p:cNvSpPr/>
            <p:nvPr/>
          </p:nvSpPr>
          <p:spPr>
            <a:xfrm>
              <a:off x="838200" y="2590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6" name="群組 19"/>
          <p:cNvGrpSpPr/>
          <p:nvPr/>
        </p:nvGrpSpPr>
        <p:grpSpPr>
          <a:xfrm>
            <a:off x="152400" y="4236366"/>
            <a:ext cx="1066800" cy="381910"/>
            <a:chOff x="304800" y="3962400"/>
            <a:chExt cx="1371600" cy="533400"/>
          </a:xfrm>
        </p:grpSpPr>
        <p:sp>
          <p:nvSpPr>
            <p:cNvPr id="92" name="矩形 91"/>
            <p:cNvSpPr/>
            <p:nvPr/>
          </p:nvSpPr>
          <p:spPr>
            <a:xfrm>
              <a:off x="304800" y="3962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3" name="橢圓 92"/>
            <p:cNvSpPr/>
            <p:nvPr/>
          </p:nvSpPr>
          <p:spPr>
            <a:xfrm>
              <a:off x="838200" y="4114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94" name="矩形 93"/>
          <p:cNvSpPr/>
          <p:nvPr/>
        </p:nvSpPr>
        <p:spPr>
          <a:xfrm>
            <a:off x="1905000" y="3171386"/>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a:t>
            </a:r>
          </a:p>
          <a:p>
            <a:pPr algn="ctr"/>
            <a:r>
              <a:rPr lang="en-US" altLang="zh-TW" sz="1400" i="1" dirty="0" smtClean="0"/>
              <a:t>Page Table</a:t>
            </a:r>
            <a:endParaRPr lang="zh-TW" altLang="en-US" sz="1400" i="1" dirty="0"/>
          </a:p>
        </p:txBody>
      </p:sp>
      <p:sp>
        <p:nvSpPr>
          <p:cNvPr id="95" name="矩形 94"/>
          <p:cNvSpPr/>
          <p:nvPr/>
        </p:nvSpPr>
        <p:spPr>
          <a:xfrm>
            <a:off x="1905000" y="2941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6" name="矩形 95"/>
          <p:cNvSpPr/>
          <p:nvPr/>
        </p:nvSpPr>
        <p:spPr>
          <a:xfrm>
            <a:off x="1905000" y="24846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7" name="矩形 96"/>
          <p:cNvSpPr/>
          <p:nvPr/>
        </p:nvSpPr>
        <p:spPr>
          <a:xfrm>
            <a:off x="1905000" y="2027476"/>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p:nvSpPr>
        <p:spPr>
          <a:xfrm>
            <a:off x="1905000" y="1798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9" name="矩形 98"/>
          <p:cNvSpPr/>
          <p:nvPr/>
        </p:nvSpPr>
        <p:spPr>
          <a:xfrm>
            <a:off x="1905000" y="5608876"/>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a:t>
            </a:r>
          </a:p>
          <a:p>
            <a:pPr algn="ctr"/>
            <a:r>
              <a:rPr lang="en-US" altLang="zh-TW" sz="1400" i="1" dirty="0" smtClean="0"/>
              <a:t>Page Table</a:t>
            </a:r>
            <a:endParaRPr lang="zh-TW" altLang="en-US" sz="1400" i="1" dirty="0"/>
          </a:p>
        </p:txBody>
      </p:sp>
      <p:sp>
        <p:nvSpPr>
          <p:cNvPr id="100" name="矩形 99"/>
          <p:cNvSpPr/>
          <p:nvPr/>
        </p:nvSpPr>
        <p:spPr>
          <a:xfrm>
            <a:off x="1905000" y="53802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1" name="矩形 100"/>
          <p:cNvSpPr/>
          <p:nvPr/>
        </p:nvSpPr>
        <p:spPr>
          <a:xfrm>
            <a:off x="1905000" y="51516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2" name="矩形 101"/>
          <p:cNvSpPr/>
          <p:nvPr/>
        </p:nvSpPr>
        <p:spPr>
          <a:xfrm>
            <a:off x="1905000" y="49230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3" name="矩形 102"/>
          <p:cNvSpPr/>
          <p:nvPr/>
        </p:nvSpPr>
        <p:spPr>
          <a:xfrm>
            <a:off x="1905000" y="4694476"/>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矩形 103"/>
          <p:cNvSpPr/>
          <p:nvPr/>
        </p:nvSpPr>
        <p:spPr>
          <a:xfrm>
            <a:off x="1905000" y="42372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5" name="矩形 104"/>
          <p:cNvSpPr/>
          <p:nvPr/>
        </p:nvSpPr>
        <p:spPr>
          <a:xfrm>
            <a:off x="3810000" y="3171386"/>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a:t>
            </a:r>
          </a:p>
          <a:p>
            <a:pPr algn="ctr"/>
            <a:r>
              <a:rPr lang="en-US" altLang="zh-TW" sz="1400" i="1" dirty="0" smtClean="0"/>
              <a:t>Page Table</a:t>
            </a:r>
            <a:endParaRPr lang="zh-TW" altLang="en-US" sz="1400" i="1" dirty="0"/>
          </a:p>
        </p:txBody>
      </p:sp>
      <p:sp>
        <p:nvSpPr>
          <p:cNvPr id="106" name="矩形 105"/>
          <p:cNvSpPr/>
          <p:nvPr/>
        </p:nvSpPr>
        <p:spPr>
          <a:xfrm>
            <a:off x="3810000" y="2941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7" name="矩形 106"/>
          <p:cNvSpPr/>
          <p:nvPr/>
        </p:nvSpPr>
        <p:spPr>
          <a:xfrm>
            <a:off x="3810000" y="2484676"/>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p:cNvSpPr/>
          <p:nvPr/>
        </p:nvSpPr>
        <p:spPr>
          <a:xfrm>
            <a:off x="3810000" y="22560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9" name="矩形 108"/>
          <p:cNvSpPr/>
          <p:nvPr/>
        </p:nvSpPr>
        <p:spPr>
          <a:xfrm>
            <a:off x="3810000" y="1798876"/>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p:cNvSpPr/>
          <p:nvPr/>
        </p:nvSpPr>
        <p:spPr>
          <a:xfrm>
            <a:off x="3810000" y="5608876"/>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a:t>
            </a:r>
          </a:p>
          <a:p>
            <a:pPr algn="ctr"/>
            <a:r>
              <a:rPr lang="en-US" altLang="zh-TW" sz="1400" i="1" dirty="0" smtClean="0"/>
              <a:t>Page Table</a:t>
            </a:r>
            <a:endParaRPr lang="zh-TW" altLang="en-US" sz="1400" i="1" dirty="0"/>
          </a:p>
        </p:txBody>
      </p:sp>
      <p:sp>
        <p:nvSpPr>
          <p:cNvPr id="111" name="矩形 110"/>
          <p:cNvSpPr/>
          <p:nvPr/>
        </p:nvSpPr>
        <p:spPr>
          <a:xfrm>
            <a:off x="3810000" y="53802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2" name="矩形 111"/>
          <p:cNvSpPr/>
          <p:nvPr/>
        </p:nvSpPr>
        <p:spPr>
          <a:xfrm>
            <a:off x="3810000" y="4923076"/>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矩形 112"/>
          <p:cNvSpPr/>
          <p:nvPr/>
        </p:nvSpPr>
        <p:spPr>
          <a:xfrm>
            <a:off x="3810000" y="46944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4" name="矩形 113"/>
          <p:cNvSpPr/>
          <p:nvPr/>
        </p:nvSpPr>
        <p:spPr>
          <a:xfrm>
            <a:off x="3810000" y="4465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5" name="矩形 114"/>
          <p:cNvSpPr/>
          <p:nvPr/>
        </p:nvSpPr>
        <p:spPr>
          <a:xfrm>
            <a:off x="3810000" y="4237276"/>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94" idx="2"/>
            <a:endCxn id="104" idx="0"/>
          </p:cNvCxnSpPr>
          <p:nvPr/>
        </p:nvCxnSpPr>
        <p:spPr>
          <a:xfrm rot="5400000">
            <a:off x="2134055" y="3894831"/>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17" name="直線接點 116"/>
          <p:cNvCxnSpPr>
            <a:stCxn id="105" idx="2"/>
            <a:endCxn id="115" idx="0"/>
          </p:cNvCxnSpPr>
          <p:nvPr/>
        </p:nvCxnSpPr>
        <p:spPr>
          <a:xfrm rot="5400000">
            <a:off x="4039055" y="3894831"/>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61"/>
          <p:cNvSpPr txBox="1"/>
          <p:nvPr/>
        </p:nvSpPr>
        <p:spPr>
          <a:xfrm>
            <a:off x="1026" y="3486944"/>
            <a:ext cx="1372941" cy="369332"/>
          </a:xfrm>
          <a:prstGeom prst="rect">
            <a:avLst/>
          </a:prstGeom>
          <a:noFill/>
        </p:spPr>
        <p:txBody>
          <a:bodyPr wrap="none" rtlCol="0">
            <a:spAutoFit/>
          </a:bodyPr>
          <a:lstStyle/>
          <a:p>
            <a:pPr algn="ctr"/>
            <a:r>
              <a:rPr lang="en-US" b="1" i="1" dirty="0" smtClean="0">
                <a:solidFill>
                  <a:schemeClr val="tx2">
                    <a:lumMod val="75000"/>
                  </a:schemeClr>
                </a:solidFill>
              </a:rPr>
              <a:t>Virtual TTPR</a:t>
            </a:r>
            <a:endParaRPr lang="en-US" b="1" i="1" dirty="0">
              <a:solidFill>
                <a:schemeClr val="tx2">
                  <a:lumMod val="75000"/>
                </a:schemeClr>
              </a:solidFill>
            </a:endParaRPr>
          </a:p>
        </p:txBody>
      </p:sp>
      <p:sp>
        <p:nvSpPr>
          <p:cNvPr id="119" name="TextBox 62"/>
          <p:cNvSpPr txBox="1"/>
          <p:nvPr/>
        </p:nvSpPr>
        <p:spPr>
          <a:xfrm>
            <a:off x="132517" y="3932476"/>
            <a:ext cx="1179618" cy="369332"/>
          </a:xfrm>
          <a:prstGeom prst="rect">
            <a:avLst/>
          </a:prstGeom>
          <a:noFill/>
        </p:spPr>
        <p:txBody>
          <a:bodyPr wrap="none" rtlCol="0">
            <a:spAutoFit/>
          </a:bodyPr>
          <a:lstStyle/>
          <a:p>
            <a:pPr algn="ctr"/>
            <a:r>
              <a:rPr lang="en-US" b="1" i="1" dirty="0" smtClean="0">
                <a:solidFill>
                  <a:schemeClr val="tx2">
                    <a:lumMod val="75000"/>
                  </a:schemeClr>
                </a:solidFill>
              </a:rPr>
              <a:t>Real TTPR</a:t>
            </a:r>
            <a:endParaRPr lang="en-US" b="1" i="1" dirty="0">
              <a:solidFill>
                <a:schemeClr val="tx2">
                  <a:lumMod val="75000"/>
                </a:schemeClr>
              </a:solidFill>
            </a:endParaRPr>
          </a:p>
        </p:txBody>
      </p:sp>
      <p:cxnSp>
        <p:nvCxnSpPr>
          <p:cNvPr id="120" name="肘形接點 76"/>
          <p:cNvCxnSpPr>
            <a:endCxn id="99" idx="2"/>
          </p:cNvCxnSpPr>
          <p:nvPr/>
        </p:nvCxnSpPr>
        <p:spPr>
          <a:xfrm rot="16200000" flipH="1">
            <a:off x="825975" y="4339350"/>
            <a:ext cx="1480717" cy="182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a:off x="0" y="3945054"/>
            <a:ext cx="9144000" cy="0"/>
          </a:xfrm>
          <a:prstGeom prst="line">
            <a:avLst/>
          </a:prstGeom>
          <a:ln w="57150">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7816649" y="3487854"/>
            <a:ext cx="1327351" cy="461665"/>
          </a:xfrm>
          <a:prstGeom prst="rect">
            <a:avLst/>
          </a:prstGeom>
          <a:noFill/>
        </p:spPr>
        <p:txBody>
          <a:bodyPr wrap="none" rtlCol="0">
            <a:spAutoFit/>
          </a:bodyPr>
          <a:lstStyle/>
          <a:p>
            <a:r>
              <a:rPr lang="en-US" altLang="zh-TW" sz="2400" dirty="0" smtClean="0"/>
              <a:t>Guest OS</a:t>
            </a:r>
            <a:endParaRPr lang="zh-TW" altLang="en-US" sz="2400" dirty="0"/>
          </a:p>
        </p:txBody>
      </p:sp>
      <p:sp>
        <p:nvSpPr>
          <p:cNvPr id="123" name="文字方塊 122"/>
          <p:cNvSpPr txBox="1"/>
          <p:nvPr/>
        </p:nvSpPr>
        <p:spPr>
          <a:xfrm>
            <a:off x="8077200" y="3851811"/>
            <a:ext cx="885179" cy="461665"/>
          </a:xfrm>
          <a:prstGeom prst="rect">
            <a:avLst/>
          </a:prstGeom>
          <a:noFill/>
        </p:spPr>
        <p:txBody>
          <a:bodyPr wrap="none" rtlCol="0">
            <a:spAutoFit/>
          </a:bodyPr>
          <a:lstStyle/>
          <a:p>
            <a:r>
              <a:rPr lang="en-US" altLang="zh-TW" sz="2400" dirty="0" smtClean="0"/>
              <a:t>VMM</a:t>
            </a:r>
            <a:endParaRPr lang="zh-TW" altLang="en-US" sz="2400" dirty="0"/>
          </a:p>
        </p:txBody>
      </p:sp>
      <p:cxnSp>
        <p:nvCxnSpPr>
          <p:cNvPr id="124" name="肘形接點 123"/>
          <p:cNvCxnSpPr>
            <a:endCxn id="98" idx="0"/>
          </p:cNvCxnSpPr>
          <p:nvPr/>
        </p:nvCxnSpPr>
        <p:spPr>
          <a:xfrm rot="5400000" flipH="1" flipV="1">
            <a:off x="825975" y="1629069"/>
            <a:ext cx="1480717" cy="182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1905000" y="27132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6" name="矩形 125"/>
          <p:cNvSpPr/>
          <p:nvPr/>
        </p:nvSpPr>
        <p:spPr>
          <a:xfrm>
            <a:off x="3810000" y="20274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7" name="矩形 126"/>
          <p:cNvSpPr/>
          <p:nvPr/>
        </p:nvSpPr>
        <p:spPr>
          <a:xfrm>
            <a:off x="1905000" y="22560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8" name="矩形 127"/>
          <p:cNvSpPr/>
          <p:nvPr/>
        </p:nvSpPr>
        <p:spPr>
          <a:xfrm>
            <a:off x="1905000" y="4465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9" name="矩形 128"/>
          <p:cNvSpPr/>
          <p:nvPr/>
        </p:nvSpPr>
        <p:spPr>
          <a:xfrm>
            <a:off x="3810000" y="27132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0" name="矩形 129"/>
          <p:cNvSpPr/>
          <p:nvPr/>
        </p:nvSpPr>
        <p:spPr>
          <a:xfrm>
            <a:off x="3810000" y="51516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1" name="文字方塊 130"/>
          <p:cNvSpPr txBox="1"/>
          <p:nvPr/>
        </p:nvSpPr>
        <p:spPr>
          <a:xfrm>
            <a:off x="2411760" y="6295836"/>
            <a:ext cx="2966453" cy="369332"/>
          </a:xfrm>
          <a:prstGeom prst="rect">
            <a:avLst/>
          </a:prstGeom>
          <a:noFill/>
        </p:spPr>
        <p:txBody>
          <a:bodyPr wrap="none" rtlCol="0">
            <a:spAutoFit/>
          </a:bodyPr>
          <a:lstStyle/>
          <a:p>
            <a:r>
              <a:rPr lang="en-US" altLang="zh-TW" dirty="0" smtClean="0">
                <a:solidFill>
                  <a:srgbClr val="C00000"/>
                </a:solidFill>
              </a:rPr>
              <a:t>Corresponding mapping table</a:t>
            </a:r>
            <a:endParaRPr lang="zh-TW" altLang="en-US" dirty="0">
              <a:solidFill>
                <a:srgbClr val="C00000"/>
              </a:solidFill>
            </a:endParaRPr>
          </a:p>
        </p:txBody>
      </p:sp>
      <p:cxnSp>
        <p:nvCxnSpPr>
          <p:cNvPr id="132" name="肘形接點 131"/>
          <p:cNvCxnSpPr>
            <a:endCxn id="109" idx="0"/>
          </p:cNvCxnSpPr>
          <p:nvPr/>
        </p:nvCxnSpPr>
        <p:spPr>
          <a:xfrm rot="5400000" flipH="1" flipV="1">
            <a:off x="1778475" y="676569"/>
            <a:ext cx="1480717" cy="3725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p:nvPr/>
        </p:nvCxnSpPr>
        <p:spPr>
          <a:xfrm>
            <a:off x="2743200" y="1429544"/>
            <a:ext cx="1524000" cy="1588"/>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4267200" y="1212612"/>
            <a:ext cx="1566326" cy="369332"/>
          </a:xfrm>
          <a:prstGeom prst="rect">
            <a:avLst/>
          </a:prstGeom>
          <a:noFill/>
        </p:spPr>
        <p:txBody>
          <a:bodyPr wrap="none" rtlCol="0">
            <a:spAutoFit/>
          </a:bodyPr>
          <a:lstStyle/>
          <a:p>
            <a:r>
              <a:rPr lang="en-US" altLang="zh-TW" dirty="0" smtClean="0">
                <a:solidFill>
                  <a:srgbClr val="C00000"/>
                </a:solidFill>
              </a:rPr>
              <a:t>Context switch</a:t>
            </a:r>
            <a:endParaRPr lang="zh-TW" altLang="en-US" dirty="0">
              <a:solidFill>
                <a:srgbClr val="C00000"/>
              </a:solidFill>
            </a:endParaRPr>
          </a:p>
        </p:txBody>
      </p:sp>
      <p:cxnSp>
        <p:nvCxnSpPr>
          <p:cNvPr id="135" name="肘形接點 76"/>
          <p:cNvCxnSpPr>
            <a:endCxn id="110" idx="2"/>
          </p:cNvCxnSpPr>
          <p:nvPr/>
        </p:nvCxnSpPr>
        <p:spPr>
          <a:xfrm rot="16200000" flipH="1">
            <a:off x="1778475" y="3386850"/>
            <a:ext cx="1480717" cy="3725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文字方塊 135"/>
          <p:cNvSpPr txBox="1"/>
          <p:nvPr/>
        </p:nvSpPr>
        <p:spPr>
          <a:xfrm>
            <a:off x="4392960" y="6219636"/>
            <a:ext cx="3415550" cy="369332"/>
          </a:xfrm>
          <a:prstGeom prst="rect">
            <a:avLst/>
          </a:prstGeom>
          <a:noFill/>
        </p:spPr>
        <p:txBody>
          <a:bodyPr wrap="none" rtlCol="0">
            <a:spAutoFit/>
          </a:bodyPr>
          <a:lstStyle/>
          <a:p>
            <a:r>
              <a:rPr lang="en-US" altLang="zh-TW" dirty="0" smtClean="0">
                <a:solidFill>
                  <a:srgbClr val="C00000"/>
                </a:solidFill>
              </a:rPr>
              <a:t>Switch the pointer to new location</a:t>
            </a:r>
            <a:endParaRPr lang="zh-TW" altLang="en-US" dirty="0">
              <a:solidFill>
                <a:srgbClr val="C00000"/>
              </a:solidFill>
            </a:endParaRPr>
          </a:p>
        </p:txBody>
      </p:sp>
      <p:sp>
        <p:nvSpPr>
          <p:cNvPr id="137" name="矩形 136"/>
          <p:cNvSpPr/>
          <p:nvPr/>
        </p:nvSpPr>
        <p:spPr>
          <a:xfrm>
            <a:off x="5715000" y="3171386"/>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a:t>
            </a:r>
          </a:p>
          <a:p>
            <a:pPr algn="ctr"/>
            <a:r>
              <a:rPr lang="en-US" altLang="zh-TW" sz="1400" i="1" dirty="0" smtClean="0"/>
              <a:t>Page Table</a:t>
            </a:r>
            <a:endParaRPr lang="zh-TW" altLang="en-US" sz="1400" i="1" dirty="0"/>
          </a:p>
        </p:txBody>
      </p:sp>
      <p:sp>
        <p:nvSpPr>
          <p:cNvPr id="138" name="矩形 137"/>
          <p:cNvSpPr/>
          <p:nvPr/>
        </p:nvSpPr>
        <p:spPr>
          <a:xfrm>
            <a:off x="5715000" y="2713276"/>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矩形 138"/>
          <p:cNvSpPr/>
          <p:nvPr/>
        </p:nvSpPr>
        <p:spPr>
          <a:xfrm>
            <a:off x="5715000" y="24846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0" name="矩形 139"/>
          <p:cNvSpPr/>
          <p:nvPr/>
        </p:nvSpPr>
        <p:spPr>
          <a:xfrm>
            <a:off x="5715000" y="20274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1" name="矩形 140"/>
          <p:cNvSpPr/>
          <p:nvPr/>
        </p:nvSpPr>
        <p:spPr>
          <a:xfrm>
            <a:off x="5715000" y="2256076"/>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p:cNvSpPr/>
          <p:nvPr/>
        </p:nvSpPr>
        <p:spPr>
          <a:xfrm>
            <a:off x="5715000" y="1798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3" name="矩形 142"/>
          <p:cNvSpPr/>
          <p:nvPr/>
        </p:nvSpPr>
        <p:spPr>
          <a:xfrm>
            <a:off x="5715000" y="5608876"/>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a:t>
            </a:r>
          </a:p>
          <a:p>
            <a:pPr algn="ctr"/>
            <a:r>
              <a:rPr lang="en-US" altLang="zh-TW" sz="1400" i="1" dirty="0" smtClean="0"/>
              <a:t>Page Table</a:t>
            </a:r>
            <a:endParaRPr lang="zh-TW" altLang="en-US" sz="1400" i="1" dirty="0"/>
          </a:p>
        </p:txBody>
      </p:sp>
      <p:sp>
        <p:nvSpPr>
          <p:cNvPr id="144" name="矩形 143"/>
          <p:cNvSpPr/>
          <p:nvPr/>
        </p:nvSpPr>
        <p:spPr>
          <a:xfrm>
            <a:off x="5715000" y="51516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5" name="矩形 144"/>
          <p:cNvSpPr/>
          <p:nvPr/>
        </p:nvSpPr>
        <p:spPr>
          <a:xfrm>
            <a:off x="5715000" y="49230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6" name="矩形 145"/>
          <p:cNvSpPr/>
          <p:nvPr/>
        </p:nvSpPr>
        <p:spPr>
          <a:xfrm>
            <a:off x="5715000" y="46944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7" name="矩形 146"/>
          <p:cNvSpPr/>
          <p:nvPr/>
        </p:nvSpPr>
        <p:spPr>
          <a:xfrm>
            <a:off x="5715000" y="42372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48" name="直線接點 147"/>
          <p:cNvCxnSpPr>
            <a:stCxn id="137" idx="2"/>
            <a:endCxn id="147" idx="0"/>
          </p:cNvCxnSpPr>
          <p:nvPr/>
        </p:nvCxnSpPr>
        <p:spPr>
          <a:xfrm rot="5400000">
            <a:off x="5944055" y="3894831"/>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p:nvPr/>
        </p:nvCxnSpPr>
        <p:spPr>
          <a:xfrm>
            <a:off x="4800600" y="1341676"/>
            <a:ext cx="1524000" cy="1588"/>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a:xfrm>
            <a:off x="6324600" y="1124744"/>
            <a:ext cx="1378839" cy="369332"/>
          </a:xfrm>
          <a:prstGeom prst="rect">
            <a:avLst/>
          </a:prstGeom>
          <a:noFill/>
        </p:spPr>
        <p:txBody>
          <a:bodyPr wrap="none" rtlCol="0">
            <a:spAutoFit/>
          </a:bodyPr>
          <a:lstStyle/>
          <a:p>
            <a:r>
              <a:rPr lang="en-US" altLang="zh-TW" dirty="0" smtClean="0">
                <a:solidFill>
                  <a:srgbClr val="C00000"/>
                </a:solidFill>
              </a:rPr>
              <a:t>New process</a:t>
            </a:r>
            <a:endParaRPr lang="zh-TW" altLang="en-US" dirty="0">
              <a:solidFill>
                <a:srgbClr val="C00000"/>
              </a:solidFill>
            </a:endParaRPr>
          </a:p>
        </p:txBody>
      </p:sp>
      <p:cxnSp>
        <p:nvCxnSpPr>
          <p:cNvPr id="151" name="肘形接點 150"/>
          <p:cNvCxnSpPr>
            <a:endCxn id="142" idx="0"/>
          </p:cNvCxnSpPr>
          <p:nvPr/>
        </p:nvCxnSpPr>
        <p:spPr>
          <a:xfrm rot="5400000" flipH="1" flipV="1">
            <a:off x="2730975" y="-275931"/>
            <a:ext cx="1480717" cy="563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5715000" y="53802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3" name="矩形 152"/>
          <p:cNvSpPr/>
          <p:nvPr/>
        </p:nvSpPr>
        <p:spPr>
          <a:xfrm>
            <a:off x="5715000" y="4465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54" name="肘形接點 76"/>
          <p:cNvCxnSpPr>
            <a:endCxn id="143" idx="2"/>
          </p:cNvCxnSpPr>
          <p:nvPr/>
        </p:nvCxnSpPr>
        <p:spPr>
          <a:xfrm rot="16200000" flipH="1">
            <a:off x="2730975" y="2434350"/>
            <a:ext cx="1480717" cy="563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文字方塊 154"/>
          <p:cNvSpPr txBox="1"/>
          <p:nvPr/>
        </p:nvSpPr>
        <p:spPr>
          <a:xfrm>
            <a:off x="3701197" y="6372036"/>
            <a:ext cx="5416163" cy="369332"/>
          </a:xfrm>
          <a:prstGeom prst="rect">
            <a:avLst/>
          </a:prstGeom>
          <a:noFill/>
        </p:spPr>
        <p:txBody>
          <a:bodyPr wrap="none" rtlCol="0">
            <a:spAutoFit/>
          </a:bodyPr>
          <a:lstStyle/>
          <a:p>
            <a:r>
              <a:rPr lang="en-US" altLang="zh-TW" dirty="0" smtClean="0">
                <a:solidFill>
                  <a:srgbClr val="C00000"/>
                </a:solidFill>
              </a:rPr>
              <a:t>Create new shadow page table mapping to new process</a:t>
            </a:r>
            <a:endParaRPr lang="zh-TW" altLang="en-US" dirty="0">
              <a:solidFill>
                <a:srgbClr val="C00000"/>
              </a:solidFill>
            </a:endParaRPr>
          </a:p>
        </p:txBody>
      </p:sp>
      <p:sp>
        <p:nvSpPr>
          <p:cNvPr id="156" name="文字方塊 155"/>
          <p:cNvSpPr txBox="1"/>
          <p:nvPr/>
        </p:nvSpPr>
        <p:spPr>
          <a:xfrm>
            <a:off x="6887965" y="1581944"/>
            <a:ext cx="808235" cy="369332"/>
          </a:xfrm>
          <a:prstGeom prst="rect">
            <a:avLst/>
          </a:prstGeom>
          <a:noFill/>
        </p:spPr>
        <p:txBody>
          <a:bodyPr wrap="none" rtlCol="0">
            <a:spAutoFit/>
          </a:bodyPr>
          <a:lstStyle/>
          <a:p>
            <a:r>
              <a:rPr lang="en-US" altLang="zh-TW" dirty="0" smtClean="0">
                <a:solidFill>
                  <a:srgbClr val="C00000"/>
                </a:solidFill>
              </a:rPr>
              <a:t>Access</a:t>
            </a:r>
            <a:endParaRPr lang="zh-TW" altLang="en-US" dirty="0">
              <a:solidFill>
                <a:srgbClr val="C00000"/>
              </a:solidFill>
            </a:endParaRPr>
          </a:p>
        </p:txBody>
      </p:sp>
      <p:cxnSp>
        <p:nvCxnSpPr>
          <p:cNvPr id="157" name="弧形接點 156"/>
          <p:cNvCxnSpPr>
            <a:stCxn id="141" idx="3"/>
            <a:endCxn id="161" idx="3"/>
          </p:cNvCxnSpPr>
          <p:nvPr/>
        </p:nvCxnSpPr>
        <p:spPr>
          <a:xfrm>
            <a:off x="6858000" y="2364933"/>
            <a:ext cx="1588" cy="2209800"/>
          </a:xfrm>
          <a:prstGeom prst="curvedConnector3">
            <a:avLst>
              <a:gd name="adj1" fmla="val 14395466"/>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弧形接點 100"/>
          <p:cNvCxnSpPr>
            <a:stCxn id="156" idx="2"/>
            <a:endCxn id="141" idx="3"/>
          </p:cNvCxnSpPr>
          <p:nvPr/>
        </p:nvCxnSpPr>
        <p:spPr>
          <a:xfrm rot="5400000">
            <a:off x="6868214" y="1941063"/>
            <a:ext cx="413657" cy="434083"/>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弧形接點 100"/>
          <p:cNvCxnSpPr>
            <a:stCxn id="156" idx="2"/>
            <a:endCxn id="138" idx="3"/>
          </p:cNvCxnSpPr>
          <p:nvPr/>
        </p:nvCxnSpPr>
        <p:spPr>
          <a:xfrm rot="5400000">
            <a:off x="6639614" y="2169663"/>
            <a:ext cx="870857" cy="434083"/>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弧形接點 159"/>
          <p:cNvCxnSpPr>
            <a:stCxn id="138" idx="3"/>
            <a:endCxn id="162" idx="3"/>
          </p:cNvCxnSpPr>
          <p:nvPr/>
        </p:nvCxnSpPr>
        <p:spPr>
          <a:xfrm>
            <a:off x="6858000" y="2822133"/>
            <a:ext cx="1588" cy="2438400"/>
          </a:xfrm>
          <a:prstGeom prst="curvedConnector3">
            <a:avLst>
              <a:gd name="adj1" fmla="val 2214692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5715000" y="4465876"/>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矩形 161"/>
          <p:cNvSpPr/>
          <p:nvPr/>
        </p:nvSpPr>
        <p:spPr>
          <a:xfrm>
            <a:off x="5715000" y="5151676"/>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132"/>
          <p:cNvGrpSpPr/>
          <p:nvPr/>
        </p:nvGrpSpPr>
        <p:grpSpPr>
          <a:xfrm>
            <a:off x="7086600" y="4313476"/>
            <a:ext cx="1447800" cy="685800"/>
            <a:chOff x="6858000" y="5638800"/>
            <a:chExt cx="1447800" cy="685800"/>
          </a:xfrm>
        </p:grpSpPr>
        <p:sp>
          <p:nvSpPr>
            <p:cNvPr id="164" name="爆炸 1 163"/>
            <p:cNvSpPr/>
            <p:nvPr/>
          </p:nvSpPr>
          <p:spPr>
            <a:xfrm>
              <a:off x="6858000" y="5638800"/>
              <a:ext cx="1447800" cy="685800"/>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165" name="文字方塊 164"/>
            <p:cNvSpPr txBox="1"/>
            <p:nvPr/>
          </p:nvSpPr>
          <p:spPr>
            <a:xfrm>
              <a:off x="7086600" y="5802868"/>
              <a:ext cx="1006173" cy="307777"/>
            </a:xfrm>
            <a:prstGeom prst="rect">
              <a:avLst/>
            </a:prstGeom>
            <a:noFill/>
          </p:spPr>
          <p:txBody>
            <a:bodyPr wrap="none" rtlCol="0">
              <a:spAutoFit/>
            </a:bodyPr>
            <a:lstStyle/>
            <a:p>
              <a:r>
                <a:rPr lang="en-US" altLang="zh-TW" sz="1400" dirty="0" smtClean="0">
                  <a:solidFill>
                    <a:srgbClr val="C00000"/>
                  </a:solidFill>
                </a:rPr>
                <a:t>Page fault !</a:t>
              </a:r>
              <a:endParaRPr lang="zh-TW" altLang="en-US" sz="1400" dirty="0">
                <a:solidFill>
                  <a:srgbClr val="C00000"/>
                </a:solidFill>
              </a:endParaRPr>
            </a:p>
          </p:txBody>
        </p:sp>
      </p:grpSp>
      <p:sp>
        <p:nvSpPr>
          <p:cNvPr id="166" name="文字方塊 165"/>
          <p:cNvSpPr txBox="1"/>
          <p:nvPr/>
        </p:nvSpPr>
        <p:spPr>
          <a:xfrm>
            <a:off x="7239000" y="5761276"/>
            <a:ext cx="764953" cy="369332"/>
          </a:xfrm>
          <a:prstGeom prst="rect">
            <a:avLst/>
          </a:prstGeom>
          <a:noFill/>
        </p:spPr>
        <p:txBody>
          <a:bodyPr wrap="none" rtlCol="0">
            <a:spAutoFit/>
          </a:bodyPr>
          <a:lstStyle/>
          <a:p>
            <a:r>
              <a:rPr lang="en-US" altLang="zh-TW" dirty="0" smtClean="0">
                <a:solidFill>
                  <a:srgbClr val="C00000"/>
                </a:solidFill>
              </a:rPr>
              <a:t>Load !</a:t>
            </a:r>
            <a:endParaRPr lang="zh-TW" altLang="en-US" dirty="0">
              <a:solidFill>
                <a:srgbClr val="C00000"/>
              </a:solidFill>
            </a:endParaRPr>
          </a:p>
        </p:txBody>
      </p:sp>
      <p:cxnSp>
        <p:nvCxnSpPr>
          <p:cNvPr id="167" name="弧形接點 100"/>
          <p:cNvCxnSpPr/>
          <p:nvPr/>
        </p:nvCxnSpPr>
        <p:spPr>
          <a:xfrm rot="16200000" flipV="1">
            <a:off x="6989368" y="5205366"/>
            <a:ext cx="500743" cy="763477"/>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弧形接點 100"/>
          <p:cNvCxnSpPr/>
          <p:nvPr/>
        </p:nvCxnSpPr>
        <p:spPr>
          <a:xfrm rot="16200000" flipV="1">
            <a:off x="6646468" y="4862466"/>
            <a:ext cx="1186543" cy="763477"/>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5715000" y="2941876"/>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5935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strips(upRight)">
                                      <p:cBhvr>
                                        <p:cTn id="7" dur="500"/>
                                        <p:tgtEl>
                                          <p:spTgt spid="124"/>
                                        </p:tgtEl>
                                      </p:cBhvr>
                                    </p:animEffect>
                                  </p:childTnLst>
                                </p:cTn>
                              </p:par>
                              <p:par>
                                <p:cTn id="8" presetID="18" presetClass="entr" presetSubtype="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strips(downRight)">
                                      <p:cBhvr>
                                        <p:cTn id="10" dur="500"/>
                                        <p:tgtEl>
                                          <p:spTgt spid="1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blinds(horizontal)">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1"/>
                                        </p:tgtEl>
                                        <p:attrNameLst>
                                          <p:attrName>style.visibility</p:attrName>
                                        </p:attrNameLst>
                                      </p:cBhvr>
                                      <p:to>
                                        <p:strVal val="hidden"/>
                                      </p:to>
                                    </p:set>
                                  </p:childTnLst>
                                </p:cTn>
                              </p:par>
                              <p:par>
                                <p:cTn id="18" presetID="18" presetClass="entr" presetSubtype="3"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strips(upRight)">
                                      <p:cBhvr>
                                        <p:cTn id="20" dur="500"/>
                                        <p:tgtEl>
                                          <p:spTgt spid="132"/>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upRight)">
                                      <p:cBhvr>
                                        <p:cTn id="24" dur="500"/>
                                        <p:tgtEl>
                                          <p:spTgt spid="1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blinds(horizontal)">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3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34"/>
                                        </p:tgtEl>
                                        <p:attrNameLst>
                                          <p:attrName>style.visibility</p:attrName>
                                        </p:attrNameLst>
                                      </p:cBhvr>
                                      <p:to>
                                        <p:strVal val="hidden"/>
                                      </p:to>
                                    </p:set>
                                  </p:childTnLst>
                                </p:cTn>
                              </p:par>
                              <p:par>
                                <p:cTn id="38" presetID="18" presetClass="entr" presetSubtype="6"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strips(downRight)">
                                      <p:cBhvr>
                                        <p:cTn id="40" dur="500"/>
                                        <p:tgtEl>
                                          <p:spTgt spid="1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blinds(horizontal)">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6"/>
                                        </p:tgtEl>
                                        <p:attrNameLst>
                                          <p:attrName>style.visibility</p:attrName>
                                        </p:attrNameLst>
                                      </p:cBhvr>
                                      <p:to>
                                        <p:strVal val="hidden"/>
                                      </p:to>
                                    </p:set>
                                  </p:childTnLst>
                                </p:cTn>
                              </p:par>
                              <p:par>
                                <p:cTn id="48" presetID="18" presetClass="entr" presetSubtype="3" fill="hold"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strips(upRight)">
                                      <p:cBhvr>
                                        <p:cTn id="50" dur="500"/>
                                        <p:tgtEl>
                                          <p:spTgt spid="151"/>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150"/>
                                        </p:tgtEl>
                                        <p:attrNameLst>
                                          <p:attrName>style.visibility</p:attrName>
                                        </p:attrNameLst>
                                      </p:cBhvr>
                                      <p:to>
                                        <p:strVal val="visible"/>
                                      </p:to>
                                    </p:set>
                                    <p:animEffect transition="in" filter="blinds(horizontal)">
                                      <p:cBhvr>
                                        <p:cTn id="54" dur="500"/>
                                        <p:tgtEl>
                                          <p:spTgt spid="150"/>
                                        </p:tgtEl>
                                      </p:cBhvr>
                                    </p:animEffect>
                                  </p:childTnLst>
                                </p:cTn>
                              </p:par>
                              <p:par>
                                <p:cTn id="55" presetID="18" presetClass="entr" presetSubtype="3" fill="hold"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strips(upRight)">
                                      <p:cBhvr>
                                        <p:cTn id="57" dur="500"/>
                                        <p:tgtEl>
                                          <p:spTgt spid="14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blinds(horizontal)">
                                      <p:cBhvr>
                                        <p:cTn id="60" dur="500"/>
                                        <p:tgtEl>
                                          <p:spTgt spid="1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blinds(horizontal)">
                                      <p:cBhvr>
                                        <p:cTn id="63" dur="500"/>
                                        <p:tgtEl>
                                          <p:spTgt spid="1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blinds(horizontal)">
                                      <p:cBhvr>
                                        <p:cTn id="66" dur="500"/>
                                        <p:tgtEl>
                                          <p:spTgt spid="139"/>
                                        </p:tgtEl>
                                      </p:cBhvr>
                                    </p:animEffect>
                                  </p:childTnLst>
                                </p:cTn>
                              </p:par>
                              <p:par>
                                <p:cTn id="67" presetID="3" presetClass="entr" presetSubtype="10" fill="hold"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blinds(horizontal)">
                                      <p:cBhvr>
                                        <p:cTn id="69" dur="500"/>
                                        <p:tgtEl>
                                          <p:spTgt spid="16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blinds(horizontal)">
                                      <p:cBhvr>
                                        <p:cTn id="72" dur="500"/>
                                        <p:tgtEl>
                                          <p:spTgt spid="1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blinds(horizontal)">
                                      <p:cBhvr>
                                        <p:cTn id="75" dur="500"/>
                                        <p:tgtEl>
                                          <p:spTgt spid="14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blinds(horizontal)">
                                      <p:cBhvr>
                                        <p:cTn id="78" dur="500"/>
                                        <p:tgtEl>
                                          <p:spTgt spid="14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3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4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35"/>
                                        </p:tgtEl>
                                        <p:attrNameLst>
                                          <p:attrName>style.visibility</p:attrName>
                                        </p:attrNameLst>
                                      </p:cBhvr>
                                      <p:to>
                                        <p:strVal val="hidden"/>
                                      </p:to>
                                    </p:set>
                                  </p:childTnLst>
                                </p:cTn>
                              </p:par>
                              <p:par>
                                <p:cTn id="89" presetID="18" presetClass="entr" presetSubtype="6" fill="hold"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strips(downRight)">
                                      <p:cBhvr>
                                        <p:cTn id="91" dur="500"/>
                                        <p:tgtEl>
                                          <p:spTgt spid="154"/>
                                        </p:tgtEl>
                                      </p:cBhvr>
                                    </p:animEffect>
                                  </p:childTnLst>
                                </p:cTn>
                              </p:par>
                              <p:par>
                                <p:cTn id="92" presetID="3" presetClass="entr" presetSubtype="10" fill="hold"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blinds(horizontal)">
                                      <p:cBhvr>
                                        <p:cTn id="94" dur="500"/>
                                        <p:tgtEl>
                                          <p:spTgt spid="1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blinds(horizontal)">
                                      <p:cBhvr>
                                        <p:cTn id="97" dur="500"/>
                                        <p:tgtEl>
                                          <p:spTgt spid="14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blinds(horizontal)">
                                      <p:cBhvr>
                                        <p:cTn id="100" dur="500"/>
                                        <p:tgtEl>
                                          <p:spTgt spid="14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blinds(horizontal)">
                                      <p:cBhvr>
                                        <p:cTn id="103" dur="500"/>
                                        <p:tgtEl>
                                          <p:spTgt spid="145"/>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46"/>
                                        </p:tgtEl>
                                        <p:attrNameLst>
                                          <p:attrName>style.visibility</p:attrName>
                                        </p:attrNameLst>
                                      </p:cBhvr>
                                      <p:to>
                                        <p:strVal val="visible"/>
                                      </p:to>
                                    </p:set>
                                    <p:animEffect transition="in" filter="blinds(horizontal)">
                                      <p:cBhvr>
                                        <p:cTn id="106" dur="500"/>
                                        <p:tgtEl>
                                          <p:spTgt spid="14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blinds(horizontal)">
                                      <p:cBhvr>
                                        <p:cTn id="109" dur="500"/>
                                        <p:tgtEl>
                                          <p:spTgt spid="147"/>
                                        </p:tgtEl>
                                      </p:cBhvr>
                                    </p:animEffect>
                                  </p:childTnLst>
                                </p:cTn>
                              </p:par>
                              <p:par>
                                <p:cTn id="110" presetID="3" presetClass="entr" presetSubtype="10" fill="hold" nodeType="with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blinds(horizontal)">
                                      <p:cBhvr>
                                        <p:cTn id="112" dur="500"/>
                                        <p:tgtEl>
                                          <p:spTgt spid="148"/>
                                        </p:tgtEl>
                                      </p:cBhvr>
                                    </p:animEffect>
                                  </p:childTnLst>
                                </p:cTn>
                              </p:par>
                              <p:par>
                                <p:cTn id="113" presetID="3" presetClass="entr" presetSubtype="10" fill="hold" nodeType="withEffect">
                                  <p:stCondLst>
                                    <p:cond delay="0"/>
                                  </p:stCondLst>
                                  <p:childTnLst>
                                    <p:set>
                                      <p:cBhvr>
                                        <p:cTn id="114" dur="1" fill="hold">
                                          <p:stCondLst>
                                            <p:cond delay="0"/>
                                          </p:stCondLst>
                                        </p:cTn>
                                        <p:tgtEl>
                                          <p:spTgt spid="152"/>
                                        </p:tgtEl>
                                        <p:attrNameLst>
                                          <p:attrName>style.visibility</p:attrName>
                                        </p:attrNameLst>
                                      </p:cBhvr>
                                      <p:to>
                                        <p:strVal val="visible"/>
                                      </p:to>
                                    </p:set>
                                    <p:animEffect transition="in" filter="blinds(horizontal)">
                                      <p:cBhvr>
                                        <p:cTn id="115" dur="500"/>
                                        <p:tgtEl>
                                          <p:spTgt spid="152"/>
                                        </p:tgtEl>
                                      </p:cBhvr>
                                    </p:animEffect>
                                  </p:childTnLst>
                                </p:cTn>
                              </p:par>
                              <p:par>
                                <p:cTn id="116" presetID="3" presetClass="entr" presetSubtype="10" fill="hold" nodeType="with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blinds(horizontal)">
                                      <p:cBhvr>
                                        <p:cTn id="118" dur="500"/>
                                        <p:tgtEl>
                                          <p:spTgt spid="153"/>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55"/>
                                        </p:tgtEl>
                                        <p:attrNameLst>
                                          <p:attrName>style.visibility</p:attrName>
                                        </p:attrNameLst>
                                      </p:cBhvr>
                                      <p:to>
                                        <p:strVal val="hidden"/>
                                      </p:to>
                                    </p:set>
                                  </p:childTnLst>
                                </p:cTn>
                              </p:par>
                              <p:par>
                                <p:cTn id="123" presetID="3" presetClass="entr" presetSubtype="10" fill="hold" grpId="0" nodeType="withEffect">
                                  <p:stCondLst>
                                    <p:cond delay="0"/>
                                  </p:stCondLst>
                                  <p:childTnLst>
                                    <p:set>
                                      <p:cBhvr>
                                        <p:cTn id="124" dur="1" fill="hold">
                                          <p:stCondLst>
                                            <p:cond delay="0"/>
                                          </p:stCondLst>
                                        </p:cTn>
                                        <p:tgtEl>
                                          <p:spTgt spid="156"/>
                                        </p:tgtEl>
                                        <p:attrNameLst>
                                          <p:attrName>style.visibility</p:attrName>
                                        </p:attrNameLst>
                                      </p:cBhvr>
                                      <p:to>
                                        <p:strVal val="visible"/>
                                      </p:to>
                                    </p:set>
                                    <p:animEffect transition="in" filter="blinds(horizontal)">
                                      <p:cBhvr>
                                        <p:cTn id="125" dur="500"/>
                                        <p:tgtEl>
                                          <p:spTgt spid="156"/>
                                        </p:tgtEl>
                                      </p:cBhvr>
                                    </p:animEffect>
                                  </p:childTnLst>
                                </p:cTn>
                              </p:par>
                              <p:par>
                                <p:cTn id="126" presetID="18" presetClass="entr" presetSubtype="12" fill="hold" nodeType="withEffect">
                                  <p:stCondLst>
                                    <p:cond delay="0"/>
                                  </p:stCondLst>
                                  <p:childTnLst>
                                    <p:set>
                                      <p:cBhvr>
                                        <p:cTn id="127" dur="1" fill="hold">
                                          <p:stCondLst>
                                            <p:cond delay="0"/>
                                          </p:stCondLst>
                                        </p:cTn>
                                        <p:tgtEl>
                                          <p:spTgt spid="158"/>
                                        </p:tgtEl>
                                        <p:attrNameLst>
                                          <p:attrName>style.visibility</p:attrName>
                                        </p:attrNameLst>
                                      </p:cBhvr>
                                      <p:to>
                                        <p:strVal val="visible"/>
                                      </p:to>
                                    </p:set>
                                    <p:animEffect transition="in" filter="strips(downLeft)">
                                      <p:cBhvr>
                                        <p:cTn id="128" dur="500"/>
                                        <p:tgtEl>
                                          <p:spTgt spid="158"/>
                                        </p:tgtEl>
                                      </p:cBhvr>
                                    </p:animEffect>
                                  </p:childTnLst>
                                </p:cTn>
                              </p:par>
                              <p:par>
                                <p:cTn id="129" presetID="18" presetClass="entr" presetSubtype="12" fill="hold" nodeType="withEffect">
                                  <p:stCondLst>
                                    <p:cond delay="0"/>
                                  </p:stCondLst>
                                  <p:childTnLst>
                                    <p:set>
                                      <p:cBhvr>
                                        <p:cTn id="130" dur="1" fill="hold">
                                          <p:stCondLst>
                                            <p:cond delay="0"/>
                                          </p:stCondLst>
                                        </p:cTn>
                                        <p:tgtEl>
                                          <p:spTgt spid="159"/>
                                        </p:tgtEl>
                                        <p:attrNameLst>
                                          <p:attrName>style.visibility</p:attrName>
                                        </p:attrNameLst>
                                      </p:cBhvr>
                                      <p:to>
                                        <p:strVal val="visible"/>
                                      </p:to>
                                    </p:set>
                                    <p:animEffect transition="in" filter="strips(downLeft)">
                                      <p:cBhvr>
                                        <p:cTn id="131" dur="500"/>
                                        <p:tgtEl>
                                          <p:spTgt spid="159"/>
                                        </p:tgtEl>
                                      </p:cBhvr>
                                    </p:animEffect>
                                  </p:childTnLst>
                                </p:cTn>
                              </p:par>
                            </p:childTnLst>
                          </p:cTn>
                        </p:par>
                        <p:par>
                          <p:cTn id="132" fill="hold">
                            <p:stCondLst>
                              <p:cond delay="500"/>
                            </p:stCondLst>
                            <p:childTnLst>
                              <p:par>
                                <p:cTn id="133" presetID="18" presetClass="entr" presetSubtype="6" fill="hold" nodeType="afterEffect">
                                  <p:stCondLst>
                                    <p:cond delay="0"/>
                                  </p:stCondLst>
                                  <p:childTnLst>
                                    <p:set>
                                      <p:cBhvr>
                                        <p:cTn id="134" dur="1" fill="hold">
                                          <p:stCondLst>
                                            <p:cond delay="0"/>
                                          </p:stCondLst>
                                        </p:cTn>
                                        <p:tgtEl>
                                          <p:spTgt spid="157"/>
                                        </p:tgtEl>
                                        <p:attrNameLst>
                                          <p:attrName>style.visibility</p:attrName>
                                        </p:attrNameLst>
                                      </p:cBhvr>
                                      <p:to>
                                        <p:strVal val="visible"/>
                                      </p:to>
                                    </p:set>
                                    <p:animEffect transition="in" filter="strips(downRight)">
                                      <p:cBhvr>
                                        <p:cTn id="135" dur="500"/>
                                        <p:tgtEl>
                                          <p:spTgt spid="157"/>
                                        </p:tgtEl>
                                      </p:cBhvr>
                                    </p:animEffect>
                                  </p:childTnLst>
                                </p:cTn>
                              </p:par>
                              <p:par>
                                <p:cTn id="136" presetID="18" presetClass="entr" presetSubtype="6" fill="hold" nodeType="withEffect">
                                  <p:stCondLst>
                                    <p:cond delay="0"/>
                                  </p:stCondLst>
                                  <p:childTnLst>
                                    <p:set>
                                      <p:cBhvr>
                                        <p:cTn id="137" dur="1" fill="hold">
                                          <p:stCondLst>
                                            <p:cond delay="0"/>
                                          </p:stCondLst>
                                        </p:cTn>
                                        <p:tgtEl>
                                          <p:spTgt spid="160"/>
                                        </p:tgtEl>
                                        <p:attrNameLst>
                                          <p:attrName>style.visibility</p:attrName>
                                        </p:attrNameLst>
                                      </p:cBhvr>
                                      <p:to>
                                        <p:strVal val="visible"/>
                                      </p:to>
                                    </p:set>
                                    <p:animEffect transition="in" filter="strips(downRight)">
                                      <p:cBhvr>
                                        <p:cTn id="138" dur="500"/>
                                        <p:tgtEl>
                                          <p:spTgt spid="160"/>
                                        </p:tgtEl>
                                      </p:cBhvr>
                                    </p:animEffect>
                                  </p:childTnLst>
                                </p:cTn>
                              </p:par>
                            </p:childTnLst>
                          </p:cTn>
                        </p:par>
                        <p:par>
                          <p:cTn id="139" fill="hold">
                            <p:stCondLst>
                              <p:cond delay="1000"/>
                            </p:stCondLst>
                            <p:childTnLst>
                              <p:par>
                                <p:cTn id="140" presetID="3" presetClass="entr" presetSubtype="10" fill="hold" nodeType="after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blinds(horizontal)">
                                      <p:cBhvr>
                                        <p:cTn id="142" dur="500"/>
                                        <p:tgtEl>
                                          <p:spTgt spid="7"/>
                                        </p:tgtEl>
                                      </p:cBhvr>
                                    </p:animEffect>
                                  </p:childTnLst>
                                </p:cTn>
                              </p:par>
                            </p:childTnLst>
                          </p:cTn>
                        </p:par>
                        <p:par>
                          <p:cTn id="143" fill="hold">
                            <p:stCondLst>
                              <p:cond delay="1500"/>
                            </p:stCondLst>
                            <p:childTnLst>
                              <p:par>
                                <p:cTn id="144" presetID="3" presetClass="entr" presetSubtype="10" fill="hold" grpId="0" nodeType="afterEffect">
                                  <p:stCondLst>
                                    <p:cond delay="0"/>
                                  </p:stCondLst>
                                  <p:childTnLst>
                                    <p:set>
                                      <p:cBhvr>
                                        <p:cTn id="145" dur="1" fill="hold">
                                          <p:stCondLst>
                                            <p:cond delay="0"/>
                                          </p:stCondLst>
                                        </p:cTn>
                                        <p:tgtEl>
                                          <p:spTgt spid="166"/>
                                        </p:tgtEl>
                                        <p:attrNameLst>
                                          <p:attrName>style.visibility</p:attrName>
                                        </p:attrNameLst>
                                      </p:cBhvr>
                                      <p:to>
                                        <p:strVal val="visible"/>
                                      </p:to>
                                    </p:set>
                                    <p:animEffect transition="in" filter="blinds(horizontal)">
                                      <p:cBhvr>
                                        <p:cTn id="146" dur="500"/>
                                        <p:tgtEl>
                                          <p:spTgt spid="166"/>
                                        </p:tgtEl>
                                      </p:cBhvr>
                                    </p:animEffect>
                                  </p:childTnLst>
                                </p:cTn>
                              </p:par>
                              <p:par>
                                <p:cTn id="147" presetID="18" presetClass="entr" presetSubtype="9" fill="hold" nodeType="withEffect">
                                  <p:stCondLst>
                                    <p:cond delay="0"/>
                                  </p:stCondLst>
                                  <p:childTnLst>
                                    <p:set>
                                      <p:cBhvr>
                                        <p:cTn id="148" dur="1" fill="hold">
                                          <p:stCondLst>
                                            <p:cond delay="0"/>
                                          </p:stCondLst>
                                        </p:cTn>
                                        <p:tgtEl>
                                          <p:spTgt spid="167"/>
                                        </p:tgtEl>
                                        <p:attrNameLst>
                                          <p:attrName>style.visibility</p:attrName>
                                        </p:attrNameLst>
                                      </p:cBhvr>
                                      <p:to>
                                        <p:strVal val="visible"/>
                                      </p:to>
                                    </p:set>
                                    <p:animEffect transition="in" filter="strips(upLeft)">
                                      <p:cBhvr>
                                        <p:cTn id="149" dur="500"/>
                                        <p:tgtEl>
                                          <p:spTgt spid="167"/>
                                        </p:tgtEl>
                                      </p:cBhvr>
                                    </p:animEffect>
                                  </p:childTnLst>
                                </p:cTn>
                              </p:par>
                              <p:par>
                                <p:cTn id="150" presetID="18" presetClass="entr" presetSubtype="9" fill="hold" nodeType="withEffect">
                                  <p:stCondLst>
                                    <p:cond delay="0"/>
                                  </p:stCondLst>
                                  <p:childTnLst>
                                    <p:set>
                                      <p:cBhvr>
                                        <p:cTn id="151" dur="1" fill="hold">
                                          <p:stCondLst>
                                            <p:cond delay="0"/>
                                          </p:stCondLst>
                                        </p:cTn>
                                        <p:tgtEl>
                                          <p:spTgt spid="168"/>
                                        </p:tgtEl>
                                        <p:attrNameLst>
                                          <p:attrName>style.visibility</p:attrName>
                                        </p:attrNameLst>
                                      </p:cBhvr>
                                      <p:to>
                                        <p:strVal val="visible"/>
                                      </p:to>
                                    </p:set>
                                    <p:animEffect transition="in" filter="strips(upLeft)">
                                      <p:cBhvr>
                                        <p:cTn id="152" dur="500"/>
                                        <p:tgtEl>
                                          <p:spTgt spid="168"/>
                                        </p:tgtEl>
                                      </p:cBhvr>
                                    </p:animEffect>
                                  </p:childTnLst>
                                </p:cTn>
                              </p:par>
                            </p:childTnLst>
                          </p:cTn>
                        </p:par>
                        <p:par>
                          <p:cTn id="153" fill="hold">
                            <p:stCondLst>
                              <p:cond delay="2000"/>
                            </p:stCondLst>
                            <p:childTnLst>
                              <p:par>
                                <p:cTn id="154" presetID="3" presetClass="entr" presetSubtype="10" fill="hold" grpId="0" nodeType="afterEffect">
                                  <p:stCondLst>
                                    <p:cond delay="0"/>
                                  </p:stCondLst>
                                  <p:childTnLst>
                                    <p:set>
                                      <p:cBhvr>
                                        <p:cTn id="155" dur="1" fill="hold">
                                          <p:stCondLst>
                                            <p:cond delay="0"/>
                                          </p:stCondLst>
                                        </p:cTn>
                                        <p:tgtEl>
                                          <p:spTgt spid="161"/>
                                        </p:tgtEl>
                                        <p:attrNameLst>
                                          <p:attrName>style.visibility</p:attrName>
                                        </p:attrNameLst>
                                      </p:cBhvr>
                                      <p:to>
                                        <p:strVal val="visible"/>
                                      </p:to>
                                    </p:set>
                                    <p:animEffect transition="in" filter="blinds(horizontal)">
                                      <p:cBhvr>
                                        <p:cTn id="156" dur="500"/>
                                        <p:tgtEl>
                                          <p:spTgt spid="161"/>
                                        </p:tgtEl>
                                      </p:cBhvr>
                                    </p:animEffect>
                                  </p:childTnLst>
                                </p:cTn>
                              </p:par>
                              <p:par>
                                <p:cTn id="157" presetID="3" presetClass="entr" presetSubtype="10" fill="hold" nodeType="withEffect">
                                  <p:stCondLst>
                                    <p:cond delay="0"/>
                                  </p:stCondLst>
                                  <p:childTnLst>
                                    <p:set>
                                      <p:cBhvr>
                                        <p:cTn id="158" dur="1" fill="hold">
                                          <p:stCondLst>
                                            <p:cond delay="0"/>
                                          </p:stCondLst>
                                        </p:cTn>
                                        <p:tgtEl>
                                          <p:spTgt spid="162"/>
                                        </p:tgtEl>
                                        <p:attrNameLst>
                                          <p:attrName>style.visibility</p:attrName>
                                        </p:attrNameLst>
                                      </p:cBhvr>
                                      <p:to>
                                        <p:strVal val="visible"/>
                                      </p:to>
                                    </p:set>
                                    <p:animEffect transition="in" filter="blinds(horizontal)">
                                      <p:cBhvr>
                                        <p:cTn id="159"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1" grpId="1"/>
      <p:bldP spid="134" grpId="0"/>
      <p:bldP spid="134" grpId="1"/>
      <p:bldP spid="136" grpId="0"/>
      <p:bldP spid="136" grpId="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50" grpId="0"/>
      <p:bldP spid="155" grpId="0"/>
      <p:bldP spid="156" grpId="0"/>
      <p:bldP spid="161" grpId="0" animBg="1"/>
      <p:bldP spid="16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MMU </a:t>
            </a:r>
            <a:r>
              <a:rPr lang="en-US" altLang="zh-TW" dirty="0" smtClean="0"/>
              <a:t>Virtualization Optimization</a:t>
            </a:r>
            <a:endParaRPr lang="zh-TW" altLang="en-US" dirty="0"/>
          </a:p>
        </p:txBody>
      </p:sp>
      <p:sp>
        <p:nvSpPr>
          <p:cNvPr id="3" name="內容版面配置區 2"/>
          <p:cNvSpPr>
            <a:spLocks noGrp="1"/>
          </p:cNvSpPr>
          <p:nvPr>
            <p:ph idx="1"/>
          </p:nvPr>
        </p:nvSpPr>
        <p:spPr>
          <a:xfrm>
            <a:off x="457200" y="1600201"/>
            <a:ext cx="8229600" cy="1143000"/>
          </a:xfrm>
        </p:spPr>
        <p:txBody>
          <a:bodyPr/>
          <a:lstStyle/>
          <a:p>
            <a:r>
              <a:rPr lang="en-US" altLang="zh-TW" dirty="0" smtClean="0"/>
              <a:t>Guest kernel </a:t>
            </a:r>
            <a:r>
              <a:rPr lang="en-US" altLang="zh-TW" dirty="0"/>
              <a:t>s</a:t>
            </a:r>
            <a:r>
              <a:rPr lang="en-US" altLang="zh-TW" dirty="0" smtClean="0"/>
              <a:t>pace </a:t>
            </a:r>
            <a:r>
              <a:rPr lang="en-US" altLang="zh-TW" dirty="0"/>
              <a:t>m</a:t>
            </a:r>
            <a:r>
              <a:rPr lang="en-US" altLang="zh-TW" dirty="0" smtClean="0"/>
              <a:t>apping sharing</a:t>
            </a:r>
          </a:p>
          <a:p>
            <a:r>
              <a:rPr lang="en-US" altLang="zh-TW" dirty="0" smtClean="0"/>
              <a:t>Reduce guest page table synchronization overhead</a:t>
            </a:r>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16479042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Guest kernel space mapping </a:t>
            </a:r>
            <a:r>
              <a:rPr lang="en-US" altLang="zh-TW" dirty="0" smtClean="0"/>
              <a:t>sharing</a:t>
            </a:r>
            <a:endParaRPr lang="zh-TW" altLang="en-US" dirty="0"/>
          </a:p>
        </p:txBody>
      </p:sp>
      <p:sp>
        <p:nvSpPr>
          <p:cNvPr id="5" name="矩形 4"/>
          <p:cNvSpPr/>
          <p:nvPr/>
        </p:nvSpPr>
        <p:spPr>
          <a:xfrm>
            <a:off x="2626087" y="2193035"/>
            <a:ext cx="1296144" cy="143538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cxnSp>
        <p:nvCxnSpPr>
          <p:cNvPr id="8" name="直線接點 7"/>
          <p:cNvCxnSpPr/>
          <p:nvPr/>
        </p:nvCxnSpPr>
        <p:spPr>
          <a:xfrm>
            <a:off x="2626087" y="2720674"/>
            <a:ext cx="1296144" cy="0"/>
          </a:xfrm>
          <a:prstGeom prst="line">
            <a:avLst/>
          </a:prstGeom>
        </p:spPr>
        <p:style>
          <a:lnRef idx="1">
            <a:schemeClr val="dk1"/>
          </a:lnRef>
          <a:fillRef idx="0">
            <a:schemeClr val="dk1"/>
          </a:fillRef>
          <a:effectRef idx="0">
            <a:schemeClr val="dk1"/>
          </a:effectRef>
          <a:fontRef idx="minor">
            <a:schemeClr val="tx1"/>
          </a:fontRef>
        </p:style>
      </p:cxnSp>
      <p:sp>
        <p:nvSpPr>
          <p:cNvPr id="9" name="文字方塊 8"/>
          <p:cNvSpPr txBox="1"/>
          <p:nvPr/>
        </p:nvSpPr>
        <p:spPr>
          <a:xfrm>
            <a:off x="2710560" y="3008706"/>
            <a:ext cx="1136850" cy="369332"/>
          </a:xfrm>
          <a:prstGeom prst="rect">
            <a:avLst/>
          </a:prstGeom>
          <a:noFill/>
        </p:spPr>
        <p:txBody>
          <a:bodyPr wrap="none" rtlCol="0">
            <a:spAutoFit/>
          </a:bodyPr>
          <a:lstStyle/>
          <a:p>
            <a:r>
              <a:rPr lang="en-US" altLang="zh-TW" dirty="0" smtClean="0"/>
              <a:t>User space</a:t>
            </a:r>
            <a:endParaRPr lang="zh-TW" altLang="en-US" dirty="0"/>
          </a:p>
        </p:txBody>
      </p:sp>
      <p:sp>
        <p:nvSpPr>
          <p:cNvPr id="10" name="文字方塊 9"/>
          <p:cNvSpPr txBox="1"/>
          <p:nvPr/>
        </p:nvSpPr>
        <p:spPr>
          <a:xfrm>
            <a:off x="2619990" y="2298916"/>
            <a:ext cx="1317990" cy="369332"/>
          </a:xfrm>
          <a:prstGeom prst="rect">
            <a:avLst/>
          </a:prstGeom>
          <a:noFill/>
        </p:spPr>
        <p:txBody>
          <a:bodyPr wrap="none" rtlCol="0">
            <a:spAutoFit/>
          </a:bodyPr>
          <a:lstStyle/>
          <a:p>
            <a:r>
              <a:rPr lang="en-US" altLang="zh-TW" dirty="0" smtClean="0"/>
              <a:t>Kernel space</a:t>
            </a:r>
            <a:endParaRPr lang="zh-TW" altLang="en-US" dirty="0"/>
          </a:p>
        </p:txBody>
      </p:sp>
      <p:sp>
        <p:nvSpPr>
          <p:cNvPr id="12" name="矩形 11"/>
          <p:cNvSpPr/>
          <p:nvPr/>
        </p:nvSpPr>
        <p:spPr>
          <a:xfrm>
            <a:off x="5290383" y="2193034"/>
            <a:ext cx="1296144" cy="143538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cxnSp>
        <p:nvCxnSpPr>
          <p:cNvPr id="13" name="直線接點 12"/>
          <p:cNvCxnSpPr/>
          <p:nvPr/>
        </p:nvCxnSpPr>
        <p:spPr>
          <a:xfrm>
            <a:off x="5290383" y="2720673"/>
            <a:ext cx="1296144" cy="0"/>
          </a:xfrm>
          <a:prstGeom prst="line">
            <a:avLst/>
          </a:prstGeom>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5374856" y="3008705"/>
            <a:ext cx="1136850" cy="369332"/>
          </a:xfrm>
          <a:prstGeom prst="rect">
            <a:avLst/>
          </a:prstGeom>
          <a:noFill/>
        </p:spPr>
        <p:txBody>
          <a:bodyPr wrap="none" rtlCol="0">
            <a:spAutoFit/>
          </a:bodyPr>
          <a:lstStyle/>
          <a:p>
            <a:r>
              <a:rPr lang="en-US" altLang="zh-TW" dirty="0" smtClean="0"/>
              <a:t>User space</a:t>
            </a:r>
            <a:endParaRPr lang="zh-TW" altLang="en-US" dirty="0"/>
          </a:p>
        </p:txBody>
      </p:sp>
      <p:sp>
        <p:nvSpPr>
          <p:cNvPr id="15" name="文字方塊 14"/>
          <p:cNvSpPr txBox="1"/>
          <p:nvPr/>
        </p:nvSpPr>
        <p:spPr>
          <a:xfrm>
            <a:off x="5284286" y="2298915"/>
            <a:ext cx="1317990" cy="369332"/>
          </a:xfrm>
          <a:prstGeom prst="rect">
            <a:avLst/>
          </a:prstGeom>
          <a:noFill/>
        </p:spPr>
        <p:txBody>
          <a:bodyPr wrap="none" rtlCol="0">
            <a:spAutoFit/>
          </a:bodyPr>
          <a:lstStyle/>
          <a:p>
            <a:r>
              <a:rPr lang="en-US" altLang="zh-TW" dirty="0" smtClean="0"/>
              <a:t>Kernel space</a:t>
            </a:r>
            <a:endParaRPr lang="zh-TW" altLang="en-US" dirty="0"/>
          </a:p>
        </p:txBody>
      </p:sp>
      <p:sp>
        <p:nvSpPr>
          <p:cNvPr id="16" name="等於 15"/>
          <p:cNvSpPr/>
          <p:nvPr/>
        </p:nvSpPr>
        <p:spPr>
          <a:xfrm>
            <a:off x="4394403" y="2326766"/>
            <a:ext cx="504056" cy="3219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不等於 16"/>
          <p:cNvSpPr/>
          <p:nvPr/>
        </p:nvSpPr>
        <p:spPr>
          <a:xfrm>
            <a:off x="4394403" y="3005869"/>
            <a:ext cx="504056" cy="36933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8" name="文字方塊 17"/>
          <p:cNvSpPr txBox="1"/>
          <p:nvPr/>
        </p:nvSpPr>
        <p:spPr>
          <a:xfrm>
            <a:off x="2482115" y="3702135"/>
            <a:ext cx="1584088" cy="369332"/>
          </a:xfrm>
          <a:prstGeom prst="rect">
            <a:avLst/>
          </a:prstGeom>
          <a:noFill/>
        </p:spPr>
        <p:txBody>
          <a:bodyPr wrap="none" rtlCol="0">
            <a:spAutoFit/>
          </a:bodyPr>
          <a:lstStyle/>
          <a:p>
            <a:r>
              <a:rPr lang="en-US" altLang="zh-TW" dirty="0" smtClean="0"/>
              <a:t>Guest Process 1</a:t>
            </a:r>
            <a:endParaRPr lang="zh-TW" altLang="en-US" dirty="0"/>
          </a:p>
        </p:txBody>
      </p:sp>
      <p:sp>
        <p:nvSpPr>
          <p:cNvPr id="19" name="文字方塊 18"/>
          <p:cNvSpPr txBox="1"/>
          <p:nvPr/>
        </p:nvSpPr>
        <p:spPr>
          <a:xfrm>
            <a:off x="5146411" y="3702135"/>
            <a:ext cx="1584088" cy="369332"/>
          </a:xfrm>
          <a:prstGeom prst="rect">
            <a:avLst/>
          </a:prstGeom>
          <a:noFill/>
        </p:spPr>
        <p:txBody>
          <a:bodyPr wrap="none" rtlCol="0">
            <a:spAutoFit/>
          </a:bodyPr>
          <a:lstStyle/>
          <a:p>
            <a:r>
              <a:rPr lang="en-US" altLang="zh-TW" dirty="0" smtClean="0"/>
              <a:t>Guest Process 2</a:t>
            </a:r>
            <a:endParaRPr lang="zh-TW" altLang="en-US" dirty="0"/>
          </a:p>
        </p:txBody>
      </p:sp>
      <p:sp>
        <p:nvSpPr>
          <p:cNvPr id="21" name="矩形 20"/>
          <p:cNvSpPr/>
          <p:nvPr/>
        </p:nvSpPr>
        <p:spPr>
          <a:xfrm>
            <a:off x="1933814" y="4509120"/>
            <a:ext cx="1296144" cy="1435385"/>
          </a:xfrm>
          <a:prstGeom prst="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cxnSp>
        <p:nvCxnSpPr>
          <p:cNvPr id="22" name="直線接點 21"/>
          <p:cNvCxnSpPr/>
          <p:nvPr/>
        </p:nvCxnSpPr>
        <p:spPr>
          <a:xfrm>
            <a:off x="1933814" y="5036759"/>
            <a:ext cx="1296144" cy="0"/>
          </a:xfrm>
          <a:prstGeom prst="line">
            <a:avLst/>
          </a:prstGeom>
        </p:spPr>
        <p:style>
          <a:lnRef idx="1">
            <a:schemeClr val="dk1"/>
          </a:lnRef>
          <a:fillRef idx="0">
            <a:schemeClr val="dk1"/>
          </a:fillRef>
          <a:effectRef idx="0">
            <a:schemeClr val="dk1"/>
          </a:effectRef>
          <a:fontRef idx="minor">
            <a:schemeClr val="tx1"/>
          </a:fontRef>
        </p:style>
      </p:cxnSp>
      <p:sp>
        <p:nvSpPr>
          <p:cNvPr id="23" name="文字方塊 22"/>
          <p:cNvSpPr txBox="1"/>
          <p:nvPr/>
        </p:nvSpPr>
        <p:spPr>
          <a:xfrm>
            <a:off x="2018287" y="5324791"/>
            <a:ext cx="1136850" cy="369332"/>
          </a:xfrm>
          <a:prstGeom prst="rect">
            <a:avLst/>
          </a:prstGeom>
          <a:noFill/>
        </p:spPr>
        <p:txBody>
          <a:bodyPr wrap="none" rtlCol="0">
            <a:spAutoFit/>
          </a:bodyPr>
          <a:lstStyle/>
          <a:p>
            <a:r>
              <a:rPr lang="en-US" altLang="zh-TW" dirty="0" smtClean="0"/>
              <a:t>User space</a:t>
            </a:r>
            <a:endParaRPr lang="zh-TW" altLang="en-US" dirty="0"/>
          </a:p>
        </p:txBody>
      </p:sp>
      <p:sp>
        <p:nvSpPr>
          <p:cNvPr id="24" name="文字方塊 23"/>
          <p:cNvSpPr txBox="1"/>
          <p:nvPr/>
        </p:nvSpPr>
        <p:spPr>
          <a:xfrm>
            <a:off x="1927717" y="4615001"/>
            <a:ext cx="1317990" cy="369332"/>
          </a:xfrm>
          <a:prstGeom prst="rect">
            <a:avLst/>
          </a:prstGeom>
          <a:noFill/>
        </p:spPr>
        <p:txBody>
          <a:bodyPr wrap="none" rtlCol="0">
            <a:spAutoFit/>
          </a:bodyPr>
          <a:lstStyle/>
          <a:p>
            <a:r>
              <a:rPr lang="en-US" altLang="zh-TW" dirty="0" smtClean="0"/>
              <a:t>Kernel space</a:t>
            </a:r>
            <a:endParaRPr lang="zh-TW" altLang="en-US" dirty="0"/>
          </a:p>
        </p:txBody>
      </p:sp>
      <p:sp>
        <p:nvSpPr>
          <p:cNvPr id="25" name="矩形 24"/>
          <p:cNvSpPr/>
          <p:nvPr/>
        </p:nvSpPr>
        <p:spPr>
          <a:xfrm>
            <a:off x="3965316" y="4319066"/>
            <a:ext cx="1069352" cy="5500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Shadow table</a:t>
            </a:r>
            <a:endParaRPr lang="zh-TW" altLang="en-US" dirty="0"/>
          </a:p>
        </p:txBody>
      </p:sp>
      <p:cxnSp>
        <p:nvCxnSpPr>
          <p:cNvPr id="29" name="直線接點 28"/>
          <p:cNvCxnSpPr/>
          <p:nvPr/>
        </p:nvCxnSpPr>
        <p:spPr>
          <a:xfrm>
            <a:off x="1115616" y="4149080"/>
            <a:ext cx="67687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3965316" y="4959363"/>
            <a:ext cx="1069352" cy="5500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Shadow table</a:t>
            </a:r>
            <a:endParaRPr lang="zh-TW" altLang="en-US" dirty="0"/>
          </a:p>
        </p:txBody>
      </p:sp>
      <p:sp>
        <p:nvSpPr>
          <p:cNvPr id="31" name="矩形 30"/>
          <p:cNvSpPr/>
          <p:nvPr/>
        </p:nvSpPr>
        <p:spPr>
          <a:xfrm>
            <a:off x="3943419" y="5589240"/>
            <a:ext cx="1069352" cy="5500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Shadow table</a:t>
            </a:r>
            <a:endParaRPr lang="zh-TW" altLang="en-US" dirty="0"/>
          </a:p>
        </p:txBody>
      </p:sp>
      <p:cxnSp>
        <p:nvCxnSpPr>
          <p:cNvPr id="33" name="直線接點 32"/>
          <p:cNvCxnSpPr/>
          <p:nvPr/>
        </p:nvCxnSpPr>
        <p:spPr>
          <a:xfrm flipV="1">
            <a:off x="3229958" y="4319066"/>
            <a:ext cx="652582" cy="190054"/>
          </a:xfrm>
          <a:prstGeom prst="line">
            <a:avLst/>
          </a:prstGeom>
        </p:spPr>
        <p:style>
          <a:lnRef idx="3">
            <a:schemeClr val="accent5"/>
          </a:lnRef>
          <a:fillRef idx="0">
            <a:schemeClr val="accent5"/>
          </a:fillRef>
          <a:effectRef idx="2">
            <a:schemeClr val="accent5"/>
          </a:effectRef>
          <a:fontRef idx="minor">
            <a:schemeClr val="tx1"/>
          </a:fontRef>
        </p:style>
      </p:cxnSp>
      <p:cxnSp>
        <p:nvCxnSpPr>
          <p:cNvPr id="35" name="直線接點 34"/>
          <p:cNvCxnSpPr/>
          <p:nvPr/>
        </p:nvCxnSpPr>
        <p:spPr>
          <a:xfrm>
            <a:off x="3229958" y="5036760"/>
            <a:ext cx="652582" cy="1102574"/>
          </a:xfrm>
          <a:prstGeom prst="line">
            <a:avLst/>
          </a:prstGeom>
        </p:spPr>
        <p:style>
          <a:lnRef idx="3">
            <a:schemeClr val="accent5"/>
          </a:lnRef>
          <a:fillRef idx="0">
            <a:schemeClr val="accent5"/>
          </a:fillRef>
          <a:effectRef idx="2">
            <a:schemeClr val="accent5"/>
          </a:effectRef>
          <a:fontRef idx="minor">
            <a:schemeClr val="tx1"/>
          </a:fontRef>
        </p:style>
      </p:cxnSp>
      <p:sp>
        <p:nvSpPr>
          <p:cNvPr id="38" name="文字方塊 37"/>
          <p:cNvSpPr txBox="1"/>
          <p:nvPr/>
        </p:nvSpPr>
        <p:spPr>
          <a:xfrm>
            <a:off x="5158705" y="4869160"/>
            <a:ext cx="3259226" cy="646331"/>
          </a:xfrm>
          <a:prstGeom prst="rect">
            <a:avLst/>
          </a:prstGeom>
          <a:noFill/>
        </p:spPr>
        <p:txBody>
          <a:bodyPr wrap="none" rtlCol="0">
            <a:spAutoFit/>
          </a:bodyPr>
          <a:lstStyle/>
          <a:p>
            <a:r>
              <a:rPr lang="en-US" altLang="zh-TW" i="1" dirty="0" smtClean="0"/>
              <a:t>The shadow tables of kernel space </a:t>
            </a:r>
          </a:p>
          <a:p>
            <a:r>
              <a:rPr lang="en-US" altLang="zh-TW" i="1" dirty="0" smtClean="0"/>
              <a:t>are shared by all guest processes</a:t>
            </a:r>
            <a:endParaRPr lang="zh-TW" altLang="en-US" i="1" dirty="0"/>
          </a:p>
        </p:txBody>
      </p:sp>
    </p:spTree>
    <p:extLst>
      <p:ext uri="{BB962C8B-B14F-4D97-AF65-F5344CB8AC3E}">
        <p14:creationId xmlns:p14="http://schemas.microsoft.com/office/powerpoint/2010/main" val="18104593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Reduce guest page table synchronization overhead</a:t>
            </a:r>
          </a:p>
        </p:txBody>
      </p:sp>
      <p:sp>
        <p:nvSpPr>
          <p:cNvPr id="3" name="內容版面配置區 2"/>
          <p:cNvSpPr>
            <a:spLocks noGrp="1"/>
          </p:cNvSpPr>
          <p:nvPr>
            <p:ph idx="1"/>
          </p:nvPr>
        </p:nvSpPr>
        <p:spPr/>
        <p:txBody>
          <a:bodyPr/>
          <a:lstStyle/>
          <a:p>
            <a:r>
              <a:rPr lang="en-US" altLang="zh-TW" dirty="0" smtClean="0"/>
              <a:t>We use </a:t>
            </a:r>
            <a:r>
              <a:rPr lang="en-US" altLang="zh-TW" dirty="0" err="1" smtClean="0"/>
              <a:t>para</a:t>
            </a:r>
            <a:r>
              <a:rPr lang="en-US" altLang="zh-TW" dirty="0" smtClean="0"/>
              <a:t>-virtualization to inform hypervisor when guest would like to change guest page table</a:t>
            </a:r>
          </a:p>
          <a:p>
            <a:r>
              <a:rPr lang="en-US" altLang="zh-TW" dirty="0" smtClean="0"/>
              <a:t>This </a:t>
            </a:r>
            <a:r>
              <a:rPr lang="en-US" altLang="zh-TW" dirty="0"/>
              <a:t>method will </a:t>
            </a:r>
            <a:r>
              <a:rPr lang="en-US" altLang="zh-TW" dirty="0" smtClean="0"/>
              <a:t>eliminate from using write-protection for synchronization</a:t>
            </a:r>
            <a:endParaRPr lang="zh-TW" altLang="en-US" dirty="0"/>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15470331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ARMvisor</a:t>
            </a:r>
            <a:r>
              <a:rPr lang="en-US" altLang="zh-TW" dirty="0"/>
              <a:t> ON ARM</a:t>
            </a:r>
            <a:endParaRPr lang="en-US" dirty="0"/>
          </a:p>
        </p:txBody>
      </p:sp>
      <p:sp>
        <p:nvSpPr>
          <p:cNvPr id="3" name="Text Placeholder 2"/>
          <p:cNvSpPr>
            <a:spLocks noGrp="1"/>
          </p:cNvSpPr>
          <p:nvPr>
            <p:ph type="body" idx="1"/>
          </p:nvPr>
        </p:nvSpPr>
        <p:spPr/>
        <p:txBody>
          <a:bodyPr/>
          <a:lstStyle/>
          <a:p>
            <a:r>
              <a:rPr lang="en-US" dirty="0" smtClean="0"/>
              <a:t>CPU Virtualization</a:t>
            </a:r>
          </a:p>
          <a:p>
            <a:r>
              <a:rPr lang="en-US" dirty="0" smtClean="0"/>
              <a:t>Memory Virtualization</a:t>
            </a:r>
          </a:p>
          <a:p>
            <a:r>
              <a:rPr lang="en-US" dirty="0" smtClean="0">
                <a:solidFill>
                  <a:srgbClr val="953735"/>
                </a:solidFill>
              </a:rPr>
              <a:t>I/O Virtualization</a:t>
            </a:r>
            <a:endParaRPr lang="en-US" dirty="0">
              <a:solidFill>
                <a:srgbClr val="953735"/>
              </a:solidFill>
            </a:endParaRPr>
          </a:p>
        </p:txBody>
      </p:sp>
    </p:spTree>
    <p:extLst>
      <p:ext uri="{BB962C8B-B14F-4D97-AF65-F5344CB8AC3E}">
        <p14:creationId xmlns:p14="http://schemas.microsoft.com/office/powerpoint/2010/main" val="37387477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idx="4294967295"/>
          </p:nvPr>
        </p:nvSpPr>
        <p:spPr>
          <a:xfrm>
            <a:off x="533400" y="5029200"/>
            <a:ext cx="8229600" cy="868362"/>
          </a:xfrm>
          <a:ln/>
        </p:spPr>
        <p:txBody>
          <a:bodyPr/>
          <a:lstStyle/>
          <a:p>
            <a:r>
              <a:rPr lang="en-US" altLang="zh-TW" dirty="0"/>
              <a:t>Emulate by QEMU</a:t>
            </a:r>
          </a:p>
        </p:txBody>
      </p:sp>
    </p:spTree>
    <p:extLst>
      <p:ext uri="{BB962C8B-B14F-4D97-AF65-F5344CB8AC3E}">
        <p14:creationId xmlns:p14="http://schemas.microsoft.com/office/powerpoint/2010/main" val="286721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I/O </a:t>
            </a:r>
            <a:r>
              <a:rPr lang="en-US" altLang="zh-TW" dirty="0" smtClean="0"/>
              <a:t>Virtualization Flow</a:t>
            </a:r>
            <a:endParaRPr lang="zh-TW" altLang="en-US" dirty="0"/>
          </a:p>
        </p:txBody>
      </p:sp>
      <p:sp>
        <p:nvSpPr>
          <p:cNvPr id="4" name="頁尾版面配置區 3"/>
          <p:cNvSpPr>
            <a:spLocks noGrp="1"/>
          </p:cNvSpPr>
          <p:nvPr>
            <p:ph type="ftr" sz="quarter" idx="11"/>
          </p:nvPr>
        </p:nvSpPr>
        <p:spPr/>
        <p:txBody>
          <a:bodyPr/>
          <a:lstStyle/>
          <a:p>
            <a:endParaRPr lang="zh-TW" altLang="en-US"/>
          </a:p>
        </p:txBody>
      </p:sp>
      <p:cxnSp>
        <p:nvCxnSpPr>
          <p:cNvPr id="6" name="直線接點 5"/>
          <p:cNvCxnSpPr/>
          <p:nvPr/>
        </p:nvCxnSpPr>
        <p:spPr>
          <a:xfrm>
            <a:off x="1979712" y="3789040"/>
            <a:ext cx="4896544"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圓角矩形 6"/>
          <p:cNvSpPr/>
          <p:nvPr/>
        </p:nvSpPr>
        <p:spPr>
          <a:xfrm>
            <a:off x="2672172" y="4221088"/>
            <a:ext cx="4104456" cy="72008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smtClean="0"/>
              <a:t>KVM-ARM</a:t>
            </a:r>
            <a:endParaRPr lang="zh-TW" altLang="en-US" dirty="0"/>
          </a:p>
        </p:txBody>
      </p:sp>
      <p:sp>
        <p:nvSpPr>
          <p:cNvPr id="8" name="圓角矩形 7"/>
          <p:cNvSpPr/>
          <p:nvPr/>
        </p:nvSpPr>
        <p:spPr>
          <a:xfrm>
            <a:off x="2672172" y="5068289"/>
            <a:ext cx="410445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ARM Architecture</a:t>
            </a:r>
            <a:endParaRPr lang="zh-TW" altLang="en-US" dirty="0"/>
          </a:p>
        </p:txBody>
      </p:sp>
      <p:sp>
        <p:nvSpPr>
          <p:cNvPr id="9" name="圓角矩形 8"/>
          <p:cNvSpPr/>
          <p:nvPr/>
        </p:nvSpPr>
        <p:spPr>
          <a:xfrm>
            <a:off x="2672172" y="2564904"/>
            <a:ext cx="1647800" cy="72008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smtClean="0"/>
              <a:t>QEMU-ARM</a:t>
            </a:r>
            <a:endParaRPr lang="zh-TW" altLang="en-US" dirty="0"/>
          </a:p>
        </p:txBody>
      </p:sp>
      <p:sp>
        <p:nvSpPr>
          <p:cNvPr id="10" name="圓角矩形 9"/>
          <p:cNvSpPr/>
          <p:nvPr/>
        </p:nvSpPr>
        <p:spPr>
          <a:xfrm>
            <a:off x="5128828" y="2564904"/>
            <a:ext cx="1647800" cy="72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TW" dirty="0" smtClean="0"/>
              <a:t>Guest OS</a:t>
            </a:r>
            <a:endParaRPr lang="zh-TW" altLang="en-US" dirty="0"/>
          </a:p>
        </p:txBody>
      </p:sp>
      <p:sp>
        <p:nvSpPr>
          <p:cNvPr id="11" name="文字方塊 10"/>
          <p:cNvSpPr txBox="1"/>
          <p:nvPr/>
        </p:nvSpPr>
        <p:spPr>
          <a:xfrm>
            <a:off x="971600" y="2924944"/>
            <a:ext cx="1172116" cy="369332"/>
          </a:xfrm>
          <a:prstGeom prst="rect">
            <a:avLst/>
          </a:prstGeom>
          <a:noFill/>
        </p:spPr>
        <p:txBody>
          <a:bodyPr wrap="none" rtlCol="0">
            <a:spAutoFit/>
          </a:bodyPr>
          <a:lstStyle/>
          <a:p>
            <a:r>
              <a:rPr lang="en-US" altLang="zh-TW" dirty="0" smtClean="0"/>
              <a:t>User Space</a:t>
            </a:r>
            <a:endParaRPr lang="zh-TW" altLang="en-US" dirty="0"/>
          </a:p>
        </p:txBody>
      </p:sp>
      <p:sp>
        <p:nvSpPr>
          <p:cNvPr id="12" name="文字方塊 11"/>
          <p:cNvSpPr txBox="1"/>
          <p:nvPr/>
        </p:nvSpPr>
        <p:spPr>
          <a:xfrm>
            <a:off x="971600" y="4234282"/>
            <a:ext cx="1353256" cy="369332"/>
          </a:xfrm>
          <a:prstGeom prst="rect">
            <a:avLst/>
          </a:prstGeom>
          <a:noFill/>
        </p:spPr>
        <p:txBody>
          <a:bodyPr wrap="none" rtlCol="0">
            <a:spAutoFit/>
          </a:bodyPr>
          <a:lstStyle/>
          <a:p>
            <a:r>
              <a:rPr lang="en-US" altLang="zh-TW" dirty="0" smtClean="0"/>
              <a:t>Kernel Space</a:t>
            </a:r>
            <a:endParaRPr lang="zh-TW" altLang="en-US" dirty="0"/>
          </a:p>
        </p:txBody>
      </p:sp>
      <p:grpSp>
        <p:nvGrpSpPr>
          <p:cNvPr id="31" name="群組 30"/>
          <p:cNvGrpSpPr/>
          <p:nvPr/>
        </p:nvGrpSpPr>
        <p:grpSpPr>
          <a:xfrm>
            <a:off x="5796136" y="3392996"/>
            <a:ext cx="1614640" cy="792088"/>
            <a:chOff x="5796136" y="3392996"/>
            <a:chExt cx="1614640" cy="792088"/>
          </a:xfrm>
        </p:grpSpPr>
        <p:sp>
          <p:nvSpPr>
            <p:cNvPr id="13" name="向下箭號 12"/>
            <p:cNvSpPr/>
            <p:nvPr/>
          </p:nvSpPr>
          <p:spPr>
            <a:xfrm>
              <a:off x="5796136" y="3392996"/>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6142480" y="3413122"/>
              <a:ext cx="1268296" cy="369332"/>
            </a:xfrm>
            <a:prstGeom prst="rect">
              <a:avLst/>
            </a:prstGeom>
            <a:noFill/>
          </p:spPr>
          <p:txBody>
            <a:bodyPr wrap="none" rtlCol="0">
              <a:spAutoFit/>
            </a:bodyPr>
            <a:lstStyle/>
            <a:p>
              <a:r>
                <a:rPr lang="en-US" altLang="zh-TW" dirty="0" smtClean="0"/>
                <a:t>R/W MMIO</a:t>
              </a:r>
              <a:endParaRPr lang="zh-TW" altLang="en-US" dirty="0"/>
            </a:p>
          </p:txBody>
        </p:sp>
        <p:sp>
          <p:nvSpPr>
            <p:cNvPr id="15" name="文字方塊 14"/>
            <p:cNvSpPr txBox="1"/>
            <p:nvPr/>
          </p:nvSpPr>
          <p:spPr>
            <a:xfrm>
              <a:off x="6181593" y="3815752"/>
              <a:ext cx="595035" cy="369332"/>
            </a:xfrm>
            <a:prstGeom prst="rect">
              <a:avLst/>
            </a:prstGeom>
            <a:noFill/>
          </p:spPr>
          <p:txBody>
            <a:bodyPr wrap="none" rtlCol="0">
              <a:spAutoFit/>
            </a:bodyPr>
            <a:lstStyle/>
            <a:p>
              <a:r>
                <a:rPr lang="en-US" altLang="zh-TW" dirty="0" smtClean="0"/>
                <a:t>Trap</a:t>
              </a:r>
              <a:endParaRPr lang="zh-TW" altLang="en-US" dirty="0"/>
            </a:p>
          </p:txBody>
        </p:sp>
      </p:grpSp>
      <p:sp>
        <p:nvSpPr>
          <p:cNvPr id="18" name="文字方塊 17"/>
          <p:cNvSpPr txBox="1"/>
          <p:nvPr/>
        </p:nvSpPr>
        <p:spPr>
          <a:xfrm>
            <a:off x="2228210" y="2195572"/>
            <a:ext cx="715260" cy="369332"/>
          </a:xfrm>
          <a:prstGeom prst="rect">
            <a:avLst/>
          </a:prstGeom>
          <a:solidFill>
            <a:schemeClr val="tx2">
              <a:lumMod val="20000"/>
              <a:lumOff val="80000"/>
            </a:schemeClr>
          </a:solidFill>
        </p:spPr>
        <p:txBody>
          <a:bodyPr wrap="none" rtlCol="0">
            <a:spAutoFit/>
          </a:bodyPr>
          <a:lstStyle/>
          <a:p>
            <a:r>
              <a:rPr lang="en-US" altLang="zh-TW" b="1" dirty="0" smtClean="0"/>
              <a:t>Timer</a:t>
            </a:r>
            <a:endParaRPr lang="zh-TW" altLang="en-US" b="1" dirty="0"/>
          </a:p>
        </p:txBody>
      </p:sp>
      <p:sp>
        <p:nvSpPr>
          <p:cNvPr id="19" name="文字方塊 18"/>
          <p:cNvSpPr txBox="1"/>
          <p:nvPr/>
        </p:nvSpPr>
        <p:spPr>
          <a:xfrm>
            <a:off x="2459718" y="1763524"/>
            <a:ext cx="946093" cy="369332"/>
          </a:xfrm>
          <a:prstGeom prst="rect">
            <a:avLst/>
          </a:prstGeom>
          <a:solidFill>
            <a:schemeClr val="tx2">
              <a:lumMod val="20000"/>
              <a:lumOff val="80000"/>
            </a:schemeClr>
          </a:solidFill>
        </p:spPr>
        <p:txBody>
          <a:bodyPr wrap="none" rtlCol="0">
            <a:spAutoFit/>
          </a:bodyPr>
          <a:lstStyle/>
          <a:p>
            <a:r>
              <a:rPr lang="en-US" altLang="zh-TW" b="1" dirty="0" smtClean="0"/>
              <a:t>Interrupt</a:t>
            </a:r>
            <a:endParaRPr lang="zh-TW" altLang="en-US" b="1" dirty="0"/>
          </a:p>
        </p:txBody>
      </p:sp>
      <p:sp>
        <p:nvSpPr>
          <p:cNvPr id="20" name="文字方塊 19"/>
          <p:cNvSpPr txBox="1"/>
          <p:nvPr/>
        </p:nvSpPr>
        <p:spPr>
          <a:xfrm>
            <a:off x="3003736" y="2182234"/>
            <a:ext cx="776175" cy="369332"/>
          </a:xfrm>
          <a:prstGeom prst="rect">
            <a:avLst/>
          </a:prstGeom>
          <a:solidFill>
            <a:schemeClr val="tx2">
              <a:lumMod val="20000"/>
              <a:lumOff val="80000"/>
            </a:schemeClr>
          </a:solidFill>
        </p:spPr>
        <p:txBody>
          <a:bodyPr wrap="none" rtlCol="0">
            <a:spAutoFit/>
          </a:bodyPr>
          <a:lstStyle/>
          <a:p>
            <a:r>
              <a:rPr lang="en-US" altLang="zh-TW" b="1" dirty="0" smtClean="0"/>
              <a:t>UART</a:t>
            </a:r>
            <a:endParaRPr lang="zh-TW" altLang="en-US" b="1" dirty="0"/>
          </a:p>
        </p:txBody>
      </p:sp>
      <p:sp>
        <p:nvSpPr>
          <p:cNvPr id="21" name="文字方塊 20"/>
          <p:cNvSpPr txBox="1"/>
          <p:nvPr/>
        </p:nvSpPr>
        <p:spPr>
          <a:xfrm>
            <a:off x="3507667" y="1763524"/>
            <a:ext cx="848309" cy="369332"/>
          </a:xfrm>
          <a:prstGeom prst="rect">
            <a:avLst/>
          </a:prstGeom>
          <a:solidFill>
            <a:schemeClr val="tx2">
              <a:lumMod val="20000"/>
              <a:lumOff val="80000"/>
            </a:schemeClr>
          </a:solidFill>
        </p:spPr>
        <p:txBody>
          <a:bodyPr wrap="none" rtlCol="0">
            <a:spAutoFit/>
          </a:bodyPr>
          <a:lstStyle/>
          <a:p>
            <a:r>
              <a:rPr lang="en-US" altLang="zh-TW" b="1" dirty="0" smtClean="0"/>
              <a:t>Storage</a:t>
            </a:r>
            <a:endParaRPr lang="zh-TW" altLang="en-US" b="1" dirty="0"/>
          </a:p>
        </p:txBody>
      </p:sp>
      <p:sp>
        <p:nvSpPr>
          <p:cNvPr id="22" name="文字方塊 21"/>
          <p:cNvSpPr txBox="1"/>
          <p:nvPr/>
        </p:nvSpPr>
        <p:spPr>
          <a:xfrm>
            <a:off x="3846925" y="2168896"/>
            <a:ext cx="946093" cy="369332"/>
          </a:xfrm>
          <a:prstGeom prst="rect">
            <a:avLst/>
          </a:prstGeom>
          <a:solidFill>
            <a:schemeClr val="tx2">
              <a:lumMod val="20000"/>
              <a:lumOff val="80000"/>
            </a:schemeClr>
          </a:solidFill>
        </p:spPr>
        <p:txBody>
          <a:bodyPr wrap="none" rtlCol="0">
            <a:spAutoFit/>
          </a:bodyPr>
          <a:lstStyle/>
          <a:p>
            <a:r>
              <a:rPr lang="en-US" altLang="zh-TW" b="1" dirty="0" smtClean="0"/>
              <a:t>Network</a:t>
            </a:r>
            <a:endParaRPr lang="zh-TW" altLang="en-US" b="1" dirty="0"/>
          </a:p>
        </p:txBody>
      </p:sp>
      <p:grpSp>
        <p:nvGrpSpPr>
          <p:cNvPr id="33" name="群組 32"/>
          <p:cNvGrpSpPr/>
          <p:nvPr/>
        </p:nvGrpSpPr>
        <p:grpSpPr>
          <a:xfrm>
            <a:off x="3779912" y="3341367"/>
            <a:ext cx="1522665" cy="808006"/>
            <a:chOff x="3779912" y="3341367"/>
            <a:chExt cx="1522665" cy="808006"/>
          </a:xfrm>
        </p:grpSpPr>
        <p:sp>
          <p:nvSpPr>
            <p:cNvPr id="16" name="向下箭號 15"/>
            <p:cNvSpPr/>
            <p:nvPr/>
          </p:nvSpPr>
          <p:spPr>
            <a:xfrm rot="10800000">
              <a:off x="3779912" y="3341367"/>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4067944" y="3780041"/>
              <a:ext cx="1234633" cy="369332"/>
            </a:xfrm>
            <a:prstGeom prst="rect">
              <a:avLst/>
            </a:prstGeom>
            <a:noFill/>
          </p:spPr>
          <p:txBody>
            <a:bodyPr wrap="none" rtlCol="0">
              <a:spAutoFit/>
            </a:bodyPr>
            <a:lstStyle/>
            <a:p>
              <a:r>
                <a:rPr lang="en-US" altLang="zh-TW" dirty="0" smtClean="0"/>
                <a:t>I/O Request</a:t>
              </a:r>
              <a:endParaRPr lang="zh-TW" altLang="en-US" dirty="0"/>
            </a:p>
          </p:txBody>
        </p:sp>
      </p:grpSp>
      <p:grpSp>
        <p:nvGrpSpPr>
          <p:cNvPr id="34" name="群組 33"/>
          <p:cNvGrpSpPr/>
          <p:nvPr/>
        </p:nvGrpSpPr>
        <p:grpSpPr>
          <a:xfrm>
            <a:off x="2257251" y="3341367"/>
            <a:ext cx="1382837" cy="1784467"/>
            <a:chOff x="2257251" y="3341367"/>
            <a:chExt cx="1382837" cy="1784467"/>
          </a:xfrm>
        </p:grpSpPr>
        <p:sp>
          <p:nvSpPr>
            <p:cNvPr id="23" name="向下箭號 22"/>
            <p:cNvSpPr/>
            <p:nvPr/>
          </p:nvSpPr>
          <p:spPr>
            <a:xfrm>
              <a:off x="3352056" y="3341367"/>
              <a:ext cx="288032" cy="1726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257251" y="4756502"/>
              <a:ext cx="1149674" cy="369332"/>
            </a:xfrm>
            <a:prstGeom prst="rect">
              <a:avLst/>
            </a:prstGeom>
            <a:noFill/>
          </p:spPr>
          <p:txBody>
            <a:bodyPr wrap="none" rtlCol="0">
              <a:spAutoFit/>
            </a:bodyPr>
            <a:lstStyle/>
            <a:p>
              <a:r>
                <a:rPr lang="en-US" altLang="zh-TW" dirty="0" smtClean="0"/>
                <a:t>I/O Access</a:t>
              </a:r>
              <a:endParaRPr lang="zh-TW" altLang="en-US" dirty="0"/>
            </a:p>
          </p:txBody>
        </p:sp>
      </p:grpSp>
      <p:grpSp>
        <p:nvGrpSpPr>
          <p:cNvPr id="35" name="群組 34"/>
          <p:cNvGrpSpPr/>
          <p:nvPr/>
        </p:nvGrpSpPr>
        <p:grpSpPr>
          <a:xfrm>
            <a:off x="1622169" y="3339499"/>
            <a:ext cx="1561963" cy="809874"/>
            <a:chOff x="1622169" y="3339499"/>
            <a:chExt cx="1561963" cy="809874"/>
          </a:xfrm>
        </p:grpSpPr>
        <p:sp>
          <p:nvSpPr>
            <p:cNvPr id="27" name="向下箭號 26"/>
            <p:cNvSpPr/>
            <p:nvPr/>
          </p:nvSpPr>
          <p:spPr>
            <a:xfrm>
              <a:off x="2896100" y="3339499"/>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1622169" y="3780041"/>
              <a:ext cx="1367682" cy="369332"/>
            </a:xfrm>
            <a:prstGeom prst="rect">
              <a:avLst/>
            </a:prstGeom>
            <a:noFill/>
          </p:spPr>
          <p:txBody>
            <a:bodyPr wrap="none" rtlCol="0">
              <a:spAutoFit/>
            </a:bodyPr>
            <a:lstStyle/>
            <a:p>
              <a:r>
                <a:rPr lang="en-US" altLang="zh-TW" dirty="0" smtClean="0"/>
                <a:t>I/O Response</a:t>
              </a:r>
              <a:endParaRPr lang="zh-TW" altLang="en-US" dirty="0"/>
            </a:p>
          </p:txBody>
        </p:sp>
      </p:grpSp>
      <p:grpSp>
        <p:nvGrpSpPr>
          <p:cNvPr id="32" name="群組 31"/>
          <p:cNvGrpSpPr/>
          <p:nvPr/>
        </p:nvGrpSpPr>
        <p:grpSpPr>
          <a:xfrm>
            <a:off x="4356847" y="3279288"/>
            <a:ext cx="1295273" cy="862261"/>
            <a:chOff x="4356847" y="3279288"/>
            <a:chExt cx="1295273" cy="862261"/>
          </a:xfrm>
        </p:grpSpPr>
        <p:sp>
          <p:nvSpPr>
            <p:cNvPr id="29" name="向下箭號 28"/>
            <p:cNvSpPr/>
            <p:nvPr/>
          </p:nvSpPr>
          <p:spPr>
            <a:xfrm rot="10800000">
              <a:off x="5364088" y="3349461"/>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4356847" y="3279288"/>
              <a:ext cx="1090363" cy="369332"/>
            </a:xfrm>
            <a:prstGeom prst="rect">
              <a:avLst/>
            </a:prstGeom>
            <a:noFill/>
          </p:spPr>
          <p:txBody>
            <a:bodyPr wrap="none" rtlCol="0">
              <a:spAutoFit/>
            </a:bodyPr>
            <a:lstStyle/>
            <a:p>
              <a:r>
                <a:rPr lang="en-US" altLang="zh-TW" dirty="0" smtClean="0"/>
                <a:t>I/O Result</a:t>
              </a:r>
              <a:endParaRPr lang="zh-TW" altLang="en-US" dirty="0"/>
            </a:p>
          </p:txBody>
        </p:sp>
      </p:grpSp>
    </p:spTree>
    <p:extLst>
      <p:ext uri="{BB962C8B-B14F-4D97-AF65-F5344CB8AC3E}">
        <p14:creationId xmlns:p14="http://schemas.microsoft.com/office/powerpoint/2010/main" val="209192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GSX Server Architecture</a:t>
            </a:r>
            <a:endParaRPr lang="en-US"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612775" y="1700925"/>
            <a:ext cx="7918450" cy="4395075"/>
          </a:xfrm>
          <a:prstGeom prst="rect">
            <a:avLst/>
          </a:prstGeom>
          <a:noFill/>
          <a:ln w="9525">
            <a:noFill/>
            <a:miter lim="800000"/>
            <a:headEnd/>
            <a:tailEnd/>
          </a:ln>
          <a:effectLst/>
        </p:spPr>
      </p:pic>
    </p:spTree>
    <p:extLst>
      <p:ext uri="{BB962C8B-B14F-4D97-AF65-F5344CB8AC3E}">
        <p14:creationId xmlns:p14="http://schemas.microsoft.com/office/powerpoint/2010/main" val="15947427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idx="4294967295"/>
          </p:nvPr>
        </p:nvSpPr>
        <p:spPr>
          <a:xfrm>
            <a:off x="533400" y="5181600"/>
            <a:ext cx="8229600" cy="868362"/>
          </a:xfrm>
          <a:ln/>
        </p:spPr>
        <p:txBody>
          <a:bodyPr/>
          <a:lstStyle/>
          <a:p>
            <a:r>
              <a:rPr lang="en-US" altLang="zh-TW" dirty="0" err="1"/>
              <a:t>virtio</a:t>
            </a:r>
            <a:endParaRPr lang="en-US" altLang="zh-TW" dirty="0"/>
          </a:p>
        </p:txBody>
      </p:sp>
    </p:spTree>
    <p:extLst>
      <p:ext uri="{BB962C8B-B14F-4D97-AF65-F5344CB8AC3E}">
        <p14:creationId xmlns:p14="http://schemas.microsoft.com/office/powerpoint/2010/main" val="369145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What is </a:t>
            </a:r>
            <a:r>
              <a:rPr lang="en-US" altLang="zh-TW" dirty="0" err="1" smtClean="0"/>
              <a:t>virtio</a:t>
            </a:r>
            <a:endParaRPr lang="zh-TW" altLang="en-US" dirty="0"/>
          </a:p>
        </p:txBody>
      </p:sp>
      <p:sp>
        <p:nvSpPr>
          <p:cNvPr id="5" name="內容版面配置區 4"/>
          <p:cNvSpPr>
            <a:spLocks noGrp="1"/>
          </p:cNvSpPr>
          <p:nvPr>
            <p:ph idx="1"/>
          </p:nvPr>
        </p:nvSpPr>
        <p:spPr>
          <a:xfrm>
            <a:off x="457200" y="1600201"/>
            <a:ext cx="8229600" cy="1600200"/>
          </a:xfrm>
        </p:spPr>
        <p:txBody>
          <a:bodyPr/>
          <a:lstStyle/>
          <a:p>
            <a:r>
              <a:rPr lang="en-US" altLang="zh-TW" dirty="0" err="1"/>
              <a:t>Virtio</a:t>
            </a:r>
            <a:r>
              <a:rPr lang="en-US" altLang="zh-TW" dirty="0"/>
              <a:t> is an idea from IBM to improve I/O virtualization.  </a:t>
            </a:r>
            <a:endParaRPr lang="en-US" altLang="zh-TW" dirty="0" smtClean="0"/>
          </a:p>
          <a:p>
            <a:r>
              <a:rPr lang="en-US" altLang="zh-TW" dirty="0" smtClean="0"/>
              <a:t>An </a:t>
            </a:r>
            <a:r>
              <a:rPr lang="en-US" altLang="zh-TW" dirty="0"/>
              <a:t>I/O abstraction </a:t>
            </a:r>
            <a:r>
              <a:rPr lang="en-US" altLang="zh-TW" dirty="0" smtClean="0"/>
              <a:t>layer </a:t>
            </a:r>
          </a:p>
          <a:p>
            <a:r>
              <a:rPr lang="en-US" altLang="zh-TW" dirty="0" smtClean="0"/>
              <a:t>Provide </a:t>
            </a:r>
            <a:r>
              <a:rPr lang="en-US" altLang="zh-TW" dirty="0"/>
              <a:t>a set of APIs and structures</a:t>
            </a:r>
            <a:endParaRPr kumimoji="1" lang="zh-TW" altLang="en-US" dirty="0"/>
          </a:p>
        </p:txBody>
      </p:sp>
    </p:spTree>
    <p:extLst>
      <p:ext uri="{BB962C8B-B14F-4D97-AF65-F5344CB8AC3E}">
        <p14:creationId xmlns:p14="http://schemas.microsoft.com/office/powerpoint/2010/main" val="16104659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Why it fast</a:t>
            </a:r>
            <a:endParaRPr lang="zh-TW" altLang="en-US" dirty="0"/>
          </a:p>
        </p:txBody>
      </p:sp>
      <p:sp>
        <p:nvSpPr>
          <p:cNvPr id="6" name="內容版面配置區 5"/>
          <p:cNvSpPr>
            <a:spLocks noGrp="1"/>
          </p:cNvSpPr>
          <p:nvPr>
            <p:ph idx="1"/>
          </p:nvPr>
        </p:nvSpPr>
        <p:spPr/>
        <p:txBody>
          <a:bodyPr/>
          <a:lstStyle/>
          <a:p>
            <a:r>
              <a:rPr lang="en-US" altLang="zh-TW" dirty="0" smtClean="0"/>
              <a:t>Guest </a:t>
            </a:r>
            <a:r>
              <a:rPr lang="en-US" altLang="zh-TW" dirty="0"/>
              <a:t>share a memory space with QEMU, so that the data can be accessed by each sides.</a:t>
            </a:r>
          </a:p>
          <a:p>
            <a:r>
              <a:rPr lang="en-US" altLang="zh-TW" dirty="0" smtClean="0"/>
              <a:t>Furthermore</a:t>
            </a:r>
            <a:r>
              <a:rPr lang="en-US" altLang="zh-TW" dirty="0"/>
              <a:t>, the number of MMIOs can be reduced by using </a:t>
            </a:r>
            <a:r>
              <a:rPr lang="en-US" altLang="zh-TW" dirty="0" err="1"/>
              <a:t>VirtQueue</a:t>
            </a:r>
            <a:r>
              <a:rPr lang="en-US" altLang="zh-TW" dirty="0"/>
              <a:t>.</a:t>
            </a:r>
            <a:endParaRPr kumimoji="1" lang="zh-TW" altLang="en-US" dirty="0"/>
          </a:p>
        </p:txBody>
      </p:sp>
    </p:spTree>
    <p:extLst>
      <p:ext uri="{BB962C8B-B14F-4D97-AF65-F5344CB8AC3E}">
        <p14:creationId xmlns:p14="http://schemas.microsoft.com/office/powerpoint/2010/main" val="32051273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8070" y="404664"/>
            <a:ext cx="8401248" cy="2016111"/>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8" name="Rounded Rectangle 7"/>
          <p:cNvSpPr/>
          <p:nvPr/>
        </p:nvSpPr>
        <p:spPr>
          <a:xfrm>
            <a:off x="606973" y="1424597"/>
            <a:ext cx="5450031" cy="9164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3600" dirty="0" err="1" smtClean="0"/>
              <a:t>Virtio</a:t>
            </a:r>
            <a:r>
              <a:rPr lang="en-US" altLang="zh-TW" sz="3600" dirty="0" smtClean="0"/>
              <a:t> AMBA Controller</a:t>
            </a:r>
            <a:endParaRPr lang="zh-TW" altLang="en-US" sz="3600" dirty="0"/>
          </a:p>
        </p:txBody>
      </p:sp>
      <p:sp>
        <p:nvSpPr>
          <p:cNvPr id="12" name="Rounded Rectangle 11"/>
          <p:cNvSpPr/>
          <p:nvPr/>
        </p:nvSpPr>
        <p:spPr>
          <a:xfrm>
            <a:off x="796523" y="547170"/>
            <a:ext cx="5076001" cy="7334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3600" dirty="0" err="1" smtClean="0"/>
              <a:t>Virtio</a:t>
            </a:r>
            <a:r>
              <a:rPr lang="en-US" altLang="zh-TW" sz="3600" dirty="0" smtClean="0"/>
              <a:t> Driver</a:t>
            </a:r>
            <a:endParaRPr lang="zh-TW" altLang="en-US" sz="3600" dirty="0"/>
          </a:p>
        </p:txBody>
      </p:sp>
      <p:sp>
        <p:nvSpPr>
          <p:cNvPr id="13" name="TextBox 12"/>
          <p:cNvSpPr txBox="1"/>
          <p:nvPr/>
        </p:nvSpPr>
        <p:spPr>
          <a:xfrm>
            <a:off x="6668642" y="805571"/>
            <a:ext cx="1642886" cy="830997"/>
          </a:xfrm>
          <a:prstGeom prst="rect">
            <a:avLst/>
          </a:prstGeom>
          <a:noFill/>
        </p:spPr>
        <p:txBody>
          <a:bodyPr wrap="none" rtlCol="0">
            <a:spAutoFit/>
          </a:bodyPr>
          <a:lstStyle/>
          <a:p>
            <a:r>
              <a:rPr lang="en-US" altLang="zh-TW" sz="4800" dirty="0" smtClean="0"/>
              <a:t>Guest</a:t>
            </a:r>
            <a:endParaRPr lang="zh-TW" altLang="en-US" sz="4800" dirty="0"/>
          </a:p>
        </p:txBody>
      </p:sp>
      <p:sp>
        <p:nvSpPr>
          <p:cNvPr id="6" name="Rounded Rectangle 5"/>
          <p:cNvSpPr/>
          <p:nvPr/>
        </p:nvSpPr>
        <p:spPr>
          <a:xfrm>
            <a:off x="378070" y="2553392"/>
            <a:ext cx="8401248" cy="1224136"/>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Rounded Rectangle 9"/>
          <p:cNvSpPr/>
          <p:nvPr/>
        </p:nvSpPr>
        <p:spPr>
          <a:xfrm>
            <a:off x="1065708" y="2701166"/>
            <a:ext cx="4537631" cy="9359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3600" dirty="0" err="1" smtClean="0"/>
              <a:t>Vring</a:t>
            </a:r>
            <a:endParaRPr lang="zh-TW" altLang="en-US" sz="3600" dirty="0"/>
          </a:p>
        </p:txBody>
      </p:sp>
      <p:sp>
        <p:nvSpPr>
          <p:cNvPr id="14" name="TextBox 13"/>
          <p:cNvSpPr txBox="1"/>
          <p:nvPr/>
        </p:nvSpPr>
        <p:spPr>
          <a:xfrm>
            <a:off x="6200855" y="2802430"/>
            <a:ext cx="2578463" cy="830997"/>
          </a:xfrm>
          <a:prstGeom prst="rect">
            <a:avLst/>
          </a:prstGeom>
          <a:noFill/>
        </p:spPr>
        <p:txBody>
          <a:bodyPr wrap="none" rtlCol="0">
            <a:spAutoFit/>
          </a:bodyPr>
          <a:lstStyle/>
          <a:p>
            <a:r>
              <a:rPr lang="en-US" altLang="zh-TW" sz="4800" dirty="0" smtClean="0"/>
              <a:t>Transport</a:t>
            </a:r>
            <a:endParaRPr lang="zh-TW" altLang="en-US" sz="4800" dirty="0"/>
          </a:p>
        </p:txBody>
      </p:sp>
      <p:sp>
        <p:nvSpPr>
          <p:cNvPr id="5" name="Rounded Rectangle 4"/>
          <p:cNvSpPr/>
          <p:nvPr/>
        </p:nvSpPr>
        <p:spPr>
          <a:xfrm>
            <a:off x="395536" y="3874549"/>
            <a:ext cx="8383782" cy="2016111"/>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Rounded Rectangle 8"/>
          <p:cNvSpPr/>
          <p:nvPr/>
        </p:nvSpPr>
        <p:spPr>
          <a:xfrm>
            <a:off x="606973" y="3946614"/>
            <a:ext cx="5455102" cy="10080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3600" dirty="0" err="1" smtClean="0"/>
              <a:t>Virtio</a:t>
            </a:r>
            <a:r>
              <a:rPr lang="en-US" altLang="zh-TW" sz="3600" dirty="0" smtClean="0"/>
              <a:t> AMBA Controller</a:t>
            </a:r>
            <a:endParaRPr lang="zh-TW" altLang="en-US" sz="3600" dirty="0"/>
          </a:p>
        </p:txBody>
      </p:sp>
      <p:sp>
        <p:nvSpPr>
          <p:cNvPr id="11" name="Rounded Rectangle 10"/>
          <p:cNvSpPr/>
          <p:nvPr/>
        </p:nvSpPr>
        <p:spPr>
          <a:xfrm>
            <a:off x="796523" y="5026677"/>
            <a:ext cx="5076001" cy="7334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3600" dirty="0" err="1" smtClean="0"/>
              <a:t>Virtio</a:t>
            </a:r>
            <a:r>
              <a:rPr lang="en-US" altLang="zh-TW" sz="3600" dirty="0" smtClean="0"/>
              <a:t> Device</a:t>
            </a:r>
            <a:endParaRPr lang="zh-TW" altLang="en-US" sz="3600" dirty="0"/>
          </a:p>
        </p:txBody>
      </p:sp>
      <p:sp>
        <p:nvSpPr>
          <p:cNvPr id="15" name="TextBox 14"/>
          <p:cNvSpPr txBox="1"/>
          <p:nvPr/>
        </p:nvSpPr>
        <p:spPr>
          <a:xfrm>
            <a:off x="6580221" y="4495727"/>
            <a:ext cx="1819729" cy="830997"/>
          </a:xfrm>
          <a:prstGeom prst="rect">
            <a:avLst/>
          </a:prstGeom>
          <a:noFill/>
        </p:spPr>
        <p:txBody>
          <a:bodyPr wrap="none" rtlCol="0">
            <a:spAutoFit/>
          </a:bodyPr>
          <a:lstStyle/>
          <a:p>
            <a:r>
              <a:rPr lang="en-US" altLang="zh-TW" sz="4800" dirty="0" smtClean="0"/>
              <a:t>QEMU</a:t>
            </a:r>
            <a:endParaRPr lang="zh-TW" altLang="en-US" sz="4800" dirty="0"/>
          </a:p>
        </p:txBody>
      </p:sp>
    </p:spTree>
    <p:extLst>
      <p:ext uri="{BB962C8B-B14F-4D97-AF65-F5344CB8AC3E}">
        <p14:creationId xmlns:p14="http://schemas.microsoft.com/office/powerpoint/2010/main" val="103289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Devices &amp; Drivers</a:t>
            </a:r>
            <a:endParaRPr lang="en-US" dirty="0"/>
          </a:p>
        </p:txBody>
      </p:sp>
      <p:sp>
        <p:nvSpPr>
          <p:cNvPr id="6" name="內容版面配置區 5"/>
          <p:cNvSpPr>
            <a:spLocks noGrp="1"/>
          </p:cNvSpPr>
          <p:nvPr>
            <p:ph idx="1"/>
          </p:nvPr>
        </p:nvSpPr>
        <p:spPr>
          <a:xfrm>
            <a:off x="457200" y="1600201"/>
            <a:ext cx="8229600" cy="1295400"/>
          </a:xfrm>
        </p:spPr>
        <p:txBody>
          <a:bodyPr/>
          <a:lstStyle/>
          <a:p>
            <a:r>
              <a:rPr lang="en-US" altLang="zh-TW" dirty="0"/>
              <a:t> </a:t>
            </a:r>
            <a:r>
              <a:rPr lang="en-US" altLang="zh-TW" dirty="0" err="1"/>
              <a:t>Virtio</a:t>
            </a:r>
            <a:r>
              <a:rPr lang="en-US" altLang="zh-TW" dirty="0"/>
              <a:t> supports Block, Network, Serial, and </a:t>
            </a:r>
            <a:r>
              <a:rPr lang="en-US" altLang="zh-TW" dirty="0" err="1"/>
              <a:t>Ballon</a:t>
            </a:r>
            <a:r>
              <a:rPr lang="en-US" altLang="zh-TW" dirty="0"/>
              <a:t> devices right now.  </a:t>
            </a:r>
            <a:endParaRPr lang="en-US" altLang="zh-TW" dirty="0" smtClean="0"/>
          </a:p>
          <a:p>
            <a:r>
              <a:rPr lang="en-US" altLang="zh-TW" dirty="0" smtClean="0"/>
              <a:t>In </a:t>
            </a:r>
            <a:r>
              <a:rPr lang="en-US" altLang="zh-TW" dirty="0"/>
              <a:t>addition, these drivers already built-in in Linux Kernel.</a:t>
            </a:r>
            <a:endParaRPr kumimoji="1" lang="zh-TW" altLang="en-US" dirty="0"/>
          </a:p>
        </p:txBody>
      </p:sp>
    </p:spTree>
    <p:extLst>
      <p:ext uri="{BB962C8B-B14F-4D97-AF65-F5344CB8AC3E}">
        <p14:creationId xmlns:p14="http://schemas.microsoft.com/office/powerpoint/2010/main" val="616618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idx="4294967295"/>
          </p:nvPr>
        </p:nvSpPr>
        <p:spPr>
          <a:xfrm>
            <a:off x="609600" y="5181600"/>
            <a:ext cx="8229600" cy="868362"/>
          </a:xfrm>
          <a:ln/>
        </p:spPr>
        <p:txBody>
          <a:bodyPr/>
          <a:lstStyle/>
          <a:p>
            <a:r>
              <a:rPr lang="en-US" altLang="zh-TW" dirty="0" err="1"/>
              <a:t>irq_chip</a:t>
            </a:r>
            <a:r>
              <a:rPr lang="en-US" altLang="zh-TW" dirty="0"/>
              <a:t> in kernel</a:t>
            </a:r>
          </a:p>
        </p:txBody>
      </p:sp>
    </p:spTree>
    <p:extLst>
      <p:ext uri="{BB962C8B-B14F-4D97-AF65-F5344CB8AC3E}">
        <p14:creationId xmlns:p14="http://schemas.microsoft.com/office/powerpoint/2010/main" val="390040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1"/>
          <p:cNvSpPr>
            <a:spLocks/>
          </p:cNvSpPr>
          <p:nvPr/>
        </p:nvSpPr>
        <p:spPr bwMode="auto">
          <a:xfrm>
            <a:off x="1026914" y="1803797"/>
            <a:ext cx="7054453" cy="4536281"/>
          </a:xfrm>
          <a:prstGeom prst="roundRect">
            <a:avLst>
              <a:gd name="adj" fmla="val 2949"/>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a:p>
        </p:txBody>
      </p:sp>
      <p:sp>
        <p:nvSpPr>
          <p:cNvPr id="62466" name="Rectangle 2"/>
          <p:cNvSpPr>
            <a:spLocks noGrp="1" noChangeArrowheads="1"/>
          </p:cNvSpPr>
          <p:nvPr>
            <p:ph type="title"/>
          </p:nvPr>
        </p:nvSpPr>
        <p:spPr>
          <a:ln/>
        </p:spPr>
        <p:txBody>
          <a:bodyPr/>
          <a:lstStyle/>
          <a:p>
            <a:r>
              <a:rPr lang="en-US" altLang="zh-TW"/>
              <a:t>irq_chip in kernel</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977" y="2143125"/>
            <a:ext cx="6090047" cy="388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08189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1026914" y="1803797"/>
            <a:ext cx="7054453" cy="4536281"/>
          </a:xfrm>
          <a:prstGeom prst="roundRect">
            <a:avLst>
              <a:gd name="adj" fmla="val 2949"/>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a:p>
        </p:txBody>
      </p:sp>
      <p:sp>
        <p:nvSpPr>
          <p:cNvPr id="63490" name="Rectangle 2"/>
          <p:cNvSpPr>
            <a:spLocks noGrp="1" noChangeArrowheads="1"/>
          </p:cNvSpPr>
          <p:nvPr>
            <p:ph type="title"/>
          </p:nvPr>
        </p:nvSpPr>
        <p:spPr>
          <a:ln/>
        </p:spPr>
        <p:txBody>
          <a:bodyPr/>
          <a:lstStyle/>
          <a:p>
            <a:r>
              <a:rPr lang="en-US" altLang="zh-TW"/>
              <a:t>irq_chip in kernel</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555" y="2143125"/>
            <a:ext cx="5973961" cy="388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93266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it useful</a:t>
            </a:r>
            <a:endParaRPr lang="en-US" dirty="0"/>
          </a:p>
        </p:txBody>
      </p:sp>
      <p:sp>
        <p:nvSpPr>
          <p:cNvPr id="6" name="內容版面配置區 5"/>
          <p:cNvSpPr>
            <a:spLocks noGrp="1"/>
          </p:cNvSpPr>
          <p:nvPr>
            <p:ph idx="1"/>
          </p:nvPr>
        </p:nvSpPr>
        <p:spPr>
          <a:xfrm>
            <a:off x="457200" y="1600201"/>
            <a:ext cx="8229600" cy="1295400"/>
          </a:xfrm>
        </p:spPr>
        <p:txBody>
          <a:bodyPr/>
          <a:lstStyle/>
          <a:p>
            <a:r>
              <a:rPr lang="en-US" altLang="zh-TW" dirty="0"/>
              <a:t> The MMIO request </a:t>
            </a:r>
            <a:r>
              <a:rPr lang="en-US" altLang="zh-TW" dirty="0" smtClean="0"/>
              <a:t>is </a:t>
            </a:r>
            <a:r>
              <a:rPr lang="en-US" altLang="zh-TW" dirty="0"/>
              <a:t>no longer need to deliver to QEMU.  That is to say, the type of trap is changed from </a:t>
            </a:r>
            <a:r>
              <a:rPr lang="en-US" altLang="zh-TW" dirty="0" smtClean="0"/>
              <a:t>heavy-</a:t>
            </a:r>
            <a:r>
              <a:rPr lang="en-US" altLang="zh-TW" dirty="0" err="1" smtClean="0"/>
              <a:t>wirght</a:t>
            </a:r>
            <a:r>
              <a:rPr lang="en-US" altLang="zh-TW" dirty="0" smtClean="0"/>
              <a:t> </a:t>
            </a:r>
            <a:r>
              <a:rPr lang="en-US" altLang="zh-TW" dirty="0"/>
              <a:t>trap to </a:t>
            </a:r>
            <a:r>
              <a:rPr lang="en-US" altLang="zh-TW" dirty="0" smtClean="0"/>
              <a:t>light-weight </a:t>
            </a:r>
            <a:r>
              <a:rPr lang="en-US" altLang="zh-TW" dirty="0"/>
              <a:t>trap.</a:t>
            </a:r>
            <a:endParaRPr kumimoji="1" lang="zh-TW" altLang="en-US" dirty="0"/>
          </a:p>
        </p:txBody>
      </p:sp>
      <p:sp>
        <p:nvSpPr>
          <p:cNvPr id="2" name="Date Placeholder 1"/>
          <p:cNvSpPr>
            <a:spLocks noGrp="1"/>
          </p:cNvSpPr>
          <p:nvPr>
            <p:ph type="dt" sz="half" idx="10"/>
          </p:nvPr>
        </p:nvSpPr>
        <p:spPr/>
        <p:txBody>
          <a:bodyPr/>
          <a:lstStyle/>
          <a:p>
            <a:r>
              <a:rPr lang="en-US" altLang="zh-TW" smtClean="0"/>
              <a:t>2012/6/26</a:t>
            </a:r>
            <a:endParaRPr lang="zh-TW" altLang="en-US"/>
          </a:p>
        </p:txBody>
      </p:sp>
      <p:sp>
        <p:nvSpPr>
          <p:cNvPr id="3" name="Slide Number Placeholder 2"/>
          <p:cNvSpPr>
            <a:spLocks noGrp="1"/>
          </p:cNvSpPr>
          <p:nvPr>
            <p:ph type="sldNum" sz="quarter" idx="12"/>
          </p:nvPr>
        </p:nvSpPr>
        <p:spPr/>
        <p:txBody>
          <a:bodyPr/>
          <a:lstStyle/>
          <a:p>
            <a:fld id="{FDC3E15F-2C7D-4B55-832D-8C4B912CCA1F}" type="slidenum">
              <a:rPr lang="zh-TW" altLang="en-US" smtClean="0"/>
              <a:pPr/>
              <a:t>78</a:t>
            </a:fld>
            <a:endParaRPr lang="zh-TW" altLang="en-US"/>
          </a:p>
        </p:txBody>
      </p:sp>
    </p:spTree>
    <p:extLst>
      <p:ext uri="{BB962C8B-B14F-4D97-AF65-F5344CB8AC3E}">
        <p14:creationId xmlns:p14="http://schemas.microsoft.com/office/powerpoint/2010/main" val="11956332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5334000"/>
          </a:xfrm>
        </p:spPr>
        <p:txBody>
          <a:bodyPr>
            <a:noAutofit/>
          </a:bodyPr>
          <a:lstStyle/>
          <a:p>
            <a:r>
              <a:rPr lang="en-US" altLang="zh-TW" dirty="0" smtClean="0"/>
              <a:t>Web </a:t>
            </a:r>
            <a:r>
              <a:rPr lang="en-US" altLang="zh-TW" dirty="0"/>
              <a:t>resources :</a:t>
            </a:r>
            <a:endParaRPr lang="en-US" altLang="zh-TW" sz="1700" dirty="0"/>
          </a:p>
          <a:p>
            <a:pPr lvl="1"/>
            <a:r>
              <a:rPr lang="en-US" altLang="zh-TW" sz="1700" dirty="0" err="1"/>
              <a:t>Xen</a:t>
            </a:r>
            <a:r>
              <a:rPr lang="en-US" altLang="zh-TW" sz="1700" dirty="0"/>
              <a:t> project </a:t>
            </a:r>
            <a:r>
              <a:rPr lang="en-US" altLang="zh-TW" sz="1700" i="1" dirty="0"/>
              <a:t>http://</a:t>
            </a:r>
            <a:r>
              <a:rPr lang="en-US" altLang="zh-TW" sz="1700" i="1" dirty="0" err="1"/>
              <a:t>www.xen.org</a:t>
            </a:r>
            <a:endParaRPr lang="en-US" altLang="zh-TW" sz="1700" i="1" dirty="0"/>
          </a:p>
          <a:p>
            <a:pPr lvl="1"/>
            <a:r>
              <a:rPr lang="en-US" altLang="zh-TW" sz="1700" dirty="0"/>
              <a:t>KVM project </a:t>
            </a:r>
            <a:r>
              <a:rPr lang="en-US" altLang="zh-TW" sz="1700" i="1" dirty="0"/>
              <a:t>http://</a:t>
            </a:r>
            <a:r>
              <a:rPr lang="en-US" altLang="zh-TW" sz="1700" i="1" dirty="0" err="1"/>
              <a:t>www.linux-kvm.org</a:t>
            </a:r>
            <a:r>
              <a:rPr lang="en-US" altLang="zh-TW" sz="1700" i="1" dirty="0"/>
              <a:t>/page/</a:t>
            </a:r>
            <a:r>
              <a:rPr lang="en-US" altLang="zh-TW" sz="1700" i="1" dirty="0" err="1"/>
              <a:t>Main_Page</a:t>
            </a:r>
            <a:endParaRPr lang="en-US" altLang="zh-TW" sz="1700" i="1" dirty="0"/>
          </a:p>
          <a:p>
            <a:pPr lvl="1"/>
            <a:r>
              <a:rPr lang="en-US" altLang="zh-TW" sz="1700" dirty="0"/>
              <a:t>IBM </a:t>
            </a:r>
            <a:r>
              <a:rPr lang="en-US" altLang="zh-TW" sz="1700" dirty="0" err="1"/>
              <a:t>VirtIO</a:t>
            </a:r>
            <a:r>
              <a:rPr lang="en-US" altLang="zh-TW" sz="1700" dirty="0"/>
              <a:t> survey </a:t>
            </a:r>
            <a:r>
              <a:rPr lang="en-US" altLang="zh-TW" sz="1700" i="1" dirty="0"/>
              <a:t>https://</a:t>
            </a:r>
            <a:r>
              <a:rPr lang="en-US" altLang="zh-TW" sz="1700" i="1" dirty="0" err="1"/>
              <a:t>www.ibm.com</a:t>
            </a:r>
            <a:r>
              <a:rPr lang="en-US" altLang="zh-TW" sz="1700" i="1" dirty="0"/>
              <a:t>/</a:t>
            </a:r>
            <a:r>
              <a:rPr lang="en-US" altLang="zh-TW" sz="1700" i="1" dirty="0" err="1"/>
              <a:t>developerworks</a:t>
            </a:r>
            <a:r>
              <a:rPr lang="en-US" altLang="zh-TW" sz="1700" i="1" dirty="0"/>
              <a:t>/</a:t>
            </a:r>
            <a:r>
              <a:rPr lang="en-US" altLang="zh-TW" sz="1700" i="1" dirty="0" err="1"/>
              <a:t>linux</a:t>
            </a:r>
            <a:r>
              <a:rPr lang="en-US" altLang="zh-TW" sz="1700" i="1" dirty="0"/>
              <a:t>/library/l-</a:t>
            </a:r>
            <a:r>
              <a:rPr lang="en-US" altLang="zh-TW" sz="1700" i="1" dirty="0" err="1"/>
              <a:t>virtio</a:t>
            </a:r>
            <a:endParaRPr lang="en-US" altLang="zh-TW" sz="1700" i="1" dirty="0"/>
          </a:p>
          <a:p>
            <a:pPr lvl="1"/>
            <a:r>
              <a:rPr lang="en-US" altLang="zh-TW" sz="1700" dirty="0"/>
              <a:t>PCI-SIG IO virtualization specification </a:t>
            </a:r>
            <a:r>
              <a:rPr lang="en-US" altLang="zh-TW" sz="1700" i="1" dirty="0"/>
              <a:t>http://</a:t>
            </a:r>
            <a:r>
              <a:rPr lang="en-US" altLang="zh-TW" sz="1700" i="1" dirty="0" err="1"/>
              <a:t>www.pcisig.com</a:t>
            </a:r>
            <a:r>
              <a:rPr lang="en-US" altLang="zh-TW" sz="1700" i="1" dirty="0"/>
              <a:t>/specifications/</a:t>
            </a:r>
            <a:r>
              <a:rPr lang="en-US" altLang="zh-TW" sz="1700" i="1" dirty="0" err="1" smtClean="0"/>
              <a:t>iov</a:t>
            </a:r>
            <a:endParaRPr lang="en-US" dirty="0" smtClean="0"/>
          </a:p>
          <a:p>
            <a:r>
              <a:rPr lang="en-US" dirty="0" smtClean="0"/>
              <a:t>Paper </a:t>
            </a:r>
            <a:r>
              <a:rPr lang="en-US" altLang="zh-TW" dirty="0" smtClean="0"/>
              <a:t>&amp;</a:t>
            </a:r>
            <a:r>
              <a:rPr lang="zh-TW" altLang="en-US" dirty="0" smtClean="0"/>
              <a:t> </a:t>
            </a:r>
            <a:r>
              <a:rPr lang="en-US" altLang="zh-TW" dirty="0" smtClean="0"/>
              <a:t>thesis</a:t>
            </a:r>
            <a:r>
              <a:rPr lang="zh-TW" altLang="en-US" dirty="0" smtClean="0"/>
              <a:t> </a:t>
            </a:r>
            <a:r>
              <a:rPr lang="en-US" dirty="0" smtClean="0"/>
              <a:t>resources :</a:t>
            </a:r>
            <a:endParaRPr lang="en-US" sz="1700" dirty="0"/>
          </a:p>
          <a:p>
            <a:pPr lvl="1"/>
            <a:r>
              <a:rPr lang="en-US" altLang="zh-TW" sz="1400" dirty="0" err="1"/>
              <a:t>Jiun</a:t>
            </a:r>
            <a:r>
              <a:rPr lang="en-US" altLang="zh-TW" sz="1400" dirty="0"/>
              <a:t>-Hung Ding, Chang-Jung Lin, Ping-</a:t>
            </a:r>
            <a:r>
              <a:rPr lang="en-US" altLang="zh-TW" sz="1400" dirty="0" err="1"/>
              <a:t>Hao</a:t>
            </a:r>
            <a:r>
              <a:rPr lang="en-US" altLang="zh-TW" sz="1400" dirty="0"/>
              <a:t> Chang, </a:t>
            </a:r>
            <a:r>
              <a:rPr lang="en-US" altLang="zh-TW" sz="1400" dirty="0" err="1"/>
              <a:t>Chieh-Hao</a:t>
            </a:r>
            <a:r>
              <a:rPr lang="en-US" altLang="zh-TW" sz="1400" dirty="0"/>
              <a:t> Tsang, Wei-Chung Hsu, </a:t>
            </a:r>
            <a:r>
              <a:rPr lang="en-US" altLang="zh-TW" sz="1400" dirty="0" err="1"/>
              <a:t>Yeh-Ching</a:t>
            </a:r>
            <a:r>
              <a:rPr lang="en-US" altLang="zh-TW" sz="1400" dirty="0"/>
              <a:t> Chung, "</a:t>
            </a:r>
            <a:r>
              <a:rPr lang="en-US" altLang="zh-TW" sz="1400" dirty="0" err="1"/>
              <a:t>ARMvisor</a:t>
            </a:r>
            <a:r>
              <a:rPr lang="en-US" altLang="zh-TW" sz="1400" dirty="0"/>
              <a:t>: System Virtualization for ARM", </a:t>
            </a:r>
            <a:r>
              <a:rPr lang="en-US" altLang="zh-TW" sz="1400" i="1" dirty="0"/>
              <a:t>Linux </a:t>
            </a:r>
            <a:r>
              <a:rPr lang="en-US" altLang="zh-TW" sz="1400" i="1" dirty="0" smtClean="0"/>
              <a:t>Symposium</a:t>
            </a:r>
          </a:p>
          <a:p>
            <a:pPr lvl="1"/>
            <a:r>
              <a:rPr lang="zh-TW" altLang="en-US" sz="1300" dirty="0"/>
              <a:t>林長融，</a:t>
            </a:r>
            <a:r>
              <a:rPr lang="en-US" sz="1300" dirty="0" err="1" smtClean="0"/>
              <a:t>ARMvisor</a:t>
            </a:r>
            <a:r>
              <a:rPr lang="en-US" sz="1300" dirty="0" smtClean="0"/>
              <a:t> </a:t>
            </a:r>
            <a:r>
              <a:rPr lang="en-US" sz="1300" dirty="0"/>
              <a:t>IO 效能最佳化及分析，以 </a:t>
            </a:r>
            <a:r>
              <a:rPr lang="en-US" sz="1300" dirty="0" err="1"/>
              <a:t>Virtio</a:t>
            </a:r>
            <a:r>
              <a:rPr lang="en-US" sz="1300" dirty="0"/>
              <a:t> 及 </a:t>
            </a:r>
            <a:r>
              <a:rPr lang="en-US" sz="1300" dirty="0" err="1"/>
              <a:t>irqchip</a:t>
            </a:r>
            <a:r>
              <a:rPr lang="en-US" sz="1300" dirty="0"/>
              <a:t> 為</a:t>
            </a:r>
            <a:r>
              <a:rPr lang="en-US" sz="1300" dirty="0" smtClean="0"/>
              <a:t>例</a:t>
            </a:r>
            <a:r>
              <a:rPr lang="zh-TW" altLang="en-US" sz="1300" dirty="0" smtClean="0"/>
              <a:t>，國立清華大學，碩士論文，</a:t>
            </a:r>
            <a:r>
              <a:rPr lang="en-US" altLang="zh-TW" sz="1300" dirty="0" smtClean="0"/>
              <a:t>2012</a:t>
            </a:r>
            <a:endParaRPr lang="en-US" sz="1300" dirty="0" smtClean="0"/>
          </a:p>
          <a:p>
            <a:r>
              <a:rPr lang="en-US" dirty="0" smtClean="0"/>
              <a:t>Other resources :</a:t>
            </a:r>
          </a:p>
          <a:p>
            <a:pPr lvl="1"/>
            <a:r>
              <a:rPr lang="en-US" sz="1600" dirty="0" smtClean="0"/>
              <a:t>Lecture slides of “Virtual Machine” course (5200) in NCTU</a:t>
            </a:r>
          </a:p>
          <a:p>
            <a:pPr lvl="1"/>
            <a:r>
              <a:rPr lang="en-US" altLang="zh-TW" sz="1600" dirty="0"/>
              <a:t>Lecture slides of “Cloud Computing” course (CS5421) in </a:t>
            </a:r>
            <a:r>
              <a:rPr lang="en-US" altLang="zh-TW" sz="1600" dirty="0" smtClean="0"/>
              <a:t>NTHU</a:t>
            </a:r>
          </a:p>
          <a:p>
            <a:pPr lvl="1"/>
            <a:r>
              <a:rPr lang="en-US" altLang="zh-TW" sz="1600" dirty="0" err="1"/>
              <a:t>Vmware</a:t>
            </a:r>
            <a:r>
              <a:rPr lang="en-US" altLang="zh-TW" sz="1600" dirty="0"/>
              <a:t> Overview </a:t>
            </a:r>
            <a:r>
              <a:rPr lang="en-US" altLang="zh-TW" sz="1600" dirty="0" err="1"/>
              <a:t>Openline</a:t>
            </a:r>
            <a:r>
              <a:rPr lang="en-US" altLang="zh-TW" sz="1600" dirty="0"/>
              <a:t> presentation slides </a:t>
            </a:r>
            <a:r>
              <a:rPr lang="en-US" altLang="zh-TW" sz="1600" i="1" dirty="0"/>
              <a:t>http://</a:t>
            </a:r>
            <a:r>
              <a:rPr lang="en-US" altLang="zh-TW" sz="1600" i="1" dirty="0" err="1"/>
              <a:t>www.openline.nl</a:t>
            </a:r>
            <a:endParaRPr lang="en-US" altLang="zh-TW" sz="1600" i="1" dirty="0"/>
          </a:p>
          <a:p>
            <a:pPr lvl="1"/>
            <a:r>
              <a:rPr lang="en-US" altLang="zh-TW" sz="1600" dirty="0" err="1"/>
              <a:t>Xen</a:t>
            </a:r>
            <a:r>
              <a:rPr lang="en-US" altLang="zh-TW" sz="1600" dirty="0"/>
              <a:t> presentation </a:t>
            </a:r>
            <a:r>
              <a:rPr lang="en-US" altLang="zh-TW" sz="1600" i="1" dirty="0"/>
              <a:t>http://</a:t>
            </a:r>
            <a:r>
              <a:rPr lang="en-US" altLang="zh-TW" sz="1600" i="1" dirty="0" err="1"/>
              <a:t>www.cl.cam.ac.uk</a:t>
            </a:r>
            <a:r>
              <a:rPr lang="en-US" altLang="zh-TW" sz="1600" i="1" dirty="0"/>
              <a:t>/research/</a:t>
            </a:r>
            <a:r>
              <a:rPr lang="en-US" altLang="zh-TW" sz="1600" i="1" dirty="0" err="1"/>
              <a:t>srg</a:t>
            </a:r>
            <a:r>
              <a:rPr lang="en-US" altLang="zh-TW" sz="1600" i="1" dirty="0"/>
              <a:t>/</a:t>
            </a:r>
            <a:r>
              <a:rPr lang="en-US" altLang="zh-TW" sz="1600" i="1" dirty="0" err="1"/>
              <a:t>netos</a:t>
            </a:r>
            <a:r>
              <a:rPr lang="en-US" altLang="zh-TW" sz="1600" i="1" dirty="0"/>
              <a:t>/papers/2006-xen-fosdem.ppt</a:t>
            </a:r>
          </a:p>
          <a:p>
            <a:pPr lvl="1"/>
            <a:endParaRPr lang="en-US" sz="1600" dirty="0" smtClean="0"/>
          </a:p>
        </p:txBody>
      </p:sp>
    </p:spTree>
    <p:extLst>
      <p:ext uri="{BB962C8B-B14F-4D97-AF65-F5344CB8AC3E}">
        <p14:creationId xmlns:p14="http://schemas.microsoft.com/office/powerpoint/2010/main" val="76846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ESX Server Architecture</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15913" y="2057400"/>
            <a:ext cx="8510587" cy="3908425"/>
          </a:xfrm>
          <a:prstGeom prst="rect">
            <a:avLst/>
          </a:prstGeom>
          <a:noFill/>
          <a:ln w="9525">
            <a:noFill/>
            <a:miter lim="800000"/>
            <a:headEnd/>
            <a:tailEnd/>
          </a:ln>
          <a:effectLst/>
        </p:spPr>
      </p:pic>
    </p:spTree>
    <p:extLst>
      <p:ext uri="{BB962C8B-B14F-4D97-AF65-F5344CB8AC3E}">
        <p14:creationId xmlns:p14="http://schemas.microsoft.com/office/powerpoint/2010/main" val="17506968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I/O Virtualization</a:t>
            </a:r>
            <a:endParaRPr lang="zh-TW" altLang="en-US" dirty="0"/>
          </a:p>
        </p:txBody>
      </p:sp>
      <p:sp>
        <p:nvSpPr>
          <p:cNvPr id="3" name="內容版面配置區 2"/>
          <p:cNvSpPr>
            <a:spLocks noGrp="1"/>
          </p:cNvSpPr>
          <p:nvPr>
            <p:ph idx="1"/>
          </p:nvPr>
        </p:nvSpPr>
        <p:spPr/>
        <p:txBody>
          <a:bodyPr/>
          <a:lstStyle/>
          <a:p>
            <a:pPr marL="0" indent="0">
              <a:buNone/>
            </a:pPr>
            <a:endParaRPr lang="en-US" altLang="zh-TW" dirty="0" smtClean="0"/>
          </a:p>
          <a:p>
            <a:pPr marL="0" indent="0">
              <a:buNone/>
            </a:pPr>
            <a:endParaRPr lang="en-US" altLang="zh-TW" dirty="0"/>
          </a:p>
          <a:p>
            <a:pPr marL="0" indent="0">
              <a:buNone/>
            </a:pPr>
            <a:endParaRPr lang="en-US" altLang="zh-TW" dirty="0" smtClean="0"/>
          </a:p>
          <a:p>
            <a:pPr marL="0" indent="0" algn="ctr">
              <a:buNone/>
            </a:pPr>
            <a:r>
              <a:rPr lang="en-US" altLang="zh-TW" i="1" dirty="0" smtClean="0"/>
              <a:t>Currently, ARM I/O Emulations are supported by </a:t>
            </a:r>
            <a:r>
              <a:rPr lang="en-US" altLang="zh-TW" b="1" i="1" dirty="0" smtClean="0"/>
              <a:t>QEMU-ARM</a:t>
            </a:r>
            <a:endParaRPr lang="zh-TW" altLang="en-US" b="1" i="1" dirty="0"/>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5018980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Support </a:t>
            </a:r>
            <a:r>
              <a:rPr lang="en-US" altLang="zh-TW" dirty="0" smtClean="0"/>
              <a:t>ARMv6 &amp; ARMv7 </a:t>
            </a:r>
            <a:r>
              <a:rPr lang="en-US" altLang="zh-TW" dirty="0"/>
              <a:t>architecture</a:t>
            </a:r>
            <a:endParaRPr lang="zh-TW" altLang="en-US" dirty="0"/>
          </a:p>
        </p:txBody>
      </p:sp>
      <p:grpSp>
        <p:nvGrpSpPr>
          <p:cNvPr id="7" name="群組 7"/>
          <p:cNvGrpSpPr/>
          <p:nvPr/>
        </p:nvGrpSpPr>
        <p:grpSpPr>
          <a:xfrm>
            <a:off x="832447" y="1983033"/>
            <a:ext cx="2936740" cy="4260792"/>
            <a:chOff x="827584" y="1781325"/>
            <a:chExt cx="2936740" cy="4260792"/>
          </a:xfrm>
        </p:grpSpPr>
        <p:pic>
          <p:nvPicPr>
            <p:cNvPr id="1026" name="Picture 2" descr="C:\Users\zaza\Desktop\BBarm11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81325"/>
              <a:ext cx="2936740" cy="3084218"/>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187624" y="5013176"/>
              <a:ext cx="2232248" cy="369332"/>
            </a:xfrm>
            <a:prstGeom prst="rect">
              <a:avLst/>
            </a:prstGeom>
            <a:noFill/>
          </p:spPr>
          <p:txBody>
            <a:bodyPr wrap="square" rtlCol="0">
              <a:spAutoFit/>
            </a:bodyPr>
            <a:lstStyle/>
            <a:p>
              <a:r>
                <a:rPr lang="en-US" altLang="zh-TW" dirty="0" smtClean="0"/>
                <a:t>ARM v6 11mpcore</a:t>
              </a:r>
              <a:endParaRPr lang="zh-TW" altLang="en-US" dirty="0"/>
            </a:p>
          </p:txBody>
        </p:sp>
        <p:pic>
          <p:nvPicPr>
            <p:cNvPr id="6" name="Picture 4" descr="C:\Users\zaza\Desktop\RealView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470617"/>
              <a:ext cx="1524000"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群組 8"/>
          <p:cNvGrpSpPr/>
          <p:nvPr/>
        </p:nvGrpSpPr>
        <p:grpSpPr>
          <a:xfrm>
            <a:off x="5292080" y="1960912"/>
            <a:ext cx="3007048" cy="4151448"/>
            <a:chOff x="4788024" y="1782884"/>
            <a:chExt cx="3007048" cy="4151448"/>
          </a:xfrm>
        </p:grpSpPr>
        <p:pic>
          <p:nvPicPr>
            <p:cNvPr id="4" name="Picture 3" descr="C:\Users\zaza\Desktop\Beagle_Board_big.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07" b="100000" l="2112" r="96646"/>
                      </a14:imgEffect>
                    </a14:imgLayer>
                  </a14:imgProps>
                </a:ext>
                <a:ext uri="{28A0092B-C50C-407E-A947-70E740481C1C}">
                  <a14:useLocalDpi xmlns:a14="http://schemas.microsoft.com/office/drawing/2010/main" val="0"/>
                </a:ext>
              </a:extLst>
            </a:blip>
            <a:srcRect/>
            <a:stretch>
              <a:fillRect/>
            </a:stretch>
          </p:blipFill>
          <p:spPr bwMode="auto">
            <a:xfrm>
              <a:off x="4788024" y="1782884"/>
              <a:ext cx="3007048" cy="30842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aza\Desktop\beagle-hd-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8035" y="5429507"/>
              <a:ext cx="2867025" cy="504825"/>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5175423" y="4991644"/>
              <a:ext cx="2232248" cy="369332"/>
            </a:xfrm>
            <a:prstGeom prst="rect">
              <a:avLst/>
            </a:prstGeom>
            <a:noFill/>
          </p:spPr>
          <p:txBody>
            <a:bodyPr wrap="square" rtlCol="0">
              <a:spAutoFit/>
            </a:bodyPr>
            <a:lstStyle/>
            <a:p>
              <a:r>
                <a:rPr lang="en-US" altLang="zh-TW" dirty="0" smtClean="0"/>
                <a:t>ARM v7 cortex-a8</a:t>
              </a:r>
              <a:endParaRPr lang="zh-TW" altLang="en-US" dirty="0"/>
            </a:p>
          </p:txBody>
        </p:sp>
      </p:grpSp>
    </p:spTree>
    <p:extLst>
      <p:ext uri="{BB962C8B-B14F-4D97-AF65-F5344CB8AC3E}">
        <p14:creationId xmlns:p14="http://schemas.microsoft.com/office/powerpoint/2010/main" val="2437423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XEN ON X86</a:t>
            </a:r>
            <a:endParaRPr lang="en-US" dirty="0"/>
          </a:p>
        </p:txBody>
      </p:sp>
      <p:sp>
        <p:nvSpPr>
          <p:cNvPr id="3" name="Text Placeholder 2"/>
          <p:cNvSpPr>
            <a:spLocks noGrp="1"/>
          </p:cNvSpPr>
          <p:nvPr>
            <p:ph type="body" idx="1"/>
          </p:nvPr>
        </p:nvSpPr>
        <p:spPr/>
        <p:txBody>
          <a:bodyPr/>
          <a:lstStyle/>
          <a:p>
            <a:endParaRPr lang="en-US" dirty="0">
              <a:solidFill>
                <a:srgbClr val="953735"/>
              </a:solidFill>
            </a:endParaRPr>
          </a:p>
        </p:txBody>
      </p:sp>
    </p:spTree>
    <p:extLst>
      <p:ext uri="{BB962C8B-B14F-4D97-AF65-F5344CB8AC3E}">
        <p14:creationId xmlns:p14="http://schemas.microsoft.com/office/powerpoint/2010/main" val="56175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35497</TotalTime>
  <Words>2792</Words>
  <Application>Microsoft Office PowerPoint</Application>
  <PresentationFormat>如螢幕大小 (4:3)</PresentationFormat>
  <Paragraphs>870</Paragraphs>
  <Slides>81</Slides>
  <Notes>15</Notes>
  <HiddenSlides>0</HiddenSlides>
  <MMClips>0</MMClips>
  <ScaleCrop>false</ScaleCrop>
  <HeadingPairs>
    <vt:vector size="4" baseType="variant">
      <vt:variant>
        <vt:lpstr>佈景主題</vt:lpstr>
      </vt:variant>
      <vt:variant>
        <vt:i4>1</vt:i4>
      </vt:variant>
      <vt:variant>
        <vt:lpstr>投影片標題</vt:lpstr>
      </vt:variant>
      <vt:variant>
        <vt:i4>81</vt:i4>
      </vt:variant>
    </vt:vector>
  </HeadingPairs>
  <TitlesOfParts>
    <vt:vector size="82" baseType="lpstr">
      <vt:lpstr>Sky</vt:lpstr>
      <vt:lpstr>虛擬化技術 Virtualization Technique</vt:lpstr>
      <vt:lpstr>Agenda</vt:lpstr>
      <vt:lpstr>vmware on x86</vt:lpstr>
      <vt:lpstr>VMware</vt:lpstr>
      <vt:lpstr>VMware Virtualization Stack</vt:lpstr>
      <vt:lpstr>VMware Major Products</vt:lpstr>
      <vt:lpstr>VMware GSX Server Architecture</vt:lpstr>
      <vt:lpstr>VMware ESX Server Architecture</vt:lpstr>
      <vt:lpstr>XEN ON X86</vt:lpstr>
      <vt:lpstr>Xen</vt:lpstr>
      <vt:lpstr>Para-virtualization in Xen </vt:lpstr>
      <vt:lpstr>Original Xen Architecture</vt:lpstr>
      <vt:lpstr>Hardware Assistance in Xen</vt:lpstr>
      <vt:lpstr>New Xen Architecture</vt:lpstr>
      <vt:lpstr>KVM ON X86</vt:lpstr>
      <vt:lpstr>KVM</vt:lpstr>
      <vt:lpstr>KVM Full Virtualization</vt:lpstr>
      <vt:lpstr>IO Device Model in KVM</vt:lpstr>
      <vt:lpstr>IO Device Model in KVM</vt:lpstr>
      <vt:lpstr>IO Device Model in KVM</vt:lpstr>
      <vt:lpstr>ARMvisor ON ARM</vt:lpstr>
      <vt:lpstr>What is ARMvisor?</vt:lpstr>
      <vt:lpstr>Who are developers?</vt:lpstr>
      <vt:lpstr>Overview of ARMvisor</vt:lpstr>
      <vt:lpstr>Overview of ARMvisor</vt:lpstr>
      <vt:lpstr>Software Stack of ARMvisor</vt:lpstr>
      <vt:lpstr>PowerPoint 簡報</vt:lpstr>
      <vt:lpstr>ARMvisor ON ARM</vt:lpstr>
      <vt:lpstr>CPU Virtualization</vt:lpstr>
      <vt:lpstr>CPU Virtualization</vt:lpstr>
      <vt:lpstr>Sensitive Instruction Emulation</vt:lpstr>
      <vt:lpstr>ARM Instruction Classification</vt:lpstr>
      <vt:lpstr>Patched Guest Kernel Codes</vt:lpstr>
      <vt:lpstr>Para-virtualization</vt:lpstr>
      <vt:lpstr>Para-virtualization</vt:lpstr>
      <vt:lpstr>PowerPoint 簡報</vt:lpstr>
      <vt:lpstr>Vector</vt:lpstr>
      <vt:lpstr>KVM Vector</vt:lpstr>
      <vt:lpstr>CPU Virtualization Overhead</vt:lpstr>
      <vt:lpstr>Optimizations for CPU Virtualization</vt:lpstr>
      <vt:lpstr>CPU Optimization Methods</vt:lpstr>
      <vt:lpstr>CPU Optimization</vt:lpstr>
      <vt:lpstr>Shadow Register File Optimization </vt:lpstr>
      <vt:lpstr>Shadow Register File Optimization </vt:lpstr>
      <vt:lpstr>Sensitive Instruction Grouping Optimization </vt:lpstr>
      <vt:lpstr>Sensitive Instruction Grouping Optimization </vt:lpstr>
      <vt:lpstr>TLB/Cache Trap Optimization </vt:lpstr>
      <vt:lpstr>TLB/Cache Trap Optimization </vt:lpstr>
      <vt:lpstr>CPU Optimization</vt:lpstr>
      <vt:lpstr>Sensitive Instr. Trap Reduction</vt:lpstr>
      <vt:lpstr>ARMvisor ON ARM</vt:lpstr>
      <vt:lpstr>Memory Virtualization on X86</vt:lpstr>
      <vt:lpstr>Memory Virtualization on X86</vt:lpstr>
      <vt:lpstr>MMU Virtualization on ARM</vt:lpstr>
      <vt:lpstr>MMU Virtualization on ARM</vt:lpstr>
      <vt:lpstr>Dynamic Physical Memory Allocation to Guest</vt:lpstr>
      <vt:lpstr>Software MMU Virtualization (1)</vt:lpstr>
      <vt:lpstr>Software MMU Virtualization (2)</vt:lpstr>
      <vt:lpstr>Step 1</vt:lpstr>
      <vt:lpstr>Step 2</vt:lpstr>
      <vt:lpstr>Step 3</vt:lpstr>
      <vt:lpstr>Steps 4 &amp; 5</vt:lpstr>
      <vt:lpstr>Build Up Shadow Page Table</vt:lpstr>
      <vt:lpstr>MMU Virtualization Optimization</vt:lpstr>
      <vt:lpstr>Guest kernel space mapping sharing</vt:lpstr>
      <vt:lpstr>Reduce guest page table synchronization overhead</vt:lpstr>
      <vt:lpstr>ARMvisor ON ARM</vt:lpstr>
      <vt:lpstr>Emulate by QEMU</vt:lpstr>
      <vt:lpstr>I/O Virtualization Flow</vt:lpstr>
      <vt:lpstr>virtio</vt:lpstr>
      <vt:lpstr>What is virtio</vt:lpstr>
      <vt:lpstr>Why it fast</vt:lpstr>
      <vt:lpstr>PowerPoint 簡報</vt:lpstr>
      <vt:lpstr>Devices &amp; Drivers</vt:lpstr>
      <vt:lpstr>irq_chip in kernel</vt:lpstr>
      <vt:lpstr>irq_chip in kernel</vt:lpstr>
      <vt:lpstr>irq_chip in kernel</vt:lpstr>
      <vt:lpstr>Why it useful</vt:lpstr>
      <vt:lpstr>References</vt:lpstr>
      <vt:lpstr>I/O Virtualization</vt:lpstr>
      <vt:lpstr>Support ARMv6 &amp; ARMv7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IaaS - Server Virtualization</dc:title>
  <dc:creator>cyhuang</dc:creator>
  <cp:lastModifiedBy>Yeh-Ching Chung</cp:lastModifiedBy>
  <cp:revision>2472</cp:revision>
  <dcterms:created xsi:type="dcterms:W3CDTF">2006-08-16T00:00:00Z</dcterms:created>
  <dcterms:modified xsi:type="dcterms:W3CDTF">2013-04-01T02:20:11Z</dcterms:modified>
</cp:coreProperties>
</file>