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88" r:id="rId3"/>
    <p:sldId id="289" r:id="rId4"/>
    <p:sldId id="266" r:id="rId5"/>
    <p:sldId id="308" r:id="rId6"/>
    <p:sldId id="328" r:id="rId7"/>
    <p:sldId id="329" r:id="rId8"/>
    <p:sldId id="330" r:id="rId9"/>
    <p:sldId id="331" r:id="rId10"/>
    <p:sldId id="276" r:id="rId11"/>
    <p:sldId id="267" r:id="rId12"/>
    <p:sldId id="332" r:id="rId13"/>
    <p:sldId id="309" r:id="rId14"/>
    <p:sldId id="314" r:id="rId15"/>
    <p:sldId id="311" r:id="rId16"/>
    <p:sldId id="316" r:id="rId17"/>
    <p:sldId id="317" r:id="rId18"/>
    <p:sldId id="318" r:id="rId19"/>
    <p:sldId id="321" r:id="rId20"/>
    <p:sldId id="323" r:id="rId21"/>
    <p:sldId id="324" r:id="rId22"/>
    <p:sldId id="325" r:id="rId23"/>
    <p:sldId id="326" r:id="rId24"/>
    <p:sldId id="327" r:id="rId25"/>
    <p:sldId id="320" r:id="rId26"/>
    <p:sldId id="322" r:id="rId27"/>
    <p:sldId id="319" r:id="rId28"/>
    <p:sldId id="310"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78" autoAdjust="0"/>
    <p:restoredTop sz="64540" autoAdjust="0"/>
  </p:normalViewPr>
  <p:slideViewPr>
    <p:cSldViewPr>
      <p:cViewPr>
        <p:scale>
          <a:sx n="70" d="100"/>
          <a:sy n="70" d="100"/>
        </p:scale>
        <p:origin x="-126" y="-108"/>
      </p:cViewPr>
      <p:guideLst>
        <p:guide orient="horz" pos="2160"/>
        <p:guide pos="2880"/>
      </p:guideLst>
    </p:cSldViewPr>
  </p:slideViewPr>
  <p:outlineViewPr>
    <p:cViewPr>
      <p:scale>
        <a:sx n="33" d="100"/>
        <a:sy n="33" d="100"/>
      </p:scale>
      <p:origin x="0" y="606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3" d="100"/>
          <a:sy n="53" d="100"/>
        </p:scale>
        <p:origin x="-1926" y="-8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5826D45F-0423-4AFA-AA1D-751A8A046AD8}" type="datetimeFigureOut">
              <a:rPr lang="en-US" smtClean="0"/>
              <a:pPr/>
              <a:t>2/2/2008</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8202D265-87A4-4E8B-AD94-C6675C9D940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32004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320040"/>
          </a:xfrm>
          <a:prstGeom prst="rect">
            <a:avLst/>
          </a:prstGeom>
        </p:spPr>
        <p:txBody>
          <a:bodyPr vert="horz" lIns="96661" tIns="48331" rIns="96661" bIns="48331" rtlCol="0"/>
          <a:lstStyle>
            <a:lvl1pPr algn="r">
              <a:defRPr sz="1300"/>
            </a:lvl1pPr>
          </a:lstStyle>
          <a:p>
            <a:fld id="{B136554D-228F-445B-998D-0B8C8B913BAD}" type="datetimeFigureOut">
              <a:rPr lang="en-US" smtClean="0"/>
              <a:pPr/>
              <a:t>2/2/2008</a:t>
            </a:fld>
            <a:endParaRPr lang="en-US"/>
          </a:p>
        </p:txBody>
      </p:sp>
      <p:sp>
        <p:nvSpPr>
          <p:cNvPr id="4" name="Slide Image Placeholder 3"/>
          <p:cNvSpPr>
            <a:spLocks noGrp="1" noRot="1" noChangeAspect="1"/>
          </p:cNvSpPr>
          <p:nvPr>
            <p:ph type="sldImg" idx="2"/>
          </p:nvPr>
        </p:nvSpPr>
        <p:spPr>
          <a:xfrm>
            <a:off x="1257300" y="479425"/>
            <a:ext cx="4800600" cy="3600450"/>
          </a:xfrm>
          <a:prstGeom prst="rect">
            <a:avLst/>
          </a:prstGeom>
          <a:noFill/>
          <a:ln w="12700">
            <a:solidFill>
              <a:schemeClr val="bg1">
                <a:lumMod val="50000"/>
              </a:schemeClr>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320540"/>
            <a:ext cx="5852160" cy="480060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81159"/>
            <a:ext cx="3169920" cy="318374"/>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281159"/>
            <a:ext cx="3169920" cy="318374"/>
          </a:xfrm>
          <a:prstGeom prst="rect">
            <a:avLst/>
          </a:prstGeom>
        </p:spPr>
        <p:txBody>
          <a:bodyPr vert="horz" lIns="96661" tIns="48331" rIns="96661" bIns="48331" rtlCol="0" anchor="b"/>
          <a:lstStyle>
            <a:lvl1pPr algn="r">
              <a:defRPr sz="1300"/>
            </a:lvl1pPr>
          </a:lstStyle>
          <a:p>
            <a:fld id="{A6545F9A-0FF2-4090-8703-55A26BE7AB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ln>
          <a:noFill/>
        </a:ln>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300"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p</a:t>
            </a:r>
            <a:r>
              <a:rPr lang="en-US" dirty="0" smtClean="0"/>
              <a:t>rocess</a:t>
            </a:r>
            <a:r>
              <a:rPr lang="en-US" baseline="0" dirty="0" smtClean="0"/>
              <a:t> virtualization, only a single process is run under the control of the virtualization software. Typically both the process and the virtualization software run at user level in the same context. The most common uses of process virtualization are language construction and cross-ISA emulation. Dynamic binary optimization has also become popular in the literature. Commercial another type of virtualization called Application Virtualization aims to offer the same benefits of system virtualization by does it at the application level.</a:t>
            </a:r>
          </a:p>
          <a:p>
            <a:endParaRPr lang="en-US" baseline="0" dirty="0" smtClean="0"/>
          </a:p>
          <a:p>
            <a:r>
              <a:rPr lang="en-US" baseline="0" dirty="0" smtClean="0"/>
              <a:t>Typically the operating system is responsible for creating levels of abstraction on top of the systems devices. However many of the techniques can be considered virtualization. For example when the exported interface is at the same level as the underlying interface, I would consider this device virtualization. Specifically, RAID is a type of disk virtualization. NAT is a type of network virtualization. These virtualizations can be components of a larger system virtualization or can be implemented at the lower level of the operating system.</a:t>
            </a:r>
          </a:p>
          <a:p>
            <a:endParaRPr lang="en-US" baseline="0" dirty="0" smtClean="0"/>
          </a:p>
          <a:p>
            <a:r>
              <a:rPr lang="en-US" baseline="0" dirty="0" smtClean="0"/>
              <a:t>System Virtualization aim to virtualize the entire system with enough accuracy to run largely unmodified operating systems on top.</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the monitor needs to be self-sufficient.</a:t>
            </a:r>
            <a:r>
              <a:rPr lang="en-US" baseline="0" dirty="0" smtClean="0"/>
              <a:t> There is no help from an Operating System. What does this mean the monitor needs to have:</a:t>
            </a:r>
          </a:p>
          <a:p>
            <a:endParaRPr lang="en-US" baseline="0" dirty="0" smtClean="0"/>
          </a:p>
          <a:p>
            <a:r>
              <a:rPr lang="en-US" baseline="0" dirty="0" smtClean="0"/>
              <a:t>CPU scheduler</a:t>
            </a:r>
          </a:p>
          <a:p>
            <a:r>
              <a:rPr lang="en-US" baseline="0" dirty="0" smtClean="0"/>
              <a:t>Memory allocator</a:t>
            </a:r>
          </a:p>
          <a:p>
            <a:r>
              <a:rPr lang="en-US" baseline="0" dirty="0" smtClean="0"/>
              <a:t>Device Drivers</a:t>
            </a:r>
          </a:p>
          <a:p>
            <a:r>
              <a:rPr lang="en-US" baseline="0" dirty="0" smtClean="0"/>
              <a:t>File system</a:t>
            </a:r>
          </a:p>
          <a:p>
            <a:r>
              <a:rPr lang="en-US" baseline="0" dirty="0" smtClean="0"/>
              <a:t>Network stack for administration</a:t>
            </a:r>
          </a:p>
        </p:txBody>
      </p:sp>
      <p:sp>
        <p:nvSpPr>
          <p:cNvPr id="4" name="Slide Number Placeholder 3"/>
          <p:cNvSpPr>
            <a:spLocks noGrp="1"/>
          </p:cNvSpPr>
          <p:nvPr>
            <p:ph type="sldNum" sz="quarter" idx="10"/>
          </p:nvPr>
        </p:nvSpPr>
        <p:spPr/>
        <p:txBody>
          <a:bodyPr/>
          <a:lstStyle/>
          <a:p>
            <a:fld id="{A6545F9A-0FF2-4090-8703-55A26BE7AB60}"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virtual machine monitor runs in its own address space at kernel level. The VMM time shares the hardware with the host. When the </a:t>
            </a:r>
            <a:r>
              <a:rPr lang="en-US" baseline="0" dirty="0" err="1" smtClean="0"/>
              <a:t>UserApp</a:t>
            </a:r>
            <a:r>
              <a:rPr lang="en-US" baseline="0" dirty="0" smtClean="0"/>
              <a:t> runs in the host, it switches to the VMM by way of a World Switch. The world switch save all the registers, page tables, etc of the host and then loads the state of the VMM. Initially the state of the VMM is setup up by the </a:t>
            </a:r>
            <a:r>
              <a:rPr lang="en-US" baseline="0" dirty="0" err="1" smtClean="0"/>
              <a:t>UserApp</a:t>
            </a:r>
            <a:r>
              <a:rPr lang="en-US" baseline="0" dirty="0" smtClean="0"/>
              <a:t>. This includes what the registers should be and the structure and contents of the page tables. When the VMM voluntarily gives up the CPU, it World Switches back to the host.</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CPU and Memory virtualization is handled internally to the VMM for performance. This is the whole idea behind this architecture. The VMM has access to all the privileged</a:t>
            </a:r>
            <a:r>
              <a:rPr lang="en-US" baseline="0" dirty="0" smtClean="0"/>
              <a:t> state of the CPU to provide the fastest CPU/memory virtualization possible.</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utilize</a:t>
            </a:r>
            <a:r>
              <a:rPr lang="en-US" baseline="0" dirty="0" smtClean="0"/>
              <a:t> OS abstractions and existing device drivers the VMM forwards all device requests to the </a:t>
            </a:r>
            <a:r>
              <a:rPr lang="en-US" baseline="0" dirty="0" err="1" smtClean="0"/>
              <a:t>UserApp</a:t>
            </a:r>
            <a:r>
              <a:rPr lang="en-US" baseline="0" dirty="0" smtClean="0"/>
              <a:t>. The </a:t>
            </a:r>
            <a:r>
              <a:rPr lang="en-US" baseline="0" dirty="0" err="1" smtClean="0"/>
              <a:t>UserApp</a:t>
            </a:r>
            <a:r>
              <a:rPr lang="en-US" baseline="0" dirty="0" smtClean="0"/>
              <a:t> then uses system call interfaces to access the devices.</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 the VMM does</a:t>
            </a:r>
            <a:r>
              <a:rPr lang="en-US" baseline="0" dirty="0" smtClean="0"/>
              <a:t> not handle devices it simply forwards all interrupts on to the host.</a:t>
            </a:r>
          </a:p>
          <a:p>
            <a:endParaRPr lang="en-US" baseline="0" dirty="0" smtClean="0"/>
          </a:p>
          <a:p>
            <a:r>
              <a:rPr lang="en-US" baseline="0" dirty="0" smtClean="0"/>
              <a:t>Note the VMM must handle CPU generated exceptions like page faults and illegal instruction faults.</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The</a:t>
            </a:r>
            <a:r>
              <a:rPr lang="en-US" baseline="0" dirty="0" smtClean="0"/>
              <a:t> CPU scheduler runs the blue </a:t>
            </a:r>
            <a:r>
              <a:rPr lang="en-US" baseline="0" dirty="0" err="1" smtClean="0"/>
              <a:t>UserApp</a:t>
            </a:r>
            <a:r>
              <a:rPr lang="en-US" baseline="0" dirty="0" smtClean="0"/>
              <a:t> .</a:t>
            </a:r>
          </a:p>
          <a:p>
            <a:pPr marL="228600" indent="-228600">
              <a:buAutoNum type="arabicPeriod"/>
            </a:pPr>
            <a:r>
              <a:rPr lang="en-US" baseline="0" dirty="0" smtClean="0"/>
              <a:t>The </a:t>
            </a:r>
            <a:r>
              <a:rPr lang="en-US" baseline="0" dirty="0" err="1" smtClean="0"/>
              <a:t>UserApp</a:t>
            </a:r>
            <a:r>
              <a:rPr lang="en-US" baseline="0" dirty="0" smtClean="0"/>
              <a:t> switches to its VMM.</a:t>
            </a:r>
          </a:p>
          <a:p>
            <a:pPr marL="228600" indent="-228600">
              <a:buAutoNum type="arabicPeriod"/>
            </a:pPr>
            <a:r>
              <a:rPr lang="en-US" baseline="0" dirty="0" smtClean="0"/>
              <a:t>The blue guest is run and gets CPU time.</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 A time interrupt comes in.</a:t>
            </a:r>
          </a:p>
          <a:p>
            <a:r>
              <a:rPr lang="en-US" dirty="0" smtClean="0"/>
              <a:t>5.</a:t>
            </a:r>
            <a:r>
              <a:rPr lang="en-US" baseline="0" dirty="0" smtClean="0"/>
              <a:t> The VMM forwards the timer interrupt to the host. The host scheduler runs.</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 The host scheduler </a:t>
            </a:r>
            <a:r>
              <a:rPr lang="en-US" dirty="0" err="1" smtClean="0"/>
              <a:t>deschedules</a:t>
            </a:r>
            <a:r>
              <a:rPr lang="en-US" baseline="0" dirty="0" smtClean="0"/>
              <a:t> the blue </a:t>
            </a:r>
            <a:r>
              <a:rPr lang="en-US" baseline="0" dirty="0" err="1" smtClean="0"/>
              <a:t>UserApp</a:t>
            </a:r>
            <a:r>
              <a:rPr lang="en-US" baseline="0" dirty="0" smtClean="0"/>
              <a:t> and schedules the green </a:t>
            </a:r>
            <a:r>
              <a:rPr lang="en-US" baseline="0" dirty="0" err="1" smtClean="0"/>
              <a:t>UserApp</a:t>
            </a:r>
            <a:r>
              <a:rPr lang="en-US" baseline="0" dirty="0" smtClean="0"/>
              <a:t>.</a:t>
            </a:r>
          </a:p>
          <a:p>
            <a:r>
              <a:rPr lang="en-US" baseline="0" dirty="0" smtClean="0"/>
              <a:t>7. The green </a:t>
            </a:r>
            <a:r>
              <a:rPr lang="en-US" baseline="0" dirty="0" err="1" smtClean="0"/>
              <a:t>UserApp</a:t>
            </a:r>
            <a:r>
              <a:rPr lang="en-US" baseline="0" dirty="0" smtClean="0"/>
              <a:t> switch to its VMM.</a:t>
            </a:r>
          </a:p>
          <a:p>
            <a:r>
              <a:rPr lang="en-US" baseline="0" dirty="0" smtClean="0"/>
              <a:t>8. The green guest gets CPU Time</a:t>
            </a:r>
          </a:p>
          <a:p>
            <a:endParaRPr lang="en-US" baseline="0" dirty="0" smtClean="0"/>
          </a:p>
          <a:p>
            <a:r>
              <a:rPr lang="en-US" baseline="0" dirty="0" smtClean="0"/>
              <a:t>How is the time run in VM accounted for?</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associated</a:t>
            </a:r>
            <a:r>
              <a:rPr lang="en-US" baseline="0" dirty="0" smtClean="0"/>
              <a:t> </a:t>
            </a:r>
            <a:r>
              <a:rPr lang="en-US" baseline="0" dirty="0" err="1" smtClean="0"/>
              <a:t>UserApp</a:t>
            </a:r>
            <a:r>
              <a:rPr lang="en-US" baseline="0" dirty="0" smtClean="0"/>
              <a:t> (VMX) gets it.</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Traditional</a:t>
            </a:r>
            <a:r>
              <a:rPr lang="en-US" baseline="0" dirty="0" smtClean="0"/>
              <a:t> arch for </a:t>
            </a:r>
            <a:r>
              <a:rPr lang="en-US" baseline="0" dirty="0" err="1" smtClean="0"/>
              <a:t>cpu</a:t>
            </a:r>
            <a:r>
              <a:rPr lang="en-US" baseline="0" dirty="0" smtClean="0"/>
              <a:t> scheduling, memory allocation, virtual disk, virtual network. Console OS is there for legacy devices, USB, and as a management platform, i.e. it has the network stack.</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Virtualization can be defined many ways.</a:t>
            </a:r>
            <a:r>
              <a:rPr lang="en-US" baseline="0" dirty="0" smtClean="0"/>
              <a:t> I will try to define it formally and also define it by giving a few examples. However loosely, virtualization is the addition of a software layer (the virtual machine monitor) between the hardware and the existing software that exports an interface at the same level as the underlying hardware.</a:t>
            </a:r>
          </a:p>
          <a:p>
            <a:endParaRPr lang="en-US" baseline="0" dirty="0" smtClean="0"/>
          </a:p>
          <a:p>
            <a:r>
              <a:rPr lang="en-US" baseline="0" dirty="0" smtClean="0"/>
              <a:t>In the strictest case the exported interface is the exact same as the underlying hardware and the virtual machine monitor provides no functionality except multiplexing the hardware among multiple VMs. This was largely the case in the old IBM VM/360 systems.</a:t>
            </a:r>
          </a:p>
          <a:p>
            <a:endParaRPr lang="en-US" baseline="0" dirty="0" smtClean="0"/>
          </a:p>
          <a:p>
            <a:r>
              <a:rPr lang="en-US" baseline="0" dirty="0" smtClean="0"/>
              <a:t>However the layer really can export a different hardware interface as the case in cross-ISA emulators. Also the layer can provide additional functionality not present in the operating system.</a:t>
            </a:r>
          </a:p>
          <a:p>
            <a:endParaRPr lang="en-US" baseline="0" dirty="0" smtClean="0"/>
          </a:p>
          <a:p>
            <a:r>
              <a:rPr lang="en-US" baseline="0" dirty="0" smtClean="0"/>
              <a:t>I think of virtualization as the addition of a layer of software that can run the original software with little or no changes.</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Virtualization</a:t>
            </a:r>
            <a:r>
              <a:rPr lang="en-US" baseline="0" dirty="0" smtClean="0"/>
              <a:t> software constructs an isomorphism from guest to host.</a:t>
            </a:r>
          </a:p>
          <a:p>
            <a:endParaRPr lang="en-US" sz="1000" dirty="0" smtClean="0"/>
          </a:p>
          <a:p>
            <a:r>
              <a:rPr lang="en-US" baseline="0" dirty="0" smtClean="0"/>
              <a:t>All guest state S is mapped onto host state S’ through some function V(S).</a:t>
            </a:r>
          </a:p>
          <a:p>
            <a:endParaRPr lang="en-US" baseline="0" dirty="0" smtClean="0"/>
          </a:p>
          <a:p>
            <a:r>
              <a:rPr lang="en-US" baseline="0" dirty="0" smtClean="0"/>
              <a:t>Additionally for every state changing operation e(S) in the guest there is a corresponding state changing operation e’(S’) in the host.</a:t>
            </a:r>
          </a:p>
          <a:p>
            <a:endParaRPr lang="en-US" baseline="0" dirty="0" smtClean="0"/>
          </a:p>
          <a:p>
            <a:r>
              <a:rPr lang="en-US" baseline="0" dirty="0" smtClean="0"/>
              <a:t>Virtualization software must implement V() and e().</a:t>
            </a:r>
          </a:p>
        </p:txBody>
      </p:sp>
      <p:sp>
        <p:nvSpPr>
          <p:cNvPr id="4" name="Slide Number Placeholder 3"/>
          <p:cNvSpPr>
            <a:spLocks noGrp="1"/>
          </p:cNvSpPr>
          <p:nvPr>
            <p:ph type="sldNum" sz="quarter" idx="10"/>
          </p:nvPr>
        </p:nvSpPr>
        <p:spPr/>
        <p:txBody>
          <a:bodyPr/>
          <a:lstStyle/>
          <a:p>
            <a:fld id="{A6545F9A-0FF2-4090-8703-55A26BE7AB6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Virtualization has three main properties that give rise to all its applications.</a:t>
            </a:r>
          </a:p>
        </p:txBody>
      </p:sp>
      <p:sp>
        <p:nvSpPr>
          <p:cNvPr id="4" name="Slide Number Placeholder 3"/>
          <p:cNvSpPr>
            <a:spLocks noGrp="1"/>
          </p:cNvSpPr>
          <p:nvPr>
            <p:ph type="sldNum" sz="quarter" idx="10"/>
          </p:nvPr>
        </p:nvSpPr>
        <p:spPr/>
        <p:txBody>
          <a:bodyPr/>
          <a:lstStyle/>
          <a:p>
            <a:fld id="{A6545F9A-0FF2-4090-8703-55A26BE7AB6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virtualization provides isolation. Isolation is key for many applications and comes in several flavors.</a:t>
            </a:r>
          </a:p>
          <a:p>
            <a:pPr>
              <a:buFont typeface="Arial" pitchFamily="34" charset="0"/>
              <a:buChar char="•"/>
            </a:pPr>
            <a:endParaRPr lang="en-US" baseline="0" dirty="0" smtClean="0"/>
          </a:p>
          <a:p>
            <a:pPr>
              <a:buFont typeface="Arial" pitchFamily="34" charset="0"/>
              <a:buChar char="•"/>
            </a:pPr>
            <a:r>
              <a:rPr lang="en-US" baseline="0" dirty="0" smtClean="0"/>
              <a:t> Fault Isolation. If one virtual machine contains a buggy operating system, that OS can start scribbling all over physical memory. These wild rights must be contained within the VM boundaries.</a:t>
            </a:r>
          </a:p>
          <a:p>
            <a:pPr>
              <a:buFont typeface="Arial" pitchFamily="34" charset="0"/>
              <a:buChar char="•"/>
            </a:pPr>
            <a:r>
              <a:rPr lang="en-US" baseline="0" dirty="0" smtClean="0"/>
              <a:t> Performance Isolation. Ideally VMs performance would be independent of the activity going-on on the hardware. This must be accomplished by smart scheduling and resource allocation policies in the monitor.</a:t>
            </a:r>
          </a:p>
          <a:p>
            <a:pPr>
              <a:buFont typeface="Arial" pitchFamily="34" charset="0"/>
              <a:buChar char="•"/>
            </a:pPr>
            <a:r>
              <a:rPr lang="en-US" baseline="0" dirty="0" smtClean="0"/>
              <a:t> Software Isolation. Most of the issues with computers today are complex software configurations. DLL hell on PCs, operating system and library versions, viruses, and other security threats. VMs are naturally isolated for each other by running in separate software environments.</a:t>
            </a:r>
          </a:p>
          <a:p>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0" baseline="0" dirty="0" smtClean="0"/>
              <a:t>Encapsulation is the property that all VM state can be described and recorded simply. The VM state is basically the dynamic memory, static memory, and the register state of the CPU and devices. These items typically have a simple layout and are easy to describe. We can checkpoint a VM by writing out these items to a few files. The VM can be moved and copied by moving these files around. You can think about this as similar to doing a backup at the block level vs. doing a backup by recording all the packages, configuration and data files that encompass a file system.</a:t>
            </a:r>
          </a:p>
        </p:txBody>
      </p:sp>
      <p:sp>
        <p:nvSpPr>
          <p:cNvPr id="4" name="Slide Number Placeholder 3"/>
          <p:cNvSpPr>
            <a:spLocks noGrp="1"/>
          </p:cNvSpPr>
          <p:nvPr>
            <p:ph type="sldNum" sz="quarter" idx="10"/>
          </p:nvPr>
        </p:nvSpPr>
        <p:spPr/>
        <p:txBody>
          <a:bodyPr/>
          <a:lstStyle/>
          <a:p>
            <a:fld id="{A6545F9A-0FF2-4090-8703-55A26BE7AB6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0" baseline="0" dirty="0" smtClean="0"/>
              <a:t>At some level all access to the hardware passes through the monitor first. This gives the monitor and chance to operate on these accesses. The best example of this is encrypting all data written to a disk. The advantage of this is that it does it without the knowledge of the OS.</a:t>
            </a:r>
          </a:p>
          <a:p>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0" baseline="0" dirty="0" smtClean="0"/>
              <a:t>This brings up a good point. Why not do these things in the OS. By splitting up the system this way the OS functions more like a large application library. The VMM functions more like a smart set of device drivers. This is a nice split and can simplify overall system design. It also provides a natural administration boundary. However the monitor is often at a disadvantage because it does not have the same insight into what’s happening as the OS has. For example, the OS knows the distinction between data and metadata when implementing an encrypted file system. So there is a tradeoff there.</a:t>
            </a:r>
          </a:p>
          <a:p>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267200"/>
            <a:ext cx="6400800" cy="1371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07CB85-4910-45EA-8C0A-7AB80D71D687}" type="datetimeFigureOut">
              <a:rPr lang="en-US" smtClean="0"/>
              <a:pPr/>
              <a:t>2/2/2008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7CB85-4910-45EA-8C0A-7AB80D71D687}" type="datetimeFigureOut">
              <a:rPr lang="en-US" smtClean="0"/>
              <a:pPr/>
              <a:t>2/2/2008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7CB85-4910-45EA-8C0A-7AB80D71D687}" type="datetimeFigureOut">
              <a:rPr lang="en-US" smtClean="0"/>
              <a:pPr/>
              <a:t>2/2/2008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7CB85-4910-45EA-8C0A-7AB80D71D687}" type="datetimeFigureOut">
              <a:rPr lang="en-US" smtClean="0"/>
              <a:pPr/>
              <a:t>2/2/2008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7CB85-4910-45EA-8C0A-7AB80D71D687}" type="datetimeFigureOut">
              <a:rPr lang="en-US" smtClean="0"/>
              <a:pPr/>
              <a:t>2/2/2008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07CB85-4910-45EA-8C0A-7AB80D71D687}" type="datetimeFigureOut">
              <a:rPr lang="en-US" smtClean="0"/>
              <a:pPr/>
              <a:t>2/2/2008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07CB85-4910-45EA-8C0A-7AB80D71D687}" type="datetimeFigureOut">
              <a:rPr lang="en-US" smtClean="0"/>
              <a:pPr/>
              <a:t>2/2/2008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7CB85-4910-45EA-8C0A-7AB80D71D687}" type="datetimeFigureOut">
              <a:rPr lang="en-US" smtClean="0"/>
              <a:pPr/>
              <a:t>2/2/2008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7CB85-4910-45EA-8C0A-7AB80D71D687}" type="datetimeFigureOut">
              <a:rPr lang="en-US" smtClean="0"/>
              <a:pPr/>
              <a:t>2/2/2008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7CB85-4910-45EA-8C0A-7AB80D71D687}" type="datetimeFigureOut">
              <a:rPr lang="en-US" smtClean="0"/>
              <a:pPr/>
              <a:t>2/2/2008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7CB85-4910-45EA-8C0A-7AB80D71D687}" type="datetimeFigureOut">
              <a:rPr lang="en-US" smtClean="0"/>
              <a:pPr/>
              <a:t>2/2/2008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921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7CB85-4910-45EA-8C0A-7AB80D71D687}" type="datetimeFigureOut">
              <a:rPr lang="en-US" smtClean="0"/>
              <a:pPr/>
              <a:t>2/2/2008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4B479-2C3B-47F3-96BB-0D51CBD51E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cl.cam.ac.uk/netos/papers/2006-xen-ols.pdf"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E6998 - Virtual Machines</a:t>
            </a:r>
            <a:br>
              <a:rPr lang="en-US" dirty="0" smtClean="0"/>
            </a:br>
            <a:r>
              <a:rPr lang="en-US" dirty="0" smtClean="0"/>
              <a:t>Lecture 1</a:t>
            </a:r>
            <a:br>
              <a:rPr lang="en-US" dirty="0" smtClean="0"/>
            </a:br>
            <a:r>
              <a:rPr lang="en-US" dirty="0" smtClean="0"/>
              <a:t>What is Virtualization?</a:t>
            </a:r>
            <a:endParaRPr lang="en-US" dirty="0"/>
          </a:p>
        </p:txBody>
      </p:sp>
      <p:sp>
        <p:nvSpPr>
          <p:cNvPr id="3" name="Subtitle 2"/>
          <p:cNvSpPr>
            <a:spLocks noGrp="1"/>
          </p:cNvSpPr>
          <p:nvPr>
            <p:ph type="subTitle" idx="1"/>
          </p:nvPr>
        </p:nvSpPr>
        <p:spPr/>
        <p:txBody>
          <a:bodyPr>
            <a:normAutofit/>
          </a:bodyPr>
          <a:lstStyle/>
          <a:p>
            <a:r>
              <a:rPr lang="en-US" dirty="0" smtClean="0"/>
              <a:t>Scott Devine</a:t>
            </a:r>
          </a:p>
          <a:p>
            <a:r>
              <a:rPr lang="en-US" dirty="0" smtClean="0"/>
              <a:t>VMware,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Virtualization Applications</a:t>
            </a:r>
            <a:endParaRPr lang="en-US" dirty="0"/>
          </a:p>
        </p:txBody>
      </p:sp>
      <p:sp>
        <p:nvSpPr>
          <p:cNvPr id="3" name="Content Placeholder 2"/>
          <p:cNvSpPr>
            <a:spLocks noGrp="1"/>
          </p:cNvSpPr>
          <p:nvPr>
            <p:ph idx="1"/>
          </p:nvPr>
        </p:nvSpPr>
        <p:spPr/>
        <p:txBody>
          <a:bodyPr>
            <a:normAutofit/>
          </a:bodyPr>
          <a:lstStyle/>
          <a:p>
            <a:r>
              <a:rPr lang="en-US" smtClean="0"/>
              <a:t>Server Consolidation</a:t>
            </a:r>
          </a:p>
          <a:p>
            <a:r>
              <a:rPr lang="en-US" smtClean="0"/>
              <a:t>Data Center Management</a:t>
            </a:r>
          </a:p>
          <a:p>
            <a:pPr lvl="1"/>
            <a:r>
              <a:rPr lang="en-US" err="1" smtClean="0"/>
              <a:t>VMotion</a:t>
            </a:r>
            <a:endParaRPr lang="en-US" smtClean="0"/>
          </a:p>
          <a:p>
            <a:pPr lvl="0"/>
            <a:r>
              <a:rPr lang="en-US" smtClean="0"/>
              <a:t>High Availability</a:t>
            </a:r>
          </a:p>
          <a:p>
            <a:pPr lvl="1"/>
            <a:r>
              <a:rPr lang="en-US" smtClean="0"/>
              <a:t>Automatic Restart</a:t>
            </a:r>
          </a:p>
          <a:p>
            <a:pPr lvl="0"/>
            <a:r>
              <a:rPr lang="en-US" smtClean="0"/>
              <a:t>Disaster Recovery</a:t>
            </a:r>
          </a:p>
          <a:p>
            <a:pPr lvl="0"/>
            <a:r>
              <a:rPr lang="en-US" smtClean="0"/>
              <a:t>Fault</a:t>
            </a:r>
            <a:r>
              <a:rPr lang="en-US" baseline="0" smtClean="0"/>
              <a:t> Tolerance</a:t>
            </a:r>
          </a:p>
          <a:p>
            <a:pPr lvl="0"/>
            <a:r>
              <a:rPr lang="en-US" baseline="0" smtClean="0"/>
              <a:t>Test and Development</a:t>
            </a:r>
          </a:p>
          <a:p>
            <a:pPr lvl="0"/>
            <a:r>
              <a:rPr lang="en-US" smtClean="0"/>
              <a:t>Application Flexibility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r>
              <a:rPr lang="en-US" baseline="0" dirty="0" smtClean="0"/>
              <a:t> of Virtualization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Process Virtualization</a:t>
            </a:r>
          </a:p>
          <a:p>
            <a:pPr lvl="1"/>
            <a:r>
              <a:rPr lang="en-US" dirty="0" smtClean="0"/>
              <a:t>Language construction</a:t>
            </a:r>
          </a:p>
          <a:p>
            <a:pPr lvl="2"/>
            <a:r>
              <a:rPr lang="en-US" dirty="0" smtClean="0"/>
              <a:t>Java, .NET</a:t>
            </a:r>
          </a:p>
          <a:p>
            <a:pPr lvl="1"/>
            <a:r>
              <a:rPr lang="en-US" dirty="0" smtClean="0"/>
              <a:t>Cross-ISA emulation</a:t>
            </a:r>
          </a:p>
          <a:p>
            <a:pPr lvl="2"/>
            <a:r>
              <a:rPr lang="en-US" dirty="0" smtClean="0"/>
              <a:t>Apple’s 68000-PowerPC-Intel Transition</a:t>
            </a:r>
          </a:p>
          <a:p>
            <a:pPr lvl="1"/>
            <a:r>
              <a:rPr lang="en-US" dirty="0" smtClean="0"/>
              <a:t>Application virtualization</a:t>
            </a:r>
          </a:p>
          <a:p>
            <a:pPr lvl="2"/>
            <a:r>
              <a:rPr lang="en-US" dirty="0" smtClean="0"/>
              <a:t>Sandboxing, mobility</a:t>
            </a:r>
          </a:p>
          <a:p>
            <a:r>
              <a:rPr lang="en-US" dirty="0" smtClean="0"/>
              <a:t>Device Virtualization</a:t>
            </a:r>
          </a:p>
          <a:p>
            <a:pPr lvl="1"/>
            <a:r>
              <a:rPr lang="en-US" dirty="0" smtClean="0"/>
              <a:t>RAID</a:t>
            </a:r>
          </a:p>
          <a:p>
            <a:r>
              <a:rPr lang="en-US" b="1" dirty="0" smtClean="0"/>
              <a:t>System Virtualization</a:t>
            </a:r>
          </a:p>
          <a:p>
            <a:pPr lvl="1"/>
            <a:r>
              <a:rPr lang="en-US" dirty="0" smtClean="0"/>
              <a:t>VMware</a:t>
            </a:r>
          </a:p>
          <a:p>
            <a:pPr lvl="1"/>
            <a:r>
              <a:rPr lang="en-US" dirty="0" err="1" smtClean="0"/>
              <a:t>Xen</a:t>
            </a:r>
            <a:endParaRPr lang="en-US" dirty="0" smtClean="0"/>
          </a:p>
          <a:p>
            <a:pPr lvl="1"/>
            <a:r>
              <a:rPr lang="en-US" dirty="0" smtClean="0"/>
              <a:t>Microsoft’s Viridian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Taxonomy</a:t>
            </a:r>
            <a:endParaRPr lang="en-US" dirty="0"/>
          </a:p>
        </p:txBody>
      </p:sp>
      <p:cxnSp>
        <p:nvCxnSpPr>
          <p:cNvPr id="5" name="Straight Connector 4"/>
          <p:cNvCxnSpPr/>
          <p:nvPr/>
        </p:nvCxnSpPr>
        <p:spPr>
          <a:xfrm rot="5400000">
            <a:off x="2095500" y="3771900"/>
            <a:ext cx="4953000" cy="1588"/>
          </a:xfrm>
          <a:prstGeom prst="line">
            <a:avLst/>
          </a:prstGeom>
          <a:ln w="38100">
            <a:solidFill>
              <a:schemeClr val="bg1">
                <a:lumMod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flipV="1">
            <a:off x="2209800" y="1752600"/>
            <a:ext cx="2362200" cy="1143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572000" y="1752600"/>
            <a:ext cx="2362200" cy="1143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flipV="1">
            <a:off x="1219200" y="2895600"/>
            <a:ext cx="990600" cy="8382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flipH="1" flipV="1">
            <a:off x="2209800" y="2895600"/>
            <a:ext cx="990600" cy="8382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V="1">
            <a:off x="5943600" y="2895600"/>
            <a:ext cx="990600" cy="8382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flipH="1" flipV="1">
            <a:off x="6934200" y="2895600"/>
            <a:ext cx="990600" cy="8382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143000" y="1600200"/>
            <a:ext cx="1513299" cy="400110"/>
          </a:xfrm>
          <a:prstGeom prst="rect">
            <a:avLst/>
          </a:prstGeom>
          <a:noFill/>
        </p:spPr>
        <p:txBody>
          <a:bodyPr wrap="none" rtlCol="0">
            <a:spAutoFit/>
          </a:bodyPr>
          <a:lstStyle/>
          <a:p>
            <a:r>
              <a:rPr lang="en-US" sz="2000" b="1" i="1" dirty="0" smtClean="0"/>
              <a:t>Process VMs</a:t>
            </a:r>
            <a:endParaRPr lang="en-US" sz="2000" b="1" i="1" dirty="0"/>
          </a:p>
        </p:txBody>
      </p:sp>
      <p:sp>
        <p:nvSpPr>
          <p:cNvPr id="18" name="TextBox 17"/>
          <p:cNvSpPr txBox="1"/>
          <p:nvPr/>
        </p:nvSpPr>
        <p:spPr>
          <a:xfrm>
            <a:off x="6248400" y="1600200"/>
            <a:ext cx="1472583" cy="400110"/>
          </a:xfrm>
          <a:prstGeom prst="rect">
            <a:avLst/>
          </a:prstGeom>
          <a:noFill/>
        </p:spPr>
        <p:txBody>
          <a:bodyPr wrap="none" rtlCol="0">
            <a:spAutoFit/>
          </a:bodyPr>
          <a:lstStyle/>
          <a:p>
            <a:r>
              <a:rPr lang="en-US" sz="2000" b="1" i="1" dirty="0" smtClean="0"/>
              <a:t>System VMs</a:t>
            </a:r>
            <a:endParaRPr lang="en-US" sz="2000" b="1" i="1" dirty="0"/>
          </a:p>
        </p:txBody>
      </p:sp>
      <p:sp>
        <p:nvSpPr>
          <p:cNvPr id="19" name="TextBox 18"/>
          <p:cNvSpPr txBox="1"/>
          <p:nvPr/>
        </p:nvSpPr>
        <p:spPr>
          <a:xfrm>
            <a:off x="1066800" y="2819400"/>
            <a:ext cx="652744" cy="584775"/>
          </a:xfrm>
          <a:prstGeom prst="rect">
            <a:avLst/>
          </a:prstGeom>
          <a:noFill/>
        </p:spPr>
        <p:txBody>
          <a:bodyPr wrap="none" rtlCol="0">
            <a:spAutoFit/>
          </a:bodyPr>
          <a:lstStyle/>
          <a:p>
            <a:pPr algn="ctr"/>
            <a:r>
              <a:rPr lang="en-US" sz="1600" b="1" dirty="0" smtClean="0"/>
              <a:t>Same</a:t>
            </a:r>
          </a:p>
          <a:p>
            <a:pPr algn="ctr"/>
            <a:r>
              <a:rPr lang="en-US" sz="1600" b="1" dirty="0" smtClean="0"/>
              <a:t>ISA</a:t>
            </a:r>
            <a:endParaRPr lang="en-US" sz="1600" b="1" dirty="0"/>
          </a:p>
        </p:txBody>
      </p:sp>
      <p:sp>
        <p:nvSpPr>
          <p:cNvPr id="20" name="TextBox 19"/>
          <p:cNvSpPr txBox="1"/>
          <p:nvPr/>
        </p:nvSpPr>
        <p:spPr>
          <a:xfrm>
            <a:off x="2667000" y="2819400"/>
            <a:ext cx="947888" cy="584775"/>
          </a:xfrm>
          <a:prstGeom prst="rect">
            <a:avLst/>
          </a:prstGeom>
          <a:noFill/>
        </p:spPr>
        <p:txBody>
          <a:bodyPr wrap="none" rtlCol="0">
            <a:spAutoFit/>
          </a:bodyPr>
          <a:lstStyle/>
          <a:p>
            <a:pPr algn="ctr"/>
            <a:r>
              <a:rPr lang="en-US" sz="1600" b="1" dirty="0" smtClean="0"/>
              <a:t>Different</a:t>
            </a:r>
          </a:p>
          <a:p>
            <a:pPr algn="ctr"/>
            <a:r>
              <a:rPr lang="en-US" sz="1600" b="1" dirty="0" smtClean="0"/>
              <a:t>ISA</a:t>
            </a:r>
            <a:endParaRPr lang="en-US" sz="1600" b="1" dirty="0"/>
          </a:p>
        </p:txBody>
      </p:sp>
      <p:sp>
        <p:nvSpPr>
          <p:cNvPr id="21" name="TextBox 20"/>
          <p:cNvSpPr txBox="1"/>
          <p:nvPr/>
        </p:nvSpPr>
        <p:spPr>
          <a:xfrm>
            <a:off x="5715000" y="2819400"/>
            <a:ext cx="652744" cy="584775"/>
          </a:xfrm>
          <a:prstGeom prst="rect">
            <a:avLst/>
          </a:prstGeom>
          <a:noFill/>
        </p:spPr>
        <p:txBody>
          <a:bodyPr wrap="none" rtlCol="0">
            <a:spAutoFit/>
          </a:bodyPr>
          <a:lstStyle/>
          <a:p>
            <a:pPr algn="ctr"/>
            <a:r>
              <a:rPr lang="en-US" sz="1600" b="1" dirty="0" smtClean="0"/>
              <a:t>Same</a:t>
            </a:r>
          </a:p>
          <a:p>
            <a:pPr algn="ctr"/>
            <a:r>
              <a:rPr lang="en-US" sz="1600" b="1" dirty="0" smtClean="0"/>
              <a:t>ISA</a:t>
            </a:r>
            <a:endParaRPr lang="en-US" sz="1600" b="1" dirty="0"/>
          </a:p>
        </p:txBody>
      </p:sp>
      <p:sp>
        <p:nvSpPr>
          <p:cNvPr id="22" name="TextBox 21"/>
          <p:cNvSpPr txBox="1"/>
          <p:nvPr/>
        </p:nvSpPr>
        <p:spPr>
          <a:xfrm>
            <a:off x="7315200" y="2819400"/>
            <a:ext cx="947888" cy="584775"/>
          </a:xfrm>
          <a:prstGeom prst="rect">
            <a:avLst/>
          </a:prstGeom>
          <a:noFill/>
        </p:spPr>
        <p:txBody>
          <a:bodyPr wrap="none" rtlCol="0">
            <a:spAutoFit/>
          </a:bodyPr>
          <a:lstStyle/>
          <a:p>
            <a:pPr algn="ctr"/>
            <a:r>
              <a:rPr lang="en-US" sz="1600" b="1" dirty="0" smtClean="0"/>
              <a:t>Different</a:t>
            </a:r>
          </a:p>
          <a:p>
            <a:pPr algn="ctr"/>
            <a:r>
              <a:rPr lang="en-US" sz="1600" b="1" dirty="0" smtClean="0"/>
              <a:t>ISA</a:t>
            </a:r>
            <a:endParaRPr lang="en-US" sz="1600" b="1" dirty="0"/>
          </a:p>
        </p:txBody>
      </p:sp>
      <p:sp>
        <p:nvSpPr>
          <p:cNvPr id="23" name="TextBox 22"/>
          <p:cNvSpPr txBox="1"/>
          <p:nvPr/>
        </p:nvSpPr>
        <p:spPr>
          <a:xfrm>
            <a:off x="304800" y="3886200"/>
            <a:ext cx="1907445" cy="646331"/>
          </a:xfrm>
          <a:prstGeom prst="rect">
            <a:avLst/>
          </a:prstGeom>
          <a:noFill/>
        </p:spPr>
        <p:txBody>
          <a:bodyPr wrap="none" rtlCol="0">
            <a:spAutoFit/>
          </a:bodyPr>
          <a:lstStyle/>
          <a:p>
            <a:pPr algn="ctr"/>
            <a:r>
              <a:rPr lang="en-US" dirty="0" err="1" smtClean="0"/>
              <a:t>Multiprogrammed</a:t>
            </a:r>
            <a:endParaRPr lang="en-US" dirty="0" smtClean="0"/>
          </a:p>
          <a:p>
            <a:pPr algn="ctr"/>
            <a:r>
              <a:rPr lang="en-US" dirty="0" smtClean="0"/>
              <a:t>Systems</a:t>
            </a:r>
            <a:endParaRPr lang="en-US" dirty="0"/>
          </a:p>
        </p:txBody>
      </p:sp>
      <p:sp>
        <p:nvSpPr>
          <p:cNvPr id="30" name="TextBox 29"/>
          <p:cNvSpPr txBox="1"/>
          <p:nvPr/>
        </p:nvSpPr>
        <p:spPr>
          <a:xfrm>
            <a:off x="2590800" y="3886200"/>
            <a:ext cx="1204049" cy="646331"/>
          </a:xfrm>
          <a:prstGeom prst="rect">
            <a:avLst/>
          </a:prstGeom>
          <a:noFill/>
        </p:spPr>
        <p:txBody>
          <a:bodyPr wrap="none" rtlCol="0">
            <a:spAutoFit/>
          </a:bodyPr>
          <a:lstStyle/>
          <a:p>
            <a:pPr algn="ctr"/>
            <a:r>
              <a:rPr lang="en-US" dirty="0" smtClean="0"/>
              <a:t>Dynamic</a:t>
            </a:r>
          </a:p>
          <a:p>
            <a:pPr algn="ctr"/>
            <a:r>
              <a:rPr lang="en-US" dirty="0" smtClean="0"/>
              <a:t>Translators</a:t>
            </a:r>
          </a:p>
        </p:txBody>
      </p:sp>
      <p:sp>
        <p:nvSpPr>
          <p:cNvPr id="31" name="TextBox 30"/>
          <p:cNvSpPr txBox="1"/>
          <p:nvPr/>
        </p:nvSpPr>
        <p:spPr>
          <a:xfrm>
            <a:off x="5181600" y="3886200"/>
            <a:ext cx="1538819" cy="646331"/>
          </a:xfrm>
          <a:prstGeom prst="rect">
            <a:avLst/>
          </a:prstGeom>
          <a:noFill/>
        </p:spPr>
        <p:txBody>
          <a:bodyPr wrap="none" rtlCol="0">
            <a:spAutoFit/>
          </a:bodyPr>
          <a:lstStyle/>
          <a:p>
            <a:pPr algn="ctr"/>
            <a:r>
              <a:rPr lang="en-US" dirty="0" smtClean="0"/>
              <a:t>Classic-System</a:t>
            </a:r>
          </a:p>
          <a:p>
            <a:pPr algn="ctr"/>
            <a:r>
              <a:rPr lang="en-US" dirty="0" smtClean="0"/>
              <a:t>VMs</a:t>
            </a:r>
          </a:p>
        </p:txBody>
      </p:sp>
      <p:sp>
        <p:nvSpPr>
          <p:cNvPr id="32" name="TextBox 31"/>
          <p:cNvSpPr txBox="1"/>
          <p:nvPr/>
        </p:nvSpPr>
        <p:spPr>
          <a:xfrm>
            <a:off x="7162800" y="3886200"/>
            <a:ext cx="1538819" cy="646331"/>
          </a:xfrm>
          <a:prstGeom prst="rect">
            <a:avLst/>
          </a:prstGeom>
          <a:noFill/>
        </p:spPr>
        <p:txBody>
          <a:bodyPr wrap="none" rtlCol="0">
            <a:spAutoFit/>
          </a:bodyPr>
          <a:lstStyle/>
          <a:p>
            <a:pPr algn="ctr"/>
            <a:r>
              <a:rPr lang="en-US" dirty="0" smtClean="0"/>
              <a:t>Whole-System</a:t>
            </a:r>
          </a:p>
          <a:p>
            <a:pPr algn="ctr"/>
            <a:r>
              <a:rPr lang="en-US" dirty="0" smtClean="0"/>
              <a:t>VMs</a:t>
            </a:r>
          </a:p>
        </p:txBody>
      </p:sp>
      <p:sp>
        <p:nvSpPr>
          <p:cNvPr id="33" name="TextBox 32"/>
          <p:cNvSpPr txBox="1"/>
          <p:nvPr/>
        </p:nvSpPr>
        <p:spPr>
          <a:xfrm>
            <a:off x="620527" y="4838700"/>
            <a:ext cx="1192379" cy="923330"/>
          </a:xfrm>
          <a:prstGeom prst="rect">
            <a:avLst/>
          </a:prstGeom>
          <a:noFill/>
        </p:spPr>
        <p:txBody>
          <a:bodyPr wrap="none" rtlCol="0">
            <a:spAutoFit/>
          </a:bodyPr>
          <a:lstStyle/>
          <a:p>
            <a:pPr algn="ctr"/>
            <a:r>
              <a:rPr lang="en-US" dirty="0" smtClean="0"/>
              <a:t>Dynamic</a:t>
            </a:r>
          </a:p>
          <a:p>
            <a:pPr algn="ctr"/>
            <a:r>
              <a:rPr lang="en-US" dirty="0" smtClean="0"/>
              <a:t>Binary</a:t>
            </a:r>
          </a:p>
          <a:p>
            <a:pPr algn="ctr"/>
            <a:r>
              <a:rPr lang="en-US" dirty="0" smtClean="0"/>
              <a:t>Optimizers</a:t>
            </a:r>
          </a:p>
        </p:txBody>
      </p:sp>
      <p:sp>
        <p:nvSpPr>
          <p:cNvPr id="34" name="TextBox 33"/>
          <p:cNvSpPr txBox="1"/>
          <p:nvPr/>
        </p:nvSpPr>
        <p:spPr>
          <a:xfrm>
            <a:off x="2684415" y="4838700"/>
            <a:ext cx="995785" cy="369332"/>
          </a:xfrm>
          <a:prstGeom prst="rect">
            <a:avLst/>
          </a:prstGeom>
          <a:noFill/>
        </p:spPr>
        <p:txBody>
          <a:bodyPr wrap="none" rtlCol="0">
            <a:spAutoFit/>
          </a:bodyPr>
          <a:lstStyle/>
          <a:p>
            <a:pPr algn="ctr"/>
            <a:r>
              <a:rPr lang="en-US" dirty="0" smtClean="0"/>
              <a:t>HLL VMs</a:t>
            </a:r>
          </a:p>
        </p:txBody>
      </p:sp>
      <p:sp>
        <p:nvSpPr>
          <p:cNvPr id="35" name="TextBox 34"/>
          <p:cNvSpPr txBox="1"/>
          <p:nvPr/>
        </p:nvSpPr>
        <p:spPr>
          <a:xfrm>
            <a:off x="5487165" y="4838700"/>
            <a:ext cx="849656" cy="646331"/>
          </a:xfrm>
          <a:prstGeom prst="rect">
            <a:avLst/>
          </a:prstGeom>
          <a:noFill/>
        </p:spPr>
        <p:txBody>
          <a:bodyPr wrap="none" rtlCol="0">
            <a:spAutoFit/>
          </a:bodyPr>
          <a:lstStyle/>
          <a:p>
            <a:pPr algn="ctr"/>
            <a:r>
              <a:rPr lang="en-US" dirty="0" smtClean="0"/>
              <a:t>Hosted</a:t>
            </a:r>
          </a:p>
          <a:p>
            <a:pPr algn="ctr"/>
            <a:r>
              <a:rPr lang="en-US" dirty="0" smtClean="0"/>
              <a:t>VMs</a:t>
            </a:r>
          </a:p>
        </p:txBody>
      </p:sp>
      <p:sp>
        <p:nvSpPr>
          <p:cNvPr id="36" name="TextBox 35"/>
          <p:cNvSpPr txBox="1"/>
          <p:nvPr/>
        </p:nvSpPr>
        <p:spPr>
          <a:xfrm>
            <a:off x="7249715" y="4838700"/>
            <a:ext cx="1348446" cy="646331"/>
          </a:xfrm>
          <a:prstGeom prst="rect">
            <a:avLst/>
          </a:prstGeom>
          <a:noFill/>
        </p:spPr>
        <p:txBody>
          <a:bodyPr wrap="none" rtlCol="0">
            <a:spAutoFit/>
          </a:bodyPr>
          <a:lstStyle/>
          <a:p>
            <a:pPr algn="ctr"/>
            <a:r>
              <a:rPr lang="en-US" dirty="0" smtClean="0"/>
              <a:t>Co-designed</a:t>
            </a:r>
          </a:p>
          <a:p>
            <a:pPr algn="ctr"/>
            <a:r>
              <a:rPr lang="en-US" dirty="0" smtClean="0"/>
              <a:t>VMs</a:t>
            </a:r>
          </a:p>
        </p:txBody>
      </p:sp>
      <p:cxnSp>
        <p:nvCxnSpPr>
          <p:cNvPr id="38" name="Straight Connector 37"/>
          <p:cNvCxnSpPr/>
          <p:nvPr/>
        </p:nvCxnSpPr>
        <p:spPr>
          <a:xfrm rot="16200000" flipH="1">
            <a:off x="7673551" y="4654836"/>
            <a:ext cx="367725" cy="1"/>
          </a:xfrm>
          <a:prstGeom prst="line">
            <a:avLst/>
          </a:prstGeom>
          <a:ln w="38100">
            <a:solidFill>
              <a:schemeClr val="tx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0" idx="2"/>
            <a:endCxn id="34" idx="0"/>
          </p:cNvCxnSpPr>
          <p:nvPr/>
        </p:nvCxnSpPr>
        <p:spPr>
          <a:xfrm rot="5400000">
            <a:off x="3034483" y="4680357"/>
            <a:ext cx="306169" cy="10517"/>
          </a:xfrm>
          <a:prstGeom prst="line">
            <a:avLst/>
          </a:prstGeom>
          <a:ln w="38100">
            <a:solidFill>
              <a:schemeClr val="tx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 Virtual Machine Monitor Architectures</a:t>
            </a:r>
            <a:endParaRPr lang="en-US" dirty="0"/>
          </a:p>
        </p:txBody>
      </p:sp>
      <p:sp>
        <p:nvSpPr>
          <p:cNvPr id="3" name="Content Placeholder 2"/>
          <p:cNvSpPr>
            <a:spLocks noGrp="1"/>
          </p:cNvSpPr>
          <p:nvPr>
            <p:ph idx="1"/>
          </p:nvPr>
        </p:nvSpPr>
        <p:spPr/>
        <p:txBody>
          <a:bodyPr/>
          <a:lstStyle/>
          <a:p>
            <a:r>
              <a:rPr lang="en-US" dirty="0" smtClean="0"/>
              <a:t>Traditional</a:t>
            </a:r>
          </a:p>
          <a:p>
            <a:r>
              <a:rPr lang="en-US" dirty="0" smtClean="0"/>
              <a:t>Hosted</a:t>
            </a:r>
          </a:p>
          <a:p>
            <a:pPr lvl="1"/>
            <a:r>
              <a:rPr lang="en-US" dirty="0" smtClean="0"/>
              <a:t>VMware Workstation</a:t>
            </a:r>
          </a:p>
          <a:p>
            <a:r>
              <a:rPr lang="en-US" dirty="0" smtClean="0"/>
              <a:t>Hybrid</a:t>
            </a:r>
          </a:p>
          <a:p>
            <a:pPr lvl="1"/>
            <a:r>
              <a:rPr lang="en-US" dirty="0" smtClean="0"/>
              <a:t>VMware ESX</a:t>
            </a:r>
          </a:p>
          <a:p>
            <a:pPr lvl="1"/>
            <a:r>
              <a:rPr lang="en-US" dirty="0" err="1" smtClean="0"/>
              <a:t>Xen</a:t>
            </a:r>
            <a:endParaRPr lang="en-US" dirty="0" smtClean="0"/>
          </a:p>
          <a:p>
            <a:r>
              <a:rPr lang="en-US" dirty="0" smtClean="0"/>
              <a:t>Hypervisor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a:t>
            </a:r>
            <a:endParaRPr lang="en-US" dirty="0"/>
          </a:p>
        </p:txBody>
      </p:sp>
      <p:sp>
        <p:nvSpPr>
          <p:cNvPr id="4" name="Rectangle 3"/>
          <p:cNvSpPr/>
          <p:nvPr/>
        </p:nvSpPr>
        <p:spPr>
          <a:xfrm>
            <a:off x="1066800" y="4495800"/>
            <a:ext cx="6858000" cy="533400"/>
          </a:xfrm>
          <a:prstGeom prst="rect">
            <a:avLst/>
          </a:prstGeom>
          <a:solidFill>
            <a:schemeClr val="tx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Hardware</a:t>
            </a:r>
          </a:p>
        </p:txBody>
      </p:sp>
      <p:sp>
        <p:nvSpPr>
          <p:cNvPr id="5" name="Rectangle 4"/>
          <p:cNvSpPr/>
          <p:nvPr/>
        </p:nvSpPr>
        <p:spPr>
          <a:xfrm>
            <a:off x="1066800" y="3733800"/>
            <a:ext cx="6858000" cy="609600"/>
          </a:xfrm>
          <a:prstGeom prst="rect">
            <a:avLst/>
          </a:prstGeom>
          <a:solidFill>
            <a:schemeClr val="bg2">
              <a:lumMod val="9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tx1"/>
                </a:solidFill>
              </a:rPr>
              <a:t>Virtual Machine Monitor</a:t>
            </a:r>
          </a:p>
        </p:txBody>
      </p:sp>
      <p:sp>
        <p:nvSpPr>
          <p:cNvPr id="6" name="Rectangle 5"/>
          <p:cNvSpPr/>
          <p:nvPr/>
        </p:nvSpPr>
        <p:spPr>
          <a:xfrm>
            <a:off x="1143000" y="3124200"/>
            <a:ext cx="1219200" cy="4572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smtClean="0">
                <a:solidFill>
                  <a:schemeClr val="tx1"/>
                </a:solidFill>
              </a:rPr>
              <a:t>Linux</a:t>
            </a:r>
          </a:p>
        </p:txBody>
      </p:sp>
      <p:sp>
        <p:nvSpPr>
          <p:cNvPr id="7" name="Rectangle 6"/>
          <p:cNvSpPr/>
          <p:nvPr/>
        </p:nvSpPr>
        <p:spPr>
          <a:xfrm>
            <a:off x="1143000" y="1752600"/>
            <a:ext cx="1219200" cy="13716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0" name="Rectangle 9"/>
          <p:cNvSpPr/>
          <p:nvPr/>
        </p:nvSpPr>
        <p:spPr>
          <a:xfrm>
            <a:off x="2514600" y="3124200"/>
            <a:ext cx="1219200" cy="4572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smtClean="0">
                <a:solidFill>
                  <a:schemeClr val="tx1"/>
                </a:solidFill>
              </a:rPr>
              <a:t>Linux (devel)</a:t>
            </a:r>
          </a:p>
        </p:txBody>
      </p:sp>
      <p:sp>
        <p:nvSpPr>
          <p:cNvPr id="11" name="Rectangle 10"/>
          <p:cNvSpPr/>
          <p:nvPr/>
        </p:nvSpPr>
        <p:spPr>
          <a:xfrm>
            <a:off x="2514600" y="1752600"/>
            <a:ext cx="1219200" cy="13716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3" name="Rectangle 12"/>
          <p:cNvSpPr/>
          <p:nvPr/>
        </p:nvSpPr>
        <p:spPr>
          <a:xfrm>
            <a:off x="3886200" y="3124200"/>
            <a:ext cx="1219200" cy="4572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smtClean="0">
                <a:solidFill>
                  <a:schemeClr val="tx1"/>
                </a:solidFill>
              </a:rPr>
              <a:t>XP</a:t>
            </a:r>
          </a:p>
        </p:txBody>
      </p:sp>
      <p:sp>
        <p:nvSpPr>
          <p:cNvPr id="14" name="Rectangle 13"/>
          <p:cNvSpPr/>
          <p:nvPr/>
        </p:nvSpPr>
        <p:spPr>
          <a:xfrm>
            <a:off x="3886200" y="1752600"/>
            <a:ext cx="1219200" cy="13716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6" name="Rectangle 15"/>
          <p:cNvSpPr/>
          <p:nvPr/>
        </p:nvSpPr>
        <p:spPr>
          <a:xfrm>
            <a:off x="5257800" y="3124200"/>
            <a:ext cx="1219200" cy="4572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smtClean="0">
                <a:solidFill>
                  <a:schemeClr val="tx1"/>
                </a:solidFill>
              </a:rPr>
              <a:t>Vista</a:t>
            </a:r>
          </a:p>
        </p:txBody>
      </p:sp>
      <p:sp>
        <p:nvSpPr>
          <p:cNvPr id="17" name="Rectangle 16"/>
          <p:cNvSpPr/>
          <p:nvPr/>
        </p:nvSpPr>
        <p:spPr>
          <a:xfrm>
            <a:off x="5257800" y="1752600"/>
            <a:ext cx="1219200" cy="13716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9" name="Rectangle 18"/>
          <p:cNvSpPr/>
          <p:nvPr/>
        </p:nvSpPr>
        <p:spPr>
          <a:xfrm>
            <a:off x="6629400" y="3124200"/>
            <a:ext cx="1219200" cy="4572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smtClean="0">
                <a:solidFill>
                  <a:schemeClr val="tx1"/>
                </a:solidFill>
              </a:rPr>
              <a:t>MacOS</a:t>
            </a:r>
          </a:p>
        </p:txBody>
      </p:sp>
      <p:sp>
        <p:nvSpPr>
          <p:cNvPr id="20" name="Rectangle 19"/>
          <p:cNvSpPr/>
          <p:nvPr/>
        </p:nvSpPr>
        <p:spPr>
          <a:xfrm>
            <a:off x="6629400" y="1752600"/>
            <a:ext cx="1219200" cy="13716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1" name="Oval 20"/>
          <p:cNvSpPr/>
          <p:nvPr/>
        </p:nvSpPr>
        <p:spPr>
          <a:xfrm>
            <a:off x="1371600" y="2057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2" name="Oval 21"/>
          <p:cNvSpPr/>
          <p:nvPr/>
        </p:nvSpPr>
        <p:spPr>
          <a:xfrm>
            <a:off x="1295400" y="2590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3" name="Oval 22"/>
          <p:cNvSpPr/>
          <p:nvPr/>
        </p:nvSpPr>
        <p:spPr>
          <a:xfrm>
            <a:off x="18288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4" name="Oval 23"/>
          <p:cNvSpPr/>
          <p:nvPr/>
        </p:nvSpPr>
        <p:spPr>
          <a:xfrm>
            <a:off x="4572000" y="2590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5" name="Oval 24"/>
          <p:cNvSpPr/>
          <p:nvPr/>
        </p:nvSpPr>
        <p:spPr>
          <a:xfrm>
            <a:off x="2743200" y="2057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6" name="Oval 25"/>
          <p:cNvSpPr/>
          <p:nvPr/>
        </p:nvSpPr>
        <p:spPr>
          <a:xfrm>
            <a:off x="3200400" y="2438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7" name="Oval 26"/>
          <p:cNvSpPr/>
          <p:nvPr/>
        </p:nvSpPr>
        <p:spPr>
          <a:xfrm>
            <a:off x="2667000" y="2590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8" name="Oval 27"/>
          <p:cNvSpPr/>
          <p:nvPr/>
        </p:nvSpPr>
        <p:spPr>
          <a:xfrm>
            <a:off x="4038600" y="2514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9" name="Oval 28"/>
          <p:cNvSpPr/>
          <p:nvPr/>
        </p:nvSpPr>
        <p:spPr>
          <a:xfrm>
            <a:off x="5638800" y="2133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0" name="Oval 29"/>
          <p:cNvSpPr/>
          <p:nvPr/>
        </p:nvSpPr>
        <p:spPr>
          <a:xfrm>
            <a:off x="5943600" y="2590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1" name="Oval 30"/>
          <p:cNvSpPr/>
          <p:nvPr/>
        </p:nvSpPr>
        <p:spPr>
          <a:xfrm>
            <a:off x="5410200" y="2590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2" name="Oval 31"/>
          <p:cNvSpPr/>
          <p:nvPr/>
        </p:nvSpPr>
        <p:spPr>
          <a:xfrm>
            <a:off x="6781800" y="2057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3" name="Oval 32"/>
          <p:cNvSpPr/>
          <p:nvPr/>
        </p:nvSpPr>
        <p:spPr>
          <a:xfrm>
            <a:off x="73152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 name="Oval 33"/>
          <p:cNvSpPr/>
          <p:nvPr/>
        </p:nvSpPr>
        <p:spPr>
          <a:xfrm>
            <a:off x="6858000" y="2590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5" name="Rectangle 34"/>
          <p:cNvSpPr/>
          <p:nvPr/>
        </p:nvSpPr>
        <p:spPr>
          <a:xfrm>
            <a:off x="1143000" y="1752600"/>
            <a:ext cx="1219200" cy="18288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6" name="Rectangle 35"/>
          <p:cNvSpPr/>
          <p:nvPr/>
        </p:nvSpPr>
        <p:spPr>
          <a:xfrm>
            <a:off x="2514600" y="1752600"/>
            <a:ext cx="1219200" cy="18288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7" name="Rectangle 36"/>
          <p:cNvSpPr/>
          <p:nvPr/>
        </p:nvSpPr>
        <p:spPr>
          <a:xfrm>
            <a:off x="3886200" y="1752600"/>
            <a:ext cx="1219200" cy="18288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8" name="Rectangle 37"/>
          <p:cNvSpPr/>
          <p:nvPr/>
        </p:nvSpPr>
        <p:spPr>
          <a:xfrm>
            <a:off x="5257800" y="1752600"/>
            <a:ext cx="1219200" cy="18288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9" name="Rectangle 38"/>
          <p:cNvSpPr/>
          <p:nvPr/>
        </p:nvSpPr>
        <p:spPr>
          <a:xfrm>
            <a:off x="6629400" y="1752600"/>
            <a:ext cx="1219200" cy="18288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0" name="Oval 39"/>
          <p:cNvSpPr/>
          <p:nvPr/>
        </p:nvSpPr>
        <p:spPr>
          <a:xfrm>
            <a:off x="4572000" y="2057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1" name="Oval 40"/>
          <p:cNvSpPr/>
          <p:nvPr/>
        </p:nvSpPr>
        <p:spPr>
          <a:xfrm>
            <a:off x="4038600" y="1981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2" name="Content Placeholder 41"/>
          <p:cNvSpPr>
            <a:spLocks noGrp="1"/>
          </p:cNvSpPr>
          <p:nvPr>
            <p:ph idx="1"/>
          </p:nvPr>
        </p:nvSpPr>
        <p:spPr>
          <a:xfrm>
            <a:off x="457200" y="5486400"/>
            <a:ext cx="8229600" cy="639763"/>
          </a:xfrm>
        </p:spPr>
        <p:txBody>
          <a:bodyPr>
            <a:normAutofit/>
          </a:bodyPr>
          <a:lstStyle/>
          <a:p>
            <a:r>
              <a:rPr lang="en-US" dirty="0" smtClean="0"/>
              <a:t>Examples:</a:t>
            </a:r>
            <a:r>
              <a:rPr lang="en-US" baseline="0" dirty="0" smtClean="0"/>
              <a:t>  </a:t>
            </a:r>
            <a:r>
              <a:rPr lang="en-US" dirty="0" smtClean="0"/>
              <a:t>IBM</a:t>
            </a:r>
            <a:r>
              <a:rPr lang="en-US" baseline="0" dirty="0" smtClean="0"/>
              <a:t> VM/370, Stanford DISCO</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Hosted Virtual</a:t>
            </a:r>
            <a:r>
              <a:rPr lang="en-US" baseline="0" dirty="0" smtClean="0"/>
              <a:t> Machines</a:t>
            </a:r>
            <a:endParaRPr lang="en-US" dirty="0"/>
          </a:p>
        </p:txBody>
      </p:sp>
      <p:sp>
        <p:nvSpPr>
          <p:cNvPr id="3" name="Content Placeholder 2"/>
          <p:cNvSpPr>
            <a:spLocks noGrp="1"/>
          </p:cNvSpPr>
          <p:nvPr>
            <p:ph idx="1"/>
          </p:nvPr>
        </p:nvSpPr>
        <p:spPr/>
        <p:txBody>
          <a:bodyPr>
            <a:normAutofit/>
          </a:bodyPr>
          <a:lstStyle/>
          <a:p>
            <a:r>
              <a:rPr lang="en-US" dirty="0" smtClean="0"/>
              <a:t>Goal:</a:t>
            </a:r>
          </a:p>
          <a:p>
            <a:pPr lvl="1"/>
            <a:r>
              <a:rPr lang="en-US" dirty="0" smtClean="0"/>
              <a:t>Run Virtual Machines as an application on an existing Operating System</a:t>
            </a:r>
          </a:p>
          <a:p>
            <a:r>
              <a:rPr lang="en-US" dirty="0" smtClean="0"/>
              <a:t>Why</a:t>
            </a:r>
          </a:p>
          <a:p>
            <a:pPr lvl="1"/>
            <a:r>
              <a:rPr lang="en-US" dirty="0" smtClean="0"/>
              <a:t>Application continuity</a:t>
            </a:r>
          </a:p>
          <a:p>
            <a:pPr lvl="1"/>
            <a:r>
              <a:rPr lang="en-US" dirty="0" smtClean="0"/>
              <a:t>Reuse existing device drivers</a:t>
            </a:r>
          </a:p>
          <a:p>
            <a:pPr lvl="1"/>
            <a:r>
              <a:rPr lang="en-US" dirty="0" smtClean="0"/>
              <a:t>Leverage OS support</a:t>
            </a:r>
          </a:p>
          <a:p>
            <a:pPr lvl="2"/>
            <a:r>
              <a:rPr lang="en-US" dirty="0" smtClean="0"/>
              <a:t>File system</a:t>
            </a:r>
          </a:p>
          <a:p>
            <a:pPr lvl="2"/>
            <a:r>
              <a:rPr lang="en-US" dirty="0" smtClean="0"/>
              <a:t>CPU Scheduler</a:t>
            </a:r>
          </a:p>
          <a:p>
            <a:pPr lvl="1"/>
            <a:r>
              <a:rPr lang="en-US" dirty="0" smtClean="0"/>
              <a:t>VM management platform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Hosted Monitor Architecture</a:t>
            </a:r>
            <a:endParaRPr lang="en-US" dirty="0"/>
          </a:p>
        </p:txBody>
      </p:sp>
      <p:sp>
        <p:nvSpPr>
          <p:cNvPr id="4" name="Rectangle 3"/>
          <p:cNvSpPr/>
          <p:nvPr/>
        </p:nvSpPr>
        <p:spPr>
          <a:xfrm>
            <a:off x="1066800" y="5486400"/>
            <a:ext cx="6858000" cy="533400"/>
          </a:xfrm>
          <a:prstGeom prst="rect">
            <a:avLst/>
          </a:prstGeom>
          <a:solidFill>
            <a:schemeClr val="tx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Hardware</a:t>
            </a:r>
          </a:p>
        </p:txBody>
      </p:sp>
      <p:sp>
        <p:nvSpPr>
          <p:cNvPr id="5" name="Rectangle 4"/>
          <p:cNvSpPr/>
          <p:nvPr/>
        </p:nvSpPr>
        <p:spPr>
          <a:xfrm>
            <a:off x="4724400" y="3657600"/>
            <a:ext cx="3200400" cy="16764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400" b="1" dirty="0" smtClean="0">
                <a:solidFill>
                  <a:schemeClr val="tx1"/>
                </a:solidFill>
              </a:rPr>
              <a:t>Virtual Machine Monitor</a:t>
            </a:r>
          </a:p>
        </p:txBody>
      </p:sp>
      <p:sp>
        <p:nvSpPr>
          <p:cNvPr id="6" name="Rectangle 5"/>
          <p:cNvSpPr/>
          <p:nvPr/>
        </p:nvSpPr>
        <p:spPr>
          <a:xfrm>
            <a:off x="4800600" y="2895600"/>
            <a:ext cx="30480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Guest OS </a:t>
            </a:r>
            <a:r>
              <a:rPr lang="en-US" sz="1400" b="1" dirty="0" smtClean="0">
                <a:solidFill>
                  <a:schemeClr val="tx1"/>
                </a:solidFill>
              </a:rPr>
              <a:t>(Linux)</a:t>
            </a:r>
          </a:p>
        </p:txBody>
      </p:sp>
      <p:sp>
        <p:nvSpPr>
          <p:cNvPr id="7" name="Rectangle 6"/>
          <p:cNvSpPr/>
          <p:nvPr/>
        </p:nvSpPr>
        <p:spPr>
          <a:xfrm>
            <a:off x="4800600" y="1447800"/>
            <a:ext cx="3048000" cy="1447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3" name="Rectangle 12"/>
          <p:cNvSpPr/>
          <p:nvPr/>
        </p:nvSpPr>
        <p:spPr>
          <a:xfrm>
            <a:off x="1066800" y="3657600"/>
            <a:ext cx="3124200" cy="16764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spcAft>
                <a:spcPts val="600"/>
              </a:spcAft>
            </a:pPr>
            <a:r>
              <a:rPr lang="en-US" sz="1600" b="1" dirty="0" smtClean="0">
                <a:solidFill>
                  <a:schemeClr val="tx1"/>
                </a:solidFill>
              </a:rPr>
              <a:t>Host OS </a:t>
            </a:r>
            <a:r>
              <a:rPr lang="en-US" sz="1400" b="1" dirty="0" smtClean="0">
                <a:solidFill>
                  <a:schemeClr val="tx1"/>
                </a:solidFill>
              </a:rPr>
              <a:t>(Window XP)</a:t>
            </a:r>
          </a:p>
        </p:txBody>
      </p:sp>
      <p:sp>
        <p:nvSpPr>
          <p:cNvPr id="14" name="Rectangle 13"/>
          <p:cNvSpPr/>
          <p:nvPr/>
        </p:nvSpPr>
        <p:spPr>
          <a:xfrm>
            <a:off x="1066800" y="1447800"/>
            <a:ext cx="3124200" cy="2209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1" name="Oval 20"/>
          <p:cNvSpPr/>
          <p:nvPr/>
        </p:nvSpPr>
        <p:spPr>
          <a:xfrm>
            <a:off x="5029200" y="1752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2" name="Oval 21"/>
          <p:cNvSpPr/>
          <p:nvPr/>
        </p:nvSpPr>
        <p:spPr>
          <a:xfrm>
            <a:off x="62484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3" name="Oval 22"/>
          <p:cNvSpPr/>
          <p:nvPr/>
        </p:nvSpPr>
        <p:spPr>
          <a:xfrm>
            <a:off x="5486400" y="2209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4" name="Oval 23"/>
          <p:cNvSpPr/>
          <p:nvPr/>
        </p:nvSpPr>
        <p:spPr>
          <a:xfrm>
            <a:off x="1219200" y="2209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8" name="Oval 27"/>
          <p:cNvSpPr/>
          <p:nvPr/>
        </p:nvSpPr>
        <p:spPr>
          <a:xfrm>
            <a:off x="18288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5" name="Rectangle 34"/>
          <p:cNvSpPr/>
          <p:nvPr/>
        </p:nvSpPr>
        <p:spPr>
          <a:xfrm>
            <a:off x="4800600" y="1447800"/>
            <a:ext cx="3048000" cy="20574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7" name="Rectangle 36"/>
          <p:cNvSpPr/>
          <p:nvPr/>
        </p:nvSpPr>
        <p:spPr>
          <a:xfrm>
            <a:off x="1066800" y="1447800"/>
            <a:ext cx="3124200" cy="38862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0" name="Oval 39"/>
          <p:cNvSpPr/>
          <p:nvPr/>
        </p:nvSpPr>
        <p:spPr>
          <a:xfrm>
            <a:off x="1371600" y="30480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1" name="Oval 40"/>
          <p:cNvSpPr/>
          <p:nvPr/>
        </p:nvSpPr>
        <p:spPr>
          <a:xfrm>
            <a:off x="1828800" y="1752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43" name="Straight Connector 42"/>
          <p:cNvCxnSpPr/>
          <p:nvPr/>
        </p:nvCxnSpPr>
        <p:spPr>
          <a:xfrm rot="5400000" flipH="1" flipV="1">
            <a:off x="2513806" y="3352800"/>
            <a:ext cx="3963194" cy="794"/>
          </a:xfrm>
          <a:prstGeom prst="line">
            <a:avLst/>
          </a:prstGeom>
          <a:ln w="12700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981200" y="2971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6" name="Rectangle 45"/>
          <p:cNvSpPr/>
          <p:nvPr/>
        </p:nvSpPr>
        <p:spPr>
          <a:xfrm>
            <a:off x="2590800" y="1828800"/>
            <a:ext cx="1371600" cy="16002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 User App</a:t>
            </a:r>
          </a:p>
        </p:txBody>
      </p:sp>
      <p:sp>
        <p:nvSpPr>
          <p:cNvPr id="47" name="Rectangle 46"/>
          <p:cNvSpPr/>
          <p:nvPr/>
        </p:nvSpPr>
        <p:spPr>
          <a:xfrm>
            <a:off x="2895600" y="3810000"/>
            <a:ext cx="990600" cy="11430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Kernel Module</a:t>
            </a:r>
          </a:p>
        </p:txBody>
      </p:sp>
      <p:sp>
        <p:nvSpPr>
          <p:cNvPr id="48" name="Oval 47"/>
          <p:cNvSpPr/>
          <p:nvPr/>
        </p:nvSpPr>
        <p:spPr>
          <a:xfrm>
            <a:off x="7086600" y="2133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9" name="Oval 48"/>
          <p:cNvSpPr/>
          <p:nvPr/>
        </p:nvSpPr>
        <p:spPr>
          <a:xfrm>
            <a:off x="6172200" y="1752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50" name="Freeform 49"/>
          <p:cNvSpPr/>
          <p:nvPr/>
        </p:nvSpPr>
        <p:spPr>
          <a:xfrm>
            <a:off x="3886200" y="4191000"/>
            <a:ext cx="819807" cy="149773"/>
          </a:xfrm>
          <a:custGeom>
            <a:avLst/>
            <a:gdLst>
              <a:gd name="connsiteX0" fmla="*/ 819807 w 819807"/>
              <a:gd name="connsiteY0" fmla="*/ 149773 h 149773"/>
              <a:gd name="connsiteX1" fmla="*/ 394138 w 819807"/>
              <a:gd name="connsiteY1" fmla="*/ 7883 h 149773"/>
              <a:gd name="connsiteX2" fmla="*/ 0 w 819807"/>
              <a:gd name="connsiteY2" fmla="*/ 102476 h 149773"/>
            </a:gdLst>
            <a:ahLst/>
            <a:cxnLst>
              <a:cxn ang="0">
                <a:pos x="connsiteX0" y="connsiteY0"/>
              </a:cxn>
              <a:cxn ang="0">
                <a:pos x="connsiteX1" y="connsiteY1"/>
              </a:cxn>
              <a:cxn ang="0">
                <a:pos x="connsiteX2" y="connsiteY2"/>
              </a:cxn>
            </a:cxnLst>
            <a:rect l="l" t="t" r="r" b="b"/>
            <a:pathLst>
              <a:path w="819807" h="149773">
                <a:moveTo>
                  <a:pt x="819807" y="149773"/>
                </a:moveTo>
                <a:cubicBezTo>
                  <a:pt x="675290" y="82769"/>
                  <a:pt x="530773" y="15766"/>
                  <a:pt x="394138" y="7883"/>
                </a:cubicBezTo>
                <a:cubicBezTo>
                  <a:pt x="257504" y="0"/>
                  <a:pt x="128752" y="51238"/>
                  <a:pt x="0" y="102476"/>
                </a:cubicBezTo>
              </a:path>
            </a:pathLst>
          </a:cu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flipH="1" flipV="1">
            <a:off x="3886200" y="4495800"/>
            <a:ext cx="819807" cy="149773"/>
          </a:xfrm>
          <a:custGeom>
            <a:avLst/>
            <a:gdLst>
              <a:gd name="connsiteX0" fmla="*/ 819807 w 819807"/>
              <a:gd name="connsiteY0" fmla="*/ 149773 h 149773"/>
              <a:gd name="connsiteX1" fmla="*/ 394138 w 819807"/>
              <a:gd name="connsiteY1" fmla="*/ 7883 h 149773"/>
              <a:gd name="connsiteX2" fmla="*/ 0 w 819807"/>
              <a:gd name="connsiteY2" fmla="*/ 102476 h 149773"/>
            </a:gdLst>
            <a:ahLst/>
            <a:cxnLst>
              <a:cxn ang="0">
                <a:pos x="connsiteX0" y="connsiteY0"/>
              </a:cxn>
              <a:cxn ang="0">
                <a:pos x="connsiteX1" y="connsiteY1"/>
              </a:cxn>
              <a:cxn ang="0">
                <a:pos x="connsiteX2" y="connsiteY2"/>
              </a:cxn>
            </a:cxnLst>
            <a:rect l="l" t="t" r="r" b="b"/>
            <a:pathLst>
              <a:path w="819807" h="149773">
                <a:moveTo>
                  <a:pt x="819807" y="149773"/>
                </a:moveTo>
                <a:cubicBezTo>
                  <a:pt x="675290" y="82769"/>
                  <a:pt x="530773" y="15766"/>
                  <a:pt x="394138" y="7883"/>
                </a:cubicBezTo>
                <a:cubicBezTo>
                  <a:pt x="257504" y="0"/>
                  <a:pt x="128752" y="51238"/>
                  <a:pt x="0" y="102476"/>
                </a:cubicBezTo>
              </a:path>
            </a:pathLst>
          </a:cu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Rectangular Callout 54"/>
          <p:cNvSpPr/>
          <p:nvPr/>
        </p:nvSpPr>
        <p:spPr>
          <a:xfrm>
            <a:off x="5105400" y="4038600"/>
            <a:ext cx="1905000" cy="457200"/>
          </a:xfrm>
          <a:prstGeom prst="wedgeRectCallout">
            <a:avLst>
              <a:gd name="adj1" fmla="val -80213"/>
              <a:gd name="adj2" fmla="val -13362"/>
            </a:avLst>
          </a:prstGeom>
          <a:solidFill>
            <a:schemeClr val="bg1"/>
          </a:solidFill>
          <a:ln w="9525">
            <a:solidFill>
              <a:schemeClr val="tx1">
                <a:lumMod val="65000"/>
                <a:lumOff val="35000"/>
              </a:schemeClr>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2000" b="1" dirty="0" smtClean="0">
                <a:solidFill>
                  <a:schemeClr val="tx1"/>
                </a:solidFill>
              </a:rPr>
              <a:t>World Switch</a:t>
            </a:r>
          </a:p>
        </p:txBody>
      </p:sp>
      <p:grpSp>
        <p:nvGrpSpPr>
          <p:cNvPr id="30" name="Group 29"/>
          <p:cNvGrpSpPr/>
          <p:nvPr/>
        </p:nvGrpSpPr>
        <p:grpSpPr>
          <a:xfrm rot="5400000">
            <a:off x="3160986" y="3392214"/>
            <a:ext cx="381000" cy="454573"/>
            <a:chOff x="4038600" y="4343400"/>
            <a:chExt cx="819807" cy="454573"/>
          </a:xfrm>
        </p:grpSpPr>
        <p:sp>
          <p:nvSpPr>
            <p:cNvPr id="27" name="Freeform 26"/>
            <p:cNvSpPr/>
            <p:nvPr/>
          </p:nvSpPr>
          <p:spPr>
            <a:xfrm>
              <a:off x="4038600" y="4343400"/>
              <a:ext cx="819807" cy="149773"/>
            </a:xfrm>
            <a:custGeom>
              <a:avLst/>
              <a:gdLst>
                <a:gd name="connsiteX0" fmla="*/ 819807 w 819807"/>
                <a:gd name="connsiteY0" fmla="*/ 149773 h 149773"/>
                <a:gd name="connsiteX1" fmla="*/ 394138 w 819807"/>
                <a:gd name="connsiteY1" fmla="*/ 7883 h 149773"/>
                <a:gd name="connsiteX2" fmla="*/ 0 w 819807"/>
                <a:gd name="connsiteY2" fmla="*/ 102476 h 149773"/>
              </a:gdLst>
              <a:ahLst/>
              <a:cxnLst>
                <a:cxn ang="0">
                  <a:pos x="connsiteX0" y="connsiteY0"/>
                </a:cxn>
                <a:cxn ang="0">
                  <a:pos x="connsiteX1" y="connsiteY1"/>
                </a:cxn>
                <a:cxn ang="0">
                  <a:pos x="connsiteX2" y="connsiteY2"/>
                </a:cxn>
              </a:cxnLst>
              <a:rect l="l" t="t" r="r" b="b"/>
              <a:pathLst>
                <a:path w="819807" h="149773">
                  <a:moveTo>
                    <a:pt x="819807" y="149773"/>
                  </a:moveTo>
                  <a:cubicBezTo>
                    <a:pt x="675290" y="82769"/>
                    <a:pt x="530773" y="15766"/>
                    <a:pt x="394138" y="7883"/>
                  </a:cubicBezTo>
                  <a:cubicBezTo>
                    <a:pt x="257504" y="0"/>
                    <a:pt x="128752" y="51238"/>
                    <a:pt x="0" y="102476"/>
                  </a:cubicBezTo>
                </a:path>
              </a:pathLst>
            </a:cu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flipH="1" flipV="1">
              <a:off x="4038600" y="4648200"/>
              <a:ext cx="819807" cy="149773"/>
            </a:xfrm>
            <a:custGeom>
              <a:avLst/>
              <a:gdLst>
                <a:gd name="connsiteX0" fmla="*/ 819807 w 819807"/>
                <a:gd name="connsiteY0" fmla="*/ 149773 h 149773"/>
                <a:gd name="connsiteX1" fmla="*/ 394138 w 819807"/>
                <a:gd name="connsiteY1" fmla="*/ 7883 h 149773"/>
                <a:gd name="connsiteX2" fmla="*/ 0 w 819807"/>
                <a:gd name="connsiteY2" fmla="*/ 102476 h 149773"/>
              </a:gdLst>
              <a:ahLst/>
              <a:cxnLst>
                <a:cxn ang="0">
                  <a:pos x="connsiteX0" y="connsiteY0"/>
                </a:cxn>
                <a:cxn ang="0">
                  <a:pos x="connsiteX1" y="connsiteY1"/>
                </a:cxn>
                <a:cxn ang="0">
                  <a:pos x="connsiteX2" y="connsiteY2"/>
                </a:cxn>
              </a:cxnLst>
              <a:rect l="l" t="t" r="r" b="b"/>
              <a:pathLst>
                <a:path w="819807" h="149773">
                  <a:moveTo>
                    <a:pt x="819807" y="149773"/>
                  </a:moveTo>
                  <a:cubicBezTo>
                    <a:pt x="675290" y="82769"/>
                    <a:pt x="530773" y="15766"/>
                    <a:pt x="394138" y="7883"/>
                  </a:cubicBezTo>
                  <a:cubicBezTo>
                    <a:pt x="257504" y="0"/>
                    <a:pt x="128752" y="51238"/>
                    <a:pt x="0" y="102476"/>
                  </a:cubicBezTo>
                </a:path>
              </a:pathLst>
            </a:cu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Hosted Monitor Architecture</a:t>
            </a:r>
            <a:endParaRPr lang="en-US" dirty="0"/>
          </a:p>
        </p:txBody>
      </p:sp>
      <p:sp>
        <p:nvSpPr>
          <p:cNvPr id="4" name="Rectangle 3"/>
          <p:cNvSpPr/>
          <p:nvPr/>
        </p:nvSpPr>
        <p:spPr>
          <a:xfrm>
            <a:off x="1066800" y="5486400"/>
            <a:ext cx="6858000" cy="533400"/>
          </a:xfrm>
          <a:prstGeom prst="rect">
            <a:avLst/>
          </a:prstGeom>
          <a:solidFill>
            <a:schemeClr val="tx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Hardware</a:t>
            </a:r>
          </a:p>
        </p:txBody>
      </p:sp>
      <p:sp>
        <p:nvSpPr>
          <p:cNvPr id="5" name="Rectangle 4"/>
          <p:cNvSpPr/>
          <p:nvPr/>
        </p:nvSpPr>
        <p:spPr>
          <a:xfrm>
            <a:off x="4724400" y="3657600"/>
            <a:ext cx="3200400" cy="16764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400" b="1" dirty="0" smtClean="0">
                <a:solidFill>
                  <a:schemeClr val="tx1"/>
                </a:solidFill>
              </a:rPr>
              <a:t>Virtual Machine Monitor</a:t>
            </a:r>
          </a:p>
        </p:txBody>
      </p:sp>
      <p:sp>
        <p:nvSpPr>
          <p:cNvPr id="6" name="Rectangle 5"/>
          <p:cNvSpPr/>
          <p:nvPr/>
        </p:nvSpPr>
        <p:spPr>
          <a:xfrm>
            <a:off x="4800600" y="2895600"/>
            <a:ext cx="30480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Guest OS </a:t>
            </a:r>
            <a:r>
              <a:rPr lang="en-US" sz="1400" b="1" dirty="0" smtClean="0">
                <a:solidFill>
                  <a:schemeClr val="tx1"/>
                </a:solidFill>
              </a:rPr>
              <a:t>(Linux)</a:t>
            </a:r>
          </a:p>
        </p:txBody>
      </p:sp>
      <p:sp>
        <p:nvSpPr>
          <p:cNvPr id="7" name="Rectangle 6"/>
          <p:cNvSpPr/>
          <p:nvPr/>
        </p:nvSpPr>
        <p:spPr>
          <a:xfrm>
            <a:off x="4800600" y="1447800"/>
            <a:ext cx="3048000" cy="1447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3" name="Rectangle 12"/>
          <p:cNvSpPr/>
          <p:nvPr/>
        </p:nvSpPr>
        <p:spPr>
          <a:xfrm>
            <a:off x="1066800" y="3657600"/>
            <a:ext cx="3124200" cy="16764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spcAft>
                <a:spcPts val="600"/>
              </a:spcAft>
            </a:pPr>
            <a:r>
              <a:rPr lang="en-US" sz="1600" b="1" dirty="0" smtClean="0">
                <a:solidFill>
                  <a:schemeClr val="tx1"/>
                </a:solidFill>
              </a:rPr>
              <a:t>Host OS </a:t>
            </a:r>
            <a:r>
              <a:rPr lang="en-US" sz="1400" b="1" dirty="0" smtClean="0">
                <a:solidFill>
                  <a:schemeClr val="tx1"/>
                </a:solidFill>
              </a:rPr>
              <a:t>(Window XP)</a:t>
            </a:r>
          </a:p>
        </p:txBody>
      </p:sp>
      <p:sp>
        <p:nvSpPr>
          <p:cNvPr id="14" name="Rectangle 13"/>
          <p:cNvSpPr/>
          <p:nvPr/>
        </p:nvSpPr>
        <p:spPr>
          <a:xfrm>
            <a:off x="1066800" y="1447800"/>
            <a:ext cx="3124200" cy="2209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1" name="Oval 20"/>
          <p:cNvSpPr/>
          <p:nvPr/>
        </p:nvSpPr>
        <p:spPr>
          <a:xfrm>
            <a:off x="5029200" y="1752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2" name="Oval 21"/>
          <p:cNvSpPr/>
          <p:nvPr/>
        </p:nvSpPr>
        <p:spPr>
          <a:xfrm>
            <a:off x="62484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3" name="Oval 22"/>
          <p:cNvSpPr/>
          <p:nvPr/>
        </p:nvSpPr>
        <p:spPr>
          <a:xfrm>
            <a:off x="5486400" y="2209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4" name="Oval 23"/>
          <p:cNvSpPr/>
          <p:nvPr/>
        </p:nvSpPr>
        <p:spPr>
          <a:xfrm>
            <a:off x="1219200" y="2209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8" name="Oval 27"/>
          <p:cNvSpPr/>
          <p:nvPr/>
        </p:nvSpPr>
        <p:spPr>
          <a:xfrm>
            <a:off x="18288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5" name="Rectangle 34"/>
          <p:cNvSpPr/>
          <p:nvPr/>
        </p:nvSpPr>
        <p:spPr>
          <a:xfrm>
            <a:off x="4800600" y="1447800"/>
            <a:ext cx="3048000" cy="20574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7" name="Rectangle 36"/>
          <p:cNvSpPr/>
          <p:nvPr/>
        </p:nvSpPr>
        <p:spPr>
          <a:xfrm>
            <a:off x="1066800" y="1447800"/>
            <a:ext cx="3124200" cy="38862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0" name="Oval 39"/>
          <p:cNvSpPr/>
          <p:nvPr/>
        </p:nvSpPr>
        <p:spPr>
          <a:xfrm>
            <a:off x="1371600" y="30480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1" name="Oval 40"/>
          <p:cNvSpPr/>
          <p:nvPr/>
        </p:nvSpPr>
        <p:spPr>
          <a:xfrm>
            <a:off x="1828800" y="1752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43" name="Straight Connector 42"/>
          <p:cNvCxnSpPr/>
          <p:nvPr/>
        </p:nvCxnSpPr>
        <p:spPr>
          <a:xfrm rot="5400000" flipH="1" flipV="1">
            <a:off x="2513806" y="3352800"/>
            <a:ext cx="3963194" cy="794"/>
          </a:xfrm>
          <a:prstGeom prst="line">
            <a:avLst/>
          </a:prstGeom>
          <a:ln w="12700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981200" y="2971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6" name="Rectangle 45"/>
          <p:cNvSpPr/>
          <p:nvPr/>
        </p:nvSpPr>
        <p:spPr>
          <a:xfrm>
            <a:off x="2590800" y="1828800"/>
            <a:ext cx="1371600" cy="16002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 User App</a:t>
            </a:r>
          </a:p>
        </p:txBody>
      </p:sp>
      <p:sp>
        <p:nvSpPr>
          <p:cNvPr id="47" name="Rectangle 46"/>
          <p:cNvSpPr/>
          <p:nvPr/>
        </p:nvSpPr>
        <p:spPr>
          <a:xfrm>
            <a:off x="2895600" y="3810000"/>
            <a:ext cx="990600" cy="11430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Kernel Module</a:t>
            </a:r>
          </a:p>
        </p:txBody>
      </p:sp>
      <p:sp>
        <p:nvSpPr>
          <p:cNvPr id="48" name="Oval 47"/>
          <p:cNvSpPr/>
          <p:nvPr/>
        </p:nvSpPr>
        <p:spPr>
          <a:xfrm>
            <a:off x="7086600" y="2133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9" name="Oval 48"/>
          <p:cNvSpPr/>
          <p:nvPr/>
        </p:nvSpPr>
        <p:spPr>
          <a:xfrm>
            <a:off x="6172200" y="1752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0" name="Freeform 29"/>
          <p:cNvSpPr/>
          <p:nvPr/>
        </p:nvSpPr>
        <p:spPr>
          <a:xfrm>
            <a:off x="5552090" y="3499945"/>
            <a:ext cx="1229710" cy="740979"/>
          </a:xfrm>
          <a:custGeom>
            <a:avLst/>
            <a:gdLst>
              <a:gd name="connsiteX0" fmla="*/ 139262 w 1229710"/>
              <a:gd name="connsiteY0" fmla="*/ 15765 h 740979"/>
              <a:gd name="connsiteX1" fmla="*/ 155027 w 1229710"/>
              <a:gd name="connsiteY1" fmla="*/ 567558 h 740979"/>
              <a:gd name="connsiteX2" fmla="*/ 1069427 w 1229710"/>
              <a:gd name="connsiteY2" fmla="*/ 646386 h 740979"/>
              <a:gd name="connsiteX3" fmla="*/ 1116724 w 1229710"/>
              <a:gd name="connsiteY3" fmla="*/ 0 h 740979"/>
            </a:gdLst>
            <a:ahLst/>
            <a:cxnLst>
              <a:cxn ang="0">
                <a:pos x="connsiteX0" y="connsiteY0"/>
              </a:cxn>
              <a:cxn ang="0">
                <a:pos x="connsiteX1" y="connsiteY1"/>
              </a:cxn>
              <a:cxn ang="0">
                <a:pos x="connsiteX2" y="connsiteY2"/>
              </a:cxn>
              <a:cxn ang="0">
                <a:pos x="connsiteX3" y="connsiteY3"/>
              </a:cxn>
            </a:cxnLst>
            <a:rect l="l" t="t" r="r" b="b"/>
            <a:pathLst>
              <a:path w="1229710" h="740979">
                <a:moveTo>
                  <a:pt x="139262" y="15765"/>
                </a:moveTo>
                <a:cubicBezTo>
                  <a:pt x="69631" y="239110"/>
                  <a:pt x="0" y="462455"/>
                  <a:pt x="155027" y="567558"/>
                </a:cubicBezTo>
                <a:cubicBezTo>
                  <a:pt x="310054" y="672661"/>
                  <a:pt x="909144" y="740979"/>
                  <a:pt x="1069427" y="646386"/>
                </a:cubicBezTo>
                <a:cubicBezTo>
                  <a:pt x="1229710" y="551793"/>
                  <a:pt x="1173217" y="275896"/>
                  <a:pt x="1116724" y="0"/>
                </a:cubicBezTo>
              </a:path>
            </a:pathLst>
          </a:cu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ectangular Callout 30"/>
          <p:cNvSpPr/>
          <p:nvPr/>
        </p:nvSpPr>
        <p:spPr>
          <a:xfrm>
            <a:off x="6553200" y="4343400"/>
            <a:ext cx="1905000" cy="762000"/>
          </a:xfrm>
          <a:prstGeom prst="wedgeRectCallout">
            <a:avLst>
              <a:gd name="adj1" fmla="val -76903"/>
              <a:gd name="adj2" fmla="val -73706"/>
            </a:avLst>
          </a:prstGeom>
          <a:solidFill>
            <a:schemeClr val="bg1"/>
          </a:solidFill>
          <a:ln w="9525">
            <a:solidFill>
              <a:schemeClr val="tx1">
                <a:lumMod val="65000"/>
                <a:lumOff val="35000"/>
              </a:schemeClr>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2000" b="1" dirty="0" smtClean="0">
                <a:solidFill>
                  <a:schemeClr val="tx1"/>
                </a:solidFill>
              </a:rPr>
              <a:t>CPU / Memory</a:t>
            </a:r>
          </a:p>
          <a:p>
            <a:pPr algn="ctr"/>
            <a:r>
              <a:rPr lang="en-US" sz="2000" b="1" dirty="0" smtClean="0">
                <a:solidFill>
                  <a:schemeClr val="tx1"/>
                </a:solidFill>
              </a:rPr>
              <a:t>Virtualization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Hosted Monitor Architecture</a:t>
            </a:r>
            <a:endParaRPr lang="en-US" dirty="0"/>
          </a:p>
        </p:txBody>
      </p:sp>
      <p:sp>
        <p:nvSpPr>
          <p:cNvPr id="4" name="Rectangle 3"/>
          <p:cNvSpPr/>
          <p:nvPr/>
        </p:nvSpPr>
        <p:spPr>
          <a:xfrm>
            <a:off x="1066800" y="5486400"/>
            <a:ext cx="6858000" cy="533400"/>
          </a:xfrm>
          <a:prstGeom prst="rect">
            <a:avLst/>
          </a:prstGeom>
          <a:solidFill>
            <a:schemeClr val="tx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Hardware</a:t>
            </a:r>
          </a:p>
        </p:txBody>
      </p:sp>
      <p:sp>
        <p:nvSpPr>
          <p:cNvPr id="5" name="Rectangle 4"/>
          <p:cNvSpPr/>
          <p:nvPr/>
        </p:nvSpPr>
        <p:spPr>
          <a:xfrm>
            <a:off x="4724400" y="3657600"/>
            <a:ext cx="3200400" cy="16764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400" b="1" dirty="0" smtClean="0">
                <a:solidFill>
                  <a:schemeClr val="tx1"/>
                </a:solidFill>
              </a:rPr>
              <a:t>Virtual Machine Monitor</a:t>
            </a:r>
          </a:p>
        </p:txBody>
      </p:sp>
      <p:sp>
        <p:nvSpPr>
          <p:cNvPr id="6" name="Rectangle 5"/>
          <p:cNvSpPr/>
          <p:nvPr/>
        </p:nvSpPr>
        <p:spPr>
          <a:xfrm>
            <a:off x="4800600" y="2895600"/>
            <a:ext cx="30480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Guest OS </a:t>
            </a:r>
            <a:r>
              <a:rPr lang="en-US" sz="1400" b="1" dirty="0" smtClean="0">
                <a:solidFill>
                  <a:schemeClr val="tx1"/>
                </a:solidFill>
              </a:rPr>
              <a:t>(Linux)</a:t>
            </a:r>
          </a:p>
        </p:txBody>
      </p:sp>
      <p:sp>
        <p:nvSpPr>
          <p:cNvPr id="7" name="Rectangle 6"/>
          <p:cNvSpPr/>
          <p:nvPr/>
        </p:nvSpPr>
        <p:spPr>
          <a:xfrm>
            <a:off x="4800600" y="1447800"/>
            <a:ext cx="3048000" cy="1447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3" name="Rectangle 12"/>
          <p:cNvSpPr/>
          <p:nvPr/>
        </p:nvSpPr>
        <p:spPr>
          <a:xfrm>
            <a:off x="1066800" y="3657600"/>
            <a:ext cx="3124200" cy="16764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spcAft>
                <a:spcPts val="600"/>
              </a:spcAft>
            </a:pPr>
            <a:r>
              <a:rPr lang="en-US" sz="1600" b="1" dirty="0" smtClean="0">
                <a:solidFill>
                  <a:schemeClr val="tx1"/>
                </a:solidFill>
              </a:rPr>
              <a:t>Host OS </a:t>
            </a:r>
            <a:r>
              <a:rPr lang="en-US" sz="1400" b="1" dirty="0" smtClean="0">
                <a:solidFill>
                  <a:schemeClr val="tx1"/>
                </a:solidFill>
              </a:rPr>
              <a:t>(Window XP)</a:t>
            </a:r>
          </a:p>
        </p:txBody>
      </p:sp>
      <p:sp>
        <p:nvSpPr>
          <p:cNvPr id="14" name="Rectangle 13"/>
          <p:cNvSpPr/>
          <p:nvPr/>
        </p:nvSpPr>
        <p:spPr>
          <a:xfrm>
            <a:off x="1066800" y="1447800"/>
            <a:ext cx="3124200" cy="2209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1" name="Oval 20"/>
          <p:cNvSpPr/>
          <p:nvPr/>
        </p:nvSpPr>
        <p:spPr>
          <a:xfrm>
            <a:off x="5029200" y="1752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2" name="Oval 21"/>
          <p:cNvSpPr/>
          <p:nvPr/>
        </p:nvSpPr>
        <p:spPr>
          <a:xfrm>
            <a:off x="62484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3" name="Oval 22"/>
          <p:cNvSpPr/>
          <p:nvPr/>
        </p:nvSpPr>
        <p:spPr>
          <a:xfrm>
            <a:off x="5486400" y="2209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4" name="Oval 23"/>
          <p:cNvSpPr/>
          <p:nvPr/>
        </p:nvSpPr>
        <p:spPr>
          <a:xfrm>
            <a:off x="1219200" y="2209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8" name="Oval 27"/>
          <p:cNvSpPr/>
          <p:nvPr/>
        </p:nvSpPr>
        <p:spPr>
          <a:xfrm>
            <a:off x="18288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5" name="Rectangle 34"/>
          <p:cNvSpPr/>
          <p:nvPr/>
        </p:nvSpPr>
        <p:spPr>
          <a:xfrm>
            <a:off x="4800600" y="1447800"/>
            <a:ext cx="3048000" cy="20574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7" name="Rectangle 36"/>
          <p:cNvSpPr/>
          <p:nvPr/>
        </p:nvSpPr>
        <p:spPr>
          <a:xfrm>
            <a:off x="1066800" y="1447800"/>
            <a:ext cx="3124200" cy="38862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0" name="Oval 39"/>
          <p:cNvSpPr/>
          <p:nvPr/>
        </p:nvSpPr>
        <p:spPr>
          <a:xfrm>
            <a:off x="1371600" y="30480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1" name="Oval 40"/>
          <p:cNvSpPr/>
          <p:nvPr/>
        </p:nvSpPr>
        <p:spPr>
          <a:xfrm>
            <a:off x="1828800" y="1752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43" name="Straight Connector 42"/>
          <p:cNvCxnSpPr/>
          <p:nvPr/>
        </p:nvCxnSpPr>
        <p:spPr>
          <a:xfrm rot="5400000" flipH="1" flipV="1">
            <a:off x="2513806" y="3352800"/>
            <a:ext cx="3963194" cy="794"/>
          </a:xfrm>
          <a:prstGeom prst="line">
            <a:avLst/>
          </a:prstGeom>
          <a:ln w="12700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981200" y="2971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6" name="Rectangle 45"/>
          <p:cNvSpPr/>
          <p:nvPr/>
        </p:nvSpPr>
        <p:spPr>
          <a:xfrm>
            <a:off x="2590800" y="1828800"/>
            <a:ext cx="1371600" cy="16002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 User App</a:t>
            </a:r>
          </a:p>
        </p:txBody>
      </p:sp>
      <p:sp>
        <p:nvSpPr>
          <p:cNvPr id="47" name="Rectangle 46"/>
          <p:cNvSpPr/>
          <p:nvPr/>
        </p:nvSpPr>
        <p:spPr>
          <a:xfrm>
            <a:off x="2895600" y="3810000"/>
            <a:ext cx="990600" cy="11430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Kernel Module</a:t>
            </a:r>
          </a:p>
        </p:txBody>
      </p:sp>
      <p:sp>
        <p:nvSpPr>
          <p:cNvPr id="48" name="Oval 47"/>
          <p:cNvSpPr/>
          <p:nvPr/>
        </p:nvSpPr>
        <p:spPr>
          <a:xfrm>
            <a:off x="7086600" y="2133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9" name="Oval 48"/>
          <p:cNvSpPr/>
          <p:nvPr/>
        </p:nvSpPr>
        <p:spPr>
          <a:xfrm>
            <a:off x="6172200" y="1752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9" name="Freeform 28"/>
          <p:cNvSpPr/>
          <p:nvPr/>
        </p:nvSpPr>
        <p:spPr>
          <a:xfrm>
            <a:off x="2301766" y="2709042"/>
            <a:ext cx="3095296" cy="2714296"/>
          </a:xfrm>
          <a:custGeom>
            <a:avLst/>
            <a:gdLst>
              <a:gd name="connsiteX0" fmla="*/ 2885089 w 3095296"/>
              <a:gd name="connsiteY0" fmla="*/ 759372 h 2714296"/>
              <a:gd name="connsiteX1" fmla="*/ 2837793 w 3095296"/>
              <a:gd name="connsiteY1" fmla="*/ 1658006 h 2714296"/>
              <a:gd name="connsiteX2" fmla="*/ 1340068 w 3095296"/>
              <a:gd name="connsiteY2" fmla="*/ 1673772 h 2714296"/>
              <a:gd name="connsiteX3" fmla="*/ 1103586 w 3095296"/>
              <a:gd name="connsiteY3" fmla="*/ 333703 h 2714296"/>
              <a:gd name="connsiteX4" fmla="*/ 520262 w 3095296"/>
              <a:gd name="connsiteY4" fmla="*/ 396765 h 2714296"/>
              <a:gd name="connsiteX5" fmla="*/ 15765 w 3095296"/>
              <a:gd name="connsiteY5" fmla="*/ 2714296 h 2714296"/>
              <a:gd name="connsiteX6" fmla="*/ 15765 w 3095296"/>
              <a:gd name="connsiteY6" fmla="*/ 2714296 h 2714296"/>
              <a:gd name="connsiteX7" fmla="*/ 0 w 3095296"/>
              <a:gd name="connsiteY7" fmla="*/ 2714296 h 271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5296" h="2714296">
                <a:moveTo>
                  <a:pt x="2885089" y="759372"/>
                </a:moveTo>
                <a:cubicBezTo>
                  <a:pt x="2990192" y="1132489"/>
                  <a:pt x="3095296" y="1505606"/>
                  <a:pt x="2837793" y="1658006"/>
                </a:cubicBezTo>
                <a:cubicBezTo>
                  <a:pt x="2580290" y="1810406"/>
                  <a:pt x="1629103" y="1894489"/>
                  <a:pt x="1340068" y="1673772"/>
                </a:cubicBezTo>
                <a:cubicBezTo>
                  <a:pt x="1051034" y="1453055"/>
                  <a:pt x="1240220" y="546537"/>
                  <a:pt x="1103586" y="333703"/>
                </a:cubicBezTo>
                <a:cubicBezTo>
                  <a:pt x="966952" y="120869"/>
                  <a:pt x="701565" y="0"/>
                  <a:pt x="520262" y="396765"/>
                </a:cubicBezTo>
                <a:cubicBezTo>
                  <a:pt x="338959" y="793530"/>
                  <a:pt x="15765" y="2714296"/>
                  <a:pt x="15765" y="2714296"/>
                </a:cubicBezTo>
                <a:lnTo>
                  <a:pt x="15765" y="2714296"/>
                </a:lnTo>
                <a:lnTo>
                  <a:pt x="0" y="2714296"/>
                </a:lnTo>
              </a:path>
            </a:pathLst>
          </a:cu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Rectangular Callout 29"/>
          <p:cNvSpPr/>
          <p:nvPr/>
        </p:nvSpPr>
        <p:spPr>
          <a:xfrm>
            <a:off x="5791200" y="3733800"/>
            <a:ext cx="1905000" cy="1295400"/>
          </a:xfrm>
          <a:prstGeom prst="wedgeRectCallout">
            <a:avLst>
              <a:gd name="adj1" fmla="val -73592"/>
              <a:gd name="adj2" fmla="val -23808"/>
            </a:avLst>
          </a:prstGeom>
          <a:solidFill>
            <a:schemeClr val="bg1"/>
          </a:solidFill>
          <a:ln w="9525">
            <a:solidFill>
              <a:schemeClr val="tx1">
                <a:lumMod val="65000"/>
                <a:lumOff val="35000"/>
              </a:schemeClr>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2000" b="1" dirty="0" smtClean="0">
                <a:solidFill>
                  <a:schemeClr val="tx1"/>
                </a:solidFill>
              </a:rPr>
              <a:t>Device I/O</a:t>
            </a:r>
          </a:p>
          <a:p>
            <a:pPr algn="ctr"/>
            <a:r>
              <a:rPr lang="en-US" sz="1600" b="1" dirty="0" smtClean="0">
                <a:solidFill>
                  <a:schemeClr val="tx1"/>
                </a:solidFill>
              </a:rPr>
              <a:t>Network, Disk,</a:t>
            </a:r>
          </a:p>
          <a:p>
            <a:pPr algn="ctr"/>
            <a:r>
              <a:rPr lang="en-US" sz="1600" b="1" dirty="0" smtClean="0">
                <a:solidFill>
                  <a:schemeClr val="tx1"/>
                </a:solidFill>
              </a:rPr>
              <a:t>Display, Keyboard, Timer, USB</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Hosted Monitor Architecture</a:t>
            </a:r>
            <a:endParaRPr lang="en-US" dirty="0"/>
          </a:p>
        </p:txBody>
      </p:sp>
      <p:sp>
        <p:nvSpPr>
          <p:cNvPr id="4" name="Rectangle 3"/>
          <p:cNvSpPr/>
          <p:nvPr/>
        </p:nvSpPr>
        <p:spPr>
          <a:xfrm>
            <a:off x="1066800" y="5486400"/>
            <a:ext cx="6858000" cy="533400"/>
          </a:xfrm>
          <a:prstGeom prst="rect">
            <a:avLst/>
          </a:prstGeom>
          <a:solidFill>
            <a:schemeClr val="tx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Hardware</a:t>
            </a:r>
          </a:p>
        </p:txBody>
      </p:sp>
      <p:sp>
        <p:nvSpPr>
          <p:cNvPr id="5" name="Rectangle 4"/>
          <p:cNvSpPr/>
          <p:nvPr/>
        </p:nvSpPr>
        <p:spPr>
          <a:xfrm>
            <a:off x="4724400" y="3657600"/>
            <a:ext cx="3200400" cy="16764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400" b="1" dirty="0" smtClean="0">
                <a:solidFill>
                  <a:schemeClr val="tx1"/>
                </a:solidFill>
              </a:rPr>
              <a:t>Virtual Machine Monitor</a:t>
            </a:r>
          </a:p>
        </p:txBody>
      </p:sp>
      <p:sp>
        <p:nvSpPr>
          <p:cNvPr id="6" name="Rectangle 5"/>
          <p:cNvSpPr/>
          <p:nvPr/>
        </p:nvSpPr>
        <p:spPr>
          <a:xfrm>
            <a:off x="4800600" y="2895600"/>
            <a:ext cx="30480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Guest OS </a:t>
            </a:r>
            <a:r>
              <a:rPr lang="en-US" sz="1400" b="1" dirty="0" smtClean="0">
                <a:solidFill>
                  <a:schemeClr val="tx1"/>
                </a:solidFill>
              </a:rPr>
              <a:t>(Linux)</a:t>
            </a:r>
          </a:p>
        </p:txBody>
      </p:sp>
      <p:sp>
        <p:nvSpPr>
          <p:cNvPr id="7" name="Rectangle 6"/>
          <p:cNvSpPr/>
          <p:nvPr/>
        </p:nvSpPr>
        <p:spPr>
          <a:xfrm>
            <a:off x="4800600" y="1447800"/>
            <a:ext cx="3048000" cy="1447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3" name="Rectangle 12"/>
          <p:cNvSpPr/>
          <p:nvPr/>
        </p:nvSpPr>
        <p:spPr>
          <a:xfrm>
            <a:off x="1066800" y="3657600"/>
            <a:ext cx="3124200" cy="16764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spcAft>
                <a:spcPts val="600"/>
              </a:spcAft>
            </a:pPr>
            <a:r>
              <a:rPr lang="en-US" sz="1600" b="1" dirty="0" smtClean="0">
                <a:solidFill>
                  <a:schemeClr val="tx1"/>
                </a:solidFill>
              </a:rPr>
              <a:t>Host OS </a:t>
            </a:r>
            <a:r>
              <a:rPr lang="en-US" sz="1400" b="1" dirty="0" smtClean="0">
                <a:solidFill>
                  <a:schemeClr val="tx1"/>
                </a:solidFill>
              </a:rPr>
              <a:t>(Window XP)</a:t>
            </a:r>
          </a:p>
        </p:txBody>
      </p:sp>
      <p:sp>
        <p:nvSpPr>
          <p:cNvPr id="14" name="Rectangle 13"/>
          <p:cNvSpPr/>
          <p:nvPr/>
        </p:nvSpPr>
        <p:spPr>
          <a:xfrm>
            <a:off x="1066800" y="1447800"/>
            <a:ext cx="3124200" cy="2209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1" name="Oval 20"/>
          <p:cNvSpPr/>
          <p:nvPr/>
        </p:nvSpPr>
        <p:spPr>
          <a:xfrm>
            <a:off x="5029200" y="1752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2" name="Oval 21"/>
          <p:cNvSpPr/>
          <p:nvPr/>
        </p:nvSpPr>
        <p:spPr>
          <a:xfrm>
            <a:off x="62484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3" name="Oval 22"/>
          <p:cNvSpPr/>
          <p:nvPr/>
        </p:nvSpPr>
        <p:spPr>
          <a:xfrm>
            <a:off x="5486400" y="2209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4" name="Oval 23"/>
          <p:cNvSpPr/>
          <p:nvPr/>
        </p:nvSpPr>
        <p:spPr>
          <a:xfrm>
            <a:off x="1219200" y="2209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8" name="Oval 27"/>
          <p:cNvSpPr/>
          <p:nvPr/>
        </p:nvSpPr>
        <p:spPr>
          <a:xfrm>
            <a:off x="18288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5" name="Rectangle 34"/>
          <p:cNvSpPr/>
          <p:nvPr/>
        </p:nvSpPr>
        <p:spPr>
          <a:xfrm>
            <a:off x="4800600" y="1447800"/>
            <a:ext cx="3048000" cy="20574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7" name="Rectangle 36"/>
          <p:cNvSpPr/>
          <p:nvPr/>
        </p:nvSpPr>
        <p:spPr>
          <a:xfrm>
            <a:off x="1066800" y="1447800"/>
            <a:ext cx="3124200" cy="38862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0" name="Oval 39"/>
          <p:cNvSpPr/>
          <p:nvPr/>
        </p:nvSpPr>
        <p:spPr>
          <a:xfrm>
            <a:off x="1371600" y="30480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1" name="Oval 40"/>
          <p:cNvSpPr/>
          <p:nvPr/>
        </p:nvSpPr>
        <p:spPr>
          <a:xfrm>
            <a:off x="1828800" y="1752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43" name="Straight Connector 42"/>
          <p:cNvCxnSpPr/>
          <p:nvPr/>
        </p:nvCxnSpPr>
        <p:spPr>
          <a:xfrm rot="5400000" flipH="1" flipV="1">
            <a:off x="2513806" y="3352800"/>
            <a:ext cx="3963194" cy="794"/>
          </a:xfrm>
          <a:prstGeom prst="line">
            <a:avLst/>
          </a:prstGeom>
          <a:ln w="12700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981200" y="2971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6" name="Rectangle 45"/>
          <p:cNvSpPr/>
          <p:nvPr/>
        </p:nvSpPr>
        <p:spPr>
          <a:xfrm>
            <a:off x="2590800" y="1828800"/>
            <a:ext cx="1371600" cy="16002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 User App</a:t>
            </a:r>
          </a:p>
        </p:txBody>
      </p:sp>
      <p:sp>
        <p:nvSpPr>
          <p:cNvPr id="47" name="Rectangle 46"/>
          <p:cNvSpPr/>
          <p:nvPr/>
        </p:nvSpPr>
        <p:spPr>
          <a:xfrm>
            <a:off x="2895600" y="3810000"/>
            <a:ext cx="990600" cy="11430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Kernel Module</a:t>
            </a:r>
          </a:p>
        </p:txBody>
      </p:sp>
      <p:sp>
        <p:nvSpPr>
          <p:cNvPr id="48" name="Oval 47"/>
          <p:cNvSpPr/>
          <p:nvPr/>
        </p:nvSpPr>
        <p:spPr>
          <a:xfrm>
            <a:off x="7086600" y="2133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9" name="Oval 48"/>
          <p:cNvSpPr/>
          <p:nvPr/>
        </p:nvSpPr>
        <p:spPr>
          <a:xfrm>
            <a:off x="6172200" y="1752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5" name="Freeform 24"/>
          <p:cNvSpPr/>
          <p:nvPr/>
        </p:nvSpPr>
        <p:spPr>
          <a:xfrm>
            <a:off x="3492062" y="4495800"/>
            <a:ext cx="1763111" cy="974834"/>
          </a:xfrm>
          <a:custGeom>
            <a:avLst/>
            <a:gdLst>
              <a:gd name="connsiteX0" fmla="*/ 1726324 w 1763111"/>
              <a:gd name="connsiteY0" fmla="*/ 974834 h 974834"/>
              <a:gd name="connsiteX1" fmla="*/ 1710559 w 1763111"/>
              <a:gd name="connsiteY1" fmla="*/ 580697 h 974834"/>
              <a:gd name="connsiteX2" fmla="*/ 1411014 w 1763111"/>
              <a:gd name="connsiteY2" fmla="*/ 170793 h 974834"/>
              <a:gd name="connsiteX3" fmla="*/ 228600 w 1763111"/>
              <a:gd name="connsiteY3" fmla="*/ 76200 h 974834"/>
              <a:gd name="connsiteX4" fmla="*/ 39414 w 1763111"/>
              <a:gd name="connsiteY4" fmla="*/ 627993 h 974834"/>
              <a:gd name="connsiteX5" fmla="*/ 39414 w 1763111"/>
              <a:gd name="connsiteY5" fmla="*/ 627993 h 974834"/>
              <a:gd name="connsiteX6" fmla="*/ 39414 w 1763111"/>
              <a:gd name="connsiteY6" fmla="*/ 691055 h 974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3111" h="974834">
                <a:moveTo>
                  <a:pt x="1726324" y="974834"/>
                </a:moveTo>
                <a:cubicBezTo>
                  <a:pt x="1744717" y="844769"/>
                  <a:pt x="1763111" y="714704"/>
                  <a:pt x="1710559" y="580697"/>
                </a:cubicBezTo>
                <a:cubicBezTo>
                  <a:pt x="1658007" y="446690"/>
                  <a:pt x="1658007" y="254876"/>
                  <a:pt x="1411014" y="170793"/>
                </a:cubicBezTo>
                <a:cubicBezTo>
                  <a:pt x="1164021" y="86710"/>
                  <a:pt x="457200" y="0"/>
                  <a:pt x="228600" y="76200"/>
                </a:cubicBezTo>
                <a:cubicBezTo>
                  <a:pt x="0" y="152400"/>
                  <a:pt x="39414" y="627993"/>
                  <a:pt x="39414" y="627993"/>
                </a:cubicBezTo>
                <a:lnTo>
                  <a:pt x="39414" y="627993"/>
                </a:lnTo>
                <a:lnTo>
                  <a:pt x="39414" y="691055"/>
                </a:lnTo>
              </a:path>
            </a:pathLst>
          </a:cu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Rectangular Callout 26"/>
          <p:cNvSpPr/>
          <p:nvPr/>
        </p:nvSpPr>
        <p:spPr>
          <a:xfrm>
            <a:off x="5410200" y="4114800"/>
            <a:ext cx="1905000" cy="533400"/>
          </a:xfrm>
          <a:prstGeom prst="wedgeRectCallout">
            <a:avLst>
              <a:gd name="adj1" fmla="val -69454"/>
              <a:gd name="adj2" fmla="val 53039"/>
            </a:avLst>
          </a:prstGeom>
          <a:solidFill>
            <a:schemeClr val="bg1"/>
          </a:solidFill>
          <a:ln w="9525">
            <a:solidFill>
              <a:schemeClr val="tx1">
                <a:lumMod val="65000"/>
                <a:lumOff val="35000"/>
              </a:schemeClr>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2000" b="1" dirty="0" smtClean="0">
                <a:solidFill>
                  <a:schemeClr val="tx1"/>
                </a:solidFill>
              </a:rPr>
              <a:t>Interrupts</a:t>
            </a:r>
            <a:endParaRPr lang="en-US" sz="1600" b="1"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a:p>
        </p:txBody>
      </p:sp>
      <p:sp>
        <p:nvSpPr>
          <p:cNvPr id="3" name="Content Placeholder 2"/>
          <p:cNvSpPr>
            <a:spLocks noGrp="1"/>
          </p:cNvSpPr>
          <p:nvPr>
            <p:ph idx="1"/>
          </p:nvPr>
        </p:nvSpPr>
        <p:spPr/>
        <p:txBody>
          <a:bodyPr/>
          <a:lstStyle/>
          <a:p>
            <a:r>
              <a:rPr lang="en-US" smtClean="0"/>
              <a:t>What</a:t>
            </a:r>
            <a:r>
              <a:rPr lang="en-US" baseline="0" smtClean="0"/>
              <a:t> is virtualization?</a:t>
            </a:r>
          </a:p>
          <a:p>
            <a:r>
              <a:rPr lang="en-US" smtClean="0"/>
              <a:t>Virtualization classification</a:t>
            </a:r>
          </a:p>
          <a:p>
            <a:r>
              <a:rPr lang="en-US" baseline="0" smtClean="0"/>
              <a:t>Monitor</a:t>
            </a:r>
            <a:r>
              <a:rPr lang="en-US" smtClean="0"/>
              <a:t> A</a:t>
            </a:r>
            <a:r>
              <a:rPr lang="en-US" baseline="0" smtClean="0"/>
              <a:t>rchitectures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Hosted Monitor Scheduling</a:t>
            </a:r>
            <a:endParaRPr lang="en-US" dirty="0"/>
          </a:p>
        </p:txBody>
      </p:sp>
      <p:sp>
        <p:nvSpPr>
          <p:cNvPr id="4" name="Rectangle 3"/>
          <p:cNvSpPr/>
          <p:nvPr/>
        </p:nvSpPr>
        <p:spPr>
          <a:xfrm>
            <a:off x="1066800" y="5486400"/>
            <a:ext cx="6858000" cy="533400"/>
          </a:xfrm>
          <a:prstGeom prst="rect">
            <a:avLst/>
          </a:prstGeom>
          <a:solidFill>
            <a:schemeClr val="tx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Hardware</a:t>
            </a:r>
          </a:p>
        </p:txBody>
      </p:sp>
      <p:sp>
        <p:nvSpPr>
          <p:cNvPr id="5" name="Rectangle 4"/>
          <p:cNvSpPr/>
          <p:nvPr/>
        </p:nvSpPr>
        <p:spPr>
          <a:xfrm>
            <a:off x="4495800" y="3657600"/>
            <a:ext cx="1447800" cy="1676400"/>
          </a:xfrm>
          <a:prstGeom prst="rect">
            <a:avLst/>
          </a:prstGeom>
          <a:solidFill>
            <a:schemeClr val="accent1">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400" b="1" dirty="0" smtClean="0">
                <a:solidFill>
                  <a:schemeClr val="tx1"/>
                </a:solidFill>
              </a:rPr>
              <a:t>Virtual Machine Monitor</a:t>
            </a:r>
          </a:p>
        </p:txBody>
      </p:sp>
      <p:sp>
        <p:nvSpPr>
          <p:cNvPr id="6" name="Rectangle 5"/>
          <p:cNvSpPr/>
          <p:nvPr/>
        </p:nvSpPr>
        <p:spPr>
          <a:xfrm>
            <a:off x="4572000" y="2895600"/>
            <a:ext cx="12954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Guest OS </a:t>
            </a:r>
            <a:r>
              <a:rPr lang="en-US" sz="1400" b="1" dirty="0" smtClean="0">
                <a:solidFill>
                  <a:schemeClr val="tx1"/>
                </a:solidFill>
              </a:rPr>
              <a:t>(Linux)</a:t>
            </a:r>
          </a:p>
        </p:txBody>
      </p:sp>
      <p:sp>
        <p:nvSpPr>
          <p:cNvPr id="7" name="Rectangle 6"/>
          <p:cNvSpPr/>
          <p:nvPr/>
        </p:nvSpPr>
        <p:spPr>
          <a:xfrm>
            <a:off x="4572000" y="1447800"/>
            <a:ext cx="1295400" cy="1447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3" name="Rectangle 12"/>
          <p:cNvSpPr/>
          <p:nvPr/>
        </p:nvSpPr>
        <p:spPr>
          <a:xfrm>
            <a:off x="1066800" y="3657600"/>
            <a:ext cx="2971800" cy="16764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spcAft>
                <a:spcPts val="600"/>
              </a:spcAft>
            </a:pPr>
            <a:r>
              <a:rPr lang="en-US" sz="1600" b="1" dirty="0" smtClean="0">
                <a:solidFill>
                  <a:schemeClr val="tx1"/>
                </a:solidFill>
              </a:rPr>
              <a:t>Host OS </a:t>
            </a:r>
            <a:r>
              <a:rPr lang="en-US" sz="1400" b="1" dirty="0" smtClean="0">
                <a:solidFill>
                  <a:schemeClr val="tx1"/>
                </a:solidFill>
              </a:rPr>
              <a:t>(Window XP)</a:t>
            </a:r>
          </a:p>
        </p:txBody>
      </p:sp>
      <p:sp>
        <p:nvSpPr>
          <p:cNvPr id="14" name="Rectangle 13"/>
          <p:cNvSpPr/>
          <p:nvPr/>
        </p:nvSpPr>
        <p:spPr>
          <a:xfrm>
            <a:off x="1066800" y="1447800"/>
            <a:ext cx="2971800" cy="2209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1" name="Oval 20"/>
          <p:cNvSpPr/>
          <p:nvPr/>
        </p:nvSpPr>
        <p:spPr>
          <a:xfrm>
            <a:off x="4800600" y="19050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3" name="Oval 22"/>
          <p:cNvSpPr/>
          <p:nvPr/>
        </p:nvSpPr>
        <p:spPr>
          <a:xfrm>
            <a:off x="51054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4" name="Oval 23"/>
          <p:cNvSpPr/>
          <p:nvPr/>
        </p:nvSpPr>
        <p:spPr>
          <a:xfrm>
            <a:off x="1219200" y="2209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5" name="Rectangle 34"/>
          <p:cNvSpPr/>
          <p:nvPr/>
        </p:nvSpPr>
        <p:spPr>
          <a:xfrm>
            <a:off x="4572000" y="1447800"/>
            <a:ext cx="1295400" cy="20574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7" name="Rectangle 36"/>
          <p:cNvSpPr/>
          <p:nvPr/>
        </p:nvSpPr>
        <p:spPr>
          <a:xfrm>
            <a:off x="1066800" y="1447800"/>
            <a:ext cx="2971800" cy="38862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0" name="Oval 39"/>
          <p:cNvSpPr/>
          <p:nvPr/>
        </p:nvSpPr>
        <p:spPr>
          <a:xfrm>
            <a:off x="1295400" y="2971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43" name="Straight Connector 42"/>
          <p:cNvCxnSpPr/>
          <p:nvPr/>
        </p:nvCxnSpPr>
        <p:spPr>
          <a:xfrm rot="5400000" flipH="1" flipV="1">
            <a:off x="2286000" y="3352800"/>
            <a:ext cx="3963194" cy="794"/>
          </a:xfrm>
          <a:prstGeom prst="line">
            <a:avLst/>
          </a:prstGeom>
          <a:ln w="12700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1905000" y="1828800"/>
            <a:ext cx="838200" cy="1600200"/>
          </a:xfrm>
          <a:prstGeom prst="rect">
            <a:avLst/>
          </a:prstGeom>
          <a:solidFill>
            <a:schemeClr val="accent1">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 User App</a:t>
            </a:r>
          </a:p>
        </p:txBody>
      </p:sp>
      <p:sp>
        <p:nvSpPr>
          <p:cNvPr id="47" name="Rectangle 46"/>
          <p:cNvSpPr/>
          <p:nvPr/>
        </p:nvSpPr>
        <p:spPr>
          <a:xfrm>
            <a:off x="2895600" y="3810000"/>
            <a:ext cx="990600" cy="11430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Kernel Module</a:t>
            </a:r>
          </a:p>
        </p:txBody>
      </p:sp>
      <p:sp>
        <p:nvSpPr>
          <p:cNvPr id="49" name="Oval 48"/>
          <p:cNvSpPr/>
          <p:nvPr/>
        </p:nvSpPr>
        <p:spPr>
          <a:xfrm>
            <a:off x="5257800" y="1676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6" name="Rectangle 25"/>
          <p:cNvSpPr/>
          <p:nvPr/>
        </p:nvSpPr>
        <p:spPr>
          <a:xfrm>
            <a:off x="2971800" y="1828800"/>
            <a:ext cx="838200" cy="1600200"/>
          </a:xfrm>
          <a:prstGeom prst="rect">
            <a:avLst/>
          </a:prstGeom>
          <a:solidFill>
            <a:schemeClr val="accent3">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 User App</a:t>
            </a:r>
          </a:p>
        </p:txBody>
      </p:sp>
      <p:sp>
        <p:nvSpPr>
          <p:cNvPr id="29" name="Rectangle 28"/>
          <p:cNvSpPr/>
          <p:nvPr/>
        </p:nvSpPr>
        <p:spPr>
          <a:xfrm>
            <a:off x="6400800" y="3657600"/>
            <a:ext cx="1447800" cy="1676400"/>
          </a:xfrm>
          <a:prstGeom prst="rect">
            <a:avLst/>
          </a:prstGeom>
          <a:solidFill>
            <a:schemeClr val="accent3">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400" b="1" dirty="0" smtClean="0">
                <a:solidFill>
                  <a:schemeClr val="tx1"/>
                </a:solidFill>
              </a:rPr>
              <a:t>Virtual Machine Monitor</a:t>
            </a:r>
          </a:p>
        </p:txBody>
      </p:sp>
      <p:sp>
        <p:nvSpPr>
          <p:cNvPr id="30" name="Rectangle 29"/>
          <p:cNvSpPr/>
          <p:nvPr/>
        </p:nvSpPr>
        <p:spPr>
          <a:xfrm>
            <a:off x="6477000" y="2895600"/>
            <a:ext cx="12954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Guest OS </a:t>
            </a:r>
            <a:r>
              <a:rPr lang="en-US" sz="1400" b="1" dirty="0" smtClean="0">
                <a:solidFill>
                  <a:schemeClr val="tx1"/>
                </a:solidFill>
              </a:rPr>
              <a:t>(Vista)</a:t>
            </a:r>
          </a:p>
        </p:txBody>
      </p:sp>
      <p:sp>
        <p:nvSpPr>
          <p:cNvPr id="31" name="Rectangle 30"/>
          <p:cNvSpPr/>
          <p:nvPr/>
        </p:nvSpPr>
        <p:spPr>
          <a:xfrm>
            <a:off x="6477000" y="1447800"/>
            <a:ext cx="1295400" cy="1447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2" name="Oval 31"/>
          <p:cNvSpPr/>
          <p:nvPr/>
        </p:nvSpPr>
        <p:spPr>
          <a:xfrm>
            <a:off x="6705600" y="19050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3" name="Oval 32"/>
          <p:cNvSpPr/>
          <p:nvPr/>
        </p:nvSpPr>
        <p:spPr>
          <a:xfrm>
            <a:off x="70104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 name="Rectangle 33"/>
          <p:cNvSpPr/>
          <p:nvPr/>
        </p:nvSpPr>
        <p:spPr>
          <a:xfrm>
            <a:off x="6477000" y="1447800"/>
            <a:ext cx="1295400" cy="20574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6" name="Oval 35"/>
          <p:cNvSpPr/>
          <p:nvPr/>
        </p:nvSpPr>
        <p:spPr>
          <a:xfrm>
            <a:off x="7162800" y="1676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38" name="Straight Connector 37"/>
          <p:cNvCxnSpPr/>
          <p:nvPr/>
        </p:nvCxnSpPr>
        <p:spPr>
          <a:xfrm rot="5400000" flipH="1" flipV="1">
            <a:off x="4191000" y="3352800"/>
            <a:ext cx="3963194" cy="794"/>
          </a:xfrm>
          <a:prstGeom prst="line">
            <a:avLst/>
          </a:prstGeom>
          <a:ln w="12700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Hosted Monitor Scheduling</a:t>
            </a:r>
            <a:endParaRPr lang="en-US" dirty="0"/>
          </a:p>
        </p:txBody>
      </p:sp>
      <p:sp>
        <p:nvSpPr>
          <p:cNvPr id="4" name="Rectangle 3"/>
          <p:cNvSpPr/>
          <p:nvPr/>
        </p:nvSpPr>
        <p:spPr>
          <a:xfrm>
            <a:off x="1066800" y="5486400"/>
            <a:ext cx="6858000" cy="533400"/>
          </a:xfrm>
          <a:prstGeom prst="rect">
            <a:avLst/>
          </a:prstGeom>
          <a:solidFill>
            <a:schemeClr val="tx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Hardware</a:t>
            </a:r>
          </a:p>
        </p:txBody>
      </p:sp>
      <p:sp>
        <p:nvSpPr>
          <p:cNvPr id="5" name="Rectangle 4"/>
          <p:cNvSpPr/>
          <p:nvPr/>
        </p:nvSpPr>
        <p:spPr>
          <a:xfrm>
            <a:off x="4495800" y="3657600"/>
            <a:ext cx="1447800" cy="1676400"/>
          </a:xfrm>
          <a:prstGeom prst="rect">
            <a:avLst/>
          </a:prstGeom>
          <a:solidFill>
            <a:schemeClr val="accent1">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400" b="1" dirty="0" smtClean="0">
                <a:solidFill>
                  <a:schemeClr val="tx1"/>
                </a:solidFill>
              </a:rPr>
              <a:t>Virtual Machine Monitor</a:t>
            </a:r>
          </a:p>
        </p:txBody>
      </p:sp>
      <p:sp>
        <p:nvSpPr>
          <p:cNvPr id="6" name="Rectangle 5"/>
          <p:cNvSpPr/>
          <p:nvPr/>
        </p:nvSpPr>
        <p:spPr>
          <a:xfrm>
            <a:off x="4572000" y="2895600"/>
            <a:ext cx="12954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Guest OS </a:t>
            </a:r>
            <a:r>
              <a:rPr lang="en-US" sz="1400" b="1" dirty="0" smtClean="0">
                <a:solidFill>
                  <a:schemeClr val="tx1"/>
                </a:solidFill>
              </a:rPr>
              <a:t>(Linux)</a:t>
            </a:r>
          </a:p>
        </p:txBody>
      </p:sp>
      <p:sp>
        <p:nvSpPr>
          <p:cNvPr id="7" name="Rectangle 6"/>
          <p:cNvSpPr/>
          <p:nvPr/>
        </p:nvSpPr>
        <p:spPr>
          <a:xfrm>
            <a:off x="4572000" y="1447800"/>
            <a:ext cx="1295400" cy="1447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3" name="Rectangle 12"/>
          <p:cNvSpPr/>
          <p:nvPr/>
        </p:nvSpPr>
        <p:spPr>
          <a:xfrm>
            <a:off x="1066800" y="3657600"/>
            <a:ext cx="2971800" cy="16764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spcAft>
                <a:spcPts val="600"/>
              </a:spcAft>
            </a:pPr>
            <a:r>
              <a:rPr lang="en-US" sz="1600" b="1" dirty="0" smtClean="0">
                <a:solidFill>
                  <a:schemeClr val="tx1"/>
                </a:solidFill>
              </a:rPr>
              <a:t>Host OS </a:t>
            </a:r>
            <a:r>
              <a:rPr lang="en-US" sz="1400" b="1" dirty="0" smtClean="0">
                <a:solidFill>
                  <a:schemeClr val="tx1"/>
                </a:solidFill>
              </a:rPr>
              <a:t>(Window XP)</a:t>
            </a:r>
          </a:p>
        </p:txBody>
      </p:sp>
      <p:sp>
        <p:nvSpPr>
          <p:cNvPr id="14" name="Rectangle 13"/>
          <p:cNvSpPr/>
          <p:nvPr/>
        </p:nvSpPr>
        <p:spPr>
          <a:xfrm>
            <a:off x="1066800" y="1447800"/>
            <a:ext cx="2971800" cy="2209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1" name="Oval 20"/>
          <p:cNvSpPr/>
          <p:nvPr/>
        </p:nvSpPr>
        <p:spPr>
          <a:xfrm>
            <a:off x="4800600" y="19050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3" name="Oval 22"/>
          <p:cNvSpPr/>
          <p:nvPr/>
        </p:nvSpPr>
        <p:spPr>
          <a:xfrm>
            <a:off x="51054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4" name="Oval 23"/>
          <p:cNvSpPr/>
          <p:nvPr/>
        </p:nvSpPr>
        <p:spPr>
          <a:xfrm>
            <a:off x="1219200" y="2209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5" name="Rectangle 34"/>
          <p:cNvSpPr/>
          <p:nvPr/>
        </p:nvSpPr>
        <p:spPr>
          <a:xfrm>
            <a:off x="4572000" y="1447800"/>
            <a:ext cx="1295400" cy="2057400"/>
          </a:xfrm>
          <a:prstGeom prst="rect">
            <a:avLst/>
          </a:prstGeom>
          <a:noFill/>
          <a:ln w="76200">
            <a:solidFill>
              <a:srgbClr val="C00000"/>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7" name="Rectangle 36"/>
          <p:cNvSpPr/>
          <p:nvPr/>
        </p:nvSpPr>
        <p:spPr>
          <a:xfrm>
            <a:off x="1066800" y="1447800"/>
            <a:ext cx="2971800" cy="38862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0" name="Oval 39"/>
          <p:cNvSpPr/>
          <p:nvPr/>
        </p:nvSpPr>
        <p:spPr>
          <a:xfrm>
            <a:off x="1295400" y="2971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43" name="Straight Connector 42"/>
          <p:cNvCxnSpPr/>
          <p:nvPr/>
        </p:nvCxnSpPr>
        <p:spPr>
          <a:xfrm rot="5400000" flipH="1" flipV="1">
            <a:off x="2286000" y="3352800"/>
            <a:ext cx="3963194" cy="794"/>
          </a:xfrm>
          <a:prstGeom prst="line">
            <a:avLst/>
          </a:prstGeom>
          <a:ln w="12700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1905000" y="1828800"/>
            <a:ext cx="838200" cy="1600200"/>
          </a:xfrm>
          <a:prstGeom prst="rect">
            <a:avLst/>
          </a:prstGeom>
          <a:solidFill>
            <a:schemeClr val="accent1">
              <a:lumMod val="40000"/>
              <a:lumOff val="60000"/>
            </a:schemeClr>
          </a:solidFill>
          <a:ln w="38100">
            <a:solidFill>
              <a:srgbClr val="C00000"/>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 User App</a:t>
            </a:r>
          </a:p>
        </p:txBody>
      </p:sp>
      <p:sp>
        <p:nvSpPr>
          <p:cNvPr id="47" name="Rectangle 46"/>
          <p:cNvSpPr/>
          <p:nvPr/>
        </p:nvSpPr>
        <p:spPr>
          <a:xfrm>
            <a:off x="2895600" y="3810000"/>
            <a:ext cx="990600" cy="11430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Kernel Module</a:t>
            </a:r>
          </a:p>
        </p:txBody>
      </p:sp>
      <p:sp>
        <p:nvSpPr>
          <p:cNvPr id="49" name="Oval 48"/>
          <p:cNvSpPr/>
          <p:nvPr/>
        </p:nvSpPr>
        <p:spPr>
          <a:xfrm>
            <a:off x="5257800" y="1676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6" name="Rectangle 25"/>
          <p:cNvSpPr/>
          <p:nvPr/>
        </p:nvSpPr>
        <p:spPr>
          <a:xfrm>
            <a:off x="2971800" y="1828800"/>
            <a:ext cx="838200" cy="1600200"/>
          </a:xfrm>
          <a:prstGeom prst="rect">
            <a:avLst/>
          </a:prstGeom>
          <a:solidFill>
            <a:schemeClr val="accent3">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 User App</a:t>
            </a:r>
          </a:p>
        </p:txBody>
      </p:sp>
      <p:sp>
        <p:nvSpPr>
          <p:cNvPr id="29" name="Rectangle 28"/>
          <p:cNvSpPr/>
          <p:nvPr/>
        </p:nvSpPr>
        <p:spPr>
          <a:xfrm>
            <a:off x="6400800" y="3657600"/>
            <a:ext cx="1447800" cy="1676400"/>
          </a:xfrm>
          <a:prstGeom prst="rect">
            <a:avLst/>
          </a:prstGeom>
          <a:solidFill>
            <a:schemeClr val="accent3">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400" b="1" dirty="0" smtClean="0">
                <a:solidFill>
                  <a:schemeClr val="tx1"/>
                </a:solidFill>
              </a:rPr>
              <a:t>Virtual Machine Monitor</a:t>
            </a:r>
          </a:p>
        </p:txBody>
      </p:sp>
      <p:sp>
        <p:nvSpPr>
          <p:cNvPr id="30" name="Rectangle 29"/>
          <p:cNvSpPr/>
          <p:nvPr/>
        </p:nvSpPr>
        <p:spPr>
          <a:xfrm>
            <a:off x="6477000" y="2895600"/>
            <a:ext cx="12954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Guest OS </a:t>
            </a:r>
            <a:r>
              <a:rPr lang="en-US" sz="1400" b="1" dirty="0" smtClean="0">
                <a:solidFill>
                  <a:schemeClr val="tx1"/>
                </a:solidFill>
              </a:rPr>
              <a:t>(Vista)</a:t>
            </a:r>
          </a:p>
        </p:txBody>
      </p:sp>
      <p:sp>
        <p:nvSpPr>
          <p:cNvPr id="31" name="Rectangle 30"/>
          <p:cNvSpPr/>
          <p:nvPr/>
        </p:nvSpPr>
        <p:spPr>
          <a:xfrm>
            <a:off x="6477000" y="1447800"/>
            <a:ext cx="1295400" cy="1447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2" name="Oval 31"/>
          <p:cNvSpPr/>
          <p:nvPr/>
        </p:nvSpPr>
        <p:spPr>
          <a:xfrm>
            <a:off x="6705600" y="19050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3" name="Oval 32"/>
          <p:cNvSpPr/>
          <p:nvPr/>
        </p:nvSpPr>
        <p:spPr>
          <a:xfrm>
            <a:off x="70104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 name="Rectangle 33"/>
          <p:cNvSpPr/>
          <p:nvPr/>
        </p:nvSpPr>
        <p:spPr>
          <a:xfrm>
            <a:off x="6477000" y="1447800"/>
            <a:ext cx="1295400" cy="20574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6" name="Oval 35"/>
          <p:cNvSpPr/>
          <p:nvPr/>
        </p:nvSpPr>
        <p:spPr>
          <a:xfrm>
            <a:off x="7162800" y="1676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38" name="Straight Connector 37"/>
          <p:cNvCxnSpPr/>
          <p:nvPr/>
        </p:nvCxnSpPr>
        <p:spPr>
          <a:xfrm rot="5400000" flipH="1" flipV="1">
            <a:off x="4191000" y="3352800"/>
            <a:ext cx="3963194" cy="794"/>
          </a:xfrm>
          <a:prstGeom prst="line">
            <a:avLst/>
          </a:prstGeom>
          <a:ln w="12700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51" idx="0"/>
          </p:cNvCxnSpPr>
          <p:nvPr/>
        </p:nvCxnSpPr>
        <p:spPr>
          <a:xfrm rot="5400000" flipH="1" flipV="1">
            <a:off x="1562100" y="3695700"/>
            <a:ext cx="838200" cy="3048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2" name="Freeform 41"/>
          <p:cNvSpPr/>
          <p:nvPr/>
        </p:nvSpPr>
        <p:spPr>
          <a:xfrm>
            <a:off x="2475186" y="3452648"/>
            <a:ext cx="1986455" cy="1087821"/>
          </a:xfrm>
          <a:custGeom>
            <a:avLst/>
            <a:gdLst>
              <a:gd name="connsiteX0" fmla="*/ 0 w 1986455"/>
              <a:gd name="connsiteY0" fmla="*/ 0 h 1087821"/>
              <a:gd name="connsiteX1" fmla="*/ 867104 w 1986455"/>
              <a:gd name="connsiteY1" fmla="*/ 882869 h 1087821"/>
              <a:gd name="connsiteX2" fmla="*/ 1986455 w 1986455"/>
              <a:gd name="connsiteY2" fmla="*/ 1087821 h 1087821"/>
            </a:gdLst>
            <a:ahLst/>
            <a:cxnLst>
              <a:cxn ang="0">
                <a:pos x="connsiteX0" y="connsiteY0"/>
              </a:cxn>
              <a:cxn ang="0">
                <a:pos x="connsiteX1" y="connsiteY1"/>
              </a:cxn>
              <a:cxn ang="0">
                <a:pos x="connsiteX2" y="connsiteY2"/>
              </a:cxn>
            </a:cxnLst>
            <a:rect l="l" t="t" r="r" b="b"/>
            <a:pathLst>
              <a:path w="1986455" h="1087821">
                <a:moveTo>
                  <a:pt x="0" y="0"/>
                </a:moveTo>
                <a:cubicBezTo>
                  <a:pt x="268014" y="350782"/>
                  <a:pt x="536028" y="701565"/>
                  <a:pt x="867104" y="882869"/>
                </a:cubicBezTo>
                <a:cubicBezTo>
                  <a:pt x="1198180" y="1064173"/>
                  <a:pt x="1592317" y="1075997"/>
                  <a:pt x="1986455" y="1087821"/>
                </a:cubicBezTo>
              </a:path>
            </a:pathLst>
          </a:cu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Oval 43"/>
          <p:cNvSpPr/>
          <p:nvPr/>
        </p:nvSpPr>
        <p:spPr>
          <a:xfrm>
            <a:off x="2971800" y="4343400"/>
            <a:ext cx="381000" cy="3810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2</a:t>
            </a:r>
          </a:p>
        </p:txBody>
      </p:sp>
      <p:sp>
        <p:nvSpPr>
          <p:cNvPr id="45" name="Oval 44"/>
          <p:cNvSpPr/>
          <p:nvPr/>
        </p:nvSpPr>
        <p:spPr>
          <a:xfrm>
            <a:off x="5638800" y="1219200"/>
            <a:ext cx="381000" cy="3810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3</a:t>
            </a:r>
          </a:p>
        </p:txBody>
      </p:sp>
      <p:sp>
        <p:nvSpPr>
          <p:cNvPr id="51" name="Rectangle 50"/>
          <p:cNvSpPr/>
          <p:nvPr/>
        </p:nvSpPr>
        <p:spPr>
          <a:xfrm>
            <a:off x="1219200" y="4267200"/>
            <a:ext cx="1219200" cy="5334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tx1"/>
                </a:solidFill>
              </a:rPr>
              <a:t>CPU Scheduler</a:t>
            </a:r>
          </a:p>
        </p:txBody>
      </p:sp>
      <p:sp>
        <p:nvSpPr>
          <p:cNvPr id="41" name="Oval 40"/>
          <p:cNvSpPr/>
          <p:nvPr/>
        </p:nvSpPr>
        <p:spPr>
          <a:xfrm>
            <a:off x="1143000" y="4038600"/>
            <a:ext cx="381000" cy="3810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Hosted Monitor Scheduling</a:t>
            </a:r>
            <a:endParaRPr lang="en-US" dirty="0"/>
          </a:p>
        </p:txBody>
      </p:sp>
      <p:sp>
        <p:nvSpPr>
          <p:cNvPr id="4" name="Rectangle 3"/>
          <p:cNvSpPr/>
          <p:nvPr/>
        </p:nvSpPr>
        <p:spPr>
          <a:xfrm>
            <a:off x="1066800" y="5486400"/>
            <a:ext cx="6858000" cy="533400"/>
          </a:xfrm>
          <a:prstGeom prst="rect">
            <a:avLst/>
          </a:prstGeom>
          <a:solidFill>
            <a:schemeClr val="tx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Hardware</a:t>
            </a:r>
          </a:p>
        </p:txBody>
      </p:sp>
      <p:sp>
        <p:nvSpPr>
          <p:cNvPr id="5" name="Rectangle 4"/>
          <p:cNvSpPr/>
          <p:nvPr/>
        </p:nvSpPr>
        <p:spPr>
          <a:xfrm>
            <a:off x="4495800" y="3657600"/>
            <a:ext cx="1447800" cy="1676400"/>
          </a:xfrm>
          <a:prstGeom prst="rect">
            <a:avLst/>
          </a:prstGeom>
          <a:solidFill>
            <a:schemeClr val="accent1">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400" b="1" dirty="0" smtClean="0">
                <a:solidFill>
                  <a:schemeClr val="tx1"/>
                </a:solidFill>
              </a:rPr>
              <a:t>Virtual Machine Monitor</a:t>
            </a:r>
          </a:p>
        </p:txBody>
      </p:sp>
      <p:sp>
        <p:nvSpPr>
          <p:cNvPr id="6" name="Rectangle 5"/>
          <p:cNvSpPr/>
          <p:nvPr/>
        </p:nvSpPr>
        <p:spPr>
          <a:xfrm>
            <a:off x="4572000" y="2895600"/>
            <a:ext cx="12954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Guest OS </a:t>
            </a:r>
            <a:r>
              <a:rPr lang="en-US" sz="1400" b="1" dirty="0" smtClean="0">
                <a:solidFill>
                  <a:schemeClr val="tx1"/>
                </a:solidFill>
              </a:rPr>
              <a:t>(Linux)</a:t>
            </a:r>
          </a:p>
        </p:txBody>
      </p:sp>
      <p:sp>
        <p:nvSpPr>
          <p:cNvPr id="7" name="Rectangle 6"/>
          <p:cNvSpPr/>
          <p:nvPr/>
        </p:nvSpPr>
        <p:spPr>
          <a:xfrm>
            <a:off x="4572000" y="1447800"/>
            <a:ext cx="1295400" cy="1447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3" name="Rectangle 12"/>
          <p:cNvSpPr/>
          <p:nvPr/>
        </p:nvSpPr>
        <p:spPr>
          <a:xfrm>
            <a:off x="1066800" y="3657600"/>
            <a:ext cx="2971800" cy="16764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spcAft>
                <a:spcPts val="600"/>
              </a:spcAft>
            </a:pPr>
            <a:r>
              <a:rPr lang="en-US" sz="1600" b="1" dirty="0" smtClean="0">
                <a:solidFill>
                  <a:schemeClr val="tx1"/>
                </a:solidFill>
              </a:rPr>
              <a:t>Host OS </a:t>
            </a:r>
            <a:r>
              <a:rPr lang="en-US" sz="1400" b="1" dirty="0" smtClean="0">
                <a:solidFill>
                  <a:schemeClr val="tx1"/>
                </a:solidFill>
              </a:rPr>
              <a:t>(Window XP)</a:t>
            </a:r>
          </a:p>
        </p:txBody>
      </p:sp>
      <p:sp>
        <p:nvSpPr>
          <p:cNvPr id="14" name="Rectangle 13"/>
          <p:cNvSpPr/>
          <p:nvPr/>
        </p:nvSpPr>
        <p:spPr>
          <a:xfrm>
            <a:off x="1066800" y="1447800"/>
            <a:ext cx="2971800" cy="2209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1" name="Oval 20"/>
          <p:cNvSpPr/>
          <p:nvPr/>
        </p:nvSpPr>
        <p:spPr>
          <a:xfrm>
            <a:off x="4800600" y="19050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3" name="Oval 22"/>
          <p:cNvSpPr/>
          <p:nvPr/>
        </p:nvSpPr>
        <p:spPr>
          <a:xfrm>
            <a:off x="51054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4" name="Oval 23"/>
          <p:cNvSpPr/>
          <p:nvPr/>
        </p:nvSpPr>
        <p:spPr>
          <a:xfrm>
            <a:off x="1219200" y="2209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5" name="Rectangle 34"/>
          <p:cNvSpPr/>
          <p:nvPr/>
        </p:nvSpPr>
        <p:spPr>
          <a:xfrm>
            <a:off x="4572000" y="1447800"/>
            <a:ext cx="1295400" cy="2057400"/>
          </a:xfrm>
          <a:prstGeom prst="rect">
            <a:avLst/>
          </a:prstGeom>
          <a:noFill/>
          <a:ln w="76200">
            <a:solidFill>
              <a:srgbClr val="C00000"/>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7" name="Rectangle 36"/>
          <p:cNvSpPr/>
          <p:nvPr/>
        </p:nvSpPr>
        <p:spPr>
          <a:xfrm>
            <a:off x="1066800" y="1447800"/>
            <a:ext cx="2971800" cy="38862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0" name="Oval 39"/>
          <p:cNvSpPr/>
          <p:nvPr/>
        </p:nvSpPr>
        <p:spPr>
          <a:xfrm>
            <a:off x="1295400" y="2971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43" name="Straight Connector 42"/>
          <p:cNvCxnSpPr/>
          <p:nvPr/>
        </p:nvCxnSpPr>
        <p:spPr>
          <a:xfrm rot="5400000" flipH="1" flipV="1">
            <a:off x="2286000" y="3352800"/>
            <a:ext cx="3963194" cy="794"/>
          </a:xfrm>
          <a:prstGeom prst="line">
            <a:avLst/>
          </a:prstGeom>
          <a:ln w="12700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1905000" y="1828800"/>
            <a:ext cx="838200" cy="1600200"/>
          </a:xfrm>
          <a:prstGeom prst="rect">
            <a:avLst/>
          </a:prstGeom>
          <a:solidFill>
            <a:schemeClr val="accent1">
              <a:lumMod val="40000"/>
              <a:lumOff val="60000"/>
            </a:schemeClr>
          </a:solidFill>
          <a:ln w="38100">
            <a:solidFill>
              <a:srgbClr val="C00000"/>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 User App</a:t>
            </a:r>
          </a:p>
        </p:txBody>
      </p:sp>
      <p:sp>
        <p:nvSpPr>
          <p:cNvPr id="47" name="Rectangle 46"/>
          <p:cNvSpPr/>
          <p:nvPr/>
        </p:nvSpPr>
        <p:spPr>
          <a:xfrm>
            <a:off x="2895600" y="3810000"/>
            <a:ext cx="990600" cy="11430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Kernel Module</a:t>
            </a:r>
          </a:p>
        </p:txBody>
      </p:sp>
      <p:sp>
        <p:nvSpPr>
          <p:cNvPr id="49" name="Oval 48"/>
          <p:cNvSpPr/>
          <p:nvPr/>
        </p:nvSpPr>
        <p:spPr>
          <a:xfrm>
            <a:off x="5257800" y="1676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6" name="Rectangle 25"/>
          <p:cNvSpPr/>
          <p:nvPr/>
        </p:nvSpPr>
        <p:spPr>
          <a:xfrm>
            <a:off x="2971800" y="1828800"/>
            <a:ext cx="838200" cy="1600200"/>
          </a:xfrm>
          <a:prstGeom prst="rect">
            <a:avLst/>
          </a:prstGeom>
          <a:solidFill>
            <a:schemeClr val="accent3">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 User App</a:t>
            </a:r>
          </a:p>
        </p:txBody>
      </p:sp>
      <p:sp>
        <p:nvSpPr>
          <p:cNvPr id="29" name="Rectangle 28"/>
          <p:cNvSpPr/>
          <p:nvPr/>
        </p:nvSpPr>
        <p:spPr>
          <a:xfrm>
            <a:off x="6400800" y="3657600"/>
            <a:ext cx="1447800" cy="1676400"/>
          </a:xfrm>
          <a:prstGeom prst="rect">
            <a:avLst/>
          </a:prstGeom>
          <a:solidFill>
            <a:schemeClr val="accent3">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400" b="1" dirty="0" smtClean="0">
                <a:solidFill>
                  <a:schemeClr val="tx1"/>
                </a:solidFill>
              </a:rPr>
              <a:t>Virtual Machine Monitor</a:t>
            </a:r>
          </a:p>
        </p:txBody>
      </p:sp>
      <p:sp>
        <p:nvSpPr>
          <p:cNvPr id="30" name="Rectangle 29"/>
          <p:cNvSpPr/>
          <p:nvPr/>
        </p:nvSpPr>
        <p:spPr>
          <a:xfrm>
            <a:off x="6477000" y="2895600"/>
            <a:ext cx="12954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Guest OS </a:t>
            </a:r>
            <a:r>
              <a:rPr lang="en-US" sz="1400" b="1" dirty="0" smtClean="0">
                <a:solidFill>
                  <a:schemeClr val="tx1"/>
                </a:solidFill>
              </a:rPr>
              <a:t>(Vista)</a:t>
            </a:r>
          </a:p>
        </p:txBody>
      </p:sp>
      <p:sp>
        <p:nvSpPr>
          <p:cNvPr id="31" name="Rectangle 30"/>
          <p:cNvSpPr/>
          <p:nvPr/>
        </p:nvSpPr>
        <p:spPr>
          <a:xfrm>
            <a:off x="6477000" y="1447800"/>
            <a:ext cx="1295400" cy="1447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2" name="Oval 31"/>
          <p:cNvSpPr/>
          <p:nvPr/>
        </p:nvSpPr>
        <p:spPr>
          <a:xfrm>
            <a:off x="6705600" y="19050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3" name="Oval 32"/>
          <p:cNvSpPr/>
          <p:nvPr/>
        </p:nvSpPr>
        <p:spPr>
          <a:xfrm>
            <a:off x="70104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 name="Rectangle 33"/>
          <p:cNvSpPr/>
          <p:nvPr/>
        </p:nvSpPr>
        <p:spPr>
          <a:xfrm>
            <a:off x="6477000" y="1447800"/>
            <a:ext cx="1295400" cy="20574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6" name="Oval 35"/>
          <p:cNvSpPr/>
          <p:nvPr/>
        </p:nvSpPr>
        <p:spPr>
          <a:xfrm>
            <a:off x="7162800" y="1676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38" name="Straight Connector 37"/>
          <p:cNvCxnSpPr/>
          <p:nvPr/>
        </p:nvCxnSpPr>
        <p:spPr>
          <a:xfrm rot="5400000" flipH="1" flipV="1">
            <a:off x="4191000" y="3352800"/>
            <a:ext cx="3963194" cy="794"/>
          </a:xfrm>
          <a:prstGeom prst="line">
            <a:avLst/>
          </a:prstGeom>
          <a:ln w="12700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4800600" y="4343400"/>
            <a:ext cx="381000" cy="3810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4</a:t>
            </a:r>
          </a:p>
        </p:txBody>
      </p:sp>
      <p:sp>
        <p:nvSpPr>
          <p:cNvPr id="54" name="Rectangle 53"/>
          <p:cNvSpPr/>
          <p:nvPr/>
        </p:nvSpPr>
        <p:spPr>
          <a:xfrm>
            <a:off x="1219200" y="4267200"/>
            <a:ext cx="1219200" cy="5334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tx1"/>
                </a:solidFill>
              </a:rPr>
              <a:t>CPU Scheduler</a:t>
            </a:r>
          </a:p>
        </p:txBody>
      </p:sp>
      <p:sp>
        <p:nvSpPr>
          <p:cNvPr id="44" name="Oval 43"/>
          <p:cNvSpPr/>
          <p:nvPr/>
        </p:nvSpPr>
        <p:spPr>
          <a:xfrm>
            <a:off x="2057400" y="4038600"/>
            <a:ext cx="381000" cy="3810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5</a:t>
            </a:r>
          </a:p>
        </p:txBody>
      </p:sp>
      <p:sp>
        <p:nvSpPr>
          <p:cNvPr id="48" name="Freeform 47"/>
          <p:cNvSpPr/>
          <p:nvPr/>
        </p:nvSpPr>
        <p:spPr>
          <a:xfrm>
            <a:off x="2228193" y="4550979"/>
            <a:ext cx="2877207" cy="903890"/>
          </a:xfrm>
          <a:custGeom>
            <a:avLst/>
            <a:gdLst>
              <a:gd name="connsiteX0" fmla="*/ 2643352 w 2877207"/>
              <a:gd name="connsiteY0" fmla="*/ 903890 h 903890"/>
              <a:gd name="connsiteX1" fmla="*/ 2501462 w 2877207"/>
              <a:gd name="connsiteY1" fmla="*/ 147145 h 903890"/>
              <a:gd name="connsiteX2" fmla="*/ 388883 w 2877207"/>
              <a:gd name="connsiteY2" fmla="*/ 21021 h 903890"/>
              <a:gd name="connsiteX3" fmla="*/ 168166 w 2877207"/>
              <a:gd name="connsiteY3" fmla="*/ 21021 h 903890"/>
              <a:gd name="connsiteX4" fmla="*/ 168166 w 2877207"/>
              <a:gd name="connsiteY4" fmla="*/ 36787 h 903890"/>
              <a:gd name="connsiteX5" fmla="*/ 136635 w 2877207"/>
              <a:gd name="connsiteY5" fmla="*/ 21021 h 90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7207" h="903890">
                <a:moveTo>
                  <a:pt x="2643352" y="903890"/>
                </a:moveTo>
                <a:cubicBezTo>
                  <a:pt x="2760279" y="599090"/>
                  <a:pt x="2877207" y="294290"/>
                  <a:pt x="2501462" y="147145"/>
                </a:cubicBezTo>
                <a:cubicBezTo>
                  <a:pt x="2125717" y="0"/>
                  <a:pt x="777766" y="42042"/>
                  <a:pt x="388883" y="21021"/>
                </a:cubicBezTo>
                <a:cubicBezTo>
                  <a:pt x="0" y="0"/>
                  <a:pt x="204952" y="18393"/>
                  <a:pt x="168166" y="21021"/>
                </a:cubicBezTo>
                <a:cubicBezTo>
                  <a:pt x="131380" y="23649"/>
                  <a:pt x="173421" y="36787"/>
                  <a:pt x="168166" y="36787"/>
                </a:cubicBezTo>
                <a:cubicBezTo>
                  <a:pt x="162911" y="36787"/>
                  <a:pt x="149773" y="28904"/>
                  <a:pt x="136635" y="21021"/>
                </a:cubicBezTo>
              </a:path>
            </a:pathLst>
          </a:cu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Hosted Monitor Scheduling</a:t>
            </a:r>
            <a:endParaRPr lang="en-US" dirty="0"/>
          </a:p>
        </p:txBody>
      </p:sp>
      <p:sp>
        <p:nvSpPr>
          <p:cNvPr id="4" name="Rectangle 3"/>
          <p:cNvSpPr/>
          <p:nvPr/>
        </p:nvSpPr>
        <p:spPr>
          <a:xfrm>
            <a:off x="1066800" y="5486400"/>
            <a:ext cx="6858000" cy="533400"/>
          </a:xfrm>
          <a:prstGeom prst="rect">
            <a:avLst/>
          </a:prstGeom>
          <a:solidFill>
            <a:schemeClr val="tx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Hardware</a:t>
            </a:r>
          </a:p>
        </p:txBody>
      </p:sp>
      <p:sp>
        <p:nvSpPr>
          <p:cNvPr id="5" name="Rectangle 4"/>
          <p:cNvSpPr/>
          <p:nvPr/>
        </p:nvSpPr>
        <p:spPr>
          <a:xfrm>
            <a:off x="4495800" y="3657600"/>
            <a:ext cx="1447800" cy="1676400"/>
          </a:xfrm>
          <a:prstGeom prst="rect">
            <a:avLst/>
          </a:prstGeom>
          <a:solidFill>
            <a:schemeClr val="accent1">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400" b="1" dirty="0" smtClean="0">
                <a:solidFill>
                  <a:schemeClr val="tx1"/>
                </a:solidFill>
              </a:rPr>
              <a:t>Virtual Machine Monitor</a:t>
            </a:r>
          </a:p>
        </p:txBody>
      </p:sp>
      <p:sp>
        <p:nvSpPr>
          <p:cNvPr id="6" name="Rectangle 5"/>
          <p:cNvSpPr/>
          <p:nvPr/>
        </p:nvSpPr>
        <p:spPr>
          <a:xfrm>
            <a:off x="4572000" y="2895600"/>
            <a:ext cx="12954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Guest OS </a:t>
            </a:r>
            <a:r>
              <a:rPr lang="en-US" sz="1400" b="1" dirty="0" smtClean="0">
                <a:solidFill>
                  <a:schemeClr val="tx1"/>
                </a:solidFill>
              </a:rPr>
              <a:t>(Linux)</a:t>
            </a:r>
          </a:p>
        </p:txBody>
      </p:sp>
      <p:sp>
        <p:nvSpPr>
          <p:cNvPr id="7" name="Rectangle 6"/>
          <p:cNvSpPr/>
          <p:nvPr/>
        </p:nvSpPr>
        <p:spPr>
          <a:xfrm>
            <a:off x="4572000" y="1447800"/>
            <a:ext cx="1295400" cy="1447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3" name="Rectangle 12"/>
          <p:cNvSpPr/>
          <p:nvPr/>
        </p:nvSpPr>
        <p:spPr>
          <a:xfrm>
            <a:off x="1066800" y="3657600"/>
            <a:ext cx="2971800" cy="16764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spcAft>
                <a:spcPts val="600"/>
              </a:spcAft>
            </a:pPr>
            <a:r>
              <a:rPr lang="en-US" sz="1600" b="1" dirty="0" smtClean="0">
                <a:solidFill>
                  <a:schemeClr val="tx1"/>
                </a:solidFill>
              </a:rPr>
              <a:t>Host OS </a:t>
            </a:r>
            <a:r>
              <a:rPr lang="en-US" sz="1400" b="1" dirty="0" smtClean="0">
                <a:solidFill>
                  <a:schemeClr val="tx1"/>
                </a:solidFill>
              </a:rPr>
              <a:t>(Window XP)</a:t>
            </a:r>
          </a:p>
        </p:txBody>
      </p:sp>
      <p:sp>
        <p:nvSpPr>
          <p:cNvPr id="14" name="Rectangle 13"/>
          <p:cNvSpPr/>
          <p:nvPr/>
        </p:nvSpPr>
        <p:spPr>
          <a:xfrm>
            <a:off x="1066800" y="1447800"/>
            <a:ext cx="2971800" cy="2209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1" name="Oval 20"/>
          <p:cNvSpPr/>
          <p:nvPr/>
        </p:nvSpPr>
        <p:spPr>
          <a:xfrm>
            <a:off x="4800600" y="19050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3" name="Oval 22"/>
          <p:cNvSpPr/>
          <p:nvPr/>
        </p:nvSpPr>
        <p:spPr>
          <a:xfrm>
            <a:off x="51054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4" name="Oval 23"/>
          <p:cNvSpPr/>
          <p:nvPr/>
        </p:nvSpPr>
        <p:spPr>
          <a:xfrm>
            <a:off x="1219200" y="2209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7" name="Rectangle 36"/>
          <p:cNvSpPr/>
          <p:nvPr/>
        </p:nvSpPr>
        <p:spPr>
          <a:xfrm>
            <a:off x="1066800" y="1447800"/>
            <a:ext cx="2971800" cy="38862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0" name="Oval 39"/>
          <p:cNvSpPr/>
          <p:nvPr/>
        </p:nvSpPr>
        <p:spPr>
          <a:xfrm>
            <a:off x="1295400" y="2971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43" name="Straight Connector 42"/>
          <p:cNvCxnSpPr/>
          <p:nvPr/>
        </p:nvCxnSpPr>
        <p:spPr>
          <a:xfrm rot="5400000" flipH="1" flipV="1">
            <a:off x="2286000" y="3352800"/>
            <a:ext cx="3963194" cy="794"/>
          </a:xfrm>
          <a:prstGeom prst="line">
            <a:avLst/>
          </a:prstGeom>
          <a:ln w="12700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1905000" y="1828800"/>
            <a:ext cx="838200" cy="1600200"/>
          </a:xfrm>
          <a:prstGeom prst="rect">
            <a:avLst/>
          </a:prstGeom>
          <a:solidFill>
            <a:schemeClr val="accent1">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 User App</a:t>
            </a:r>
          </a:p>
        </p:txBody>
      </p:sp>
      <p:sp>
        <p:nvSpPr>
          <p:cNvPr id="47" name="Rectangle 46"/>
          <p:cNvSpPr/>
          <p:nvPr/>
        </p:nvSpPr>
        <p:spPr>
          <a:xfrm>
            <a:off x="2895600" y="3810000"/>
            <a:ext cx="990600" cy="1143000"/>
          </a:xfrm>
          <a:prstGeom prst="rect">
            <a:avLst/>
          </a:prstGeom>
          <a:solidFill>
            <a:schemeClr val="bg2">
              <a:lumMod val="7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Kernel Module</a:t>
            </a:r>
          </a:p>
        </p:txBody>
      </p:sp>
      <p:sp>
        <p:nvSpPr>
          <p:cNvPr id="49" name="Oval 48"/>
          <p:cNvSpPr/>
          <p:nvPr/>
        </p:nvSpPr>
        <p:spPr>
          <a:xfrm>
            <a:off x="5257800" y="1676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6" name="Rectangle 25"/>
          <p:cNvSpPr/>
          <p:nvPr/>
        </p:nvSpPr>
        <p:spPr>
          <a:xfrm>
            <a:off x="2971800" y="1828800"/>
            <a:ext cx="838200" cy="1600200"/>
          </a:xfrm>
          <a:prstGeom prst="rect">
            <a:avLst/>
          </a:prstGeom>
          <a:solidFill>
            <a:schemeClr val="accent3">
              <a:lumMod val="40000"/>
              <a:lumOff val="60000"/>
            </a:schemeClr>
          </a:solidFill>
          <a:ln w="38100">
            <a:solidFill>
              <a:srgbClr val="C00000"/>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200" b="1" dirty="0" smtClean="0">
                <a:solidFill>
                  <a:schemeClr val="tx1"/>
                </a:solidFill>
              </a:rPr>
              <a:t> User App</a:t>
            </a:r>
          </a:p>
        </p:txBody>
      </p:sp>
      <p:sp>
        <p:nvSpPr>
          <p:cNvPr id="29" name="Rectangle 28"/>
          <p:cNvSpPr/>
          <p:nvPr/>
        </p:nvSpPr>
        <p:spPr>
          <a:xfrm>
            <a:off x="6400800" y="3657600"/>
            <a:ext cx="1447800" cy="1676400"/>
          </a:xfrm>
          <a:prstGeom prst="rect">
            <a:avLst/>
          </a:prstGeom>
          <a:solidFill>
            <a:schemeClr val="accent3">
              <a:lumMod val="40000"/>
              <a:lumOff val="6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1400" b="1" dirty="0" smtClean="0">
                <a:solidFill>
                  <a:schemeClr val="tx1"/>
                </a:solidFill>
              </a:rPr>
              <a:t>Virtual Machine Monitor</a:t>
            </a:r>
          </a:p>
        </p:txBody>
      </p:sp>
      <p:sp>
        <p:nvSpPr>
          <p:cNvPr id="30" name="Rectangle 29"/>
          <p:cNvSpPr/>
          <p:nvPr/>
        </p:nvSpPr>
        <p:spPr>
          <a:xfrm>
            <a:off x="6477000" y="2895600"/>
            <a:ext cx="12954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Guest OS </a:t>
            </a:r>
            <a:r>
              <a:rPr lang="en-US" sz="1400" b="1" dirty="0" smtClean="0">
                <a:solidFill>
                  <a:schemeClr val="tx1"/>
                </a:solidFill>
              </a:rPr>
              <a:t>(Vista)</a:t>
            </a:r>
          </a:p>
        </p:txBody>
      </p:sp>
      <p:sp>
        <p:nvSpPr>
          <p:cNvPr id="31" name="Rectangle 30"/>
          <p:cNvSpPr/>
          <p:nvPr/>
        </p:nvSpPr>
        <p:spPr>
          <a:xfrm>
            <a:off x="6477000" y="1447800"/>
            <a:ext cx="1295400" cy="14478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2" name="Oval 31"/>
          <p:cNvSpPr/>
          <p:nvPr/>
        </p:nvSpPr>
        <p:spPr>
          <a:xfrm>
            <a:off x="6705600" y="19050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3" name="Oval 32"/>
          <p:cNvSpPr/>
          <p:nvPr/>
        </p:nvSpPr>
        <p:spPr>
          <a:xfrm>
            <a:off x="70104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 name="Rectangle 33"/>
          <p:cNvSpPr/>
          <p:nvPr/>
        </p:nvSpPr>
        <p:spPr>
          <a:xfrm>
            <a:off x="4572000" y="1447800"/>
            <a:ext cx="1295400" cy="20574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6" name="Oval 35"/>
          <p:cNvSpPr/>
          <p:nvPr/>
        </p:nvSpPr>
        <p:spPr>
          <a:xfrm>
            <a:off x="7162800" y="1676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38" name="Straight Connector 37"/>
          <p:cNvCxnSpPr/>
          <p:nvPr/>
        </p:nvCxnSpPr>
        <p:spPr>
          <a:xfrm rot="5400000" flipH="1" flipV="1">
            <a:off x="4191000" y="3352800"/>
            <a:ext cx="3963194" cy="794"/>
          </a:xfrm>
          <a:prstGeom prst="line">
            <a:avLst/>
          </a:prstGeom>
          <a:ln w="12700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54" idx="0"/>
          </p:cNvCxnSpPr>
          <p:nvPr/>
        </p:nvCxnSpPr>
        <p:spPr>
          <a:xfrm rot="5400000" flipH="1" flipV="1">
            <a:off x="2019300" y="3238500"/>
            <a:ext cx="838200" cy="12192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3048000" y="4114800"/>
            <a:ext cx="381000" cy="3810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7</a:t>
            </a:r>
          </a:p>
        </p:txBody>
      </p:sp>
      <p:sp>
        <p:nvSpPr>
          <p:cNvPr id="51" name="Freeform 50"/>
          <p:cNvSpPr/>
          <p:nvPr/>
        </p:nvSpPr>
        <p:spPr>
          <a:xfrm>
            <a:off x="3100551" y="3452648"/>
            <a:ext cx="3252952" cy="930166"/>
          </a:xfrm>
          <a:custGeom>
            <a:avLst/>
            <a:gdLst>
              <a:gd name="connsiteX0" fmla="*/ 194442 w 3252952"/>
              <a:gd name="connsiteY0" fmla="*/ 0 h 930166"/>
              <a:gd name="connsiteX1" fmla="*/ 509752 w 3252952"/>
              <a:gd name="connsiteY1" fmla="*/ 614855 h 930166"/>
              <a:gd name="connsiteX2" fmla="*/ 3252952 w 3252952"/>
              <a:gd name="connsiteY2" fmla="*/ 930166 h 930166"/>
            </a:gdLst>
            <a:ahLst/>
            <a:cxnLst>
              <a:cxn ang="0">
                <a:pos x="connsiteX0" y="connsiteY0"/>
              </a:cxn>
              <a:cxn ang="0">
                <a:pos x="connsiteX1" y="connsiteY1"/>
              </a:cxn>
              <a:cxn ang="0">
                <a:pos x="connsiteX2" y="connsiteY2"/>
              </a:cxn>
            </a:cxnLst>
            <a:rect l="l" t="t" r="r" b="b"/>
            <a:pathLst>
              <a:path w="3252952" h="930166">
                <a:moveTo>
                  <a:pt x="194442" y="0"/>
                </a:moveTo>
                <a:cubicBezTo>
                  <a:pt x="97221" y="229913"/>
                  <a:pt x="0" y="459827"/>
                  <a:pt x="509752" y="614855"/>
                </a:cubicBezTo>
                <a:cubicBezTo>
                  <a:pt x="1019504" y="769883"/>
                  <a:pt x="2136228" y="850024"/>
                  <a:pt x="3252952" y="930166"/>
                </a:cubicBezTo>
              </a:path>
            </a:pathLst>
          </a:cu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Rectangle 34"/>
          <p:cNvSpPr/>
          <p:nvPr/>
        </p:nvSpPr>
        <p:spPr>
          <a:xfrm>
            <a:off x="6477000" y="1447800"/>
            <a:ext cx="1295400" cy="2057400"/>
          </a:xfrm>
          <a:prstGeom prst="rect">
            <a:avLst/>
          </a:prstGeom>
          <a:noFill/>
          <a:ln w="76200">
            <a:solidFill>
              <a:srgbClr val="C00000"/>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5" name="Oval 44"/>
          <p:cNvSpPr/>
          <p:nvPr/>
        </p:nvSpPr>
        <p:spPr>
          <a:xfrm>
            <a:off x="7543800" y="1219200"/>
            <a:ext cx="381000" cy="3810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8</a:t>
            </a:r>
          </a:p>
        </p:txBody>
      </p:sp>
      <p:sp>
        <p:nvSpPr>
          <p:cNvPr id="54" name="Rectangle 53"/>
          <p:cNvSpPr/>
          <p:nvPr/>
        </p:nvSpPr>
        <p:spPr>
          <a:xfrm>
            <a:off x="1219200" y="4267200"/>
            <a:ext cx="1219200" cy="5334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tx1"/>
                </a:solidFill>
              </a:rPr>
              <a:t>CPU Scheduler</a:t>
            </a:r>
          </a:p>
        </p:txBody>
      </p:sp>
      <p:sp>
        <p:nvSpPr>
          <p:cNvPr id="41" name="Oval 40"/>
          <p:cNvSpPr/>
          <p:nvPr/>
        </p:nvSpPr>
        <p:spPr>
          <a:xfrm>
            <a:off x="1143000" y="4038600"/>
            <a:ext cx="381000" cy="3810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6</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scheduling snapshot.JPG"/>
          <p:cNvPicPr>
            <a:picLocks noGrp="1" noChangeAspect="1"/>
          </p:cNvPicPr>
          <p:nvPr>
            <p:ph idx="1"/>
          </p:nvPr>
        </p:nvPicPr>
        <p:blipFill>
          <a:blip r:embed="rId3"/>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Hosted Architecture Tradeoffs</a:t>
            </a:r>
            <a:endParaRPr lang="en-US" dirty="0"/>
          </a:p>
        </p:txBody>
      </p:sp>
      <p:sp>
        <p:nvSpPr>
          <p:cNvPr id="3" name="Content Placeholder 2"/>
          <p:cNvSpPr>
            <a:spLocks noGrp="1"/>
          </p:cNvSpPr>
          <p:nvPr>
            <p:ph idx="1"/>
          </p:nvPr>
        </p:nvSpPr>
        <p:spPr/>
        <p:txBody>
          <a:bodyPr>
            <a:normAutofit lnSpcReduction="10000"/>
          </a:bodyPr>
          <a:lstStyle/>
          <a:p>
            <a:r>
              <a:rPr lang="en-US" dirty="0" smtClean="0"/>
              <a:t>Positives</a:t>
            </a:r>
          </a:p>
          <a:p>
            <a:pPr lvl="1"/>
            <a:r>
              <a:rPr lang="en-US" dirty="0" smtClean="0"/>
              <a:t>Installs like an application</a:t>
            </a:r>
          </a:p>
          <a:p>
            <a:pPr lvl="2"/>
            <a:r>
              <a:rPr lang="en-US" dirty="0" smtClean="0"/>
              <a:t>No disk partitioning needed</a:t>
            </a:r>
          </a:p>
          <a:p>
            <a:pPr lvl="2"/>
            <a:r>
              <a:rPr lang="en-US" dirty="0" smtClean="0"/>
              <a:t>Virtual disk is a file on host file system</a:t>
            </a:r>
          </a:p>
          <a:p>
            <a:pPr lvl="2"/>
            <a:r>
              <a:rPr lang="en-US" dirty="0" smtClean="0"/>
              <a:t>No host reboot needed</a:t>
            </a:r>
          </a:p>
          <a:p>
            <a:pPr lvl="1"/>
            <a:r>
              <a:rPr lang="en-US" dirty="0" smtClean="0"/>
              <a:t>Runs like an application</a:t>
            </a:r>
          </a:p>
          <a:p>
            <a:pPr lvl="2"/>
            <a:r>
              <a:rPr lang="en-US" dirty="0" smtClean="0"/>
              <a:t>Uses host schedulers</a:t>
            </a:r>
          </a:p>
          <a:p>
            <a:r>
              <a:rPr lang="en-US" dirty="0" smtClean="0"/>
              <a:t>Negatives</a:t>
            </a:r>
          </a:p>
          <a:p>
            <a:pPr lvl="1"/>
            <a:r>
              <a:rPr lang="en-US" dirty="0" smtClean="0"/>
              <a:t>I/O path is slow</a:t>
            </a:r>
          </a:p>
          <a:p>
            <a:pPr lvl="2"/>
            <a:r>
              <a:rPr lang="en-US" dirty="0" smtClean="0"/>
              <a:t>Requires world switch</a:t>
            </a:r>
          </a:p>
          <a:p>
            <a:pPr lvl="1"/>
            <a:r>
              <a:rPr lang="en-US" dirty="0" smtClean="0"/>
              <a:t>Relies on host scheduling</a:t>
            </a:r>
          </a:p>
          <a:p>
            <a:pPr lvl="2"/>
            <a:r>
              <a:rPr lang="en-US" dirty="0" smtClean="0"/>
              <a:t>May not be suitable for intensive VM workloads</a:t>
            </a:r>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VMware ESX 2.0</a:t>
            </a:r>
            <a:endParaRPr lang="en-US" dirty="0"/>
          </a:p>
        </p:txBody>
      </p:sp>
      <p:sp>
        <p:nvSpPr>
          <p:cNvPr id="3" name="Content Placeholder 2"/>
          <p:cNvSpPr>
            <a:spLocks noGrp="1"/>
          </p:cNvSpPr>
          <p:nvPr>
            <p:ph idx="1"/>
          </p:nvPr>
        </p:nvSpPr>
        <p:spPr>
          <a:xfrm>
            <a:off x="457200" y="5791200"/>
            <a:ext cx="8229600" cy="411163"/>
          </a:xfrm>
        </p:spPr>
        <p:txBody>
          <a:bodyPr>
            <a:noAutofit/>
          </a:bodyPr>
          <a:lstStyle/>
          <a:p>
            <a:pPr algn="ctr">
              <a:buNone/>
            </a:pPr>
            <a:r>
              <a:rPr lang="en-US" sz="2000" b="1" i="1" dirty="0" smtClean="0"/>
              <a:t>Source: http://www.vmware.com/pdf/esx2_performance_implications.pdf</a:t>
            </a:r>
            <a:endParaRPr lang="en-US" sz="2000" b="1" i="1" dirty="0"/>
          </a:p>
        </p:txBody>
      </p:sp>
      <p:pic>
        <p:nvPicPr>
          <p:cNvPr id="2051" name="Picture 3"/>
          <p:cNvPicPr>
            <a:picLocks noChangeAspect="1" noChangeArrowheads="1"/>
          </p:cNvPicPr>
          <p:nvPr/>
        </p:nvPicPr>
        <p:blipFill>
          <a:blip r:embed="rId3"/>
          <a:srcRect/>
          <a:stretch>
            <a:fillRect/>
          </a:stretch>
        </p:blipFill>
        <p:spPr bwMode="auto">
          <a:xfrm>
            <a:off x="1366838" y="990600"/>
            <a:ext cx="6410325" cy="4657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Hybrid Ex 2  -  </a:t>
            </a:r>
            <a:r>
              <a:rPr lang="en-US" dirty="0" err="1" smtClean="0"/>
              <a:t>Xen</a:t>
            </a:r>
            <a:r>
              <a:rPr lang="en-US" dirty="0" smtClean="0"/>
              <a:t> 3.0</a:t>
            </a:r>
            <a:endParaRPr lang="en-US" dirty="0"/>
          </a:p>
        </p:txBody>
      </p:sp>
      <p:sp>
        <p:nvSpPr>
          <p:cNvPr id="3" name="Content Placeholder 2"/>
          <p:cNvSpPr>
            <a:spLocks noGrp="1"/>
          </p:cNvSpPr>
          <p:nvPr>
            <p:ph idx="1"/>
          </p:nvPr>
        </p:nvSpPr>
        <p:spPr>
          <a:xfrm>
            <a:off x="457200" y="1905000"/>
            <a:ext cx="2438400" cy="3276600"/>
          </a:xfrm>
        </p:spPr>
        <p:txBody>
          <a:bodyPr>
            <a:normAutofit/>
          </a:bodyPr>
          <a:lstStyle/>
          <a:p>
            <a:r>
              <a:rPr lang="en-US" sz="1800" dirty="0" smtClean="0"/>
              <a:t>Para –virtualization</a:t>
            </a:r>
          </a:p>
          <a:p>
            <a:pPr lvl="1"/>
            <a:r>
              <a:rPr lang="en-US" sz="1400" dirty="0" smtClean="0"/>
              <a:t>Linux Guest</a:t>
            </a:r>
          </a:p>
          <a:p>
            <a:r>
              <a:rPr lang="en-US" sz="1800" dirty="0" smtClean="0"/>
              <a:t>Hardware-supported virtualization</a:t>
            </a:r>
          </a:p>
          <a:p>
            <a:pPr lvl="1"/>
            <a:r>
              <a:rPr lang="en-US" sz="1400" dirty="0" smtClean="0"/>
              <a:t>Unmodified Windows</a:t>
            </a:r>
          </a:p>
          <a:p>
            <a:r>
              <a:rPr lang="en-US" sz="1800" dirty="0" smtClean="0"/>
              <a:t>Isolated Device Drivers</a:t>
            </a:r>
          </a:p>
        </p:txBody>
      </p:sp>
      <p:pic>
        <p:nvPicPr>
          <p:cNvPr id="1026" name="Picture 2"/>
          <p:cNvPicPr>
            <a:picLocks noChangeAspect="1" noChangeArrowheads="1"/>
          </p:cNvPicPr>
          <p:nvPr/>
        </p:nvPicPr>
        <p:blipFill>
          <a:blip r:embed="rId3"/>
          <a:srcRect/>
          <a:stretch>
            <a:fillRect/>
          </a:stretch>
        </p:blipFill>
        <p:spPr bwMode="auto">
          <a:xfrm>
            <a:off x="2971800" y="1447800"/>
            <a:ext cx="5676900" cy="3629025"/>
          </a:xfrm>
          <a:prstGeom prst="rect">
            <a:avLst/>
          </a:prstGeom>
          <a:noFill/>
          <a:ln w="9525">
            <a:noFill/>
            <a:miter lim="800000"/>
            <a:headEnd/>
            <a:tailEnd/>
          </a:ln>
          <a:effectLst/>
        </p:spPr>
      </p:pic>
      <p:sp>
        <p:nvSpPr>
          <p:cNvPr id="7" name="TextBox 6"/>
          <p:cNvSpPr txBox="1"/>
          <p:nvPr/>
        </p:nvSpPr>
        <p:spPr>
          <a:xfrm>
            <a:off x="2133600" y="5486400"/>
            <a:ext cx="5156861" cy="923330"/>
          </a:xfrm>
          <a:prstGeom prst="rect">
            <a:avLst/>
          </a:prstGeom>
          <a:noFill/>
        </p:spPr>
        <p:txBody>
          <a:bodyPr wrap="none" rtlCol="0">
            <a:spAutoFit/>
          </a:bodyPr>
          <a:lstStyle/>
          <a:p>
            <a:r>
              <a:rPr lang="en-US" i="1" dirty="0" smtClean="0">
                <a:hlinkClick r:id="rId4"/>
              </a:rPr>
              <a:t>Source: Ottawa Linux Symposium 2006 presentation.</a:t>
            </a:r>
            <a:r>
              <a:rPr lang="en-US" i="1" dirty="0" smtClean="0"/>
              <a:t> </a:t>
            </a:r>
          </a:p>
          <a:p>
            <a:r>
              <a:rPr lang="en-US" i="1" dirty="0" smtClean="0"/>
              <a:t>http://www.cl.cam.ac.uk/netos/papers/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Hypervisor</a:t>
            </a:r>
            <a:endParaRPr lang="en-US" dirty="0"/>
          </a:p>
        </p:txBody>
      </p:sp>
      <p:sp>
        <p:nvSpPr>
          <p:cNvPr id="3" name="Content Placeholder 2"/>
          <p:cNvSpPr>
            <a:spLocks noGrp="1"/>
          </p:cNvSpPr>
          <p:nvPr>
            <p:ph idx="1"/>
          </p:nvPr>
        </p:nvSpPr>
        <p:spPr>
          <a:xfrm>
            <a:off x="457200" y="1219200"/>
            <a:ext cx="3886200" cy="4906963"/>
          </a:xfrm>
        </p:spPr>
        <p:txBody>
          <a:bodyPr>
            <a:normAutofit fontScale="92500" lnSpcReduction="10000"/>
          </a:bodyPr>
          <a:lstStyle/>
          <a:p>
            <a:r>
              <a:rPr lang="en-US" dirty="0" smtClean="0"/>
              <a:t>Hardware-supported</a:t>
            </a:r>
            <a:r>
              <a:rPr lang="en-US" baseline="0" dirty="0" smtClean="0"/>
              <a:t> single-use monitor</a:t>
            </a:r>
          </a:p>
          <a:p>
            <a:r>
              <a:rPr lang="en-US" baseline="0" dirty="0" smtClean="0"/>
              <a:t>Characteristics</a:t>
            </a:r>
          </a:p>
          <a:p>
            <a:pPr lvl="1"/>
            <a:r>
              <a:rPr lang="en-US" dirty="0" smtClean="0"/>
              <a:t>Small size</a:t>
            </a:r>
          </a:p>
          <a:p>
            <a:pPr lvl="1"/>
            <a:r>
              <a:rPr lang="en-US" dirty="0" smtClean="0"/>
              <a:t>Runs</a:t>
            </a:r>
            <a:r>
              <a:rPr lang="en-US" baseline="0" dirty="0" smtClean="0"/>
              <a:t> in a special hardware mode</a:t>
            </a:r>
          </a:p>
          <a:p>
            <a:pPr lvl="1"/>
            <a:r>
              <a:rPr lang="en-US" baseline="0" dirty="0" smtClean="0"/>
              <a:t>Guest OS runs in normal </a:t>
            </a:r>
            <a:r>
              <a:rPr lang="en-US" baseline="0" dirty="0" err="1" smtClean="0"/>
              <a:t>priviledge</a:t>
            </a:r>
            <a:r>
              <a:rPr lang="en-US" baseline="0" dirty="0" smtClean="0"/>
              <a:t> level</a:t>
            </a:r>
          </a:p>
          <a:p>
            <a:pPr lvl="0"/>
            <a:r>
              <a:rPr lang="en-US" dirty="0" smtClean="0"/>
              <a:t>Uses</a:t>
            </a:r>
          </a:p>
          <a:p>
            <a:pPr lvl="1"/>
            <a:r>
              <a:rPr lang="en-US" dirty="0" smtClean="0"/>
              <a:t>Security</a:t>
            </a:r>
          </a:p>
          <a:p>
            <a:pPr lvl="1"/>
            <a:r>
              <a:rPr lang="en-US" dirty="0" smtClean="0"/>
              <a:t>System management</a:t>
            </a:r>
          </a:p>
          <a:p>
            <a:pPr lvl="1"/>
            <a:r>
              <a:rPr lang="en-US" dirty="0" smtClean="0"/>
              <a:t>Fault</a:t>
            </a:r>
            <a:r>
              <a:rPr lang="en-US" baseline="0" dirty="0" smtClean="0"/>
              <a:t> tolerance</a:t>
            </a:r>
          </a:p>
        </p:txBody>
      </p:sp>
      <p:sp>
        <p:nvSpPr>
          <p:cNvPr id="4" name="Rectangle 3"/>
          <p:cNvSpPr/>
          <p:nvPr/>
        </p:nvSpPr>
        <p:spPr>
          <a:xfrm>
            <a:off x="4495800" y="5562600"/>
            <a:ext cx="3352800" cy="533400"/>
          </a:xfrm>
          <a:prstGeom prst="rect">
            <a:avLst/>
          </a:prstGeom>
          <a:solidFill>
            <a:schemeClr val="tx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Hardware</a:t>
            </a:r>
          </a:p>
        </p:txBody>
      </p:sp>
      <p:sp>
        <p:nvSpPr>
          <p:cNvPr id="5" name="Rectangle 4"/>
          <p:cNvSpPr/>
          <p:nvPr/>
        </p:nvSpPr>
        <p:spPr>
          <a:xfrm>
            <a:off x="4572000" y="4953000"/>
            <a:ext cx="3124200" cy="381000"/>
          </a:xfrm>
          <a:prstGeom prst="rect">
            <a:avLst/>
          </a:prstGeom>
          <a:solidFill>
            <a:schemeClr val="bg2">
              <a:lumMod val="9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tx1"/>
                </a:solidFill>
              </a:rPr>
              <a:t>Hypervisor</a:t>
            </a:r>
          </a:p>
        </p:txBody>
      </p:sp>
      <p:sp>
        <p:nvSpPr>
          <p:cNvPr id="6" name="Rectangle 5"/>
          <p:cNvSpPr/>
          <p:nvPr/>
        </p:nvSpPr>
        <p:spPr>
          <a:xfrm>
            <a:off x="4572000" y="3886200"/>
            <a:ext cx="3124200" cy="6096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tx1"/>
                </a:solidFill>
              </a:rPr>
              <a:t>Operating System</a:t>
            </a:r>
          </a:p>
        </p:txBody>
      </p:sp>
      <p:grpSp>
        <p:nvGrpSpPr>
          <p:cNvPr id="56" name="Group 55"/>
          <p:cNvGrpSpPr/>
          <p:nvPr/>
        </p:nvGrpSpPr>
        <p:grpSpPr>
          <a:xfrm>
            <a:off x="4572000" y="1371600"/>
            <a:ext cx="3124200" cy="2057400"/>
            <a:chOff x="4800600" y="1447800"/>
            <a:chExt cx="3048000" cy="2057400"/>
          </a:xfrm>
        </p:grpSpPr>
        <p:sp>
          <p:nvSpPr>
            <p:cNvPr id="7" name="Rectangle 6"/>
            <p:cNvSpPr/>
            <p:nvPr/>
          </p:nvSpPr>
          <p:spPr>
            <a:xfrm>
              <a:off x="4800600" y="1447800"/>
              <a:ext cx="3048000" cy="20574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6" name="Oval 15"/>
            <p:cNvSpPr/>
            <p:nvPr/>
          </p:nvSpPr>
          <p:spPr>
            <a:xfrm>
              <a:off x="5715000" y="2438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7" name="Oval 16"/>
            <p:cNvSpPr/>
            <p:nvPr/>
          </p:nvSpPr>
          <p:spPr>
            <a:xfrm>
              <a:off x="6248400" y="2895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8" name="Oval 17"/>
            <p:cNvSpPr/>
            <p:nvPr/>
          </p:nvSpPr>
          <p:spPr>
            <a:xfrm>
              <a:off x="5105400" y="2895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7" name="Oval 36"/>
            <p:cNvSpPr/>
            <p:nvPr/>
          </p:nvSpPr>
          <p:spPr>
            <a:xfrm>
              <a:off x="6400800" y="2133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8" name="Oval 37"/>
            <p:cNvSpPr/>
            <p:nvPr/>
          </p:nvSpPr>
          <p:spPr>
            <a:xfrm>
              <a:off x="6934200" y="2743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9" name="Oval 38"/>
            <p:cNvSpPr/>
            <p:nvPr/>
          </p:nvSpPr>
          <p:spPr>
            <a:xfrm>
              <a:off x="5181600" y="2057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0" name="Oval 39"/>
            <p:cNvSpPr/>
            <p:nvPr/>
          </p:nvSpPr>
          <p:spPr>
            <a:xfrm>
              <a:off x="5867400" y="1600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1" name="Oval 40"/>
            <p:cNvSpPr/>
            <p:nvPr/>
          </p:nvSpPr>
          <p:spPr>
            <a:xfrm>
              <a:off x="7086600" y="1828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grpSp>
      <p:cxnSp>
        <p:nvCxnSpPr>
          <p:cNvPr id="44" name="Straight Connector 43"/>
          <p:cNvCxnSpPr/>
          <p:nvPr/>
        </p:nvCxnSpPr>
        <p:spPr>
          <a:xfrm>
            <a:off x="4419600" y="3657600"/>
            <a:ext cx="4267200" cy="1588"/>
          </a:xfrm>
          <a:prstGeom prst="line">
            <a:avLst/>
          </a:prstGeom>
          <a:ln w="57150">
            <a:solidFill>
              <a:srgbClr val="C00000"/>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419600" y="4724400"/>
            <a:ext cx="4267200" cy="1588"/>
          </a:xfrm>
          <a:prstGeom prst="line">
            <a:avLst/>
          </a:prstGeom>
          <a:ln w="57150">
            <a:solidFill>
              <a:srgbClr val="C00000"/>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7772400" y="3886200"/>
            <a:ext cx="725455" cy="584775"/>
          </a:xfrm>
          <a:prstGeom prst="rect">
            <a:avLst/>
          </a:prstGeom>
          <a:noFill/>
        </p:spPr>
        <p:txBody>
          <a:bodyPr wrap="none" rtlCol="0">
            <a:spAutoFit/>
          </a:bodyPr>
          <a:lstStyle/>
          <a:p>
            <a:r>
              <a:rPr lang="en-US" sz="1600" b="1" i="1" smtClean="0"/>
              <a:t>Kernel</a:t>
            </a:r>
          </a:p>
          <a:p>
            <a:pPr algn="ctr"/>
            <a:r>
              <a:rPr lang="en-US" sz="1600" b="1" i="1" smtClean="0"/>
              <a:t>Mode</a:t>
            </a:r>
            <a:endParaRPr lang="en-US" sz="1600" b="1" i="1"/>
          </a:p>
        </p:txBody>
      </p:sp>
      <p:sp>
        <p:nvSpPr>
          <p:cNvPr id="54" name="TextBox 53"/>
          <p:cNvSpPr txBox="1"/>
          <p:nvPr/>
        </p:nvSpPr>
        <p:spPr>
          <a:xfrm>
            <a:off x="7696200" y="4876800"/>
            <a:ext cx="888000" cy="584775"/>
          </a:xfrm>
          <a:prstGeom prst="rect">
            <a:avLst/>
          </a:prstGeom>
          <a:noFill/>
        </p:spPr>
        <p:txBody>
          <a:bodyPr wrap="none" rtlCol="0">
            <a:spAutoFit/>
          </a:bodyPr>
          <a:lstStyle/>
          <a:p>
            <a:r>
              <a:rPr lang="en-US" sz="1600" b="1" i="1" dirty="0" smtClean="0"/>
              <a:t>Monitor</a:t>
            </a:r>
          </a:p>
          <a:p>
            <a:pPr algn="ctr"/>
            <a:r>
              <a:rPr lang="en-US" sz="1600" b="1" i="1" dirty="0" smtClean="0"/>
              <a:t>Mode</a:t>
            </a:r>
            <a:endParaRPr lang="en-US" sz="1600" b="1" i="1" dirty="0"/>
          </a:p>
        </p:txBody>
      </p:sp>
      <p:sp>
        <p:nvSpPr>
          <p:cNvPr id="55" name="TextBox 54"/>
          <p:cNvSpPr txBox="1"/>
          <p:nvPr/>
        </p:nvSpPr>
        <p:spPr>
          <a:xfrm>
            <a:off x="7803281" y="2057400"/>
            <a:ext cx="688009" cy="584775"/>
          </a:xfrm>
          <a:prstGeom prst="rect">
            <a:avLst/>
          </a:prstGeom>
          <a:noFill/>
        </p:spPr>
        <p:txBody>
          <a:bodyPr wrap="none" rtlCol="0">
            <a:spAutoFit/>
          </a:bodyPr>
          <a:lstStyle/>
          <a:p>
            <a:pPr algn="ctr"/>
            <a:r>
              <a:rPr lang="en-US" sz="1600" b="1" i="1" dirty="0" smtClean="0"/>
              <a:t>User</a:t>
            </a:r>
          </a:p>
          <a:p>
            <a:pPr algn="ctr"/>
            <a:r>
              <a:rPr lang="en-US" sz="1600" b="1" i="1" dirty="0" smtClean="0"/>
              <a:t>Mode</a:t>
            </a:r>
            <a:endParaRPr lang="en-US" sz="1600"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Virtualization</a:t>
            </a:r>
            <a:endParaRPr lang="en-US"/>
          </a:p>
        </p:txBody>
      </p:sp>
      <p:sp>
        <p:nvSpPr>
          <p:cNvPr id="4" name="Rectangle 3"/>
          <p:cNvSpPr/>
          <p:nvPr/>
        </p:nvSpPr>
        <p:spPr>
          <a:xfrm>
            <a:off x="1066800" y="4495800"/>
            <a:ext cx="6858000" cy="533400"/>
          </a:xfrm>
          <a:prstGeom prst="rect">
            <a:avLst/>
          </a:prstGeom>
          <a:solidFill>
            <a:schemeClr val="tx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Hardware</a:t>
            </a:r>
          </a:p>
        </p:txBody>
      </p:sp>
      <p:sp>
        <p:nvSpPr>
          <p:cNvPr id="5" name="Rectangle 4"/>
          <p:cNvSpPr/>
          <p:nvPr/>
        </p:nvSpPr>
        <p:spPr>
          <a:xfrm>
            <a:off x="1066800" y="3733800"/>
            <a:ext cx="6858000" cy="609600"/>
          </a:xfrm>
          <a:prstGeom prst="rect">
            <a:avLst/>
          </a:prstGeom>
          <a:solidFill>
            <a:schemeClr val="bg2">
              <a:lumMod val="9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tx1"/>
                </a:solidFill>
              </a:rPr>
              <a:t>Virtual Machine Monitor</a:t>
            </a:r>
          </a:p>
        </p:txBody>
      </p:sp>
      <p:sp>
        <p:nvSpPr>
          <p:cNvPr id="6" name="Rectangle 5"/>
          <p:cNvSpPr/>
          <p:nvPr/>
        </p:nvSpPr>
        <p:spPr>
          <a:xfrm>
            <a:off x="1143000" y="3124200"/>
            <a:ext cx="1219200" cy="4572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smtClean="0">
                <a:solidFill>
                  <a:schemeClr val="tx1"/>
                </a:solidFill>
              </a:rPr>
              <a:t>Linux</a:t>
            </a:r>
          </a:p>
        </p:txBody>
      </p:sp>
      <p:sp>
        <p:nvSpPr>
          <p:cNvPr id="7" name="Rectangle 6"/>
          <p:cNvSpPr/>
          <p:nvPr/>
        </p:nvSpPr>
        <p:spPr>
          <a:xfrm>
            <a:off x="1143000" y="1752600"/>
            <a:ext cx="1219200" cy="13716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0" name="Rectangle 9"/>
          <p:cNvSpPr/>
          <p:nvPr/>
        </p:nvSpPr>
        <p:spPr>
          <a:xfrm>
            <a:off x="2514600" y="3124200"/>
            <a:ext cx="1219200" cy="4572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smtClean="0">
                <a:solidFill>
                  <a:schemeClr val="tx1"/>
                </a:solidFill>
              </a:rPr>
              <a:t>Linux (</a:t>
            </a:r>
            <a:r>
              <a:rPr lang="en-US" sz="1400" b="1" err="1" smtClean="0">
                <a:solidFill>
                  <a:schemeClr val="tx1"/>
                </a:solidFill>
              </a:rPr>
              <a:t>devel</a:t>
            </a:r>
            <a:r>
              <a:rPr lang="en-US" sz="1400" b="1" smtClean="0">
                <a:solidFill>
                  <a:schemeClr val="tx1"/>
                </a:solidFill>
              </a:rPr>
              <a:t>)</a:t>
            </a:r>
          </a:p>
        </p:txBody>
      </p:sp>
      <p:sp>
        <p:nvSpPr>
          <p:cNvPr id="11" name="Rectangle 10"/>
          <p:cNvSpPr/>
          <p:nvPr/>
        </p:nvSpPr>
        <p:spPr>
          <a:xfrm>
            <a:off x="2514600" y="1752600"/>
            <a:ext cx="1219200" cy="13716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3" name="Rectangle 12"/>
          <p:cNvSpPr/>
          <p:nvPr/>
        </p:nvSpPr>
        <p:spPr>
          <a:xfrm>
            <a:off x="3886200" y="3124200"/>
            <a:ext cx="1219200" cy="4572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smtClean="0">
                <a:solidFill>
                  <a:schemeClr val="tx1"/>
                </a:solidFill>
              </a:rPr>
              <a:t>XP</a:t>
            </a:r>
          </a:p>
        </p:txBody>
      </p:sp>
      <p:sp>
        <p:nvSpPr>
          <p:cNvPr id="14" name="Rectangle 13"/>
          <p:cNvSpPr/>
          <p:nvPr/>
        </p:nvSpPr>
        <p:spPr>
          <a:xfrm>
            <a:off x="3886200" y="1752600"/>
            <a:ext cx="1219200" cy="13716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6" name="Rectangle 15"/>
          <p:cNvSpPr/>
          <p:nvPr/>
        </p:nvSpPr>
        <p:spPr>
          <a:xfrm>
            <a:off x="5257800" y="3124200"/>
            <a:ext cx="1219200" cy="4572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smtClean="0">
                <a:solidFill>
                  <a:schemeClr val="tx1"/>
                </a:solidFill>
              </a:rPr>
              <a:t>Vista</a:t>
            </a:r>
          </a:p>
        </p:txBody>
      </p:sp>
      <p:sp>
        <p:nvSpPr>
          <p:cNvPr id="17" name="Rectangle 16"/>
          <p:cNvSpPr/>
          <p:nvPr/>
        </p:nvSpPr>
        <p:spPr>
          <a:xfrm>
            <a:off x="5257800" y="1752600"/>
            <a:ext cx="1219200" cy="13716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19" name="Rectangle 18"/>
          <p:cNvSpPr/>
          <p:nvPr/>
        </p:nvSpPr>
        <p:spPr>
          <a:xfrm>
            <a:off x="6629400" y="3124200"/>
            <a:ext cx="1219200" cy="4572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smtClean="0">
                <a:solidFill>
                  <a:schemeClr val="tx1"/>
                </a:solidFill>
              </a:rPr>
              <a:t>MacOS</a:t>
            </a:r>
          </a:p>
        </p:txBody>
      </p:sp>
      <p:sp>
        <p:nvSpPr>
          <p:cNvPr id="20" name="Rectangle 19"/>
          <p:cNvSpPr/>
          <p:nvPr/>
        </p:nvSpPr>
        <p:spPr>
          <a:xfrm>
            <a:off x="6629400" y="1752600"/>
            <a:ext cx="1219200" cy="1371600"/>
          </a:xfrm>
          <a:prstGeom prst="rect">
            <a:avLst/>
          </a:prstGeom>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1" name="Oval 20"/>
          <p:cNvSpPr/>
          <p:nvPr/>
        </p:nvSpPr>
        <p:spPr>
          <a:xfrm>
            <a:off x="1371600" y="2057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2" name="Oval 21"/>
          <p:cNvSpPr/>
          <p:nvPr/>
        </p:nvSpPr>
        <p:spPr>
          <a:xfrm>
            <a:off x="1295400" y="2590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3" name="Oval 22"/>
          <p:cNvSpPr/>
          <p:nvPr/>
        </p:nvSpPr>
        <p:spPr>
          <a:xfrm>
            <a:off x="18288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4" name="Oval 23"/>
          <p:cNvSpPr/>
          <p:nvPr/>
        </p:nvSpPr>
        <p:spPr>
          <a:xfrm>
            <a:off x="4572000" y="2590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5" name="Oval 24"/>
          <p:cNvSpPr/>
          <p:nvPr/>
        </p:nvSpPr>
        <p:spPr>
          <a:xfrm>
            <a:off x="2743200" y="2057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6" name="Oval 25"/>
          <p:cNvSpPr/>
          <p:nvPr/>
        </p:nvSpPr>
        <p:spPr>
          <a:xfrm>
            <a:off x="3200400" y="2438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7" name="Oval 26"/>
          <p:cNvSpPr/>
          <p:nvPr/>
        </p:nvSpPr>
        <p:spPr>
          <a:xfrm>
            <a:off x="2667000" y="2590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8" name="Oval 27"/>
          <p:cNvSpPr/>
          <p:nvPr/>
        </p:nvSpPr>
        <p:spPr>
          <a:xfrm>
            <a:off x="4038600" y="2514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29" name="Oval 28"/>
          <p:cNvSpPr/>
          <p:nvPr/>
        </p:nvSpPr>
        <p:spPr>
          <a:xfrm>
            <a:off x="5638800" y="21336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0" name="Oval 29"/>
          <p:cNvSpPr/>
          <p:nvPr/>
        </p:nvSpPr>
        <p:spPr>
          <a:xfrm>
            <a:off x="5943600" y="2590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1" name="Oval 30"/>
          <p:cNvSpPr/>
          <p:nvPr/>
        </p:nvSpPr>
        <p:spPr>
          <a:xfrm>
            <a:off x="5410200" y="2590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2" name="Oval 31"/>
          <p:cNvSpPr/>
          <p:nvPr/>
        </p:nvSpPr>
        <p:spPr>
          <a:xfrm>
            <a:off x="6781800" y="2057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3" name="Oval 32"/>
          <p:cNvSpPr/>
          <p:nvPr/>
        </p:nvSpPr>
        <p:spPr>
          <a:xfrm>
            <a:off x="7315200" y="2362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 name="Oval 33"/>
          <p:cNvSpPr/>
          <p:nvPr/>
        </p:nvSpPr>
        <p:spPr>
          <a:xfrm>
            <a:off x="6858000" y="25908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5" name="Rectangle 34"/>
          <p:cNvSpPr/>
          <p:nvPr/>
        </p:nvSpPr>
        <p:spPr>
          <a:xfrm>
            <a:off x="1143000" y="1752600"/>
            <a:ext cx="1219200" cy="18288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6" name="Rectangle 35"/>
          <p:cNvSpPr/>
          <p:nvPr/>
        </p:nvSpPr>
        <p:spPr>
          <a:xfrm>
            <a:off x="2514600" y="1752600"/>
            <a:ext cx="1219200" cy="18288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7" name="Rectangle 36"/>
          <p:cNvSpPr/>
          <p:nvPr/>
        </p:nvSpPr>
        <p:spPr>
          <a:xfrm>
            <a:off x="3886200" y="1752600"/>
            <a:ext cx="1219200" cy="18288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8" name="Rectangle 37"/>
          <p:cNvSpPr/>
          <p:nvPr/>
        </p:nvSpPr>
        <p:spPr>
          <a:xfrm>
            <a:off x="5257800" y="1752600"/>
            <a:ext cx="1219200" cy="18288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9" name="Rectangle 38"/>
          <p:cNvSpPr/>
          <p:nvPr/>
        </p:nvSpPr>
        <p:spPr>
          <a:xfrm>
            <a:off x="6629400" y="1752600"/>
            <a:ext cx="1219200" cy="1828800"/>
          </a:xfrm>
          <a:prstGeom prst="rect">
            <a:avLst/>
          </a:prstGeom>
          <a:no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0" name="Oval 39"/>
          <p:cNvSpPr/>
          <p:nvPr/>
        </p:nvSpPr>
        <p:spPr>
          <a:xfrm>
            <a:off x="4572000" y="20574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41" name="Oval 40"/>
          <p:cNvSpPr/>
          <p:nvPr/>
        </p:nvSpPr>
        <p:spPr>
          <a:xfrm>
            <a:off x="4038600" y="1981200"/>
            <a:ext cx="381000" cy="381000"/>
          </a:xfrm>
          <a:prstGeom prst="ellipse">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Isomorphism</a:t>
            </a:r>
            <a:endParaRPr lang="en-US" dirty="0"/>
          </a:p>
        </p:txBody>
      </p:sp>
      <p:sp>
        <p:nvSpPr>
          <p:cNvPr id="3" name="Content Placeholder 2"/>
          <p:cNvSpPr>
            <a:spLocks noGrp="1"/>
          </p:cNvSpPr>
          <p:nvPr>
            <p:ph idx="1"/>
          </p:nvPr>
        </p:nvSpPr>
        <p:spPr>
          <a:xfrm>
            <a:off x="457200" y="5181600"/>
            <a:ext cx="8229600" cy="944563"/>
          </a:xfrm>
        </p:spPr>
        <p:txBody>
          <a:bodyPr>
            <a:normAutofit lnSpcReduction="10000"/>
          </a:bodyPr>
          <a:lstStyle/>
          <a:p>
            <a:pPr>
              <a:buNone/>
            </a:pPr>
            <a:r>
              <a:rPr lang="en-US" dirty="0" smtClean="0"/>
              <a:t>Formally, virtualization involves the construction of an </a:t>
            </a:r>
            <a:r>
              <a:rPr lang="en-US" b="1" dirty="0" smtClean="0"/>
              <a:t>isomorphism</a:t>
            </a:r>
            <a:r>
              <a:rPr lang="en-US" dirty="0" smtClean="0"/>
              <a:t> from </a:t>
            </a:r>
            <a:r>
              <a:rPr lang="en-US" b="1" dirty="0" smtClean="0"/>
              <a:t>guest</a:t>
            </a:r>
            <a:r>
              <a:rPr lang="en-US" dirty="0" smtClean="0"/>
              <a:t> state to </a:t>
            </a:r>
            <a:r>
              <a:rPr lang="en-US" b="1" dirty="0" smtClean="0"/>
              <a:t>host</a:t>
            </a:r>
            <a:r>
              <a:rPr lang="en-US" dirty="0" smtClean="0"/>
              <a:t> state.</a:t>
            </a:r>
          </a:p>
        </p:txBody>
      </p:sp>
      <p:sp>
        <p:nvSpPr>
          <p:cNvPr id="4" name="Rectangle 3"/>
          <p:cNvSpPr/>
          <p:nvPr/>
        </p:nvSpPr>
        <p:spPr>
          <a:xfrm>
            <a:off x="2133600" y="1600200"/>
            <a:ext cx="4800600" cy="1219200"/>
          </a:xfrm>
          <a:prstGeom prst="rect">
            <a:avLst/>
          </a:prstGeom>
          <a:solidFill>
            <a:schemeClr val="bg2"/>
          </a:solidFill>
          <a:ln w="3175"/>
        </p:spPr>
        <p:style>
          <a:lnRef idx="2">
            <a:schemeClr val="dk1"/>
          </a:lnRef>
          <a:fillRef idx="1">
            <a:schemeClr val="lt1"/>
          </a:fillRef>
          <a:effectRef idx="0">
            <a:schemeClr val="dk1"/>
          </a:effectRef>
          <a:fontRef idx="minor">
            <a:schemeClr val="dk1"/>
          </a:fontRef>
        </p:style>
        <p:txBody>
          <a:bodyPr rtlCol="0" anchor="b"/>
          <a:lstStyle/>
          <a:p>
            <a:pPr algn="ctr"/>
            <a:r>
              <a:rPr lang="en-US" sz="2000" smtClean="0"/>
              <a:t>Guest</a:t>
            </a:r>
            <a:endParaRPr lang="en-US" sz="2000"/>
          </a:p>
        </p:txBody>
      </p:sp>
      <p:grpSp>
        <p:nvGrpSpPr>
          <p:cNvPr id="13" name="Group 12"/>
          <p:cNvGrpSpPr/>
          <p:nvPr/>
        </p:nvGrpSpPr>
        <p:grpSpPr>
          <a:xfrm>
            <a:off x="2933700" y="1828800"/>
            <a:ext cx="3200400" cy="838200"/>
            <a:chOff x="2895600" y="1828800"/>
            <a:chExt cx="3200400" cy="838200"/>
          </a:xfrm>
        </p:grpSpPr>
        <p:sp>
          <p:nvSpPr>
            <p:cNvPr id="9" name="Oval 8"/>
            <p:cNvSpPr/>
            <p:nvPr/>
          </p:nvSpPr>
          <p:spPr>
            <a:xfrm>
              <a:off x="2895600" y="1828800"/>
              <a:ext cx="838200" cy="838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t>S</a:t>
              </a:r>
              <a:r>
                <a:rPr lang="en-US" sz="3200" baseline="-25000" dirty="0" smtClean="0"/>
                <a:t>i</a:t>
              </a:r>
              <a:endParaRPr lang="en-US" sz="3200" dirty="0"/>
            </a:p>
          </p:txBody>
        </p:sp>
        <p:sp>
          <p:nvSpPr>
            <p:cNvPr id="12" name="Oval 11"/>
            <p:cNvSpPr/>
            <p:nvPr/>
          </p:nvSpPr>
          <p:spPr>
            <a:xfrm>
              <a:off x="5257800" y="1828800"/>
              <a:ext cx="838200" cy="838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err="1" smtClean="0"/>
                <a:t>S</a:t>
              </a:r>
              <a:r>
                <a:rPr lang="en-US" sz="3200" baseline="-25000" err="1" smtClean="0"/>
                <a:t>j</a:t>
              </a:r>
              <a:endParaRPr lang="en-US" sz="3200"/>
            </a:p>
          </p:txBody>
        </p:sp>
      </p:grpSp>
      <p:sp>
        <p:nvSpPr>
          <p:cNvPr id="14" name="Rectangle 13"/>
          <p:cNvSpPr/>
          <p:nvPr/>
        </p:nvSpPr>
        <p:spPr>
          <a:xfrm>
            <a:off x="2133600" y="3352800"/>
            <a:ext cx="4800600" cy="1219200"/>
          </a:xfrm>
          <a:prstGeom prst="rect">
            <a:avLst/>
          </a:prstGeom>
          <a:solidFill>
            <a:schemeClr val="bg2"/>
          </a:solidFill>
          <a:ln w="3175"/>
        </p:spPr>
        <p:style>
          <a:lnRef idx="2">
            <a:schemeClr val="dk1"/>
          </a:lnRef>
          <a:fillRef idx="1">
            <a:schemeClr val="lt1"/>
          </a:fillRef>
          <a:effectRef idx="0">
            <a:schemeClr val="dk1"/>
          </a:effectRef>
          <a:fontRef idx="minor">
            <a:schemeClr val="dk1"/>
          </a:fontRef>
        </p:style>
        <p:txBody>
          <a:bodyPr rtlCol="0" anchor="b"/>
          <a:lstStyle/>
          <a:p>
            <a:pPr algn="ctr"/>
            <a:r>
              <a:rPr lang="en-US" sz="2000" smtClean="0"/>
              <a:t>Host</a:t>
            </a:r>
            <a:endParaRPr lang="en-US" sz="2000"/>
          </a:p>
        </p:txBody>
      </p:sp>
      <p:grpSp>
        <p:nvGrpSpPr>
          <p:cNvPr id="15" name="Group 14"/>
          <p:cNvGrpSpPr/>
          <p:nvPr/>
        </p:nvGrpSpPr>
        <p:grpSpPr>
          <a:xfrm>
            <a:off x="2933700" y="3581400"/>
            <a:ext cx="3200400" cy="838200"/>
            <a:chOff x="2895600" y="1828800"/>
            <a:chExt cx="3200400" cy="838200"/>
          </a:xfrm>
        </p:grpSpPr>
        <p:sp>
          <p:nvSpPr>
            <p:cNvPr id="16" name="Oval 15"/>
            <p:cNvSpPr/>
            <p:nvPr/>
          </p:nvSpPr>
          <p:spPr>
            <a:xfrm>
              <a:off x="2895600" y="1828800"/>
              <a:ext cx="838200" cy="838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smtClean="0"/>
                <a:t>S</a:t>
              </a:r>
              <a:r>
                <a:rPr lang="en-US" sz="3200" baseline="-25000" smtClean="0"/>
                <a:t>i</a:t>
              </a:r>
              <a:r>
                <a:rPr lang="en-US" sz="3200" smtClean="0"/>
                <a:t>’</a:t>
              </a:r>
              <a:endParaRPr lang="en-US" sz="3200"/>
            </a:p>
          </p:txBody>
        </p:sp>
        <p:sp>
          <p:nvSpPr>
            <p:cNvPr id="17" name="Oval 16"/>
            <p:cNvSpPr/>
            <p:nvPr/>
          </p:nvSpPr>
          <p:spPr>
            <a:xfrm>
              <a:off x="5257800" y="1828800"/>
              <a:ext cx="838200" cy="838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err="1" smtClean="0"/>
                <a:t>S</a:t>
              </a:r>
              <a:r>
                <a:rPr lang="en-US" sz="3200" baseline="-25000" err="1" smtClean="0"/>
                <a:t>j</a:t>
              </a:r>
              <a:r>
                <a:rPr lang="en-US" sz="3200" smtClean="0"/>
                <a:t>’</a:t>
              </a:r>
              <a:endParaRPr lang="en-US" sz="3200"/>
            </a:p>
          </p:txBody>
        </p:sp>
      </p:grpSp>
      <p:cxnSp>
        <p:nvCxnSpPr>
          <p:cNvPr id="28" name="Straight Arrow Connector 27"/>
          <p:cNvCxnSpPr>
            <a:stCxn id="9" idx="4"/>
            <a:endCxn id="16" idx="0"/>
          </p:cNvCxnSpPr>
          <p:nvPr/>
        </p:nvCxnSpPr>
        <p:spPr>
          <a:xfrm rot="5400000">
            <a:off x="2895600" y="3124200"/>
            <a:ext cx="91440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34" name="Straight Arrow Connector 33"/>
          <p:cNvCxnSpPr>
            <a:stCxn id="9" idx="6"/>
            <a:endCxn id="12" idx="2"/>
          </p:cNvCxnSpPr>
          <p:nvPr/>
        </p:nvCxnSpPr>
        <p:spPr>
          <a:xfrm>
            <a:off x="3771900" y="2247900"/>
            <a:ext cx="152400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35" name="Straight Arrow Connector 34"/>
          <p:cNvCxnSpPr>
            <a:stCxn id="16" idx="6"/>
            <a:endCxn id="17" idx="2"/>
          </p:cNvCxnSpPr>
          <p:nvPr/>
        </p:nvCxnSpPr>
        <p:spPr>
          <a:xfrm>
            <a:off x="3771900" y="4000500"/>
            <a:ext cx="152400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38" name="Straight Arrow Connector 37"/>
          <p:cNvCxnSpPr>
            <a:stCxn id="12" idx="4"/>
            <a:endCxn id="17" idx="0"/>
          </p:cNvCxnSpPr>
          <p:nvPr/>
        </p:nvCxnSpPr>
        <p:spPr>
          <a:xfrm rot="5400000">
            <a:off x="5257800" y="3124200"/>
            <a:ext cx="91440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41" name="TextBox 40"/>
          <p:cNvSpPr txBox="1"/>
          <p:nvPr/>
        </p:nvSpPr>
        <p:spPr>
          <a:xfrm>
            <a:off x="4214742" y="1828800"/>
            <a:ext cx="638316" cy="400110"/>
          </a:xfrm>
          <a:prstGeom prst="rect">
            <a:avLst/>
          </a:prstGeom>
          <a:noFill/>
        </p:spPr>
        <p:txBody>
          <a:bodyPr wrap="none" rtlCol="0">
            <a:spAutoFit/>
          </a:bodyPr>
          <a:lstStyle/>
          <a:p>
            <a:r>
              <a:rPr lang="en-US" sz="2000" b="1" dirty="0" smtClean="0"/>
              <a:t>e(S</a:t>
            </a:r>
            <a:r>
              <a:rPr lang="en-US" sz="2000" b="1" baseline="-25000" dirty="0" smtClean="0"/>
              <a:t>i</a:t>
            </a:r>
            <a:r>
              <a:rPr lang="en-US" sz="2000" b="1" dirty="0" smtClean="0"/>
              <a:t>)</a:t>
            </a:r>
            <a:endParaRPr lang="en-US" sz="2000" b="1" dirty="0"/>
          </a:p>
        </p:txBody>
      </p:sp>
      <p:sp>
        <p:nvSpPr>
          <p:cNvPr id="42" name="TextBox 41"/>
          <p:cNvSpPr txBox="1"/>
          <p:nvPr/>
        </p:nvSpPr>
        <p:spPr>
          <a:xfrm>
            <a:off x="4151167" y="3581400"/>
            <a:ext cx="765466" cy="400110"/>
          </a:xfrm>
          <a:prstGeom prst="rect">
            <a:avLst/>
          </a:prstGeom>
          <a:noFill/>
        </p:spPr>
        <p:txBody>
          <a:bodyPr wrap="none" rtlCol="0">
            <a:spAutoFit/>
          </a:bodyPr>
          <a:lstStyle/>
          <a:p>
            <a:r>
              <a:rPr lang="en-US" sz="2000" b="1" smtClean="0"/>
              <a:t>e’(S</a:t>
            </a:r>
            <a:r>
              <a:rPr lang="en-US" sz="2000" b="1" baseline="-25000" smtClean="0"/>
              <a:t>i</a:t>
            </a:r>
            <a:r>
              <a:rPr lang="en-US" sz="2000" b="1" smtClean="0"/>
              <a:t>’)</a:t>
            </a:r>
            <a:endParaRPr lang="en-US" sz="2000" b="1"/>
          </a:p>
        </p:txBody>
      </p:sp>
      <p:sp>
        <p:nvSpPr>
          <p:cNvPr id="43" name="TextBox 42"/>
          <p:cNvSpPr txBox="1"/>
          <p:nvPr/>
        </p:nvSpPr>
        <p:spPr>
          <a:xfrm>
            <a:off x="2667000" y="2895600"/>
            <a:ext cx="660758" cy="400110"/>
          </a:xfrm>
          <a:prstGeom prst="rect">
            <a:avLst/>
          </a:prstGeom>
          <a:noFill/>
        </p:spPr>
        <p:txBody>
          <a:bodyPr wrap="none" rtlCol="0">
            <a:spAutoFit/>
          </a:bodyPr>
          <a:lstStyle/>
          <a:p>
            <a:r>
              <a:rPr lang="en-US" sz="2000" b="1" smtClean="0"/>
              <a:t>V(S</a:t>
            </a:r>
            <a:r>
              <a:rPr lang="en-US" sz="2000" b="1" baseline="-25000" smtClean="0"/>
              <a:t>i</a:t>
            </a:r>
            <a:r>
              <a:rPr lang="en-US" sz="2000" b="1" smtClean="0"/>
              <a:t>)</a:t>
            </a:r>
            <a:endParaRPr lang="en-US" sz="2000" b="1"/>
          </a:p>
        </p:txBody>
      </p:sp>
      <p:sp>
        <p:nvSpPr>
          <p:cNvPr id="44" name="TextBox 43"/>
          <p:cNvSpPr txBox="1"/>
          <p:nvPr/>
        </p:nvSpPr>
        <p:spPr>
          <a:xfrm>
            <a:off x="5715000" y="2895600"/>
            <a:ext cx="662361" cy="400110"/>
          </a:xfrm>
          <a:prstGeom prst="rect">
            <a:avLst/>
          </a:prstGeom>
          <a:noFill/>
        </p:spPr>
        <p:txBody>
          <a:bodyPr wrap="none" rtlCol="0">
            <a:spAutoFit/>
          </a:bodyPr>
          <a:lstStyle/>
          <a:p>
            <a:r>
              <a:rPr lang="en-US" sz="2000" b="1" smtClean="0"/>
              <a:t>V(</a:t>
            </a:r>
            <a:r>
              <a:rPr lang="en-US" sz="2000" b="1" err="1" smtClean="0"/>
              <a:t>S</a:t>
            </a:r>
            <a:r>
              <a:rPr lang="en-US" sz="2000" b="1" baseline="-25000" err="1" smtClean="0"/>
              <a:t>j</a:t>
            </a:r>
            <a:r>
              <a:rPr lang="en-US" sz="2000" b="1" smtClean="0"/>
              <a:t>)</a:t>
            </a:r>
            <a:endParaRPr lang="en-US" sz="20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Virtualization Properties</a:t>
            </a:r>
            <a:endParaRPr lang="en-US" dirty="0"/>
          </a:p>
        </p:txBody>
      </p:sp>
      <p:sp>
        <p:nvSpPr>
          <p:cNvPr id="3" name="Content Placeholder 2"/>
          <p:cNvSpPr>
            <a:spLocks noGrp="1"/>
          </p:cNvSpPr>
          <p:nvPr>
            <p:ph idx="1"/>
          </p:nvPr>
        </p:nvSpPr>
        <p:spPr/>
        <p:txBody>
          <a:bodyPr/>
          <a:lstStyle/>
          <a:p>
            <a:r>
              <a:rPr lang="en-US" dirty="0" smtClean="0"/>
              <a:t>Isolation</a:t>
            </a:r>
          </a:p>
          <a:p>
            <a:r>
              <a:rPr lang="en-US" dirty="0" smtClean="0"/>
              <a:t>Encapsulation</a:t>
            </a:r>
          </a:p>
          <a:p>
            <a:r>
              <a:rPr lang="en-US" dirty="0" smtClean="0"/>
              <a:t>Interposition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a:t>
            </a:r>
            <a:endParaRPr lang="en-US" dirty="0"/>
          </a:p>
        </p:txBody>
      </p:sp>
      <p:sp>
        <p:nvSpPr>
          <p:cNvPr id="3" name="Content Placeholder 2"/>
          <p:cNvSpPr>
            <a:spLocks noGrp="1"/>
          </p:cNvSpPr>
          <p:nvPr>
            <p:ph idx="1"/>
          </p:nvPr>
        </p:nvSpPr>
        <p:spPr/>
        <p:txBody>
          <a:bodyPr/>
          <a:lstStyle/>
          <a:p>
            <a:r>
              <a:rPr lang="en-US" dirty="0" smtClean="0"/>
              <a:t>Fault Isolation</a:t>
            </a:r>
          </a:p>
          <a:p>
            <a:pPr lvl="1"/>
            <a:r>
              <a:rPr lang="en-US" dirty="0" smtClean="0"/>
              <a:t>Fundamental property of virtualization</a:t>
            </a:r>
          </a:p>
          <a:p>
            <a:r>
              <a:rPr lang="en-US" dirty="0" smtClean="0"/>
              <a:t>Software Isolation</a:t>
            </a:r>
          </a:p>
          <a:p>
            <a:pPr lvl="1"/>
            <a:r>
              <a:rPr lang="en-US" dirty="0" smtClean="0"/>
              <a:t>Software versioning</a:t>
            </a:r>
          </a:p>
          <a:p>
            <a:pPr lvl="1"/>
            <a:r>
              <a:rPr lang="en-US" dirty="0" smtClean="0"/>
              <a:t>DLL Hell</a:t>
            </a:r>
          </a:p>
          <a:p>
            <a:r>
              <a:rPr lang="en-US" dirty="0" smtClean="0"/>
              <a:t>Performance Isolation</a:t>
            </a:r>
          </a:p>
          <a:p>
            <a:pPr lvl="1"/>
            <a:r>
              <a:rPr lang="en-US" dirty="0" smtClean="0"/>
              <a:t>Accomplished through </a:t>
            </a:r>
            <a:r>
              <a:rPr lang="en-US" dirty="0" err="1" smtClean="0"/>
              <a:t>cheduling</a:t>
            </a:r>
            <a:r>
              <a:rPr lang="en-US" dirty="0" smtClean="0"/>
              <a:t> and resource allocation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Encapsulation</a:t>
            </a:r>
            <a:endParaRPr lang="en-US" dirty="0"/>
          </a:p>
        </p:txBody>
      </p:sp>
      <p:sp>
        <p:nvSpPr>
          <p:cNvPr id="3" name="Content Placeholder 2"/>
          <p:cNvSpPr>
            <a:spLocks noGrp="1"/>
          </p:cNvSpPr>
          <p:nvPr>
            <p:ph idx="1"/>
          </p:nvPr>
        </p:nvSpPr>
        <p:spPr/>
        <p:txBody>
          <a:bodyPr/>
          <a:lstStyle/>
          <a:p>
            <a:r>
              <a:rPr lang="en-US" dirty="0" smtClean="0"/>
              <a:t>All VM state can be captured into a file</a:t>
            </a:r>
          </a:p>
          <a:p>
            <a:pPr lvl="1"/>
            <a:r>
              <a:rPr lang="en-US" dirty="0" smtClean="0"/>
              <a:t>Operate on VM by operating on file</a:t>
            </a:r>
          </a:p>
          <a:p>
            <a:pPr lvl="1"/>
            <a:r>
              <a:rPr lang="en-US" dirty="0" err="1" smtClean="0"/>
              <a:t>mv</a:t>
            </a:r>
            <a:r>
              <a:rPr lang="en-US" dirty="0" smtClean="0"/>
              <a:t>, cp, </a:t>
            </a:r>
            <a:r>
              <a:rPr lang="en-US" dirty="0" err="1" smtClean="0"/>
              <a:t>rm</a:t>
            </a:r>
            <a:endParaRPr lang="en-US" dirty="0" smtClean="0"/>
          </a:p>
          <a:p>
            <a:r>
              <a:rPr lang="en-US" dirty="0" smtClean="0"/>
              <a:t>Complexity </a:t>
            </a:r>
          </a:p>
          <a:p>
            <a:pPr lvl="1"/>
            <a:r>
              <a:rPr lang="en-US" dirty="0" smtClean="0"/>
              <a:t>Proportional to virtual HW model</a:t>
            </a:r>
          </a:p>
          <a:p>
            <a:pPr lvl="1"/>
            <a:r>
              <a:rPr lang="en-US" dirty="0" smtClean="0"/>
              <a:t>Independent of guest software configuration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Interposition</a:t>
            </a:r>
            <a:endParaRPr lang="en-US" dirty="0"/>
          </a:p>
        </p:txBody>
      </p:sp>
      <p:sp>
        <p:nvSpPr>
          <p:cNvPr id="3" name="Content Placeholder 2"/>
          <p:cNvSpPr>
            <a:spLocks noGrp="1"/>
          </p:cNvSpPr>
          <p:nvPr>
            <p:ph idx="1"/>
          </p:nvPr>
        </p:nvSpPr>
        <p:spPr/>
        <p:txBody>
          <a:bodyPr/>
          <a:lstStyle/>
          <a:p>
            <a:r>
              <a:rPr lang="en-US" dirty="0" smtClean="0"/>
              <a:t>All guest actions go through monitor</a:t>
            </a:r>
          </a:p>
          <a:p>
            <a:r>
              <a:rPr lang="en-US" dirty="0" smtClean="0"/>
              <a:t>Monitor can inspect, modify, deny operations</a:t>
            </a:r>
          </a:p>
          <a:p>
            <a:r>
              <a:rPr lang="en-US" dirty="0" smtClean="0"/>
              <a:t>Ex</a:t>
            </a:r>
          </a:p>
          <a:p>
            <a:pPr lvl="1"/>
            <a:r>
              <a:rPr lang="en-US" dirty="0" smtClean="0"/>
              <a:t>Compression</a:t>
            </a:r>
          </a:p>
          <a:p>
            <a:pPr lvl="1"/>
            <a:r>
              <a:rPr lang="en-US" dirty="0" smtClean="0"/>
              <a:t>Encryption</a:t>
            </a:r>
          </a:p>
          <a:p>
            <a:pPr lvl="1"/>
            <a:r>
              <a:rPr lang="en-US" dirty="0" smtClean="0"/>
              <a:t>Profiling</a:t>
            </a:r>
          </a:p>
          <a:p>
            <a:pPr lvl="1"/>
            <a:r>
              <a:rPr lang="en-US" dirty="0" smtClean="0"/>
              <a:t>Translation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the OS?</a:t>
            </a:r>
            <a:endParaRPr lang="en-US" dirty="0"/>
          </a:p>
        </p:txBody>
      </p:sp>
      <p:sp>
        <p:nvSpPr>
          <p:cNvPr id="3" name="Content Placeholder 2"/>
          <p:cNvSpPr>
            <a:spLocks noGrp="1"/>
          </p:cNvSpPr>
          <p:nvPr>
            <p:ph idx="1"/>
          </p:nvPr>
        </p:nvSpPr>
        <p:spPr/>
        <p:txBody>
          <a:bodyPr/>
          <a:lstStyle/>
          <a:p>
            <a:r>
              <a:rPr lang="en-US" dirty="0" smtClean="0"/>
              <a:t>It about interfaces</a:t>
            </a:r>
          </a:p>
          <a:p>
            <a:pPr lvl="1"/>
            <a:r>
              <a:rPr lang="en-US" dirty="0" smtClean="0"/>
              <a:t>VMMs operate at the hardware interface</a:t>
            </a:r>
          </a:p>
          <a:p>
            <a:pPr lvl="1"/>
            <a:r>
              <a:rPr lang="en-US" dirty="0" smtClean="0"/>
              <a:t>Hardware interface are typically smaller, better defined than software interfaces</a:t>
            </a:r>
          </a:p>
          <a:p>
            <a:r>
              <a:rPr lang="en-US" dirty="0" smtClean="0"/>
              <a:t>Microkernel for commodity Operating Systems</a:t>
            </a:r>
          </a:p>
          <a:p>
            <a:r>
              <a:rPr lang="en-US" dirty="0" smtClean="0"/>
              <a:t>Disadvantages of being in the monitor</a:t>
            </a:r>
          </a:p>
          <a:p>
            <a:pPr lvl="1"/>
            <a:r>
              <a:rPr lang="en-US" dirty="0" smtClean="0"/>
              <a:t>Low visibility into what the guest is doing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90000"/>
          </a:schemeClr>
        </a:solidFill>
        <a:ln w="9525">
          <a:solidFill>
            <a:schemeClr val="tx1"/>
          </a:solidFill>
        </a:ln>
      </a:spPr>
      <a:bodyPr vert="horz" rtlCol="0" anchor="ctr"/>
      <a:lstStyle>
        <a:defPPr algn="ctr">
          <a:defRPr sz="1600" b="1" smtClean="0">
            <a:solidFill>
              <a:schemeClr val="tx1"/>
            </a:solidFill>
          </a:defRPr>
        </a:defPPr>
      </a:lstStyle>
      <a:style>
        <a:lnRef idx="2">
          <a:schemeClr val="accent1">
            <a:shade val="50000"/>
          </a:schemeClr>
        </a:lnRef>
        <a:fillRef idx="1001">
          <a:schemeClr val="lt1"/>
        </a:fillRef>
        <a:effectRef idx="0">
          <a:schemeClr val="accent1"/>
        </a:effectRef>
        <a:fontRef idx="minor">
          <a:schemeClr val="lt1"/>
        </a:fontRef>
      </a:style>
    </a:spDef>
    <a:lnDef>
      <a:spPr>
        <a:ln w="381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4A1D36444E3647AE8D9B1E3D800343" ma:contentTypeVersion="7" ma:contentTypeDescription="Create a new document." ma:contentTypeScope="" ma:versionID="fb63f1ec109abe42015acf6e67a0d9de">
  <xsd:schema xmlns:xsd="http://www.w3.org/2001/XMLSchema" xmlns:p="http://schemas.microsoft.com/office/2006/metadata/properties" xmlns:ns1="932b0bf4-20b3-4bbc-9ab0-aeb32962efeb" targetNamespace="http://schemas.microsoft.com/office/2006/metadata/properties" ma:root="true" ma:fieldsID="c7cb949482af4470db3b12f8d190333a" ns1:_="">
    <xsd:import namespace="932b0bf4-20b3-4bbc-9ab0-aeb32962efeb"/>
    <xsd:element name="properties">
      <xsd:complexType>
        <xsd:sequence>
          <xsd:element name="documentManagement">
            <xsd:complexType>
              <xsd:all>
                <xsd:element ref="ns1:Courseware_x0020_Type"/>
                <xsd:element ref="ns1:Institution"/>
                <xsd:element ref="ns1:Course_x0020_Title" minOccurs="0"/>
                <xsd:element ref="ns1:Author0"/>
                <xsd:element ref="ns1:Date" minOccurs="0"/>
              </xsd:all>
            </xsd:complexType>
          </xsd:element>
        </xsd:sequence>
      </xsd:complexType>
    </xsd:element>
  </xsd:schema>
  <xsd:schema xmlns:xsd="http://www.w3.org/2001/XMLSchema" xmlns:dms="http://schemas.microsoft.com/office/2006/documentManagement/types" targetNamespace="932b0bf4-20b3-4bbc-9ab0-aeb32962efeb" elementFormDefault="qualified">
    <xsd:import namespace="http://schemas.microsoft.com/office/2006/documentManagement/types"/>
    <xsd:element name="Courseware_x0020_Type" ma:index="0" ma:displayName="Courseware Type" ma:default="Academic Paper(s)" ma:format="Dropdown" ma:internalName="Courseware_x0020_Type">
      <xsd:simpleType>
        <xsd:restriction base="dms:Choice">
          <xsd:enumeration value="Academic Paper(s)"/>
          <xsd:enumeration value="Article"/>
          <xsd:enumeration value="Exam"/>
          <xsd:enumeration value="Homework"/>
          <xsd:enumeration value="Labs"/>
          <xsd:enumeration value="Lecture"/>
          <xsd:enumeration value="Lecture Notes"/>
          <xsd:enumeration value="Projects"/>
          <xsd:enumeration value="Syllabus"/>
        </xsd:restriction>
      </xsd:simpleType>
    </xsd:element>
    <xsd:element name="Institution" ma:index="2" ma:displayName="Institution" ma:default="" ma:internalName="Institution">
      <xsd:simpleType>
        <xsd:restriction base="dms:Text">
          <xsd:maxLength value="255"/>
        </xsd:restriction>
      </xsd:simpleType>
    </xsd:element>
    <xsd:element name="Course_x0020_Title" ma:index="4" nillable="true" ma:displayName="Course Title" ma:internalName="Course_x0020_Title">
      <xsd:simpleType>
        <xsd:restriction base="dms:Text">
          <xsd:maxLength value="255"/>
        </xsd:restriction>
      </xsd:simpleType>
    </xsd:element>
    <xsd:element name="Author0" ma:index="5" ma:displayName="Author(s)" ma:default="" ma:internalName="Author0">
      <xsd:simpleType>
        <xsd:restriction base="dms:Text">
          <xsd:maxLength value="255"/>
        </xsd:restriction>
      </xsd:simpleType>
    </xsd:element>
    <xsd:element name="Date" ma:index="6" nillable="true" ma:displayName="Date" ma:description="Date work was delivered or developed" ma:format="DateOnly"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Work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Institution xmlns="932b0bf4-20b3-4bbc-9ab0-aeb32962efeb">Columbia University</Institution>
    <Course_x0020_Title xmlns="932b0bf4-20b3-4bbc-9ab0-aeb32962efeb">E6998 - Virtual Machines</Course_x0020_Title>
    <Date xmlns="932b0bf4-20b3-4bbc-9ab0-aeb32962efeb">2008-02-01T08:00:00+00:00</Date>
    <Courseware_x0020_Type xmlns="932b0bf4-20b3-4bbc-9ab0-aeb32962efeb">Lecture</Courseware_x0020_Type>
    <Author0 xmlns="932b0bf4-20b3-4bbc-9ab0-aeb32962efeb">Scott Devine</Author0>
  </documentManagement>
</p:properties>
</file>

<file path=customXml/itemProps1.xml><?xml version="1.0" encoding="utf-8"?>
<ds:datastoreItem xmlns:ds="http://schemas.openxmlformats.org/officeDocument/2006/customXml" ds:itemID="{20EFD202-A40A-4F8F-8CBE-3747195D580F}"/>
</file>

<file path=customXml/itemProps2.xml><?xml version="1.0" encoding="utf-8"?>
<ds:datastoreItem xmlns:ds="http://schemas.openxmlformats.org/officeDocument/2006/customXml" ds:itemID="{1A7C26B9-F412-4414-8D09-DF00864D4F7B}"/>
</file>

<file path=customXml/itemProps3.xml><?xml version="1.0" encoding="utf-8"?>
<ds:datastoreItem xmlns:ds="http://schemas.openxmlformats.org/officeDocument/2006/customXml" ds:itemID="{0D77AB80-9556-4FDF-B965-59480EA0806C}"/>
</file>

<file path=docProps/app.xml><?xml version="1.0" encoding="utf-8"?>
<Properties xmlns="http://schemas.openxmlformats.org/officeDocument/2006/extended-properties" xmlns:vt="http://schemas.openxmlformats.org/officeDocument/2006/docPropsVTypes">
  <Template/>
  <TotalTime>16878</TotalTime>
  <Words>2005</Words>
  <Application>Microsoft Office PowerPoint</Application>
  <PresentationFormat>On-screen Show (4:3)</PresentationFormat>
  <Paragraphs>347</Paragraphs>
  <Slides>28</Slides>
  <Notes>27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E6998 - Virtual Machines Lecture 1 What is Virtualization?</vt:lpstr>
      <vt:lpstr>Outline</vt:lpstr>
      <vt:lpstr>What is Virtualization</vt:lpstr>
      <vt:lpstr>Isomorphism</vt:lpstr>
      <vt:lpstr>Virtualization Properties</vt:lpstr>
      <vt:lpstr>Isolation</vt:lpstr>
      <vt:lpstr>Encapsulation</vt:lpstr>
      <vt:lpstr>Interposition</vt:lpstr>
      <vt:lpstr>Why Not the OS?</vt:lpstr>
      <vt:lpstr>Virtualization Applications</vt:lpstr>
      <vt:lpstr>Types of Virtualization</vt:lpstr>
      <vt:lpstr>Taxonomy</vt:lpstr>
      <vt:lpstr>System Virtual Machine Monitor Architectures</vt:lpstr>
      <vt:lpstr>Traditional</vt:lpstr>
      <vt:lpstr>Hosted Virtual Machines</vt:lpstr>
      <vt:lpstr>Hosted Monitor Architecture</vt:lpstr>
      <vt:lpstr>Hosted Monitor Architecture</vt:lpstr>
      <vt:lpstr>Hosted Monitor Architecture</vt:lpstr>
      <vt:lpstr>Hosted Monitor Architecture</vt:lpstr>
      <vt:lpstr>Hosted Monitor Scheduling</vt:lpstr>
      <vt:lpstr>Hosted Monitor Scheduling</vt:lpstr>
      <vt:lpstr>Hosted Monitor Scheduling</vt:lpstr>
      <vt:lpstr>Hosted Monitor Scheduling</vt:lpstr>
      <vt:lpstr>Slide 24</vt:lpstr>
      <vt:lpstr>Hosted Architecture Tradeoffs</vt:lpstr>
      <vt:lpstr>VMware ESX 2.0</vt:lpstr>
      <vt:lpstr>Hybrid Ex 2  -  Xen 3.0</vt:lpstr>
      <vt:lpstr>Hypervisor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Virtualization?</dc:title>
  <dc:creator>Scott Devine</dc:creator>
  <cp:lastModifiedBy>LENOVO USER</cp:lastModifiedBy>
  <cp:revision>78</cp:revision>
  <dcterms:created xsi:type="dcterms:W3CDTF">2007-10-18T22:24:21Z</dcterms:created>
  <dcterms:modified xsi:type="dcterms:W3CDTF">2008-02-02T17:49:07Z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0x010100B34A1D36444E3647AE8D9B1E3D800343</vt:lpwstr>
  </property>
</Properties>
</file>