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3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7" r:id="rId12"/>
    <p:sldId id="267" r:id="rId13"/>
    <p:sldId id="278" r:id="rId14"/>
    <p:sldId id="268" r:id="rId15"/>
    <p:sldId id="269" r:id="rId16"/>
    <p:sldId id="276" r:id="rId17"/>
    <p:sldId id="270" r:id="rId18"/>
    <p:sldId id="271" r:id="rId19"/>
    <p:sldId id="274" r:id="rId20"/>
    <p:sldId id="275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FD5EE4-4923-4F38-9B0A-2008FCB35AE1}" type="datetimeFigureOut">
              <a:rPr lang="en-US" smtClean="0"/>
              <a:pPr/>
              <a:t>11/30/2008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3831B6-7C80-46F5-B68A-083F6C9D7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D5EE4-4923-4F38-9B0A-2008FCB35AE1}" type="datetimeFigureOut">
              <a:rPr lang="en-US" smtClean="0"/>
              <a:pPr/>
              <a:t>11/30/2008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831B6-7C80-46F5-B68A-083F6C9D7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D5EE4-4923-4F38-9B0A-2008FCB35AE1}" type="datetimeFigureOut">
              <a:rPr lang="en-US" smtClean="0"/>
              <a:pPr/>
              <a:t>11/30/2008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831B6-7C80-46F5-B68A-083F6C9D7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D5EE4-4923-4F38-9B0A-2008FCB35AE1}" type="datetimeFigureOut">
              <a:rPr lang="en-US" smtClean="0"/>
              <a:pPr/>
              <a:t>11/30/2008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831B6-7C80-46F5-B68A-083F6C9D7A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D5EE4-4923-4F38-9B0A-2008FCB35AE1}" type="datetimeFigureOut">
              <a:rPr lang="en-US" smtClean="0"/>
              <a:pPr/>
              <a:t>11/30/2008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831B6-7C80-46F5-B68A-083F6C9D7A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D5EE4-4923-4F38-9B0A-2008FCB35AE1}" type="datetimeFigureOut">
              <a:rPr lang="en-US" smtClean="0"/>
              <a:pPr/>
              <a:t>11/30/2008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831B6-7C80-46F5-B68A-083F6C9D7A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D5EE4-4923-4F38-9B0A-2008FCB35AE1}" type="datetimeFigureOut">
              <a:rPr lang="en-US" smtClean="0"/>
              <a:pPr/>
              <a:t>11/30/2008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831B6-7C80-46F5-B68A-083F6C9D7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D5EE4-4923-4F38-9B0A-2008FCB35AE1}" type="datetimeFigureOut">
              <a:rPr lang="en-US" smtClean="0"/>
              <a:pPr/>
              <a:t>11/30/2008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831B6-7C80-46F5-B68A-083F6C9D7A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D5EE4-4923-4F38-9B0A-2008FCB35AE1}" type="datetimeFigureOut">
              <a:rPr lang="en-US" smtClean="0"/>
              <a:pPr/>
              <a:t>11/30/2008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831B6-7C80-46F5-B68A-083F6C9D7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FD5EE4-4923-4F38-9B0A-2008FCB35AE1}" type="datetimeFigureOut">
              <a:rPr lang="en-US" smtClean="0"/>
              <a:pPr/>
              <a:t>11/30/2008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831B6-7C80-46F5-B68A-083F6C9D7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FD5EE4-4923-4F38-9B0A-2008FCB35AE1}" type="datetimeFigureOut">
              <a:rPr lang="en-US" smtClean="0"/>
              <a:pPr/>
              <a:t>11/30/2008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3831B6-7C80-46F5-B68A-083F6C9D7A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FD5EE4-4923-4F38-9B0A-2008FCB35AE1}" type="datetimeFigureOut">
              <a:rPr lang="en-US" smtClean="0"/>
              <a:pPr/>
              <a:t>11/30/2008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3831B6-7C80-46F5-B68A-083F6C9D7A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i="1" dirty="0" smtClean="0">
                <a:solidFill>
                  <a:schemeClr val="bg2">
                    <a:lumMod val="25000"/>
                  </a:schemeClr>
                </a:solidFill>
              </a:rPr>
              <a:t>INTRUSION DETECTION SYSTEMS</a:t>
            </a:r>
            <a:br>
              <a:rPr lang="en-US" sz="36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i="1" dirty="0" smtClean="0">
                <a:solidFill>
                  <a:schemeClr val="bg2">
                    <a:lumMod val="25000"/>
                  </a:schemeClr>
                </a:solidFill>
              </a:rPr>
              <a:t>(IDS)</a:t>
            </a:r>
            <a:endParaRPr lang="en-US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4297407"/>
            <a:ext cx="7772400" cy="503193"/>
          </a:xfrm>
        </p:spPr>
        <p:txBody>
          <a:bodyPr/>
          <a:lstStyle/>
          <a:p>
            <a:pPr algn="ctr"/>
            <a:r>
              <a:rPr lang="en-US" dirty="0" smtClean="0"/>
              <a:t>John Felber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Detects </a:t>
            </a:r>
            <a:r>
              <a:rPr lang="en-US" dirty="0" smtClean="0"/>
              <a:t>a potential security </a:t>
            </a:r>
            <a:r>
              <a:rPr lang="en-US" dirty="0" smtClean="0"/>
              <a:t>breach</a:t>
            </a:r>
          </a:p>
          <a:p>
            <a:r>
              <a:rPr lang="en-US" dirty="0" smtClean="0"/>
              <a:t>Logs </a:t>
            </a:r>
            <a:r>
              <a:rPr lang="en-US" dirty="0" smtClean="0"/>
              <a:t>the information </a:t>
            </a:r>
            <a:endParaRPr lang="en-US" dirty="0" smtClean="0"/>
          </a:p>
          <a:p>
            <a:r>
              <a:rPr lang="en-US" dirty="0" smtClean="0"/>
              <a:t>Signals </a:t>
            </a:r>
            <a:r>
              <a:rPr lang="en-US" dirty="0" smtClean="0"/>
              <a:t>an alert on the </a:t>
            </a:r>
            <a:r>
              <a:rPr lang="en-US" dirty="0" smtClean="0"/>
              <a:t>console</a:t>
            </a:r>
          </a:p>
          <a:p>
            <a:r>
              <a:rPr lang="en-US" dirty="0" smtClean="0"/>
              <a:t>Does </a:t>
            </a:r>
            <a:r>
              <a:rPr lang="en-US" dirty="0" smtClean="0"/>
              <a:t>not take any preventive measures to stop the </a:t>
            </a:r>
            <a:r>
              <a:rPr lang="en-US" dirty="0" smtClean="0"/>
              <a:t>attack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Systems</a:t>
            </a:r>
            <a:endParaRPr lang="en-US" dirty="0"/>
          </a:p>
        </p:txBody>
      </p:sp>
      <p:pic>
        <p:nvPicPr>
          <p:cNvPr id="4" name="Content Placeholder 3" descr="https://ia.gordon.army.mil/IASO/images/IDSpassivesys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Responds </a:t>
            </a:r>
            <a:r>
              <a:rPr lang="en-US" dirty="0" smtClean="0"/>
              <a:t>to the suspicious activity like a passive IDS by logging, alerting and recording, but offers the additional ability to take action against the offending traffic.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Reactive/Active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Reactive/Active Systems</a:t>
            </a:r>
            <a:endParaRPr lang="en-US" dirty="0"/>
          </a:p>
        </p:txBody>
      </p:sp>
      <p:pic>
        <p:nvPicPr>
          <p:cNvPr id="4" name="Content Placeholder 3" descr="https://ia.gordon.army.mil/IASO/images/IDSActReactSys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830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900" dirty="0" smtClean="0"/>
              <a:t>Monitor </a:t>
            </a:r>
            <a:r>
              <a:rPr lang="en-US" sz="1900" dirty="0" smtClean="0"/>
              <a:t>network or server traffic and match bytes or packet sequences against a set of predetermined attack lists or signatures. </a:t>
            </a:r>
            <a:endParaRPr lang="en-US" sz="1900" dirty="0" smtClean="0"/>
          </a:p>
          <a:p>
            <a:r>
              <a:rPr lang="en-US" sz="1900" dirty="0" smtClean="0"/>
              <a:t>Should </a:t>
            </a:r>
            <a:r>
              <a:rPr lang="en-US" sz="1900" dirty="0" smtClean="0"/>
              <a:t>a particular intrusion or attack session match a signature configured on the IDS, the system alerts administrators or takes other pre-configured action.  </a:t>
            </a:r>
            <a:endParaRPr lang="en-US" sz="1900" dirty="0" smtClean="0"/>
          </a:p>
          <a:p>
            <a:r>
              <a:rPr lang="en-US" sz="1900" dirty="0" smtClean="0"/>
              <a:t>Signatures </a:t>
            </a:r>
            <a:r>
              <a:rPr lang="en-US" sz="1900" dirty="0" smtClean="0"/>
              <a:t>are easy to develop and understand if you know what network behavior you’re trying to identify. </a:t>
            </a:r>
            <a:endParaRPr lang="en-US" sz="1900" dirty="0" smtClean="0"/>
          </a:p>
          <a:p>
            <a:r>
              <a:rPr lang="en-US" sz="1900" dirty="0" smtClean="0"/>
              <a:t>However</a:t>
            </a:r>
            <a:r>
              <a:rPr lang="en-US" sz="1900" dirty="0" smtClean="0"/>
              <a:t>, because they only detect known attacks, a signature must be created for every attack. </a:t>
            </a:r>
            <a:endParaRPr lang="en-US" sz="1900" dirty="0" smtClean="0"/>
          </a:p>
          <a:p>
            <a:r>
              <a:rPr lang="en-US" sz="1900" dirty="0" smtClean="0"/>
              <a:t>New </a:t>
            </a:r>
            <a:r>
              <a:rPr lang="en-US" sz="1900" dirty="0" smtClean="0"/>
              <a:t>vulnerabilities and exploits will not be detected until administrators develop new signatures. </a:t>
            </a:r>
            <a:endParaRPr lang="en-US" sz="1900" dirty="0" smtClean="0"/>
          </a:p>
          <a:p>
            <a:r>
              <a:rPr lang="en-US" sz="1900" dirty="0" smtClean="0"/>
              <a:t>Another </a:t>
            </a:r>
            <a:r>
              <a:rPr lang="en-US" sz="1900" dirty="0" smtClean="0"/>
              <a:t>drawback to signature-based IDS is that they are very large and it can be hard to keep up with the pace of fast moving network traffic.</a:t>
            </a:r>
          </a:p>
          <a:p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Based IDS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 </a:t>
            </a:r>
            <a:r>
              <a:rPr lang="en-US" dirty="0" smtClean="0"/>
              <a:t>network traffic baselines to determine a “normal” state for the network and compare current traffic to that baseline. </a:t>
            </a:r>
            <a:endParaRPr lang="en-US" dirty="0" smtClean="0"/>
          </a:p>
          <a:p>
            <a:r>
              <a:rPr lang="en-US" dirty="0" smtClean="0"/>
              <a:t>Use a type of statistical calculation to determine whether current traffic deviates from “normal” traffic, which is either learned and/or specified by administrators. 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network anomalies occur, the IDS alerts administrators.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new attack for which a signature doesn’t exist can be detected if it falls out of the “normal” traffic patterns. </a:t>
            </a:r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 smtClean="0"/>
              <a:t>false alarm rates created by inaccurate profiles of “normal” network operations.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Anomaly Based IDS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 smtClean="0"/>
              <a:t>False Negatives</a:t>
            </a:r>
          </a:p>
          <a:p>
            <a:r>
              <a:rPr lang="en-US" dirty="0" smtClean="0"/>
              <a:t>When an IDS fails to detect an attack </a:t>
            </a:r>
            <a:endParaRPr lang="en-US" dirty="0" smtClean="0"/>
          </a:p>
          <a:p>
            <a:r>
              <a:rPr lang="en-US" dirty="0" smtClean="0"/>
              <a:t>False </a:t>
            </a:r>
            <a:r>
              <a:rPr lang="en-US" dirty="0" smtClean="0"/>
              <a:t>negatives occur when the pattern of traffic is not identified in the signature database, such as new attack patterns. </a:t>
            </a:r>
            <a:endParaRPr lang="en-US" dirty="0" smtClean="0"/>
          </a:p>
          <a:p>
            <a:r>
              <a:rPr lang="en-US" dirty="0" smtClean="0"/>
              <a:t>False </a:t>
            </a:r>
            <a:r>
              <a:rPr lang="en-US" dirty="0" smtClean="0"/>
              <a:t>negatives are deceptive because you usually have no way of knowing if and when they occurred.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are most likely to identify false negatives when an attack is successful and wasn’t detected by the IDS. </a:t>
            </a:r>
          </a:p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419600" y="1444625"/>
            <a:ext cx="4041775" cy="394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u="sng" dirty="0" smtClean="0"/>
              <a:t>False Positives</a:t>
            </a:r>
          </a:p>
          <a:p>
            <a:r>
              <a:rPr lang="en-US" sz="1900" dirty="0" smtClean="0"/>
              <a:t>Described </a:t>
            </a:r>
            <a:r>
              <a:rPr lang="en-US" sz="1900" dirty="0" smtClean="0"/>
              <a:t>as a false alarm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When </a:t>
            </a:r>
            <a:r>
              <a:rPr lang="en-US" sz="1900" dirty="0" smtClean="0"/>
              <a:t>an IDS mistakenly reports certain “normal” network activity as malicious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Administrators have </a:t>
            </a:r>
            <a:r>
              <a:rPr lang="en-US" sz="1900" dirty="0" smtClean="0"/>
              <a:t>to fine tune the signatures or heuristics in order to prevent this type of problem.</a:t>
            </a:r>
          </a:p>
          <a:p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ability to know when an intruder or attacker is engaged in reconnaissance or other malicious activity can mean the difference between being compromised and not being compromised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An IDS can alert the administrator of a successful compromise, </a:t>
            </a:r>
            <a:r>
              <a:rPr lang="en-US" dirty="0" smtClean="0"/>
              <a:t>allowing them </a:t>
            </a:r>
            <a:r>
              <a:rPr lang="en-US" dirty="0" smtClean="0"/>
              <a:t>the opportunity to implement mitigating actions before further damage is </a:t>
            </a:r>
            <a:r>
              <a:rPr lang="en-US" dirty="0" smtClean="0"/>
              <a:t>caused</a:t>
            </a:r>
          </a:p>
          <a:p>
            <a:r>
              <a:rPr lang="en-US" dirty="0" smtClean="0"/>
              <a:t>As </a:t>
            </a:r>
            <a:r>
              <a:rPr lang="en-US" dirty="0" smtClean="0"/>
              <a:t>Corporations and other Institutions are being legally compelled to disclose data breaches and compromises to their affected customers, this can have profound effects upon a compromised company, in the way of bad press, loss of customer trust, and the effects on their stock.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IDS important?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 a network security expert you should know you cannot just rely on one or a few tools to secure your network. You need to have a defense in depth mindset and layer your network defenses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Through the use of inside and outside firewalls, </a:t>
            </a:r>
            <a:r>
              <a:rPr lang="en-US" dirty="0" smtClean="0"/>
              <a:t>DMZs</a:t>
            </a:r>
            <a:r>
              <a:rPr lang="en-US" dirty="0" smtClean="0"/>
              <a:t>, Routers and </a:t>
            </a:r>
            <a:r>
              <a:rPr lang="en-US" dirty="0" smtClean="0"/>
              <a:t>Switches, </a:t>
            </a:r>
            <a:r>
              <a:rPr lang="en-US" dirty="0" smtClean="0"/>
              <a:t>an IDS is a great addition to your security plan.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can use them to identify vulnerabilities and weaknesses in your perimeter protection devices, such as: firewalls, switches and routers. The firewall rules and router access control lists can be verified regularly for compliance. </a:t>
            </a:r>
          </a:p>
          <a:p>
            <a:r>
              <a:rPr lang="en-US" dirty="0" smtClean="0"/>
              <a:t>You can use </a:t>
            </a:r>
            <a:r>
              <a:rPr lang="en-US" dirty="0" smtClean="0"/>
              <a:t>IDSes</a:t>
            </a:r>
            <a:r>
              <a:rPr lang="en-US" dirty="0" smtClean="0"/>
              <a:t> to enforce security policies, such as: unauthorized Internet access, downloads of executable files, use of file sharing programs like </a:t>
            </a:r>
            <a:r>
              <a:rPr lang="en-US" dirty="0" smtClean="0"/>
              <a:t>Kazza</a:t>
            </a:r>
            <a:r>
              <a:rPr lang="en-US" dirty="0" smtClean="0"/>
              <a:t>, or Instant Messenger use. </a:t>
            </a:r>
            <a:endParaRPr lang="en-US" dirty="0" smtClean="0"/>
          </a:p>
          <a:p>
            <a:r>
              <a:rPr lang="en-US" dirty="0" smtClean="0"/>
              <a:t>IDSes</a:t>
            </a:r>
            <a:r>
              <a:rPr lang="en-US" dirty="0" smtClean="0"/>
              <a:t> </a:t>
            </a:r>
            <a:r>
              <a:rPr lang="en-US" dirty="0" smtClean="0"/>
              <a:t>are also an invaluable source of evidence. Logs from an IDS can become an important part of computer forensics and incident handling efforts.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it fit into your security plan?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Can detect external hackers, as well as, internal network-based attacks</a:t>
            </a:r>
          </a:p>
          <a:p>
            <a:pPr lvl="0"/>
            <a:r>
              <a:rPr lang="en-US" dirty="0" smtClean="0"/>
              <a:t>Scales easily to provide protection for the entire network</a:t>
            </a:r>
          </a:p>
          <a:p>
            <a:pPr lvl="0"/>
            <a:r>
              <a:rPr lang="en-US" dirty="0" smtClean="0"/>
              <a:t>Offers centralized management for correlation of distributed attacks</a:t>
            </a:r>
          </a:p>
          <a:p>
            <a:pPr lvl="0"/>
            <a:r>
              <a:rPr lang="en-US" dirty="0" smtClean="0"/>
              <a:t>Provides defense in depth</a:t>
            </a:r>
          </a:p>
          <a:p>
            <a:pPr lvl="0"/>
            <a:r>
              <a:rPr lang="en-US" dirty="0" smtClean="0"/>
              <a:t>Gives administrators the ability to quantify attacks</a:t>
            </a:r>
          </a:p>
          <a:p>
            <a:pPr lvl="0"/>
            <a:r>
              <a:rPr lang="en-US" dirty="0" smtClean="0"/>
              <a:t>Provides an additional layer of protection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Sources</a:t>
            </a:r>
          </a:p>
          <a:p>
            <a:r>
              <a:rPr lang="en-US" dirty="0" smtClean="0"/>
              <a:t>What is an Intrusion Detection System</a:t>
            </a:r>
          </a:p>
          <a:p>
            <a:r>
              <a:rPr lang="en-US" dirty="0" smtClean="0"/>
              <a:t>Types of Intrusion Detection Systems</a:t>
            </a:r>
          </a:p>
          <a:p>
            <a:r>
              <a:rPr lang="en-US" dirty="0" smtClean="0"/>
              <a:t>How an IDS Works</a:t>
            </a:r>
          </a:p>
          <a:p>
            <a:r>
              <a:rPr lang="en-US" dirty="0" smtClean="0"/>
              <a:t>Detection Methods</a:t>
            </a:r>
          </a:p>
          <a:p>
            <a:r>
              <a:rPr lang="en-US" dirty="0" smtClean="0"/>
              <a:t>Issues</a:t>
            </a:r>
          </a:p>
          <a:p>
            <a:r>
              <a:rPr lang="en-US" dirty="0" smtClean="0"/>
              <a:t>Why are IDS important</a:t>
            </a:r>
          </a:p>
          <a:p>
            <a:r>
              <a:rPr lang="en-US" dirty="0" smtClean="0"/>
              <a:t>How does an IDS fit into your security plan?</a:t>
            </a:r>
          </a:p>
          <a:p>
            <a:r>
              <a:rPr lang="en-US" dirty="0" smtClean="0"/>
              <a:t>Pros and Cons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Generates false positives and negatives</a:t>
            </a:r>
          </a:p>
          <a:p>
            <a:pPr lvl="0"/>
            <a:r>
              <a:rPr lang="en-US" dirty="0" smtClean="0"/>
              <a:t>Reacts to attacks rather than preventing them</a:t>
            </a:r>
          </a:p>
          <a:p>
            <a:pPr lvl="0"/>
            <a:r>
              <a:rPr lang="en-US" dirty="0" smtClean="0"/>
              <a:t>Requires full-time monitoring and  highly skilled staff dedicated to interpreting the data</a:t>
            </a:r>
          </a:p>
          <a:p>
            <a:pPr lvl="0"/>
            <a:r>
              <a:rPr lang="en-US" dirty="0" smtClean="0"/>
              <a:t>Requires a complex incident response process</a:t>
            </a:r>
          </a:p>
          <a:p>
            <a:pPr lvl="0"/>
            <a:r>
              <a:rPr lang="en-US" dirty="0" smtClean="0"/>
              <a:t>Cannot monitor traffic at higher network traffic rates</a:t>
            </a:r>
          </a:p>
          <a:p>
            <a:pPr lvl="0"/>
            <a:r>
              <a:rPr lang="en-US" dirty="0" smtClean="0"/>
              <a:t>Generates an enormous amount of data to be analyzed</a:t>
            </a:r>
          </a:p>
          <a:p>
            <a:pPr lvl="0"/>
            <a:r>
              <a:rPr lang="en-US" dirty="0" smtClean="0"/>
              <a:t>Cannot deal with encrypted network traffic</a:t>
            </a:r>
          </a:p>
          <a:p>
            <a:pPr lvl="0"/>
            <a:r>
              <a:rPr lang="en-US" dirty="0" smtClean="0"/>
              <a:t>It is expensive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hn\Local Settings\Temporary Internet Files\Content.IE5\OORUVZ5H\j0433797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4456" y="1864180"/>
            <a:ext cx="3124057" cy="3124057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Baker, A. R., &amp; </a:t>
            </a:r>
            <a:r>
              <a:rPr lang="en-US" sz="2000" dirty="0" smtClean="0"/>
              <a:t>Esler</a:t>
            </a:r>
            <a:r>
              <a:rPr lang="en-US" sz="2000" dirty="0" smtClean="0"/>
              <a:t>, J. (2007). </a:t>
            </a:r>
            <a:r>
              <a:rPr lang="en-US" sz="2000" i="1" dirty="0" smtClean="0"/>
              <a:t>Snort IDS and </a:t>
            </a:r>
            <a:r>
              <a:rPr lang="en-US" sz="2000" i="1" dirty="0" smtClean="0"/>
              <a:t>IPS</a:t>
            </a:r>
            <a:r>
              <a:rPr lang="en-US" sz="2000" i="1" dirty="0" smtClean="0"/>
              <a:t> Toolkit.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Baumrucker</a:t>
            </a:r>
            <a:r>
              <a:rPr lang="en-US" sz="2000" dirty="0" smtClean="0"/>
              <a:t>, C. T., Burton, J. D., &amp; </a:t>
            </a:r>
            <a:r>
              <a:rPr lang="en-US" sz="2000" dirty="0" smtClean="0"/>
              <a:t>Dentler</a:t>
            </a:r>
            <a:r>
              <a:rPr lang="en-US" sz="2000" dirty="0" smtClean="0"/>
              <a:t>, S. (2003). </a:t>
            </a:r>
            <a:r>
              <a:rPr lang="en-US" sz="2000" i="1" dirty="0" smtClean="0"/>
              <a:t>Cisco Security Professional's Guide to Secure Intrusion Detection Systems.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Endorf</a:t>
            </a:r>
            <a:r>
              <a:rPr lang="en-US" sz="2000" dirty="0" smtClean="0"/>
              <a:t>, C., Schultz, E., &amp; </a:t>
            </a:r>
            <a:r>
              <a:rPr lang="en-US" sz="2000" dirty="0" smtClean="0"/>
              <a:t>Mellander</a:t>
            </a:r>
            <a:r>
              <a:rPr lang="en-US" sz="2000" dirty="0" smtClean="0"/>
              <a:t>, J. (2004). </a:t>
            </a:r>
            <a:r>
              <a:rPr lang="en-US" sz="2000" i="1" dirty="0" smtClean="0"/>
              <a:t>Intrusion Detection and Prevention.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Training, U. A.-I. (</a:t>
            </a:r>
            <a:r>
              <a:rPr lang="en-US" sz="2000" dirty="0" smtClean="0"/>
              <a:t>n.d</a:t>
            </a:r>
            <a:r>
              <a:rPr lang="en-US" sz="2000" dirty="0" smtClean="0"/>
              <a:t>.). Intrusion Detection Systems (IDS) and Auditing.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Defined </a:t>
            </a:r>
            <a:r>
              <a:rPr lang="en-US" dirty="0" smtClean="0"/>
              <a:t>as the tools, methods, and resources to help identify, assess, and report unauthorized or unapproved network activity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An IDS </a:t>
            </a:r>
            <a:r>
              <a:rPr lang="en-US" dirty="0" smtClean="0"/>
              <a:t>detects </a:t>
            </a:r>
            <a:r>
              <a:rPr lang="en-US" dirty="0" smtClean="0"/>
              <a:t>activity in traffic that may or may not be an intrusion. </a:t>
            </a:r>
            <a:endParaRPr lang="en-US" dirty="0" smtClean="0"/>
          </a:p>
          <a:p>
            <a:r>
              <a:rPr lang="en-US" dirty="0" smtClean="0"/>
              <a:t>IDSes</a:t>
            </a:r>
            <a:r>
              <a:rPr lang="en-US" dirty="0" smtClean="0"/>
              <a:t> </a:t>
            </a:r>
            <a:r>
              <a:rPr lang="en-US" dirty="0" smtClean="0"/>
              <a:t>can detect and deal with insider attacks, as well as, external attacks, and are often very useful in detecting violations of corporate security policy and other internal threats.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Intrusion Detection System?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Are </a:t>
            </a:r>
            <a:r>
              <a:rPr lang="en-US" dirty="0" smtClean="0"/>
              <a:t>usually installed on servers and are more focused on analyzing the specific operating systems and applications, resource utilization and other system activity residing on the Host-based IDS host.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will log any activities it discovers to a secure database and check to see whether the events match any malicious event record listed in the knowledge base. </a:t>
            </a:r>
            <a:endParaRPr lang="en-US" dirty="0" smtClean="0"/>
          </a:p>
          <a:p>
            <a:r>
              <a:rPr lang="en-US" dirty="0" smtClean="0"/>
              <a:t>Host-based </a:t>
            </a:r>
            <a:r>
              <a:rPr lang="en-US" dirty="0" smtClean="0"/>
              <a:t>IDS are often critical in detecting internal attacks directed towards an organization’s servers such as DNS, Mail, and Web Servers.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Host Based Intrusion Detection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Are </a:t>
            </a:r>
            <a:r>
              <a:rPr lang="en-US" dirty="0" smtClean="0"/>
              <a:t>dedicated network devices distributed within networks that monitor and inspect network traffic flowing through the device. </a:t>
            </a:r>
            <a:endParaRPr lang="en-US" dirty="0" smtClean="0"/>
          </a:p>
          <a:p>
            <a:r>
              <a:rPr lang="en-US" dirty="0" smtClean="0"/>
              <a:t>Instead </a:t>
            </a:r>
            <a:r>
              <a:rPr lang="en-US" dirty="0" smtClean="0"/>
              <a:t>of analyzing information that originates and resides on a host, Network-based IDS uses packet sniffing techniques to pull data from TCP/IP packets or other protocols that are traveling along the network.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 smtClean="0"/>
              <a:t>Network-based IDS log their activities and report or alarm on questionable events. </a:t>
            </a:r>
            <a:endParaRPr lang="en-US" dirty="0" smtClean="0"/>
          </a:p>
          <a:p>
            <a:r>
              <a:rPr lang="en-US" dirty="0" smtClean="0"/>
              <a:t>Network-based </a:t>
            </a:r>
            <a:r>
              <a:rPr lang="en-US" dirty="0" smtClean="0"/>
              <a:t>IDS work best when located on the DMZ, on any subnets containing mission critical servers and just inside the firewall.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Based Intrusion Detection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u="sng" dirty="0" smtClean="0"/>
              <a:t>Host Based</a:t>
            </a:r>
          </a:p>
          <a:p>
            <a:r>
              <a:rPr lang="en-US" dirty="0" smtClean="0"/>
              <a:t>Narrow in scope (watches only </a:t>
            </a:r>
            <a:r>
              <a:rPr lang="en-US" b="1" u="sng" dirty="0" smtClean="0"/>
              <a:t>specific</a:t>
            </a:r>
            <a:r>
              <a:rPr lang="en-US" dirty="0" smtClean="0"/>
              <a:t> host activities)</a:t>
            </a:r>
          </a:p>
          <a:p>
            <a:r>
              <a:rPr lang="en-US" dirty="0" smtClean="0"/>
              <a:t>More complex setup</a:t>
            </a:r>
          </a:p>
          <a:p>
            <a:r>
              <a:rPr lang="en-US" dirty="0" smtClean="0"/>
              <a:t>Better for detecting attacks from the </a:t>
            </a:r>
            <a:r>
              <a:rPr lang="en-US" b="1" dirty="0" smtClean="0"/>
              <a:t>inside</a:t>
            </a:r>
          </a:p>
          <a:p>
            <a:r>
              <a:rPr lang="en-US" b="1" dirty="0" smtClean="0"/>
              <a:t>More expensive </a:t>
            </a:r>
            <a:r>
              <a:rPr lang="en-US" dirty="0" smtClean="0"/>
              <a:t>to implement</a:t>
            </a:r>
          </a:p>
          <a:p>
            <a:r>
              <a:rPr lang="en-US" dirty="0" smtClean="0"/>
              <a:t>Detection is based on what any </a:t>
            </a:r>
            <a:r>
              <a:rPr lang="en-US" b="1" dirty="0" smtClean="0"/>
              <a:t>single host </a:t>
            </a:r>
            <a:r>
              <a:rPr lang="en-US" dirty="0" smtClean="0"/>
              <a:t>can record</a:t>
            </a:r>
          </a:p>
          <a:p>
            <a:r>
              <a:rPr lang="en-US" dirty="0" smtClean="0"/>
              <a:t>Does not see packet headers</a:t>
            </a:r>
          </a:p>
          <a:p>
            <a:r>
              <a:rPr lang="en-US" dirty="0" smtClean="0"/>
              <a:t>Usually only responds </a:t>
            </a:r>
            <a:r>
              <a:rPr lang="en-US" b="1" dirty="0" smtClean="0"/>
              <a:t>after</a:t>
            </a:r>
            <a:r>
              <a:rPr lang="en-US" dirty="0" smtClean="0"/>
              <a:t> a suspicious log entry has been made</a:t>
            </a:r>
          </a:p>
          <a:p>
            <a:r>
              <a:rPr lang="en-US" dirty="0" smtClean="0"/>
              <a:t>OS-specific</a:t>
            </a:r>
          </a:p>
          <a:p>
            <a:r>
              <a:rPr lang="en-US" dirty="0" smtClean="0"/>
              <a:t>Detects local attacks before they hit the network</a:t>
            </a:r>
          </a:p>
          <a:p>
            <a:r>
              <a:rPr lang="en-US" dirty="0" smtClean="0"/>
              <a:t>Verifies success or failure of attacks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4800600" y="1481138"/>
            <a:ext cx="4038600" cy="452596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u="sng" dirty="0" smtClean="0"/>
              <a:t>Network Based</a:t>
            </a:r>
          </a:p>
          <a:p>
            <a:r>
              <a:rPr lang="en-US" dirty="0" smtClean="0"/>
              <a:t>Broad in scope (watches </a:t>
            </a:r>
            <a:r>
              <a:rPr lang="en-US" b="1" u="sng" dirty="0" smtClean="0"/>
              <a:t>all</a:t>
            </a:r>
            <a:r>
              <a:rPr lang="en-US" dirty="0" smtClean="0"/>
              <a:t> network activities)</a:t>
            </a:r>
          </a:p>
          <a:p>
            <a:r>
              <a:rPr lang="en-US" dirty="0" smtClean="0"/>
              <a:t>Easier setup</a:t>
            </a:r>
          </a:p>
          <a:p>
            <a:r>
              <a:rPr lang="en-US" dirty="0" smtClean="0"/>
              <a:t>Better for detecting attacks from the </a:t>
            </a:r>
            <a:r>
              <a:rPr lang="en-US" b="1" dirty="0" smtClean="0"/>
              <a:t>outside</a:t>
            </a:r>
          </a:p>
          <a:p>
            <a:r>
              <a:rPr lang="en-US" b="1" dirty="0" smtClean="0"/>
              <a:t>Less expensive </a:t>
            </a:r>
            <a:r>
              <a:rPr lang="en-US" dirty="0" smtClean="0"/>
              <a:t>to implement</a:t>
            </a:r>
          </a:p>
          <a:p>
            <a:r>
              <a:rPr lang="en-US" dirty="0" smtClean="0"/>
              <a:t>Detection is based on what can be recorded on the </a:t>
            </a:r>
            <a:r>
              <a:rPr lang="en-US" b="1" dirty="0" smtClean="0"/>
              <a:t>entire network</a:t>
            </a:r>
          </a:p>
          <a:p>
            <a:r>
              <a:rPr lang="en-US" dirty="0" smtClean="0"/>
              <a:t>Examines packet headers</a:t>
            </a:r>
          </a:p>
          <a:p>
            <a:r>
              <a:rPr lang="en-US" dirty="0" smtClean="0"/>
              <a:t>Near </a:t>
            </a:r>
            <a:r>
              <a:rPr lang="en-US" b="1" dirty="0" smtClean="0"/>
              <a:t>real-time</a:t>
            </a:r>
            <a:r>
              <a:rPr lang="en-US" dirty="0" smtClean="0"/>
              <a:t> response</a:t>
            </a:r>
          </a:p>
          <a:p>
            <a:r>
              <a:rPr lang="en-US" dirty="0" smtClean="0"/>
              <a:t>OS-independent</a:t>
            </a:r>
          </a:p>
          <a:p>
            <a:r>
              <a:rPr lang="en-US" dirty="0" smtClean="0"/>
              <a:t>Detects network attacks as payload is analyzed</a:t>
            </a:r>
          </a:p>
          <a:p>
            <a:r>
              <a:rPr lang="en-US" dirty="0" smtClean="0"/>
              <a:t>Detects unsuccessful attack </a:t>
            </a:r>
            <a:r>
              <a:rPr lang="en-US" dirty="0" smtClean="0"/>
              <a:t>attempts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Are </a:t>
            </a:r>
            <a:r>
              <a:rPr lang="en-US" dirty="0" smtClean="0"/>
              <a:t>systems that combine both Host-based IDS, which monitors events occurring on the host system and Network-based IDS, which monitors network traffic, functionality on the same security platform.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Hybrid IDS, can monitor system and application events and verify a file system’s integrity like a Host-based IDS, but only serves to analyze network traffic destined for the device itself.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Hybrid IDS is often deployed on an organization’s most critical servers.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Intrusion Detection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Are </a:t>
            </a:r>
            <a:r>
              <a:rPr lang="en-US" dirty="0" smtClean="0"/>
              <a:t>decoy servers or systems setup to gather information regarding an attacker of intruder into networks or systems. </a:t>
            </a:r>
            <a:endParaRPr lang="en-US" dirty="0" smtClean="0"/>
          </a:p>
          <a:p>
            <a:r>
              <a:rPr lang="en-US" dirty="0" smtClean="0"/>
              <a:t>Appear </a:t>
            </a:r>
            <a:r>
              <a:rPr lang="en-US" dirty="0" smtClean="0"/>
              <a:t>to run vulnerable services and capture vital information as intruders attempt unauthorized access. </a:t>
            </a:r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 smtClean="0"/>
              <a:t>you early warning about new attacks and exploitation trends which allow administrators to successfully configure a behavioral based profile and provide correct tuning of network sensors. 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 smtClean="0"/>
              <a:t>capture all keystrokes and any files that might have been used in the intrusion attempt.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Honeypots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1465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INTRUSION DETECTION SYSTEMS (IDS)</vt:lpstr>
      <vt:lpstr>Agenda</vt:lpstr>
      <vt:lpstr>Sources</vt:lpstr>
      <vt:lpstr>What is an Intrusion Detection System?</vt:lpstr>
      <vt:lpstr>Host Based Intrusion Detection</vt:lpstr>
      <vt:lpstr>Network Based Intrusion Detection</vt:lpstr>
      <vt:lpstr>Comparison</vt:lpstr>
      <vt:lpstr>Hybrid Intrusion Detection</vt:lpstr>
      <vt:lpstr>Honeypots</vt:lpstr>
      <vt:lpstr>Passive Systems</vt:lpstr>
      <vt:lpstr>Passive Systems</vt:lpstr>
      <vt:lpstr>Reactive/Active Systems</vt:lpstr>
      <vt:lpstr>Reactive/Active Systems</vt:lpstr>
      <vt:lpstr>Signature Based IDS</vt:lpstr>
      <vt:lpstr>Anomaly Based IDS</vt:lpstr>
      <vt:lpstr>Issues</vt:lpstr>
      <vt:lpstr>Why are IDS important?</vt:lpstr>
      <vt:lpstr>How does it fit into your security plan?</vt:lpstr>
      <vt:lpstr>Pros</vt:lpstr>
      <vt:lpstr>Cons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INTRUSION DETECTION SYSTEMS (IDS)</dc:title>
  <dc:creator>JFELBER</dc:creator>
  <cp:lastModifiedBy>JFELBER</cp:lastModifiedBy>
  <cp:revision>11</cp:revision>
  <dcterms:created xsi:type="dcterms:W3CDTF">2008-11-29T16:17:45Z</dcterms:created>
  <dcterms:modified xsi:type="dcterms:W3CDTF">2008-11-30T23:06:09Z</dcterms:modified>
</cp:coreProperties>
</file>