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06" r:id="rId2"/>
  </p:sldMasterIdLst>
  <p:sldIdLst>
    <p:sldId id="256" r:id="rId3"/>
    <p:sldId id="257" r:id="rId4"/>
    <p:sldId id="277" r:id="rId5"/>
    <p:sldId id="295" r:id="rId6"/>
    <p:sldId id="296" r:id="rId7"/>
    <p:sldId id="297" r:id="rId8"/>
    <p:sldId id="293" r:id="rId9"/>
    <p:sldId id="280" r:id="rId10"/>
    <p:sldId id="261" r:id="rId11"/>
    <p:sldId id="262" r:id="rId12"/>
    <p:sldId id="298" r:id="rId13"/>
    <p:sldId id="299" r:id="rId14"/>
    <p:sldId id="263" r:id="rId15"/>
    <p:sldId id="264" r:id="rId16"/>
    <p:sldId id="265" r:id="rId17"/>
    <p:sldId id="300" r:id="rId18"/>
    <p:sldId id="266" r:id="rId19"/>
    <p:sldId id="267" r:id="rId20"/>
    <p:sldId id="281" r:id="rId21"/>
    <p:sldId id="268" r:id="rId22"/>
    <p:sldId id="269" r:id="rId23"/>
    <p:sldId id="27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72" r:id="rId36"/>
    <p:sldId id="273" r:id="rId37"/>
    <p:sldId id="274" r:id="rId38"/>
    <p:sldId id="275" r:id="rId39"/>
    <p:sldId id="276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096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00400"/>
            <a:ext cx="6096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5225"/>
            <a:ext cx="16319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15AE1-FC4A-41B1-B934-5A1D23577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4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37880-A001-4A49-A4E6-C878F1676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7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4100" y="457200"/>
            <a:ext cx="1562100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457200"/>
            <a:ext cx="4533900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C71D8-C06B-497A-8C96-C476CB9BD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5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37E55348-CCD0-4F0D-B8F0-623C936984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310FD-08C0-4D3E-AB14-2FE8853693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59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1C367D1A-2CEB-4701-8578-040677A48E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33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62B90A5-8D5F-40E1-8C5A-6B9C655F23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51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C444FB20-4F8A-4A54-B737-9F64610F07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54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C3F37-69A5-4FD0-9EE3-637665F9CD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3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F9F3C-2DD2-43FA-A272-2D96B26B76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07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64CC5-94C9-401C-B0C7-4D1B92F6B7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0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FBFA3-8770-44F0-B472-186614BE0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55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9CE71F4-C03B-4118-8E40-8756C8EB82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3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3C2B6930-69B3-4735-B87D-A1640FBAA8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58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3C2B6930-69B3-4735-B87D-A1640FBAA8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1902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C2B6930-69B3-4735-B87D-A1640FBAA8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58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C2B6930-69B3-4735-B87D-A1640FBAA8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94447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C2B6930-69B3-4735-B87D-A1640FBAA8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87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C8222-E121-4B95-AE85-61620D8B13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59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409F7-797E-4876-81FE-30D4DC2D77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3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86A87-374C-4E20-B8E3-BB5FB30F4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1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7A3AB-E4ED-4E45-AC50-688838F81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2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140A0-160A-400C-A454-1F74EE7F4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6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D3502-C0AA-4DD5-A922-75C3C3EE1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4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87B6D-529C-4959-8F56-AAD76CD05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8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A6F2B-151D-4A9D-93C4-89388B601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5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366B0-4023-4E74-B1AB-3208A7067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62484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60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5225"/>
            <a:ext cx="162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3C2B6930-69B3-4735-B87D-A1640FBAA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3C2B6930-69B3-4735-B87D-A1640FBAA8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5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609600"/>
            <a:ext cx="7315200" cy="2819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Security Technology: Intrusion Detection, Access Control and Other Security Tools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854950" cy="1752600"/>
          </a:xfrm>
        </p:spPr>
        <p:txBody>
          <a:bodyPr/>
          <a:lstStyle/>
          <a:p>
            <a:pPr marR="0"/>
            <a:r>
              <a:rPr lang="en-US" smtClean="0"/>
              <a:t>Chapter 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and Disadvantages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Advantages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Needs few devices to monitor large network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Little or no disruption to normal operations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May not be detectable by attackers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Disadvantages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Overwhelmed by network volume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Requires access to all traffic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Cannot analyze encrypted packets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Cannot ascertain if an attack was successful 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Some forms of attack are not easily discerned</a:t>
            </a:r>
          </a:p>
          <a:p>
            <a:pPr lvl="2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Fragmented packets</a:t>
            </a:r>
          </a:p>
          <a:p>
            <a:pPr lvl="2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Malformed packets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NIDPS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Monitors and analyzes wireless network traffic</a:t>
            </a:r>
          </a:p>
          <a:p>
            <a:r>
              <a:rPr lang="en-US" dirty="0" smtClean="0"/>
              <a:t>Looks for potential problems with the wireless protocols (layers 2 and 3)</a:t>
            </a:r>
          </a:p>
          <a:p>
            <a:r>
              <a:rPr lang="en-US" dirty="0" smtClean="0"/>
              <a:t>Cannot evaluate &amp; diagnose issue with higher level layers</a:t>
            </a:r>
          </a:p>
          <a:p>
            <a:r>
              <a:rPr lang="en-US" dirty="0" smtClean="0"/>
              <a:t>Issues associated with implementation</a:t>
            </a:r>
          </a:p>
          <a:p>
            <a:pPr lvl="1"/>
            <a:r>
              <a:rPr lang="en-US" dirty="0" smtClean="0"/>
              <a:t>Physical security</a:t>
            </a:r>
          </a:p>
          <a:p>
            <a:pPr lvl="1"/>
            <a:r>
              <a:rPr lang="en-US" dirty="0" smtClean="0"/>
              <a:t>Sensor range</a:t>
            </a:r>
          </a:p>
          <a:p>
            <a:pPr lvl="1"/>
            <a:r>
              <a:rPr lang="en-US" dirty="0" smtClean="0"/>
              <a:t>Access point and wireless switch locations</a:t>
            </a:r>
          </a:p>
          <a:p>
            <a:pPr lvl="1"/>
            <a:r>
              <a:rPr lang="en-US" dirty="0" smtClean="0"/>
              <a:t>Wired network connections</a:t>
            </a:r>
          </a:p>
          <a:p>
            <a:pPr lvl="1"/>
            <a:r>
              <a:rPr lang="en-US" dirty="0" smtClean="0"/>
              <a:t>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80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NIDPS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Can detect conditions in addition to traditional types of IDSPS </a:t>
            </a:r>
          </a:p>
          <a:p>
            <a:pPr lvl="1"/>
            <a:r>
              <a:rPr lang="en-US" dirty="0" smtClean="0"/>
              <a:t>Unauthorized WLAN and WLAN devices</a:t>
            </a:r>
          </a:p>
          <a:p>
            <a:pPr lvl="1"/>
            <a:r>
              <a:rPr lang="en-US" dirty="0" smtClean="0"/>
              <a:t>Poorly secured WLAN devices</a:t>
            </a:r>
          </a:p>
          <a:p>
            <a:pPr lvl="1"/>
            <a:r>
              <a:rPr lang="en-US" dirty="0" smtClean="0"/>
              <a:t>Unusual usage patterns</a:t>
            </a:r>
          </a:p>
          <a:p>
            <a:pPr lvl="1"/>
            <a:r>
              <a:rPr lang="en-US" dirty="0" smtClean="0"/>
              <a:t>The use of wireless network scanners</a:t>
            </a:r>
          </a:p>
          <a:p>
            <a:pPr lvl="1"/>
            <a:r>
              <a:rPr lang="en-US" dirty="0" err="1" smtClean="0"/>
              <a:t>DoS</a:t>
            </a:r>
            <a:r>
              <a:rPr lang="en-US" dirty="0" smtClean="0"/>
              <a:t> attacks and condition</a:t>
            </a:r>
          </a:p>
          <a:p>
            <a:pPr lvl="1"/>
            <a:r>
              <a:rPr lang="en-US" dirty="0" smtClean="0"/>
              <a:t>Man-in-middle attacks</a:t>
            </a:r>
          </a:p>
          <a:p>
            <a:r>
              <a:rPr lang="en-US" dirty="0" smtClean="0"/>
              <a:t>Unable to detect</a:t>
            </a:r>
          </a:p>
          <a:p>
            <a:pPr lvl="1"/>
            <a:r>
              <a:rPr lang="en-US" dirty="0" smtClean="0"/>
              <a:t>Passive wireless protocol attacks</a:t>
            </a:r>
          </a:p>
          <a:p>
            <a:pPr lvl="1"/>
            <a:r>
              <a:rPr lang="en-US" dirty="0" smtClean="0"/>
              <a:t>Susceptible to evasion techniques</a:t>
            </a:r>
          </a:p>
          <a:p>
            <a:pPr lvl="1"/>
            <a:r>
              <a:rPr lang="en-US" dirty="0" smtClean="0"/>
              <a:t>Susceptible to logical and physical attacks on </a:t>
            </a:r>
            <a:r>
              <a:rPr lang="en-US" smtClean="0"/>
              <a:t>wireless access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65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838200"/>
          </a:xfrm>
        </p:spPr>
        <p:txBody>
          <a:bodyPr/>
          <a:lstStyle/>
          <a:p>
            <a:r>
              <a:rPr lang="en-US" dirty="0" smtClean="0"/>
              <a:t>Host-Based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565275"/>
            <a:ext cx="7086600" cy="4530725"/>
          </a:xfrm>
        </p:spPr>
        <p:txBody>
          <a:bodyPr/>
          <a:lstStyle/>
          <a:p>
            <a:r>
              <a:rPr lang="en-US" dirty="0" smtClean="0"/>
              <a:t>Resides on a particular computer or server &amp; monitors traffic only on that system</a:t>
            </a:r>
          </a:p>
          <a:p>
            <a:r>
              <a:rPr lang="en-US" dirty="0" smtClean="0"/>
              <a:t>Also known as system integrity verifiers</a:t>
            </a:r>
          </a:p>
          <a:p>
            <a:r>
              <a:rPr lang="en-US" dirty="0" smtClean="0"/>
              <a:t>Works on principle of configuration and change management</a:t>
            </a:r>
          </a:p>
          <a:p>
            <a:r>
              <a:rPr lang="en-US" dirty="0" smtClean="0"/>
              <a:t>Classifies files in categories &amp; applies various notification actions based on rules</a:t>
            </a:r>
          </a:p>
          <a:p>
            <a:r>
              <a:rPr lang="en-US" dirty="0" smtClean="0"/>
              <a:t>Maintains own log file</a:t>
            </a:r>
          </a:p>
          <a:p>
            <a:r>
              <a:rPr lang="en-US" dirty="0" smtClean="0"/>
              <a:t>Can monitor multiple computers simultaneously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162800" cy="990600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717675"/>
            <a:ext cx="7315200" cy="4530725"/>
          </a:xfrm>
        </p:spPr>
        <p:txBody>
          <a:bodyPr/>
          <a:lstStyle/>
          <a:p>
            <a:r>
              <a:rPr lang="en-US" dirty="0" smtClean="0"/>
              <a:t>Reliable</a:t>
            </a:r>
          </a:p>
          <a:p>
            <a:r>
              <a:rPr lang="en-US" dirty="0" smtClean="0"/>
              <a:t>Can detect local events</a:t>
            </a:r>
          </a:p>
          <a:p>
            <a:r>
              <a:rPr lang="en-US" dirty="0" smtClean="0"/>
              <a:t>Operates on host system where encrypted files already decrypted and available </a:t>
            </a:r>
          </a:p>
          <a:p>
            <a:r>
              <a:rPr lang="en-US" dirty="0" smtClean="0"/>
              <a:t>Use of switched network protocols does not affect</a:t>
            </a:r>
          </a:p>
          <a:p>
            <a:r>
              <a:rPr lang="en-US" dirty="0" smtClean="0"/>
              <a:t>Can detect inconsistencies in how application and system programs were used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945200" y="1946275"/>
            <a:ext cx="6817799" cy="45307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Pose more management issues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Configured and maintained on each host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Vulnerable both to direct attacks and attacks against the host operating system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Not optimized to detect multi-host </a:t>
            </a:r>
            <a:r>
              <a:rPr lang="en-US" sz="2800" dirty="0" smtClean="0"/>
              <a:t>scanning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/>
              <a:t>Not able to detect scanning of non-host devices (routers and switches)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/>
              <a:t>Susceptible to Denial of Service attacks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/>
              <a:t>Can use large amounts of disk space – audit logs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/>
              <a:t>Can inflict a performance overhead on host systems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4343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Based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946275"/>
            <a:ext cx="6629400" cy="453072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Examines application for abnormal events</a:t>
            </a:r>
          </a:p>
          <a:p>
            <a:pPr lvl="1"/>
            <a:r>
              <a:rPr lang="en-US" dirty="0" smtClean="0"/>
              <a:t>Looks for files created by application</a:t>
            </a:r>
          </a:p>
          <a:p>
            <a:pPr lvl="1"/>
            <a:r>
              <a:rPr lang="en-US" dirty="0" smtClean="0"/>
              <a:t>Anomalous occurrences – user exceeding authorization</a:t>
            </a:r>
          </a:p>
          <a:p>
            <a:r>
              <a:rPr lang="en-US" sz="2800" dirty="0" smtClean="0"/>
              <a:t>Tracks interaction between users and applications</a:t>
            </a:r>
          </a:p>
          <a:p>
            <a:r>
              <a:rPr lang="en-US" sz="2800" dirty="0" smtClean="0"/>
              <a:t>Able to tract specific activity back to individual user</a:t>
            </a:r>
          </a:p>
          <a:p>
            <a:r>
              <a:rPr lang="en-US" sz="2800" dirty="0" smtClean="0"/>
              <a:t>Able to view encrypted data</a:t>
            </a:r>
          </a:p>
          <a:p>
            <a:r>
              <a:rPr lang="en-US" sz="2800" dirty="0" smtClean="0"/>
              <a:t>Can examine encryption/decryption process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&amp; Disadvantages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Advantages</a:t>
            </a:r>
          </a:p>
          <a:p>
            <a:pPr lvl="1"/>
            <a:r>
              <a:rPr lang="en-US" smtClean="0"/>
              <a:t>Aware of specific users</a:t>
            </a:r>
          </a:p>
          <a:p>
            <a:pPr lvl="1"/>
            <a:r>
              <a:rPr lang="en-US" smtClean="0"/>
              <a:t>Able to operate on encrypted data</a:t>
            </a:r>
          </a:p>
          <a:p>
            <a:r>
              <a:rPr lang="en-US" smtClean="0"/>
              <a:t>Disadvantages</a:t>
            </a:r>
          </a:p>
          <a:p>
            <a:pPr lvl="1"/>
            <a:r>
              <a:rPr lang="en-US" smtClean="0"/>
              <a:t>More susceptible to attack </a:t>
            </a:r>
          </a:p>
          <a:p>
            <a:pPr lvl="1"/>
            <a:r>
              <a:rPr lang="en-US" smtClean="0"/>
              <a:t>Less capable of detecting software tampering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IDS Methodologies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determined by where placed for monitoring purposes</a:t>
            </a:r>
          </a:p>
          <a:p>
            <a:r>
              <a:rPr lang="en-US" dirty="0" smtClean="0"/>
              <a:t>IDS methodologies based on detection methods</a:t>
            </a:r>
          </a:p>
          <a:p>
            <a:r>
              <a:rPr lang="en-US" dirty="0" smtClean="0"/>
              <a:t>Two dominate methodologies</a:t>
            </a:r>
          </a:p>
          <a:p>
            <a:pPr lvl="1"/>
            <a:r>
              <a:rPr lang="en-US" dirty="0" smtClean="0"/>
              <a:t>Signature-based (knowledge-based)</a:t>
            </a:r>
          </a:p>
          <a:p>
            <a:pPr lvl="1"/>
            <a:r>
              <a:rPr lang="en-US" dirty="0" smtClean="0"/>
              <a:t>Statistical-anomaly approach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Intrusion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68563"/>
            <a:ext cx="8229600" cy="4389437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z="2800" dirty="0" smtClean="0"/>
              <a:t>   “Intrusion is a type of attack on information assets in which the instigator attempts to gain entry into a system or disrupt the normal operation of system with, almost always, the intent to do malicious harm.”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Signature Based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2174875"/>
            <a:ext cx="6781800" cy="4530725"/>
          </a:xfrm>
        </p:spPr>
        <p:txBody>
          <a:bodyPr/>
          <a:lstStyle/>
          <a:p>
            <a:r>
              <a:rPr lang="en-US" dirty="0" smtClean="0"/>
              <a:t>Examines data traffic in search of patterns that match known signature</a:t>
            </a:r>
          </a:p>
          <a:p>
            <a:pPr lvl="1"/>
            <a:r>
              <a:rPr lang="en-US" dirty="0" smtClean="0"/>
              <a:t>Foot printing and fingerprinting activities</a:t>
            </a:r>
          </a:p>
          <a:p>
            <a:pPr lvl="1"/>
            <a:r>
              <a:rPr lang="en-US" dirty="0" smtClean="0"/>
              <a:t>Specific attack sequences</a:t>
            </a:r>
          </a:p>
          <a:p>
            <a:pPr lvl="1"/>
            <a:r>
              <a:rPr lang="en-US" dirty="0" smtClean="0"/>
              <a:t>DOS</a:t>
            </a:r>
          </a:p>
          <a:p>
            <a:r>
              <a:rPr lang="en-US" dirty="0" smtClean="0"/>
              <a:t>Widely used</a:t>
            </a:r>
          </a:p>
          <a:p>
            <a:r>
              <a:rPr lang="en-US" dirty="0" smtClean="0"/>
              <a:t>Signature database must be continually updated</a:t>
            </a:r>
          </a:p>
          <a:p>
            <a:r>
              <a:rPr lang="en-US" dirty="0" smtClean="0"/>
              <a:t>Attack time-frame sometimes problematic</a:t>
            </a:r>
          </a:p>
          <a:p>
            <a:pPr lvl="1"/>
            <a:r>
              <a:rPr lang="en-US" dirty="0" smtClean="0"/>
              <a:t>Slow and methodical may slip through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Statistical Anomaly Based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90000"/>
              </a:lnSpc>
              <a:defRPr/>
            </a:pPr>
            <a:r>
              <a:rPr lang="en-US" dirty="0"/>
              <a:t>Based on frequency on which network activities take place</a:t>
            </a:r>
          </a:p>
          <a:p>
            <a:pPr fontAlgn="auto">
              <a:lnSpc>
                <a:spcPct val="90000"/>
              </a:lnSpc>
              <a:defRPr/>
            </a:pPr>
            <a:r>
              <a:rPr lang="en-US" dirty="0"/>
              <a:t>Collect statistical summaries of “normal” traffic to form baseline</a:t>
            </a:r>
          </a:p>
          <a:p>
            <a:pPr fontAlgn="auto">
              <a:lnSpc>
                <a:spcPct val="90000"/>
              </a:lnSpc>
              <a:defRPr/>
            </a:pPr>
            <a:r>
              <a:rPr lang="en-US" dirty="0"/>
              <a:t>Measure current traffic against baseline</a:t>
            </a:r>
          </a:p>
          <a:p>
            <a:pPr fontAlgn="auto">
              <a:lnSpc>
                <a:spcPct val="90000"/>
              </a:lnSpc>
              <a:defRPr/>
            </a:pPr>
            <a:r>
              <a:rPr lang="en-US" dirty="0"/>
              <a:t>Traffic outside baseline will generate alert</a:t>
            </a:r>
          </a:p>
          <a:p>
            <a:pPr fontAlgn="auto">
              <a:lnSpc>
                <a:spcPct val="90000"/>
              </a:lnSpc>
              <a:defRPr/>
            </a:pPr>
            <a:r>
              <a:rPr lang="en-US" dirty="0"/>
              <a:t>Can detect new type of attacks</a:t>
            </a:r>
          </a:p>
          <a:p>
            <a:pPr fontAlgn="auto">
              <a:lnSpc>
                <a:spcPct val="90000"/>
              </a:lnSpc>
              <a:defRPr/>
            </a:pPr>
            <a:r>
              <a:rPr lang="en-US" dirty="0"/>
              <a:t>Requires much more overhead and processing capacity</a:t>
            </a:r>
          </a:p>
          <a:p>
            <a:pPr fontAlgn="auto">
              <a:lnSpc>
                <a:spcPct val="90000"/>
              </a:lnSpc>
              <a:defRPr/>
            </a:pPr>
            <a:r>
              <a:rPr lang="en-US" dirty="0"/>
              <a:t>May not detect minor changes to baseline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 file Monitors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Similar to NIDS</a:t>
            </a:r>
          </a:p>
          <a:p>
            <a:r>
              <a:rPr lang="en-US" smtClean="0"/>
              <a:t>Reviews logs</a:t>
            </a:r>
          </a:p>
          <a:p>
            <a:r>
              <a:rPr lang="en-US" smtClean="0"/>
              <a:t>Looks for patterns &amp; signatures in log files</a:t>
            </a:r>
          </a:p>
          <a:p>
            <a:r>
              <a:rPr lang="en-US" smtClean="0"/>
              <a:t>Able to look at multiple log files from different systems</a:t>
            </a:r>
          </a:p>
          <a:p>
            <a:r>
              <a:rPr lang="en-US" smtClean="0"/>
              <a:t>Large storage requirement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Responses to IDS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Vary according to organization policy, objectives, and system capabilities</a:t>
            </a:r>
          </a:p>
          <a:p>
            <a:r>
              <a:rPr lang="en-US" smtClean="0"/>
              <a:t>Administrator must be careful not to increase the problem</a:t>
            </a:r>
          </a:p>
          <a:p>
            <a:r>
              <a:rPr lang="en-US" smtClean="0"/>
              <a:t>Responses active or passive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Which One?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600200" y="2251075"/>
            <a:ext cx="7086600" cy="4530725"/>
          </a:xfrm>
        </p:spPr>
        <p:txBody>
          <a:bodyPr/>
          <a:lstStyle/>
          <a:p>
            <a:r>
              <a:rPr lang="en-US" dirty="0" smtClean="0"/>
              <a:t>Consider system environment</a:t>
            </a:r>
          </a:p>
          <a:p>
            <a:pPr lvl="1"/>
            <a:r>
              <a:rPr lang="en-US" dirty="0" smtClean="0"/>
              <a:t>Technical specification of systems environment</a:t>
            </a:r>
          </a:p>
          <a:p>
            <a:pPr lvl="1"/>
            <a:r>
              <a:rPr lang="en-US" dirty="0" smtClean="0"/>
              <a:t>Technical specification of current security protections</a:t>
            </a:r>
          </a:p>
          <a:p>
            <a:pPr lvl="1"/>
            <a:r>
              <a:rPr lang="en-US" dirty="0" smtClean="0"/>
              <a:t>Goals of enterprise</a:t>
            </a:r>
          </a:p>
          <a:p>
            <a:pPr lvl="1"/>
            <a:r>
              <a:rPr lang="en-US" dirty="0" smtClean="0"/>
              <a:t>Formality of system environment and management culture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Which One?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447800" y="2163763"/>
            <a:ext cx="6934200" cy="4389437"/>
          </a:xfrm>
        </p:spPr>
        <p:txBody>
          <a:bodyPr/>
          <a:lstStyle/>
          <a:p>
            <a:r>
              <a:rPr lang="en-US" dirty="0" smtClean="0"/>
              <a:t>Consider Security Goals and Objectives</a:t>
            </a:r>
          </a:p>
          <a:p>
            <a:pPr lvl="1"/>
            <a:r>
              <a:rPr lang="en-US" dirty="0" smtClean="0"/>
              <a:t>Protecting from threats out organization?</a:t>
            </a:r>
          </a:p>
          <a:p>
            <a:pPr lvl="1"/>
            <a:r>
              <a:rPr lang="en-US" dirty="0" smtClean="0"/>
              <a:t>Protecting against inside?</a:t>
            </a:r>
          </a:p>
          <a:p>
            <a:pPr lvl="1"/>
            <a:r>
              <a:rPr lang="en-US" dirty="0" smtClean="0"/>
              <a:t>Use output of IDS to determine new hardware/software needs</a:t>
            </a:r>
          </a:p>
          <a:p>
            <a:pPr lvl="1"/>
            <a:r>
              <a:rPr lang="en-US" dirty="0" smtClean="0"/>
              <a:t>Maintain managerial over one-security related network usage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Which One?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676400" y="2239963"/>
            <a:ext cx="7010400" cy="4389437"/>
          </a:xfrm>
        </p:spPr>
        <p:txBody>
          <a:bodyPr/>
          <a:lstStyle/>
          <a:p>
            <a:r>
              <a:rPr lang="en-US" dirty="0" smtClean="0"/>
              <a:t>Security policy</a:t>
            </a:r>
          </a:p>
          <a:p>
            <a:pPr lvl="1"/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Job descriptions of system user</a:t>
            </a:r>
          </a:p>
          <a:p>
            <a:pPr lvl="1"/>
            <a:r>
              <a:rPr lang="en-US" dirty="0" smtClean="0"/>
              <a:t>Include reasonable use policy</a:t>
            </a:r>
          </a:p>
          <a:p>
            <a:pPr lvl="1"/>
            <a:r>
              <a:rPr lang="en-US" dirty="0" smtClean="0"/>
              <a:t>What are you going to do if violation occurs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Which One?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945200" y="2251075"/>
            <a:ext cx="6360599" cy="4530725"/>
          </a:xfrm>
        </p:spPr>
        <p:txBody>
          <a:bodyPr/>
          <a:lstStyle/>
          <a:p>
            <a:r>
              <a:rPr lang="en-US" dirty="0" smtClean="0"/>
              <a:t>Organization Requirements and Constraints?</a:t>
            </a:r>
          </a:p>
          <a:p>
            <a:pPr lvl="1"/>
            <a:r>
              <a:rPr lang="en-US" dirty="0" smtClean="0"/>
              <a:t>Outside Requirements</a:t>
            </a:r>
          </a:p>
          <a:p>
            <a:pPr lvl="1"/>
            <a:r>
              <a:rPr lang="en-US" dirty="0" smtClean="0"/>
              <a:t>Resource Constraints</a:t>
            </a:r>
          </a:p>
          <a:p>
            <a:r>
              <a:rPr lang="en-US" dirty="0" smtClean="0"/>
              <a:t>Features and Quality</a:t>
            </a:r>
          </a:p>
          <a:p>
            <a:pPr lvl="1"/>
            <a:r>
              <a:rPr lang="en-US" dirty="0" smtClean="0"/>
              <a:t>Tested Product</a:t>
            </a:r>
          </a:p>
          <a:p>
            <a:pPr lvl="1"/>
            <a:r>
              <a:rPr lang="en-US" dirty="0" smtClean="0"/>
              <a:t>User Level of Expertise</a:t>
            </a:r>
          </a:p>
          <a:p>
            <a:pPr lvl="1"/>
            <a:r>
              <a:rPr lang="en-US" dirty="0" smtClean="0"/>
              <a:t>Product Support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Strengths of IDS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676400" y="2251075"/>
            <a:ext cx="7239000" cy="4530725"/>
          </a:xfrm>
        </p:spPr>
        <p:txBody>
          <a:bodyPr/>
          <a:lstStyle/>
          <a:p>
            <a:r>
              <a:rPr lang="en-US" dirty="0" smtClean="0"/>
              <a:t>Monitoring &amp; analysis of system events &amp; user behaviors</a:t>
            </a:r>
          </a:p>
          <a:p>
            <a:r>
              <a:rPr lang="en-US" dirty="0" smtClean="0"/>
              <a:t>Testing security states of system configuration</a:t>
            </a:r>
          </a:p>
          <a:p>
            <a:r>
              <a:rPr lang="en-US" dirty="0" smtClean="0"/>
              <a:t>Base lining security state of the system &amp; track changes to baseline</a:t>
            </a:r>
          </a:p>
          <a:p>
            <a:r>
              <a:rPr lang="en-US" dirty="0" smtClean="0"/>
              <a:t>Pattern recognition</a:t>
            </a:r>
          </a:p>
          <a:p>
            <a:r>
              <a:rPr lang="en-US" dirty="0" smtClean="0"/>
              <a:t>Auditing and logging</a:t>
            </a:r>
          </a:p>
          <a:p>
            <a:r>
              <a:rPr lang="en-US" dirty="0" smtClean="0"/>
              <a:t>Alerting</a:t>
            </a:r>
          </a:p>
          <a:p>
            <a:r>
              <a:rPr lang="en-US" dirty="0" smtClean="0"/>
              <a:t>Measuring performance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 of IDS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752600" y="2133600"/>
            <a:ext cx="7086600" cy="4530725"/>
          </a:xfrm>
        </p:spPr>
        <p:txBody>
          <a:bodyPr/>
          <a:lstStyle/>
          <a:p>
            <a:r>
              <a:rPr lang="en-US" dirty="0" smtClean="0"/>
              <a:t>Compensate for weak or missing security mechanisms</a:t>
            </a:r>
          </a:p>
          <a:p>
            <a:r>
              <a:rPr lang="en-US" dirty="0" smtClean="0"/>
              <a:t>Instantly report or detect during heavy operations</a:t>
            </a:r>
          </a:p>
          <a:p>
            <a:r>
              <a:rPr lang="en-US" dirty="0" smtClean="0"/>
              <a:t>Detect newly published attacks</a:t>
            </a:r>
          </a:p>
          <a:p>
            <a:r>
              <a:rPr lang="en-US" dirty="0" smtClean="0"/>
              <a:t>Effectively respond to sophisticated attackers</a:t>
            </a:r>
          </a:p>
          <a:p>
            <a:r>
              <a:rPr lang="en-US" dirty="0" smtClean="0"/>
              <a:t>Automatic investigate</a:t>
            </a:r>
          </a:p>
          <a:p>
            <a:r>
              <a:rPr lang="en-US" dirty="0" smtClean="0"/>
              <a:t>Keep attacks from circumventing them</a:t>
            </a:r>
          </a:p>
          <a:p>
            <a:r>
              <a:rPr lang="en-US" dirty="0" smtClean="0"/>
              <a:t>Deal effectively with switched networks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Intrusion prevention: activities that deter an intrusion</a:t>
            </a:r>
          </a:p>
          <a:p>
            <a:pPr lvl="1"/>
            <a:r>
              <a:rPr lang="en-US" dirty="0" smtClean="0"/>
              <a:t>Writing &amp;implementing a good enterprise information security policy</a:t>
            </a:r>
          </a:p>
          <a:p>
            <a:pPr lvl="1"/>
            <a:r>
              <a:rPr lang="en-US" dirty="0" smtClean="0"/>
              <a:t>Planning &amp; executing effective information security programs</a:t>
            </a:r>
          </a:p>
          <a:p>
            <a:pPr lvl="1"/>
            <a:r>
              <a:rPr lang="en-US" dirty="0" smtClean="0"/>
              <a:t>Installing &amp; testing technology-based countermeasures</a:t>
            </a:r>
          </a:p>
          <a:p>
            <a:pPr lvl="1"/>
            <a:r>
              <a:rPr lang="en-US" dirty="0" smtClean="0"/>
              <a:t>Conducting &amp; measuring the effectiveness</a:t>
            </a:r>
          </a:p>
          <a:p>
            <a:pPr lvl="2"/>
            <a:r>
              <a:rPr lang="en-US" dirty="0" smtClean="0"/>
              <a:t>Employee training and awareness activities</a:t>
            </a:r>
          </a:p>
          <a:p>
            <a:pPr lvl="1"/>
            <a:r>
              <a:rPr lang="en-US" dirty="0" smtClean="0"/>
              <a:t>Intrusion detection: procedures and systems that identify sys intrusions</a:t>
            </a:r>
          </a:p>
          <a:p>
            <a:pPr lvl="1"/>
            <a:r>
              <a:rPr lang="en-US" dirty="0" smtClean="0"/>
              <a:t>Intrusion correction:</a:t>
            </a:r>
          </a:p>
          <a:p>
            <a:pPr lvl="2"/>
            <a:r>
              <a:rPr lang="en-US" dirty="0" smtClean="0"/>
              <a:t> Activities finalize the restoration of operations to a normal state</a:t>
            </a:r>
          </a:p>
          <a:p>
            <a:pPr lvl="2"/>
            <a:r>
              <a:rPr lang="en-US" dirty="0" smtClean="0"/>
              <a:t>Activities seek to identify the source &amp; method of attack for prevention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Strategies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Centralized</a:t>
            </a:r>
          </a:p>
          <a:p>
            <a:r>
              <a:rPr lang="en-US" smtClean="0"/>
              <a:t>Partially distributed</a:t>
            </a:r>
          </a:p>
          <a:p>
            <a:r>
              <a:rPr lang="en-US" smtClean="0"/>
              <a:t>Fully distributed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Centralized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IDS control functions are implemented and managed in a centralized location</a:t>
            </a:r>
          </a:p>
          <a:p>
            <a:r>
              <a:rPr lang="en-US" smtClean="0"/>
              <a:t>1 management system</a:t>
            </a:r>
          </a:p>
          <a:p>
            <a:r>
              <a:rPr lang="en-US" smtClean="0"/>
              <a:t>Advantages</a:t>
            </a:r>
          </a:p>
          <a:p>
            <a:pPr lvl="1"/>
            <a:r>
              <a:rPr lang="en-US" smtClean="0"/>
              <a:t>Cost and control</a:t>
            </a:r>
          </a:p>
          <a:p>
            <a:pPr lvl="1"/>
            <a:r>
              <a:rPr lang="en-US" smtClean="0"/>
              <a:t>Specialization</a:t>
            </a:r>
          </a:p>
          <a:p>
            <a:r>
              <a:rPr lang="en-US" smtClean="0"/>
              <a:t>Disadvantage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Fully Distributed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Opposite of centralized</a:t>
            </a:r>
          </a:p>
          <a:p>
            <a:r>
              <a:rPr lang="en-US" smtClean="0"/>
              <a:t>All control functions applied at the physical location of each IDS component</a:t>
            </a:r>
          </a:p>
          <a:p>
            <a:r>
              <a:rPr lang="en-US" smtClean="0"/>
              <a:t>Each sensor/agent is best configured to deal with its own environment</a:t>
            </a:r>
          </a:p>
          <a:p>
            <a:r>
              <a:rPr lang="en-US" smtClean="0"/>
              <a:t>Reaction to attacks sped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Partially Distributed Control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Individual agents respond to local threats</a:t>
            </a:r>
          </a:p>
          <a:p>
            <a:r>
              <a:rPr lang="en-US" smtClean="0"/>
              <a:t>Report to a hierarchical central facility</a:t>
            </a:r>
          </a:p>
          <a:p>
            <a:r>
              <a:rPr lang="en-US" smtClean="0"/>
              <a:t>One of the more effective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Honey Pots / Honey Nets / Padded Cell Systems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2251075"/>
            <a:ext cx="7086600" cy="4530725"/>
          </a:xfrm>
        </p:spPr>
        <p:txBody>
          <a:bodyPr/>
          <a:lstStyle/>
          <a:p>
            <a:r>
              <a:rPr lang="en-US" sz="2800" dirty="0" smtClean="0"/>
              <a:t>Honey Pots</a:t>
            </a:r>
          </a:p>
          <a:p>
            <a:pPr lvl="1"/>
            <a:r>
              <a:rPr lang="en-US" dirty="0" smtClean="0"/>
              <a:t>Decoy systems</a:t>
            </a:r>
          </a:p>
          <a:p>
            <a:pPr lvl="1"/>
            <a:r>
              <a:rPr lang="en-US" dirty="0" smtClean="0"/>
              <a:t>Lure potential attackers away from critical systems</a:t>
            </a:r>
          </a:p>
          <a:p>
            <a:pPr lvl="1"/>
            <a:r>
              <a:rPr lang="en-US" dirty="0" smtClean="0"/>
              <a:t>Encourages attacks against themselves</a:t>
            </a:r>
          </a:p>
          <a:p>
            <a:r>
              <a:rPr lang="en-US" sz="2800" dirty="0" smtClean="0"/>
              <a:t>Honey Net</a:t>
            </a:r>
          </a:p>
          <a:p>
            <a:pPr lvl="1"/>
            <a:r>
              <a:rPr lang="en-US" dirty="0" smtClean="0"/>
              <a:t>Collection of honey pots</a:t>
            </a:r>
          </a:p>
          <a:p>
            <a:pPr lvl="1"/>
            <a:r>
              <a:rPr lang="en-US" dirty="0" smtClean="0"/>
              <a:t>Connects honey pots on a subnet</a:t>
            </a:r>
          </a:p>
          <a:p>
            <a:pPr lvl="1"/>
            <a:r>
              <a:rPr lang="en-US" dirty="0" smtClean="0"/>
              <a:t>Contains pseudo-services the emulated well-known services</a:t>
            </a:r>
          </a:p>
          <a:p>
            <a:pPr lvl="1"/>
            <a:r>
              <a:rPr lang="en-US" dirty="0" smtClean="0"/>
              <a:t>Filled with factious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Honey Pots / Honey Nets / Padded Cell Systems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620963"/>
            <a:ext cx="7239000" cy="4389437"/>
          </a:xfrm>
        </p:spPr>
        <p:txBody>
          <a:bodyPr/>
          <a:lstStyle/>
          <a:p>
            <a:r>
              <a:rPr lang="en-US" dirty="0" smtClean="0"/>
              <a:t>Padded Cell</a:t>
            </a:r>
          </a:p>
          <a:p>
            <a:pPr lvl="1"/>
            <a:r>
              <a:rPr lang="en-US" dirty="0" smtClean="0"/>
              <a:t>Protected  honey pot</a:t>
            </a:r>
          </a:p>
          <a:p>
            <a:pPr lvl="1"/>
            <a:r>
              <a:rPr lang="en-US" dirty="0" smtClean="0"/>
              <a:t>IDS detects attacks and transfers to simulated environment</a:t>
            </a:r>
          </a:p>
          <a:p>
            <a:pPr lvl="1"/>
            <a:r>
              <a:rPr lang="en-US" dirty="0" smtClean="0"/>
              <a:t>Monitors action of attacker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Trap and Trace Systems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 intrusion and trace incident back </a:t>
            </a:r>
          </a:p>
          <a:p>
            <a:r>
              <a:rPr lang="en-US" dirty="0" smtClean="0"/>
              <a:t>Consist of honey pot or padded cell &amp; alarm</a:t>
            </a:r>
          </a:p>
          <a:p>
            <a:r>
              <a:rPr lang="en-US" dirty="0" smtClean="0"/>
              <a:t>Similar to concept of caller ID</a:t>
            </a:r>
          </a:p>
          <a:p>
            <a:r>
              <a:rPr lang="en-US" dirty="0" smtClean="0"/>
              <a:t>Back-hack</a:t>
            </a:r>
          </a:p>
          <a:p>
            <a:pPr lvl="1"/>
            <a:r>
              <a:rPr lang="en-US" dirty="0" smtClean="0"/>
              <a:t>Considered unethical</a:t>
            </a:r>
          </a:p>
          <a:p>
            <a:r>
              <a:rPr lang="en-US" dirty="0" smtClean="0"/>
              <a:t>Legal drawbacks to trap and trace</a:t>
            </a:r>
          </a:p>
          <a:p>
            <a:pPr lvl="1"/>
            <a:r>
              <a:rPr lang="en-US" dirty="0" smtClean="0"/>
              <a:t>Enticement and entrapment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Scanning and Analysis Tools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524000"/>
            <a:ext cx="7086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Help find vulnerabilities in system, holes in security components, and unsecure aspects of the network</a:t>
            </a:r>
          </a:p>
          <a:p>
            <a:pPr>
              <a:lnSpc>
                <a:spcPct val="90000"/>
              </a:lnSpc>
            </a:pPr>
            <a:r>
              <a:rPr lang="en-US" dirty="0"/>
              <a:t>Allow system admin to see what the attacker sees</a:t>
            </a:r>
          </a:p>
          <a:p>
            <a:pPr>
              <a:lnSpc>
                <a:spcPct val="90000"/>
              </a:lnSpc>
            </a:pPr>
            <a:r>
              <a:rPr lang="en-US" dirty="0"/>
              <a:t>May run into problems with ISP</a:t>
            </a:r>
          </a:p>
          <a:p>
            <a:pPr>
              <a:lnSpc>
                <a:spcPct val="90000"/>
              </a:lnSpc>
            </a:pPr>
            <a:r>
              <a:rPr lang="en-US" dirty="0"/>
              <a:t>Port scanners – what is active on computer</a:t>
            </a:r>
          </a:p>
          <a:p>
            <a:pPr>
              <a:lnSpc>
                <a:spcPct val="90000"/>
              </a:lnSpc>
            </a:pPr>
            <a:r>
              <a:rPr lang="en-US" dirty="0"/>
              <a:t>Firewall analysis tools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Operating system detection tools</a:t>
            </a:r>
          </a:p>
          <a:p>
            <a:pPr>
              <a:lnSpc>
                <a:spcPct val="90000"/>
              </a:lnSpc>
            </a:pPr>
            <a:r>
              <a:rPr lang="en-US" dirty="0"/>
              <a:t>Vulnerability scanners</a:t>
            </a:r>
          </a:p>
          <a:p>
            <a:pPr>
              <a:lnSpc>
                <a:spcPct val="90000"/>
              </a:lnSpc>
            </a:pPr>
            <a:r>
              <a:rPr lang="en-US" dirty="0"/>
              <a:t>Packet sniffers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467600" cy="1143000"/>
          </a:xfrm>
        </p:spPr>
        <p:txBody>
          <a:bodyPr/>
          <a:lstStyle/>
          <a:p>
            <a:r>
              <a:rPr lang="en-US" dirty="0" smtClean="0"/>
              <a:t>Access Control Tools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2468563"/>
            <a:ext cx="6858000" cy="4389437"/>
          </a:xfrm>
        </p:spPr>
        <p:txBody>
          <a:bodyPr/>
          <a:lstStyle/>
          <a:p>
            <a:r>
              <a:rPr lang="en-US" dirty="0" smtClean="0"/>
              <a:t>Authentication – validation of users identity</a:t>
            </a:r>
          </a:p>
          <a:p>
            <a:r>
              <a:rPr lang="en-US" dirty="0" smtClean="0"/>
              <a:t>4 general ways carried out</a:t>
            </a:r>
          </a:p>
          <a:p>
            <a:pPr lvl="1"/>
            <a:r>
              <a:rPr lang="en-US" dirty="0" smtClean="0"/>
              <a:t>What he knows</a:t>
            </a:r>
          </a:p>
          <a:p>
            <a:pPr lvl="1"/>
            <a:r>
              <a:rPr lang="en-US" dirty="0" smtClean="0"/>
              <a:t>What he has</a:t>
            </a:r>
          </a:p>
          <a:p>
            <a:pPr lvl="1"/>
            <a:r>
              <a:rPr lang="en-US" dirty="0" smtClean="0"/>
              <a:t>Who he is</a:t>
            </a:r>
          </a:p>
          <a:p>
            <a:pPr lvl="1"/>
            <a:r>
              <a:rPr lang="en-US" dirty="0" smtClean="0"/>
              <a:t>What he produces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Intrusion Detection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Commercially available in late 1990</a:t>
            </a:r>
          </a:p>
          <a:p>
            <a:r>
              <a:rPr lang="en-US" dirty="0" smtClean="0"/>
              <a:t>Works like a burglar alarm</a:t>
            </a:r>
          </a:p>
          <a:p>
            <a:r>
              <a:rPr lang="en-US" dirty="0" smtClean="0"/>
              <a:t>Detects a violation and sounds alarm</a:t>
            </a:r>
          </a:p>
          <a:p>
            <a:r>
              <a:rPr lang="en-US" dirty="0" smtClean="0"/>
              <a:t>Extension – Intrusion prevention systems</a:t>
            </a:r>
          </a:p>
          <a:p>
            <a:pPr lvl="1"/>
            <a:r>
              <a:rPr lang="en-US" dirty="0" smtClean="0"/>
              <a:t>Detect and prevent intrusion</a:t>
            </a:r>
          </a:p>
          <a:p>
            <a:r>
              <a:rPr lang="en-US" dirty="0" smtClean="0"/>
              <a:t>Generally accepted combination</a:t>
            </a:r>
          </a:p>
          <a:p>
            <a:pPr lvl="1"/>
            <a:r>
              <a:rPr lang="en-US" dirty="0" smtClean="0"/>
              <a:t>Intrusion detection and prevention system (IDPS)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7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IDPS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Alarm or alert: indication that attack is happening</a:t>
            </a:r>
          </a:p>
          <a:p>
            <a:r>
              <a:rPr lang="en-US" dirty="0" smtClean="0"/>
              <a:t>Evasion: attacker change the format and/or timing of activities to avoid being detected</a:t>
            </a:r>
          </a:p>
          <a:p>
            <a:r>
              <a:rPr lang="en-US" dirty="0" smtClean="0"/>
              <a:t>False attack stimulus: event triggers alarm – no real attack</a:t>
            </a:r>
          </a:p>
          <a:p>
            <a:r>
              <a:rPr lang="en-US" dirty="0" smtClean="0"/>
              <a:t>False negative: failure of IDPS to react to attack </a:t>
            </a:r>
          </a:p>
          <a:p>
            <a:r>
              <a:rPr lang="en-US" dirty="0" smtClean="0"/>
              <a:t>False positive: alarm </a:t>
            </a:r>
            <a:r>
              <a:rPr lang="en-US" dirty="0"/>
              <a:t>activates in the absence of an actual </a:t>
            </a:r>
            <a:r>
              <a:rPr lang="en-US" dirty="0" smtClean="0"/>
              <a:t>attack</a:t>
            </a:r>
          </a:p>
          <a:p>
            <a:r>
              <a:rPr lang="en-US" dirty="0" smtClean="0"/>
              <a:t>Noise: alarms events that are accurate but do not pose threats</a:t>
            </a:r>
          </a:p>
          <a:p>
            <a:r>
              <a:rPr lang="en-US" dirty="0" smtClean="0"/>
              <a:t>Site policy: rules &amp; configuration guidelines governing the implementation &amp; operation of IDPS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29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IDPS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policy awareness: ability to dynamically modify </a:t>
            </a:r>
            <a:r>
              <a:rPr lang="en-US" dirty="0" err="1" smtClean="0"/>
              <a:t>config</a:t>
            </a:r>
            <a:r>
              <a:rPr lang="en-US" dirty="0" smtClean="0"/>
              <a:t> in response to environmental activity</a:t>
            </a:r>
          </a:p>
          <a:p>
            <a:r>
              <a:rPr lang="en-US" dirty="0" smtClean="0"/>
              <a:t>True attack stimulus: event that triggers alarms in event of real attack</a:t>
            </a:r>
          </a:p>
          <a:p>
            <a:r>
              <a:rPr lang="en-US" dirty="0" smtClean="0"/>
              <a:t>Tuning: adjusting an IDPS</a:t>
            </a:r>
          </a:p>
          <a:p>
            <a:r>
              <a:rPr lang="en-US" dirty="0" smtClean="0"/>
              <a:t>Confidence value: measure IDPS ability correctly detect &amp; identify type of attacks</a:t>
            </a:r>
          </a:p>
          <a:p>
            <a:r>
              <a:rPr lang="en-US" dirty="0" smtClean="0"/>
              <a:t>Alarm filtering: Classification of IDPS alerts</a:t>
            </a:r>
          </a:p>
          <a:p>
            <a:r>
              <a:rPr lang="en-US" dirty="0" smtClean="0"/>
              <a:t>Alarm clustering and compaction: grouping almost identical alarms happening at close to the same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8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Use an IDS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7239000" cy="48006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400" dirty="0" smtClean="0"/>
              <a:t>Prevent problem behaviors by increasing the perceived risk of discovery and punishment </a:t>
            </a:r>
          </a:p>
          <a:p>
            <a:pPr>
              <a:spcBef>
                <a:spcPct val="60000"/>
              </a:spcBef>
            </a:pPr>
            <a:r>
              <a:rPr lang="en-US" sz="2400" dirty="0" smtClean="0"/>
              <a:t>Detect attacks and other security violations</a:t>
            </a:r>
          </a:p>
          <a:p>
            <a:pPr>
              <a:spcBef>
                <a:spcPct val="60000"/>
              </a:spcBef>
            </a:pPr>
            <a:r>
              <a:rPr lang="en-US" sz="2400" dirty="0" smtClean="0"/>
              <a:t>Detect and deal with preambles to attacks</a:t>
            </a:r>
          </a:p>
          <a:p>
            <a:pPr>
              <a:spcBef>
                <a:spcPct val="60000"/>
              </a:spcBef>
            </a:pPr>
            <a:r>
              <a:rPr lang="en-US" sz="2400" dirty="0" smtClean="0"/>
              <a:t>Document existing threat to an organization</a:t>
            </a:r>
          </a:p>
          <a:p>
            <a:pPr>
              <a:spcBef>
                <a:spcPct val="60000"/>
              </a:spcBef>
            </a:pPr>
            <a:r>
              <a:rPr lang="en-US" sz="2400" dirty="0" smtClean="0"/>
              <a:t>Act as quality control for security design &amp; administration</a:t>
            </a:r>
            <a:endParaRPr lang="en-US" dirty="0"/>
          </a:p>
          <a:p>
            <a:pPr>
              <a:spcBef>
                <a:spcPct val="60000"/>
              </a:spcBef>
            </a:pPr>
            <a:r>
              <a:rPr lang="en-US" sz="2400" dirty="0" smtClean="0"/>
              <a:t> Provide useful information about intrusions that take place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IDS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676400" y="1828800"/>
            <a:ext cx="7315200" cy="4530725"/>
          </a:xfrm>
        </p:spPr>
        <p:txBody>
          <a:bodyPr>
            <a:normAutofit/>
          </a:bodyPr>
          <a:lstStyle/>
          <a:p>
            <a:r>
              <a:rPr lang="en-US" dirty="0" smtClean="0"/>
              <a:t>Network based</a:t>
            </a:r>
          </a:p>
          <a:p>
            <a:pPr lvl="1"/>
            <a:r>
              <a:rPr lang="en-US" dirty="0" smtClean="0"/>
              <a:t>Focused on protection network information assets</a:t>
            </a:r>
          </a:p>
          <a:p>
            <a:pPr lvl="1"/>
            <a:r>
              <a:rPr lang="en-US" dirty="0" smtClean="0"/>
              <a:t>Wireless</a:t>
            </a:r>
          </a:p>
          <a:p>
            <a:pPr lvl="1"/>
            <a:r>
              <a:rPr lang="en-US" dirty="0" smtClean="0"/>
              <a:t>Network behavior analysis</a:t>
            </a:r>
          </a:p>
          <a:p>
            <a:r>
              <a:rPr lang="en-US" dirty="0" smtClean="0"/>
              <a:t>Host-based</a:t>
            </a:r>
          </a:p>
          <a:p>
            <a:pPr lvl="1"/>
            <a:r>
              <a:rPr lang="en-US" dirty="0" smtClean="0"/>
              <a:t>Focused on protection server of host’s information assets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Network-Based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828800"/>
            <a:ext cx="74676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Resides on computer or appliance connected to an a segment of orgs. network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Monitors network traffic on the segment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Monitors packets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Monitoring port (switched port analysis)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Monitors all ingoing and outgoing traffic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Looks for attack patterns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Compares measured activity to known signatures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Protocol verification – packet structure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Application verification – packet use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rrored buildings design template">
  <a:themeElements>
    <a:clrScheme name="Mirrored buildings design 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Mirrored buildings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irrored building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rrored building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rrored building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rrored building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rrored building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rrored building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rrored building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rrored building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rrored building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rrored building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rrored building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rrored building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1475</Words>
  <Application>Microsoft Office PowerPoint</Application>
  <PresentationFormat>On-screen Show (4:3)</PresentationFormat>
  <Paragraphs>269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Century Gothic</vt:lpstr>
      <vt:lpstr>Trebuchet MS</vt:lpstr>
      <vt:lpstr>Wingdings</vt:lpstr>
      <vt:lpstr>Wingdings 2</vt:lpstr>
      <vt:lpstr>Wingdings 3</vt:lpstr>
      <vt:lpstr>Mirrored buildings design template</vt:lpstr>
      <vt:lpstr>Wisp</vt:lpstr>
      <vt:lpstr>Security Technology: Intrusion Detection, Access Control and Other Security Tools</vt:lpstr>
      <vt:lpstr>Intrusion</vt:lpstr>
      <vt:lpstr>Definitions</vt:lpstr>
      <vt:lpstr>Intrusion Detection Systems</vt:lpstr>
      <vt:lpstr>IDPS Terminology</vt:lpstr>
      <vt:lpstr>IDPS Terminology</vt:lpstr>
      <vt:lpstr>Why Use an IDS</vt:lpstr>
      <vt:lpstr>Types of IDS </vt:lpstr>
      <vt:lpstr>Network-Based</vt:lpstr>
      <vt:lpstr>Advantages and Disadvantages</vt:lpstr>
      <vt:lpstr>Wireless NIDPS</vt:lpstr>
      <vt:lpstr>Wireless NIDPS</vt:lpstr>
      <vt:lpstr>Host-Based</vt:lpstr>
      <vt:lpstr>Advantages</vt:lpstr>
      <vt:lpstr>Disadvantages</vt:lpstr>
      <vt:lpstr>Disadvantages</vt:lpstr>
      <vt:lpstr>Application Based </vt:lpstr>
      <vt:lpstr>Advantages &amp; Disadvantages</vt:lpstr>
      <vt:lpstr>IDS Methodologies</vt:lpstr>
      <vt:lpstr>Signature Based</vt:lpstr>
      <vt:lpstr>Statistical Anomaly Based</vt:lpstr>
      <vt:lpstr>Log file Monitors</vt:lpstr>
      <vt:lpstr>Responses to IDS</vt:lpstr>
      <vt:lpstr>Which One?</vt:lpstr>
      <vt:lpstr>Which One?</vt:lpstr>
      <vt:lpstr>Which One?</vt:lpstr>
      <vt:lpstr>Which One?</vt:lpstr>
      <vt:lpstr>Strengths of IDS</vt:lpstr>
      <vt:lpstr>Limitations of IDS</vt:lpstr>
      <vt:lpstr>Control Strategies</vt:lpstr>
      <vt:lpstr>Centralized</vt:lpstr>
      <vt:lpstr>Fully Distributed</vt:lpstr>
      <vt:lpstr>Partially Distributed Control</vt:lpstr>
      <vt:lpstr>Honey Pots / Honey Nets / Padded Cell Systems</vt:lpstr>
      <vt:lpstr>Honey Pots / Honey Nets / Padded Cell Systems</vt:lpstr>
      <vt:lpstr>Trap and Trace Systems</vt:lpstr>
      <vt:lpstr>Scanning and Analysis Tools</vt:lpstr>
      <vt:lpstr>Access Control Tools</vt:lpstr>
    </vt:vector>
  </TitlesOfParts>
  <Company>ut chattanooga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Intrusion Detection, Access Control and Other Security Tools</dc:title>
  <dc:creator>Faculty</dc:creator>
  <cp:lastModifiedBy>Winters, Katherine</cp:lastModifiedBy>
  <cp:revision>22</cp:revision>
  <dcterms:created xsi:type="dcterms:W3CDTF">2006-06-06T17:32:34Z</dcterms:created>
  <dcterms:modified xsi:type="dcterms:W3CDTF">2014-03-29T15:15:14Z</dcterms:modified>
</cp:coreProperties>
</file>