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handoutMasterIdLst>
    <p:handoutMasterId r:id="rId17"/>
  </p:handoutMasterIdLst>
  <p:sldIdLst>
    <p:sldId id="256" r:id="rId2"/>
    <p:sldId id="257" r:id="rId3"/>
    <p:sldId id="270" r:id="rId4"/>
    <p:sldId id="258" r:id="rId5"/>
    <p:sldId id="259" r:id="rId6"/>
    <p:sldId id="260" r:id="rId7"/>
    <p:sldId id="262" r:id="rId8"/>
    <p:sldId id="263" r:id="rId9"/>
    <p:sldId id="264" r:id="rId10"/>
    <p:sldId id="269" r:id="rId11"/>
    <p:sldId id="265" r:id="rId12"/>
    <p:sldId id="266" r:id="rId13"/>
    <p:sldId id="268" r:id="rId14"/>
    <p:sldId id="271" r:id="rId15"/>
    <p:sldId id="26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9" d="100"/>
          <a:sy n="89" d="100"/>
        </p:scale>
        <p:origin x="-132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90FE012-6ABF-4244-AF3B-75A409DC22A9}" type="datetimeFigureOut">
              <a:rPr lang="en-US" smtClean="0"/>
              <a:t>13/06/12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BCEFDD0-C6C3-5845-913F-D3A04D873254}" type="slidenum">
              <a:rPr lang="en-US" smtClean="0"/>
              <a:t>‹#›</a:t>
            </a:fld>
            <a:endParaRPr lang="en-US"/>
          </a:p>
        </p:txBody>
      </p:sp>
    </p:spTree>
    <p:extLst>
      <p:ext uri="{BB962C8B-B14F-4D97-AF65-F5344CB8AC3E}">
        <p14:creationId xmlns:p14="http://schemas.microsoft.com/office/powerpoint/2010/main" val="385886525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AU"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dirty="0"/>
          </a:p>
        </p:txBody>
      </p:sp>
      <p:sp>
        <p:nvSpPr>
          <p:cNvPr id="4" name="Date Placeholder 3"/>
          <p:cNvSpPr>
            <a:spLocks noGrp="1"/>
          </p:cNvSpPr>
          <p:nvPr>
            <p:ph type="dt" sz="half" idx="10"/>
          </p:nvPr>
        </p:nvSpPr>
        <p:spPr/>
        <p:txBody>
          <a:bodyPr/>
          <a:lstStyle/>
          <a:p>
            <a:fld id="{A2F0292D-1797-49A5-8D2D-8D50C72EF3CC}" type="datetimeFigureOut">
              <a:rPr lang="en-US" smtClean="0"/>
              <a:t>13/06/12</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D6CC888B-D9F9-4E54-B722-F151A9F45E9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A2F0292D-1797-49A5-8D2D-8D50C72EF3CC}" type="datetimeFigureOut">
              <a:rPr lang="en-US" smtClean="0"/>
              <a:t>13/06/12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A2F0292D-1797-49A5-8D2D-8D50C72EF3CC}" type="datetimeFigureOut">
              <a:rPr lang="en-US" smtClean="0"/>
              <a:t>13/06/12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10"/>
          </p:nvPr>
        </p:nvSpPr>
        <p:spPr/>
        <p:txBody>
          <a:bodyPr/>
          <a:lstStyle/>
          <a:p>
            <a:fld id="{A2F0292D-1797-49A5-8D2D-8D50C72EF3CC}" type="datetimeFigureOut">
              <a:rPr lang="en-US" smtClean="0"/>
              <a:t>13/06/12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AU"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7" name="Date Placeholder 6"/>
          <p:cNvSpPr>
            <a:spLocks noGrp="1"/>
          </p:cNvSpPr>
          <p:nvPr>
            <p:ph type="dt" sz="half" idx="10"/>
          </p:nvPr>
        </p:nvSpPr>
        <p:spPr/>
        <p:txBody>
          <a:bodyPr/>
          <a:lstStyle/>
          <a:p>
            <a:fld id="{A2F0292D-1797-49A5-8D2D-8D50C72EF3CC}" type="datetimeFigureOut">
              <a:rPr lang="en-US" smtClean="0"/>
              <a:t>13/06/12</a:t>
            </a:fld>
            <a:endParaRPr lang="en-US"/>
          </a:p>
        </p:txBody>
      </p:sp>
      <p:sp>
        <p:nvSpPr>
          <p:cNvPr id="8" name="Slide Number Placeholder 7"/>
          <p:cNvSpPr>
            <a:spLocks noGrp="1"/>
          </p:cNvSpPr>
          <p:nvPr>
            <p:ph type="sldNum" sz="quarter" idx="11"/>
          </p:nvPr>
        </p:nvSpPr>
        <p:spPr/>
        <p:txBody>
          <a:bodyPr/>
          <a:lstStyle/>
          <a:p>
            <a:fld id="{D6CC888B-D9F9-4E54-B722-F151A9F45E95}"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5" name="Date Placeholder 4"/>
          <p:cNvSpPr>
            <a:spLocks noGrp="1"/>
          </p:cNvSpPr>
          <p:nvPr>
            <p:ph type="dt" sz="half" idx="10"/>
          </p:nvPr>
        </p:nvSpPr>
        <p:spPr/>
        <p:txBody>
          <a:bodyPr/>
          <a:lstStyle/>
          <a:p>
            <a:fld id="{A2F0292D-1797-49A5-8D2D-8D50C72EF3CC}" type="datetimeFigureOut">
              <a:rPr lang="en-US" smtClean="0"/>
              <a:t>13/06/12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AU"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7" name="Date Placeholder 6"/>
          <p:cNvSpPr>
            <a:spLocks noGrp="1"/>
          </p:cNvSpPr>
          <p:nvPr>
            <p:ph type="dt" sz="half" idx="10"/>
          </p:nvPr>
        </p:nvSpPr>
        <p:spPr/>
        <p:txBody>
          <a:bodyPr/>
          <a:lstStyle/>
          <a:p>
            <a:fld id="{A2F0292D-1797-49A5-8D2D-8D50C72EF3CC}" type="datetimeFigureOut">
              <a:rPr lang="en-US" smtClean="0"/>
              <a:t>13/06/12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A2F0292D-1797-49A5-8D2D-8D50C72EF3CC}" type="datetimeFigureOut">
              <a:rPr lang="en-US" smtClean="0"/>
              <a:t>13/06/12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F0292D-1797-49A5-8D2D-8D50C72EF3CC}" type="datetimeFigureOut">
              <a:rPr lang="en-US" smtClean="0"/>
              <a:t>13/06/12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A2F0292D-1797-49A5-8D2D-8D50C72EF3CC}" type="datetimeFigureOut">
              <a:rPr lang="en-US" smtClean="0"/>
              <a:t>13/06/12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
        <p:nvSpPr>
          <p:cNvPr id="8" name="Title 7"/>
          <p:cNvSpPr>
            <a:spLocks noGrp="1"/>
          </p:cNvSpPr>
          <p:nvPr>
            <p:ph type="title"/>
          </p:nvPr>
        </p:nvSpPr>
        <p:spPr/>
        <p:txBody>
          <a:bodyPr/>
          <a:lstStyle/>
          <a:p>
            <a:r>
              <a:rPr lang="en-AU"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A2F0292D-1797-49A5-8D2D-8D50C72EF3CC}" type="datetimeFigureOut">
              <a:rPr lang="en-US" smtClean="0"/>
              <a:t>13/06/12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D6CC888B-D9F9-4E54-B722-F151A9F45E95}"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AU"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AU"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A2F0292D-1797-49A5-8D2D-8D50C72EF3CC}" type="datetimeFigureOut">
              <a:rPr lang="en-US" smtClean="0"/>
              <a:t>13/06/12</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D6CC888B-D9F9-4E54-B722-F151A9F45E95}"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6159500"/>
          </a:xfrm>
        </p:spPr>
        <p:txBody>
          <a:bodyPr/>
          <a:lstStyle/>
          <a:p>
            <a:r>
              <a:rPr lang="en-US" dirty="0" smtClean="0"/>
              <a:t>Decision support systems (DSS)</a:t>
            </a:r>
            <a:endParaRPr lang="en-US" dirty="0"/>
          </a:p>
        </p:txBody>
      </p:sp>
    </p:spTree>
    <p:extLst>
      <p:ext uri="{BB962C8B-B14F-4D97-AF65-F5344CB8AC3E}">
        <p14:creationId xmlns:p14="http://schemas.microsoft.com/office/powerpoint/2010/main" val="1342997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480300" cy="1371600"/>
          </a:xfrm>
        </p:spPr>
        <p:txBody>
          <a:bodyPr/>
          <a:lstStyle/>
          <a:p>
            <a:r>
              <a:rPr lang="en-US" dirty="0" smtClean="0"/>
              <a:t>HSC Exam </a:t>
            </a:r>
            <a:r>
              <a:rPr lang="en-US" dirty="0"/>
              <a:t>questions</a:t>
            </a:r>
          </a:p>
        </p:txBody>
      </p:sp>
      <p:sp>
        <p:nvSpPr>
          <p:cNvPr id="3" name="Content Placeholder 2"/>
          <p:cNvSpPr>
            <a:spLocks noGrp="1"/>
          </p:cNvSpPr>
          <p:nvPr>
            <p:ph idx="1"/>
          </p:nvPr>
        </p:nvSpPr>
        <p:spPr/>
        <p:txBody>
          <a:bodyPr/>
          <a:lstStyle/>
          <a:p>
            <a:r>
              <a:rPr lang="en-US" dirty="0" smtClean="0"/>
              <a:t>2010 HSC, Section III</a:t>
            </a:r>
            <a:br>
              <a:rPr lang="en-US" dirty="0" smtClean="0"/>
            </a:br>
            <a:r>
              <a:rPr lang="en-US" b="0" i="1" dirty="0" smtClean="0"/>
              <a:t>Define </a:t>
            </a:r>
            <a:r>
              <a:rPr lang="en-US" b="0" i="1" dirty="0"/>
              <a:t>the term data </a:t>
            </a:r>
            <a:r>
              <a:rPr lang="en-US" b="0" i="1" dirty="0" smtClean="0"/>
              <a:t>warehouse</a:t>
            </a:r>
            <a:r>
              <a:rPr lang="en-US" b="0" i="1" dirty="0"/>
              <a:t> </a:t>
            </a:r>
            <a:r>
              <a:rPr lang="en-US" b="0" i="1" dirty="0" smtClean="0"/>
              <a:t>(1 mark)</a:t>
            </a:r>
          </a:p>
          <a:p>
            <a:endParaRPr lang="en-US" b="0" i="1" dirty="0"/>
          </a:p>
          <a:p>
            <a:pPr marL="274320" lvl="1" indent="0">
              <a:buNone/>
            </a:pPr>
            <a:r>
              <a:rPr lang="en-US" b="0" dirty="0"/>
              <a:t>Data warehousing is a historical storage of data from a variety of databases. </a:t>
            </a:r>
            <a:endParaRPr lang="en-US" b="0" dirty="0" smtClean="0"/>
          </a:p>
          <a:p>
            <a:pPr marL="274320" lvl="1" indent="0">
              <a:buNone/>
            </a:pPr>
            <a:r>
              <a:rPr lang="en-US" b="0" dirty="0" smtClean="0"/>
              <a:t>Later </a:t>
            </a:r>
            <a:r>
              <a:rPr lang="en-US" b="0" dirty="0"/>
              <a:t>used for analysis by data mining, which searches for patterns and trends in the data. </a:t>
            </a:r>
          </a:p>
          <a:p>
            <a:endParaRPr lang="en-AU" b="0" dirty="0"/>
          </a:p>
          <a:p>
            <a:endParaRPr lang="en-US" dirty="0"/>
          </a:p>
        </p:txBody>
      </p:sp>
    </p:spTree>
    <p:extLst>
      <p:ext uri="{BB962C8B-B14F-4D97-AF65-F5344CB8AC3E}">
        <p14:creationId xmlns:p14="http://schemas.microsoft.com/office/powerpoint/2010/main" val="1074592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191500" cy="1371600"/>
          </a:xfrm>
        </p:spPr>
        <p:txBody>
          <a:bodyPr>
            <a:normAutofit fontScale="90000"/>
          </a:bodyPr>
          <a:lstStyle/>
          <a:p>
            <a:r>
              <a:rPr lang="en-US" dirty="0" smtClean="0"/>
              <a:t>Types of DSS</a:t>
            </a:r>
            <a:br>
              <a:rPr lang="en-US" dirty="0" smtClean="0"/>
            </a:br>
            <a:r>
              <a:rPr lang="en-US" dirty="0" smtClean="0"/>
              <a:t>6. </a:t>
            </a:r>
            <a:r>
              <a:rPr lang="en-US" dirty="0"/>
              <a:t>Group decision support systems (GDSS) </a:t>
            </a:r>
          </a:p>
        </p:txBody>
      </p:sp>
      <p:sp>
        <p:nvSpPr>
          <p:cNvPr id="3" name="Content Placeholder 2"/>
          <p:cNvSpPr>
            <a:spLocks noGrp="1"/>
          </p:cNvSpPr>
          <p:nvPr>
            <p:ph idx="1"/>
          </p:nvPr>
        </p:nvSpPr>
        <p:spPr/>
        <p:txBody>
          <a:bodyPr>
            <a:noAutofit/>
          </a:bodyPr>
          <a:lstStyle/>
          <a:p>
            <a:pPr lvl="0"/>
            <a:r>
              <a:rPr lang="en-US" dirty="0"/>
              <a:t>Group decision support systems (GDSS) – </a:t>
            </a:r>
            <a:r>
              <a:rPr lang="en-US" b="0" dirty="0"/>
              <a:t>an information system that assists users to make a decision by working together in a group. Features: presentation material, commenting, brainstorming, voting, </a:t>
            </a:r>
            <a:r>
              <a:rPr lang="en-US" b="0" dirty="0" smtClean="0"/>
              <a:t>evaluation</a:t>
            </a:r>
          </a:p>
          <a:p>
            <a:pPr marL="342900" lvl="0" indent="-342900">
              <a:buFont typeface="Arial"/>
              <a:buChar char="•"/>
            </a:pPr>
            <a:r>
              <a:rPr lang="en-US" b="0" dirty="0" smtClean="0"/>
              <a:t>The </a:t>
            </a:r>
            <a:r>
              <a:rPr lang="en-US" b="0" dirty="0"/>
              <a:t>use of a GDSS is an emerging trend rather than a common practice in business</a:t>
            </a:r>
            <a:r>
              <a:rPr lang="en-US" b="0" dirty="0" smtClean="0"/>
              <a:t>.</a:t>
            </a:r>
          </a:p>
          <a:p>
            <a:r>
              <a:rPr lang="en-AU" b="0" u="sng" dirty="0"/>
              <a:t>Example:</a:t>
            </a:r>
          </a:p>
          <a:p>
            <a:pPr marL="274320" lvl="1" indent="0">
              <a:buNone/>
            </a:pPr>
            <a:r>
              <a:rPr lang="en-AU" dirty="0" smtClean="0"/>
              <a:t>Apple Inc. uses a GDSS brainstorming feature to help decide what to new products to make, from input from their staff.</a:t>
            </a:r>
            <a:endParaRPr lang="en-AU" dirty="0"/>
          </a:p>
          <a:p>
            <a:pPr lvl="0"/>
            <a:endParaRPr lang="en-US" b="0" dirty="0"/>
          </a:p>
          <a:p>
            <a:pPr lvl="0"/>
            <a:endParaRPr lang="en-AU" b="0" dirty="0"/>
          </a:p>
        </p:txBody>
      </p:sp>
    </p:spTree>
    <p:extLst>
      <p:ext uri="{BB962C8B-B14F-4D97-AF65-F5344CB8AC3E}">
        <p14:creationId xmlns:p14="http://schemas.microsoft.com/office/powerpoint/2010/main" val="25152921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191500" cy="1371600"/>
          </a:xfrm>
        </p:spPr>
        <p:txBody>
          <a:bodyPr>
            <a:normAutofit fontScale="90000"/>
          </a:bodyPr>
          <a:lstStyle/>
          <a:p>
            <a:r>
              <a:rPr lang="en-US" dirty="0" smtClean="0"/>
              <a:t>Types of DSS</a:t>
            </a:r>
            <a:br>
              <a:rPr lang="en-US" dirty="0" smtClean="0"/>
            </a:br>
            <a:r>
              <a:rPr lang="en-US" dirty="0" smtClean="0"/>
              <a:t>7. Geographic </a:t>
            </a:r>
            <a:r>
              <a:rPr lang="en-US" dirty="0"/>
              <a:t>information systems (GIS) </a:t>
            </a:r>
          </a:p>
        </p:txBody>
      </p:sp>
      <p:sp>
        <p:nvSpPr>
          <p:cNvPr id="3" name="Content Placeholder 2"/>
          <p:cNvSpPr>
            <a:spLocks noGrp="1"/>
          </p:cNvSpPr>
          <p:nvPr>
            <p:ph idx="1"/>
          </p:nvPr>
        </p:nvSpPr>
        <p:spPr/>
        <p:txBody>
          <a:bodyPr>
            <a:noAutofit/>
          </a:bodyPr>
          <a:lstStyle/>
          <a:p>
            <a:pPr lvl="0"/>
            <a:r>
              <a:rPr lang="en-US" dirty="0"/>
              <a:t>Geographic information systems (GIS) - </a:t>
            </a:r>
            <a:r>
              <a:rPr lang="en-US" b="0" dirty="0"/>
              <a:t>A geographic information system is an information system that analyses, manages, manipulates, stores and presents geographically referenced information. A GIS allows a user to query or </a:t>
            </a:r>
            <a:r>
              <a:rPr lang="en-US" b="0" dirty="0" err="1"/>
              <a:t>analyse</a:t>
            </a:r>
            <a:r>
              <a:rPr lang="en-US" b="0" dirty="0"/>
              <a:t> a relational database and display results as a map. </a:t>
            </a:r>
            <a:endParaRPr lang="en-AU" sz="1600" b="0" dirty="0"/>
          </a:p>
          <a:p>
            <a:pPr lvl="1"/>
            <a:r>
              <a:rPr lang="en-US" dirty="0"/>
              <a:t>A GIS can be used for scientific investigations, resource management, asset management, environmental impact assessment, urban planning, cartography, criminology, history, sales, marketing, and logistics. </a:t>
            </a:r>
            <a:endParaRPr lang="en-AU" sz="1600" dirty="0"/>
          </a:p>
          <a:p>
            <a:r>
              <a:rPr lang="en-AU" b="0" u="sng" dirty="0"/>
              <a:t>Example:</a:t>
            </a:r>
          </a:p>
          <a:p>
            <a:pPr marL="274320" lvl="1" indent="0">
              <a:buNone/>
            </a:pPr>
            <a:r>
              <a:rPr lang="en-US" dirty="0" smtClean="0"/>
              <a:t>Emergency planners use a GIS </a:t>
            </a:r>
            <a:r>
              <a:rPr lang="en-US" dirty="0"/>
              <a:t>to easily calculate emergency response times in the event of a natural disaster.</a:t>
            </a:r>
            <a:endParaRPr lang="en-AU" sz="1600" dirty="0"/>
          </a:p>
        </p:txBody>
      </p:sp>
    </p:spTree>
    <p:extLst>
      <p:ext uri="{BB962C8B-B14F-4D97-AF65-F5344CB8AC3E}">
        <p14:creationId xmlns:p14="http://schemas.microsoft.com/office/powerpoint/2010/main" val="1174562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6946900" cy="1371600"/>
          </a:xfrm>
        </p:spPr>
        <p:txBody>
          <a:bodyPr/>
          <a:lstStyle/>
          <a:p>
            <a:r>
              <a:rPr lang="en-US" dirty="0" smtClean="0"/>
              <a:t>HSC Exam </a:t>
            </a:r>
            <a:r>
              <a:rPr lang="en-US" dirty="0"/>
              <a:t>questions</a:t>
            </a:r>
          </a:p>
        </p:txBody>
      </p:sp>
      <p:sp>
        <p:nvSpPr>
          <p:cNvPr id="3" name="Content Placeholder 2"/>
          <p:cNvSpPr>
            <a:spLocks noGrp="1"/>
          </p:cNvSpPr>
          <p:nvPr>
            <p:ph idx="1"/>
          </p:nvPr>
        </p:nvSpPr>
        <p:spPr/>
        <p:txBody>
          <a:bodyPr>
            <a:normAutofit/>
          </a:bodyPr>
          <a:lstStyle/>
          <a:p>
            <a:r>
              <a:rPr lang="en-US" dirty="0" smtClean="0"/>
              <a:t>2009 HSC, Section III</a:t>
            </a:r>
            <a:br>
              <a:rPr lang="en-US" dirty="0" smtClean="0"/>
            </a:br>
            <a:r>
              <a:rPr lang="en-US" b="0" i="1" dirty="0" smtClean="0"/>
              <a:t>Define </a:t>
            </a:r>
            <a:r>
              <a:rPr lang="en-US" b="0" i="1" dirty="0"/>
              <a:t>the term geographical information </a:t>
            </a:r>
            <a:r>
              <a:rPr lang="en-US" b="0" i="1" dirty="0" smtClean="0"/>
              <a:t>system (1 mark)</a:t>
            </a:r>
          </a:p>
          <a:p>
            <a:pPr marL="274320" lvl="1" indent="0">
              <a:buNone/>
            </a:pPr>
            <a:r>
              <a:rPr lang="en-US" b="0" dirty="0"/>
              <a:t>A Geographical Information System (GIS) captures, stores, analyses, manages and presents data that refers to or is linked to </a:t>
            </a:r>
            <a:r>
              <a:rPr lang="en-US" b="0" dirty="0" smtClean="0"/>
              <a:t>location.</a:t>
            </a:r>
            <a:br>
              <a:rPr lang="en-US" b="0" dirty="0" smtClean="0"/>
            </a:br>
            <a:endParaRPr lang="en-US" b="0" dirty="0" smtClean="0"/>
          </a:p>
          <a:p>
            <a:pPr marL="274320" lvl="1" indent="0">
              <a:buNone/>
            </a:pPr>
            <a:r>
              <a:rPr lang="en-US" b="0" dirty="0" smtClean="0"/>
              <a:t>OR </a:t>
            </a:r>
            <a:br>
              <a:rPr lang="en-US" b="0" dirty="0" smtClean="0"/>
            </a:br>
            <a:endParaRPr lang="en-US" b="0" dirty="0" smtClean="0"/>
          </a:p>
          <a:p>
            <a:pPr marL="274320" lvl="1" indent="0">
              <a:buNone/>
            </a:pPr>
            <a:r>
              <a:rPr lang="en-US" b="0" dirty="0" smtClean="0"/>
              <a:t>Geographical </a:t>
            </a:r>
            <a:r>
              <a:rPr lang="en-US" b="0" dirty="0"/>
              <a:t>Information Systems represent data using </a:t>
            </a:r>
            <a:r>
              <a:rPr lang="en-US" b="0" dirty="0" smtClean="0"/>
              <a:t>maps</a:t>
            </a:r>
            <a:endParaRPr lang="en-US" b="0" i="1" dirty="0" smtClean="0"/>
          </a:p>
        </p:txBody>
      </p:sp>
    </p:spTree>
    <p:extLst>
      <p:ext uri="{BB962C8B-B14F-4D97-AF65-F5344CB8AC3E}">
        <p14:creationId xmlns:p14="http://schemas.microsoft.com/office/powerpoint/2010/main" val="24785932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6946900" cy="1371600"/>
          </a:xfrm>
        </p:spPr>
        <p:txBody>
          <a:bodyPr/>
          <a:lstStyle/>
          <a:p>
            <a:r>
              <a:rPr lang="en-US" dirty="0" smtClean="0"/>
              <a:t>HSC Exam </a:t>
            </a:r>
            <a:r>
              <a:rPr lang="en-US" dirty="0"/>
              <a:t>questions</a:t>
            </a:r>
          </a:p>
        </p:txBody>
      </p:sp>
      <p:sp>
        <p:nvSpPr>
          <p:cNvPr id="3" name="Content Placeholder 2"/>
          <p:cNvSpPr>
            <a:spLocks noGrp="1"/>
          </p:cNvSpPr>
          <p:nvPr>
            <p:ph idx="1"/>
          </p:nvPr>
        </p:nvSpPr>
        <p:spPr/>
        <p:txBody>
          <a:bodyPr>
            <a:normAutofit/>
          </a:bodyPr>
          <a:lstStyle/>
          <a:p>
            <a:r>
              <a:rPr lang="en-US" dirty="0" smtClean="0"/>
              <a:t>2009 HSC, Section III</a:t>
            </a:r>
            <a:br>
              <a:rPr lang="en-US" dirty="0" smtClean="0"/>
            </a:br>
            <a:r>
              <a:rPr lang="en-US" b="0" i="1" dirty="0" smtClean="0"/>
              <a:t>Describe </a:t>
            </a:r>
            <a:r>
              <a:rPr lang="en-US" b="0" i="1" dirty="0"/>
              <a:t>one example of how a GIS can be used in decision </a:t>
            </a:r>
            <a:r>
              <a:rPr lang="en-US" b="0" i="1" dirty="0" smtClean="0"/>
              <a:t>support (2 marks)</a:t>
            </a:r>
            <a:br>
              <a:rPr lang="en-US" b="0" i="1" dirty="0" smtClean="0"/>
            </a:br>
            <a:endParaRPr lang="en-US" b="0" i="1" dirty="0" smtClean="0"/>
          </a:p>
          <a:p>
            <a:pPr marL="274320" lvl="1" indent="0">
              <a:buNone/>
            </a:pPr>
            <a:r>
              <a:rPr lang="en-US" b="0" dirty="0"/>
              <a:t>A business which sells 3G phones can use Google Earth and zoom in on areas with 3G coverage and then examine areas where they have few customers but there is high population density. A tag may display the underlying data or perhaps statistics or even a graph related to the current map location. </a:t>
            </a:r>
          </a:p>
          <a:p>
            <a:endParaRPr lang="en-US" dirty="0"/>
          </a:p>
        </p:txBody>
      </p:sp>
    </p:spTree>
    <p:extLst>
      <p:ext uri="{BB962C8B-B14F-4D97-AF65-F5344CB8AC3E}">
        <p14:creationId xmlns:p14="http://schemas.microsoft.com/office/powerpoint/2010/main" val="29774752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191500" cy="1371600"/>
          </a:xfrm>
        </p:spPr>
        <p:txBody>
          <a:bodyPr>
            <a:normAutofit fontScale="90000"/>
          </a:bodyPr>
          <a:lstStyle/>
          <a:p>
            <a:r>
              <a:rPr lang="en-US" dirty="0" smtClean="0"/>
              <a:t>Types of DSS</a:t>
            </a:r>
            <a:br>
              <a:rPr lang="en-US" dirty="0" smtClean="0"/>
            </a:br>
            <a:r>
              <a:rPr lang="en-US" dirty="0" smtClean="0"/>
              <a:t>8. </a:t>
            </a:r>
            <a:r>
              <a:rPr lang="en-US" dirty="0"/>
              <a:t>Management Information Systems (MIS) </a:t>
            </a:r>
          </a:p>
        </p:txBody>
      </p:sp>
      <p:sp>
        <p:nvSpPr>
          <p:cNvPr id="3" name="Content Placeholder 2"/>
          <p:cNvSpPr>
            <a:spLocks noGrp="1"/>
          </p:cNvSpPr>
          <p:nvPr>
            <p:ph idx="1"/>
          </p:nvPr>
        </p:nvSpPr>
        <p:spPr/>
        <p:txBody>
          <a:bodyPr>
            <a:noAutofit/>
          </a:bodyPr>
          <a:lstStyle/>
          <a:p>
            <a:pPr lvl="0"/>
            <a:r>
              <a:rPr lang="en-US" dirty="0"/>
              <a:t>Management Information Systems (MIS) - </a:t>
            </a:r>
            <a:r>
              <a:rPr lang="en-US" b="0" dirty="0"/>
              <a:t>used to analyze other information systems applied in operational activities in the organization. An MIS includes a group of information management methods related to the automation or support of decision making. </a:t>
            </a:r>
            <a:endParaRPr lang="en-AU" sz="1600" b="0" dirty="0"/>
          </a:p>
          <a:p>
            <a:pPr lvl="1"/>
            <a:r>
              <a:rPr lang="en-US" dirty="0" smtClean="0"/>
              <a:t>A </a:t>
            </a:r>
            <a:r>
              <a:rPr lang="en-US" dirty="0"/>
              <a:t>range of different types of reports are generated by an MIS including scheduled reports, forecasting reports, on-demand reports and exception reports</a:t>
            </a:r>
            <a:r>
              <a:rPr lang="en-US" dirty="0" smtClean="0"/>
              <a:t>.</a:t>
            </a:r>
          </a:p>
          <a:p>
            <a:r>
              <a:rPr lang="en-AU" b="0" u="sng" dirty="0"/>
              <a:t>Example:</a:t>
            </a:r>
          </a:p>
          <a:p>
            <a:pPr marL="274320" lvl="1" indent="0">
              <a:buNone/>
            </a:pPr>
            <a:r>
              <a:rPr lang="en-AU" dirty="0" err="1" smtClean="0"/>
              <a:t>Dicksmith</a:t>
            </a:r>
            <a:r>
              <a:rPr lang="en-AU" dirty="0"/>
              <a:t> </a:t>
            </a:r>
            <a:r>
              <a:rPr lang="en-AU" dirty="0" smtClean="0"/>
              <a:t>Management would uses a MIS to assist to make the decision how many staff they should put on over the Christmas period, based on sales data from the previous years.</a:t>
            </a:r>
            <a:endParaRPr lang="en-AU" dirty="0"/>
          </a:p>
          <a:p>
            <a:pPr marL="274320" lvl="1" indent="0">
              <a:buNone/>
            </a:pPr>
            <a:endParaRPr lang="en-AU" sz="1600" dirty="0"/>
          </a:p>
        </p:txBody>
      </p:sp>
    </p:spTree>
    <p:extLst>
      <p:ext uri="{BB962C8B-B14F-4D97-AF65-F5344CB8AC3E}">
        <p14:creationId xmlns:p14="http://schemas.microsoft.com/office/powerpoint/2010/main" val="2228845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061200" cy="1371600"/>
          </a:xfrm>
        </p:spPr>
        <p:txBody>
          <a:bodyPr/>
          <a:lstStyle/>
          <a:p>
            <a:r>
              <a:rPr lang="en-US" dirty="0" smtClean="0"/>
              <a:t>Recap previous lesson</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Define a decision support system</a:t>
            </a:r>
            <a:br>
              <a:rPr lang="en-US" dirty="0" smtClean="0"/>
            </a:br>
            <a:endParaRPr lang="en-US" dirty="0" smtClean="0"/>
          </a:p>
          <a:p>
            <a:pPr marL="457200" indent="-457200">
              <a:buFont typeface="+mj-lt"/>
              <a:buAutoNum type="arabicPeriod"/>
            </a:pPr>
            <a:r>
              <a:rPr lang="en-US" dirty="0" smtClean="0"/>
              <a:t>List the three classifications of a decision support system and give an example of each</a:t>
            </a:r>
          </a:p>
          <a:p>
            <a:pPr marL="914400" lvl="1" indent="-457200">
              <a:buFont typeface="+mj-lt"/>
              <a:buAutoNum type="arabicPeriod"/>
            </a:pPr>
            <a:r>
              <a:rPr lang="en-US" dirty="0" smtClean="0"/>
              <a:t>Structured situation</a:t>
            </a:r>
          </a:p>
          <a:p>
            <a:pPr marL="914400" lvl="1" indent="-457200">
              <a:buFont typeface="+mj-lt"/>
              <a:buAutoNum type="arabicPeriod"/>
            </a:pPr>
            <a:r>
              <a:rPr lang="en-US" dirty="0" smtClean="0"/>
              <a:t>Semi-structured situation</a:t>
            </a:r>
          </a:p>
          <a:p>
            <a:pPr marL="914400" lvl="1" indent="-457200">
              <a:buFont typeface="+mj-lt"/>
              <a:buAutoNum type="arabicPeriod"/>
            </a:pPr>
            <a:r>
              <a:rPr lang="en-US" dirty="0" smtClean="0"/>
              <a:t>Unstructured situation</a:t>
            </a:r>
          </a:p>
          <a:p>
            <a:pPr marL="457200" indent="-457200">
              <a:buFont typeface="+mj-lt"/>
              <a:buAutoNum type="arabicPeriod"/>
            </a:pPr>
            <a:endParaRPr lang="en-US" dirty="0"/>
          </a:p>
        </p:txBody>
      </p:sp>
    </p:spTree>
    <p:extLst>
      <p:ext uri="{BB962C8B-B14F-4D97-AF65-F5344CB8AC3E}">
        <p14:creationId xmlns:p14="http://schemas.microsoft.com/office/powerpoint/2010/main" val="3592558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6832600" cy="1371600"/>
          </a:xfrm>
        </p:spPr>
        <p:txBody>
          <a:bodyPr/>
          <a:lstStyle/>
          <a:p>
            <a:r>
              <a:rPr lang="en-US" dirty="0" smtClean="0"/>
              <a:t>HSC Exam questions</a:t>
            </a:r>
            <a:endParaRPr lang="en-US" dirty="0"/>
          </a:p>
        </p:txBody>
      </p:sp>
      <p:sp>
        <p:nvSpPr>
          <p:cNvPr id="3" name="Content Placeholder 2"/>
          <p:cNvSpPr>
            <a:spLocks noGrp="1"/>
          </p:cNvSpPr>
          <p:nvPr>
            <p:ph idx="1"/>
          </p:nvPr>
        </p:nvSpPr>
        <p:spPr/>
        <p:txBody>
          <a:bodyPr>
            <a:normAutofit/>
          </a:bodyPr>
          <a:lstStyle/>
          <a:p>
            <a:r>
              <a:rPr lang="en-US" dirty="0" smtClean="0"/>
              <a:t>2010 HSC, Section III</a:t>
            </a:r>
            <a:br>
              <a:rPr lang="en-US" dirty="0" smtClean="0"/>
            </a:br>
            <a:r>
              <a:rPr lang="en-US" b="0" i="1" dirty="0" smtClean="0"/>
              <a:t>Define the </a:t>
            </a:r>
            <a:r>
              <a:rPr lang="en-US" b="0" i="1" dirty="0"/>
              <a:t>characteristics of a semi structured </a:t>
            </a:r>
            <a:r>
              <a:rPr lang="en-AU" b="0" i="1" dirty="0" smtClean="0"/>
              <a:t>Decision Support Systems </a:t>
            </a:r>
            <a:r>
              <a:rPr lang="en-US" b="0" i="1" dirty="0" smtClean="0"/>
              <a:t>(1 mark)</a:t>
            </a:r>
            <a:endParaRPr lang="en-US" b="0" i="1" dirty="0"/>
          </a:p>
          <a:p>
            <a:pPr marL="274320" lvl="1" indent="0">
              <a:buNone/>
            </a:pPr>
            <a:r>
              <a:rPr lang="en-US" b="0" dirty="0" smtClean="0"/>
              <a:t>A </a:t>
            </a:r>
            <a:r>
              <a:rPr lang="en-US" b="0" dirty="0" err="1" smtClean="0"/>
              <a:t>semistructured</a:t>
            </a:r>
            <a:r>
              <a:rPr lang="en-US" b="0" dirty="0" smtClean="0"/>
              <a:t> decision support system has a clear method (set of predefined rules) but can allow for variables in determining the outcome. </a:t>
            </a:r>
          </a:p>
          <a:p>
            <a:pPr marL="274320" lvl="1" indent="0">
              <a:buNone/>
            </a:pPr>
            <a:r>
              <a:rPr lang="en-US" b="0" dirty="0" smtClean="0"/>
              <a:t>For example, a fingerprint matching system has a clear method of instructions in locating who the fingerprints belong to, however such a task has variables, </a:t>
            </a:r>
            <a:r>
              <a:rPr lang="en-US" b="0" dirty="0" err="1" smtClean="0"/>
              <a:t>eg</a:t>
            </a:r>
            <a:r>
              <a:rPr lang="en-US" b="0" dirty="0" smtClean="0"/>
              <a:t> not a full print, its been impaired and therefore making the outcome difficult to find.</a:t>
            </a:r>
          </a:p>
          <a:p>
            <a:pPr marL="274320" lvl="1" indent="0">
              <a:buNone/>
            </a:pPr>
            <a:r>
              <a:rPr lang="en-US" b="0" dirty="0" err="1" smtClean="0"/>
              <a:t>Semistructured</a:t>
            </a:r>
            <a:r>
              <a:rPr lang="en-US" b="0" dirty="0" smtClean="0"/>
              <a:t> decision support systems follow a pattern to reach a decision yet the answer cannot be guaranteed. </a:t>
            </a:r>
            <a:endParaRPr lang="en-US" b="0" dirty="0"/>
          </a:p>
          <a:p>
            <a:endParaRPr lang="en-AU" b="0" dirty="0"/>
          </a:p>
          <a:p>
            <a:endParaRPr lang="en-US" dirty="0"/>
          </a:p>
        </p:txBody>
      </p:sp>
    </p:spTree>
    <p:extLst>
      <p:ext uri="{BB962C8B-B14F-4D97-AF65-F5344CB8AC3E}">
        <p14:creationId xmlns:p14="http://schemas.microsoft.com/office/powerpoint/2010/main" val="4143891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t>
            </a:r>
            <a:r>
              <a:rPr lang="en-US" dirty="0" err="1" smtClean="0"/>
              <a:t>dSS</a:t>
            </a:r>
            <a:endParaRPr lang="en-US" dirty="0"/>
          </a:p>
        </p:txBody>
      </p:sp>
      <p:sp>
        <p:nvSpPr>
          <p:cNvPr id="3" name="Content Placeholder 2"/>
          <p:cNvSpPr>
            <a:spLocks noGrp="1"/>
          </p:cNvSpPr>
          <p:nvPr>
            <p:ph idx="1"/>
          </p:nvPr>
        </p:nvSpPr>
        <p:spPr/>
        <p:txBody>
          <a:bodyPr>
            <a:noAutofit/>
          </a:bodyPr>
          <a:lstStyle/>
          <a:p>
            <a:pPr marL="457200" lvl="0" indent="-457200">
              <a:buFont typeface="+mj-lt"/>
              <a:buAutoNum type="arabicPeriod"/>
            </a:pPr>
            <a:r>
              <a:rPr lang="en-US" sz="2400" dirty="0"/>
              <a:t>Spreadsheet</a:t>
            </a:r>
          </a:p>
          <a:p>
            <a:pPr marL="457200" lvl="0" indent="-457200">
              <a:buFont typeface="+mj-lt"/>
              <a:buAutoNum type="arabicPeriod"/>
            </a:pPr>
            <a:r>
              <a:rPr lang="en-US" sz="2400" dirty="0"/>
              <a:t>Database</a:t>
            </a:r>
          </a:p>
          <a:p>
            <a:pPr marL="457200" lvl="0" indent="-457200">
              <a:buFont typeface="+mj-lt"/>
              <a:buAutoNum type="arabicPeriod"/>
            </a:pPr>
            <a:r>
              <a:rPr lang="en-US" sz="2400" dirty="0"/>
              <a:t>Expert system</a:t>
            </a:r>
          </a:p>
          <a:p>
            <a:pPr marL="457200" lvl="0" indent="-457200">
              <a:buFont typeface="+mj-lt"/>
              <a:buAutoNum type="arabicPeriod"/>
            </a:pPr>
            <a:r>
              <a:rPr lang="en-US" sz="2400" dirty="0"/>
              <a:t>Neural network</a:t>
            </a:r>
          </a:p>
          <a:p>
            <a:pPr marL="457200" lvl="0" indent="-457200">
              <a:buFont typeface="+mj-lt"/>
              <a:buAutoNum type="arabicPeriod"/>
            </a:pPr>
            <a:r>
              <a:rPr lang="en-US" sz="2400" dirty="0"/>
              <a:t>Data warehouse</a:t>
            </a:r>
          </a:p>
          <a:p>
            <a:pPr marL="457200" lvl="0" indent="-457200">
              <a:buFont typeface="+mj-lt"/>
              <a:buAutoNum type="arabicPeriod"/>
            </a:pPr>
            <a:r>
              <a:rPr lang="en-US" sz="2400" dirty="0"/>
              <a:t>Group DSS</a:t>
            </a:r>
          </a:p>
          <a:p>
            <a:pPr marL="457200" lvl="0" indent="-457200">
              <a:buFont typeface="+mj-lt"/>
              <a:buAutoNum type="arabicPeriod"/>
            </a:pPr>
            <a:r>
              <a:rPr lang="en-US" sz="2400" dirty="0"/>
              <a:t>Geographic information system (GIS) </a:t>
            </a:r>
          </a:p>
          <a:p>
            <a:pPr marL="457200" lvl="0" indent="-457200">
              <a:buFont typeface="+mj-lt"/>
              <a:buAutoNum type="arabicPeriod"/>
            </a:pPr>
            <a:r>
              <a:rPr lang="en-US" sz="2400" dirty="0"/>
              <a:t>Management Information System (GIS) </a:t>
            </a:r>
          </a:p>
        </p:txBody>
      </p:sp>
    </p:spTree>
    <p:extLst>
      <p:ext uri="{BB962C8B-B14F-4D97-AF65-F5344CB8AC3E}">
        <p14:creationId xmlns:p14="http://schemas.microsoft.com/office/powerpoint/2010/main" val="106531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DSS</a:t>
            </a:r>
            <a:br>
              <a:rPr lang="en-US" dirty="0" smtClean="0"/>
            </a:br>
            <a:r>
              <a:rPr lang="en-US" dirty="0" smtClean="0"/>
              <a:t>1. Spreadsheet</a:t>
            </a:r>
            <a:endParaRPr lang="en-US" dirty="0"/>
          </a:p>
        </p:txBody>
      </p:sp>
      <p:sp>
        <p:nvSpPr>
          <p:cNvPr id="3" name="Content Placeholder 2"/>
          <p:cNvSpPr>
            <a:spLocks noGrp="1"/>
          </p:cNvSpPr>
          <p:nvPr>
            <p:ph idx="1"/>
          </p:nvPr>
        </p:nvSpPr>
        <p:spPr/>
        <p:txBody>
          <a:bodyPr>
            <a:noAutofit/>
          </a:bodyPr>
          <a:lstStyle/>
          <a:p>
            <a:pPr lvl="0"/>
            <a:r>
              <a:rPr lang="en-US" dirty="0"/>
              <a:t>Spreadsheet</a:t>
            </a:r>
            <a:r>
              <a:rPr lang="en-US" b="0" dirty="0"/>
              <a:t> – A rectangular grid made up of rows and columns to organize and store data that required some type of calculation</a:t>
            </a:r>
            <a:endParaRPr lang="en-AU" sz="2400" dirty="0"/>
          </a:p>
          <a:p>
            <a:pPr lvl="1"/>
            <a:r>
              <a:rPr lang="en-US" dirty="0"/>
              <a:t>What if – process of making changes to the data and observing their effects</a:t>
            </a:r>
            <a:endParaRPr lang="en-AU" sz="2400" b="1" dirty="0"/>
          </a:p>
          <a:p>
            <a:pPr lvl="1"/>
            <a:r>
              <a:rPr lang="en-US" dirty="0"/>
              <a:t>Types of data</a:t>
            </a:r>
            <a:endParaRPr lang="en-AU" sz="2400" b="1" dirty="0"/>
          </a:p>
          <a:p>
            <a:pPr lvl="2"/>
            <a:r>
              <a:rPr lang="en-US" dirty="0"/>
              <a:t>Label – text entered into a cell to provide some explanation of the spreadsheet</a:t>
            </a:r>
            <a:endParaRPr lang="en-AU" sz="2000" b="1" dirty="0"/>
          </a:p>
          <a:p>
            <a:pPr lvl="2"/>
            <a:r>
              <a:rPr lang="en-US" dirty="0"/>
              <a:t>Values – numbers stored in a spreadsheet on which calculations are carried out</a:t>
            </a:r>
            <a:endParaRPr lang="en-AU" sz="2000" b="1" dirty="0"/>
          </a:p>
          <a:p>
            <a:pPr lvl="2"/>
            <a:r>
              <a:rPr lang="en-US" dirty="0"/>
              <a:t>Formula – instructions to perform a calculation</a:t>
            </a:r>
            <a:endParaRPr lang="en-AU" sz="2000" b="1" dirty="0"/>
          </a:p>
          <a:p>
            <a:r>
              <a:rPr lang="en-US" b="0" dirty="0"/>
              <a:t>Features; editing, template, macro </a:t>
            </a:r>
            <a:r>
              <a:rPr lang="en-US" b="0" dirty="0" smtClean="0"/>
              <a:t>chart</a:t>
            </a:r>
            <a:r>
              <a:rPr lang="en-AU" b="0" dirty="0"/>
              <a:t> </a:t>
            </a:r>
            <a:endParaRPr lang="en-AU" b="0" dirty="0" smtClean="0"/>
          </a:p>
          <a:p>
            <a:r>
              <a:rPr lang="en-AU" b="0" u="sng" dirty="0" smtClean="0"/>
              <a:t>Example:</a:t>
            </a:r>
          </a:p>
          <a:p>
            <a:pPr marL="274320" lvl="1" indent="0">
              <a:buNone/>
            </a:pPr>
            <a:r>
              <a:rPr lang="en-AU" b="0" dirty="0" smtClean="0"/>
              <a:t>A spreadsheet is used to calculate how much carpet is needed for a room 3m x 6.5 m</a:t>
            </a:r>
            <a:endParaRPr lang="en-AU" b="0" dirty="0" smtClean="0"/>
          </a:p>
        </p:txBody>
      </p:sp>
    </p:spTree>
    <p:extLst>
      <p:ext uri="{BB962C8B-B14F-4D97-AF65-F5344CB8AC3E}">
        <p14:creationId xmlns:p14="http://schemas.microsoft.com/office/powerpoint/2010/main" val="2807521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DSS</a:t>
            </a:r>
            <a:br>
              <a:rPr lang="en-US" dirty="0" smtClean="0"/>
            </a:br>
            <a:r>
              <a:rPr lang="en-US" dirty="0" smtClean="0"/>
              <a:t>2. Database</a:t>
            </a:r>
            <a:endParaRPr lang="en-US" dirty="0"/>
          </a:p>
        </p:txBody>
      </p:sp>
      <p:sp>
        <p:nvSpPr>
          <p:cNvPr id="3" name="Content Placeholder 2"/>
          <p:cNvSpPr>
            <a:spLocks noGrp="1"/>
          </p:cNvSpPr>
          <p:nvPr>
            <p:ph idx="1"/>
          </p:nvPr>
        </p:nvSpPr>
        <p:spPr/>
        <p:txBody>
          <a:bodyPr>
            <a:noAutofit/>
          </a:bodyPr>
          <a:lstStyle/>
          <a:p>
            <a:pPr lvl="0"/>
            <a:r>
              <a:rPr lang="en-US" dirty="0"/>
              <a:t>Database </a:t>
            </a:r>
            <a:r>
              <a:rPr lang="en-US" b="0" dirty="0"/>
              <a:t>– an organized collection of data</a:t>
            </a:r>
            <a:endParaRPr lang="en-AU" dirty="0"/>
          </a:p>
          <a:p>
            <a:r>
              <a:rPr lang="en-US" b="0" dirty="0"/>
              <a:t>Use of basic queries allows data to be extracted and analyzed in the assistance of making decisions</a:t>
            </a:r>
            <a:r>
              <a:rPr lang="en-AU" b="0" dirty="0"/>
              <a:t> </a:t>
            </a:r>
            <a:endParaRPr lang="en-AU" b="0" dirty="0" smtClean="0"/>
          </a:p>
          <a:p>
            <a:r>
              <a:rPr lang="en-AU" b="0" dirty="0" smtClean="0"/>
              <a:t>Types: Flat File &amp; Relational database</a:t>
            </a:r>
            <a:endParaRPr lang="en-AU" b="0" dirty="0" smtClean="0"/>
          </a:p>
          <a:p>
            <a:r>
              <a:rPr lang="en-AU" b="0" u="sng" dirty="0"/>
              <a:t>Example:</a:t>
            </a:r>
          </a:p>
          <a:p>
            <a:pPr marL="274320" lvl="1" indent="0">
              <a:buNone/>
            </a:pPr>
            <a:r>
              <a:rPr lang="en-AU" dirty="0" smtClean="0"/>
              <a:t>A Coles database stores all the items sold in the Gordon store last week. The store manager uses this database to see how many toilet roles were sold, and can from there make a decision how many more toilet roles to order.</a:t>
            </a:r>
            <a:endParaRPr lang="en-AU" dirty="0"/>
          </a:p>
        </p:txBody>
      </p:sp>
    </p:spTree>
    <p:extLst>
      <p:ext uri="{BB962C8B-B14F-4D97-AF65-F5344CB8AC3E}">
        <p14:creationId xmlns:p14="http://schemas.microsoft.com/office/powerpoint/2010/main" val="111084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of DSS</a:t>
            </a:r>
            <a:br>
              <a:rPr lang="en-US" dirty="0" smtClean="0"/>
            </a:br>
            <a:r>
              <a:rPr lang="en-US" dirty="0" smtClean="0"/>
              <a:t>3. </a:t>
            </a:r>
            <a:r>
              <a:rPr lang="en-US" b="1" dirty="0"/>
              <a:t>Expert </a:t>
            </a:r>
            <a:r>
              <a:rPr lang="en-US" b="1" dirty="0" smtClean="0"/>
              <a:t>Systems (ES)</a:t>
            </a:r>
            <a:r>
              <a:rPr lang="en-US" dirty="0" smtClean="0"/>
              <a:t> </a:t>
            </a:r>
            <a:endParaRPr lang="en-US" dirty="0"/>
          </a:p>
        </p:txBody>
      </p:sp>
      <p:sp>
        <p:nvSpPr>
          <p:cNvPr id="3" name="Content Placeholder 2"/>
          <p:cNvSpPr>
            <a:spLocks noGrp="1"/>
          </p:cNvSpPr>
          <p:nvPr>
            <p:ph idx="1"/>
          </p:nvPr>
        </p:nvSpPr>
        <p:spPr/>
        <p:txBody>
          <a:bodyPr>
            <a:noAutofit/>
          </a:bodyPr>
          <a:lstStyle/>
          <a:p>
            <a:pPr lvl="0"/>
            <a:r>
              <a:rPr lang="en-US" dirty="0"/>
              <a:t>Expert Systems</a:t>
            </a:r>
            <a:r>
              <a:rPr lang="en-US" b="0" dirty="0"/>
              <a:t> – store and use collected “knowledge” of experts to make decisions in complex areas</a:t>
            </a:r>
            <a:endParaRPr lang="en-AU" sz="2400" dirty="0"/>
          </a:p>
          <a:p>
            <a:pPr lvl="1"/>
            <a:r>
              <a:rPr lang="en-US" dirty="0"/>
              <a:t>Allows people who are not experts in a given field to make decisions that reflect/resemble that of a decision made by and expert</a:t>
            </a:r>
            <a:endParaRPr lang="en-AU" sz="2400" b="1" dirty="0"/>
          </a:p>
          <a:p>
            <a:pPr lvl="1"/>
            <a:r>
              <a:rPr lang="en-US" dirty="0"/>
              <a:t>Users must accept or reject the decisions since the conclusion is not guaranteed</a:t>
            </a:r>
            <a:endParaRPr lang="en-AU" sz="2400" b="1" dirty="0"/>
          </a:p>
          <a:p>
            <a:pPr lvl="1"/>
            <a:r>
              <a:rPr lang="en-US" dirty="0"/>
              <a:t>Used in semi-structured situations and unstructured situations</a:t>
            </a:r>
            <a:endParaRPr lang="en-AU" sz="2400" b="1" dirty="0"/>
          </a:p>
          <a:p>
            <a:r>
              <a:rPr lang="en-US" b="0" dirty="0"/>
              <a:t>Work of IF/THEN Rules</a:t>
            </a:r>
            <a:r>
              <a:rPr lang="en-AU" b="0" dirty="0"/>
              <a:t> </a:t>
            </a:r>
            <a:endParaRPr lang="en-AU" b="0" dirty="0" smtClean="0"/>
          </a:p>
          <a:p>
            <a:r>
              <a:rPr lang="en-AU" b="0" u="sng" dirty="0"/>
              <a:t>Example:</a:t>
            </a:r>
          </a:p>
          <a:p>
            <a:pPr marL="274320" lvl="1" indent="0">
              <a:buNone/>
            </a:pPr>
            <a:r>
              <a:rPr lang="en-AU" dirty="0"/>
              <a:t>A </a:t>
            </a:r>
            <a:r>
              <a:rPr lang="en-AU" dirty="0" smtClean="0"/>
              <a:t>doctor uses an expert system to diagnose the problem with a patient, by enter the symptoms </a:t>
            </a:r>
            <a:endParaRPr lang="en-AU" dirty="0"/>
          </a:p>
          <a:p>
            <a:endParaRPr lang="en-US" sz="7200" b="0" dirty="0"/>
          </a:p>
        </p:txBody>
      </p:sp>
    </p:spTree>
    <p:extLst>
      <p:ext uri="{BB962C8B-B14F-4D97-AF65-F5344CB8AC3E}">
        <p14:creationId xmlns:p14="http://schemas.microsoft.com/office/powerpoint/2010/main" val="2184920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6705600" cy="1371600"/>
          </a:xfrm>
        </p:spPr>
        <p:txBody>
          <a:bodyPr>
            <a:normAutofit fontScale="90000"/>
          </a:bodyPr>
          <a:lstStyle/>
          <a:p>
            <a:r>
              <a:rPr lang="en-US" dirty="0" smtClean="0"/>
              <a:t>Types of DSS</a:t>
            </a:r>
            <a:br>
              <a:rPr lang="en-US" dirty="0" smtClean="0"/>
            </a:br>
            <a:r>
              <a:rPr lang="en-US" dirty="0" smtClean="0"/>
              <a:t>4. </a:t>
            </a:r>
            <a:r>
              <a:rPr lang="en-US" b="1" dirty="0"/>
              <a:t>Neural Network (NN)</a:t>
            </a:r>
            <a:r>
              <a:rPr lang="en-US" dirty="0"/>
              <a:t> </a:t>
            </a:r>
          </a:p>
        </p:txBody>
      </p:sp>
      <p:sp>
        <p:nvSpPr>
          <p:cNvPr id="3" name="Content Placeholder 2"/>
          <p:cNvSpPr>
            <a:spLocks noGrp="1"/>
          </p:cNvSpPr>
          <p:nvPr>
            <p:ph idx="1"/>
          </p:nvPr>
        </p:nvSpPr>
        <p:spPr/>
        <p:txBody>
          <a:bodyPr>
            <a:noAutofit/>
          </a:bodyPr>
          <a:lstStyle/>
          <a:p>
            <a:pPr lvl="0"/>
            <a:r>
              <a:rPr lang="en-US" dirty="0"/>
              <a:t>Neural Network (NN)</a:t>
            </a:r>
            <a:r>
              <a:rPr lang="en-US" b="0" dirty="0"/>
              <a:t> – DSS that use “artificial intelligence” (AI) to make decisions.</a:t>
            </a:r>
            <a:endParaRPr lang="en-AU" sz="2400" dirty="0"/>
          </a:p>
          <a:p>
            <a:pPr lvl="1"/>
            <a:r>
              <a:rPr lang="en-US" dirty="0"/>
              <a:t>A NN is AI modeled to act in a manner similar to that of the human brain.</a:t>
            </a:r>
            <a:endParaRPr lang="en-AU" sz="2400" b="1" dirty="0"/>
          </a:p>
          <a:p>
            <a:pPr lvl="1"/>
            <a:r>
              <a:rPr lang="en-US" dirty="0"/>
              <a:t>They learn from experience and are built in a way that their designers often cannot explain why that make the decisions that they do</a:t>
            </a:r>
            <a:endParaRPr lang="en-AU" sz="2400" b="1" dirty="0"/>
          </a:p>
          <a:p>
            <a:pPr lvl="1"/>
            <a:r>
              <a:rPr lang="en-US" dirty="0"/>
              <a:t>NN must be “trained” to recognized patters and adopt to changing environments</a:t>
            </a:r>
            <a:r>
              <a:rPr lang="en-US" dirty="0" smtClean="0"/>
              <a:t>.</a:t>
            </a:r>
          </a:p>
          <a:p>
            <a:r>
              <a:rPr lang="en-AU" b="0" u="sng" dirty="0"/>
              <a:t>Example:</a:t>
            </a:r>
          </a:p>
          <a:p>
            <a:pPr marL="274320" lvl="1" indent="0">
              <a:buNone/>
            </a:pPr>
            <a:r>
              <a:rPr lang="en-AU" dirty="0" smtClean="0"/>
              <a:t>An automated telephone answering machine, uses a neural network to learn speech, and can then redirect calls when people call</a:t>
            </a:r>
            <a:endParaRPr lang="en-AU" dirty="0"/>
          </a:p>
          <a:p>
            <a:pPr lvl="1"/>
            <a:endParaRPr lang="en-AU" sz="2400" b="1" dirty="0"/>
          </a:p>
        </p:txBody>
      </p:sp>
    </p:spTree>
    <p:extLst>
      <p:ext uri="{BB962C8B-B14F-4D97-AF65-F5344CB8AC3E}">
        <p14:creationId xmlns:p14="http://schemas.microsoft.com/office/powerpoint/2010/main" val="837962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6705600" cy="1371600"/>
          </a:xfrm>
        </p:spPr>
        <p:txBody>
          <a:bodyPr>
            <a:normAutofit/>
          </a:bodyPr>
          <a:lstStyle/>
          <a:p>
            <a:r>
              <a:rPr lang="en-US" dirty="0" smtClean="0"/>
              <a:t>Types of DSS</a:t>
            </a:r>
            <a:br>
              <a:rPr lang="en-US" dirty="0" smtClean="0"/>
            </a:br>
            <a:r>
              <a:rPr lang="en-US" dirty="0" smtClean="0"/>
              <a:t>5. Data warehouse</a:t>
            </a:r>
            <a:endParaRPr lang="en-US" dirty="0"/>
          </a:p>
        </p:txBody>
      </p:sp>
      <p:sp>
        <p:nvSpPr>
          <p:cNvPr id="3" name="Content Placeholder 2"/>
          <p:cNvSpPr>
            <a:spLocks noGrp="1"/>
          </p:cNvSpPr>
          <p:nvPr>
            <p:ph idx="1"/>
          </p:nvPr>
        </p:nvSpPr>
        <p:spPr/>
        <p:txBody>
          <a:bodyPr>
            <a:noAutofit/>
          </a:bodyPr>
          <a:lstStyle/>
          <a:p>
            <a:pPr lvl="0"/>
            <a:r>
              <a:rPr lang="en-US" dirty="0"/>
              <a:t>Data warehouse  -</a:t>
            </a:r>
            <a:r>
              <a:rPr lang="en-US" b="0" dirty="0"/>
              <a:t> a database that collects information from different data sources</a:t>
            </a:r>
            <a:endParaRPr lang="en-AU" sz="1600" b="0" dirty="0"/>
          </a:p>
          <a:p>
            <a:pPr lvl="1"/>
            <a:r>
              <a:rPr lang="en-US" dirty="0" smtClean="0"/>
              <a:t>Data </a:t>
            </a:r>
            <a:r>
              <a:rPr lang="en-US" dirty="0"/>
              <a:t>is gathered from sources such as transaction data from a series of retail outlets. This data can then be used for analysis. </a:t>
            </a:r>
            <a:endParaRPr lang="en-US" dirty="0" smtClean="0"/>
          </a:p>
          <a:p>
            <a:pPr lvl="1"/>
            <a:r>
              <a:rPr lang="en-US" dirty="0" smtClean="0"/>
              <a:t>The </a:t>
            </a:r>
            <a:r>
              <a:rPr lang="en-US" dirty="0"/>
              <a:t>data in a data warehouse is historical and read only. It provides a ‘snap shot’ of business operations at a given point in time. </a:t>
            </a:r>
            <a:endParaRPr lang="en-US" dirty="0" smtClean="0"/>
          </a:p>
          <a:p>
            <a:r>
              <a:rPr lang="en-AU" b="0" u="sng" dirty="0"/>
              <a:t>Example:</a:t>
            </a:r>
          </a:p>
          <a:p>
            <a:pPr marL="274320" lvl="1" indent="0">
              <a:buNone/>
            </a:pPr>
            <a:r>
              <a:rPr lang="en-AU" dirty="0" smtClean="0"/>
              <a:t>Woolworths has a data warehouse on sales for all stores in NSW. Staff examine the data and see the trends of purchases for season of winter, and assist to make a decision on what to re order appropriate stock and </a:t>
            </a:r>
            <a:r>
              <a:rPr lang="en-AU" dirty="0" err="1" smtClean="0"/>
              <a:t>qantity</a:t>
            </a:r>
            <a:r>
              <a:rPr lang="en-AU" dirty="0" smtClean="0"/>
              <a:t> for this winter.</a:t>
            </a:r>
            <a:endParaRPr lang="en-AU" dirty="0"/>
          </a:p>
          <a:p>
            <a:pPr lvl="1"/>
            <a:endParaRPr lang="en-AU" dirty="0"/>
          </a:p>
        </p:txBody>
      </p:sp>
    </p:spTree>
    <p:extLst>
      <p:ext uri="{BB962C8B-B14F-4D97-AF65-F5344CB8AC3E}">
        <p14:creationId xmlns:p14="http://schemas.microsoft.com/office/powerpoint/2010/main" val="20623151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37</TotalTime>
  <Words>867</Words>
  <Application>Microsoft Macintosh PowerPoint</Application>
  <PresentationFormat>On-screen Show (4:3)</PresentationFormat>
  <Paragraphs>86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Essential</vt:lpstr>
      <vt:lpstr>Decision support systems (DSS)</vt:lpstr>
      <vt:lpstr>Recap previous lesson</vt:lpstr>
      <vt:lpstr>HSC Exam questions</vt:lpstr>
      <vt:lpstr>Types of dSS</vt:lpstr>
      <vt:lpstr>Types of DSS 1. Spreadsheet</vt:lpstr>
      <vt:lpstr>Types of DSS 2. Database</vt:lpstr>
      <vt:lpstr>Types of DSS 3. Expert Systems (ES) </vt:lpstr>
      <vt:lpstr>Types of DSS 4. Neural Network (NN) </vt:lpstr>
      <vt:lpstr>Types of DSS 5. Data warehouse</vt:lpstr>
      <vt:lpstr>HSC Exam questions</vt:lpstr>
      <vt:lpstr>Types of DSS 6. Group decision support systems (GDSS) </vt:lpstr>
      <vt:lpstr>Types of DSS 7. Geographic information systems (GIS) </vt:lpstr>
      <vt:lpstr>HSC Exam questions</vt:lpstr>
      <vt:lpstr>HSC Exam questions</vt:lpstr>
      <vt:lpstr>Types of DSS 8. Management Information Systems (MIS) </vt:lpstr>
    </vt:vector>
  </TitlesOfParts>
  <Company>SailingResults.com.au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Decision support systems (DSS)</dc:title>
  <dc:creator>Nicholas Ward</dc:creator>
  <cp:lastModifiedBy>Nicholas Ward</cp:lastModifiedBy>
  <cp:revision>4</cp:revision>
  <cp:lastPrinted>2012-06-12T21:31:23Z</cp:lastPrinted>
  <dcterms:created xsi:type="dcterms:W3CDTF">2012-06-12T08:13:39Z</dcterms:created>
  <dcterms:modified xsi:type="dcterms:W3CDTF">2012-06-12T21:31:30Z</dcterms:modified>
</cp:coreProperties>
</file>