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91" r:id="rId8"/>
    <p:sldId id="262" r:id="rId9"/>
    <p:sldId id="292" r:id="rId10"/>
    <p:sldId id="263" r:id="rId11"/>
    <p:sldId id="265" r:id="rId12"/>
    <p:sldId id="266" r:id="rId13"/>
    <p:sldId id="293" r:id="rId14"/>
    <p:sldId id="267" r:id="rId15"/>
    <p:sldId id="294"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7" r:id="rId34"/>
    <p:sldId id="288" r:id="rId35"/>
    <p:sldId id="289" r:id="rId36"/>
    <p:sldId id="285" r:id="rId37"/>
    <p:sldId id="286" r:id="rId38"/>
    <p:sldId id="290" r:id="rId39"/>
    <p:sldId id="295"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70" d="100"/>
          <a:sy n="170" d="100"/>
        </p:scale>
        <p:origin x="-1854"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9333819-C08E-43BD-80EF-A40A856412E1}" type="datetimeFigureOut">
              <a:rPr lang="en-AU" smtClean="0"/>
              <a:t>29/08/2012</a:t>
            </a:fld>
            <a:endParaRPr lang="en-AU" dirty="0"/>
          </a:p>
        </p:txBody>
      </p:sp>
      <p:sp>
        <p:nvSpPr>
          <p:cNvPr id="19" name="Footer Placeholder 18"/>
          <p:cNvSpPr>
            <a:spLocks noGrp="1"/>
          </p:cNvSpPr>
          <p:nvPr>
            <p:ph type="ftr" sz="quarter" idx="11"/>
          </p:nvPr>
        </p:nvSpPr>
        <p:spPr/>
        <p:txBody>
          <a:bodyPr/>
          <a:lstStyle/>
          <a:p>
            <a:endParaRPr lang="en-AU" dirty="0"/>
          </a:p>
        </p:txBody>
      </p:sp>
      <p:sp>
        <p:nvSpPr>
          <p:cNvPr id="27" name="Slide Number Placeholder 26"/>
          <p:cNvSpPr>
            <a:spLocks noGrp="1"/>
          </p:cNvSpPr>
          <p:nvPr>
            <p:ph type="sldNum" sz="quarter" idx="12"/>
          </p:nvPr>
        </p:nvSpPr>
        <p:spPr/>
        <p:txBody>
          <a:bodyPr/>
          <a:lstStyle/>
          <a:p>
            <a:fld id="{59CEAA07-8BD5-4F01-BF73-772BE6F0006C}" type="slidenum">
              <a:rPr lang="en-AU" smtClean="0"/>
              <a:t>‹#›</a:t>
            </a:fld>
            <a:endParaRPr lang="en-A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333819-C08E-43BD-80EF-A40A856412E1}" type="datetimeFigureOut">
              <a:rPr lang="en-AU" smtClean="0"/>
              <a:t>29/08/2012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9CEAA07-8BD5-4F01-BF73-772BE6F0006C}" type="slidenum">
              <a:rPr lang="en-AU" smtClean="0"/>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333819-C08E-43BD-80EF-A40A856412E1}" type="datetimeFigureOut">
              <a:rPr lang="en-AU" smtClean="0"/>
              <a:t>29/08/2012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9CEAA07-8BD5-4F01-BF73-772BE6F0006C}" type="slidenum">
              <a:rPr lang="en-AU" smtClean="0"/>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333819-C08E-43BD-80EF-A40A856412E1}" type="datetimeFigureOut">
              <a:rPr lang="en-AU" smtClean="0"/>
              <a:t>29/08/2012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9CEAA07-8BD5-4F01-BF73-772BE6F0006C}" type="slidenum">
              <a:rPr lang="en-AU" smtClean="0"/>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333819-C08E-43BD-80EF-A40A856412E1}" type="datetimeFigureOut">
              <a:rPr lang="en-AU" smtClean="0"/>
              <a:t>29/08/2012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9CEAA07-8BD5-4F01-BF73-772BE6F0006C}" type="slidenum">
              <a:rPr lang="en-AU" smtClean="0"/>
              <a:t>‹#›</a:t>
            </a:fld>
            <a:endParaRPr lang="en-A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333819-C08E-43BD-80EF-A40A856412E1}" type="datetimeFigureOut">
              <a:rPr lang="en-AU" smtClean="0"/>
              <a:t>29/08/2012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9CEAA07-8BD5-4F01-BF73-772BE6F0006C}" type="slidenum">
              <a:rPr lang="en-AU" smtClean="0"/>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9333819-C08E-43BD-80EF-A40A856412E1}" type="datetimeFigureOut">
              <a:rPr lang="en-AU" smtClean="0"/>
              <a:t>29/08/2012</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9CEAA07-8BD5-4F01-BF73-772BE6F0006C}" type="slidenum">
              <a:rPr lang="en-AU" smtClean="0"/>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333819-C08E-43BD-80EF-A40A856412E1}" type="datetimeFigureOut">
              <a:rPr lang="en-AU" smtClean="0"/>
              <a:t>29/08/2012</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59CEAA07-8BD5-4F01-BF73-772BE6F0006C}" type="slidenum">
              <a:rPr lang="en-AU" smtClean="0"/>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333819-C08E-43BD-80EF-A40A856412E1}" type="datetimeFigureOut">
              <a:rPr lang="en-AU" smtClean="0"/>
              <a:t>29/08/2012</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59CEAA07-8BD5-4F01-BF73-772BE6F0006C}" type="slidenum">
              <a:rPr lang="en-AU" smtClean="0"/>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9333819-C08E-43BD-80EF-A40A856412E1}" type="datetimeFigureOut">
              <a:rPr lang="en-AU" smtClean="0"/>
              <a:t>29/08/2012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9CEAA07-8BD5-4F01-BF73-772BE6F0006C}" type="slidenum">
              <a:rPr lang="en-AU" smtClean="0"/>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9333819-C08E-43BD-80EF-A40A856412E1}" type="datetimeFigureOut">
              <a:rPr lang="en-AU" smtClean="0"/>
              <a:t>29/08/2012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a:xfrm>
            <a:off x="8077200" y="6356350"/>
            <a:ext cx="609600" cy="365125"/>
          </a:xfrm>
        </p:spPr>
        <p:txBody>
          <a:bodyPr/>
          <a:lstStyle/>
          <a:p>
            <a:fld id="{59CEAA07-8BD5-4F01-BF73-772BE6F0006C}" type="slidenum">
              <a:rPr lang="en-AU" smtClean="0"/>
              <a:t>‹#›</a:t>
            </a:fld>
            <a:endParaRPr lang="en-AU"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333819-C08E-43BD-80EF-A40A856412E1}" type="datetimeFigureOut">
              <a:rPr lang="en-AU" smtClean="0"/>
              <a:t>29/08/2012</a:t>
            </a:fld>
            <a:endParaRPr lang="en-AU"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CEAA07-8BD5-4F01-BF73-772BE6F0006C}" type="slidenum">
              <a:rPr lang="en-AU" smtClean="0"/>
              <a:t>‹#›</a:t>
            </a:fld>
            <a:endParaRPr lang="en-AU"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s.adelaide.edu.au/~zbyszek/Papers/p32.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ctrTitle"/>
          </p:nvPr>
        </p:nvSpPr>
        <p:spPr>
          <a:ln/>
        </p:spPr>
        <p:txBody>
          <a:bodyPr tIns="32146"/>
          <a:lstStyle/>
          <a:p>
            <a:r>
              <a:rPr lang="en-US" dirty="0"/>
              <a:t>Evolutionary </a:t>
            </a:r>
            <a:r>
              <a:rPr lang="en-US" dirty="0"/>
              <a:t>A</a:t>
            </a:r>
            <a:r>
              <a:rPr lang="en-US" dirty="0" smtClean="0"/>
              <a:t>lgorithms</a:t>
            </a:r>
            <a:endParaRPr lang="en-US" dirty="0"/>
          </a:p>
        </p:txBody>
      </p:sp>
      <p:sp>
        <p:nvSpPr>
          <p:cNvPr id="5" name="Rectangle 2"/>
          <p:cNvSpPr>
            <a:spLocks noGrp="1" noChangeArrowheads="1"/>
          </p:cNvSpPr>
          <p:nvPr>
            <p:ph type="subTitle" idx="1"/>
          </p:nvPr>
        </p:nvSpPr>
        <p:spPr>
          <a:ln/>
        </p:spPr>
        <p:txBody>
          <a:bodyPr lIns="64291" tIns="32146" rIns="64291" bIns="32146">
            <a:normAutofit lnSpcReduction="10000"/>
          </a:bodyPr>
          <a:lstStyle/>
          <a:p>
            <a:pPr>
              <a:tabLst>
                <a:tab pos="589338" algn="l"/>
                <a:tab pos="589338" algn="l"/>
                <a:tab pos="589338" algn="l"/>
                <a:tab pos="589338" algn="l"/>
              </a:tabLst>
            </a:pPr>
            <a:endParaRPr lang="en-US" dirty="0" smtClean="0"/>
          </a:p>
          <a:p>
            <a:pPr>
              <a:tabLst>
                <a:tab pos="589338" algn="l"/>
                <a:tab pos="589338" algn="l"/>
                <a:tab pos="589338" algn="l"/>
                <a:tab pos="589338" algn="l"/>
              </a:tabLst>
            </a:pPr>
            <a:r>
              <a:rPr lang="en-US" dirty="0" smtClean="0"/>
              <a:t>Andrew </a:t>
            </a:r>
            <a:r>
              <a:rPr lang="en-US" dirty="0"/>
              <a:t>Cannon</a:t>
            </a:r>
          </a:p>
          <a:p>
            <a:pPr>
              <a:tabLst>
                <a:tab pos="589338" algn="l"/>
                <a:tab pos="589338" algn="l"/>
                <a:tab pos="589338" algn="l"/>
                <a:tab pos="589338" algn="l"/>
              </a:tabLst>
            </a:pPr>
            <a:r>
              <a:rPr lang="en-US" dirty="0"/>
              <a:t>Yuki Osada</a:t>
            </a:r>
          </a:p>
          <a:p>
            <a:pPr>
              <a:tabLst>
                <a:tab pos="589338" algn="l"/>
                <a:tab pos="589338" algn="l"/>
                <a:tab pos="589338" algn="l"/>
                <a:tab pos="589338" algn="l"/>
              </a:tabLst>
            </a:pPr>
            <a:r>
              <a:rPr lang="en-US" dirty="0"/>
              <a:t>Angeline Honggowarsito</a:t>
            </a:r>
          </a:p>
        </p:txBody>
      </p:sp>
    </p:spTree>
    <p:extLst>
      <p:ext uri="{BB962C8B-B14F-4D97-AF65-F5344CB8AC3E}">
        <p14:creationId xmlns:p14="http://schemas.microsoft.com/office/powerpoint/2010/main" val="1193392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Evolutionary </a:t>
            </a:r>
            <a:r>
              <a:rPr lang="en-US" dirty="0" smtClean="0"/>
              <a:t>Programming</a:t>
            </a:r>
            <a:endParaRPr lang="en-AU" dirty="0"/>
          </a:p>
        </p:txBody>
      </p:sp>
      <p:sp>
        <p:nvSpPr>
          <p:cNvPr id="3" name="Content Placeholder 2"/>
          <p:cNvSpPr>
            <a:spLocks noGrp="1"/>
          </p:cNvSpPr>
          <p:nvPr>
            <p:ph idx="1"/>
          </p:nvPr>
        </p:nvSpPr>
        <p:spPr/>
        <p:txBody>
          <a:bodyPr>
            <a:normAutofit/>
          </a:bodyPr>
          <a:lstStyle/>
          <a:p>
            <a:pPr marL="838200" indent="-274638">
              <a:lnSpc>
                <a:spcPct val="150000"/>
              </a:lnSpc>
              <a:spcBef>
                <a:spcPct val="0"/>
              </a:spcBef>
              <a:buSzPct val="103000"/>
              <a:buFont typeface="Wingdings 2" charset="2"/>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sz="2800" dirty="0"/>
              <a:t>Developed by Lawrence Fogel in 1962</a:t>
            </a:r>
          </a:p>
          <a:p>
            <a:pPr marL="838200" indent="-274638">
              <a:lnSpc>
                <a:spcPct val="150000"/>
              </a:lnSpc>
              <a:spcBef>
                <a:spcPts val="700"/>
              </a:spcBef>
              <a:buSzPct val="103000"/>
              <a:buFont typeface="Wingdings 2" charset="2"/>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sz="2800" dirty="0"/>
              <a:t>Aimed at evolution of Artificial Intelligence in developing ability to predict changes in environment</a:t>
            </a:r>
          </a:p>
          <a:p>
            <a:pPr marL="838200" indent="-274638">
              <a:lnSpc>
                <a:spcPct val="150000"/>
              </a:lnSpc>
              <a:spcBef>
                <a:spcPts val="700"/>
              </a:spcBef>
              <a:buSzPct val="103000"/>
              <a:buFont typeface="Wingdings 2" charset="2"/>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sz="2800" dirty="0"/>
              <a:t> Use Finite State Machine for prediction</a:t>
            </a:r>
            <a:endParaRPr lang="en-US" sz="2800" dirty="0"/>
          </a:p>
        </p:txBody>
      </p:sp>
    </p:spTree>
    <p:extLst>
      <p:ext uri="{BB962C8B-B14F-4D97-AF65-F5344CB8AC3E}">
        <p14:creationId xmlns:p14="http://schemas.microsoft.com/office/powerpoint/2010/main" val="3387122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Evolutionary </a:t>
            </a:r>
            <a:r>
              <a:rPr lang="en-US" dirty="0" smtClean="0"/>
              <a:t>Programming</a:t>
            </a:r>
            <a:endParaRPr lang="en-AU" dirty="0"/>
          </a:p>
        </p:txBody>
      </p:sp>
      <p:sp>
        <p:nvSpPr>
          <p:cNvPr id="3" name="Content Placeholder 2"/>
          <p:cNvSpPr>
            <a:spLocks noGrp="1"/>
          </p:cNvSpPr>
          <p:nvPr>
            <p:ph idx="1"/>
          </p:nvPr>
        </p:nvSpPr>
        <p:spPr>
          <a:xfrm>
            <a:off x="457200" y="1935480"/>
            <a:ext cx="5046664" cy="4389120"/>
          </a:xfrm>
        </p:spPr>
        <p:txBody>
          <a:bodyPr/>
          <a:lstStyle/>
          <a:p>
            <a:pPr marL="838200" indent="-274638">
              <a:lnSpc>
                <a:spcPct val="150000"/>
              </a:lnSpc>
              <a:spcBef>
                <a:spcPct val="0"/>
              </a:spcBef>
              <a:buSzPct val="88000"/>
              <a:buFont typeface="Wingdings 2" charset="2"/>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sz="2400" dirty="0"/>
              <a:t>Predict output of 011101 with initial state C, produce</a:t>
            </a:r>
            <a:br>
              <a:rPr lang="en-US" sz="2400" dirty="0"/>
            </a:br>
            <a:r>
              <a:rPr lang="en-US" sz="2400" dirty="0"/>
              <a:t>output of 110111</a:t>
            </a:r>
          </a:p>
          <a:p>
            <a:pPr marL="838200" indent="-274638">
              <a:lnSpc>
                <a:spcPct val="150000"/>
              </a:lnSpc>
              <a:buSzPct val="88000"/>
              <a:buFont typeface="Wingdings 2" charset="2"/>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sz="2400" dirty="0"/>
              <a:t>No recombination</a:t>
            </a:r>
          </a:p>
          <a:p>
            <a:pPr marL="838200" indent="-274638">
              <a:lnSpc>
                <a:spcPct val="150000"/>
              </a:lnSpc>
              <a:buSzPct val="88000"/>
              <a:buFont typeface="Wingdings 2" charset="2"/>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sz="2400" dirty="0"/>
              <a:t>Representation based on real-valued </a:t>
            </a:r>
            <a:r>
              <a:rPr lang="en-US" sz="2400" dirty="0" smtClean="0"/>
              <a:t>vectors</a:t>
            </a:r>
            <a:endParaRPr lang="en-US" sz="2400" dirty="0"/>
          </a:p>
        </p:txBody>
      </p:sp>
      <p:grpSp>
        <p:nvGrpSpPr>
          <p:cNvPr id="4" name="Group 3"/>
          <p:cNvGrpSpPr>
            <a:grpSpLocks/>
          </p:cNvGrpSpPr>
          <p:nvPr/>
        </p:nvGrpSpPr>
        <p:grpSpPr bwMode="auto">
          <a:xfrm>
            <a:off x="5132390" y="2543969"/>
            <a:ext cx="3568700" cy="3727452"/>
            <a:chOff x="0" y="0"/>
            <a:chExt cx="2248" cy="2348"/>
          </a:xfrm>
        </p:grpSpPr>
        <p:sp>
          <p:nvSpPr>
            <p:cNvPr id="5" name="Line 3"/>
            <p:cNvSpPr>
              <a:spLocks noChangeShapeType="1"/>
            </p:cNvSpPr>
            <p:nvPr/>
          </p:nvSpPr>
          <p:spPr bwMode="auto">
            <a:xfrm>
              <a:off x="1264" y="667"/>
              <a:ext cx="676" cy="823"/>
            </a:xfrm>
            <a:prstGeom prst="line">
              <a:avLst/>
            </a:prstGeom>
            <a:noFill/>
            <a:ln w="38100" cap="flat">
              <a:solidFill>
                <a:schemeClr val="tx1">
                  <a:alpha val="50000"/>
                </a:schemeClr>
              </a:solidFill>
              <a:prstDash val="solid"/>
              <a:miter lim="800000"/>
              <a:headEnd type="stealth"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endParaRPr lang="en-AU" dirty="0"/>
            </a:p>
          </p:txBody>
        </p:sp>
        <p:sp>
          <p:nvSpPr>
            <p:cNvPr id="6" name="Oval 5"/>
            <p:cNvSpPr>
              <a:spLocks/>
            </p:cNvSpPr>
            <p:nvPr/>
          </p:nvSpPr>
          <p:spPr bwMode="auto">
            <a:xfrm>
              <a:off x="0" y="1440"/>
              <a:ext cx="368" cy="368"/>
            </a:xfrm>
            <a:prstGeom prst="ellipse">
              <a:avLst/>
            </a:prstGeom>
            <a:solidFill>
              <a:schemeClr val="accent1">
                <a:alpha val="49803"/>
              </a:schemeClr>
            </a:solidFill>
            <a:ln w="25400" cap="flat">
              <a:solidFill>
                <a:schemeClr val="tx1">
                  <a:alpha val="50000"/>
                </a:schemeClr>
              </a:solidFill>
              <a:prstDash val="solid"/>
              <a:miter lim="800000"/>
              <a:headEnd type="none" w="med" len="med"/>
              <a:tailEnd type="none" w="med" len="med"/>
            </a:ln>
          </p:spPr>
          <p:txBody>
            <a:bodyPr lIns="0" tIns="0" rIns="0" bIns="0"/>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endParaRPr lang="en-AU" dirty="0"/>
            </a:p>
          </p:txBody>
        </p:sp>
        <p:sp>
          <p:nvSpPr>
            <p:cNvPr id="7" name="Oval 6"/>
            <p:cNvSpPr>
              <a:spLocks/>
            </p:cNvSpPr>
            <p:nvPr/>
          </p:nvSpPr>
          <p:spPr bwMode="auto">
            <a:xfrm>
              <a:off x="1880" y="1440"/>
              <a:ext cx="368" cy="368"/>
            </a:xfrm>
            <a:prstGeom prst="ellipse">
              <a:avLst/>
            </a:prstGeom>
            <a:solidFill>
              <a:schemeClr val="accent1">
                <a:alpha val="49803"/>
              </a:schemeClr>
            </a:solidFill>
            <a:ln w="25400" cap="flat">
              <a:solidFill>
                <a:schemeClr val="tx1">
                  <a:alpha val="50000"/>
                </a:schemeClr>
              </a:solidFill>
              <a:prstDash val="solid"/>
              <a:miter lim="800000"/>
              <a:headEnd type="none" w="med" len="med"/>
              <a:tailEnd type="none" w="med" len="med"/>
            </a:ln>
          </p:spPr>
          <p:txBody>
            <a:bodyPr lIns="0" tIns="0" rIns="0" bIns="0"/>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endParaRPr lang="en-AU" dirty="0"/>
            </a:p>
          </p:txBody>
        </p:sp>
        <p:sp>
          <p:nvSpPr>
            <p:cNvPr id="8" name="Oval 7"/>
            <p:cNvSpPr>
              <a:spLocks/>
            </p:cNvSpPr>
            <p:nvPr/>
          </p:nvSpPr>
          <p:spPr bwMode="auto">
            <a:xfrm>
              <a:off x="936" y="376"/>
              <a:ext cx="368" cy="368"/>
            </a:xfrm>
            <a:prstGeom prst="ellipse">
              <a:avLst/>
            </a:prstGeom>
            <a:solidFill>
              <a:schemeClr val="accent1">
                <a:alpha val="49803"/>
              </a:schemeClr>
            </a:solidFill>
            <a:ln w="25400" cap="flat">
              <a:solidFill>
                <a:schemeClr val="tx1">
                  <a:alpha val="50000"/>
                </a:schemeClr>
              </a:solidFill>
              <a:prstDash val="solid"/>
              <a:miter lim="800000"/>
              <a:headEnd type="none" w="med" len="med"/>
              <a:tailEnd type="none" w="med" len="med"/>
            </a:ln>
          </p:spPr>
          <p:txBody>
            <a:bodyPr lIns="0" tIns="0" rIns="0" bIns="0"/>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endParaRPr lang="en-AU" dirty="0"/>
            </a:p>
          </p:txBody>
        </p:sp>
        <p:sp>
          <p:nvSpPr>
            <p:cNvPr id="9" name="Line 7"/>
            <p:cNvSpPr>
              <a:spLocks noChangeShapeType="1"/>
            </p:cNvSpPr>
            <p:nvPr/>
          </p:nvSpPr>
          <p:spPr bwMode="auto">
            <a:xfrm flipH="1">
              <a:off x="240" y="667"/>
              <a:ext cx="732" cy="802"/>
            </a:xfrm>
            <a:prstGeom prst="line">
              <a:avLst/>
            </a:prstGeom>
            <a:noFill/>
            <a:ln w="38100" cap="flat">
              <a:solidFill>
                <a:schemeClr val="tx1">
                  <a:alpha val="50000"/>
                </a:schemeClr>
              </a:solidFill>
              <a:prstDash val="solid"/>
              <a:miter lim="800000"/>
              <a:headEnd type="stealth"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endParaRPr lang="en-AU" dirty="0"/>
            </a:p>
          </p:txBody>
        </p:sp>
        <p:sp>
          <p:nvSpPr>
            <p:cNvPr id="10" name="Line 8"/>
            <p:cNvSpPr>
              <a:spLocks noChangeShapeType="1"/>
            </p:cNvSpPr>
            <p:nvPr/>
          </p:nvSpPr>
          <p:spPr bwMode="auto">
            <a:xfrm flipH="1">
              <a:off x="351" y="1657"/>
              <a:ext cx="1505" cy="17"/>
            </a:xfrm>
            <a:prstGeom prst="line">
              <a:avLst/>
            </a:prstGeom>
            <a:noFill/>
            <a:ln w="38100" cap="flat">
              <a:solidFill>
                <a:schemeClr val="tx1">
                  <a:alpha val="50000"/>
                </a:schemeClr>
              </a:solidFill>
              <a:prstDash val="solid"/>
              <a:miter lim="800000"/>
              <a:headEnd type="stealth"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endParaRPr lang="en-AU" dirty="0"/>
            </a:p>
          </p:txBody>
        </p:sp>
        <p:sp>
          <p:nvSpPr>
            <p:cNvPr id="11" name="Line 9"/>
            <p:cNvSpPr>
              <a:spLocks noChangeShapeType="1"/>
            </p:cNvSpPr>
            <p:nvPr/>
          </p:nvSpPr>
          <p:spPr bwMode="auto">
            <a:xfrm rot="10800000">
              <a:off x="1337" y="605"/>
              <a:ext cx="706" cy="850"/>
            </a:xfrm>
            <a:prstGeom prst="line">
              <a:avLst/>
            </a:prstGeom>
            <a:noFill/>
            <a:ln w="38100" cap="flat">
              <a:solidFill>
                <a:schemeClr val="tx1">
                  <a:alpha val="50000"/>
                </a:schemeClr>
              </a:solidFill>
              <a:prstDash val="solid"/>
              <a:miter lim="800000"/>
              <a:headEnd type="stealth"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endParaRPr lang="en-AU" dirty="0"/>
            </a:p>
          </p:txBody>
        </p:sp>
        <p:grpSp>
          <p:nvGrpSpPr>
            <p:cNvPr id="12" name="Group 11"/>
            <p:cNvGrpSpPr>
              <a:grpSpLocks/>
            </p:cNvGrpSpPr>
            <p:nvPr/>
          </p:nvGrpSpPr>
          <p:grpSpPr bwMode="auto">
            <a:xfrm>
              <a:off x="39" y="1756"/>
              <a:ext cx="262" cy="353"/>
              <a:chOff x="0" y="0"/>
              <a:chExt cx="262" cy="353"/>
            </a:xfrm>
          </p:grpSpPr>
          <p:sp>
            <p:nvSpPr>
              <p:cNvPr id="26" name="Line 10"/>
              <p:cNvSpPr>
                <a:spLocks noChangeShapeType="1"/>
              </p:cNvSpPr>
              <p:nvPr/>
            </p:nvSpPr>
            <p:spPr bwMode="auto">
              <a:xfrm flipH="1">
                <a:off x="260" y="36"/>
                <a:ext cx="2" cy="311"/>
              </a:xfrm>
              <a:prstGeom prst="line">
                <a:avLst/>
              </a:prstGeom>
              <a:noFill/>
              <a:ln w="38100" cap="flat">
                <a:solidFill>
                  <a:schemeClr val="tx1">
                    <a:alpha val="5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endParaRPr lang="en-AU" dirty="0"/>
              </a:p>
            </p:txBody>
          </p:sp>
          <p:sp>
            <p:nvSpPr>
              <p:cNvPr id="27" name="Line 11"/>
              <p:cNvSpPr>
                <a:spLocks noChangeShapeType="1"/>
              </p:cNvSpPr>
              <p:nvPr/>
            </p:nvSpPr>
            <p:spPr bwMode="auto">
              <a:xfrm rot="10800000" flipH="1">
                <a:off x="0" y="332"/>
                <a:ext cx="255" cy="9"/>
              </a:xfrm>
              <a:prstGeom prst="line">
                <a:avLst/>
              </a:prstGeom>
              <a:noFill/>
              <a:ln w="38100" cap="flat">
                <a:solidFill>
                  <a:schemeClr val="tx1">
                    <a:alpha val="5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endParaRPr lang="en-AU" dirty="0"/>
              </a:p>
            </p:txBody>
          </p:sp>
          <p:sp>
            <p:nvSpPr>
              <p:cNvPr id="28" name="Line 12"/>
              <p:cNvSpPr>
                <a:spLocks noChangeShapeType="1"/>
              </p:cNvSpPr>
              <p:nvPr/>
            </p:nvSpPr>
            <p:spPr bwMode="auto">
              <a:xfrm flipH="1">
                <a:off x="18" y="0"/>
                <a:ext cx="5" cy="353"/>
              </a:xfrm>
              <a:prstGeom prst="line">
                <a:avLst/>
              </a:prstGeom>
              <a:noFill/>
              <a:ln w="38100" cap="flat">
                <a:solidFill>
                  <a:schemeClr val="tx1">
                    <a:alpha val="50000"/>
                  </a:schemeClr>
                </a:solidFill>
                <a:prstDash val="solid"/>
                <a:miter lim="800000"/>
                <a:headEnd type="stealth"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endParaRPr lang="en-AU" dirty="0"/>
              </a:p>
            </p:txBody>
          </p:sp>
        </p:grpSp>
        <p:grpSp>
          <p:nvGrpSpPr>
            <p:cNvPr id="13" name="Group 12"/>
            <p:cNvGrpSpPr>
              <a:grpSpLocks/>
            </p:cNvGrpSpPr>
            <p:nvPr/>
          </p:nvGrpSpPr>
          <p:grpSpPr bwMode="auto">
            <a:xfrm rot="10800000" flipH="1">
              <a:off x="984" y="64"/>
              <a:ext cx="262" cy="353"/>
              <a:chOff x="0" y="0"/>
              <a:chExt cx="262" cy="353"/>
            </a:xfrm>
          </p:grpSpPr>
          <p:sp>
            <p:nvSpPr>
              <p:cNvPr id="23" name="Line 14"/>
              <p:cNvSpPr>
                <a:spLocks noChangeShapeType="1"/>
              </p:cNvSpPr>
              <p:nvPr/>
            </p:nvSpPr>
            <p:spPr bwMode="auto">
              <a:xfrm flipH="1">
                <a:off x="260" y="36"/>
                <a:ext cx="2" cy="311"/>
              </a:xfrm>
              <a:prstGeom prst="line">
                <a:avLst/>
              </a:prstGeom>
              <a:noFill/>
              <a:ln w="38100" cap="flat">
                <a:solidFill>
                  <a:schemeClr val="tx1">
                    <a:alpha val="5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endParaRPr lang="en-AU" dirty="0"/>
              </a:p>
            </p:txBody>
          </p:sp>
          <p:sp>
            <p:nvSpPr>
              <p:cNvPr id="24" name="Line 15"/>
              <p:cNvSpPr>
                <a:spLocks noChangeShapeType="1"/>
              </p:cNvSpPr>
              <p:nvPr/>
            </p:nvSpPr>
            <p:spPr bwMode="auto">
              <a:xfrm rot="10800000" flipH="1">
                <a:off x="0" y="332"/>
                <a:ext cx="255" cy="9"/>
              </a:xfrm>
              <a:prstGeom prst="line">
                <a:avLst/>
              </a:prstGeom>
              <a:noFill/>
              <a:ln w="38100" cap="flat">
                <a:solidFill>
                  <a:schemeClr val="tx1">
                    <a:alpha val="50000"/>
                  </a:schemeClr>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endParaRPr lang="en-AU" dirty="0"/>
              </a:p>
            </p:txBody>
          </p:sp>
          <p:sp>
            <p:nvSpPr>
              <p:cNvPr id="25" name="Line 16"/>
              <p:cNvSpPr>
                <a:spLocks noChangeShapeType="1"/>
              </p:cNvSpPr>
              <p:nvPr/>
            </p:nvSpPr>
            <p:spPr bwMode="auto">
              <a:xfrm flipH="1">
                <a:off x="18" y="0"/>
                <a:ext cx="5" cy="353"/>
              </a:xfrm>
              <a:prstGeom prst="line">
                <a:avLst/>
              </a:prstGeom>
              <a:noFill/>
              <a:ln w="38100" cap="flat">
                <a:solidFill>
                  <a:schemeClr val="tx1">
                    <a:alpha val="50000"/>
                  </a:schemeClr>
                </a:solidFill>
                <a:prstDash val="solid"/>
                <a:miter lim="800000"/>
                <a:headEnd type="stealth"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endParaRPr lang="en-AU" dirty="0"/>
              </a:p>
            </p:txBody>
          </p:sp>
        </p:grpSp>
        <p:sp>
          <p:nvSpPr>
            <p:cNvPr id="14" name="Rectangle 13"/>
            <p:cNvSpPr>
              <a:spLocks/>
            </p:cNvSpPr>
            <p:nvPr/>
          </p:nvSpPr>
          <p:spPr bwMode="auto">
            <a:xfrm>
              <a:off x="27" y="2092"/>
              <a:ext cx="303"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r>
                <a:rPr lang="en-US" sz="1800" dirty="0">
                  <a:solidFill>
                    <a:schemeClr val="tx1"/>
                  </a:solidFill>
                  <a:ea typeface="Palatino" charset="0"/>
                  <a:cs typeface="Palatino" charset="0"/>
                </a:rPr>
                <a:t>1/1</a:t>
              </a:r>
            </a:p>
          </p:txBody>
        </p:sp>
        <p:sp>
          <p:nvSpPr>
            <p:cNvPr id="15" name="Rectangle 14"/>
            <p:cNvSpPr>
              <a:spLocks/>
            </p:cNvSpPr>
            <p:nvPr/>
          </p:nvSpPr>
          <p:spPr bwMode="auto">
            <a:xfrm>
              <a:off x="299" y="808"/>
              <a:ext cx="304"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r>
                <a:rPr lang="en-US" sz="1800" dirty="0">
                  <a:solidFill>
                    <a:schemeClr val="tx1"/>
                  </a:solidFill>
                  <a:ea typeface="Palatino" charset="0"/>
                  <a:cs typeface="Palatino" charset="0"/>
                </a:rPr>
                <a:t>0/0</a:t>
              </a:r>
            </a:p>
          </p:txBody>
        </p:sp>
        <p:sp>
          <p:nvSpPr>
            <p:cNvPr id="16" name="Rectangle 15"/>
            <p:cNvSpPr>
              <a:spLocks/>
            </p:cNvSpPr>
            <p:nvPr/>
          </p:nvSpPr>
          <p:spPr bwMode="auto">
            <a:xfrm>
              <a:off x="1295" y="0"/>
              <a:ext cx="296"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r>
                <a:rPr lang="en-US" sz="1800" dirty="0">
                  <a:solidFill>
                    <a:schemeClr val="tx1"/>
                  </a:solidFill>
                  <a:ea typeface="Palatino" charset="0"/>
                  <a:cs typeface="Palatino" charset="0"/>
                </a:rPr>
                <a:t>0/c</a:t>
              </a:r>
            </a:p>
          </p:txBody>
        </p:sp>
        <p:sp>
          <p:nvSpPr>
            <p:cNvPr id="17" name="Rectangle 16"/>
            <p:cNvSpPr>
              <a:spLocks/>
            </p:cNvSpPr>
            <p:nvPr/>
          </p:nvSpPr>
          <p:spPr bwMode="auto">
            <a:xfrm>
              <a:off x="1275" y="1048"/>
              <a:ext cx="304"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r>
                <a:rPr lang="en-US" sz="1800" dirty="0">
                  <a:solidFill>
                    <a:schemeClr val="tx1"/>
                  </a:solidFill>
                  <a:ea typeface="Palatino" charset="0"/>
                  <a:cs typeface="Palatino" charset="0"/>
                </a:rPr>
                <a:t>0/1</a:t>
              </a:r>
            </a:p>
          </p:txBody>
        </p:sp>
        <p:sp>
          <p:nvSpPr>
            <p:cNvPr id="18" name="Rectangle 17"/>
            <p:cNvSpPr>
              <a:spLocks/>
            </p:cNvSpPr>
            <p:nvPr/>
          </p:nvSpPr>
          <p:spPr bwMode="auto">
            <a:xfrm>
              <a:off x="1763" y="808"/>
              <a:ext cx="304"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r>
                <a:rPr lang="en-US" sz="1800" dirty="0">
                  <a:solidFill>
                    <a:schemeClr val="tx1"/>
                  </a:solidFill>
                  <a:ea typeface="Palatino" charset="0"/>
                  <a:cs typeface="Palatino" charset="0"/>
                </a:rPr>
                <a:t>1/1</a:t>
              </a:r>
            </a:p>
          </p:txBody>
        </p:sp>
        <p:sp>
          <p:nvSpPr>
            <p:cNvPr id="19" name="Rectangle 18"/>
            <p:cNvSpPr>
              <a:spLocks/>
            </p:cNvSpPr>
            <p:nvPr/>
          </p:nvSpPr>
          <p:spPr bwMode="auto">
            <a:xfrm>
              <a:off x="971" y="1776"/>
              <a:ext cx="304"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r>
                <a:rPr lang="en-US" sz="1800" dirty="0">
                  <a:solidFill>
                    <a:schemeClr val="tx1"/>
                  </a:solidFill>
                  <a:ea typeface="Palatino" charset="0"/>
                  <a:cs typeface="Palatino" charset="0"/>
                </a:rPr>
                <a:t>1/0</a:t>
              </a:r>
            </a:p>
          </p:txBody>
        </p:sp>
        <p:sp>
          <p:nvSpPr>
            <p:cNvPr id="20" name="Rectangle 19"/>
            <p:cNvSpPr>
              <a:spLocks/>
            </p:cNvSpPr>
            <p:nvPr/>
          </p:nvSpPr>
          <p:spPr bwMode="auto">
            <a:xfrm>
              <a:off x="87" y="1496"/>
              <a:ext cx="184"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r>
                <a:rPr lang="en-US" sz="1800" dirty="0">
                  <a:solidFill>
                    <a:schemeClr val="tx1"/>
                  </a:solidFill>
                  <a:ea typeface="Palatino" charset="0"/>
                  <a:cs typeface="Palatino" charset="0"/>
                </a:rPr>
                <a:t>A</a:t>
              </a:r>
            </a:p>
          </p:txBody>
        </p:sp>
        <p:sp>
          <p:nvSpPr>
            <p:cNvPr id="21" name="Rectangle 20"/>
            <p:cNvSpPr>
              <a:spLocks/>
            </p:cNvSpPr>
            <p:nvPr/>
          </p:nvSpPr>
          <p:spPr bwMode="auto">
            <a:xfrm>
              <a:off x="1044" y="432"/>
              <a:ext cx="159"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r>
                <a:rPr lang="en-US" sz="1800" dirty="0">
                  <a:solidFill>
                    <a:schemeClr val="tx1"/>
                  </a:solidFill>
                  <a:ea typeface="Palatino" charset="0"/>
                  <a:cs typeface="Palatino" charset="0"/>
                </a:rPr>
                <a:t>B</a:t>
              </a:r>
            </a:p>
          </p:txBody>
        </p:sp>
        <p:sp>
          <p:nvSpPr>
            <p:cNvPr id="22" name="Rectangle 21"/>
            <p:cNvSpPr>
              <a:spLocks/>
            </p:cNvSpPr>
            <p:nvPr/>
          </p:nvSpPr>
          <p:spPr bwMode="auto">
            <a:xfrm>
              <a:off x="1980" y="1496"/>
              <a:ext cx="175"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000000"/>
                  </a:solidFill>
                  <a:miter lim="800000"/>
                  <a:headEnd type="none" w="med" len="med"/>
                  <a:tailEnd type="none" w="med" len="med"/>
                </a14:hiddenLine>
              </a:ext>
            </a:extLst>
          </p:spPr>
          <p:txBody>
            <a:bodyPr wrap="none" lIns="0" tIns="0" rIns="0" bIns="0" anchor="ctr">
              <a:spAutoFit/>
            </a:bodyPr>
            <a:lstStyle>
              <a:defPPr>
                <a:defRPr lang="en-US"/>
              </a:defPPr>
              <a:lvl1pPr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1pPr>
              <a:lvl2pPr marL="4572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2pPr>
              <a:lvl3pPr marL="9144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3pPr>
              <a:lvl4pPr marL="13716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4pPr>
              <a:lvl5pPr marL="1828800" algn="ctr" rtl="0" fontAlgn="base">
                <a:spcBef>
                  <a:spcPct val="0"/>
                </a:spcBef>
                <a:spcAft>
                  <a:spcPct val="0"/>
                </a:spcAft>
                <a:defRPr sz="4000" kern="1200">
                  <a:solidFill>
                    <a:srgbClr val="5F7BAE"/>
                  </a:solidFill>
                  <a:latin typeface="Palatino" charset="0"/>
                  <a:ea typeface="ヒラギノ明朝 ProN W3" charset="0"/>
                  <a:cs typeface="ヒラギノ明朝 ProN W3" charset="0"/>
                  <a:sym typeface="Palatino" charset="0"/>
                </a:defRPr>
              </a:lvl5pPr>
              <a:lvl6pPr marL="22860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6pPr>
              <a:lvl7pPr marL="27432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7pPr>
              <a:lvl8pPr marL="32004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8pPr>
              <a:lvl9pPr marL="3657600" algn="l" defTabSz="914400" rtl="0" eaLnBrk="1" latinLnBrk="0" hangingPunct="1">
                <a:defRPr sz="4000" kern="1200">
                  <a:solidFill>
                    <a:srgbClr val="5F7BAE"/>
                  </a:solidFill>
                  <a:latin typeface="Palatino" charset="0"/>
                  <a:ea typeface="ヒラギノ明朝 ProN W3" charset="0"/>
                  <a:cs typeface="ヒラギノ明朝 ProN W3" charset="0"/>
                  <a:sym typeface="Palatino" charset="0"/>
                </a:defRPr>
              </a:lvl9pPr>
            </a:lstStyle>
            <a:p>
              <a:r>
                <a:rPr lang="en-US" sz="1800" dirty="0">
                  <a:solidFill>
                    <a:schemeClr val="tx1"/>
                  </a:solidFill>
                  <a:ea typeface="Palatino" charset="0"/>
                  <a:cs typeface="Palatino" charset="0"/>
                </a:rPr>
                <a:t>C</a:t>
              </a:r>
            </a:p>
          </p:txBody>
        </p:sp>
      </p:grpSp>
    </p:spTree>
    <p:extLst>
      <p:ext uri="{BB962C8B-B14F-4D97-AF65-F5344CB8AC3E}">
        <p14:creationId xmlns:p14="http://schemas.microsoft.com/office/powerpoint/2010/main" val="2058307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Genetic </a:t>
            </a:r>
            <a:r>
              <a:rPr lang="en-US" dirty="0" smtClean="0"/>
              <a:t>Programming</a:t>
            </a:r>
            <a:endParaRPr lang="en-AU" dirty="0"/>
          </a:p>
        </p:txBody>
      </p:sp>
      <p:sp>
        <p:nvSpPr>
          <p:cNvPr id="3" name="Content Placeholder 2"/>
          <p:cNvSpPr>
            <a:spLocks noGrp="1"/>
          </p:cNvSpPr>
          <p:nvPr>
            <p:ph idx="1"/>
          </p:nvPr>
        </p:nvSpPr>
        <p:spPr/>
        <p:txBody>
          <a:bodyPr/>
          <a:lstStyle/>
          <a:p>
            <a:pPr marL="838200" indent="-274638">
              <a:lnSpc>
                <a:spcPct val="150000"/>
              </a:lnSpc>
              <a:spcBef>
                <a:spcPct val="0"/>
              </a:spcBef>
              <a:buSzPct val="103000"/>
              <a:buFont typeface="Wingdings 2" charset="2"/>
              <a:buBlip>
                <a:blip r:embed="rId2"/>
              </a:buBlip>
              <a:tabLst>
                <a:tab pos="1524000" algn="l"/>
                <a:tab pos="1524000" algn="l"/>
                <a:tab pos="1524000" algn="l"/>
                <a:tab pos="1524000" algn="l"/>
                <a:tab pos="1524000" algn="l"/>
                <a:tab pos="1524000" algn="l"/>
                <a:tab pos="1524000" algn="l"/>
                <a:tab pos="1524000" algn="l"/>
                <a:tab pos="1524000" algn="l"/>
                <a:tab pos="1524000" algn="l"/>
              </a:tabLst>
            </a:pPr>
            <a:r>
              <a:rPr lang="en-US" sz="2800" dirty="0"/>
              <a:t>Developed by Koza to allow the program to evolve by itself during the evolution process</a:t>
            </a:r>
          </a:p>
          <a:p>
            <a:pPr marL="838200" indent="-274638">
              <a:lnSpc>
                <a:spcPct val="150000"/>
              </a:lnSpc>
              <a:spcBef>
                <a:spcPts val="700"/>
              </a:spcBef>
              <a:buSzPct val="103000"/>
              <a:buFont typeface="Wingdings 2" charset="2"/>
              <a:buBlip>
                <a:blip r:embed="rId2"/>
              </a:buBlip>
              <a:tabLst>
                <a:tab pos="1524000" algn="l"/>
                <a:tab pos="1524000" algn="l"/>
                <a:tab pos="1524000" algn="l"/>
                <a:tab pos="1524000" algn="l"/>
                <a:tab pos="1524000" algn="l"/>
                <a:tab pos="1524000" algn="l"/>
                <a:tab pos="1524000" algn="l"/>
                <a:tab pos="1524000" algn="l"/>
                <a:tab pos="1524000" algn="l"/>
                <a:tab pos="1524000" algn="l"/>
              </a:tabLst>
            </a:pPr>
            <a:r>
              <a:rPr lang="en-US" sz="2800" dirty="0"/>
              <a:t>Individuals are represented by Tree or </a:t>
            </a:r>
            <a:r>
              <a:rPr lang="en-US" sz="2800" dirty="0" smtClean="0"/>
              <a:t>Graphs</a:t>
            </a:r>
            <a:endParaRPr lang="en-US" sz="2800" dirty="0"/>
          </a:p>
        </p:txBody>
      </p:sp>
    </p:spTree>
    <p:extLst>
      <p:ext uri="{BB962C8B-B14F-4D97-AF65-F5344CB8AC3E}">
        <p14:creationId xmlns:p14="http://schemas.microsoft.com/office/powerpoint/2010/main" val="34623509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Genetic </a:t>
            </a:r>
            <a:r>
              <a:rPr lang="en-US" dirty="0" smtClean="0"/>
              <a:t>Programming</a:t>
            </a:r>
            <a:endParaRPr lang="en-AU" dirty="0"/>
          </a:p>
        </p:txBody>
      </p:sp>
      <p:sp>
        <p:nvSpPr>
          <p:cNvPr id="3" name="Content Placeholder 2"/>
          <p:cNvSpPr>
            <a:spLocks noGrp="1"/>
          </p:cNvSpPr>
          <p:nvPr>
            <p:ph idx="1"/>
          </p:nvPr>
        </p:nvSpPr>
        <p:spPr/>
        <p:txBody>
          <a:bodyPr/>
          <a:lstStyle/>
          <a:p>
            <a:pPr marL="876300" indent="-274638">
              <a:lnSpc>
                <a:spcPct val="150000"/>
              </a:lnSpc>
              <a:spcBef>
                <a:spcPct val="0"/>
              </a:spcBef>
              <a:buSzPct val="103000"/>
              <a:buFont typeface="Wingdings 2" charset="2"/>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sz="2800" dirty="0"/>
              <a:t>Different from GA,ES,EP where representation is linear (bit strings and real value vectors), Tree is non-linear</a:t>
            </a:r>
          </a:p>
          <a:p>
            <a:pPr marL="876300" indent="-274638">
              <a:lnSpc>
                <a:spcPct val="150000"/>
              </a:lnSpc>
              <a:spcBef>
                <a:spcPts val="700"/>
              </a:spcBef>
              <a:buSzPct val="103000"/>
              <a:buFont typeface="Wingdings 2" charset="2"/>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sz="2800" dirty="0"/>
              <a:t>Size depend on Depth and Width, while other representations have a </a:t>
            </a:r>
            <a:r>
              <a:rPr lang="en-US" sz="2800" dirty="0" smtClean="0"/>
              <a:t>fixed </a:t>
            </a:r>
            <a:r>
              <a:rPr lang="en-US" sz="2800" dirty="0"/>
              <a:t>size</a:t>
            </a:r>
          </a:p>
          <a:p>
            <a:pPr marL="876300" indent="-274638">
              <a:lnSpc>
                <a:spcPct val="150000"/>
              </a:lnSpc>
              <a:spcBef>
                <a:spcPts val="700"/>
              </a:spcBef>
              <a:buSzPct val="103000"/>
              <a:buFont typeface="Wingdings 2" charset="2"/>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sz="2800" dirty="0"/>
              <a:t>Only requires crossover OR </a:t>
            </a:r>
            <a:r>
              <a:rPr lang="en-US" sz="2800" dirty="0" smtClean="0"/>
              <a:t>mutation</a:t>
            </a:r>
            <a:endParaRPr lang="en-US" sz="2800" dirty="0"/>
          </a:p>
        </p:txBody>
      </p:sp>
    </p:spTree>
    <p:extLst>
      <p:ext uri="{BB962C8B-B14F-4D97-AF65-F5344CB8AC3E}">
        <p14:creationId xmlns:p14="http://schemas.microsoft.com/office/powerpoint/2010/main" val="41622140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Mutation</a:t>
            </a:r>
            <a:endParaRPr lang="en-AU" dirty="0"/>
          </a:p>
        </p:txBody>
      </p:sp>
      <p:sp>
        <p:nvSpPr>
          <p:cNvPr id="3" name="Content Placeholder 2"/>
          <p:cNvSpPr>
            <a:spLocks noGrp="1"/>
          </p:cNvSpPr>
          <p:nvPr>
            <p:ph idx="1"/>
          </p:nvPr>
        </p:nvSpPr>
        <p:spPr/>
        <p:txBody>
          <a:bodyPr>
            <a:normAutofit/>
          </a:bodyPr>
          <a:lstStyle/>
          <a:p>
            <a:pPr marL="838200" indent="-274638">
              <a:lnSpc>
                <a:spcPct val="150000"/>
              </a:lnSpc>
              <a:spcBef>
                <a:spcPct val="0"/>
              </a:spcBef>
              <a:buSzPct val="88000"/>
              <a:buFont typeface="Wingdings 2" charset="2"/>
              <a:buBlip>
                <a:blip r:embed="rId2"/>
              </a:buBlip>
              <a:tabLst>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Lst>
            </a:pPr>
            <a:r>
              <a:rPr lang="en-US" dirty="0"/>
              <a:t>Binary Mutation:</a:t>
            </a:r>
          </a:p>
          <a:p>
            <a:pPr marL="1295400" lvl="1">
              <a:lnSpc>
                <a:spcPct val="150000"/>
              </a:lnSpc>
              <a:buFont typeface="Wingdings 2" charset="2"/>
              <a:buBlip>
                <a:blip r:embed="rId2"/>
              </a:buBlip>
              <a:tabLst>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Lst>
            </a:pPr>
            <a:r>
              <a:rPr lang="en-US" sz="2600" dirty="0"/>
              <a:t>Flipping the bits, as there </a:t>
            </a:r>
            <a:r>
              <a:rPr lang="en-US" sz="2600" dirty="0" smtClean="0"/>
              <a:t>are </a:t>
            </a:r>
            <a:r>
              <a:rPr lang="en-US" sz="2600" dirty="0"/>
              <a:t>only two states of binary values : 0 and </a:t>
            </a:r>
            <a:r>
              <a:rPr lang="en-US" sz="2600" dirty="0" smtClean="0"/>
              <a:t>1</a:t>
            </a:r>
            <a:endParaRPr lang="en-US" sz="2600" dirty="0"/>
          </a:p>
          <a:p>
            <a:pPr marL="1295400" lvl="1">
              <a:lnSpc>
                <a:spcPct val="150000"/>
              </a:lnSpc>
              <a:buFont typeface="Wingdings 2" charset="2"/>
              <a:buBlip>
                <a:blip r:embed="rId2"/>
              </a:buBlip>
              <a:tabLst>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Lst>
            </a:pPr>
            <a:r>
              <a:rPr lang="en-US" sz="2600" dirty="0"/>
              <a:t>Mutating (0,1,0,0,1) will produce (1,0,1,0,1)</a:t>
            </a:r>
            <a:endParaRPr lang="en-US" sz="2600" dirty="0"/>
          </a:p>
        </p:txBody>
      </p:sp>
    </p:spTree>
    <p:extLst>
      <p:ext uri="{BB962C8B-B14F-4D97-AF65-F5344CB8AC3E}">
        <p14:creationId xmlns:p14="http://schemas.microsoft.com/office/powerpoint/2010/main" val="1144263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Mutation</a:t>
            </a:r>
            <a:endParaRPr lang="en-AU" dirty="0"/>
          </a:p>
        </p:txBody>
      </p:sp>
      <p:sp>
        <p:nvSpPr>
          <p:cNvPr id="3" name="Content Placeholder 2"/>
          <p:cNvSpPr>
            <a:spLocks noGrp="1"/>
          </p:cNvSpPr>
          <p:nvPr>
            <p:ph idx="1"/>
          </p:nvPr>
        </p:nvSpPr>
        <p:spPr/>
        <p:txBody>
          <a:bodyPr>
            <a:normAutofit lnSpcReduction="10000"/>
          </a:bodyPr>
          <a:lstStyle/>
          <a:p>
            <a:pPr marL="876300" indent="-274638">
              <a:lnSpc>
                <a:spcPct val="150000"/>
              </a:lnSpc>
              <a:spcBef>
                <a:spcPct val="0"/>
              </a:spcBef>
              <a:buSzPct val="88000"/>
              <a:buFont typeface="Wingdings 2" charset="2"/>
              <a:buBlip>
                <a:blip r:embed="rId2"/>
              </a:buBlip>
              <a:tabLst>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Lst>
            </a:pPr>
            <a:r>
              <a:rPr lang="en-US" dirty="0"/>
              <a:t>Real Value Mutation:</a:t>
            </a:r>
          </a:p>
          <a:p>
            <a:pPr marL="1333500" lvl="1">
              <a:lnSpc>
                <a:spcPct val="150000"/>
              </a:lnSpc>
              <a:buFont typeface="Wingdings 2" charset="2"/>
              <a:buBlip>
                <a:blip r:embed="rId2"/>
              </a:buBlip>
              <a:tabLst>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Lst>
            </a:pPr>
            <a:r>
              <a:rPr lang="en-US" sz="2600" dirty="0"/>
              <a:t>Randomly created value added to the variables with some predefined mutation rate</a:t>
            </a:r>
          </a:p>
          <a:p>
            <a:pPr marL="1333500" lvl="1">
              <a:lnSpc>
                <a:spcPct val="150000"/>
              </a:lnSpc>
              <a:buFont typeface="Wingdings 2" charset="2"/>
              <a:buBlip>
                <a:blip r:embed="rId2"/>
              </a:buBlip>
              <a:tabLst>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Lst>
            </a:pPr>
            <a:r>
              <a:rPr lang="en-US" sz="2600" dirty="0"/>
              <a:t> Mutation rate and Mutation step need to be defined</a:t>
            </a:r>
          </a:p>
          <a:p>
            <a:pPr marL="1333500" lvl="1">
              <a:lnSpc>
                <a:spcPct val="150000"/>
              </a:lnSpc>
              <a:buFont typeface="Wingdings 2" charset="2"/>
              <a:buBlip>
                <a:blip r:embed="rId2"/>
              </a:buBlip>
              <a:tabLst>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 pos="1524000" algn="l"/>
                <a:tab pos="1524000" algn="l"/>
                <a:tab pos="1524000" algn="l"/>
                <a:tab pos="1981200" algn="l"/>
                <a:tab pos="1981200" algn="l"/>
                <a:tab pos="1981200" algn="l"/>
                <a:tab pos="1981200" algn="l"/>
                <a:tab pos="1981200" algn="l"/>
              </a:tabLst>
            </a:pPr>
            <a:r>
              <a:rPr lang="en-US" sz="2600" dirty="0"/>
              <a:t>Mutation rate is inversely proportional to the number of variables (dimensions</a:t>
            </a:r>
            <a:r>
              <a:rPr lang="en-US" sz="2600" dirty="0" smtClean="0"/>
              <a:t>)</a:t>
            </a:r>
            <a:endParaRPr lang="en-US" sz="2600" dirty="0"/>
          </a:p>
        </p:txBody>
      </p:sp>
    </p:spTree>
    <p:extLst>
      <p:ext uri="{BB962C8B-B14F-4D97-AF65-F5344CB8AC3E}">
        <p14:creationId xmlns:p14="http://schemas.microsoft.com/office/powerpoint/2010/main" val="3467001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Sources &amp; References</a:t>
            </a:r>
            <a:endParaRPr lang="en-AU" dirty="0"/>
          </a:p>
        </p:txBody>
      </p:sp>
      <p:sp>
        <p:nvSpPr>
          <p:cNvPr id="3" name="Content Placeholder 2"/>
          <p:cNvSpPr>
            <a:spLocks noGrp="1"/>
          </p:cNvSpPr>
          <p:nvPr>
            <p:ph idx="1"/>
          </p:nvPr>
        </p:nvSpPr>
        <p:spPr/>
        <p:txBody>
          <a:bodyPr>
            <a:normAutofit fontScale="77500" lnSpcReduction="20000"/>
          </a:bodyPr>
          <a:lstStyle/>
          <a:p>
            <a:pPr marL="876300">
              <a:buFontTx/>
              <a:buBlip>
                <a:blip r:embed="rId2"/>
              </a:buBlip>
              <a:tabLst>
                <a:tab pos="1524000" algn="l"/>
                <a:tab pos="1524000" algn="l"/>
                <a:tab pos="1524000" algn="l"/>
                <a:tab pos="1524000" algn="l"/>
                <a:tab pos="1524000" algn="l"/>
              </a:tabLst>
            </a:pPr>
            <a:r>
              <a:rPr lang="en-US" sz="2800" dirty="0" smtClean="0"/>
              <a:t>Eiben A.E 2004, “What is Evolutionary Algorithm”, Available from: &lt;http://www.cs.vu.nl/~gusz/ecbook/Eiben-Smith-Intro2EC-Ch2.pdf&gt;.[29 August 2012 ].</a:t>
            </a:r>
          </a:p>
          <a:p>
            <a:pPr marL="876300">
              <a:buFontTx/>
              <a:buBlip>
                <a:blip r:embed="rId2"/>
              </a:buBlip>
              <a:tabLst>
                <a:tab pos="1524000" algn="l"/>
                <a:tab pos="1524000" algn="l"/>
                <a:tab pos="1524000" algn="l"/>
                <a:tab pos="1524000" algn="l"/>
                <a:tab pos="1524000" algn="l"/>
              </a:tabLst>
            </a:pPr>
            <a:r>
              <a:rPr lang="en-US" sz="2800" dirty="0" smtClean="0"/>
              <a:t>Michalewicz, Z., Hinterding, R., and Michalewicz, M., </a:t>
            </a:r>
            <a:r>
              <a:rPr lang="en-US" sz="2800" u="sng" dirty="0" smtClean="0">
                <a:hlinkClick r:id="rId3"/>
              </a:rPr>
              <a:t>Evolutionary Algorithms,</a:t>
            </a:r>
            <a:r>
              <a:rPr lang="en-US" sz="2800" dirty="0" smtClean="0"/>
              <a:t> Chapter 2 in Fuzzy Evolutionary Computation, W. Pedrycz (editor), Kluwer Academic, 1997. </a:t>
            </a:r>
          </a:p>
          <a:p>
            <a:pPr marL="876300">
              <a:buFontTx/>
              <a:buBlip>
                <a:blip r:embed="rId2"/>
              </a:buBlip>
              <a:tabLst>
                <a:tab pos="1524000" algn="l"/>
                <a:tab pos="1524000" algn="l"/>
                <a:tab pos="1524000" algn="l"/>
                <a:tab pos="1524000" algn="l"/>
                <a:tab pos="1524000" algn="l"/>
              </a:tabLst>
            </a:pPr>
            <a:r>
              <a:rPr lang="en-US" sz="2800" dirty="0" smtClean="0"/>
              <a:t>T. Bäck, U. Hammel, and H.-P. Schwefel, “Evolutionary computation: comments on the history and current state”, IEEE Transactions on Evolutionary Computation 1(1), 1997</a:t>
            </a:r>
          </a:p>
          <a:p>
            <a:pPr marL="876300">
              <a:buFontTx/>
              <a:buBlip>
                <a:blip r:embed="rId2"/>
              </a:buBlip>
              <a:tabLst>
                <a:tab pos="1524000" algn="l"/>
                <a:tab pos="1524000" algn="l"/>
                <a:tab pos="1524000" algn="l"/>
                <a:tab pos="1524000" algn="l"/>
                <a:tab pos="1524000" algn="l"/>
              </a:tabLst>
            </a:pPr>
            <a:r>
              <a:rPr lang="en-US" sz="2800" dirty="0" smtClean="0"/>
              <a:t>X. Yao, “Evolutionary computation: a gentle introduction”, Evolutionary Optimization, 2002</a:t>
            </a:r>
          </a:p>
          <a:p>
            <a:pPr marL="876300">
              <a:buFontTx/>
              <a:buBlip>
                <a:blip r:embed="rId2"/>
              </a:buBlip>
              <a:tabLst>
                <a:tab pos="1524000" algn="l"/>
                <a:tab pos="1524000" algn="l"/>
                <a:tab pos="1524000" algn="l"/>
                <a:tab pos="1524000" algn="l"/>
                <a:tab pos="1524000" algn="l"/>
              </a:tabLst>
            </a:pPr>
            <a:r>
              <a:rPr lang="en-US" sz="2800" dirty="0" smtClean="0"/>
              <a:t>Whitley, D 2001, “An Overview of Evolutionary Algorithm: Practical Issues and Common Pitfalls”,  Information and Software Technology, vol.43, pp. 817-831</a:t>
            </a:r>
          </a:p>
          <a:p>
            <a:endParaRPr lang="en-AU" dirty="0"/>
          </a:p>
        </p:txBody>
      </p:sp>
    </p:spTree>
    <p:extLst>
      <p:ext uri="{BB962C8B-B14F-4D97-AF65-F5344CB8AC3E}">
        <p14:creationId xmlns:p14="http://schemas.microsoft.com/office/powerpoint/2010/main" val="18122962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Self Adaptation</a:t>
            </a:r>
            <a:endParaRPr lang="en-AU" dirty="0"/>
          </a:p>
        </p:txBody>
      </p:sp>
      <p:sp>
        <p:nvSpPr>
          <p:cNvPr id="3" name="Content Placeholder 2"/>
          <p:cNvSpPr>
            <a:spLocks noGrp="1"/>
          </p:cNvSpPr>
          <p:nvPr>
            <p:ph idx="1"/>
          </p:nvPr>
        </p:nvSpPr>
        <p:spPr/>
        <p:txBody>
          <a:bodyPr/>
          <a:lstStyle/>
          <a:p>
            <a:r>
              <a:rPr lang="en-AU" dirty="0" smtClean="0"/>
              <a:t>Don’t know what values to assign to parameters – so let them evolve!</a:t>
            </a:r>
          </a:p>
          <a:p>
            <a:r>
              <a:rPr lang="en-AU" dirty="0" smtClean="0"/>
              <a:t>Population consisting of real vectors </a:t>
            </a:r>
            <a:br>
              <a:rPr lang="en-AU" dirty="0" smtClean="0"/>
            </a:br>
            <a:r>
              <a:rPr lang="en-AU" u="sng" dirty="0" smtClean="0"/>
              <a:t>x</a:t>
            </a:r>
            <a:r>
              <a:rPr lang="en-AU" dirty="0" smtClean="0"/>
              <a:t> = (x</a:t>
            </a:r>
            <a:r>
              <a:rPr lang="en-AU" baseline="-25000" dirty="0" smtClean="0"/>
              <a:t>1</a:t>
            </a:r>
            <a:r>
              <a:rPr lang="en-AU" dirty="0" smtClean="0"/>
              <a:t>,x</a:t>
            </a:r>
            <a:r>
              <a:rPr lang="en-AU" baseline="-25000" dirty="0" smtClean="0"/>
              <a:t>2</a:t>
            </a:r>
            <a:r>
              <a:rPr lang="en-AU" dirty="0" smtClean="0"/>
              <a:t>,…,x</a:t>
            </a:r>
            <a:r>
              <a:rPr lang="en-AU" baseline="-25000" dirty="0" smtClean="0"/>
              <a:t>n</a:t>
            </a:r>
            <a:r>
              <a:rPr lang="en-AU" dirty="0" smtClean="0"/>
              <a:t>)</a:t>
            </a:r>
            <a:endParaRPr lang="en-AU" dirty="0" smtClean="0"/>
          </a:p>
          <a:p>
            <a:r>
              <a:rPr lang="en-AU" dirty="0" smtClean="0"/>
              <a:t>We produce offspring by adding random vectors to </a:t>
            </a:r>
            <a:r>
              <a:rPr lang="en-AU" dirty="0" smtClean="0"/>
              <a:t>them</a:t>
            </a:r>
            <a:endParaRPr lang="en-AU" dirty="0" smtClean="0"/>
          </a:p>
        </p:txBody>
      </p:sp>
    </p:spTree>
    <p:extLst>
      <p:ext uri="{BB962C8B-B14F-4D97-AF65-F5344CB8AC3E}">
        <p14:creationId xmlns:p14="http://schemas.microsoft.com/office/powerpoint/2010/main" val="1208804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Step Size</a:t>
            </a:r>
            <a:endParaRPr lang="en-AU" dirty="0"/>
          </a:p>
        </p:txBody>
      </p:sp>
      <p:sp>
        <p:nvSpPr>
          <p:cNvPr id="3" name="Content Placeholder 2"/>
          <p:cNvSpPr>
            <a:spLocks noGrp="1"/>
          </p:cNvSpPr>
          <p:nvPr>
            <p:ph idx="1"/>
          </p:nvPr>
        </p:nvSpPr>
        <p:spPr/>
        <p:txBody>
          <a:bodyPr/>
          <a:lstStyle/>
          <a:p>
            <a:r>
              <a:rPr lang="en-AU" dirty="0" smtClean="0"/>
              <a:t>Schwefel (1981): add vectors whose components are Gaussian random variates with mean </a:t>
            </a:r>
            <a:r>
              <a:rPr lang="en-AU" dirty="0" smtClean="0"/>
              <a:t>0</a:t>
            </a:r>
            <a:endParaRPr lang="en-AU" dirty="0" smtClean="0"/>
          </a:p>
          <a:p>
            <a:r>
              <a:rPr lang="en-AU" dirty="0" smtClean="0"/>
              <a:t>What standard deviation should be used?</a:t>
            </a:r>
          </a:p>
          <a:p>
            <a:r>
              <a:rPr lang="en-AU" dirty="0" smtClean="0"/>
              <a:t>The standard deviation evolves as the algorithm is </a:t>
            </a:r>
            <a:r>
              <a:rPr lang="en-AU" dirty="0" smtClean="0"/>
              <a:t>running</a:t>
            </a:r>
            <a:endParaRPr lang="en-AU" dirty="0" smtClean="0"/>
          </a:p>
        </p:txBody>
      </p:sp>
    </p:spTree>
    <p:extLst>
      <p:ext uri="{BB962C8B-B14F-4D97-AF65-F5344CB8AC3E}">
        <p14:creationId xmlns:p14="http://schemas.microsoft.com/office/powerpoint/2010/main" val="6857817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Step Size</a:t>
            </a:r>
            <a:endParaRPr lang="en-AU" dirty="0"/>
          </a:p>
        </p:txBody>
      </p:sp>
      <p:sp>
        <p:nvSpPr>
          <p:cNvPr id="3" name="Content Placeholder 2"/>
          <p:cNvSpPr>
            <a:spLocks noGrp="1"/>
          </p:cNvSpPr>
          <p:nvPr>
            <p:ph idx="1"/>
          </p:nvPr>
        </p:nvSpPr>
        <p:spPr/>
        <p:txBody>
          <a:bodyPr/>
          <a:lstStyle/>
          <a:p>
            <a:r>
              <a:rPr lang="en-AU" dirty="0" smtClean="0"/>
              <a:t>Represent entities as (</a:t>
            </a:r>
            <a:r>
              <a:rPr lang="en-AU" u="sng" dirty="0" smtClean="0"/>
              <a:t>x</a:t>
            </a:r>
            <a:r>
              <a:rPr lang="en-AU" dirty="0" smtClean="0"/>
              <a:t>,</a:t>
            </a:r>
            <a:r>
              <a:rPr lang="en-AU" u="sng" dirty="0" smtClean="0"/>
              <a:t>s</a:t>
            </a:r>
            <a:r>
              <a:rPr lang="en-AU" dirty="0" smtClean="0"/>
              <a:t>) – the individual itself (</a:t>
            </a:r>
            <a:r>
              <a:rPr lang="en-AU" u="sng" dirty="0" smtClean="0"/>
              <a:t>x</a:t>
            </a:r>
            <a:r>
              <a:rPr lang="en-AU" dirty="0" smtClean="0"/>
              <a:t>) and a step vector (</a:t>
            </a:r>
            <a:r>
              <a:rPr lang="en-AU" u="sng" dirty="0" smtClean="0"/>
              <a:t>s</a:t>
            </a:r>
            <a:r>
              <a:rPr lang="en-AU" dirty="0" smtClean="0"/>
              <a:t>)</a:t>
            </a:r>
            <a:endParaRPr lang="en-AU" dirty="0" smtClean="0"/>
          </a:p>
          <a:p>
            <a:r>
              <a:rPr lang="en-AU" dirty="0" smtClean="0"/>
              <a:t>We start by producing an offspring </a:t>
            </a:r>
            <a:r>
              <a:rPr lang="en-AU" u="sng" dirty="0" smtClean="0"/>
              <a:t>s’</a:t>
            </a:r>
            <a:r>
              <a:rPr lang="en-AU" dirty="0" smtClean="0"/>
              <a:t> from </a:t>
            </a:r>
            <a:r>
              <a:rPr lang="en-AU" u="sng" dirty="0" smtClean="0"/>
              <a:t>s</a:t>
            </a:r>
            <a:r>
              <a:rPr lang="en-AU" dirty="0" smtClean="0"/>
              <a:t>:</a:t>
            </a:r>
            <a:r>
              <a:rPr lang="en-AU" sz="1600" dirty="0" smtClean="0"/>
              <a:t/>
            </a:r>
            <a:br>
              <a:rPr lang="en-AU" sz="1600" dirty="0" smtClean="0"/>
            </a:br>
            <a:r>
              <a:rPr lang="en-AU" sz="1600" dirty="0" smtClean="0"/>
              <a:t/>
            </a:r>
            <a:br>
              <a:rPr lang="en-AU" sz="1600" dirty="0" smtClean="0"/>
            </a:br>
            <a:r>
              <a:rPr lang="en-AU" dirty="0" smtClean="0"/>
              <a:t>	 s</a:t>
            </a:r>
            <a:r>
              <a:rPr lang="en-AU" baseline="-25000" dirty="0" smtClean="0"/>
              <a:t>i</a:t>
            </a:r>
            <a:r>
              <a:rPr lang="en-AU" dirty="0" smtClean="0"/>
              <a:t>’ = s</a:t>
            </a:r>
            <a:r>
              <a:rPr lang="en-AU" baseline="-25000" dirty="0" smtClean="0"/>
              <a:t>i </a:t>
            </a:r>
            <a:r>
              <a:rPr lang="en-AU" dirty="0" smtClean="0">
                <a:solidFill>
                  <a:srgbClr val="0070C0"/>
                </a:solidFill>
              </a:rPr>
              <a:t>exp</a:t>
            </a:r>
            <a:r>
              <a:rPr lang="en-AU" dirty="0" smtClean="0"/>
              <a:t>(c</a:t>
            </a:r>
            <a:r>
              <a:rPr lang="en-AU" dirty="0" smtClean="0">
                <a:solidFill>
                  <a:srgbClr val="FF0000"/>
                </a:solidFill>
              </a:rPr>
              <a:t>n</a:t>
            </a:r>
            <a:r>
              <a:rPr lang="en-AU" baseline="30000" dirty="0" smtClean="0">
                <a:solidFill>
                  <a:srgbClr val="FF0000"/>
                </a:solidFill>
              </a:rPr>
              <a:t>-1/2</a:t>
            </a:r>
            <a:r>
              <a:rPr lang="en-AU" i="1" dirty="0" smtClean="0">
                <a:solidFill>
                  <a:srgbClr val="00B050"/>
                </a:solidFill>
              </a:rPr>
              <a:t>N</a:t>
            </a:r>
            <a:r>
              <a:rPr lang="en-AU" dirty="0" smtClean="0">
                <a:solidFill>
                  <a:srgbClr val="00B050"/>
                </a:solidFill>
              </a:rPr>
              <a:t>(0,1)</a:t>
            </a:r>
            <a:r>
              <a:rPr lang="en-AU" dirty="0" smtClean="0"/>
              <a:t> + d</a:t>
            </a:r>
            <a:r>
              <a:rPr lang="en-AU" dirty="0" smtClean="0">
                <a:solidFill>
                  <a:srgbClr val="FF0000"/>
                </a:solidFill>
              </a:rPr>
              <a:t>n</a:t>
            </a:r>
            <a:r>
              <a:rPr lang="en-AU" baseline="30000" dirty="0" smtClean="0">
                <a:solidFill>
                  <a:srgbClr val="FF0000"/>
                </a:solidFill>
              </a:rPr>
              <a:t>-1/4</a:t>
            </a:r>
            <a:r>
              <a:rPr lang="en-AU" i="1" dirty="0" smtClean="0">
                <a:solidFill>
                  <a:srgbClr val="00B050"/>
                </a:solidFill>
              </a:rPr>
              <a:t>N</a:t>
            </a:r>
            <a:r>
              <a:rPr lang="en-AU" baseline="-25000" dirty="0" smtClean="0">
                <a:solidFill>
                  <a:srgbClr val="00B050"/>
                </a:solidFill>
              </a:rPr>
              <a:t>i</a:t>
            </a:r>
            <a:r>
              <a:rPr lang="en-AU" dirty="0" smtClean="0">
                <a:solidFill>
                  <a:srgbClr val="00B050"/>
                </a:solidFill>
              </a:rPr>
              <a:t>(0,1)</a:t>
            </a:r>
            <a:r>
              <a:rPr lang="en-AU" dirty="0" smtClean="0"/>
              <a:t>)</a:t>
            </a:r>
            <a:br>
              <a:rPr lang="en-AU" dirty="0" smtClean="0"/>
            </a:br>
            <a:r>
              <a:rPr lang="en-AU" dirty="0" smtClean="0"/>
              <a:t>					</a:t>
            </a:r>
            <a:r>
              <a:rPr lang="en-AU" sz="1400" dirty="0" smtClean="0"/>
              <a:t>n = generation number, c,d&gt;0 </a:t>
            </a:r>
            <a:r>
              <a:rPr lang="en-AU" sz="1400" dirty="0" smtClean="0"/>
              <a:t>constants</a:t>
            </a:r>
            <a:endParaRPr lang="en-AU" sz="1400" dirty="0" smtClean="0"/>
          </a:p>
          <a:p>
            <a:r>
              <a:rPr lang="en-AU" dirty="0" smtClean="0"/>
              <a:t>We produce an offspring </a:t>
            </a:r>
            <a:r>
              <a:rPr lang="en-AU" u="sng" dirty="0" smtClean="0"/>
              <a:t>x’</a:t>
            </a:r>
            <a:r>
              <a:rPr lang="en-AU" dirty="0" smtClean="0"/>
              <a:t> from </a:t>
            </a:r>
            <a:r>
              <a:rPr lang="en-AU" u="sng" dirty="0" smtClean="0"/>
              <a:t>x</a:t>
            </a:r>
            <a:r>
              <a:rPr lang="en-AU" dirty="0" smtClean="0"/>
              <a:t>:</a:t>
            </a:r>
            <a:br>
              <a:rPr lang="en-AU" dirty="0" smtClean="0"/>
            </a:br>
            <a:r>
              <a:rPr lang="en-AU" dirty="0" smtClean="0"/>
              <a:t>	x</a:t>
            </a:r>
            <a:r>
              <a:rPr lang="en-AU" baseline="-25000" dirty="0" smtClean="0"/>
              <a:t>i</a:t>
            </a:r>
            <a:r>
              <a:rPr lang="en-AU" dirty="0" smtClean="0"/>
              <a:t>’ = x</a:t>
            </a:r>
            <a:r>
              <a:rPr lang="en-AU" baseline="-25000" dirty="0" smtClean="0"/>
              <a:t>i</a:t>
            </a:r>
            <a:r>
              <a:rPr lang="en-AU" dirty="0" smtClean="0"/>
              <a:t> + s</a:t>
            </a:r>
            <a:r>
              <a:rPr lang="en-AU" baseline="-25000" dirty="0" smtClean="0"/>
              <a:t>i</a:t>
            </a:r>
            <a:r>
              <a:rPr lang="en-AU" dirty="0" smtClean="0"/>
              <a:t>’</a:t>
            </a:r>
            <a:r>
              <a:rPr lang="en-AU" i="1" dirty="0" smtClean="0"/>
              <a:t>N</a:t>
            </a:r>
            <a:r>
              <a:rPr lang="en-AU" baseline="-25000" dirty="0" smtClean="0"/>
              <a:t>i</a:t>
            </a:r>
            <a:r>
              <a:rPr lang="en-AU" dirty="0" smtClean="0"/>
              <a:t>(0,1</a:t>
            </a:r>
            <a:r>
              <a:rPr lang="en-AU" dirty="0" smtClean="0"/>
              <a:t>)</a:t>
            </a:r>
            <a:endParaRPr lang="en-AU" dirty="0" smtClean="0"/>
          </a:p>
        </p:txBody>
      </p:sp>
    </p:spTree>
    <p:extLst>
      <p:ext uri="{BB962C8B-B14F-4D97-AF65-F5344CB8AC3E}">
        <p14:creationId xmlns:p14="http://schemas.microsoft.com/office/powerpoint/2010/main" val="751825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Contents</a:t>
            </a:r>
            <a:endParaRPr lang="en-AU" dirty="0"/>
          </a:p>
        </p:txBody>
      </p:sp>
      <p:sp>
        <p:nvSpPr>
          <p:cNvPr id="3" name="Content Placeholder 2"/>
          <p:cNvSpPr>
            <a:spLocks noGrp="1"/>
          </p:cNvSpPr>
          <p:nvPr>
            <p:ph idx="1"/>
          </p:nvPr>
        </p:nvSpPr>
        <p:spPr/>
        <p:txBody>
          <a:bodyPr>
            <a:normAutofit lnSpcReduction="10000"/>
          </a:bodyPr>
          <a:lstStyle/>
          <a:p>
            <a:pPr marL="838200" indent="-274638">
              <a:lnSpc>
                <a:spcPct val="12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What are Evolutionary Algorithms (EAs</a:t>
            </a:r>
            <a:r>
              <a:rPr lang="en-US" dirty="0" smtClean="0"/>
              <a:t>)?</a:t>
            </a:r>
            <a:endParaRPr lang="en-US" dirty="0"/>
          </a:p>
          <a:p>
            <a:pPr marL="838200" indent="-274638">
              <a:lnSpc>
                <a:spcPct val="12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Why are EAs Important?</a:t>
            </a:r>
          </a:p>
          <a:p>
            <a:pPr marL="838200" indent="-274638">
              <a:lnSpc>
                <a:spcPct val="12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Categories of EAs</a:t>
            </a:r>
          </a:p>
          <a:p>
            <a:pPr marL="838200" indent="-274638">
              <a:lnSpc>
                <a:spcPct val="12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Mutation</a:t>
            </a:r>
          </a:p>
          <a:p>
            <a:pPr marL="838200" indent="-274638">
              <a:lnSpc>
                <a:spcPct val="12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smtClean="0"/>
              <a:t>Self </a:t>
            </a:r>
            <a:r>
              <a:rPr lang="en-US" dirty="0"/>
              <a:t>Adaptation</a:t>
            </a:r>
          </a:p>
          <a:p>
            <a:pPr marL="838200" indent="-274638">
              <a:lnSpc>
                <a:spcPct val="12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Recombination</a:t>
            </a:r>
          </a:p>
          <a:p>
            <a:pPr marL="838200" indent="-274638">
              <a:lnSpc>
                <a:spcPct val="12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Selection</a:t>
            </a:r>
          </a:p>
          <a:p>
            <a:pPr marL="838200" indent="-274638">
              <a:lnSpc>
                <a:spcPct val="12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Application</a:t>
            </a:r>
            <a:endParaRPr lang="en-US" dirty="0"/>
          </a:p>
        </p:txBody>
      </p:sp>
    </p:spTree>
    <p:extLst>
      <p:ext uri="{BB962C8B-B14F-4D97-AF65-F5344CB8AC3E}">
        <p14:creationId xmlns:p14="http://schemas.microsoft.com/office/powerpoint/2010/main" val="2274315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Self Adaptation</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Other parameters can evolve using similar </a:t>
            </a:r>
            <a:r>
              <a:rPr lang="en-AU" dirty="0" smtClean="0"/>
              <a:t>ideas</a:t>
            </a:r>
            <a:endParaRPr lang="en-AU" dirty="0" smtClean="0"/>
          </a:p>
          <a:p>
            <a:r>
              <a:rPr lang="en-AU" dirty="0" smtClean="0"/>
              <a:t>Sources:</a:t>
            </a:r>
            <a:br>
              <a:rPr lang="en-AU" dirty="0" smtClean="0"/>
            </a:br>
            <a:r>
              <a:rPr lang="de-DE" sz="2000" dirty="0"/>
              <a:t>Bäck </a:t>
            </a:r>
            <a:r>
              <a:rPr lang="de-DE" sz="2000" dirty="0" smtClean="0"/>
              <a:t>T, Hammel, U &amp; Schwefel, H-P 1997, ‘</a:t>
            </a:r>
            <a:r>
              <a:rPr lang="en-AU" sz="2000" dirty="0" smtClean="0"/>
              <a:t>Evolutionary computation: comments on the history and current state’, </a:t>
            </a:r>
            <a:r>
              <a:rPr lang="en-AU" sz="2000" i="1" dirty="0" smtClean="0"/>
              <a:t>IEEE Transactions on Evolutionary Computation</a:t>
            </a:r>
            <a:r>
              <a:rPr lang="en-AU" sz="2000" dirty="0" smtClean="0"/>
              <a:t>, vol. 1, no. 1, pp. 3-17. Available from: IEEE Xplore Digital Library [23</a:t>
            </a:r>
            <a:r>
              <a:rPr lang="en-AU" sz="2000" baseline="30000" dirty="0" smtClean="0"/>
              <a:t>rd</a:t>
            </a:r>
            <a:r>
              <a:rPr lang="en-AU" sz="2000" dirty="0" smtClean="0"/>
              <a:t> August 2012]. </a:t>
            </a:r>
            <a:r>
              <a:rPr lang="en-AU" sz="2400" dirty="0" smtClean="0"/>
              <a:t/>
            </a:r>
            <a:br>
              <a:rPr lang="en-AU" sz="2400" dirty="0" smtClean="0"/>
            </a:br>
            <a:r>
              <a:rPr lang="en-AU" sz="2400" dirty="0" smtClean="0"/>
              <a:t/>
            </a:r>
            <a:br>
              <a:rPr lang="en-AU" sz="2400" dirty="0" smtClean="0"/>
            </a:br>
            <a:r>
              <a:rPr lang="en-AU" sz="2000" dirty="0" smtClean="0"/>
              <a:t>Beyer, HG 1995, ‘Toward a Theory of Evolution Strategies: Self-Adaptation’, </a:t>
            </a:r>
            <a:r>
              <a:rPr lang="en-AU" sz="2000" i="1" dirty="0" smtClean="0"/>
              <a:t>Evolutionary Computation</a:t>
            </a:r>
            <a:r>
              <a:rPr lang="en-AU" sz="2000" dirty="0" smtClean="0"/>
              <a:t>, vol. 3, no. 3, pp. 311-348. </a:t>
            </a:r>
            <a:r>
              <a:rPr lang="de-DE" sz="2400" dirty="0" smtClean="0"/>
              <a:t/>
            </a:r>
            <a:br>
              <a:rPr lang="de-DE" sz="2400" dirty="0" smtClean="0"/>
            </a:br>
            <a:r>
              <a:rPr lang="en-AU" sz="2400" dirty="0" smtClean="0"/>
              <a:t/>
            </a:r>
            <a:br>
              <a:rPr lang="en-AU" sz="2400" dirty="0" smtClean="0"/>
            </a:br>
            <a:r>
              <a:rPr lang="en-AU" sz="2000" dirty="0" smtClean="0"/>
              <a:t>Saravanan, N, Fogel, DB &amp; Nelson, KM 1995, ‘A comparison of methods for self-adaptation in evolutionary algorithms’, </a:t>
            </a:r>
            <a:r>
              <a:rPr lang="en-AU" sz="2000" i="1" dirty="0" smtClean="0"/>
              <a:t>BioSystems</a:t>
            </a:r>
            <a:r>
              <a:rPr lang="en-AU" sz="2000" dirty="0" smtClean="0"/>
              <a:t>, vol. 36, no. 2, pp. 157-166. Available from: Science Direct [26</a:t>
            </a:r>
            <a:r>
              <a:rPr lang="en-AU" sz="2000" baseline="30000" dirty="0" smtClean="0"/>
              <a:t>th</a:t>
            </a:r>
            <a:r>
              <a:rPr lang="en-AU" sz="2000" dirty="0" smtClean="0"/>
              <a:t> August 2012].</a:t>
            </a:r>
            <a:r>
              <a:rPr lang="en-AU" sz="2400" dirty="0" smtClean="0"/>
              <a:t> </a:t>
            </a:r>
            <a:br>
              <a:rPr lang="en-AU" sz="2400" dirty="0" smtClean="0"/>
            </a:br>
            <a:r>
              <a:rPr lang="en-AU" sz="2400" dirty="0" smtClean="0"/>
              <a:t/>
            </a:r>
            <a:br>
              <a:rPr lang="en-AU" sz="2400" dirty="0" smtClean="0"/>
            </a:br>
            <a:r>
              <a:rPr lang="en-AU" sz="2000" dirty="0" smtClean="0"/>
              <a:t>Schwefel, H-P 1981, </a:t>
            </a:r>
            <a:r>
              <a:rPr lang="en-AU" sz="2000" i="1" dirty="0" smtClean="0"/>
              <a:t>Numerical Optimization of Computer Models</a:t>
            </a:r>
            <a:r>
              <a:rPr lang="en-AU" sz="2000" dirty="0"/>
              <a:t>,</a:t>
            </a:r>
            <a:r>
              <a:rPr lang="en-AU" sz="2000" dirty="0" smtClean="0"/>
              <a:t> Wiley, Chichester.</a:t>
            </a:r>
          </a:p>
        </p:txBody>
      </p:sp>
    </p:spTree>
    <p:extLst>
      <p:ext uri="{BB962C8B-B14F-4D97-AF65-F5344CB8AC3E}">
        <p14:creationId xmlns:p14="http://schemas.microsoft.com/office/powerpoint/2010/main" val="20170836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Recombination</a:t>
            </a:r>
            <a:endParaRPr lang="en-AU" dirty="0"/>
          </a:p>
        </p:txBody>
      </p:sp>
      <p:sp>
        <p:nvSpPr>
          <p:cNvPr id="3" name="Content Placeholder 2"/>
          <p:cNvSpPr>
            <a:spLocks noGrp="1"/>
          </p:cNvSpPr>
          <p:nvPr>
            <p:ph idx="1"/>
          </p:nvPr>
        </p:nvSpPr>
        <p:spPr/>
        <p:txBody>
          <a:bodyPr/>
          <a:lstStyle/>
          <a:p>
            <a:r>
              <a:rPr lang="en-AU" dirty="0" smtClean="0"/>
              <a:t>Produce offspring from 2 or more entities in the original </a:t>
            </a:r>
            <a:r>
              <a:rPr lang="en-AU" dirty="0" smtClean="0"/>
              <a:t>population</a:t>
            </a:r>
            <a:endParaRPr lang="en-AU" dirty="0" smtClean="0"/>
          </a:p>
          <a:p>
            <a:r>
              <a:rPr lang="en-AU" dirty="0" smtClean="0"/>
              <a:t>Most easily addressed using bitstring </a:t>
            </a:r>
            <a:r>
              <a:rPr lang="en-AU" dirty="0" smtClean="0"/>
              <a:t>representations</a:t>
            </a:r>
            <a:endParaRPr lang="en-AU" dirty="0" smtClean="0"/>
          </a:p>
        </p:txBody>
      </p:sp>
    </p:spTree>
    <p:extLst>
      <p:ext uri="{BB962C8B-B14F-4D97-AF65-F5344CB8AC3E}">
        <p14:creationId xmlns:p14="http://schemas.microsoft.com/office/powerpoint/2010/main" val="3441844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One </a:t>
            </a:r>
            <a:r>
              <a:rPr lang="en-AU" dirty="0"/>
              <a:t>P</a:t>
            </a:r>
            <a:r>
              <a:rPr lang="en-AU" dirty="0" smtClean="0"/>
              <a:t>oint Crossover</a:t>
            </a:r>
            <a:endParaRPr lang="en-AU" dirty="0"/>
          </a:p>
        </p:txBody>
      </p:sp>
      <p:sp>
        <p:nvSpPr>
          <p:cNvPr id="3" name="Content Placeholder 2"/>
          <p:cNvSpPr>
            <a:spLocks noGrp="1"/>
          </p:cNvSpPr>
          <p:nvPr>
            <p:ph idx="1"/>
          </p:nvPr>
        </p:nvSpPr>
        <p:spPr/>
        <p:txBody>
          <a:bodyPr/>
          <a:lstStyle/>
          <a:p>
            <a:r>
              <a:rPr lang="en-AU" dirty="0" smtClean="0"/>
              <a:t>Entities are represented in the population as bitstrings of length </a:t>
            </a:r>
            <a:r>
              <a:rPr lang="en-AU" i="1" dirty="0" smtClean="0"/>
              <a:t>n</a:t>
            </a:r>
            <a:endParaRPr lang="en-AU" dirty="0" smtClean="0"/>
          </a:p>
          <a:p>
            <a:r>
              <a:rPr lang="en-AU" dirty="0" smtClean="0"/>
              <a:t>Randomly select a crossover point </a:t>
            </a:r>
            <a:r>
              <a:rPr lang="en-AU" i="1" dirty="0" smtClean="0"/>
              <a:t>p</a:t>
            </a:r>
            <a:r>
              <a:rPr lang="en-AU" dirty="0" smtClean="0"/>
              <a:t> from 1 to </a:t>
            </a:r>
            <a:r>
              <a:rPr lang="en-AU" i="1" dirty="0" smtClean="0"/>
              <a:t>n</a:t>
            </a:r>
            <a:r>
              <a:rPr lang="en-AU" dirty="0" smtClean="0"/>
              <a:t> (inclusive</a:t>
            </a:r>
            <a:r>
              <a:rPr lang="en-AU" dirty="0" smtClean="0"/>
              <a:t>) </a:t>
            </a:r>
            <a:endParaRPr lang="en-AU" dirty="0" smtClean="0"/>
          </a:p>
          <a:p>
            <a:r>
              <a:rPr lang="en-AU" dirty="0" smtClean="0"/>
              <a:t>Take the substring formed by the first </a:t>
            </a:r>
            <a:r>
              <a:rPr lang="en-AU" i="1" dirty="0" smtClean="0"/>
              <a:t>p</a:t>
            </a:r>
            <a:r>
              <a:rPr lang="en-AU" dirty="0" smtClean="0"/>
              <a:t> bits of the first string and append to it the </a:t>
            </a:r>
            <a:r>
              <a:rPr lang="en-AU" dirty="0" smtClean="0"/>
              <a:t>last </a:t>
            </a:r>
            <a:r>
              <a:rPr lang="en-AU" i="1" dirty="0" smtClean="0"/>
              <a:t>n-p</a:t>
            </a:r>
            <a:r>
              <a:rPr lang="en-AU" dirty="0" smtClean="0"/>
              <a:t> bits of the second string to give </a:t>
            </a:r>
            <a:r>
              <a:rPr lang="en-AU" dirty="0" smtClean="0"/>
              <a:t>offspring</a:t>
            </a:r>
            <a:endParaRPr lang="en-AU" i="1" dirty="0" smtClean="0"/>
          </a:p>
        </p:txBody>
      </p:sp>
    </p:spTree>
    <p:extLst>
      <p:ext uri="{BB962C8B-B14F-4D97-AF65-F5344CB8AC3E}">
        <p14:creationId xmlns:p14="http://schemas.microsoft.com/office/powerpoint/2010/main" val="35670848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One </a:t>
            </a:r>
            <a:r>
              <a:rPr lang="en-AU" dirty="0"/>
              <a:t>P</a:t>
            </a:r>
            <a:r>
              <a:rPr lang="en-AU" dirty="0" smtClean="0"/>
              <a:t>oint Crossover</a:t>
            </a:r>
            <a:endParaRPr lang="en-AU" dirty="0"/>
          </a:p>
        </p:txBody>
      </p:sp>
      <p:sp>
        <p:nvSpPr>
          <p:cNvPr id="3" name="Content Placeholder 2"/>
          <p:cNvSpPr>
            <a:spLocks noGrp="1"/>
          </p:cNvSpPr>
          <p:nvPr>
            <p:ph idx="1"/>
          </p:nvPr>
        </p:nvSpPr>
        <p:spPr/>
        <p:txBody>
          <a:bodyPr/>
          <a:lstStyle/>
          <a:p>
            <a:r>
              <a:rPr lang="en-AU" dirty="0" smtClean="0"/>
              <a:t>Bitstrings of length 8:</a:t>
            </a:r>
            <a:r>
              <a:rPr lang="en-AU" dirty="0"/>
              <a:t/>
            </a:r>
            <a:br>
              <a:rPr lang="en-AU" dirty="0"/>
            </a:br>
            <a:r>
              <a:rPr lang="en-AU" dirty="0" smtClean="0"/>
              <a:t>01011100 and </a:t>
            </a:r>
            <a:r>
              <a:rPr lang="en-AU" dirty="0" smtClean="0"/>
              <a:t>00001111</a:t>
            </a:r>
            <a:endParaRPr lang="en-AU" dirty="0" smtClean="0"/>
          </a:p>
          <a:p>
            <a:r>
              <a:rPr lang="en-AU" dirty="0" smtClean="0"/>
              <a:t>Choose crossover point of </a:t>
            </a:r>
            <a:r>
              <a:rPr lang="en-AU" dirty="0" smtClean="0"/>
              <a:t>6</a:t>
            </a:r>
            <a:endParaRPr lang="en-AU" dirty="0" smtClean="0"/>
          </a:p>
          <a:p>
            <a:r>
              <a:rPr lang="en-AU" dirty="0" smtClean="0"/>
              <a:t>Take the first 6 bits from </a:t>
            </a:r>
            <a:r>
              <a:rPr lang="en-AU" dirty="0" smtClean="0">
                <a:solidFill>
                  <a:srgbClr val="FF0000"/>
                </a:solidFill>
              </a:rPr>
              <a:t>010111</a:t>
            </a:r>
            <a:r>
              <a:rPr lang="en-AU" dirty="0" smtClean="0"/>
              <a:t>00</a:t>
            </a:r>
            <a:endParaRPr lang="en-AU" dirty="0" smtClean="0"/>
          </a:p>
          <a:p>
            <a:r>
              <a:rPr lang="en-AU" dirty="0" smtClean="0"/>
              <a:t>Take the last 2 bits from </a:t>
            </a:r>
            <a:r>
              <a:rPr lang="en-AU" dirty="0" smtClean="0"/>
              <a:t>000011</a:t>
            </a:r>
            <a:r>
              <a:rPr lang="en-AU" dirty="0" smtClean="0">
                <a:solidFill>
                  <a:srgbClr val="00B050"/>
                </a:solidFill>
              </a:rPr>
              <a:t>11</a:t>
            </a:r>
            <a:endParaRPr lang="en-AU" dirty="0" smtClean="0"/>
          </a:p>
          <a:p>
            <a:r>
              <a:rPr lang="en-AU" dirty="0" smtClean="0"/>
              <a:t>Form the offspring </a:t>
            </a:r>
            <a:r>
              <a:rPr lang="en-AU" dirty="0" smtClean="0">
                <a:solidFill>
                  <a:srgbClr val="FF0000"/>
                </a:solidFill>
              </a:rPr>
              <a:t>010111</a:t>
            </a:r>
            <a:r>
              <a:rPr lang="en-AU" dirty="0" smtClean="0">
                <a:solidFill>
                  <a:srgbClr val="00B050"/>
                </a:solidFill>
              </a:rPr>
              <a:t>11</a:t>
            </a:r>
            <a:endParaRPr lang="en-AU" dirty="0"/>
          </a:p>
        </p:txBody>
      </p:sp>
    </p:spTree>
    <p:extLst>
      <p:ext uri="{BB962C8B-B14F-4D97-AF65-F5344CB8AC3E}">
        <p14:creationId xmlns:p14="http://schemas.microsoft.com/office/powerpoint/2010/main" val="37694314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Uniform Crossover</a:t>
            </a:r>
            <a:endParaRPr lang="en-AU" dirty="0"/>
          </a:p>
        </p:txBody>
      </p:sp>
      <p:sp>
        <p:nvSpPr>
          <p:cNvPr id="3" name="Content Placeholder 2"/>
          <p:cNvSpPr>
            <a:spLocks noGrp="1"/>
          </p:cNvSpPr>
          <p:nvPr>
            <p:ph idx="1"/>
          </p:nvPr>
        </p:nvSpPr>
        <p:spPr/>
        <p:txBody>
          <a:bodyPr/>
          <a:lstStyle/>
          <a:p>
            <a:r>
              <a:rPr lang="en-AU" dirty="0" smtClean="0"/>
              <a:t>Form a new offspring from 2 parents by selecting bits from each parent with a particular </a:t>
            </a:r>
            <a:r>
              <a:rPr lang="en-AU" dirty="0" smtClean="0"/>
              <a:t>probability</a:t>
            </a:r>
            <a:endParaRPr lang="en-AU" dirty="0" smtClean="0"/>
          </a:p>
          <a:p>
            <a:r>
              <a:rPr lang="en-AU" dirty="0" smtClean="0"/>
              <a:t>For example, given strings: </a:t>
            </a:r>
            <a:br>
              <a:rPr lang="en-AU" dirty="0" smtClean="0"/>
            </a:br>
            <a:r>
              <a:rPr lang="en-AU" dirty="0" smtClean="0"/>
              <a:t>11001011 and </a:t>
            </a:r>
            <a:r>
              <a:rPr lang="en-AU" dirty="0" smtClean="0"/>
              <a:t>01010101</a:t>
            </a:r>
            <a:endParaRPr lang="en-AU" dirty="0" smtClean="0"/>
          </a:p>
          <a:p>
            <a:r>
              <a:rPr lang="en-AU" dirty="0" smtClean="0"/>
              <a:t>Select bits from the first string with probability </a:t>
            </a:r>
            <a:r>
              <a:rPr lang="en-AU" dirty="0" smtClean="0"/>
              <a:t>½</a:t>
            </a:r>
            <a:endParaRPr lang="en-AU" dirty="0" smtClean="0"/>
          </a:p>
        </p:txBody>
      </p:sp>
    </p:spTree>
    <p:extLst>
      <p:ext uri="{BB962C8B-B14F-4D97-AF65-F5344CB8AC3E}">
        <p14:creationId xmlns:p14="http://schemas.microsoft.com/office/powerpoint/2010/main" val="34337193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Uniform Crossover</a:t>
            </a:r>
            <a:endParaRPr lang="en-AU" dirty="0"/>
          </a:p>
        </p:txBody>
      </p:sp>
      <p:sp>
        <p:nvSpPr>
          <p:cNvPr id="3" name="Content Placeholder 2"/>
          <p:cNvSpPr>
            <a:spLocks noGrp="1"/>
          </p:cNvSpPr>
          <p:nvPr>
            <p:ph idx="1"/>
          </p:nvPr>
        </p:nvSpPr>
        <p:spPr/>
        <p:txBody>
          <a:bodyPr/>
          <a:lstStyle/>
          <a:p>
            <a:r>
              <a:rPr lang="en-AU" dirty="0" smtClean="0"/>
              <a:t>Rolled a die 8 times: 2, 3, 6, 6, 3, 1, 3, </a:t>
            </a:r>
            <a:r>
              <a:rPr lang="en-AU" dirty="0" smtClean="0"/>
              <a:t>5</a:t>
            </a:r>
            <a:endParaRPr lang="en-AU" dirty="0"/>
          </a:p>
          <a:p>
            <a:r>
              <a:rPr lang="en-AU" dirty="0" smtClean="0"/>
              <a:t>Whenever the result is 3 or less, take a bit from the first string, otherwise, take a bit from the second </a:t>
            </a:r>
            <a:r>
              <a:rPr lang="en-AU" dirty="0" smtClean="0"/>
              <a:t>string:</a:t>
            </a:r>
            <a:r>
              <a:rPr lang="en-AU" dirty="0"/>
              <a:t/>
            </a:r>
            <a:br>
              <a:rPr lang="en-AU" dirty="0"/>
            </a:br>
            <a:r>
              <a:rPr lang="en-AU" dirty="0" smtClean="0">
                <a:solidFill>
                  <a:srgbClr val="FF0000"/>
                </a:solidFill>
              </a:rPr>
              <a:t>23</a:t>
            </a:r>
            <a:r>
              <a:rPr lang="en-AU" dirty="0" smtClean="0"/>
              <a:t>66</a:t>
            </a:r>
            <a:r>
              <a:rPr lang="en-AU" dirty="0" smtClean="0">
                <a:solidFill>
                  <a:srgbClr val="FF0000"/>
                </a:solidFill>
              </a:rPr>
              <a:t>313</a:t>
            </a:r>
            <a:r>
              <a:rPr lang="en-AU" dirty="0" smtClean="0"/>
              <a:t>5     23</a:t>
            </a:r>
            <a:r>
              <a:rPr lang="en-AU" dirty="0" smtClean="0">
                <a:solidFill>
                  <a:srgbClr val="00B050"/>
                </a:solidFill>
              </a:rPr>
              <a:t>66</a:t>
            </a:r>
            <a:r>
              <a:rPr lang="en-AU" dirty="0" smtClean="0"/>
              <a:t>313</a:t>
            </a:r>
            <a:r>
              <a:rPr lang="en-AU" dirty="0" smtClean="0">
                <a:solidFill>
                  <a:srgbClr val="00B050"/>
                </a:solidFill>
              </a:rPr>
              <a:t>5</a:t>
            </a:r>
            <a:r>
              <a:rPr lang="en-AU" dirty="0" smtClean="0"/>
              <a:t/>
            </a:r>
            <a:br>
              <a:rPr lang="en-AU" dirty="0" smtClean="0"/>
            </a:br>
            <a:r>
              <a:rPr lang="en-AU" dirty="0" smtClean="0">
                <a:solidFill>
                  <a:srgbClr val="FF0000"/>
                </a:solidFill>
              </a:rPr>
              <a:t>11</a:t>
            </a:r>
            <a:r>
              <a:rPr lang="en-AU" dirty="0" smtClean="0"/>
              <a:t>00</a:t>
            </a:r>
            <a:r>
              <a:rPr lang="en-AU" dirty="0" smtClean="0">
                <a:solidFill>
                  <a:srgbClr val="FF0000"/>
                </a:solidFill>
              </a:rPr>
              <a:t>101</a:t>
            </a:r>
            <a:r>
              <a:rPr lang="en-AU" dirty="0" smtClean="0"/>
              <a:t>1 and 01</a:t>
            </a:r>
            <a:r>
              <a:rPr lang="en-AU" dirty="0" smtClean="0">
                <a:solidFill>
                  <a:srgbClr val="00B050"/>
                </a:solidFill>
              </a:rPr>
              <a:t>01</a:t>
            </a:r>
            <a:r>
              <a:rPr lang="en-AU" dirty="0" smtClean="0"/>
              <a:t>010</a:t>
            </a:r>
            <a:r>
              <a:rPr lang="en-AU" dirty="0" smtClean="0">
                <a:solidFill>
                  <a:srgbClr val="00B050"/>
                </a:solidFill>
              </a:rPr>
              <a:t>1</a:t>
            </a:r>
          </a:p>
          <a:p>
            <a:r>
              <a:rPr lang="en-AU" dirty="0" smtClean="0"/>
              <a:t>Produce offspring: </a:t>
            </a:r>
            <a:r>
              <a:rPr lang="en-AU" dirty="0" smtClean="0">
                <a:solidFill>
                  <a:srgbClr val="FF0000"/>
                </a:solidFill>
              </a:rPr>
              <a:t>11</a:t>
            </a:r>
            <a:r>
              <a:rPr lang="en-AU" dirty="0" smtClean="0">
                <a:solidFill>
                  <a:srgbClr val="00B050"/>
                </a:solidFill>
              </a:rPr>
              <a:t>01</a:t>
            </a:r>
            <a:r>
              <a:rPr lang="en-AU" dirty="0" smtClean="0">
                <a:solidFill>
                  <a:srgbClr val="FF0000"/>
                </a:solidFill>
              </a:rPr>
              <a:t>101</a:t>
            </a:r>
            <a:r>
              <a:rPr lang="en-AU" dirty="0" smtClean="0">
                <a:solidFill>
                  <a:srgbClr val="00B050"/>
                </a:solidFill>
              </a:rPr>
              <a:t>1</a:t>
            </a:r>
            <a:endParaRPr lang="en-AU" dirty="0" smtClean="0"/>
          </a:p>
          <a:p>
            <a:endParaRPr lang="en-AU" dirty="0" smtClean="0"/>
          </a:p>
        </p:txBody>
      </p:sp>
    </p:spTree>
    <p:extLst>
      <p:ext uri="{BB962C8B-B14F-4D97-AF65-F5344CB8AC3E}">
        <p14:creationId xmlns:p14="http://schemas.microsoft.com/office/powerpoint/2010/main" val="1412122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Other Variants</a:t>
            </a:r>
            <a:endParaRPr lang="en-AU" dirty="0"/>
          </a:p>
        </p:txBody>
      </p:sp>
      <p:sp>
        <p:nvSpPr>
          <p:cNvPr id="3" name="Content Placeholder 2"/>
          <p:cNvSpPr>
            <a:spLocks noGrp="1"/>
          </p:cNvSpPr>
          <p:nvPr>
            <p:ph idx="1"/>
          </p:nvPr>
        </p:nvSpPr>
        <p:spPr/>
        <p:txBody>
          <a:bodyPr>
            <a:normAutofit/>
          </a:bodyPr>
          <a:lstStyle/>
          <a:p>
            <a:r>
              <a:rPr lang="en-AU" dirty="0" smtClean="0"/>
              <a:t>Multiple crossover </a:t>
            </a:r>
            <a:r>
              <a:rPr lang="en-AU" dirty="0" smtClean="0"/>
              <a:t>points</a:t>
            </a:r>
            <a:endParaRPr lang="en-AU" dirty="0" smtClean="0"/>
          </a:p>
          <a:p>
            <a:r>
              <a:rPr lang="en-AU" dirty="0" smtClean="0"/>
              <a:t>Multiple </a:t>
            </a:r>
            <a:r>
              <a:rPr lang="en-AU" dirty="0" smtClean="0"/>
              <a:t>parents</a:t>
            </a:r>
            <a:endParaRPr lang="en-AU" dirty="0" smtClean="0"/>
          </a:p>
          <a:p>
            <a:r>
              <a:rPr lang="en-AU" dirty="0" smtClean="0"/>
              <a:t>Probabilistic </a:t>
            </a:r>
            <a:r>
              <a:rPr lang="en-AU" dirty="0" smtClean="0"/>
              <a:t>application</a:t>
            </a:r>
            <a:endParaRPr lang="en-AU" dirty="0" smtClean="0"/>
          </a:p>
          <a:p>
            <a:endParaRPr lang="en-AU" dirty="0" smtClean="0"/>
          </a:p>
          <a:p>
            <a:r>
              <a:rPr lang="en-AU" dirty="0" smtClean="0"/>
              <a:t>Source:</a:t>
            </a:r>
            <a:br>
              <a:rPr lang="en-AU" dirty="0" smtClean="0"/>
            </a:br>
            <a:r>
              <a:rPr lang="de-DE" sz="2200" dirty="0" smtClean="0"/>
              <a:t>Bäck T, Hammel, U &amp; Schwefel, H-P 1997, ‘</a:t>
            </a:r>
            <a:r>
              <a:rPr lang="en-AU" sz="2200" dirty="0" smtClean="0"/>
              <a:t>Evolutionary computation: comments on the history and current state’, </a:t>
            </a:r>
            <a:r>
              <a:rPr lang="en-AU" sz="2200" i="1" dirty="0" smtClean="0"/>
              <a:t>IEEE Transactions on Evolutionary Computation</a:t>
            </a:r>
            <a:r>
              <a:rPr lang="en-AU" sz="2200" dirty="0" smtClean="0"/>
              <a:t>, vol. 1, no. 1, pp. 3-17. Available from: IEEE Xplore Digital Library [23</a:t>
            </a:r>
            <a:r>
              <a:rPr lang="en-AU" sz="2200" baseline="30000" dirty="0" smtClean="0"/>
              <a:t>rd</a:t>
            </a:r>
            <a:r>
              <a:rPr lang="en-AU" sz="2200" dirty="0" smtClean="0"/>
              <a:t> August 2012].</a:t>
            </a:r>
            <a:endParaRPr lang="en-AU" dirty="0" smtClean="0"/>
          </a:p>
          <a:p>
            <a:endParaRPr lang="en-AU" dirty="0" smtClean="0"/>
          </a:p>
        </p:txBody>
      </p:sp>
    </p:spTree>
    <p:extLst>
      <p:ext uri="{BB962C8B-B14F-4D97-AF65-F5344CB8AC3E}">
        <p14:creationId xmlns:p14="http://schemas.microsoft.com/office/powerpoint/2010/main" val="12469426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Selection</a:t>
            </a:r>
            <a:endParaRPr lang="en-AU" dirty="0"/>
          </a:p>
        </p:txBody>
      </p:sp>
      <p:sp>
        <p:nvSpPr>
          <p:cNvPr id="3" name="Content Placeholder 2"/>
          <p:cNvSpPr>
            <a:spLocks noGrp="1"/>
          </p:cNvSpPr>
          <p:nvPr>
            <p:ph idx="1"/>
          </p:nvPr>
        </p:nvSpPr>
        <p:spPr/>
        <p:txBody>
          <a:bodyPr>
            <a:normAutofit/>
          </a:bodyPr>
          <a:lstStyle/>
          <a:p>
            <a:r>
              <a:rPr lang="en-AU" dirty="0" smtClean="0"/>
              <a:t>How individuals and their offspring from one generation are selected to fill the next </a:t>
            </a:r>
            <a:r>
              <a:rPr lang="en-AU" dirty="0" smtClean="0"/>
              <a:t>generation</a:t>
            </a:r>
            <a:endParaRPr lang="en-AU" sz="2200" dirty="0"/>
          </a:p>
          <a:p>
            <a:r>
              <a:rPr lang="en-AU" dirty="0" smtClean="0"/>
              <a:t>May be probabilistic or </a:t>
            </a:r>
            <a:r>
              <a:rPr lang="en-AU" dirty="0" smtClean="0"/>
              <a:t>deterministic</a:t>
            </a:r>
            <a:endParaRPr lang="en-AU" dirty="0" smtClean="0"/>
          </a:p>
          <a:p>
            <a:pPr marL="0" indent="0">
              <a:buNone/>
            </a:pPr>
            <a:endParaRPr lang="en-AU" dirty="0" smtClean="0"/>
          </a:p>
          <a:p>
            <a:endParaRPr lang="en-AU" dirty="0" smtClean="0"/>
          </a:p>
        </p:txBody>
      </p:sp>
    </p:spTree>
    <p:extLst>
      <p:ext uri="{BB962C8B-B14F-4D97-AF65-F5344CB8AC3E}">
        <p14:creationId xmlns:p14="http://schemas.microsoft.com/office/powerpoint/2010/main" val="12732545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Proportional Selection</a:t>
            </a:r>
            <a:endParaRPr lang="en-AU" dirty="0"/>
          </a:p>
        </p:txBody>
      </p:sp>
      <p:sp>
        <p:nvSpPr>
          <p:cNvPr id="3" name="Content Placeholder 2"/>
          <p:cNvSpPr>
            <a:spLocks noGrp="1"/>
          </p:cNvSpPr>
          <p:nvPr>
            <p:ph idx="1"/>
          </p:nvPr>
        </p:nvSpPr>
        <p:spPr/>
        <p:txBody>
          <a:bodyPr>
            <a:normAutofit/>
          </a:bodyPr>
          <a:lstStyle/>
          <a:p>
            <a:r>
              <a:rPr lang="en-AU" dirty="0" smtClean="0"/>
              <a:t>Probabilistic </a:t>
            </a:r>
            <a:r>
              <a:rPr lang="en-AU" dirty="0" smtClean="0"/>
              <a:t>method</a:t>
            </a:r>
            <a:endParaRPr lang="en-AU" dirty="0" smtClean="0"/>
          </a:p>
          <a:p>
            <a:r>
              <a:rPr lang="en-AU" dirty="0" smtClean="0"/>
              <a:t>Assume that fitness f(x)&gt;0 for every entity x in the </a:t>
            </a:r>
            <a:r>
              <a:rPr lang="en-AU" dirty="0" smtClean="0"/>
              <a:t>population</a:t>
            </a:r>
            <a:endParaRPr lang="en-AU" dirty="0" smtClean="0"/>
          </a:p>
          <a:p>
            <a:r>
              <a:rPr lang="en-AU" dirty="0" smtClean="0"/>
              <a:t>p(y) = f(y) / (sum of f(x) for every x</a:t>
            </a:r>
            <a:r>
              <a:rPr lang="en-AU" dirty="0" smtClean="0"/>
              <a:t>)</a:t>
            </a:r>
            <a:endParaRPr lang="en-AU" dirty="0" smtClean="0"/>
          </a:p>
        </p:txBody>
      </p:sp>
    </p:spTree>
    <p:extLst>
      <p:ext uri="{BB962C8B-B14F-4D97-AF65-F5344CB8AC3E}">
        <p14:creationId xmlns:p14="http://schemas.microsoft.com/office/powerpoint/2010/main" val="28958650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Tournament Selection</a:t>
            </a:r>
            <a:endParaRPr lang="en-AU" dirty="0"/>
          </a:p>
        </p:txBody>
      </p:sp>
      <p:sp>
        <p:nvSpPr>
          <p:cNvPr id="3" name="Content Placeholder 2"/>
          <p:cNvSpPr>
            <a:spLocks noGrp="1"/>
          </p:cNvSpPr>
          <p:nvPr>
            <p:ph idx="1"/>
          </p:nvPr>
        </p:nvSpPr>
        <p:spPr/>
        <p:txBody>
          <a:bodyPr>
            <a:normAutofit/>
          </a:bodyPr>
          <a:lstStyle/>
          <a:p>
            <a:r>
              <a:rPr lang="en-AU" dirty="0" smtClean="0"/>
              <a:t>Probabilistic </a:t>
            </a:r>
            <a:r>
              <a:rPr lang="en-AU" dirty="0" smtClean="0"/>
              <a:t>method</a:t>
            </a:r>
            <a:endParaRPr lang="en-AU" dirty="0" smtClean="0"/>
          </a:p>
          <a:p>
            <a:r>
              <a:rPr lang="en-AU" dirty="0" smtClean="0"/>
              <a:t>Select q individuals randomly from the population with uniform </a:t>
            </a:r>
            <a:r>
              <a:rPr lang="en-AU" dirty="0" smtClean="0"/>
              <a:t>probability</a:t>
            </a:r>
            <a:endParaRPr lang="en-AU" dirty="0" smtClean="0"/>
          </a:p>
          <a:p>
            <a:r>
              <a:rPr lang="en-AU" dirty="0" smtClean="0"/>
              <a:t>The best individual of this set goes into the next </a:t>
            </a:r>
            <a:r>
              <a:rPr lang="en-AU" dirty="0" smtClean="0"/>
              <a:t>generation</a:t>
            </a:r>
            <a:endParaRPr lang="en-AU" dirty="0" smtClean="0"/>
          </a:p>
          <a:p>
            <a:r>
              <a:rPr lang="en-AU" dirty="0" smtClean="0"/>
              <a:t>Repeat until the next generation is </a:t>
            </a:r>
            <a:r>
              <a:rPr lang="en-AU" dirty="0" smtClean="0"/>
              <a:t>filled</a:t>
            </a:r>
            <a:endParaRPr lang="en-AU" dirty="0" smtClean="0"/>
          </a:p>
          <a:p>
            <a:endParaRPr lang="en-AU" dirty="0" smtClean="0"/>
          </a:p>
        </p:txBody>
      </p:sp>
    </p:spTree>
    <p:extLst>
      <p:ext uri="{BB962C8B-B14F-4D97-AF65-F5344CB8AC3E}">
        <p14:creationId xmlns:p14="http://schemas.microsoft.com/office/powerpoint/2010/main" val="1427637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Evolutionary </a:t>
            </a:r>
            <a:r>
              <a:rPr lang="en-US" dirty="0" smtClean="0"/>
              <a:t>Algorithms</a:t>
            </a:r>
            <a:endParaRPr lang="en-AU" dirty="0"/>
          </a:p>
        </p:txBody>
      </p:sp>
      <p:sp>
        <p:nvSpPr>
          <p:cNvPr id="3" name="Content Placeholder 2"/>
          <p:cNvSpPr>
            <a:spLocks noGrp="1"/>
          </p:cNvSpPr>
          <p:nvPr>
            <p:ph idx="1"/>
          </p:nvPr>
        </p:nvSpPr>
        <p:spPr/>
        <p:txBody>
          <a:bodyPr/>
          <a:lstStyle/>
          <a:p>
            <a:pPr marL="838200" indent="-274638">
              <a:lnSpc>
                <a:spcPct val="150000"/>
              </a:lnSpc>
              <a:buBlip>
                <a:blip r:embed="rId2"/>
              </a:buBlip>
              <a:tabLst>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Lst>
            </a:pPr>
            <a:r>
              <a:rPr lang="en-US" dirty="0"/>
              <a:t>Search methods that mimic the process of natural evolution</a:t>
            </a:r>
          </a:p>
          <a:p>
            <a:pPr marL="838200" indent="-274638">
              <a:lnSpc>
                <a:spcPct val="150000"/>
              </a:lnSpc>
              <a:buBlip>
                <a:blip r:embed="rId2"/>
              </a:buBlip>
              <a:tabLst>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Lst>
            </a:pPr>
            <a:r>
              <a:rPr lang="en-US" dirty="0" smtClean="0"/>
              <a:t>Principle of </a:t>
            </a:r>
            <a:r>
              <a:rPr lang="en-US" dirty="0"/>
              <a:t>“Survival of the Fittest”</a:t>
            </a:r>
          </a:p>
          <a:p>
            <a:pPr marL="1295400" lvl="1">
              <a:lnSpc>
                <a:spcPct val="150000"/>
              </a:lnSpc>
              <a:buFont typeface="Wingdings 2" charset="2"/>
              <a:buBlip>
                <a:blip r:embed="rId2"/>
              </a:buBlip>
              <a:tabLst>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Lst>
            </a:pPr>
            <a:r>
              <a:rPr lang="en-US" dirty="0" smtClean="0"/>
              <a:t>In each </a:t>
            </a:r>
            <a:r>
              <a:rPr lang="en-US" dirty="0"/>
              <a:t>generation, select the fittest parents</a:t>
            </a:r>
          </a:p>
          <a:p>
            <a:pPr marL="1295400" lvl="1">
              <a:lnSpc>
                <a:spcPct val="150000"/>
              </a:lnSpc>
              <a:buFont typeface="Wingdings 2" charset="2"/>
              <a:buBlip>
                <a:blip r:embed="rId2"/>
              </a:buBlip>
              <a:tabLst>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Lst>
            </a:pPr>
            <a:r>
              <a:rPr lang="en-US" dirty="0"/>
              <a:t>Re-combine those parents to produce new offspring</a:t>
            </a:r>
          </a:p>
          <a:p>
            <a:pPr marL="1295400" lvl="1">
              <a:lnSpc>
                <a:spcPct val="150000"/>
              </a:lnSpc>
              <a:buFont typeface="Wingdings 2" charset="2"/>
              <a:buBlip>
                <a:blip r:embed="rId2"/>
              </a:buBlip>
              <a:tabLst>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 pos="1524000" algn="l"/>
                <a:tab pos="1524000" algn="l"/>
                <a:tab pos="1981200" algn="l"/>
                <a:tab pos="1981200" algn="l"/>
                <a:tab pos="1981200" algn="l"/>
              </a:tabLst>
            </a:pPr>
            <a:r>
              <a:rPr lang="en-US" dirty="0" smtClean="0"/>
              <a:t>Perform mutations on </a:t>
            </a:r>
            <a:r>
              <a:rPr lang="en-US" dirty="0"/>
              <a:t>the new </a:t>
            </a:r>
            <a:r>
              <a:rPr lang="en-US" dirty="0" smtClean="0"/>
              <a:t>offspring</a:t>
            </a:r>
            <a:endParaRPr lang="en-US" dirty="0"/>
          </a:p>
        </p:txBody>
      </p:sp>
    </p:spTree>
    <p:extLst>
      <p:ext uri="{BB962C8B-B14F-4D97-AF65-F5344CB8AC3E}">
        <p14:creationId xmlns:p14="http://schemas.microsoft.com/office/powerpoint/2010/main" val="20573340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t>
            </a:r>
            <a:r>
              <a:rPr lang="el-GR" dirty="0" smtClean="0"/>
              <a:t>μ</a:t>
            </a:r>
            <a:r>
              <a:rPr lang="en-AU" dirty="0"/>
              <a:t>,</a:t>
            </a:r>
            <a:r>
              <a:rPr lang="el-GR" dirty="0" smtClean="0"/>
              <a:t>λ</a:t>
            </a:r>
            <a:r>
              <a:rPr lang="en-AU" dirty="0" smtClean="0"/>
              <a:t>)-Selection</a:t>
            </a:r>
            <a:endParaRPr lang="en-AU" dirty="0"/>
          </a:p>
        </p:txBody>
      </p:sp>
      <p:sp>
        <p:nvSpPr>
          <p:cNvPr id="3" name="Content Placeholder 2"/>
          <p:cNvSpPr>
            <a:spLocks noGrp="1"/>
          </p:cNvSpPr>
          <p:nvPr>
            <p:ph idx="1"/>
          </p:nvPr>
        </p:nvSpPr>
        <p:spPr/>
        <p:txBody>
          <a:bodyPr>
            <a:normAutofit/>
          </a:bodyPr>
          <a:lstStyle/>
          <a:p>
            <a:r>
              <a:rPr lang="en-AU" dirty="0" smtClean="0"/>
              <a:t>Deterministic </a:t>
            </a:r>
            <a:r>
              <a:rPr lang="en-AU" dirty="0" smtClean="0"/>
              <a:t>method</a:t>
            </a:r>
            <a:endParaRPr lang="en-AU" dirty="0" smtClean="0"/>
          </a:p>
          <a:p>
            <a:r>
              <a:rPr lang="en-AU" dirty="0" smtClean="0"/>
              <a:t>From a generation of </a:t>
            </a:r>
            <a:r>
              <a:rPr lang="el-GR" dirty="0" smtClean="0"/>
              <a:t>μ</a:t>
            </a:r>
            <a:r>
              <a:rPr lang="en-AU" dirty="0" smtClean="0"/>
              <a:t> individuals, </a:t>
            </a:r>
            <a:r>
              <a:rPr lang="el-GR" dirty="0" smtClean="0"/>
              <a:t>λ</a:t>
            </a:r>
            <a:r>
              <a:rPr lang="en-AU" dirty="0" smtClean="0"/>
              <a:t>&gt;</a:t>
            </a:r>
            <a:r>
              <a:rPr lang="el-GR" dirty="0" smtClean="0"/>
              <a:t>μ</a:t>
            </a:r>
            <a:r>
              <a:rPr lang="en-AU" dirty="0" smtClean="0"/>
              <a:t> offspring are </a:t>
            </a:r>
            <a:r>
              <a:rPr lang="en-AU" dirty="0" smtClean="0"/>
              <a:t>produced</a:t>
            </a:r>
            <a:endParaRPr lang="en-AU" dirty="0" smtClean="0"/>
          </a:p>
          <a:p>
            <a:r>
              <a:rPr lang="en-AU" dirty="0" smtClean="0"/>
              <a:t>The next generation is produced from the </a:t>
            </a:r>
            <a:r>
              <a:rPr lang="el-GR" dirty="0" smtClean="0"/>
              <a:t>μ</a:t>
            </a:r>
            <a:r>
              <a:rPr lang="en-AU" dirty="0" smtClean="0"/>
              <a:t> fittest individuals of the </a:t>
            </a:r>
            <a:r>
              <a:rPr lang="el-GR" dirty="0" smtClean="0"/>
              <a:t>λ</a:t>
            </a:r>
            <a:r>
              <a:rPr lang="en-AU" dirty="0" smtClean="0"/>
              <a:t> </a:t>
            </a:r>
            <a:r>
              <a:rPr lang="en-AU" dirty="0" smtClean="0"/>
              <a:t>offspring</a:t>
            </a:r>
            <a:endParaRPr lang="en-AU" dirty="0" smtClean="0"/>
          </a:p>
          <a:p>
            <a:r>
              <a:rPr lang="en-AU" dirty="0" smtClean="0"/>
              <a:t>The fittest member of the next generation may not be as fit as the fittest member of the previous </a:t>
            </a:r>
            <a:r>
              <a:rPr lang="en-AU" dirty="0" smtClean="0"/>
              <a:t>generation</a:t>
            </a:r>
            <a:endParaRPr lang="en-AU" dirty="0" smtClean="0"/>
          </a:p>
          <a:p>
            <a:endParaRPr lang="en-AU" dirty="0" smtClean="0"/>
          </a:p>
        </p:txBody>
      </p:sp>
    </p:spTree>
    <p:extLst>
      <p:ext uri="{BB962C8B-B14F-4D97-AF65-F5344CB8AC3E}">
        <p14:creationId xmlns:p14="http://schemas.microsoft.com/office/powerpoint/2010/main" val="12663317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t>
            </a:r>
            <a:r>
              <a:rPr lang="el-GR" dirty="0" smtClean="0"/>
              <a:t>μ</a:t>
            </a:r>
            <a:r>
              <a:rPr lang="en-AU" dirty="0" smtClean="0"/>
              <a:t>+</a:t>
            </a:r>
            <a:r>
              <a:rPr lang="el-GR" dirty="0" smtClean="0"/>
              <a:t>λ</a:t>
            </a:r>
            <a:r>
              <a:rPr lang="en-AU" dirty="0" smtClean="0"/>
              <a:t>)-Selection</a:t>
            </a:r>
            <a:endParaRPr lang="en-AU" dirty="0"/>
          </a:p>
        </p:txBody>
      </p:sp>
      <p:sp>
        <p:nvSpPr>
          <p:cNvPr id="3" name="Content Placeholder 2"/>
          <p:cNvSpPr>
            <a:spLocks noGrp="1"/>
          </p:cNvSpPr>
          <p:nvPr>
            <p:ph idx="1"/>
          </p:nvPr>
        </p:nvSpPr>
        <p:spPr/>
        <p:txBody>
          <a:bodyPr>
            <a:normAutofit/>
          </a:bodyPr>
          <a:lstStyle/>
          <a:p>
            <a:r>
              <a:rPr lang="en-AU" dirty="0" smtClean="0"/>
              <a:t>Deterministic </a:t>
            </a:r>
            <a:r>
              <a:rPr lang="en-AU" dirty="0" smtClean="0"/>
              <a:t>method</a:t>
            </a:r>
            <a:endParaRPr lang="en-AU" dirty="0" smtClean="0"/>
          </a:p>
          <a:p>
            <a:r>
              <a:rPr lang="en-AU" dirty="0" smtClean="0"/>
              <a:t>From a generation of </a:t>
            </a:r>
            <a:r>
              <a:rPr lang="el-GR" dirty="0" smtClean="0"/>
              <a:t>μ</a:t>
            </a:r>
            <a:r>
              <a:rPr lang="en-AU" dirty="0" smtClean="0"/>
              <a:t> individuals, </a:t>
            </a:r>
            <a:r>
              <a:rPr lang="el-GR" dirty="0" smtClean="0"/>
              <a:t>λ</a:t>
            </a:r>
            <a:r>
              <a:rPr lang="en-AU" dirty="0" smtClean="0"/>
              <a:t> offspring are </a:t>
            </a:r>
            <a:r>
              <a:rPr lang="en-AU" dirty="0" smtClean="0"/>
              <a:t>produced</a:t>
            </a:r>
            <a:endParaRPr lang="en-AU" dirty="0" smtClean="0"/>
          </a:p>
          <a:p>
            <a:r>
              <a:rPr lang="en-AU" dirty="0" smtClean="0"/>
              <a:t>The next generation is produced from the </a:t>
            </a:r>
            <a:r>
              <a:rPr lang="el-GR" dirty="0" smtClean="0"/>
              <a:t>μ</a:t>
            </a:r>
            <a:r>
              <a:rPr lang="en-AU" dirty="0" smtClean="0"/>
              <a:t> fittest individuals from the </a:t>
            </a:r>
            <a:r>
              <a:rPr lang="el-GR" dirty="0" smtClean="0"/>
              <a:t>μ</a:t>
            </a:r>
            <a:r>
              <a:rPr lang="en-AU" dirty="0" smtClean="0"/>
              <a:t>+</a:t>
            </a:r>
            <a:r>
              <a:rPr lang="el-GR" dirty="0" smtClean="0"/>
              <a:t>λ</a:t>
            </a:r>
            <a:r>
              <a:rPr lang="en-AU" dirty="0" smtClean="0"/>
              <a:t> parents and </a:t>
            </a:r>
            <a:r>
              <a:rPr lang="en-AU" dirty="0" smtClean="0"/>
              <a:t>offspring</a:t>
            </a:r>
            <a:endParaRPr lang="en-AU" dirty="0" smtClean="0"/>
          </a:p>
          <a:p>
            <a:r>
              <a:rPr lang="en-AU" dirty="0" smtClean="0"/>
              <a:t>The fittest members will always </a:t>
            </a:r>
            <a:r>
              <a:rPr lang="en-AU" dirty="0" smtClean="0"/>
              <a:t>survive</a:t>
            </a:r>
            <a:endParaRPr lang="en-AU" dirty="0" smtClean="0"/>
          </a:p>
          <a:p>
            <a:endParaRPr lang="en-AU" dirty="0" smtClean="0"/>
          </a:p>
        </p:txBody>
      </p:sp>
    </p:spTree>
    <p:extLst>
      <p:ext uri="{BB962C8B-B14F-4D97-AF65-F5344CB8AC3E}">
        <p14:creationId xmlns:p14="http://schemas.microsoft.com/office/powerpoint/2010/main" val="10641035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Selection</a:t>
            </a:r>
            <a:endParaRPr lang="en-AU" dirty="0"/>
          </a:p>
        </p:txBody>
      </p:sp>
      <p:sp>
        <p:nvSpPr>
          <p:cNvPr id="3" name="Content Placeholder 2"/>
          <p:cNvSpPr>
            <a:spLocks noGrp="1"/>
          </p:cNvSpPr>
          <p:nvPr>
            <p:ph idx="1"/>
          </p:nvPr>
        </p:nvSpPr>
        <p:spPr/>
        <p:txBody>
          <a:bodyPr>
            <a:normAutofit/>
          </a:bodyPr>
          <a:lstStyle/>
          <a:p>
            <a:r>
              <a:rPr lang="en-AU" dirty="0" smtClean="0"/>
              <a:t>Best method (or methods) will be problem </a:t>
            </a:r>
            <a:r>
              <a:rPr lang="en-AU" dirty="0" smtClean="0"/>
              <a:t>specific</a:t>
            </a:r>
            <a:endParaRPr lang="en-AU" dirty="0" smtClean="0"/>
          </a:p>
          <a:p>
            <a:r>
              <a:rPr lang="en-AU" dirty="0" smtClean="0"/>
              <a:t>Sources:</a:t>
            </a:r>
            <a:br>
              <a:rPr lang="en-AU" dirty="0" smtClean="0"/>
            </a:br>
            <a:r>
              <a:rPr lang="de-DE" sz="2000" dirty="0"/>
              <a:t>Bäck </a:t>
            </a:r>
            <a:r>
              <a:rPr lang="de-DE" sz="2000" dirty="0" smtClean="0"/>
              <a:t>T 1994, ‘</a:t>
            </a:r>
            <a:r>
              <a:rPr lang="en-AU" sz="2000" dirty="0" smtClean="0"/>
              <a:t>Selective pressure in evolutionary algorithms: a characterization of selection mechanisms’, </a:t>
            </a:r>
            <a:r>
              <a:rPr lang="en-AU" sz="2000" i="1" dirty="0" smtClean="0"/>
              <a:t>Proceedings of the First IEEE Conference on Evolutionary Computation</a:t>
            </a:r>
            <a:r>
              <a:rPr lang="en-AU" sz="2000" dirty="0" smtClean="0"/>
              <a:t>, pp. 57-62. Available from: IEEE Xplore Digital Library [28</a:t>
            </a:r>
            <a:r>
              <a:rPr lang="en-AU" sz="2000" baseline="30000" dirty="0" smtClean="0"/>
              <a:t>th</a:t>
            </a:r>
            <a:r>
              <a:rPr lang="en-AU" sz="2000" dirty="0" smtClean="0"/>
              <a:t> August 2012].</a:t>
            </a:r>
            <a:br>
              <a:rPr lang="en-AU" sz="2000" dirty="0" smtClean="0"/>
            </a:br>
            <a:r>
              <a:rPr lang="de-DE" sz="2000" dirty="0" smtClean="0"/>
              <a:t/>
            </a:r>
            <a:br>
              <a:rPr lang="de-DE" sz="2000" dirty="0" smtClean="0"/>
            </a:br>
            <a:r>
              <a:rPr lang="de-DE" sz="2000" dirty="0"/>
              <a:t>Bäck </a:t>
            </a:r>
            <a:r>
              <a:rPr lang="de-DE" sz="2000" dirty="0" smtClean="0"/>
              <a:t>T, Hammel, U &amp; Schwefel, H-P 1997, ‘</a:t>
            </a:r>
            <a:r>
              <a:rPr lang="en-AU" sz="2000" dirty="0" smtClean="0"/>
              <a:t>Evolutionary computation: comments on the history and current state’, </a:t>
            </a:r>
            <a:r>
              <a:rPr lang="en-AU" sz="2000" i="1" dirty="0" smtClean="0"/>
              <a:t>IEEE Transactions on Evolutionary Computation</a:t>
            </a:r>
            <a:r>
              <a:rPr lang="en-AU" sz="2000" dirty="0" smtClean="0"/>
              <a:t>, vol. 1, no. 1, pp. 3-17. Available from: IEEE Xplore Digital Library [23</a:t>
            </a:r>
            <a:r>
              <a:rPr lang="en-AU" sz="2000" baseline="30000" dirty="0" smtClean="0"/>
              <a:t>rd</a:t>
            </a:r>
            <a:r>
              <a:rPr lang="en-AU" sz="2000" dirty="0" smtClean="0"/>
              <a:t> August 2012].</a:t>
            </a:r>
          </a:p>
        </p:txBody>
      </p:sp>
    </p:spTree>
    <p:extLst>
      <p:ext uri="{BB962C8B-B14F-4D97-AF65-F5344CB8AC3E}">
        <p14:creationId xmlns:p14="http://schemas.microsoft.com/office/powerpoint/2010/main" val="12634105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Travelling Salesman Problem (TSP)</a:t>
            </a:r>
            <a:endParaRPr lang="en-AU" dirty="0"/>
          </a:p>
        </p:txBody>
      </p:sp>
      <p:sp>
        <p:nvSpPr>
          <p:cNvPr id="3" name="Content Placeholder 2"/>
          <p:cNvSpPr>
            <a:spLocks noGrp="1"/>
          </p:cNvSpPr>
          <p:nvPr>
            <p:ph idx="1"/>
          </p:nvPr>
        </p:nvSpPr>
        <p:spPr/>
        <p:txBody>
          <a:bodyPr/>
          <a:lstStyle/>
          <a:p>
            <a:pPr>
              <a:buFont typeface="Wingdings 2" charset="2"/>
              <a:buChar char=""/>
            </a:pPr>
            <a:r>
              <a:rPr lang="en-AU" dirty="0">
                <a:solidFill>
                  <a:srgbClr val="000000"/>
                </a:solidFill>
              </a:rPr>
              <a:t>Travelling salesman problem:</a:t>
            </a:r>
            <a:endParaRPr lang="en-AU" dirty="0"/>
          </a:p>
          <a:p>
            <a:pPr>
              <a:buFont typeface="Wingdings 2" charset="2"/>
              <a:buChar char=""/>
            </a:pPr>
            <a:r>
              <a:rPr lang="en-AU" dirty="0">
                <a:solidFill>
                  <a:srgbClr val="000000"/>
                </a:solidFill>
              </a:rPr>
              <a:t>This is a hard problem (NP-hard, "at least as hard as the hardest problems in NP</a:t>
            </a:r>
            <a:r>
              <a:rPr lang="en-AU" dirty="0" smtClean="0">
                <a:solidFill>
                  <a:srgbClr val="000000"/>
                </a:solidFill>
              </a:rPr>
              <a:t>")</a:t>
            </a:r>
            <a:endParaRPr lang="en-AU" dirty="0"/>
          </a:p>
          <a:p>
            <a:r>
              <a:rPr lang="en-AU" dirty="0" smtClean="0"/>
              <a:t>The </a:t>
            </a:r>
            <a:r>
              <a:rPr lang="en-AU" dirty="0"/>
              <a:t>DP solution is </a:t>
            </a:r>
            <a:r>
              <a:rPr lang="en-AU" dirty="0" smtClean="0"/>
              <a:t>O(n</a:t>
            </a:r>
            <a:r>
              <a:rPr lang="en-AU" baseline="30000" dirty="0" smtClean="0"/>
              <a:t>2</a:t>
            </a:r>
            <a:r>
              <a:rPr lang="en-AU" dirty="0" smtClean="0"/>
              <a:t>.2</a:t>
            </a:r>
            <a:r>
              <a:rPr lang="en-AU" baseline="30000" dirty="0" smtClean="0"/>
              <a:t>n</a:t>
            </a:r>
            <a:r>
              <a:rPr lang="en-AU" dirty="0" smtClean="0"/>
              <a:t>)</a:t>
            </a:r>
            <a:endParaRPr lang="en-AU" dirty="0"/>
          </a:p>
          <a:p>
            <a:pPr>
              <a:buFont typeface="Wingdings 2" charset="2"/>
              <a:buChar char=""/>
            </a:pPr>
            <a:r>
              <a:rPr lang="en-AU" dirty="0">
                <a:solidFill>
                  <a:srgbClr val="000000"/>
                </a:solidFill>
              </a:rPr>
              <a:t>Genes are a sequence representing the order that the cities are visited </a:t>
            </a:r>
            <a:r>
              <a:rPr lang="en-AU" dirty="0" smtClean="0">
                <a:solidFill>
                  <a:srgbClr val="000000"/>
                </a:solidFill>
              </a:rPr>
              <a:t>in</a:t>
            </a:r>
            <a:endParaRPr lang="en-AU" dirty="0"/>
          </a:p>
          <a:p>
            <a:pPr>
              <a:buFont typeface="Wingdings 2" charset="2"/>
              <a:buChar char=""/>
            </a:pPr>
            <a:r>
              <a:rPr lang="en-AU" dirty="0">
                <a:solidFill>
                  <a:srgbClr val="000000"/>
                </a:solidFill>
              </a:rPr>
              <a:t>Example: [0 5 3 4 8 2 1 6 7 9</a:t>
            </a:r>
            <a:r>
              <a:rPr lang="en-AU" dirty="0" smtClean="0">
                <a:solidFill>
                  <a:srgbClr val="000000"/>
                </a:solidFill>
              </a:rPr>
              <a:t>]</a:t>
            </a:r>
            <a:endParaRPr lang="en-AU" dirty="0"/>
          </a:p>
        </p:txBody>
      </p:sp>
    </p:spTree>
    <p:extLst>
      <p:ext uri="{BB962C8B-B14F-4D97-AF65-F5344CB8AC3E}">
        <p14:creationId xmlns:p14="http://schemas.microsoft.com/office/powerpoint/2010/main" val="8223254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Crossover in TSP</a:t>
            </a:r>
            <a:endParaRPr lang="en-AU" dirty="0"/>
          </a:p>
        </p:txBody>
      </p:sp>
      <p:sp>
        <p:nvSpPr>
          <p:cNvPr id="3" name="Content Placeholder 2"/>
          <p:cNvSpPr>
            <a:spLocks noGrp="1"/>
          </p:cNvSpPr>
          <p:nvPr>
            <p:ph idx="1"/>
          </p:nvPr>
        </p:nvSpPr>
        <p:spPr/>
        <p:txBody>
          <a:bodyPr>
            <a:normAutofit lnSpcReduction="10000"/>
          </a:bodyPr>
          <a:lstStyle/>
          <a:p>
            <a:pPr>
              <a:buFont typeface="Wingdings 2" charset="2"/>
              <a:buChar char=""/>
            </a:pPr>
            <a:r>
              <a:rPr lang="en-AU" dirty="0">
                <a:solidFill>
                  <a:srgbClr val="000000"/>
                </a:solidFill>
              </a:rPr>
              <a:t>A possible crossover: The greedy crossover.</a:t>
            </a:r>
            <a:endParaRPr lang="en-AU" dirty="0"/>
          </a:p>
          <a:p>
            <a:pPr lvl="1">
              <a:buFont typeface="Wingdings 2" charset="2"/>
              <a:buChar char=""/>
            </a:pPr>
            <a:r>
              <a:rPr lang="en-AU" dirty="0">
                <a:solidFill>
                  <a:srgbClr val="000000"/>
                </a:solidFill>
              </a:rPr>
              <a:t>"Greedy crossover selects the first city of one parent, compares the cities leaving that city in both parents, and chooses the closer one to extend the tour. If one city has already appeared in the tour, we choose the other city. If both cities have already appeared, we randomly select a non-selected city."</a:t>
            </a:r>
            <a:endParaRPr lang="en-AU" dirty="0"/>
          </a:p>
          <a:p>
            <a:pPr>
              <a:buSzPct val="85000"/>
              <a:buFont typeface="Wingdings 2" charset="2"/>
              <a:buChar char=""/>
            </a:pPr>
            <a:r>
              <a:rPr lang="en-AU" sz="2400" dirty="0">
                <a:solidFill>
                  <a:srgbClr val="000000"/>
                </a:solidFill>
              </a:rPr>
              <a:t>Sources:</a:t>
            </a:r>
            <a:endParaRPr lang="en-AU" dirty="0"/>
          </a:p>
          <a:p>
            <a:pPr>
              <a:buSzPct val="85000"/>
              <a:buFont typeface="Wingdings 2" charset="2"/>
              <a:buChar char=""/>
            </a:pPr>
            <a:r>
              <a:rPr lang="en-AU" sz="2400" dirty="0">
                <a:solidFill>
                  <a:srgbClr val="000000"/>
                </a:solidFill>
              </a:rPr>
              <a:t>J. J. Grefenstetts, R. Gopal, B. Rosmaita, and D. Van Gucht. </a:t>
            </a:r>
            <a:r>
              <a:rPr lang="en-AU" sz="2400" i="1" dirty="0">
                <a:solidFill>
                  <a:srgbClr val="000000"/>
                </a:solidFill>
              </a:rPr>
              <a:t>Genetic Algorithms for the Traveling Salesman problem</a:t>
            </a:r>
            <a:r>
              <a:rPr lang="en-AU" sz="2400" dirty="0">
                <a:solidFill>
                  <a:srgbClr val="000000"/>
                </a:solidFill>
              </a:rPr>
              <a:t>. In Proceedings of an International Conference on Genetic Algorithms and Their Applications, pages 160–168, 1985</a:t>
            </a:r>
            <a:r>
              <a:rPr lang="en-AU" sz="2400" dirty="0" smtClean="0">
                <a:solidFill>
                  <a:srgbClr val="000000"/>
                </a:solidFill>
              </a:rPr>
              <a:t>.</a:t>
            </a:r>
            <a:endParaRPr lang="en-AU" dirty="0"/>
          </a:p>
        </p:txBody>
      </p:sp>
    </p:spTree>
    <p:extLst>
      <p:ext uri="{BB962C8B-B14F-4D97-AF65-F5344CB8AC3E}">
        <p14:creationId xmlns:p14="http://schemas.microsoft.com/office/powerpoint/2010/main" val="28474774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Mutation in TSP</a:t>
            </a:r>
            <a:endParaRPr lang="en-AU" dirty="0"/>
          </a:p>
        </p:txBody>
      </p:sp>
      <p:sp>
        <p:nvSpPr>
          <p:cNvPr id="3" name="Content Placeholder 2"/>
          <p:cNvSpPr>
            <a:spLocks noGrp="1"/>
          </p:cNvSpPr>
          <p:nvPr>
            <p:ph idx="1"/>
          </p:nvPr>
        </p:nvSpPr>
        <p:spPr/>
        <p:txBody>
          <a:bodyPr/>
          <a:lstStyle/>
          <a:p>
            <a:pPr>
              <a:buFont typeface="Wingdings 2" charset="2"/>
              <a:buChar char=""/>
            </a:pPr>
            <a:r>
              <a:rPr lang="en-AU" dirty="0">
                <a:solidFill>
                  <a:srgbClr val="000000"/>
                </a:solidFill>
              </a:rPr>
              <a:t>A possible mutation: The greedy-swap.</a:t>
            </a:r>
            <a:endParaRPr lang="en-AU" dirty="0"/>
          </a:p>
          <a:p>
            <a:pPr lvl="1">
              <a:buFont typeface="Wingdings 2" charset="2"/>
              <a:buChar char=""/>
            </a:pPr>
            <a:r>
              <a:rPr lang="en-AU" dirty="0">
                <a:solidFill>
                  <a:srgbClr val="000000"/>
                </a:solidFill>
              </a:rPr>
              <a:t>"The basic idea of greedy-swap is to randomly select two cities from one chromosome and swap them if the new (swapped) tour length is shorter than the old one"</a:t>
            </a:r>
            <a:endParaRPr lang="en-AU" dirty="0"/>
          </a:p>
          <a:p>
            <a:pPr lvl="1">
              <a:buFont typeface="Wingdings 2" charset="2"/>
              <a:buChar char=""/>
            </a:pPr>
            <a:r>
              <a:rPr lang="en-AU" dirty="0">
                <a:solidFill>
                  <a:srgbClr val="000000"/>
                </a:solidFill>
              </a:rPr>
              <a:t>Sources:</a:t>
            </a:r>
            <a:endParaRPr lang="en-AU" dirty="0"/>
          </a:p>
          <a:p>
            <a:pPr lvl="1">
              <a:buFont typeface="Wingdings 2" charset="2"/>
              <a:buChar char=""/>
            </a:pPr>
            <a:r>
              <a:rPr lang="en-AU" dirty="0">
                <a:solidFill>
                  <a:srgbClr val="000000"/>
                </a:solidFill>
              </a:rPr>
              <a:t>S. J. Louis, R. Tang. </a:t>
            </a:r>
            <a:r>
              <a:rPr lang="en-AU" i="1" dirty="0">
                <a:solidFill>
                  <a:srgbClr val="000000"/>
                </a:solidFill>
              </a:rPr>
              <a:t>Interactive Genetic Algorithms for the Travelling Salesman Problem.</a:t>
            </a:r>
            <a:r>
              <a:rPr lang="en-AU" dirty="0">
                <a:solidFill>
                  <a:srgbClr val="000000"/>
                </a:solidFill>
              </a:rPr>
              <a:t> Genetic Adaptive Systems Lab, University of Neveda, Reno. 1999.</a:t>
            </a:r>
            <a:endParaRPr lang="en-AU" dirty="0"/>
          </a:p>
        </p:txBody>
      </p:sp>
    </p:spTree>
    <p:extLst>
      <p:ext uri="{BB962C8B-B14F-4D97-AF65-F5344CB8AC3E}">
        <p14:creationId xmlns:p14="http://schemas.microsoft.com/office/powerpoint/2010/main" val="2854470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Applications</a:t>
            </a:r>
            <a:endParaRPr lang="en-AU" dirty="0"/>
          </a:p>
        </p:txBody>
      </p:sp>
      <p:sp>
        <p:nvSpPr>
          <p:cNvPr id="3" name="Content Placeholder 2"/>
          <p:cNvSpPr>
            <a:spLocks noGrp="1"/>
          </p:cNvSpPr>
          <p:nvPr>
            <p:ph idx="1"/>
          </p:nvPr>
        </p:nvSpPr>
        <p:spPr/>
        <p:txBody>
          <a:bodyPr>
            <a:normAutofit fontScale="92500" lnSpcReduction="10000"/>
          </a:bodyPr>
          <a:lstStyle/>
          <a:p>
            <a:pPr>
              <a:buFont typeface="Wingdings 2" charset="2"/>
              <a:buChar char=""/>
            </a:pPr>
            <a:r>
              <a:rPr lang="en-AU" dirty="0">
                <a:solidFill>
                  <a:srgbClr val="000000"/>
                </a:solidFill>
              </a:rPr>
              <a:t>EAs are a very powerful computational </a:t>
            </a:r>
            <a:r>
              <a:rPr lang="en-AU" dirty="0" smtClean="0">
                <a:solidFill>
                  <a:srgbClr val="000000"/>
                </a:solidFill>
              </a:rPr>
              <a:t>tool</a:t>
            </a:r>
            <a:endParaRPr lang="en-AU" dirty="0"/>
          </a:p>
          <a:p>
            <a:pPr>
              <a:buFont typeface="Wingdings 2" charset="2"/>
              <a:buChar char=""/>
            </a:pPr>
            <a:r>
              <a:rPr lang="en-AU" dirty="0">
                <a:solidFill>
                  <a:srgbClr val="000000"/>
                </a:solidFill>
              </a:rPr>
              <a:t>EAs find application in:</a:t>
            </a:r>
            <a:endParaRPr lang="en-AU" dirty="0"/>
          </a:p>
          <a:p>
            <a:pPr lvl="1">
              <a:buFont typeface="Wingdings 2" charset="2"/>
              <a:buChar char=""/>
            </a:pPr>
            <a:r>
              <a:rPr lang="en-AU" dirty="0" smtClean="0">
                <a:solidFill>
                  <a:srgbClr val="000000"/>
                </a:solidFill>
              </a:rPr>
              <a:t>bioinformatics</a:t>
            </a:r>
            <a:endParaRPr lang="en-AU" dirty="0"/>
          </a:p>
          <a:p>
            <a:pPr lvl="1">
              <a:buFont typeface="Wingdings 2" charset="2"/>
              <a:buChar char=""/>
            </a:pPr>
            <a:r>
              <a:rPr lang="en-AU" dirty="0" smtClean="0">
                <a:solidFill>
                  <a:srgbClr val="000000"/>
                </a:solidFill>
              </a:rPr>
              <a:t>phylogenetics</a:t>
            </a:r>
            <a:endParaRPr lang="en-AU" dirty="0"/>
          </a:p>
          <a:p>
            <a:pPr lvl="1">
              <a:buFont typeface="Wingdings 2" charset="2"/>
              <a:buChar char=""/>
            </a:pPr>
            <a:r>
              <a:rPr lang="en-AU" dirty="0">
                <a:solidFill>
                  <a:srgbClr val="000000"/>
                </a:solidFill>
              </a:rPr>
              <a:t>computational </a:t>
            </a:r>
            <a:r>
              <a:rPr lang="en-AU" dirty="0" smtClean="0">
                <a:solidFill>
                  <a:srgbClr val="000000"/>
                </a:solidFill>
              </a:rPr>
              <a:t>science</a:t>
            </a:r>
            <a:endParaRPr lang="en-AU" dirty="0"/>
          </a:p>
          <a:p>
            <a:pPr lvl="1">
              <a:buFont typeface="Wingdings 2" charset="2"/>
              <a:buChar char=""/>
            </a:pPr>
            <a:r>
              <a:rPr lang="en-AU" dirty="0" smtClean="0">
                <a:solidFill>
                  <a:srgbClr val="000000"/>
                </a:solidFill>
              </a:rPr>
              <a:t>engineering</a:t>
            </a:r>
            <a:endParaRPr lang="en-AU" dirty="0"/>
          </a:p>
          <a:p>
            <a:pPr lvl="1">
              <a:buFont typeface="Wingdings 2" charset="2"/>
              <a:buChar char=""/>
            </a:pPr>
            <a:r>
              <a:rPr lang="en-AU" dirty="0" smtClean="0">
                <a:solidFill>
                  <a:srgbClr val="000000"/>
                </a:solidFill>
              </a:rPr>
              <a:t>economics</a:t>
            </a:r>
            <a:endParaRPr lang="en-AU" dirty="0"/>
          </a:p>
          <a:p>
            <a:pPr lvl="1">
              <a:buFont typeface="Wingdings 2" charset="2"/>
              <a:buChar char=""/>
            </a:pPr>
            <a:r>
              <a:rPr lang="en-AU" dirty="0" smtClean="0">
                <a:solidFill>
                  <a:srgbClr val="000000"/>
                </a:solidFill>
              </a:rPr>
              <a:t>chemistry</a:t>
            </a:r>
            <a:endParaRPr lang="en-AU" dirty="0"/>
          </a:p>
          <a:p>
            <a:pPr lvl="1">
              <a:buFont typeface="Wingdings 2" charset="2"/>
              <a:buChar char=""/>
            </a:pPr>
            <a:r>
              <a:rPr lang="en-AU" dirty="0" smtClean="0">
                <a:solidFill>
                  <a:srgbClr val="000000"/>
                </a:solidFill>
              </a:rPr>
              <a:t>manufacturing</a:t>
            </a:r>
            <a:endParaRPr lang="en-AU" dirty="0"/>
          </a:p>
          <a:p>
            <a:pPr lvl="1">
              <a:buFont typeface="Wingdings 2" charset="2"/>
              <a:buChar char=""/>
            </a:pPr>
            <a:r>
              <a:rPr lang="en-AU" dirty="0" smtClean="0">
                <a:solidFill>
                  <a:srgbClr val="000000"/>
                </a:solidFill>
              </a:rPr>
              <a:t>mathematics</a:t>
            </a:r>
            <a:endParaRPr lang="en-AU" dirty="0"/>
          </a:p>
          <a:p>
            <a:pPr lvl="1">
              <a:buFont typeface="Wingdings 2" charset="2"/>
              <a:buChar char=""/>
            </a:pPr>
            <a:r>
              <a:rPr lang="en-AU" dirty="0">
                <a:solidFill>
                  <a:srgbClr val="000000"/>
                </a:solidFill>
              </a:rPr>
              <a:t>physics and other </a:t>
            </a:r>
            <a:r>
              <a:rPr lang="en-AU" dirty="0" smtClean="0">
                <a:solidFill>
                  <a:srgbClr val="000000"/>
                </a:solidFill>
              </a:rPr>
              <a:t>fields</a:t>
            </a:r>
            <a:endParaRPr lang="en-AU" dirty="0"/>
          </a:p>
        </p:txBody>
      </p:sp>
    </p:spTree>
    <p:extLst>
      <p:ext uri="{BB962C8B-B14F-4D97-AF65-F5344CB8AC3E}">
        <p14:creationId xmlns:p14="http://schemas.microsoft.com/office/powerpoint/2010/main" val="8699083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dirty="0" smtClean="0"/>
              <a:t>Applications</a:t>
            </a:r>
            <a:endParaRPr lang="en-AU" dirty="0"/>
          </a:p>
        </p:txBody>
      </p:sp>
      <p:sp>
        <p:nvSpPr>
          <p:cNvPr id="3" name="Content Placeholder 2"/>
          <p:cNvSpPr>
            <a:spLocks noGrp="1"/>
          </p:cNvSpPr>
          <p:nvPr>
            <p:ph idx="1"/>
          </p:nvPr>
        </p:nvSpPr>
        <p:spPr/>
        <p:txBody>
          <a:bodyPr>
            <a:normAutofit/>
          </a:bodyPr>
          <a:lstStyle/>
          <a:p>
            <a:pPr>
              <a:buFont typeface="Wingdings 2" charset="2"/>
              <a:buChar char=""/>
            </a:pPr>
            <a:r>
              <a:rPr lang="en-AU" dirty="0">
                <a:solidFill>
                  <a:srgbClr val="000000"/>
                </a:solidFill>
              </a:rPr>
              <a:t>Computer-automated design</a:t>
            </a:r>
            <a:endParaRPr lang="en-AU" dirty="0"/>
          </a:p>
          <a:p>
            <a:pPr lvl="1">
              <a:buFont typeface="Wingdings 2" charset="2"/>
              <a:buChar char=""/>
            </a:pPr>
            <a:r>
              <a:rPr lang="en-AU" dirty="0">
                <a:solidFill>
                  <a:srgbClr val="000000"/>
                </a:solidFill>
              </a:rPr>
              <a:t>Automotive design</a:t>
            </a:r>
            <a:endParaRPr lang="en-AU" dirty="0"/>
          </a:p>
          <a:p>
            <a:pPr lvl="2">
              <a:buFont typeface="Wingdings 2" charset="2"/>
              <a:buChar char=""/>
            </a:pPr>
            <a:r>
              <a:rPr lang="en-AU" sz="1800" dirty="0">
                <a:solidFill>
                  <a:srgbClr val="000000"/>
                </a:solidFill>
              </a:rPr>
              <a:t>Design composite materials and aerodynamic shapes to provide faster, lighter, more fuel efficient and safer </a:t>
            </a:r>
            <a:r>
              <a:rPr lang="en-AU" sz="1800" dirty="0" smtClean="0">
                <a:solidFill>
                  <a:srgbClr val="000000"/>
                </a:solidFill>
              </a:rPr>
              <a:t>vehicles</a:t>
            </a:r>
            <a:endParaRPr lang="en-AU" dirty="0"/>
          </a:p>
          <a:p>
            <a:pPr lvl="2">
              <a:buFont typeface="Wingdings 2" charset="2"/>
              <a:buChar char=""/>
            </a:pPr>
            <a:r>
              <a:rPr lang="en-AU" sz="1800" dirty="0" smtClean="0">
                <a:solidFill>
                  <a:srgbClr val="000000"/>
                </a:solidFill>
              </a:rPr>
              <a:t>No </a:t>
            </a:r>
            <a:r>
              <a:rPr lang="en-AU" sz="1800" dirty="0">
                <a:solidFill>
                  <a:srgbClr val="000000"/>
                </a:solidFill>
              </a:rPr>
              <a:t>need to spend time in labs working with </a:t>
            </a:r>
            <a:r>
              <a:rPr lang="en-AU" sz="1800" dirty="0" smtClean="0">
                <a:solidFill>
                  <a:srgbClr val="000000"/>
                </a:solidFill>
              </a:rPr>
              <a:t>models</a:t>
            </a:r>
            <a:endParaRPr lang="en-AU" dirty="0"/>
          </a:p>
          <a:p>
            <a:pPr lvl="1">
              <a:buFont typeface="Wingdings 2" charset="2"/>
              <a:buChar char=""/>
            </a:pPr>
            <a:r>
              <a:rPr lang="en-AU" dirty="0">
                <a:solidFill>
                  <a:srgbClr val="000000"/>
                </a:solidFill>
              </a:rPr>
              <a:t>Engineering design</a:t>
            </a:r>
            <a:endParaRPr lang="en-AU" dirty="0"/>
          </a:p>
          <a:p>
            <a:pPr lvl="2">
              <a:buFont typeface="Wingdings 2" charset="2"/>
              <a:buChar char=""/>
            </a:pPr>
            <a:r>
              <a:rPr lang="en-AU" sz="1800" dirty="0">
                <a:solidFill>
                  <a:srgbClr val="000000"/>
                </a:solidFill>
              </a:rPr>
              <a:t>Optimise the design of many tools/components </a:t>
            </a:r>
            <a:r>
              <a:rPr lang="en-AU" sz="1800" dirty="0">
                <a:solidFill>
                  <a:srgbClr val="000000"/>
                </a:solidFill>
              </a:rPr>
              <a:t>ie</a:t>
            </a:r>
            <a:r>
              <a:rPr lang="en-AU" sz="1800" dirty="0">
                <a:solidFill>
                  <a:srgbClr val="000000"/>
                </a:solidFill>
              </a:rPr>
              <a:t>. </a:t>
            </a:r>
            <a:r>
              <a:rPr lang="en-AU" sz="1800" dirty="0" smtClean="0">
                <a:solidFill>
                  <a:srgbClr val="000000"/>
                </a:solidFill>
              </a:rPr>
              <a:t>turbines</a:t>
            </a:r>
            <a:endParaRPr lang="en-AU" dirty="0"/>
          </a:p>
        </p:txBody>
      </p:sp>
    </p:spTree>
    <p:extLst>
      <p:ext uri="{BB962C8B-B14F-4D97-AF65-F5344CB8AC3E}">
        <p14:creationId xmlns:p14="http://schemas.microsoft.com/office/powerpoint/2010/main" val="1770493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Applications</a:t>
            </a:r>
            <a:endParaRPr lang="en-AU" dirty="0"/>
          </a:p>
        </p:txBody>
      </p:sp>
      <p:sp>
        <p:nvSpPr>
          <p:cNvPr id="3" name="Content Placeholder 2"/>
          <p:cNvSpPr>
            <a:spLocks noGrp="1"/>
          </p:cNvSpPr>
          <p:nvPr>
            <p:ph idx="1"/>
          </p:nvPr>
        </p:nvSpPr>
        <p:spPr/>
        <p:txBody>
          <a:bodyPr/>
          <a:lstStyle/>
          <a:p>
            <a:pPr>
              <a:buFont typeface="Wingdings 2" charset="2"/>
              <a:buChar char=""/>
            </a:pPr>
            <a:r>
              <a:rPr lang="en-AU" dirty="0">
                <a:solidFill>
                  <a:srgbClr val="000000"/>
                </a:solidFill>
              </a:rPr>
              <a:t>Game playing</a:t>
            </a:r>
            <a:endParaRPr lang="en-AU" dirty="0"/>
          </a:p>
          <a:p>
            <a:pPr lvl="1">
              <a:buFont typeface="Wingdings 2" charset="2"/>
              <a:buChar char=""/>
            </a:pPr>
            <a:r>
              <a:rPr lang="en-AU" dirty="0">
                <a:solidFill>
                  <a:srgbClr val="000000"/>
                </a:solidFill>
              </a:rPr>
              <a:t>Sequence of actions can be learnt to win a </a:t>
            </a:r>
            <a:r>
              <a:rPr lang="en-AU" dirty="0" smtClean="0">
                <a:solidFill>
                  <a:srgbClr val="000000"/>
                </a:solidFill>
              </a:rPr>
              <a:t>game</a:t>
            </a:r>
            <a:endParaRPr lang="en-AU" dirty="0"/>
          </a:p>
          <a:p>
            <a:pPr>
              <a:buFont typeface="Wingdings 2" charset="2"/>
              <a:buChar char=""/>
            </a:pPr>
            <a:r>
              <a:rPr lang="en-AU" dirty="0">
                <a:solidFill>
                  <a:srgbClr val="000000"/>
                </a:solidFill>
              </a:rPr>
              <a:t>Encryption and code breaking</a:t>
            </a:r>
            <a:endParaRPr lang="en-AU" dirty="0"/>
          </a:p>
          <a:p>
            <a:pPr>
              <a:buFont typeface="Wingdings 2" charset="2"/>
              <a:buChar char=""/>
            </a:pPr>
            <a:r>
              <a:rPr lang="en-AU" dirty="0">
                <a:solidFill>
                  <a:srgbClr val="000000"/>
                </a:solidFill>
              </a:rPr>
              <a:t>Telecommunications</a:t>
            </a:r>
            <a:endParaRPr lang="en-AU" dirty="0"/>
          </a:p>
          <a:p>
            <a:pPr>
              <a:buFont typeface="Wingdings 2" charset="2"/>
              <a:buChar char=""/>
            </a:pPr>
            <a:r>
              <a:rPr lang="en-AU" dirty="0">
                <a:solidFill>
                  <a:srgbClr val="000000"/>
                </a:solidFill>
              </a:rPr>
              <a:t>DP problems:</a:t>
            </a:r>
            <a:endParaRPr lang="en-AU" dirty="0"/>
          </a:p>
          <a:p>
            <a:pPr lvl="1">
              <a:buFont typeface="Wingdings 2" charset="2"/>
              <a:buChar char=""/>
            </a:pPr>
            <a:r>
              <a:rPr lang="en-AU" dirty="0">
                <a:solidFill>
                  <a:srgbClr val="000000"/>
                </a:solidFill>
              </a:rPr>
              <a:t>Travelling salesman problem</a:t>
            </a:r>
            <a:endParaRPr lang="en-AU" dirty="0"/>
          </a:p>
          <a:p>
            <a:pPr lvl="1">
              <a:buFont typeface="Wingdings 2" charset="2"/>
              <a:buChar char=""/>
            </a:pPr>
            <a:r>
              <a:rPr lang="en-AU" sz="2100" dirty="0">
                <a:solidFill>
                  <a:srgbClr val="000000"/>
                </a:solidFill>
              </a:rPr>
              <a:t>Plan for efficient routes and scheduling for travel planners.</a:t>
            </a:r>
            <a:endParaRPr lang="en-AU" dirty="0"/>
          </a:p>
          <a:p>
            <a:pPr lvl="1">
              <a:buFont typeface="Wingdings 2" charset="2"/>
              <a:buChar char=""/>
            </a:pPr>
            <a:r>
              <a:rPr lang="en-AU" dirty="0">
                <a:solidFill>
                  <a:srgbClr val="000000"/>
                </a:solidFill>
              </a:rPr>
              <a:t>Knapsack problem</a:t>
            </a:r>
            <a:endParaRPr lang="en-AU" dirty="0"/>
          </a:p>
        </p:txBody>
      </p:sp>
    </p:spTree>
    <p:extLst>
      <p:ext uri="{BB962C8B-B14F-4D97-AF65-F5344CB8AC3E}">
        <p14:creationId xmlns:p14="http://schemas.microsoft.com/office/powerpoint/2010/main" val="14065442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Sources</a:t>
            </a:r>
            <a:endParaRPr lang="en-AU" dirty="0"/>
          </a:p>
        </p:txBody>
      </p:sp>
      <p:sp>
        <p:nvSpPr>
          <p:cNvPr id="3" name="Content Placeholder 2"/>
          <p:cNvSpPr>
            <a:spLocks noGrp="1"/>
          </p:cNvSpPr>
          <p:nvPr>
            <p:ph idx="1"/>
          </p:nvPr>
        </p:nvSpPr>
        <p:spPr/>
        <p:txBody>
          <a:bodyPr>
            <a:normAutofit/>
          </a:bodyPr>
          <a:lstStyle/>
          <a:p>
            <a:pPr marL="876300">
              <a:buFontTx/>
              <a:buBlip>
                <a:blip r:embed="rId2"/>
              </a:buBlip>
              <a:tabLst>
                <a:tab pos="1524000" algn="l"/>
                <a:tab pos="1524000" algn="l"/>
                <a:tab pos="1524000" algn="l"/>
                <a:tab pos="1524000" algn="l"/>
                <a:tab pos="1524000" algn="l"/>
              </a:tabLst>
            </a:pPr>
            <a:r>
              <a:rPr lang="en-US" sz="2800" dirty="0" smtClean="0"/>
              <a:t>T. Bäck, U. Hammel, and H.-P. Schwefel, “Evolutionary computation: comments on the history and current state”, IEEE Transactions on Evolutionary Computation 1(1), 1997</a:t>
            </a:r>
          </a:p>
          <a:p>
            <a:pPr marL="876300">
              <a:buFontTx/>
              <a:buBlip>
                <a:blip r:embed="rId2"/>
              </a:buBlip>
              <a:tabLst>
                <a:tab pos="1524000" algn="l"/>
                <a:tab pos="1524000" algn="l"/>
                <a:tab pos="1524000" algn="l"/>
                <a:tab pos="1524000" algn="l"/>
                <a:tab pos="1524000" algn="l"/>
              </a:tabLst>
            </a:pPr>
            <a:r>
              <a:rPr lang="en-US" sz="2800" dirty="0" smtClean="0"/>
              <a:t>X. Yao, “Evolutionary computation: a gentle introduction”, Evolutionary Optimization, 2002</a:t>
            </a:r>
          </a:p>
        </p:txBody>
      </p:sp>
    </p:spTree>
    <p:extLst>
      <p:ext uri="{BB962C8B-B14F-4D97-AF65-F5344CB8AC3E}">
        <p14:creationId xmlns:p14="http://schemas.microsoft.com/office/powerpoint/2010/main" val="3478600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Why </a:t>
            </a:r>
            <a:r>
              <a:rPr lang="en-US" dirty="0" smtClean="0"/>
              <a:t>are EAs </a:t>
            </a:r>
            <a:r>
              <a:rPr lang="en-US" dirty="0"/>
              <a:t>Important?</a:t>
            </a:r>
            <a:endParaRPr lang="en-AU" dirty="0"/>
          </a:p>
        </p:txBody>
      </p:sp>
      <p:sp>
        <p:nvSpPr>
          <p:cNvPr id="3" name="Content Placeholder 2"/>
          <p:cNvSpPr>
            <a:spLocks noGrp="1"/>
          </p:cNvSpPr>
          <p:nvPr>
            <p:ph idx="1"/>
          </p:nvPr>
        </p:nvSpPr>
        <p:spPr/>
        <p:txBody>
          <a:bodyPr>
            <a:normAutofit/>
          </a:bodyPr>
          <a:lstStyle/>
          <a:p>
            <a:pPr marL="838200" indent="-274638">
              <a:lnSpc>
                <a:spcPct val="15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smtClean="0"/>
              <a:t>Flexibility</a:t>
            </a:r>
            <a:endParaRPr lang="en-US" dirty="0"/>
          </a:p>
          <a:p>
            <a:pPr marL="838200" indent="-274638">
              <a:lnSpc>
                <a:spcPct val="15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Adaptable Concept to Problems</a:t>
            </a:r>
          </a:p>
          <a:p>
            <a:pPr marL="838200" indent="-274638">
              <a:lnSpc>
                <a:spcPct val="15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smtClean="0"/>
              <a:t>Problem examples: </a:t>
            </a:r>
            <a:r>
              <a:rPr lang="en-US" dirty="0"/>
              <a:t>Travelling Salesman, Knapsack, Trading Prediction in Stock Market, </a:t>
            </a:r>
            <a:r>
              <a:rPr lang="en-US" dirty="0" smtClean="0"/>
              <a:t>etc</a:t>
            </a:r>
            <a:r>
              <a:rPr lang="en-US" dirty="0"/>
              <a:t>.</a:t>
            </a:r>
          </a:p>
          <a:p>
            <a:pPr marL="838200" indent="-274638">
              <a:lnSpc>
                <a:spcPct val="15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Algorithms to solve those problems are either too specialised or too </a:t>
            </a:r>
            <a:r>
              <a:rPr lang="en-US" dirty="0" smtClean="0"/>
              <a:t>generalised</a:t>
            </a:r>
            <a:endParaRPr lang="en-US" dirty="0"/>
          </a:p>
        </p:txBody>
      </p:sp>
    </p:spTree>
    <p:extLst>
      <p:ext uri="{BB962C8B-B14F-4D97-AF65-F5344CB8AC3E}">
        <p14:creationId xmlns:p14="http://schemas.microsoft.com/office/powerpoint/2010/main" val="1415781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Categories </a:t>
            </a:r>
            <a:r>
              <a:rPr lang="en-US" dirty="0"/>
              <a:t>of </a:t>
            </a:r>
            <a:r>
              <a:rPr lang="en-US" dirty="0" smtClean="0"/>
              <a:t>EAs</a:t>
            </a:r>
            <a:endParaRPr lang="en-AU" dirty="0"/>
          </a:p>
        </p:txBody>
      </p:sp>
      <p:sp>
        <p:nvSpPr>
          <p:cNvPr id="3" name="Content Placeholder 2"/>
          <p:cNvSpPr>
            <a:spLocks noGrp="1"/>
          </p:cNvSpPr>
          <p:nvPr>
            <p:ph idx="1"/>
          </p:nvPr>
        </p:nvSpPr>
        <p:spPr/>
        <p:txBody>
          <a:bodyPr/>
          <a:lstStyle/>
          <a:p>
            <a:pPr marL="838200" indent="-274638">
              <a:lnSpc>
                <a:spcPct val="15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Genetic Algorithms</a:t>
            </a:r>
          </a:p>
          <a:p>
            <a:pPr marL="838200" indent="-274638">
              <a:lnSpc>
                <a:spcPct val="15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Evolutionary Strategies</a:t>
            </a:r>
          </a:p>
          <a:p>
            <a:pPr marL="838200" indent="-274638">
              <a:lnSpc>
                <a:spcPct val="15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Evolutionary </a:t>
            </a:r>
            <a:r>
              <a:rPr lang="en-US" dirty="0" smtClean="0"/>
              <a:t>Programming</a:t>
            </a:r>
            <a:endParaRPr lang="en-US" dirty="0"/>
          </a:p>
          <a:p>
            <a:pPr marL="838200" indent="-274638">
              <a:lnSpc>
                <a:spcPct val="15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Genetic Programming</a:t>
            </a:r>
          </a:p>
          <a:p>
            <a:pPr marL="838200" indent="-274638">
              <a:lnSpc>
                <a:spcPct val="150000"/>
              </a:lnSpc>
              <a:buBlip>
                <a:blip r:embed="rId2"/>
              </a:buBlip>
              <a:tabLst>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 pos="1524000" algn="l"/>
              </a:tabLst>
            </a:pPr>
            <a:r>
              <a:rPr lang="en-US" dirty="0"/>
              <a:t>More similarities than </a:t>
            </a:r>
            <a:r>
              <a:rPr lang="en-US" dirty="0" smtClean="0"/>
              <a:t>differences</a:t>
            </a:r>
            <a:endParaRPr lang="en-US" dirty="0"/>
          </a:p>
        </p:txBody>
      </p:sp>
    </p:spTree>
    <p:extLst>
      <p:ext uri="{BB962C8B-B14F-4D97-AF65-F5344CB8AC3E}">
        <p14:creationId xmlns:p14="http://schemas.microsoft.com/office/powerpoint/2010/main" val="2254555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Genetic </a:t>
            </a:r>
            <a:r>
              <a:rPr lang="en-US" dirty="0" smtClean="0"/>
              <a:t>Algorithms</a:t>
            </a:r>
            <a:endParaRPr lang="en-AU" dirty="0"/>
          </a:p>
        </p:txBody>
      </p:sp>
      <p:sp>
        <p:nvSpPr>
          <p:cNvPr id="3" name="Content Placeholder 2"/>
          <p:cNvSpPr>
            <a:spLocks noGrp="1"/>
          </p:cNvSpPr>
          <p:nvPr>
            <p:ph idx="1"/>
          </p:nvPr>
        </p:nvSpPr>
        <p:spPr/>
        <p:txBody>
          <a:bodyPr>
            <a:normAutofit/>
          </a:bodyPr>
          <a:lstStyle/>
          <a:p>
            <a:pPr marL="838200" indent="-274638">
              <a:lnSpc>
                <a:spcPct val="150000"/>
              </a:lnSpc>
              <a:spcBef>
                <a:spcPct val="0"/>
              </a:spcBef>
              <a:buSzPct val="88000"/>
              <a:buFont typeface="Wingdings 2" charset="2"/>
              <a:buBlip>
                <a:blip r:embed="rId2"/>
              </a:buBlip>
              <a:tabLst>
                <a:tab pos="15240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524000" algn="l"/>
                <a:tab pos="1981200" algn="l"/>
                <a:tab pos="1981200" algn="l"/>
                <a:tab pos="1981200" algn="l"/>
                <a:tab pos="1524000" algn="l"/>
                <a:tab pos="1524000" algn="l"/>
              </a:tabLst>
            </a:pPr>
            <a:r>
              <a:rPr lang="en-US" sz="2400" dirty="0"/>
              <a:t>In 1950s, Biologists </a:t>
            </a:r>
            <a:r>
              <a:rPr lang="en-US" sz="2400" dirty="0" smtClean="0"/>
              <a:t>used computers </a:t>
            </a:r>
            <a:r>
              <a:rPr lang="en-US" sz="2400" dirty="0"/>
              <a:t>for biological system simulation.</a:t>
            </a:r>
          </a:p>
          <a:p>
            <a:pPr marL="838200" indent="-274638">
              <a:lnSpc>
                <a:spcPct val="150000"/>
              </a:lnSpc>
              <a:buSzPct val="88000"/>
              <a:buFont typeface="Wingdings 2" charset="2"/>
              <a:buBlip>
                <a:blip r:embed="rId2"/>
              </a:buBlip>
              <a:tabLst>
                <a:tab pos="15240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524000" algn="l"/>
                <a:tab pos="1981200" algn="l"/>
                <a:tab pos="1981200" algn="l"/>
                <a:tab pos="1981200" algn="l"/>
                <a:tab pos="1524000" algn="l"/>
                <a:tab pos="1524000" algn="l"/>
              </a:tabLst>
            </a:pPr>
            <a:r>
              <a:rPr lang="en-US" sz="2400" dirty="0"/>
              <a:t>First introduced in 1960s by John Holland from </a:t>
            </a:r>
            <a:r>
              <a:rPr lang="en-US" sz="2400" dirty="0" smtClean="0"/>
              <a:t>the University </a:t>
            </a:r>
            <a:r>
              <a:rPr lang="en-US" sz="2400" dirty="0"/>
              <a:t>of Michigan</a:t>
            </a:r>
          </a:p>
          <a:p>
            <a:pPr marL="838200" indent="-274638">
              <a:lnSpc>
                <a:spcPct val="150000"/>
              </a:lnSpc>
              <a:buSzPct val="88000"/>
              <a:buFont typeface="Wingdings 2" charset="2"/>
              <a:buBlip>
                <a:blip r:embed="rId2"/>
              </a:buBlip>
              <a:tabLst>
                <a:tab pos="15240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524000" algn="l"/>
                <a:tab pos="1981200" algn="l"/>
                <a:tab pos="1981200" algn="l"/>
                <a:tab pos="1981200" algn="l"/>
                <a:tab pos="1524000" algn="l"/>
                <a:tab pos="1524000" algn="l"/>
              </a:tabLst>
            </a:pPr>
            <a:r>
              <a:rPr lang="en-US" sz="2400" dirty="0" smtClean="0"/>
              <a:t>Modeling </a:t>
            </a:r>
            <a:r>
              <a:rPr lang="en-US" sz="2400" dirty="0"/>
              <a:t>Adaptive Process</a:t>
            </a:r>
          </a:p>
          <a:p>
            <a:pPr marL="838200" indent="-274638">
              <a:lnSpc>
                <a:spcPct val="150000"/>
              </a:lnSpc>
              <a:buSzPct val="88000"/>
              <a:buFont typeface="Wingdings 2" charset="2"/>
              <a:buBlip>
                <a:blip r:embed="rId2"/>
              </a:buBlip>
              <a:tabLst>
                <a:tab pos="15240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524000" algn="l"/>
                <a:tab pos="1981200" algn="l"/>
                <a:tab pos="1981200" algn="l"/>
                <a:tab pos="1981200" algn="l"/>
                <a:tab pos="1524000" algn="l"/>
                <a:tab pos="1524000" algn="l"/>
              </a:tabLst>
            </a:pPr>
            <a:r>
              <a:rPr lang="en-US" sz="2400" dirty="0"/>
              <a:t>Designed to solve discrete/integer optimization </a:t>
            </a:r>
            <a:r>
              <a:rPr lang="en-US" sz="2400" dirty="0" smtClean="0"/>
              <a:t>problem</a:t>
            </a:r>
            <a:endParaRPr lang="en-US" sz="2400" dirty="0"/>
          </a:p>
        </p:txBody>
      </p:sp>
    </p:spTree>
    <p:extLst>
      <p:ext uri="{BB962C8B-B14F-4D97-AF65-F5344CB8AC3E}">
        <p14:creationId xmlns:p14="http://schemas.microsoft.com/office/powerpoint/2010/main" val="888389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Genetic </a:t>
            </a:r>
            <a:r>
              <a:rPr lang="en-US" dirty="0" smtClean="0"/>
              <a:t>Algorithms</a:t>
            </a:r>
            <a:endParaRPr lang="en-AU" dirty="0"/>
          </a:p>
        </p:txBody>
      </p:sp>
      <p:sp>
        <p:nvSpPr>
          <p:cNvPr id="3" name="Content Placeholder 2"/>
          <p:cNvSpPr>
            <a:spLocks noGrp="1"/>
          </p:cNvSpPr>
          <p:nvPr>
            <p:ph idx="1"/>
          </p:nvPr>
        </p:nvSpPr>
        <p:spPr/>
        <p:txBody>
          <a:bodyPr>
            <a:normAutofit/>
          </a:bodyPr>
          <a:lstStyle/>
          <a:p>
            <a:pPr marL="876300" indent="-274638">
              <a:lnSpc>
                <a:spcPct val="150000"/>
              </a:lnSpc>
              <a:spcBef>
                <a:spcPct val="0"/>
              </a:spcBef>
              <a:buSzPct val="88000"/>
              <a:buFont typeface="Wingdings 2" charset="2"/>
              <a:buBlip>
                <a:blip r:embed="rId2"/>
              </a:buBlip>
              <a:tabLst>
                <a:tab pos="15240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524000" algn="l"/>
                <a:tab pos="1981200" algn="l"/>
                <a:tab pos="1981200" algn="l"/>
                <a:tab pos="1981200" algn="l"/>
              </a:tabLst>
            </a:pPr>
            <a:r>
              <a:rPr lang="en-US" sz="2400" dirty="0" smtClean="0"/>
              <a:t>Operate </a:t>
            </a:r>
            <a:r>
              <a:rPr lang="en-US" sz="2400" dirty="0"/>
              <a:t>on Binary Strings, binary as the representation of individuals</a:t>
            </a:r>
          </a:p>
          <a:p>
            <a:pPr marL="876300" indent="-274638">
              <a:lnSpc>
                <a:spcPct val="150000"/>
              </a:lnSpc>
              <a:buSzPct val="88000"/>
              <a:buFont typeface="Wingdings 2" charset="2"/>
              <a:buBlip>
                <a:blip r:embed="rId2"/>
              </a:buBlip>
              <a:tabLst>
                <a:tab pos="15240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524000" algn="l"/>
                <a:tab pos="1981200" algn="l"/>
                <a:tab pos="1981200" algn="l"/>
                <a:tab pos="1981200" algn="l"/>
              </a:tabLst>
            </a:pPr>
            <a:r>
              <a:rPr lang="en-US" sz="2400" dirty="0"/>
              <a:t>Applying </a:t>
            </a:r>
            <a:r>
              <a:rPr lang="en-US" sz="2400" dirty="0" smtClean="0"/>
              <a:t>recombination </a:t>
            </a:r>
            <a:r>
              <a:rPr lang="en-US" sz="2400" dirty="0"/>
              <a:t>operator with mutation as background operator</a:t>
            </a:r>
            <a:endParaRPr lang="en-US" sz="2400" dirty="0"/>
          </a:p>
        </p:txBody>
      </p:sp>
    </p:spTree>
    <p:extLst>
      <p:ext uri="{BB962C8B-B14F-4D97-AF65-F5344CB8AC3E}">
        <p14:creationId xmlns:p14="http://schemas.microsoft.com/office/powerpoint/2010/main" val="14336740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Evolutionary </a:t>
            </a:r>
            <a:r>
              <a:rPr lang="en-US" dirty="0" smtClean="0"/>
              <a:t>Strategies</a:t>
            </a:r>
            <a:endParaRPr lang="en-AU" dirty="0"/>
          </a:p>
        </p:txBody>
      </p:sp>
      <p:sp>
        <p:nvSpPr>
          <p:cNvPr id="3" name="Content Placeholder 2"/>
          <p:cNvSpPr>
            <a:spLocks noGrp="1"/>
          </p:cNvSpPr>
          <p:nvPr>
            <p:ph idx="1"/>
          </p:nvPr>
        </p:nvSpPr>
        <p:spPr/>
        <p:txBody>
          <a:bodyPr>
            <a:normAutofit/>
          </a:bodyPr>
          <a:lstStyle/>
          <a:p>
            <a:pPr marL="838200" indent="-274638">
              <a:lnSpc>
                <a:spcPct val="150000"/>
              </a:lnSpc>
              <a:spcBef>
                <a:spcPct val="0"/>
              </a:spcBef>
              <a:buSzPct val="88000"/>
              <a:buFont typeface="Wingdings 2" charset="2"/>
              <a:buBlip>
                <a:blip r:embed="rId2"/>
              </a:buBlip>
              <a:tabLst>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Lst>
            </a:pPr>
            <a:r>
              <a:rPr lang="en-US" sz="2000" dirty="0"/>
              <a:t>First developed by Rechenberg in 1973</a:t>
            </a:r>
          </a:p>
          <a:p>
            <a:pPr marL="838200" indent="-274638">
              <a:lnSpc>
                <a:spcPct val="150000"/>
              </a:lnSpc>
              <a:buSzPct val="88000"/>
              <a:buFont typeface="Wingdings 2" charset="2"/>
              <a:buBlip>
                <a:blip r:embed="rId2"/>
              </a:buBlip>
              <a:tabLst>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Lst>
            </a:pPr>
            <a:r>
              <a:rPr lang="en-US" sz="2000" dirty="0"/>
              <a:t>Solved parameter optimization </a:t>
            </a:r>
            <a:r>
              <a:rPr lang="en-US" sz="2000" dirty="0" smtClean="0"/>
              <a:t>problems</a:t>
            </a:r>
            <a:endParaRPr lang="en-US" sz="2000" dirty="0"/>
          </a:p>
          <a:p>
            <a:pPr marL="838200" indent="-274638">
              <a:lnSpc>
                <a:spcPct val="150000"/>
              </a:lnSpc>
              <a:buSzPct val="88000"/>
              <a:buFont typeface="Wingdings 2" charset="2"/>
              <a:buBlip>
                <a:blip r:embed="rId2"/>
              </a:buBlip>
              <a:tabLst>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Lst>
            </a:pPr>
            <a:r>
              <a:rPr lang="en-US" sz="2000" dirty="0" smtClean="0"/>
              <a:t>Individuals </a:t>
            </a:r>
            <a:r>
              <a:rPr lang="en-US" sz="2000" dirty="0"/>
              <a:t>represented </a:t>
            </a:r>
            <a:r>
              <a:rPr lang="en-US" sz="2000" dirty="0" smtClean="0"/>
              <a:t>as a pair </a:t>
            </a:r>
            <a:r>
              <a:rPr lang="en-US" sz="2000" dirty="0"/>
              <a:t>of float-valued </a:t>
            </a:r>
            <a:r>
              <a:rPr lang="en-US" sz="2000" dirty="0" smtClean="0"/>
              <a:t>vectors</a:t>
            </a:r>
            <a:endParaRPr lang="en-US" sz="2000" dirty="0"/>
          </a:p>
          <a:p>
            <a:pPr marL="838200" indent="-274638">
              <a:lnSpc>
                <a:spcPct val="150000"/>
              </a:lnSpc>
              <a:buSzPct val="88000"/>
              <a:buFont typeface="Wingdings 2" charset="2"/>
              <a:buBlip>
                <a:blip r:embed="rId2"/>
              </a:buBlip>
              <a:tabLst>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Lst>
            </a:pPr>
            <a:r>
              <a:rPr lang="en-US" sz="2000" dirty="0"/>
              <a:t>Apply both </a:t>
            </a:r>
            <a:r>
              <a:rPr lang="en-US" sz="2000" dirty="0" smtClean="0"/>
              <a:t>recombination </a:t>
            </a:r>
            <a:r>
              <a:rPr lang="en-US" sz="2000" dirty="0"/>
              <a:t>and </a:t>
            </a:r>
            <a:r>
              <a:rPr lang="en-US" sz="2000" dirty="0" smtClean="0"/>
              <a:t>self adaptive </a:t>
            </a:r>
            <a:r>
              <a:rPr lang="en-US" sz="2000" dirty="0"/>
              <a:t>mutation </a:t>
            </a:r>
            <a:endParaRPr lang="en-US" sz="2000" dirty="0"/>
          </a:p>
        </p:txBody>
      </p:sp>
    </p:spTree>
    <p:extLst>
      <p:ext uri="{BB962C8B-B14F-4D97-AF65-F5344CB8AC3E}">
        <p14:creationId xmlns:p14="http://schemas.microsoft.com/office/powerpoint/2010/main" val="2746550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Evolutionary </a:t>
            </a:r>
            <a:r>
              <a:rPr lang="en-US" dirty="0" smtClean="0"/>
              <a:t>Strategies</a:t>
            </a:r>
            <a:endParaRPr lang="en-AU" dirty="0"/>
          </a:p>
        </p:txBody>
      </p:sp>
      <p:sp>
        <p:nvSpPr>
          <p:cNvPr id="3" name="Content Placeholder 2"/>
          <p:cNvSpPr>
            <a:spLocks noGrp="1"/>
          </p:cNvSpPr>
          <p:nvPr>
            <p:ph idx="1"/>
          </p:nvPr>
        </p:nvSpPr>
        <p:spPr/>
        <p:txBody>
          <a:bodyPr>
            <a:normAutofit lnSpcReduction="10000"/>
          </a:bodyPr>
          <a:lstStyle/>
          <a:p>
            <a:pPr marL="876300" indent="-274638">
              <a:spcBef>
                <a:spcPct val="0"/>
              </a:spcBef>
              <a:buSzPct val="88000"/>
              <a:buFont typeface="Wingdings 2" charset="2"/>
              <a:buBlip>
                <a:blip r:embed="rId2"/>
              </a:buBlip>
              <a:tabLst>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Lst>
            </a:pPr>
            <a:r>
              <a:rPr lang="en-US" sz="2400" dirty="0"/>
              <a:t>Similar </a:t>
            </a:r>
            <a:r>
              <a:rPr lang="en-US" sz="2400" dirty="0" smtClean="0"/>
              <a:t>to </a:t>
            </a:r>
            <a:r>
              <a:rPr lang="en-US" sz="2400" dirty="0"/>
              <a:t>Genetic </a:t>
            </a:r>
            <a:r>
              <a:rPr lang="en-US" sz="2400" dirty="0" smtClean="0"/>
              <a:t>Algorithms </a:t>
            </a:r>
            <a:r>
              <a:rPr lang="en-US" sz="2400" dirty="0"/>
              <a:t>in </a:t>
            </a:r>
            <a:r>
              <a:rPr lang="en-US" sz="2400" dirty="0" smtClean="0"/>
              <a:t>recombination </a:t>
            </a:r>
            <a:r>
              <a:rPr lang="en-US" sz="2400" dirty="0"/>
              <a:t>and mutation </a:t>
            </a:r>
            <a:r>
              <a:rPr lang="en-US" sz="2400" dirty="0" smtClean="0"/>
              <a:t>processes</a:t>
            </a:r>
            <a:endParaRPr lang="en-US" sz="2400" dirty="0"/>
          </a:p>
          <a:p>
            <a:pPr marL="876300" indent="-274638">
              <a:buSzPct val="88000"/>
              <a:buFont typeface="Wingdings 2" charset="2"/>
              <a:buBlip>
                <a:blip r:embed="rId2"/>
              </a:buBlip>
              <a:tabLst>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Lst>
            </a:pPr>
            <a:r>
              <a:rPr lang="en-US" sz="2400" dirty="0"/>
              <a:t>Differences with Genetic </a:t>
            </a:r>
            <a:r>
              <a:rPr lang="en-US" sz="2400" dirty="0" smtClean="0"/>
              <a:t>Algorithms</a:t>
            </a:r>
            <a:endParaRPr lang="en-US" sz="2400" dirty="0"/>
          </a:p>
          <a:p>
            <a:pPr marL="1333500" lvl="1">
              <a:buFont typeface="Wingdings 2" charset="2"/>
              <a:buBlip>
                <a:blip r:embed="rId2"/>
              </a:buBlip>
              <a:tabLst>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Lst>
            </a:pPr>
            <a:r>
              <a:rPr lang="en-US" dirty="0"/>
              <a:t>Evolutionary Strategies </a:t>
            </a:r>
            <a:r>
              <a:rPr lang="en-US" dirty="0" smtClean="0"/>
              <a:t>are </a:t>
            </a:r>
            <a:r>
              <a:rPr lang="en-US" dirty="0"/>
              <a:t>better </a:t>
            </a:r>
            <a:r>
              <a:rPr lang="en-US" dirty="0" smtClean="0"/>
              <a:t>at </a:t>
            </a:r>
            <a:r>
              <a:rPr lang="en-US" dirty="0"/>
              <a:t>finding local maximum while Genetic </a:t>
            </a:r>
            <a:r>
              <a:rPr lang="en-US" dirty="0" smtClean="0"/>
              <a:t>Algorithms are </a:t>
            </a:r>
            <a:r>
              <a:rPr lang="en-US" dirty="0"/>
              <a:t>more suitable </a:t>
            </a:r>
            <a:r>
              <a:rPr lang="en-US" dirty="0" smtClean="0"/>
              <a:t>at </a:t>
            </a:r>
            <a:r>
              <a:rPr lang="en-US" dirty="0"/>
              <a:t>finding global </a:t>
            </a:r>
            <a:r>
              <a:rPr lang="en-US" dirty="0" smtClean="0"/>
              <a:t>maximum</a:t>
            </a:r>
            <a:endParaRPr lang="en-US" dirty="0"/>
          </a:p>
          <a:p>
            <a:pPr marL="1333500" lvl="1">
              <a:buFont typeface="Wingdings 2" charset="2"/>
              <a:buBlip>
                <a:blip r:embed="rId2"/>
              </a:buBlip>
              <a:tabLst>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Lst>
            </a:pPr>
            <a:r>
              <a:rPr lang="en-US" dirty="0"/>
              <a:t>Thus, Evolutionary Strategies </a:t>
            </a:r>
            <a:r>
              <a:rPr lang="en-US" dirty="0" smtClean="0"/>
              <a:t>are </a:t>
            </a:r>
            <a:r>
              <a:rPr lang="en-US" dirty="0"/>
              <a:t>faster than Genetic </a:t>
            </a:r>
            <a:r>
              <a:rPr lang="en-US" dirty="0" smtClean="0"/>
              <a:t>Algorithms</a:t>
            </a:r>
            <a:endParaRPr lang="en-US" dirty="0"/>
          </a:p>
          <a:p>
            <a:pPr marL="1333500" lvl="1">
              <a:buFont typeface="Wingdings 2" charset="2"/>
              <a:buBlip>
                <a:blip r:embed="rId2"/>
              </a:buBlip>
              <a:tabLst>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 pos="1524000" algn="l"/>
                <a:tab pos="1981200" algn="l"/>
                <a:tab pos="1981200" algn="l"/>
                <a:tab pos="1981200" algn="l"/>
                <a:tab pos="1524000" algn="l"/>
                <a:tab pos="1524000" algn="l"/>
                <a:tab pos="1524000" algn="l"/>
                <a:tab pos="1524000" algn="l"/>
                <a:tab pos="1524000" algn="l"/>
              </a:tabLst>
            </a:pPr>
            <a:r>
              <a:rPr lang="en-US" dirty="0"/>
              <a:t>Evolutionary Strategies </a:t>
            </a:r>
            <a:r>
              <a:rPr lang="en-US" dirty="0" smtClean="0"/>
              <a:t>are </a:t>
            </a:r>
            <a:r>
              <a:rPr lang="en-US" dirty="0"/>
              <a:t>represented as real number vector while </a:t>
            </a:r>
            <a:r>
              <a:rPr lang="en-US" dirty="0" smtClean="0"/>
              <a:t>GAs are </a:t>
            </a:r>
            <a:r>
              <a:rPr lang="en-US" dirty="0"/>
              <a:t>represented using </a:t>
            </a:r>
            <a:r>
              <a:rPr lang="en-US" dirty="0" smtClean="0"/>
              <a:t>bitstrings</a:t>
            </a:r>
            <a:endParaRPr lang="en-US" dirty="0"/>
          </a:p>
        </p:txBody>
      </p:sp>
    </p:spTree>
    <p:extLst>
      <p:ext uri="{BB962C8B-B14F-4D97-AF65-F5344CB8AC3E}">
        <p14:creationId xmlns:p14="http://schemas.microsoft.com/office/powerpoint/2010/main" val="15398118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167</TotalTime>
  <Words>1462</Words>
  <Application>Microsoft Office PowerPoint</Application>
  <PresentationFormat>On-screen Show (4:3)</PresentationFormat>
  <Paragraphs>203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Evolutionary Algorithms</vt:lpstr>
      <vt:lpstr>Contents</vt:lpstr>
      <vt:lpstr>Evolutionary Algorithms</vt:lpstr>
      <vt:lpstr>Why are EAs Important?</vt:lpstr>
      <vt:lpstr>Categories of EAs</vt:lpstr>
      <vt:lpstr>Genetic Algorithms</vt:lpstr>
      <vt:lpstr>Genetic Algorithms</vt:lpstr>
      <vt:lpstr>Evolutionary Strategies</vt:lpstr>
      <vt:lpstr>Evolutionary Strategies</vt:lpstr>
      <vt:lpstr>Evolutionary Programming</vt:lpstr>
      <vt:lpstr>Evolutionary Programming</vt:lpstr>
      <vt:lpstr>Genetic Programming</vt:lpstr>
      <vt:lpstr>Genetic Programming</vt:lpstr>
      <vt:lpstr>Mutation</vt:lpstr>
      <vt:lpstr>Mutation</vt:lpstr>
      <vt:lpstr>Sources &amp; References</vt:lpstr>
      <vt:lpstr>Self Adaptation</vt:lpstr>
      <vt:lpstr>Step Size</vt:lpstr>
      <vt:lpstr>Step Size</vt:lpstr>
      <vt:lpstr>Self Adaptation</vt:lpstr>
      <vt:lpstr>Recombination</vt:lpstr>
      <vt:lpstr>One Point Crossover</vt:lpstr>
      <vt:lpstr>One Point Crossover</vt:lpstr>
      <vt:lpstr>Uniform Crossover</vt:lpstr>
      <vt:lpstr>Uniform Crossover</vt:lpstr>
      <vt:lpstr>Other Variants</vt:lpstr>
      <vt:lpstr>Selection</vt:lpstr>
      <vt:lpstr>Proportional Selection</vt:lpstr>
      <vt:lpstr>Tournament Selection</vt:lpstr>
      <vt:lpstr>(μ,λ)-Selection</vt:lpstr>
      <vt:lpstr>(μ+λ)-Selection</vt:lpstr>
      <vt:lpstr>Selection</vt:lpstr>
      <vt:lpstr>Travelling Salesman Problem (TSP)</vt:lpstr>
      <vt:lpstr>Crossover in TSP</vt:lpstr>
      <vt:lpstr>Mutation in TSP</vt:lpstr>
      <vt:lpstr>Applications</vt:lpstr>
      <vt:lpstr>Applications</vt:lpstr>
      <vt:lpstr>Applications</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Evolutionary algorithm</dc:title>
  <dc:creator>Angeline Honggowarsito</dc:creator>
  <cp:lastModifiedBy>Andrew D Cannon</cp:lastModifiedBy>
  <cp:revision>56</cp:revision>
  <dcterms:created xsi:type="dcterms:W3CDTF">2012-08-29T06:43:42Z</dcterms:created>
  <dcterms:modified xsi:type="dcterms:W3CDTF">2012-08-29T14:30:37Z</dcterms:modified>
</cp:coreProperties>
</file>