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74" r:id="rId3"/>
    <p:sldId id="257" r:id="rId4"/>
    <p:sldId id="263" r:id="rId5"/>
    <p:sldId id="260" r:id="rId6"/>
    <p:sldId id="275" r:id="rId7"/>
    <p:sldId id="259" r:id="rId8"/>
    <p:sldId id="261" r:id="rId9"/>
    <p:sldId id="262" r:id="rId10"/>
    <p:sldId id="273" r:id="rId11"/>
    <p:sldId id="264" r:id="rId12"/>
    <p:sldId id="286" r:id="rId13"/>
    <p:sldId id="265" r:id="rId14"/>
    <p:sldId id="266" r:id="rId15"/>
    <p:sldId id="267" r:id="rId16"/>
    <p:sldId id="287" r:id="rId17"/>
    <p:sldId id="288" r:id="rId18"/>
    <p:sldId id="289" r:id="rId19"/>
    <p:sldId id="268" r:id="rId20"/>
    <p:sldId id="290" r:id="rId21"/>
    <p:sldId id="291" r:id="rId22"/>
    <p:sldId id="292" r:id="rId23"/>
    <p:sldId id="293" r:id="rId24"/>
    <p:sldId id="269" r:id="rId25"/>
    <p:sldId id="270" r:id="rId26"/>
    <p:sldId id="276" r:id="rId27"/>
    <p:sldId id="281" r:id="rId28"/>
    <p:sldId id="272" r:id="rId29"/>
    <p:sldId id="282" r:id="rId30"/>
    <p:sldId id="277" r:id="rId31"/>
    <p:sldId id="284" r:id="rId32"/>
    <p:sldId id="278" r:id="rId33"/>
    <p:sldId id="283" r:id="rId34"/>
    <p:sldId id="279" r:id="rId35"/>
    <p:sldId id="280" r:id="rId36"/>
    <p:sldId id="285" r:id="rId37"/>
    <p:sldId id="294" r:id="rId38"/>
    <p:sldId id="296" r:id="rId39"/>
    <p:sldId id="297"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660"/>
  </p:normalViewPr>
  <p:slideViewPr>
    <p:cSldViewPr>
      <p:cViewPr>
        <p:scale>
          <a:sx n="75" d="100"/>
          <a:sy n="75" d="100"/>
        </p:scale>
        <p:origin x="-10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26C5A-4D32-4FFF-9CF8-8EA06C563EB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B4E18924-5CA2-4F36-8ADD-08AE895F5B91}">
      <dgm:prSet phldrT="[Text]"/>
      <dgm:spPr/>
      <dgm:t>
        <a:bodyPr/>
        <a:lstStyle/>
        <a:p>
          <a:r>
            <a:rPr lang="en-US" b="1" dirty="0" smtClean="0"/>
            <a:t>Routing in OPMANETs</a:t>
          </a:r>
          <a:endParaRPr lang="en-US" b="1" dirty="0"/>
        </a:p>
      </dgm:t>
    </dgm:pt>
    <dgm:pt modelId="{CE932F68-C0C2-4121-8753-2904436572E9}" type="parTrans" cxnId="{3FDF1E22-5727-433E-B88B-126646165417}">
      <dgm:prSet/>
      <dgm:spPr/>
      <dgm:t>
        <a:bodyPr/>
        <a:lstStyle/>
        <a:p>
          <a:endParaRPr lang="en-US"/>
        </a:p>
      </dgm:t>
    </dgm:pt>
    <dgm:pt modelId="{313290D1-FB3D-472F-AEEC-3467E7A2B1F9}" type="sibTrans" cxnId="{3FDF1E22-5727-433E-B88B-126646165417}">
      <dgm:prSet/>
      <dgm:spPr/>
      <dgm:t>
        <a:bodyPr/>
        <a:lstStyle/>
        <a:p>
          <a:endParaRPr lang="en-US"/>
        </a:p>
      </dgm:t>
    </dgm:pt>
    <dgm:pt modelId="{4A30AD68-5651-432E-8E63-FD4376C30B1E}">
      <dgm:prSet phldrT="[Text]"/>
      <dgm:spPr/>
      <dgm:t>
        <a:bodyPr/>
        <a:lstStyle/>
        <a:p>
          <a:r>
            <a:rPr lang="en-US" b="1" dirty="0" smtClean="0"/>
            <a:t>Discovery and Dissemination</a:t>
          </a:r>
          <a:endParaRPr lang="en-US" b="1" dirty="0"/>
        </a:p>
      </dgm:t>
    </dgm:pt>
    <dgm:pt modelId="{13370889-1ED2-4689-9A7D-4910C9CCF269}" type="parTrans" cxnId="{CA5C99BC-85F6-45F3-8155-3468922406AD}">
      <dgm:prSet/>
      <dgm:spPr/>
      <dgm:t>
        <a:bodyPr/>
        <a:lstStyle/>
        <a:p>
          <a:endParaRPr lang="en-US"/>
        </a:p>
      </dgm:t>
    </dgm:pt>
    <dgm:pt modelId="{DC223E3E-9221-42D2-ADBB-AFDF99F8FBCE}" type="sibTrans" cxnId="{CA5C99BC-85F6-45F3-8155-3468922406AD}">
      <dgm:prSet/>
      <dgm:spPr/>
      <dgm:t>
        <a:bodyPr/>
        <a:lstStyle/>
        <a:p>
          <a:endParaRPr lang="en-US"/>
        </a:p>
      </dgm:t>
    </dgm:pt>
    <dgm:pt modelId="{86580A2C-E8A3-42FA-9178-52CEDD9BCAA8}">
      <dgm:prSet phldrT="[Text]"/>
      <dgm:spPr/>
      <dgm:t>
        <a:bodyPr/>
        <a:lstStyle/>
        <a:p>
          <a:r>
            <a:rPr lang="en-US" b="1" dirty="0" smtClean="0"/>
            <a:t>Resource </a:t>
          </a:r>
          <a:r>
            <a:rPr lang="en-US" b="1" dirty="0" smtClean="0"/>
            <a:t>Usage</a:t>
          </a:r>
          <a:endParaRPr lang="en-US" b="1" dirty="0"/>
        </a:p>
      </dgm:t>
    </dgm:pt>
    <dgm:pt modelId="{29FCFE21-FAB5-443A-83CC-9FD5358AA782}" type="parTrans" cxnId="{6B9A4D0E-96C0-4321-89F2-71175850CEE5}">
      <dgm:prSet/>
      <dgm:spPr/>
      <dgm:t>
        <a:bodyPr/>
        <a:lstStyle/>
        <a:p>
          <a:endParaRPr lang="en-US"/>
        </a:p>
      </dgm:t>
    </dgm:pt>
    <dgm:pt modelId="{7AD99A5A-57AE-41C5-B832-12282B2A4CE6}" type="sibTrans" cxnId="{6B9A4D0E-96C0-4321-89F2-71175850CEE5}">
      <dgm:prSet/>
      <dgm:spPr/>
      <dgm:t>
        <a:bodyPr/>
        <a:lstStyle/>
        <a:p>
          <a:endParaRPr lang="en-US"/>
        </a:p>
      </dgm:t>
    </dgm:pt>
    <dgm:pt modelId="{6B5C5F25-4193-4DD6-87AA-C1EAAB9CE901}">
      <dgm:prSet phldrT="[Text]"/>
      <dgm:spPr/>
      <dgm:t>
        <a:bodyPr/>
        <a:lstStyle/>
        <a:p>
          <a:r>
            <a:rPr lang="en-US" b="1" dirty="0" smtClean="0"/>
            <a:t>Applications</a:t>
          </a:r>
          <a:endParaRPr lang="en-US" b="1" dirty="0"/>
        </a:p>
      </dgm:t>
    </dgm:pt>
    <dgm:pt modelId="{45C6A854-540A-462A-8B79-10EF79A8503F}" type="parTrans" cxnId="{9FD529B8-9583-4AA7-BB20-AB6FC388014F}">
      <dgm:prSet/>
      <dgm:spPr/>
      <dgm:t>
        <a:bodyPr/>
        <a:lstStyle/>
        <a:p>
          <a:endParaRPr lang="en-US"/>
        </a:p>
      </dgm:t>
    </dgm:pt>
    <dgm:pt modelId="{B43894DC-1422-4D5D-8285-5687B2C9B477}" type="sibTrans" cxnId="{9FD529B8-9583-4AA7-BB20-AB6FC388014F}">
      <dgm:prSet/>
      <dgm:spPr/>
      <dgm:t>
        <a:bodyPr/>
        <a:lstStyle/>
        <a:p>
          <a:endParaRPr lang="en-US"/>
        </a:p>
      </dgm:t>
    </dgm:pt>
    <dgm:pt modelId="{DE6ED970-9559-467B-9958-E3B53EDB0D42}" type="pres">
      <dgm:prSet presAssocID="{0D826C5A-4D32-4FFF-9CF8-8EA06C563EB7}" presName="cycle" presStyleCnt="0">
        <dgm:presLayoutVars>
          <dgm:chMax val="1"/>
          <dgm:dir/>
          <dgm:animLvl val="ctr"/>
          <dgm:resizeHandles val="exact"/>
        </dgm:presLayoutVars>
      </dgm:prSet>
      <dgm:spPr/>
      <dgm:t>
        <a:bodyPr/>
        <a:lstStyle/>
        <a:p>
          <a:endParaRPr lang="en-US"/>
        </a:p>
      </dgm:t>
    </dgm:pt>
    <dgm:pt modelId="{EDA6BE11-F0B6-42D8-B4BC-0149E5263BA8}" type="pres">
      <dgm:prSet presAssocID="{B4E18924-5CA2-4F36-8ADD-08AE895F5B91}" presName="centerShape" presStyleLbl="node0" presStyleIdx="0" presStyleCnt="1"/>
      <dgm:spPr/>
      <dgm:t>
        <a:bodyPr/>
        <a:lstStyle/>
        <a:p>
          <a:endParaRPr lang="en-US"/>
        </a:p>
      </dgm:t>
    </dgm:pt>
    <dgm:pt modelId="{E8CACDA4-0A1D-4579-84C6-34B98DB4FF1A}" type="pres">
      <dgm:prSet presAssocID="{13370889-1ED2-4689-9A7D-4910C9CCF269}" presName="parTrans" presStyleLbl="bgSibTrans2D1" presStyleIdx="0" presStyleCnt="3"/>
      <dgm:spPr/>
      <dgm:t>
        <a:bodyPr/>
        <a:lstStyle/>
        <a:p>
          <a:endParaRPr lang="en-US"/>
        </a:p>
      </dgm:t>
    </dgm:pt>
    <dgm:pt modelId="{065674D7-442B-49FF-A6D1-CCAF89CFF01E}" type="pres">
      <dgm:prSet presAssocID="{4A30AD68-5651-432E-8E63-FD4376C30B1E}" presName="node" presStyleLbl="node1" presStyleIdx="0" presStyleCnt="3">
        <dgm:presLayoutVars>
          <dgm:bulletEnabled val="1"/>
        </dgm:presLayoutVars>
      </dgm:prSet>
      <dgm:spPr/>
      <dgm:t>
        <a:bodyPr/>
        <a:lstStyle/>
        <a:p>
          <a:endParaRPr lang="en-US"/>
        </a:p>
      </dgm:t>
    </dgm:pt>
    <dgm:pt modelId="{B696BB17-BBDF-4805-8643-D9F6D60C16CE}" type="pres">
      <dgm:prSet presAssocID="{29FCFE21-FAB5-443A-83CC-9FD5358AA782}" presName="parTrans" presStyleLbl="bgSibTrans2D1" presStyleIdx="1" presStyleCnt="3"/>
      <dgm:spPr/>
      <dgm:t>
        <a:bodyPr/>
        <a:lstStyle/>
        <a:p>
          <a:endParaRPr lang="en-US"/>
        </a:p>
      </dgm:t>
    </dgm:pt>
    <dgm:pt modelId="{C1AB1F30-BE25-44A1-8944-2DC50009C716}" type="pres">
      <dgm:prSet presAssocID="{86580A2C-E8A3-42FA-9178-52CEDD9BCAA8}" presName="node" presStyleLbl="node1" presStyleIdx="1" presStyleCnt="3">
        <dgm:presLayoutVars>
          <dgm:bulletEnabled val="1"/>
        </dgm:presLayoutVars>
      </dgm:prSet>
      <dgm:spPr/>
      <dgm:t>
        <a:bodyPr/>
        <a:lstStyle/>
        <a:p>
          <a:endParaRPr lang="en-US"/>
        </a:p>
      </dgm:t>
    </dgm:pt>
    <dgm:pt modelId="{EB415DA2-C869-4714-B514-960E634DC744}" type="pres">
      <dgm:prSet presAssocID="{45C6A854-540A-462A-8B79-10EF79A8503F}" presName="parTrans" presStyleLbl="bgSibTrans2D1" presStyleIdx="2" presStyleCnt="3"/>
      <dgm:spPr/>
      <dgm:t>
        <a:bodyPr/>
        <a:lstStyle/>
        <a:p>
          <a:endParaRPr lang="en-US"/>
        </a:p>
      </dgm:t>
    </dgm:pt>
    <dgm:pt modelId="{48DFB2F8-E185-428F-8B40-3E0C980D4782}" type="pres">
      <dgm:prSet presAssocID="{6B5C5F25-4193-4DD6-87AA-C1EAAB9CE901}" presName="node" presStyleLbl="node1" presStyleIdx="2" presStyleCnt="3">
        <dgm:presLayoutVars>
          <dgm:bulletEnabled val="1"/>
        </dgm:presLayoutVars>
      </dgm:prSet>
      <dgm:spPr/>
      <dgm:t>
        <a:bodyPr/>
        <a:lstStyle/>
        <a:p>
          <a:endParaRPr lang="en-US"/>
        </a:p>
      </dgm:t>
    </dgm:pt>
  </dgm:ptLst>
  <dgm:cxnLst>
    <dgm:cxn modelId="{B902FF87-BE5C-4615-A7A5-2C30E0E45330}" type="presOf" srcId="{13370889-1ED2-4689-9A7D-4910C9CCF269}" destId="{E8CACDA4-0A1D-4579-84C6-34B98DB4FF1A}" srcOrd="0" destOrd="0" presId="urn:microsoft.com/office/officeart/2005/8/layout/radial4"/>
    <dgm:cxn modelId="{8DA39558-8A5E-446F-AE07-C8FA8F59F17B}" type="presOf" srcId="{29FCFE21-FAB5-443A-83CC-9FD5358AA782}" destId="{B696BB17-BBDF-4805-8643-D9F6D60C16CE}" srcOrd="0" destOrd="0" presId="urn:microsoft.com/office/officeart/2005/8/layout/radial4"/>
    <dgm:cxn modelId="{748E42F6-8ABB-427C-98FC-7EE98FEB1693}" type="presOf" srcId="{86580A2C-E8A3-42FA-9178-52CEDD9BCAA8}" destId="{C1AB1F30-BE25-44A1-8944-2DC50009C716}" srcOrd="0" destOrd="0" presId="urn:microsoft.com/office/officeart/2005/8/layout/radial4"/>
    <dgm:cxn modelId="{9FD529B8-9583-4AA7-BB20-AB6FC388014F}" srcId="{B4E18924-5CA2-4F36-8ADD-08AE895F5B91}" destId="{6B5C5F25-4193-4DD6-87AA-C1EAAB9CE901}" srcOrd="2" destOrd="0" parTransId="{45C6A854-540A-462A-8B79-10EF79A8503F}" sibTransId="{B43894DC-1422-4D5D-8285-5687B2C9B477}"/>
    <dgm:cxn modelId="{8B7F6FD6-E8D1-4DBA-9076-2B98F826CB3F}" type="presOf" srcId="{0D826C5A-4D32-4FFF-9CF8-8EA06C563EB7}" destId="{DE6ED970-9559-467B-9958-E3B53EDB0D42}" srcOrd="0" destOrd="0" presId="urn:microsoft.com/office/officeart/2005/8/layout/radial4"/>
    <dgm:cxn modelId="{C7998FEC-992E-46E3-8B1A-EC9F6C0F7A2D}" type="presOf" srcId="{B4E18924-5CA2-4F36-8ADD-08AE895F5B91}" destId="{EDA6BE11-F0B6-42D8-B4BC-0149E5263BA8}" srcOrd="0" destOrd="0" presId="urn:microsoft.com/office/officeart/2005/8/layout/radial4"/>
    <dgm:cxn modelId="{3FDF1E22-5727-433E-B88B-126646165417}" srcId="{0D826C5A-4D32-4FFF-9CF8-8EA06C563EB7}" destId="{B4E18924-5CA2-4F36-8ADD-08AE895F5B91}" srcOrd="0" destOrd="0" parTransId="{CE932F68-C0C2-4121-8753-2904436572E9}" sibTransId="{313290D1-FB3D-472F-AEEC-3467E7A2B1F9}"/>
    <dgm:cxn modelId="{CA5C99BC-85F6-45F3-8155-3468922406AD}" srcId="{B4E18924-5CA2-4F36-8ADD-08AE895F5B91}" destId="{4A30AD68-5651-432E-8E63-FD4376C30B1E}" srcOrd="0" destOrd="0" parTransId="{13370889-1ED2-4689-9A7D-4910C9CCF269}" sibTransId="{DC223E3E-9221-42D2-ADBB-AFDF99F8FBCE}"/>
    <dgm:cxn modelId="{6B9A4D0E-96C0-4321-89F2-71175850CEE5}" srcId="{B4E18924-5CA2-4F36-8ADD-08AE895F5B91}" destId="{86580A2C-E8A3-42FA-9178-52CEDD9BCAA8}" srcOrd="1" destOrd="0" parTransId="{29FCFE21-FAB5-443A-83CC-9FD5358AA782}" sibTransId="{7AD99A5A-57AE-41C5-B832-12282B2A4CE6}"/>
    <dgm:cxn modelId="{AF020DC2-A099-48D5-8AB2-3CC7CC0C6FEA}" type="presOf" srcId="{6B5C5F25-4193-4DD6-87AA-C1EAAB9CE901}" destId="{48DFB2F8-E185-428F-8B40-3E0C980D4782}" srcOrd="0" destOrd="0" presId="urn:microsoft.com/office/officeart/2005/8/layout/radial4"/>
    <dgm:cxn modelId="{BB3AFC7F-38AF-44A8-8AFB-4836DB54D544}" type="presOf" srcId="{4A30AD68-5651-432E-8E63-FD4376C30B1E}" destId="{065674D7-442B-49FF-A6D1-CCAF89CFF01E}" srcOrd="0" destOrd="0" presId="urn:microsoft.com/office/officeart/2005/8/layout/radial4"/>
    <dgm:cxn modelId="{3FFF3843-F139-4B5F-9F18-53E8F9D31559}" type="presOf" srcId="{45C6A854-540A-462A-8B79-10EF79A8503F}" destId="{EB415DA2-C869-4714-B514-960E634DC744}" srcOrd="0" destOrd="0" presId="urn:microsoft.com/office/officeart/2005/8/layout/radial4"/>
    <dgm:cxn modelId="{4C0A36D8-E2DD-4796-8033-2370D4B7A2A1}" type="presParOf" srcId="{DE6ED970-9559-467B-9958-E3B53EDB0D42}" destId="{EDA6BE11-F0B6-42D8-B4BC-0149E5263BA8}" srcOrd="0" destOrd="0" presId="urn:microsoft.com/office/officeart/2005/8/layout/radial4"/>
    <dgm:cxn modelId="{7C3B3352-D5B9-4166-AFA2-FC127DCBA1E2}" type="presParOf" srcId="{DE6ED970-9559-467B-9958-E3B53EDB0D42}" destId="{E8CACDA4-0A1D-4579-84C6-34B98DB4FF1A}" srcOrd="1" destOrd="0" presId="urn:microsoft.com/office/officeart/2005/8/layout/radial4"/>
    <dgm:cxn modelId="{836E8A74-B412-4A38-8990-25A3EE32B76C}" type="presParOf" srcId="{DE6ED970-9559-467B-9958-E3B53EDB0D42}" destId="{065674D7-442B-49FF-A6D1-CCAF89CFF01E}" srcOrd="2" destOrd="0" presId="urn:microsoft.com/office/officeart/2005/8/layout/radial4"/>
    <dgm:cxn modelId="{85A1E2F4-9429-4ACD-A54C-532B9FE784E4}" type="presParOf" srcId="{DE6ED970-9559-467B-9958-E3B53EDB0D42}" destId="{B696BB17-BBDF-4805-8643-D9F6D60C16CE}" srcOrd="3" destOrd="0" presId="urn:microsoft.com/office/officeart/2005/8/layout/radial4"/>
    <dgm:cxn modelId="{88F7CA20-D0CE-4CB8-8CA9-2E70CBE73858}" type="presParOf" srcId="{DE6ED970-9559-467B-9958-E3B53EDB0D42}" destId="{C1AB1F30-BE25-44A1-8944-2DC50009C716}" srcOrd="4" destOrd="0" presId="urn:microsoft.com/office/officeart/2005/8/layout/radial4"/>
    <dgm:cxn modelId="{36167E7A-E140-4A2C-9D87-5B4E6130814A}" type="presParOf" srcId="{DE6ED970-9559-467B-9958-E3B53EDB0D42}" destId="{EB415DA2-C869-4714-B514-960E634DC744}" srcOrd="5" destOrd="0" presId="urn:microsoft.com/office/officeart/2005/8/layout/radial4"/>
    <dgm:cxn modelId="{8A4F3D7F-355C-4DDE-B69E-946946627645}" type="presParOf" srcId="{DE6ED970-9559-467B-9958-E3B53EDB0D42}" destId="{48DFB2F8-E185-428F-8B40-3E0C980D4782}"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6BE11-F0B6-42D8-B4BC-0149E5263BA8}">
      <dsp:nvSpPr>
        <dsp:cNvPr id="0" name=""/>
        <dsp:cNvSpPr/>
      </dsp:nvSpPr>
      <dsp:spPr>
        <a:xfrm>
          <a:off x="2640496" y="2685667"/>
          <a:ext cx="2186606" cy="21866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t>Routing in OPMANETs</a:t>
          </a:r>
          <a:endParaRPr lang="en-US" sz="1900" b="1" kern="1200" dirty="0"/>
        </a:p>
      </dsp:txBody>
      <dsp:txXfrm>
        <a:off x="2960717" y="3005888"/>
        <a:ext cx="1546164" cy="1546164"/>
      </dsp:txXfrm>
    </dsp:sp>
    <dsp:sp modelId="{E8CACDA4-0A1D-4579-84C6-34B98DB4FF1A}">
      <dsp:nvSpPr>
        <dsp:cNvPr id="0" name=""/>
        <dsp:cNvSpPr/>
      </dsp:nvSpPr>
      <dsp:spPr>
        <a:xfrm rot="12900000">
          <a:off x="1161623" y="2279516"/>
          <a:ext cx="1751467" cy="62318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5674D7-442B-49FF-A6D1-CCAF89CFF01E}">
      <dsp:nvSpPr>
        <dsp:cNvPr id="0" name=""/>
        <dsp:cNvSpPr/>
      </dsp:nvSpPr>
      <dsp:spPr>
        <a:xfrm>
          <a:off x="281359" y="1257897"/>
          <a:ext cx="2077276" cy="16618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b="1" kern="1200" dirty="0" smtClean="0"/>
            <a:t>Discovery and Dissemination</a:t>
          </a:r>
          <a:endParaRPr lang="en-US" sz="1900" b="1" kern="1200" dirty="0"/>
        </a:p>
      </dsp:txBody>
      <dsp:txXfrm>
        <a:off x="330032" y="1306570"/>
        <a:ext cx="1979930" cy="1564475"/>
      </dsp:txXfrm>
    </dsp:sp>
    <dsp:sp modelId="{B696BB17-BBDF-4805-8643-D9F6D60C16CE}">
      <dsp:nvSpPr>
        <dsp:cNvPr id="0" name=""/>
        <dsp:cNvSpPr/>
      </dsp:nvSpPr>
      <dsp:spPr>
        <a:xfrm rot="16200000">
          <a:off x="2858066" y="1396404"/>
          <a:ext cx="1751467" cy="62318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AB1F30-BE25-44A1-8944-2DC50009C716}">
      <dsp:nvSpPr>
        <dsp:cNvPr id="0" name=""/>
        <dsp:cNvSpPr/>
      </dsp:nvSpPr>
      <dsp:spPr>
        <a:xfrm>
          <a:off x="2695161" y="1351"/>
          <a:ext cx="2077276" cy="16618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b="1" kern="1200" dirty="0" smtClean="0"/>
            <a:t>Resource </a:t>
          </a:r>
          <a:r>
            <a:rPr lang="en-US" sz="1900" b="1" kern="1200" dirty="0" smtClean="0"/>
            <a:t>Usage</a:t>
          </a:r>
          <a:endParaRPr lang="en-US" sz="1900" b="1" kern="1200" dirty="0"/>
        </a:p>
      </dsp:txBody>
      <dsp:txXfrm>
        <a:off x="2743834" y="50024"/>
        <a:ext cx="1979930" cy="1564475"/>
      </dsp:txXfrm>
    </dsp:sp>
    <dsp:sp modelId="{EB415DA2-C869-4714-B514-960E634DC744}">
      <dsp:nvSpPr>
        <dsp:cNvPr id="0" name=""/>
        <dsp:cNvSpPr/>
      </dsp:nvSpPr>
      <dsp:spPr>
        <a:xfrm rot="19500000">
          <a:off x="4554509" y="2279516"/>
          <a:ext cx="1751467" cy="62318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DFB2F8-E185-428F-8B40-3E0C980D4782}">
      <dsp:nvSpPr>
        <dsp:cNvPr id="0" name=""/>
        <dsp:cNvSpPr/>
      </dsp:nvSpPr>
      <dsp:spPr>
        <a:xfrm>
          <a:off x="5108964" y="1257897"/>
          <a:ext cx="2077276" cy="16618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b="1" kern="1200" dirty="0" smtClean="0"/>
            <a:t>Applications</a:t>
          </a:r>
          <a:endParaRPr lang="en-US" sz="1900" b="1" kern="1200" dirty="0"/>
        </a:p>
      </dsp:txBody>
      <dsp:txXfrm>
        <a:off x="5157637" y="1306570"/>
        <a:ext cx="1979930" cy="156447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60BFD-6057-427A-982B-601F4F84ACBD}" type="datetimeFigureOut">
              <a:rPr lang="en-US" smtClean="0"/>
              <a:t>3/5/2012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FF15D-ECB1-4929-85DA-498AA5AFF34A}" type="slidenum">
              <a:rPr lang="en-US" smtClean="0"/>
              <a:t>‹#›</a:t>
            </a:fld>
            <a:endParaRPr lang="en-US"/>
          </a:p>
        </p:txBody>
      </p:sp>
    </p:spTree>
    <p:extLst>
      <p:ext uri="{BB962C8B-B14F-4D97-AF65-F5344CB8AC3E}">
        <p14:creationId xmlns:p14="http://schemas.microsoft.com/office/powerpoint/2010/main" val="1758340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AFF15D-ECB1-4929-85DA-498AA5AFF34A}" type="slidenum">
              <a:rPr lang="en-US" smtClean="0"/>
              <a:t>19</a:t>
            </a:fld>
            <a:endParaRPr lang="en-US"/>
          </a:p>
        </p:txBody>
      </p:sp>
    </p:spTree>
    <p:extLst>
      <p:ext uri="{BB962C8B-B14F-4D97-AF65-F5344CB8AC3E}">
        <p14:creationId xmlns:p14="http://schemas.microsoft.com/office/powerpoint/2010/main" val="81070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F35CEF4-C5D4-45E2-A4C6-7D8392C87389}" type="datetimeFigureOut">
              <a:rPr lang="en-US" smtClean="0"/>
              <a:t>3/5/2012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CDED695-36F4-42EF-9A77-1064D24622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35CEF4-C5D4-45E2-A4C6-7D8392C87389}"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ED695-36F4-42EF-9A77-1064D24622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35CEF4-C5D4-45E2-A4C6-7D8392C87389}"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ED695-36F4-42EF-9A77-1064D24622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F35CEF4-C5D4-45E2-A4C6-7D8392C87389}" type="datetimeFigureOut">
              <a:rPr lang="en-US" smtClean="0"/>
              <a:t>3/5/2012</a:t>
            </a:fld>
            <a:endParaRPr lang="en-US"/>
          </a:p>
        </p:txBody>
      </p:sp>
      <p:sp>
        <p:nvSpPr>
          <p:cNvPr id="9" name="Slide Number Placeholder 8"/>
          <p:cNvSpPr>
            <a:spLocks noGrp="1"/>
          </p:cNvSpPr>
          <p:nvPr>
            <p:ph type="sldNum" sz="quarter" idx="15"/>
          </p:nvPr>
        </p:nvSpPr>
        <p:spPr/>
        <p:txBody>
          <a:bodyPr rtlCol="0"/>
          <a:lstStyle/>
          <a:p>
            <a:fld id="{3CDED695-36F4-42EF-9A77-1064D2462252}"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F35CEF4-C5D4-45E2-A4C6-7D8392C87389}" type="datetimeFigureOut">
              <a:rPr lang="en-US" smtClean="0"/>
              <a:t>3/5/2012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CDED695-36F4-42EF-9A77-1064D24622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35CEF4-C5D4-45E2-A4C6-7D8392C87389}" type="datetimeFigureOut">
              <a:rPr lang="en-US" smtClean="0"/>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ED695-36F4-42EF-9A77-1064D2462252}"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F35CEF4-C5D4-45E2-A4C6-7D8392C87389}" type="datetimeFigureOut">
              <a:rPr lang="en-US" smtClean="0"/>
              <a:t>3/5/2012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DED695-36F4-42EF-9A77-1064D2462252}"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F35CEF4-C5D4-45E2-A4C6-7D8392C87389}" type="datetimeFigureOut">
              <a:rPr lang="en-US" smtClean="0"/>
              <a:t>3/5/2012</a:t>
            </a:fld>
            <a:endParaRPr lang="en-US"/>
          </a:p>
        </p:txBody>
      </p:sp>
      <p:sp>
        <p:nvSpPr>
          <p:cNvPr id="7" name="Slide Number Placeholder 6"/>
          <p:cNvSpPr>
            <a:spLocks noGrp="1"/>
          </p:cNvSpPr>
          <p:nvPr>
            <p:ph type="sldNum" sz="quarter" idx="11"/>
          </p:nvPr>
        </p:nvSpPr>
        <p:spPr/>
        <p:txBody>
          <a:bodyPr rtlCol="0"/>
          <a:lstStyle/>
          <a:p>
            <a:fld id="{3CDED695-36F4-42EF-9A77-1064D2462252}"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CEF4-C5D4-45E2-A4C6-7D8392C87389}" type="datetimeFigureOut">
              <a:rPr lang="en-US" smtClean="0"/>
              <a:t>3/5/2012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DED695-36F4-42EF-9A77-1064D24622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F35CEF4-C5D4-45E2-A4C6-7D8392C87389}" type="datetimeFigureOut">
              <a:rPr lang="en-US" smtClean="0"/>
              <a:t>3/5/2012</a:t>
            </a:fld>
            <a:endParaRPr lang="en-US"/>
          </a:p>
        </p:txBody>
      </p:sp>
      <p:sp>
        <p:nvSpPr>
          <p:cNvPr id="22" name="Slide Number Placeholder 21"/>
          <p:cNvSpPr>
            <a:spLocks noGrp="1"/>
          </p:cNvSpPr>
          <p:nvPr>
            <p:ph type="sldNum" sz="quarter" idx="15"/>
          </p:nvPr>
        </p:nvSpPr>
        <p:spPr/>
        <p:txBody>
          <a:bodyPr rtlCol="0"/>
          <a:lstStyle/>
          <a:p>
            <a:fld id="{3CDED695-36F4-42EF-9A77-1064D2462252}"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F35CEF4-C5D4-45E2-A4C6-7D8392C87389}" type="datetimeFigureOut">
              <a:rPr lang="en-US" smtClean="0"/>
              <a:t>3/5/2012</a:t>
            </a:fld>
            <a:endParaRPr lang="en-US"/>
          </a:p>
        </p:txBody>
      </p:sp>
      <p:sp>
        <p:nvSpPr>
          <p:cNvPr id="18" name="Slide Number Placeholder 17"/>
          <p:cNvSpPr>
            <a:spLocks noGrp="1"/>
          </p:cNvSpPr>
          <p:nvPr>
            <p:ph type="sldNum" sz="quarter" idx="11"/>
          </p:nvPr>
        </p:nvSpPr>
        <p:spPr/>
        <p:txBody>
          <a:bodyPr rtlCol="0"/>
          <a:lstStyle/>
          <a:p>
            <a:fld id="{3CDED695-36F4-42EF-9A77-1064D2462252}"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F35CEF4-C5D4-45E2-A4C6-7D8392C87389}" type="datetimeFigureOut">
              <a:rPr lang="en-US" smtClean="0"/>
              <a:t>3/5/2012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CDED695-36F4-42EF-9A77-1064D24622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Opportunistic Routing in Mobile Ad-Hoc Networks</a:t>
            </a:r>
            <a:endParaRPr lang="en-US" dirty="0"/>
          </a:p>
        </p:txBody>
      </p:sp>
      <p:sp>
        <p:nvSpPr>
          <p:cNvPr id="3" name="Subtitle 2"/>
          <p:cNvSpPr>
            <a:spLocks noGrp="1"/>
          </p:cNvSpPr>
          <p:nvPr>
            <p:ph type="subTitle" idx="1"/>
          </p:nvPr>
        </p:nvSpPr>
        <p:spPr/>
        <p:txBody>
          <a:bodyPr/>
          <a:lstStyle/>
          <a:p>
            <a:r>
              <a:rPr lang="en-US" dirty="0" smtClean="0"/>
              <a:t>Pramita Mitra</a:t>
            </a:r>
            <a:r>
              <a:rPr lang="en-US" baseline="30000" dirty="0" smtClean="0"/>
              <a:t>1</a:t>
            </a:r>
            <a:r>
              <a:rPr lang="en-US" dirty="0" smtClean="0"/>
              <a:t> and Christian Poellabauer</a:t>
            </a:r>
            <a:r>
              <a:rPr lang="en-US" baseline="30000" dirty="0" smtClean="0"/>
              <a:t>1</a:t>
            </a:r>
          </a:p>
          <a:p>
            <a:r>
              <a:rPr lang="en-US" sz="1600" baseline="30000" dirty="0" smtClean="0"/>
              <a:t>1</a:t>
            </a:r>
            <a:r>
              <a:rPr lang="en-US" sz="1600" dirty="0" smtClean="0"/>
              <a:t>Department of Computer Science and Engineering</a:t>
            </a:r>
          </a:p>
          <a:p>
            <a:pPr>
              <a:spcBef>
                <a:spcPts val="0"/>
              </a:spcBef>
            </a:pPr>
            <a:r>
              <a:rPr lang="en-US" sz="1600" dirty="0" smtClean="0"/>
              <a:t>University of Notre Dame, USA</a:t>
            </a:r>
            <a:endParaRPr lang="en-US" sz="1600" dirty="0"/>
          </a:p>
        </p:txBody>
      </p:sp>
    </p:spTree>
    <p:extLst>
      <p:ext uri="{BB962C8B-B14F-4D97-AF65-F5344CB8AC3E}">
        <p14:creationId xmlns:p14="http://schemas.microsoft.com/office/powerpoint/2010/main" val="3830655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OPMANET </a:t>
            </a:r>
            <a:br>
              <a:rPr lang="en-US" dirty="0" smtClean="0"/>
            </a:br>
            <a:r>
              <a:rPr lang="en-US" dirty="0" smtClean="0"/>
              <a:t>Routing Approaches </a:t>
            </a:r>
            <a:endParaRPr lang="en-US" dirty="0"/>
          </a:p>
        </p:txBody>
      </p:sp>
    </p:spTree>
    <p:extLst>
      <p:ext uri="{BB962C8B-B14F-4D97-AF65-F5344CB8AC3E}">
        <p14:creationId xmlns:p14="http://schemas.microsoft.com/office/powerpoint/2010/main" val="1544900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pPr algn="ctr"/>
            <a:r>
              <a:rPr lang="en-US" dirty="0" smtClean="0"/>
              <a:t>Analysis Framework</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26862503"/>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4932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Asked in this Chapter</a:t>
            </a:r>
            <a:endParaRPr lang="en-US" dirty="0"/>
          </a:p>
        </p:txBody>
      </p:sp>
      <p:sp>
        <p:nvSpPr>
          <p:cNvPr id="3" name="Content Placeholder 2"/>
          <p:cNvSpPr>
            <a:spLocks noGrp="1"/>
          </p:cNvSpPr>
          <p:nvPr>
            <p:ph sz="quarter" idx="1"/>
          </p:nvPr>
        </p:nvSpPr>
        <p:spPr/>
        <p:txBody>
          <a:bodyPr>
            <a:normAutofit/>
          </a:bodyPr>
          <a:lstStyle/>
          <a:p>
            <a:pPr lvl="0"/>
            <a:r>
              <a:rPr lang="en-US" i="1" dirty="0"/>
              <a:t>Discovery and Dissemination </a:t>
            </a:r>
            <a:r>
              <a:rPr lang="en-US" i="1" dirty="0" smtClean="0"/>
              <a:t>–</a:t>
            </a:r>
            <a:r>
              <a:rPr lang="en-US" dirty="0" smtClean="0"/>
              <a:t> </a:t>
            </a:r>
          </a:p>
          <a:p>
            <a:pPr lvl="1" algn="just"/>
            <a:r>
              <a:rPr lang="en-US" sz="1900" dirty="0" smtClean="0"/>
              <a:t>How </a:t>
            </a:r>
            <a:r>
              <a:rPr lang="en-US" sz="1900" dirty="0"/>
              <a:t>does the protocol discover and exploit the intermittent communication opportunities in a mobile environment</a:t>
            </a:r>
            <a:r>
              <a:rPr lang="en-US" sz="1900" dirty="0" smtClean="0"/>
              <a:t>?</a:t>
            </a:r>
          </a:p>
          <a:p>
            <a:pPr lvl="1" algn="just"/>
            <a:r>
              <a:rPr lang="en-US" sz="1900" dirty="0" smtClean="0"/>
              <a:t>How </a:t>
            </a:r>
            <a:r>
              <a:rPr lang="en-US" sz="1900" dirty="0"/>
              <a:t>does the protocol provide reliable multi-hop, </a:t>
            </a:r>
            <a:r>
              <a:rPr lang="en-US" sz="1900" dirty="0" smtClean="0"/>
              <a:t>multi-destinations </a:t>
            </a:r>
            <a:r>
              <a:rPr lang="en-US" sz="1900" dirty="0"/>
              <a:t>data delivery, which is a common data dissemination pattern in </a:t>
            </a:r>
            <a:r>
              <a:rPr lang="en-US" sz="1900" dirty="0" smtClean="0"/>
              <a:t>OPMANETs?</a:t>
            </a:r>
            <a:endParaRPr lang="en-US" sz="1900" dirty="0"/>
          </a:p>
          <a:p>
            <a:pPr lvl="0"/>
            <a:r>
              <a:rPr lang="en-US" i="1" dirty="0"/>
              <a:t>Resource </a:t>
            </a:r>
            <a:r>
              <a:rPr lang="en-US" i="1" dirty="0" smtClean="0"/>
              <a:t>Usage</a:t>
            </a:r>
            <a:r>
              <a:rPr lang="en-US" dirty="0" smtClean="0"/>
              <a:t> </a:t>
            </a:r>
            <a:r>
              <a:rPr lang="en-US" dirty="0"/>
              <a:t>– </a:t>
            </a:r>
            <a:endParaRPr lang="en-US" dirty="0" smtClean="0"/>
          </a:p>
          <a:p>
            <a:pPr lvl="1"/>
            <a:r>
              <a:rPr lang="en-US" sz="1800" dirty="0" smtClean="0"/>
              <a:t>What impact does the protocol have on the </a:t>
            </a:r>
            <a:r>
              <a:rPr lang="en-US" sz="1800" dirty="0"/>
              <a:t>battery power, CPU usage and memory of the local </a:t>
            </a:r>
            <a:r>
              <a:rPr lang="en-US" sz="1800" dirty="0" smtClean="0"/>
              <a:t>device?</a:t>
            </a:r>
            <a:endParaRPr lang="en-US" sz="1800" dirty="0"/>
          </a:p>
          <a:p>
            <a:pPr lvl="0"/>
            <a:r>
              <a:rPr lang="en-US" i="1" dirty="0"/>
              <a:t>Applications </a:t>
            </a:r>
            <a:r>
              <a:rPr lang="en-US" i="1" dirty="0" smtClean="0"/>
              <a:t>–</a:t>
            </a:r>
          </a:p>
          <a:p>
            <a:pPr lvl="1" algn="just"/>
            <a:r>
              <a:rPr lang="en-US" sz="1800" dirty="0" smtClean="0"/>
              <a:t>What </a:t>
            </a:r>
            <a:r>
              <a:rPr lang="en-US" sz="1800" dirty="0"/>
              <a:t>kind of real-world applications are enabled by the </a:t>
            </a:r>
            <a:r>
              <a:rPr lang="en-US" sz="1800" dirty="0" smtClean="0"/>
              <a:t>routing protocol? </a:t>
            </a:r>
          </a:p>
          <a:p>
            <a:pPr lvl="1" algn="just"/>
            <a:r>
              <a:rPr lang="en-US" sz="1800" dirty="0" smtClean="0"/>
              <a:t>What </a:t>
            </a:r>
            <a:r>
              <a:rPr lang="en-US" sz="1800" dirty="0"/>
              <a:t>are their Quality of Service requirements?</a:t>
            </a:r>
          </a:p>
          <a:p>
            <a:endParaRPr lang="en-US" dirty="0"/>
          </a:p>
        </p:txBody>
      </p:sp>
    </p:spTree>
    <p:extLst>
      <p:ext uri="{BB962C8B-B14F-4D97-AF65-F5344CB8AC3E}">
        <p14:creationId xmlns:p14="http://schemas.microsoft.com/office/powerpoint/2010/main" val="967300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Taxonomy of Routing Protocols </a:t>
            </a:r>
            <a:br>
              <a:rPr lang="en-US" dirty="0" smtClean="0"/>
            </a:br>
            <a:r>
              <a:rPr lang="en-US" dirty="0" smtClean="0"/>
              <a:t>in OPMANETs</a:t>
            </a:r>
            <a:endParaRPr lang="en-US" dirty="0"/>
          </a:p>
        </p:txBody>
      </p:sp>
      <p:sp>
        <p:nvSpPr>
          <p:cNvPr id="4" name="Rounded Rectangle 3"/>
          <p:cNvSpPr>
            <a:spLocks/>
          </p:cNvSpPr>
          <p:nvPr/>
        </p:nvSpPr>
        <p:spPr>
          <a:xfrm>
            <a:off x="2990850" y="1573530"/>
            <a:ext cx="2689860" cy="4140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Routing Approaches in OPMANETs</a:t>
            </a:r>
            <a:endParaRPr lang="en-US" sz="1100">
              <a:effectLst/>
              <a:ea typeface="Calibri"/>
              <a:cs typeface="Times New Roman"/>
            </a:endParaRPr>
          </a:p>
        </p:txBody>
      </p:sp>
      <p:sp>
        <p:nvSpPr>
          <p:cNvPr id="5" name="Rounded Rectangle 4"/>
          <p:cNvSpPr>
            <a:spLocks/>
          </p:cNvSpPr>
          <p:nvPr/>
        </p:nvSpPr>
        <p:spPr>
          <a:xfrm>
            <a:off x="1524000" y="2449830"/>
            <a:ext cx="1456055" cy="41338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Forwarding-based</a:t>
            </a:r>
            <a:endParaRPr lang="en-US" sz="1100">
              <a:effectLst/>
              <a:ea typeface="Calibri"/>
              <a:cs typeface="Times New Roman"/>
            </a:endParaRPr>
          </a:p>
        </p:txBody>
      </p:sp>
      <p:sp>
        <p:nvSpPr>
          <p:cNvPr id="6" name="Rounded Rectangle 5"/>
          <p:cNvSpPr>
            <a:spLocks/>
          </p:cNvSpPr>
          <p:nvPr/>
        </p:nvSpPr>
        <p:spPr>
          <a:xfrm>
            <a:off x="3352800" y="2430780"/>
            <a:ext cx="1456055" cy="41338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Flooding-based</a:t>
            </a:r>
            <a:endParaRPr lang="en-US" sz="1100">
              <a:effectLst/>
              <a:ea typeface="Calibri"/>
              <a:cs typeface="Times New Roman"/>
            </a:endParaRPr>
          </a:p>
        </p:txBody>
      </p:sp>
      <p:sp>
        <p:nvSpPr>
          <p:cNvPr id="7" name="Rounded Rectangle 6"/>
          <p:cNvSpPr>
            <a:spLocks/>
          </p:cNvSpPr>
          <p:nvPr/>
        </p:nvSpPr>
        <p:spPr>
          <a:xfrm>
            <a:off x="5029200" y="2430780"/>
            <a:ext cx="796925" cy="4210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Hybrid</a:t>
            </a:r>
            <a:endParaRPr lang="en-US" sz="1100">
              <a:effectLst/>
              <a:ea typeface="Calibri"/>
              <a:cs typeface="Times New Roman"/>
            </a:endParaRPr>
          </a:p>
        </p:txBody>
      </p:sp>
      <p:sp>
        <p:nvSpPr>
          <p:cNvPr id="8" name="Rounded Rectangle 7"/>
          <p:cNvSpPr>
            <a:spLocks/>
          </p:cNvSpPr>
          <p:nvPr/>
        </p:nvSpPr>
        <p:spPr>
          <a:xfrm>
            <a:off x="6019800" y="2430780"/>
            <a:ext cx="1752600" cy="41338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Social </a:t>
            </a:r>
            <a:endParaRPr lang="en-US" sz="1100">
              <a:effectLst/>
              <a:ea typeface="Calibri"/>
              <a:cs typeface="Times New Roman"/>
            </a:endParaRPr>
          </a:p>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Behavior-based</a:t>
            </a:r>
            <a:endParaRPr lang="en-US" sz="1100">
              <a:effectLst/>
              <a:ea typeface="Calibri"/>
              <a:cs typeface="Times New Roman"/>
            </a:endParaRPr>
          </a:p>
        </p:txBody>
      </p:sp>
      <p:sp>
        <p:nvSpPr>
          <p:cNvPr id="9" name="Rounded Rectangle 8"/>
          <p:cNvSpPr>
            <a:spLocks/>
          </p:cNvSpPr>
          <p:nvPr/>
        </p:nvSpPr>
        <p:spPr>
          <a:xfrm>
            <a:off x="781050" y="3276600"/>
            <a:ext cx="1456055" cy="5207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Direct Transmission</a:t>
            </a:r>
            <a:endParaRPr lang="en-US" sz="1100">
              <a:effectLst/>
              <a:ea typeface="Calibri"/>
              <a:cs typeface="Times New Roman"/>
            </a:endParaRPr>
          </a:p>
        </p:txBody>
      </p:sp>
      <p:sp>
        <p:nvSpPr>
          <p:cNvPr id="10" name="Rounded Rectangle 9"/>
          <p:cNvSpPr>
            <a:spLocks/>
          </p:cNvSpPr>
          <p:nvPr/>
        </p:nvSpPr>
        <p:spPr>
          <a:xfrm>
            <a:off x="2400300" y="3276600"/>
            <a:ext cx="1456055" cy="5207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Context-based</a:t>
            </a:r>
            <a:endParaRPr lang="en-US" sz="1100">
              <a:effectLst/>
              <a:ea typeface="Calibri"/>
              <a:cs typeface="Times New Roman"/>
            </a:endParaRPr>
          </a:p>
        </p:txBody>
      </p:sp>
      <p:sp>
        <p:nvSpPr>
          <p:cNvPr id="11" name="Rounded Rectangle 10"/>
          <p:cNvSpPr>
            <a:spLocks/>
          </p:cNvSpPr>
          <p:nvPr/>
        </p:nvSpPr>
        <p:spPr>
          <a:xfrm>
            <a:off x="1409700" y="4229100"/>
            <a:ext cx="819150" cy="5734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History</a:t>
            </a:r>
            <a:endParaRPr lang="en-US" sz="1100">
              <a:effectLst/>
              <a:ea typeface="Calibri"/>
              <a:cs typeface="Times New Roman"/>
            </a:endParaRPr>
          </a:p>
        </p:txBody>
      </p:sp>
      <p:sp>
        <p:nvSpPr>
          <p:cNvPr id="12" name="Rounded Rectangle 11"/>
          <p:cNvSpPr>
            <a:spLocks/>
          </p:cNvSpPr>
          <p:nvPr/>
        </p:nvSpPr>
        <p:spPr>
          <a:xfrm>
            <a:off x="2314575" y="4229100"/>
            <a:ext cx="882650" cy="5734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Location</a:t>
            </a:r>
            <a:endParaRPr lang="en-US" sz="1100">
              <a:effectLst/>
              <a:ea typeface="Calibri"/>
              <a:cs typeface="Times New Roman"/>
            </a:endParaRPr>
          </a:p>
        </p:txBody>
      </p:sp>
      <p:sp>
        <p:nvSpPr>
          <p:cNvPr id="13" name="Rounded Rectangle 12"/>
          <p:cNvSpPr>
            <a:spLocks/>
          </p:cNvSpPr>
          <p:nvPr/>
        </p:nvSpPr>
        <p:spPr>
          <a:xfrm>
            <a:off x="3286125" y="4238625"/>
            <a:ext cx="828675" cy="5632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Mobility</a:t>
            </a:r>
            <a:endParaRPr lang="en-US" sz="1100">
              <a:effectLst/>
              <a:ea typeface="Calibri"/>
              <a:cs typeface="Times New Roman"/>
            </a:endParaRPr>
          </a:p>
        </p:txBody>
      </p:sp>
      <p:sp>
        <p:nvSpPr>
          <p:cNvPr id="14" name="Rounded Rectangle 13"/>
          <p:cNvSpPr>
            <a:spLocks/>
          </p:cNvSpPr>
          <p:nvPr/>
        </p:nvSpPr>
        <p:spPr>
          <a:xfrm>
            <a:off x="3597910" y="5343525"/>
            <a:ext cx="1031240" cy="5632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Epidemic</a:t>
            </a:r>
            <a:endParaRPr lang="en-US" sz="1100">
              <a:effectLst/>
              <a:ea typeface="Calibri"/>
              <a:cs typeface="Times New Roman"/>
            </a:endParaRPr>
          </a:p>
        </p:txBody>
      </p:sp>
      <p:sp>
        <p:nvSpPr>
          <p:cNvPr id="15" name="Rounded Rectangle 14"/>
          <p:cNvSpPr>
            <a:spLocks/>
          </p:cNvSpPr>
          <p:nvPr/>
        </p:nvSpPr>
        <p:spPr>
          <a:xfrm>
            <a:off x="5741035" y="5334000"/>
            <a:ext cx="1031240" cy="5632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History</a:t>
            </a:r>
            <a:endParaRPr lang="en-US" sz="1100">
              <a:effectLst/>
              <a:ea typeface="Calibri"/>
              <a:cs typeface="Times New Roman"/>
            </a:endParaRPr>
          </a:p>
        </p:txBody>
      </p:sp>
      <p:sp>
        <p:nvSpPr>
          <p:cNvPr id="16" name="Rounded Rectangle 15"/>
          <p:cNvSpPr>
            <a:spLocks/>
          </p:cNvSpPr>
          <p:nvPr/>
        </p:nvSpPr>
        <p:spPr>
          <a:xfrm>
            <a:off x="6969760" y="5334000"/>
            <a:ext cx="1031240" cy="5632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Network Coding</a:t>
            </a:r>
            <a:endParaRPr lang="en-US" sz="1100">
              <a:effectLst/>
              <a:ea typeface="Calibri"/>
              <a:cs typeface="Times New Roman"/>
            </a:endParaRPr>
          </a:p>
        </p:txBody>
      </p:sp>
      <p:sp>
        <p:nvSpPr>
          <p:cNvPr id="18" name="Rounded Rectangle 17"/>
          <p:cNvSpPr>
            <a:spLocks/>
          </p:cNvSpPr>
          <p:nvPr/>
        </p:nvSpPr>
        <p:spPr>
          <a:xfrm>
            <a:off x="4740910" y="5343525"/>
            <a:ext cx="882015" cy="5734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a:solidFill>
                  <a:srgbClr val="000000"/>
                </a:solidFill>
                <a:effectLst/>
                <a:latin typeface="Times New Roman"/>
                <a:ea typeface="Calibri"/>
                <a:cs typeface="Times New Roman"/>
              </a:rPr>
              <a:t>Location</a:t>
            </a:r>
            <a:endParaRPr lang="en-US" sz="1100">
              <a:effectLst/>
              <a:ea typeface="Calibri"/>
              <a:cs typeface="Times New Roman"/>
            </a:endParaRPr>
          </a:p>
        </p:txBody>
      </p:sp>
      <p:cxnSp>
        <p:nvCxnSpPr>
          <p:cNvPr id="23" name="Straight Connector 22"/>
          <p:cNvCxnSpPr>
            <a:stCxn id="4" idx="2"/>
          </p:cNvCxnSpPr>
          <p:nvPr/>
        </p:nvCxnSpPr>
        <p:spPr>
          <a:xfrm>
            <a:off x="4335780" y="1987550"/>
            <a:ext cx="0" cy="149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252027" y="2136775"/>
            <a:ext cx="46440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5" idx="0"/>
          </p:cNvCxnSpPr>
          <p:nvPr/>
        </p:nvCxnSpPr>
        <p:spPr>
          <a:xfrm>
            <a:off x="2252027" y="2136775"/>
            <a:ext cx="1" cy="313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6" idx="0"/>
          </p:cNvCxnSpPr>
          <p:nvPr/>
        </p:nvCxnSpPr>
        <p:spPr>
          <a:xfrm flipH="1" flipV="1">
            <a:off x="4080827" y="2136775"/>
            <a:ext cx="1" cy="294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0"/>
          </p:cNvCxnSpPr>
          <p:nvPr/>
        </p:nvCxnSpPr>
        <p:spPr>
          <a:xfrm flipH="1" flipV="1">
            <a:off x="5427662" y="2136775"/>
            <a:ext cx="1" cy="294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0"/>
          </p:cNvCxnSpPr>
          <p:nvPr/>
        </p:nvCxnSpPr>
        <p:spPr>
          <a:xfrm flipV="1">
            <a:off x="6896100" y="2136775"/>
            <a:ext cx="0" cy="294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5" idx="2"/>
          </p:cNvCxnSpPr>
          <p:nvPr/>
        </p:nvCxnSpPr>
        <p:spPr>
          <a:xfrm>
            <a:off x="2252028" y="2863215"/>
            <a:ext cx="0" cy="184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524000" y="3048000"/>
            <a:ext cx="1612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9" idx="0"/>
          </p:cNvCxnSpPr>
          <p:nvPr/>
        </p:nvCxnSpPr>
        <p:spPr>
          <a:xfrm flipH="1" flipV="1">
            <a:off x="1509077" y="3048000"/>
            <a:ext cx="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10" idx="0"/>
          </p:cNvCxnSpPr>
          <p:nvPr/>
        </p:nvCxnSpPr>
        <p:spPr>
          <a:xfrm flipH="1" flipV="1">
            <a:off x="3128327" y="3048000"/>
            <a:ext cx="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 idx="2"/>
          </p:cNvCxnSpPr>
          <p:nvPr/>
        </p:nvCxnSpPr>
        <p:spPr>
          <a:xfrm>
            <a:off x="4080828" y="2844165"/>
            <a:ext cx="634" cy="692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081462" y="3536950"/>
            <a:ext cx="23193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400800" y="3536950"/>
            <a:ext cx="0" cy="1416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113530" y="4953000"/>
            <a:ext cx="33718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4" idx="0"/>
          </p:cNvCxnSpPr>
          <p:nvPr/>
        </p:nvCxnSpPr>
        <p:spPr>
          <a:xfrm flipV="1">
            <a:off x="4113530" y="4953000"/>
            <a:ext cx="0" cy="390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18" idx="0"/>
          </p:cNvCxnSpPr>
          <p:nvPr/>
        </p:nvCxnSpPr>
        <p:spPr>
          <a:xfrm flipH="1" flipV="1">
            <a:off x="5181917" y="4953000"/>
            <a:ext cx="1" cy="390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5" idx="0"/>
          </p:cNvCxnSpPr>
          <p:nvPr/>
        </p:nvCxnSpPr>
        <p:spPr>
          <a:xfrm flipV="1">
            <a:off x="6256655" y="49530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6" idx="0"/>
          </p:cNvCxnSpPr>
          <p:nvPr/>
        </p:nvCxnSpPr>
        <p:spPr>
          <a:xfrm flipV="1">
            <a:off x="7485380" y="49530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10" idx="2"/>
          </p:cNvCxnSpPr>
          <p:nvPr/>
        </p:nvCxnSpPr>
        <p:spPr>
          <a:xfrm>
            <a:off x="3128328" y="3797300"/>
            <a:ext cx="8572" cy="241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819275" y="4038600"/>
            <a:ext cx="30281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1" idx="0"/>
          </p:cNvCxnSpPr>
          <p:nvPr/>
        </p:nvCxnSpPr>
        <p:spPr>
          <a:xfrm flipV="1">
            <a:off x="1819275" y="4038600"/>
            <a:ext cx="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2" idx="0"/>
          </p:cNvCxnSpPr>
          <p:nvPr/>
        </p:nvCxnSpPr>
        <p:spPr>
          <a:xfrm flipV="1">
            <a:off x="2755900" y="4038600"/>
            <a:ext cx="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3" idx="0"/>
          </p:cNvCxnSpPr>
          <p:nvPr/>
        </p:nvCxnSpPr>
        <p:spPr>
          <a:xfrm flipH="1" flipV="1">
            <a:off x="3699827" y="4038600"/>
            <a:ext cx="636" cy="200025"/>
          </a:xfrm>
          <a:prstGeom prst="line">
            <a:avLst/>
          </a:prstGeom>
        </p:spPr>
        <p:style>
          <a:lnRef idx="1">
            <a:schemeClr val="accent1"/>
          </a:lnRef>
          <a:fillRef idx="0">
            <a:schemeClr val="accent1"/>
          </a:fillRef>
          <a:effectRef idx="0">
            <a:schemeClr val="accent1"/>
          </a:effectRef>
          <a:fontRef idx="minor">
            <a:schemeClr val="tx1"/>
          </a:fontRef>
        </p:style>
      </p:cxnSp>
      <p:sp>
        <p:nvSpPr>
          <p:cNvPr id="94" name="Rounded Rectangle 93"/>
          <p:cNvSpPr>
            <a:spLocks/>
          </p:cNvSpPr>
          <p:nvPr/>
        </p:nvSpPr>
        <p:spPr>
          <a:xfrm>
            <a:off x="4267200" y="4217942"/>
            <a:ext cx="1160462" cy="5632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b="1" dirty="0" smtClean="0">
                <a:solidFill>
                  <a:srgbClr val="000000"/>
                </a:solidFill>
                <a:effectLst/>
                <a:latin typeface="Times New Roman"/>
                <a:ea typeface="Calibri"/>
                <a:cs typeface="Times New Roman"/>
              </a:rPr>
              <a:t>Link Asymmetry</a:t>
            </a:r>
            <a:endParaRPr lang="en-US" sz="1100" dirty="0">
              <a:effectLst/>
              <a:ea typeface="Calibri"/>
              <a:cs typeface="Times New Roman"/>
            </a:endParaRPr>
          </a:p>
        </p:txBody>
      </p:sp>
      <p:cxnSp>
        <p:nvCxnSpPr>
          <p:cNvPr id="99" name="Straight Connector 98"/>
          <p:cNvCxnSpPr>
            <a:stCxn id="94" idx="0"/>
          </p:cNvCxnSpPr>
          <p:nvPr/>
        </p:nvCxnSpPr>
        <p:spPr>
          <a:xfrm flipV="1">
            <a:off x="4847431" y="4038600"/>
            <a:ext cx="0" cy="1793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28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Forwarding-based </a:t>
            </a:r>
            <a:r>
              <a:rPr lang="en-US" dirty="0" smtClean="0"/>
              <a:t>Approaches</a:t>
            </a:r>
            <a:endParaRPr lang="en-US" dirty="0"/>
          </a:p>
        </p:txBody>
      </p:sp>
      <p:sp>
        <p:nvSpPr>
          <p:cNvPr id="3" name="Content Placeholder 2"/>
          <p:cNvSpPr>
            <a:spLocks noGrp="1"/>
          </p:cNvSpPr>
          <p:nvPr>
            <p:ph sz="quarter" idx="1"/>
          </p:nvPr>
        </p:nvSpPr>
        <p:spPr/>
        <p:txBody>
          <a:bodyPr>
            <a:normAutofit/>
          </a:bodyPr>
          <a:lstStyle/>
          <a:p>
            <a:pPr algn="just"/>
            <a:r>
              <a:rPr lang="en-US" sz="2200" dirty="0" smtClean="0"/>
              <a:t>Forwarding-based approaches select only one relay node for forwarding data messages</a:t>
            </a:r>
          </a:p>
          <a:p>
            <a:pPr algn="just"/>
            <a:r>
              <a:rPr lang="en-US" sz="2200" dirty="0" smtClean="0"/>
              <a:t>Two type</a:t>
            </a:r>
            <a:r>
              <a:rPr lang="en-US" sz="2200" i="1" dirty="0" smtClean="0"/>
              <a:t>s</a:t>
            </a:r>
          </a:p>
          <a:p>
            <a:pPr lvl="1" algn="just"/>
            <a:r>
              <a:rPr lang="en-US" sz="2000" i="1" dirty="0" smtClean="0"/>
              <a:t>Direct </a:t>
            </a:r>
            <a:r>
              <a:rPr lang="en-US" sz="2000" i="1" dirty="0" smtClean="0"/>
              <a:t>transmission-based approaches </a:t>
            </a:r>
            <a:r>
              <a:rPr lang="en-US" sz="2000" dirty="0"/>
              <a:t>–</a:t>
            </a:r>
            <a:r>
              <a:rPr lang="en-US" sz="2000" dirty="0" smtClean="0"/>
              <a:t> these protocols limit </a:t>
            </a:r>
            <a:r>
              <a:rPr lang="en-US" sz="2000" dirty="0"/>
              <a:t>the number of hops traveled by a data </a:t>
            </a:r>
            <a:r>
              <a:rPr lang="en-US" sz="2000" dirty="0" smtClean="0"/>
              <a:t>message, i.e.,</a:t>
            </a:r>
          </a:p>
          <a:p>
            <a:pPr lvl="2" algn="just"/>
            <a:r>
              <a:rPr lang="en-US" dirty="0" smtClean="0"/>
              <a:t>they either directly transmit to the destination(s) when they are in communications range with them, or,</a:t>
            </a:r>
          </a:p>
          <a:p>
            <a:pPr lvl="2" algn="just"/>
            <a:r>
              <a:rPr lang="en-US" dirty="0" smtClean="0"/>
              <a:t>a fixed number of relay nodes are used.</a:t>
            </a:r>
          </a:p>
          <a:p>
            <a:pPr lvl="1" algn="just"/>
            <a:r>
              <a:rPr lang="en-US" sz="2000" i="1" dirty="0" smtClean="0"/>
              <a:t>Context-based</a:t>
            </a:r>
            <a:r>
              <a:rPr lang="en-US" sz="2000" dirty="0" smtClean="0"/>
              <a:t> </a:t>
            </a:r>
            <a:r>
              <a:rPr lang="en-US" sz="2000" i="1" dirty="0" smtClean="0"/>
              <a:t>approaches</a:t>
            </a:r>
            <a:r>
              <a:rPr lang="en-US" sz="2000" dirty="0" smtClean="0"/>
              <a:t> – these protocols exploit </a:t>
            </a:r>
            <a:r>
              <a:rPr lang="en-US" sz="2000" dirty="0"/>
              <a:t>the context in which the nodes are operating to decide </a:t>
            </a:r>
            <a:endParaRPr lang="en-US" sz="2000" dirty="0" smtClean="0"/>
          </a:p>
          <a:p>
            <a:pPr lvl="2" algn="just"/>
            <a:r>
              <a:rPr lang="en-US" sz="1700" dirty="0" smtClean="0"/>
              <a:t>which </a:t>
            </a:r>
            <a:r>
              <a:rPr lang="en-US" sz="1700" dirty="0"/>
              <a:t>node to forward the data message </a:t>
            </a:r>
            <a:r>
              <a:rPr lang="en-US" sz="1700" dirty="0" smtClean="0"/>
              <a:t>to, and</a:t>
            </a:r>
          </a:p>
          <a:p>
            <a:pPr lvl="2" algn="just"/>
            <a:r>
              <a:rPr lang="en-US" sz="1700" dirty="0" smtClean="0"/>
              <a:t>whether </a:t>
            </a:r>
            <a:r>
              <a:rPr lang="en-US" sz="1700" dirty="0"/>
              <a:t>it should transmit the message immediately or hold the message until it meets a better </a:t>
            </a:r>
            <a:r>
              <a:rPr lang="en-US" sz="1700" dirty="0" smtClean="0"/>
              <a:t>node.</a:t>
            </a:r>
            <a:endParaRPr lang="en-US" sz="1700" dirty="0"/>
          </a:p>
        </p:txBody>
      </p:sp>
    </p:spTree>
    <p:extLst>
      <p:ext uri="{BB962C8B-B14F-4D97-AF65-F5344CB8AC3E}">
        <p14:creationId xmlns:p14="http://schemas.microsoft.com/office/powerpoint/2010/main" val="4235028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Context-based Approaches:</a:t>
            </a:r>
            <a:br>
              <a:rPr lang="en-US" dirty="0" smtClean="0"/>
            </a:br>
            <a:r>
              <a:rPr lang="en-US" dirty="0" smtClean="0"/>
              <a:t>(1) </a:t>
            </a:r>
            <a:r>
              <a:rPr lang="en-US" dirty="0" smtClean="0"/>
              <a:t>History/Estimation-based</a:t>
            </a:r>
            <a:r>
              <a:rPr lang="en-US" dirty="0" smtClean="0"/>
              <a:t> </a:t>
            </a:r>
            <a:endParaRPr lang="en-US" dirty="0"/>
          </a:p>
        </p:txBody>
      </p:sp>
      <p:sp>
        <p:nvSpPr>
          <p:cNvPr id="3" name="Content Placeholder 2"/>
          <p:cNvSpPr>
            <a:spLocks noGrp="1"/>
          </p:cNvSpPr>
          <p:nvPr>
            <p:ph sz="quarter" idx="1"/>
          </p:nvPr>
        </p:nvSpPr>
        <p:spPr/>
        <p:txBody>
          <a:bodyPr>
            <a:normAutofit/>
          </a:bodyPr>
          <a:lstStyle/>
          <a:p>
            <a:pPr algn="just"/>
            <a:r>
              <a:rPr lang="en-US" sz="2000" dirty="0" smtClean="0"/>
              <a:t>These approaches a</a:t>
            </a:r>
            <a:r>
              <a:rPr lang="en-US" sz="2000" dirty="0" smtClean="0"/>
              <a:t>llow </a:t>
            </a:r>
            <a:r>
              <a:rPr lang="en-US" sz="2000" dirty="0"/>
              <a:t>a node to make better </a:t>
            </a:r>
            <a:r>
              <a:rPr lang="en-US" sz="2000" dirty="0" smtClean="0"/>
              <a:t>forwarding decision </a:t>
            </a:r>
            <a:r>
              <a:rPr lang="en-US" sz="2000" dirty="0"/>
              <a:t>by making an estimation of the forwarding probability of its neighbors based on historical data. </a:t>
            </a:r>
            <a:endParaRPr lang="en-US" sz="2000" dirty="0" smtClean="0"/>
          </a:p>
          <a:p>
            <a:pPr marL="0" indent="0" algn="just">
              <a:buNone/>
            </a:pPr>
            <a:endParaRPr lang="en-US" sz="2000" dirty="0"/>
          </a:p>
          <a:p>
            <a:pPr algn="just"/>
            <a:r>
              <a:rPr lang="en-US" sz="2000" dirty="0" smtClean="0"/>
              <a:t>Protocols differ </a:t>
            </a:r>
            <a:r>
              <a:rPr lang="en-US" sz="2000" dirty="0"/>
              <a:t>in the parameters they use for making </a:t>
            </a:r>
            <a:r>
              <a:rPr lang="en-US" sz="2000" dirty="0" smtClean="0"/>
              <a:t>estimation. Commonly </a:t>
            </a:r>
            <a:r>
              <a:rPr lang="en-US" sz="2000" dirty="0"/>
              <a:t>used </a:t>
            </a:r>
            <a:r>
              <a:rPr lang="en-US" sz="2000" dirty="0" smtClean="0"/>
              <a:t>parameters are:</a:t>
            </a:r>
          </a:p>
          <a:p>
            <a:pPr lvl="1" algn="just"/>
            <a:r>
              <a:rPr lang="en-US" sz="1800" dirty="0" smtClean="0"/>
              <a:t>previous connection/disconnection time </a:t>
            </a:r>
            <a:r>
              <a:rPr lang="en-US" sz="1800" dirty="0"/>
              <a:t>between </a:t>
            </a:r>
            <a:r>
              <a:rPr lang="en-US" sz="1800" dirty="0" smtClean="0"/>
              <a:t>nodes</a:t>
            </a:r>
          </a:p>
          <a:p>
            <a:pPr lvl="1" algn="just"/>
            <a:r>
              <a:rPr lang="en-US" sz="1800" dirty="0" smtClean="0"/>
              <a:t>residual </a:t>
            </a:r>
            <a:r>
              <a:rPr lang="en-US" sz="1800" dirty="0"/>
              <a:t>battery </a:t>
            </a:r>
            <a:r>
              <a:rPr lang="en-US" sz="1800" dirty="0" smtClean="0"/>
              <a:t>level</a:t>
            </a:r>
          </a:p>
          <a:p>
            <a:pPr lvl="1" algn="just"/>
            <a:r>
              <a:rPr lang="en-US" sz="1800" dirty="0" smtClean="0"/>
              <a:t>rate of mobility or change of connectivity</a:t>
            </a:r>
          </a:p>
          <a:p>
            <a:pPr lvl="1" algn="just"/>
            <a:r>
              <a:rPr lang="en-US" sz="1800" dirty="0" smtClean="0"/>
              <a:t>number </a:t>
            </a:r>
            <a:r>
              <a:rPr lang="en-US" sz="1800" dirty="0"/>
              <a:t>of messages forwarded by a neighbor in the </a:t>
            </a:r>
            <a:r>
              <a:rPr lang="en-US" sz="1800" dirty="0" smtClean="0"/>
              <a:t>past</a:t>
            </a:r>
          </a:p>
          <a:p>
            <a:pPr lvl="1" algn="just"/>
            <a:r>
              <a:rPr lang="en-US" sz="1800" dirty="0" smtClean="0"/>
              <a:t>number of encounters with the destination(s)</a:t>
            </a:r>
            <a:endParaRPr lang="en-US" sz="1800" dirty="0" smtClean="0"/>
          </a:p>
          <a:p>
            <a:pPr marL="0" indent="0">
              <a:buNone/>
            </a:pPr>
            <a:endParaRPr lang="en-US" dirty="0"/>
          </a:p>
        </p:txBody>
      </p:sp>
    </p:spTree>
    <p:extLst>
      <p:ext uri="{BB962C8B-B14F-4D97-AF65-F5344CB8AC3E}">
        <p14:creationId xmlns:p14="http://schemas.microsoft.com/office/powerpoint/2010/main" val="773896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Context-based Approaches:</a:t>
            </a:r>
            <a:br>
              <a:rPr lang="en-US" dirty="0" smtClean="0"/>
            </a:br>
            <a:r>
              <a:rPr lang="en-US" dirty="0" smtClean="0"/>
              <a:t>(2) Location-based</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smtClean="0"/>
              <a:t>Nodes choose </a:t>
            </a:r>
            <a:r>
              <a:rPr lang="en-US" dirty="0"/>
              <a:t>the neighbor which moves the data message closest to the </a:t>
            </a:r>
            <a:r>
              <a:rPr lang="en-US" dirty="0" smtClean="0"/>
              <a:t>destination(s).</a:t>
            </a:r>
          </a:p>
          <a:p>
            <a:pPr algn="just"/>
            <a:r>
              <a:rPr lang="en-US" dirty="0" smtClean="0"/>
              <a:t>Some kind of future location prediction techniques are used by location-based approaches to select the relay node. Typical parameters being used for location prediction are:</a:t>
            </a:r>
          </a:p>
          <a:p>
            <a:pPr lvl="1" algn="just"/>
            <a:r>
              <a:rPr lang="en-US" dirty="0" smtClean="0"/>
              <a:t>Last-known location</a:t>
            </a:r>
          </a:p>
          <a:p>
            <a:pPr lvl="1" algn="just"/>
            <a:r>
              <a:rPr lang="en-US" dirty="0" smtClean="0"/>
              <a:t>Velocity</a:t>
            </a:r>
          </a:p>
          <a:p>
            <a:pPr lvl="1" algn="just"/>
            <a:r>
              <a:rPr lang="en-US" dirty="0" smtClean="0"/>
              <a:t>Direction of movement</a:t>
            </a:r>
          </a:p>
          <a:p>
            <a:pPr lvl="1" algn="just"/>
            <a:r>
              <a:rPr lang="en-US" dirty="0" smtClean="0"/>
              <a:t>Past vicinity to other nodes</a:t>
            </a:r>
          </a:p>
          <a:p>
            <a:pPr algn="just"/>
            <a:r>
              <a:rPr lang="en-US" dirty="0" smtClean="0"/>
              <a:t>Nodes incur </a:t>
            </a:r>
            <a:r>
              <a:rPr lang="en-US" dirty="0"/>
              <a:t>additional overhead while obtaining location updates of their own and neighboring nodes.</a:t>
            </a:r>
          </a:p>
          <a:p>
            <a:pPr marL="0" indent="0" algn="just">
              <a:buNone/>
            </a:pPr>
            <a:r>
              <a:rPr lang="en-US" dirty="0" smtClean="0"/>
              <a:t>  </a:t>
            </a:r>
            <a:endParaRPr lang="en-US" dirty="0"/>
          </a:p>
        </p:txBody>
      </p:sp>
    </p:spTree>
    <p:extLst>
      <p:ext uri="{BB962C8B-B14F-4D97-AF65-F5344CB8AC3E}">
        <p14:creationId xmlns:p14="http://schemas.microsoft.com/office/powerpoint/2010/main" val="2315660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Context-based Approaches:</a:t>
            </a:r>
            <a:br>
              <a:rPr lang="en-US" dirty="0" smtClean="0"/>
            </a:br>
            <a:r>
              <a:rPr lang="en-US" dirty="0" smtClean="0"/>
              <a:t>(3) Mobility-based</a:t>
            </a:r>
            <a:endParaRPr lang="en-US" dirty="0"/>
          </a:p>
        </p:txBody>
      </p:sp>
      <p:sp>
        <p:nvSpPr>
          <p:cNvPr id="3" name="Content Placeholder 2"/>
          <p:cNvSpPr>
            <a:spLocks noGrp="1"/>
          </p:cNvSpPr>
          <p:nvPr>
            <p:ph sz="quarter" idx="1"/>
          </p:nvPr>
        </p:nvSpPr>
        <p:spPr/>
        <p:txBody>
          <a:bodyPr/>
          <a:lstStyle/>
          <a:p>
            <a:pPr algn="just"/>
            <a:r>
              <a:rPr lang="en-US" dirty="0"/>
              <a:t>The mobile devices in OPMANETs </a:t>
            </a:r>
            <a:r>
              <a:rPr lang="en-US" dirty="0" smtClean="0"/>
              <a:t>often follow </a:t>
            </a:r>
            <a:r>
              <a:rPr lang="en-US" dirty="0"/>
              <a:t>certain known patterns</a:t>
            </a:r>
            <a:r>
              <a:rPr lang="en-US" i="1" dirty="0"/>
              <a:t> </a:t>
            </a:r>
            <a:r>
              <a:rPr lang="en-US" dirty="0"/>
              <a:t>such as walking along a street or driving down the highway. </a:t>
            </a:r>
            <a:endParaRPr lang="en-US" dirty="0" smtClean="0"/>
          </a:p>
          <a:p>
            <a:pPr algn="just"/>
            <a:r>
              <a:rPr lang="en-US" dirty="0" smtClean="0"/>
              <a:t>Such </a:t>
            </a:r>
            <a:r>
              <a:rPr lang="en-US" dirty="0"/>
              <a:t>regular motion patterns help the intermediate nodes to make accurate estimation of which nodes move toward the destination with higher </a:t>
            </a:r>
            <a:r>
              <a:rPr lang="en-US" dirty="0" smtClean="0"/>
              <a:t>probability.</a:t>
            </a:r>
          </a:p>
          <a:p>
            <a:pPr lvl="1" algn="just"/>
            <a:r>
              <a:rPr lang="en-US" dirty="0" smtClean="0"/>
              <a:t>Useful for urban applications where users exhibit certain patterns of mobility</a:t>
            </a:r>
            <a:endParaRPr lang="en-US" dirty="0"/>
          </a:p>
        </p:txBody>
      </p:sp>
    </p:spTree>
    <p:extLst>
      <p:ext uri="{BB962C8B-B14F-4D97-AF65-F5344CB8AC3E}">
        <p14:creationId xmlns:p14="http://schemas.microsoft.com/office/powerpoint/2010/main" val="1028388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Context-based Approaches:</a:t>
            </a:r>
            <a:br>
              <a:rPr lang="en-US" dirty="0" smtClean="0"/>
            </a:br>
            <a:r>
              <a:rPr lang="en-US" dirty="0" smtClean="0"/>
              <a:t>(4) Link Asymmetry-based</a:t>
            </a:r>
            <a:endParaRPr lang="en-US" dirty="0"/>
          </a:p>
        </p:txBody>
      </p:sp>
      <p:sp>
        <p:nvSpPr>
          <p:cNvPr id="3" name="Content Placeholder 2"/>
          <p:cNvSpPr>
            <a:spLocks noGrp="1"/>
          </p:cNvSpPr>
          <p:nvPr>
            <p:ph sz="quarter" idx="1"/>
          </p:nvPr>
        </p:nvSpPr>
        <p:spPr/>
        <p:txBody>
          <a:bodyPr/>
          <a:lstStyle/>
          <a:p>
            <a:pPr algn="just"/>
            <a:r>
              <a:rPr lang="en-US" dirty="0" smtClean="0"/>
              <a:t>These approaches </a:t>
            </a:r>
            <a:r>
              <a:rPr lang="en-US" dirty="0"/>
              <a:t>exploit asymmetric communication opportunities arising in heterogeneous OPMANETs for increased data </a:t>
            </a:r>
            <a:r>
              <a:rPr lang="en-US" dirty="0" smtClean="0"/>
              <a:t>transmission </a:t>
            </a:r>
            <a:r>
              <a:rPr lang="en-US" dirty="0"/>
              <a:t>success </a:t>
            </a:r>
            <a:r>
              <a:rPr lang="en-US" dirty="0" smtClean="0"/>
              <a:t>and </a:t>
            </a:r>
            <a:r>
              <a:rPr lang="en-US" dirty="0"/>
              <a:t>lower latency</a:t>
            </a:r>
            <a:r>
              <a:rPr lang="en-US" dirty="0" smtClean="0"/>
              <a:t>.</a:t>
            </a:r>
          </a:p>
          <a:p>
            <a:pPr algn="just"/>
            <a:r>
              <a:rPr lang="en-US" dirty="0" smtClean="0"/>
              <a:t>Cost </a:t>
            </a:r>
            <a:r>
              <a:rPr lang="en-US" dirty="0"/>
              <a:t>of discovering asymmetric links in the network is </a:t>
            </a:r>
            <a:r>
              <a:rPr lang="en-US" dirty="0" smtClean="0"/>
              <a:t>non-negligible. Common techniques used in asymmetric link discovery are:</a:t>
            </a:r>
          </a:p>
          <a:p>
            <a:pPr lvl="1" algn="just"/>
            <a:r>
              <a:rPr lang="en-US" dirty="0" smtClean="0"/>
              <a:t>Using mutual third-party set of proxy nodes</a:t>
            </a:r>
          </a:p>
          <a:p>
            <a:pPr lvl="1" algn="just"/>
            <a:r>
              <a:rPr lang="en-US" dirty="0" smtClean="0"/>
              <a:t>Exchanging neighbor lists </a:t>
            </a:r>
          </a:p>
          <a:p>
            <a:pPr lvl="1" algn="just"/>
            <a:r>
              <a:rPr lang="en-US" dirty="0" smtClean="0"/>
              <a:t>Making one-way link quality estimates</a:t>
            </a:r>
            <a:endParaRPr lang="en-US" dirty="0"/>
          </a:p>
        </p:txBody>
      </p:sp>
    </p:spTree>
    <p:extLst>
      <p:ext uri="{BB962C8B-B14F-4D97-AF65-F5344CB8AC3E}">
        <p14:creationId xmlns:p14="http://schemas.microsoft.com/office/powerpoint/2010/main" val="2997541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Flooding-based Approaches</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sz="2600" dirty="0" smtClean="0"/>
              <a:t>Multicast is a common delivery semantic in OPMANETs when the data message </a:t>
            </a:r>
            <a:r>
              <a:rPr lang="en-US" sz="2600" dirty="0"/>
              <a:t>is intended to be delivered to all members in the same multicast group. </a:t>
            </a:r>
            <a:endParaRPr lang="en-US" sz="2600" dirty="0" smtClean="0"/>
          </a:p>
          <a:p>
            <a:pPr algn="just"/>
            <a:r>
              <a:rPr lang="en-US" sz="2600" dirty="0" smtClean="0"/>
              <a:t>Multicasting is </a:t>
            </a:r>
            <a:r>
              <a:rPr lang="en-US" sz="2600" dirty="0"/>
              <a:t>often </a:t>
            </a:r>
            <a:r>
              <a:rPr lang="en-US" sz="2600" dirty="0" smtClean="0"/>
              <a:t>realized </a:t>
            </a:r>
            <a:r>
              <a:rPr lang="en-US" sz="2600" dirty="0"/>
              <a:t>by </a:t>
            </a:r>
            <a:r>
              <a:rPr lang="en-US" sz="2600" dirty="0" smtClean="0">
                <a:solidFill>
                  <a:schemeClr val="accent2">
                    <a:lumMod val="75000"/>
                  </a:schemeClr>
                </a:solidFill>
              </a:rPr>
              <a:t>flooding -</a:t>
            </a:r>
            <a:r>
              <a:rPr lang="en-US" sz="2600" dirty="0" smtClean="0"/>
              <a:t> </a:t>
            </a:r>
            <a:r>
              <a:rPr lang="en-US" sz="2600" dirty="0"/>
              <a:t>t</a:t>
            </a:r>
            <a:r>
              <a:rPr lang="en-US" sz="2600" dirty="0" smtClean="0"/>
              <a:t>he </a:t>
            </a:r>
            <a:r>
              <a:rPr lang="en-US" sz="2600" dirty="0"/>
              <a:t>heuristic used by flooding-based algorithms is that data should be </a:t>
            </a:r>
            <a:r>
              <a:rPr lang="en-US" sz="2600" dirty="0" smtClean="0"/>
              <a:t>diffused </a:t>
            </a:r>
            <a:r>
              <a:rPr lang="en-US" sz="2600" dirty="0"/>
              <a:t>all over the network because no knowledge about an appropriate next-hop node is available. </a:t>
            </a:r>
            <a:endParaRPr lang="en-US" sz="2600" dirty="0" smtClean="0"/>
          </a:p>
          <a:p>
            <a:pPr lvl="1" algn="just"/>
            <a:r>
              <a:rPr lang="en-US" sz="2300" dirty="0" smtClean="0"/>
              <a:t>Flooding-based </a:t>
            </a:r>
            <a:r>
              <a:rPr lang="en-US" sz="2300" dirty="0"/>
              <a:t>techniques work well in highly mobile networks with many </a:t>
            </a:r>
            <a:r>
              <a:rPr lang="en-US" sz="2300" dirty="0" smtClean="0"/>
              <a:t>spontaneous communication </a:t>
            </a:r>
            <a:r>
              <a:rPr lang="en-US" sz="2300" dirty="0"/>
              <a:t>opportunities </a:t>
            </a:r>
            <a:r>
              <a:rPr lang="en-US" sz="2300" dirty="0" smtClean="0"/>
              <a:t>between </a:t>
            </a:r>
            <a:r>
              <a:rPr lang="en-US" sz="2300" dirty="0"/>
              <a:t>nodes. </a:t>
            </a:r>
            <a:endParaRPr lang="en-US" sz="2300" dirty="0" smtClean="0"/>
          </a:p>
          <a:p>
            <a:pPr lvl="1" algn="just"/>
            <a:r>
              <a:rPr lang="en-US" sz="2300" dirty="0" smtClean="0"/>
              <a:t>They </a:t>
            </a:r>
            <a:r>
              <a:rPr lang="en-US" sz="2300" dirty="0"/>
              <a:t>result in shorter message delivery </a:t>
            </a:r>
            <a:r>
              <a:rPr lang="en-US" sz="2300" dirty="0" smtClean="0"/>
              <a:t>delay, </a:t>
            </a:r>
            <a:r>
              <a:rPr lang="en-US" sz="2300" dirty="0"/>
              <a:t>only at the expense of high resource </a:t>
            </a:r>
            <a:r>
              <a:rPr lang="en-US" sz="2300" dirty="0" smtClean="0"/>
              <a:t>consumption, contention </a:t>
            </a:r>
            <a:r>
              <a:rPr lang="en-US" sz="2300" dirty="0"/>
              <a:t>and </a:t>
            </a:r>
            <a:r>
              <a:rPr lang="en-US" sz="2300" dirty="0" smtClean="0"/>
              <a:t>network </a:t>
            </a:r>
            <a:r>
              <a:rPr lang="en-US" sz="2300" dirty="0"/>
              <a:t>congestion due to large number of data transmissions associated with flooding. </a:t>
            </a:r>
            <a:endParaRPr lang="en-US" sz="2300" dirty="0" smtClean="0"/>
          </a:p>
          <a:p>
            <a:pPr algn="just"/>
            <a:r>
              <a:rPr lang="en-US" sz="2600" dirty="0" smtClean="0"/>
              <a:t>Flooding-based </a:t>
            </a:r>
            <a:r>
              <a:rPr lang="en-US" sz="2600" dirty="0"/>
              <a:t>approaches employ a variety of policies to limit flooding, e.g., imposing a maximum number of hops to each data message, or by limiting the total number of message copies present in the network at the same time. </a:t>
            </a:r>
          </a:p>
          <a:p>
            <a:endParaRPr lang="en-US" dirty="0"/>
          </a:p>
        </p:txBody>
      </p:sp>
    </p:spTree>
    <p:extLst>
      <p:ext uri="{BB962C8B-B14F-4D97-AF65-F5344CB8AC3E}">
        <p14:creationId xmlns:p14="http://schemas.microsoft.com/office/powerpoint/2010/main" val="3818402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802914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Flooding-based Approaches:</a:t>
            </a:r>
            <a:br>
              <a:rPr lang="en-US" dirty="0"/>
            </a:br>
            <a:r>
              <a:rPr lang="en-US" dirty="0" smtClean="0"/>
              <a:t>(1) Epidemic </a:t>
            </a:r>
            <a:r>
              <a:rPr lang="en-US" dirty="0"/>
              <a:t>Routing</a:t>
            </a:r>
          </a:p>
        </p:txBody>
      </p:sp>
      <p:sp>
        <p:nvSpPr>
          <p:cNvPr id="3" name="Content Placeholder 2"/>
          <p:cNvSpPr>
            <a:spLocks noGrp="1"/>
          </p:cNvSpPr>
          <p:nvPr>
            <p:ph sz="quarter" idx="1"/>
          </p:nvPr>
        </p:nvSpPr>
        <p:spPr/>
        <p:txBody>
          <a:bodyPr>
            <a:normAutofit/>
          </a:bodyPr>
          <a:lstStyle/>
          <a:p>
            <a:pPr algn="just"/>
            <a:r>
              <a:rPr lang="en-US" sz="2000" dirty="0" smtClean="0"/>
              <a:t>These approaches are the most primitive form of flooding.</a:t>
            </a:r>
          </a:p>
          <a:p>
            <a:pPr algn="just"/>
            <a:r>
              <a:rPr lang="en-US" sz="2000" dirty="0" smtClean="0"/>
              <a:t>As </a:t>
            </a:r>
            <a:r>
              <a:rPr lang="en-US" sz="2000" dirty="0"/>
              <a:t>suggested by the term “epidemic”, </a:t>
            </a:r>
            <a:r>
              <a:rPr lang="en-US" sz="2000" dirty="0" smtClean="0"/>
              <a:t>these </a:t>
            </a:r>
            <a:r>
              <a:rPr lang="en-US" sz="2000" dirty="0"/>
              <a:t>routing approaches </a:t>
            </a:r>
            <a:r>
              <a:rPr lang="en-US" sz="2000" dirty="0" smtClean="0"/>
              <a:t>diffuse </a:t>
            </a:r>
            <a:r>
              <a:rPr lang="en-US" sz="2000" dirty="0"/>
              <a:t>data in the network in a fashion similar to diseases or viruses (i.e., by means of pair-wise contacts between nodes</a:t>
            </a:r>
            <a:r>
              <a:rPr lang="en-US" sz="2000" dirty="0" smtClean="0"/>
              <a:t>).</a:t>
            </a:r>
          </a:p>
          <a:p>
            <a:pPr lvl="1" algn="just"/>
            <a:r>
              <a:rPr lang="en-US" sz="1800" dirty="0"/>
              <a:t>A node is susceptible to infection when it has not yet received the data message. </a:t>
            </a:r>
            <a:endParaRPr lang="en-US" sz="1800" dirty="0" smtClean="0"/>
          </a:p>
          <a:p>
            <a:pPr lvl="1" algn="just"/>
            <a:r>
              <a:rPr lang="en-US" sz="1800" dirty="0" smtClean="0"/>
              <a:t>A </a:t>
            </a:r>
            <a:r>
              <a:rPr lang="en-US" sz="1800" dirty="0"/>
              <a:t>susceptible node becomes infected when it comes into contact with an infected node and receives the message from it. After catching the infection, the infected node stores the message </a:t>
            </a:r>
            <a:r>
              <a:rPr lang="en-US" sz="1800" dirty="0" smtClean="0"/>
              <a:t>locally.</a:t>
            </a:r>
          </a:p>
          <a:p>
            <a:pPr lvl="1" algn="just"/>
            <a:r>
              <a:rPr lang="en-US" sz="1800" dirty="0" smtClean="0"/>
              <a:t>An infected node is </a:t>
            </a:r>
            <a:r>
              <a:rPr lang="en-US" sz="1800" dirty="0"/>
              <a:t>healed when (if at all) it delivers the message to the destination node(s). </a:t>
            </a:r>
            <a:endParaRPr lang="en-US" sz="1800" dirty="0" smtClean="0"/>
          </a:p>
          <a:p>
            <a:pPr lvl="1" algn="just"/>
            <a:r>
              <a:rPr lang="en-US" sz="1800" dirty="0" smtClean="0"/>
              <a:t>A </a:t>
            </a:r>
            <a:r>
              <a:rPr lang="en-US" sz="1800" dirty="0"/>
              <a:t>healed node also becomes immune to the same disease and does not provide relaying of the same message. </a:t>
            </a:r>
            <a:endParaRPr lang="en-US" sz="1800" dirty="0"/>
          </a:p>
        </p:txBody>
      </p:sp>
    </p:spTree>
    <p:extLst>
      <p:ext uri="{BB962C8B-B14F-4D97-AF65-F5344CB8AC3E}">
        <p14:creationId xmlns:p14="http://schemas.microsoft.com/office/powerpoint/2010/main" val="278388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Flooding-based Approaches:</a:t>
            </a:r>
            <a:br>
              <a:rPr lang="en-US" dirty="0"/>
            </a:br>
            <a:r>
              <a:rPr lang="en-US" dirty="0" smtClean="0"/>
              <a:t>(2) Location-based</a:t>
            </a:r>
            <a:endParaRPr lang="en-US" dirty="0"/>
          </a:p>
        </p:txBody>
      </p:sp>
      <p:sp>
        <p:nvSpPr>
          <p:cNvPr id="3" name="Content Placeholder 2"/>
          <p:cNvSpPr>
            <a:spLocks noGrp="1"/>
          </p:cNvSpPr>
          <p:nvPr>
            <p:ph sz="quarter" idx="1"/>
          </p:nvPr>
        </p:nvSpPr>
        <p:spPr/>
        <p:txBody>
          <a:bodyPr/>
          <a:lstStyle/>
          <a:p>
            <a:pPr algn="just"/>
            <a:r>
              <a:rPr lang="en-US" dirty="0"/>
              <a:t>Geocasting protocols </a:t>
            </a:r>
            <a:r>
              <a:rPr lang="en-US" dirty="0" smtClean="0"/>
              <a:t>send </a:t>
            </a:r>
            <a:r>
              <a:rPr lang="en-US" dirty="0"/>
              <a:t>messages from a source to all hosts located in a specific geographical region. </a:t>
            </a:r>
            <a:endParaRPr lang="en-US" dirty="0" smtClean="0"/>
          </a:p>
          <a:p>
            <a:pPr lvl="1" algn="just"/>
            <a:r>
              <a:rPr lang="en-US" dirty="0" smtClean="0"/>
              <a:t>When </a:t>
            </a:r>
            <a:r>
              <a:rPr lang="en-US" dirty="0"/>
              <a:t>a node inside the geocasting region receives the </a:t>
            </a:r>
            <a:r>
              <a:rPr lang="en-US" dirty="0" smtClean="0"/>
              <a:t>message, </a:t>
            </a:r>
            <a:r>
              <a:rPr lang="en-US" dirty="0"/>
              <a:t>it shares the messages with other group members inside the geocasting region </a:t>
            </a:r>
            <a:r>
              <a:rPr lang="en-US" dirty="0" smtClean="0"/>
              <a:t>using flooding.</a:t>
            </a:r>
          </a:p>
          <a:p>
            <a:pPr lvl="1" algn="just"/>
            <a:r>
              <a:rPr lang="en-US" dirty="0" smtClean="0"/>
              <a:t>Group </a:t>
            </a:r>
            <a:r>
              <a:rPr lang="en-US" dirty="0"/>
              <a:t>membership changes whenever a mobile node moves in or </a:t>
            </a:r>
            <a:r>
              <a:rPr lang="en-US" dirty="0" smtClean="0"/>
              <a:t>out </a:t>
            </a:r>
            <a:r>
              <a:rPr lang="en-US" dirty="0"/>
              <a:t>of the geocasting region</a:t>
            </a:r>
            <a:r>
              <a:rPr lang="en-US" dirty="0" smtClean="0"/>
              <a:t>.</a:t>
            </a:r>
          </a:p>
          <a:p>
            <a:pPr marL="365760" lvl="1" indent="0" algn="just">
              <a:buNone/>
            </a:pPr>
            <a:endParaRPr lang="en-US" dirty="0"/>
          </a:p>
        </p:txBody>
      </p:sp>
    </p:spTree>
    <p:extLst>
      <p:ext uri="{BB962C8B-B14F-4D97-AF65-F5344CB8AC3E}">
        <p14:creationId xmlns:p14="http://schemas.microsoft.com/office/powerpoint/2010/main" val="3734985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Flooding-based Approaches:</a:t>
            </a:r>
            <a:br>
              <a:rPr lang="en-US" dirty="0"/>
            </a:br>
            <a:r>
              <a:rPr lang="en-US" dirty="0" smtClean="0"/>
              <a:t>(3) History-Based</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Improves upon epidemic routing by using a history-based method to choose messages to forward to a new contact </a:t>
            </a:r>
          </a:p>
          <a:p>
            <a:pPr lvl="1" algn="just"/>
            <a:r>
              <a:rPr lang="en-US" dirty="0" smtClean="0"/>
              <a:t>When two nodes meet, they use their history of past encounters to make delivery probability prediction.</a:t>
            </a:r>
          </a:p>
          <a:p>
            <a:pPr lvl="1" algn="just"/>
            <a:r>
              <a:rPr lang="en-US" dirty="0" smtClean="0"/>
              <a:t>Delivery probability depends on</a:t>
            </a:r>
          </a:p>
          <a:p>
            <a:pPr lvl="2" algn="just"/>
            <a:r>
              <a:rPr lang="en-US" i="1" dirty="0" smtClean="0"/>
              <a:t>Frequency of encounters </a:t>
            </a:r>
            <a:r>
              <a:rPr lang="en-US" dirty="0" smtClean="0"/>
              <a:t>- If they meet very often, they have high delivery probability to each other. On the other hand, two nodes which haven’t met each other in a while are not good forwarders of messages to each other.</a:t>
            </a:r>
          </a:p>
          <a:p>
            <a:pPr lvl="2" algn="just"/>
            <a:r>
              <a:rPr lang="en-US" i="1" dirty="0" smtClean="0"/>
              <a:t>Visits of nodes to other geographic regions – </a:t>
            </a:r>
            <a:r>
              <a:rPr lang="en-US" dirty="0" smtClean="0"/>
              <a:t>A node that frequently visits the area where the destinations are located, has a high delivery probability.</a:t>
            </a:r>
            <a:endParaRPr lang="en-US" i="1" dirty="0" smtClean="0"/>
          </a:p>
          <a:p>
            <a:pPr lvl="2" algn="just"/>
            <a:r>
              <a:rPr lang="en-US" i="1" dirty="0" smtClean="0"/>
              <a:t>Time since last encounter – </a:t>
            </a:r>
            <a:r>
              <a:rPr lang="en-US" dirty="0" smtClean="0"/>
              <a:t>Delivery probability values must age with time.</a:t>
            </a:r>
            <a:endParaRPr lang="en-US" i="1" dirty="0" smtClean="0"/>
          </a:p>
          <a:p>
            <a:pPr lvl="1" algn="just"/>
            <a:endParaRPr lang="en-US" dirty="0"/>
          </a:p>
        </p:txBody>
      </p:sp>
    </p:spTree>
    <p:extLst>
      <p:ext uri="{BB962C8B-B14F-4D97-AF65-F5344CB8AC3E}">
        <p14:creationId xmlns:p14="http://schemas.microsoft.com/office/powerpoint/2010/main" val="3734985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Flooding-based Approaches:</a:t>
            </a:r>
            <a:br>
              <a:rPr lang="en-US" dirty="0"/>
            </a:br>
            <a:r>
              <a:rPr lang="en-US" dirty="0" smtClean="0"/>
              <a:t>(4) Network Coding-based</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Network-coding based protocols take </a:t>
            </a:r>
            <a:r>
              <a:rPr lang="en-US" dirty="0"/>
              <a:t>an original approach to limit message flooding</a:t>
            </a:r>
            <a:r>
              <a:rPr lang="en-US" dirty="0" smtClean="0"/>
              <a:t>. </a:t>
            </a:r>
          </a:p>
          <a:p>
            <a:pPr lvl="1" algn="just"/>
            <a:r>
              <a:rPr lang="en-US" sz="2200" dirty="0" smtClean="0"/>
              <a:t>Data </a:t>
            </a:r>
            <a:r>
              <a:rPr lang="en-US" sz="2200" dirty="0"/>
              <a:t>delivery </a:t>
            </a:r>
            <a:r>
              <a:rPr lang="en-US" sz="2200" dirty="0" smtClean="0"/>
              <a:t>is made with fewer </a:t>
            </a:r>
            <a:r>
              <a:rPr lang="en-US" sz="2200" dirty="0"/>
              <a:t>number of messages injected into the network.</a:t>
            </a:r>
          </a:p>
          <a:p>
            <a:pPr lvl="1"/>
            <a:endParaRPr lang="en-US" dirty="0" smtClean="0"/>
          </a:p>
          <a:p>
            <a:pPr algn="just"/>
            <a:r>
              <a:rPr lang="en-US" dirty="0" smtClean="0"/>
              <a:t>Just </a:t>
            </a:r>
            <a:r>
              <a:rPr lang="en-US" dirty="0"/>
              <a:t>to give a classical example, assume A, B, and C are the only three nodes of a small network. Let us assume that node A generates the data message “</a:t>
            </a:r>
            <a:r>
              <a:rPr lang="en-US" i="1" dirty="0"/>
              <a:t>a</a:t>
            </a:r>
            <a:r>
              <a:rPr lang="en-US" dirty="0"/>
              <a:t>” and node C generates the data message “</a:t>
            </a:r>
            <a:r>
              <a:rPr lang="en-US" i="1" dirty="0"/>
              <a:t>c</a:t>
            </a:r>
            <a:r>
              <a:rPr lang="en-US" dirty="0"/>
              <a:t>.” In order to distribute their data to all other nodes, nodes A and C send their messages to node B. Instead of sending two separate data messages for “</a:t>
            </a:r>
            <a:r>
              <a:rPr lang="en-US" i="1" dirty="0"/>
              <a:t>a</a:t>
            </a:r>
            <a:r>
              <a:rPr lang="en-US" dirty="0"/>
              <a:t>” and “</a:t>
            </a:r>
            <a:r>
              <a:rPr lang="en-US" i="1" dirty="0"/>
              <a:t>c</a:t>
            </a:r>
            <a:r>
              <a:rPr lang="en-US" dirty="0"/>
              <a:t>,” respectively, node B broadcasts a single message containing “</a:t>
            </a:r>
            <a:r>
              <a:rPr lang="en-US" i="1" dirty="0"/>
              <a:t>a</a:t>
            </a:r>
            <a:r>
              <a:rPr lang="en-US" dirty="0"/>
              <a:t>” XOR “</a:t>
            </a:r>
            <a:r>
              <a:rPr lang="en-US" i="1" dirty="0"/>
              <a:t>c</a:t>
            </a:r>
            <a:r>
              <a:rPr lang="en-US" dirty="0"/>
              <a:t>.” Once “</a:t>
            </a:r>
            <a:r>
              <a:rPr lang="en-US" i="1" dirty="0"/>
              <a:t>a</a:t>
            </a:r>
            <a:r>
              <a:rPr lang="en-US" dirty="0"/>
              <a:t>” XOR “</a:t>
            </a:r>
            <a:r>
              <a:rPr lang="en-US" i="1" dirty="0"/>
              <a:t>c</a:t>
            </a:r>
            <a:r>
              <a:rPr lang="en-US" dirty="0"/>
              <a:t>” is received, both nodes A and C can finally infer the data messages sent by the other source (i.e., node A can infer “</a:t>
            </a:r>
            <a:r>
              <a:rPr lang="en-US" i="1" dirty="0"/>
              <a:t>c</a:t>
            </a:r>
            <a:r>
              <a:rPr lang="en-US" dirty="0"/>
              <a:t>” and node C can infer “</a:t>
            </a:r>
            <a:r>
              <a:rPr lang="en-US" i="1" dirty="0"/>
              <a:t>a</a:t>
            </a:r>
            <a:r>
              <a:rPr lang="en-US" dirty="0"/>
              <a:t>”). </a:t>
            </a:r>
            <a:endParaRPr lang="en-US" dirty="0"/>
          </a:p>
        </p:txBody>
      </p:sp>
    </p:spTree>
    <p:extLst>
      <p:ext uri="{BB962C8B-B14F-4D97-AF65-F5344CB8AC3E}">
        <p14:creationId xmlns:p14="http://schemas.microsoft.com/office/powerpoint/2010/main" val="3734985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Hybrid Approaches</a:t>
            </a:r>
            <a:endParaRPr lang="en-US" dirty="0"/>
          </a:p>
        </p:txBody>
      </p:sp>
      <p:sp>
        <p:nvSpPr>
          <p:cNvPr id="3" name="Content Placeholder 2"/>
          <p:cNvSpPr>
            <a:spLocks noGrp="1"/>
          </p:cNvSpPr>
          <p:nvPr>
            <p:ph sz="quarter" idx="1"/>
          </p:nvPr>
        </p:nvSpPr>
        <p:spPr/>
        <p:txBody>
          <a:bodyPr>
            <a:normAutofit/>
          </a:bodyPr>
          <a:lstStyle/>
          <a:p>
            <a:pPr algn="just"/>
            <a:r>
              <a:rPr lang="en-US" sz="2200" dirty="0" smtClean="0"/>
              <a:t>Flooding-based </a:t>
            </a:r>
            <a:r>
              <a:rPr lang="en-US" sz="2200" dirty="0"/>
              <a:t>approaches </a:t>
            </a:r>
            <a:r>
              <a:rPr lang="en-US" sz="2200" dirty="0" smtClean="0"/>
              <a:t>result in shorter delay but generate </a:t>
            </a:r>
            <a:r>
              <a:rPr lang="en-US" sz="2200" dirty="0"/>
              <a:t>high overhead, network congestion and </a:t>
            </a:r>
            <a:r>
              <a:rPr lang="en-US" sz="2200" dirty="0" smtClean="0"/>
              <a:t>contention</a:t>
            </a:r>
            <a:r>
              <a:rPr lang="en-US" sz="2200" dirty="0"/>
              <a:t>. </a:t>
            </a:r>
            <a:r>
              <a:rPr lang="en-US" sz="2200" dirty="0" smtClean="0"/>
              <a:t>Forwarding-based approaches minimize overhead but suffer from long delays.</a:t>
            </a:r>
          </a:p>
          <a:p>
            <a:pPr algn="just"/>
            <a:r>
              <a:rPr lang="en-US" sz="2200" dirty="0" smtClean="0"/>
              <a:t>Hybrid approaches combine </a:t>
            </a:r>
            <a:r>
              <a:rPr lang="en-US" sz="2200" dirty="0"/>
              <a:t>features from </a:t>
            </a:r>
            <a:r>
              <a:rPr lang="en-US" sz="2200" dirty="0" smtClean="0"/>
              <a:t>forwarding-based </a:t>
            </a:r>
            <a:r>
              <a:rPr lang="en-US" sz="2200" dirty="0"/>
              <a:t>approaches with flooding-based approaches to achieve low data dissemination latency while limiting the network </a:t>
            </a:r>
            <a:r>
              <a:rPr lang="en-US" sz="2200" dirty="0" smtClean="0"/>
              <a:t>overheads.</a:t>
            </a:r>
          </a:p>
          <a:p>
            <a:pPr lvl="1" algn="just"/>
            <a:r>
              <a:rPr lang="en-US" sz="2000" dirty="0" smtClean="0"/>
              <a:t>A </a:t>
            </a:r>
            <a:r>
              <a:rPr lang="en-US" sz="2000" dirty="0"/>
              <a:t>forwarding-based approach is used to get the data message as close to the destinations as possible. </a:t>
            </a:r>
            <a:endParaRPr lang="en-US" sz="2000" dirty="0" smtClean="0"/>
          </a:p>
          <a:p>
            <a:pPr lvl="1" algn="just"/>
            <a:r>
              <a:rPr lang="en-US" sz="2000" dirty="0" smtClean="0"/>
              <a:t>Once </a:t>
            </a:r>
            <a:r>
              <a:rPr lang="en-US" sz="2000" dirty="0"/>
              <a:t>the data message gets close to the destinations, flooding-based approaches are used to disseminate the data in the surrounding.</a:t>
            </a:r>
            <a:endParaRPr lang="en-US" sz="2000" dirty="0"/>
          </a:p>
        </p:txBody>
      </p:sp>
    </p:spTree>
    <p:extLst>
      <p:ext uri="{BB962C8B-B14F-4D97-AF65-F5344CB8AC3E}">
        <p14:creationId xmlns:p14="http://schemas.microsoft.com/office/powerpoint/2010/main" val="2979586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Behavior-based Approaches</a:t>
            </a:r>
            <a:endParaRPr lang="en-US" dirty="0"/>
          </a:p>
        </p:txBody>
      </p:sp>
      <p:sp>
        <p:nvSpPr>
          <p:cNvPr id="3" name="Content Placeholder 2"/>
          <p:cNvSpPr>
            <a:spLocks noGrp="1"/>
          </p:cNvSpPr>
          <p:nvPr>
            <p:ph sz="quarter" idx="1"/>
          </p:nvPr>
        </p:nvSpPr>
        <p:spPr/>
        <p:txBody>
          <a:bodyPr>
            <a:normAutofit/>
          </a:bodyPr>
          <a:lstStyle/>
          <a:p>
            <a:pPr algn="just"/>
            <a:r>
              <a:rPr lang="en-US" sz="2200" dirty="0" smtClean="0"/>
              <a:t>Social </a:t>
            </a:r>
            <a:r>
              <a:rPr lang="en-US" sz="2200" dirty="0"/>
              <a:t>behavior-based approaches use social-based metrics derived from contacts between devices to make opportunistic forwarding decisions with low overhead. </a:t>
            </a:r>
            <a:endParaRPr lang="en-US" sz="2200" dirty="0" smtClean="0"/>
          </a:p>
          <a:p>
            <a:pPr lvl="1" algn="just"/>
            <a:r>
              <a:rPr lang="en-US" sz="2000" dirty="0" smtClean="0"/>
              <a:t>Many </a:t>
            </a:r>
            <a:r>
              <a:rPr lang="en-US" sz="2000" dirty="0"/>
              <a:t>approaches </a:t>
            </a:r>
            <a:r>
              <a:rPr lang="en-US" sz="2000" i="1" dirty="0"/>
              <a:t>implicitly</a:t>
            </a:r>
            <a:r>
              <a:rPr lang="en-US" sz="2000" dirty="0"/>
              <a:t> assess the strength of “social” ties between nodes, using metrics such as </a:t>
            </a:r>
            <a:r>
              <a:rPr lang="en-US" sz="2000" i="1" dirty="0"/>
              <a:t>time of last encounters</a:t>
            </a:r>
            <a:r>
              <a:rPr lang="en-US" sz="2000" dirty="0"/>
              <a:t> between </a:t>
            </a:r>
            <a:r>
              <a:rPr lang="en-US" sz="2000" dirty="0" smtClean="0"/>
              <a:t>nodes, or </a:t>
            </a:r>
            <a:r>
              <a:rPr lang="en-US" sz="2000" i="1" dirty="0"/>
              <a:t>frequency of contacts</a:t>
            </a:r>
            <a:r>
              <a:rPr lang="en-US" sz="2000" dirty="0"/>
              <a:t> as a hint of </a:t>
            </a:r>
            <a:r>
              <a:rPr lang="en-US" sz="2000" dirty="0" smtClean="0"/>
              <a:t>similarity. </a:t>
            </a:r>
          </a:p>
          <a:p>
            <a:pPr lvl="1" algn="just"/>
            <a:r>
              <a:rPr lang="en-US" sz="2000" dirty="0" smtClean="0"/>
              <a:t>However</a:t>
            </a:r>
            <a:r>
              <a:rPr lang="en-US" sz="2000" dirty="0"/>
              <a:t>, these simple metrics may only capture one facet of the underlying mobility patterns, which can in turn hinder good contact predictions</a:t>
            </a:r>
            <a:r>
              <a:rPr lang="en-US" dirty="0"/>
              <a:t>. </a:t>
            </a:r>
            <a:endParaRPr lang="en-US" dirty="0" smtClean="0"/>
          </a:p>
          <a:p>
            <a:pPr lvl="2" algn="just"/>
            <a:r>
              <a:rPr lang="en-US" dirty="0" smtClean="0"/>
              <a:t>Complex </a:t>
            </a:r>
            <a:r>
              <a:rPr lang="en-US" dirty="0"/>
              <a:t>network analysis is a further generic and powerful tool to formulate and solve the problem of future contact prediction. </a:t>
            </a:r>
            <a:endParaRPr lang="en-US" dirty="0"/>
          </a:p>
        </p:txBody>
      </p:sp>
    </p:spTree>
    <p:extLst>
      <p:ext uri="{BB962C8B-B14F-4D97-AF65-F5344CB8AC3E}">
        <p14:creationId xmlns:p14="http://schemas.microsoft.com/office/powerpoint/2010/main" val="2027228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OPMANET Applications</a:t>
            </a:r>
            <a:endParaRPr lang="en-US" dirty="0"/>
          </a:p>
        </p:txBody>
      </p:sp>
    </p:spTree>
    <p:extLst>
      <p:ext uri="{BB962C8B-B14F-4D97-AF65-F5344CB8AC3E}">
        <p14:creationId xmlns:p14="http://schemas.microsoft.com/office/powerpoint/2010/main" val="495572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4873752"/>
          </a:xfrm>
        </p:spPr>
        <p:txBody>
          <a:bodyPr>
            <a:normAutofit/>
          </a:bodyPr>
          <a:lstStyle/>
          <a:p>
            <a:pPr algn="just"/>
            <a:endParaRPr lang="en-US" sz="2200" dirty="0" smtClean="0"/>
          </a:p>
          <a:p>
            <a:pPr algn="just"/>
            <a:r>
              <a:rPr lang="en-US" sz="2200" dirty="0" smtClean="0"/>
              <a:t>Traditional </a:t>
            </a:r>
            <a:r>
              <a:rPr lang="en-US" sz="2200" dirty="0"/>
              <a:t>applications are not suitable for </a:t>
            </a:r>
            <a:r>
              <a:rPr lang="en-US" sz="2200" dirty="0" smtClean="0"/>
              <a:t>OPMANETs </a:t>
            </a:r>
            <a:r>
              <a:rPr lang="en-US" sz="2200" dirty="0"/>
              <a:t>because they normally assume an end-to-end connection from the source to the destination(s</a:t>
            </a:r>
            <a:r>
              <a:rPr lang="en-US" sz="2200" dirty="0" smtClean="0"/>
              <a:t>).</a:t>
            </a:r>
          </a:p>
          <a:p>
            <a:pPr marL="0" indent="0" algn="just">
              <a:buNone/>
            </a:pPr>
            <a:endParaRPr lang="en-US" sz="2200" dirty="0" smtClean="0"/>
          </a:p>
          <a:p>
            <a:pPr algn="just"/>
            <a:r>
              <a:rPr lang="en-US" sz="2200" dirty="0" smtClean="0"/>
              <a:t>The </a:t>
            </a:r>
            <a:r>
              <a:rPr lang="en-US" sz="2200" dirty="0"/>
              <a:t>applications that are suitable for OPMANETs are typically </a:t>
            </a:r>
            <a:r>
              <a:rPr lang="en-US" sz="2200" dirty="0">
                <a:solidFill>
                  <a:srgbClr val="0070C0"/>
                </a:solidFill>
              </a:rPr>
              <a:t>asynchronous</a:t>
            </a:r>
            <a:r>
              <a:rPr lang="en-US" sz="2200" dirty="0"/>
              <a:t> in nature and </a:t>
            </a:r>
            <a:r>
              <a:rPr lang="en-US" sz="2200" dirty="0">
                <a:solidFill>
                  <a:srgbClr val="0070C0"/>
                </a:solidFill>
              </a:rPr>
              <a:t>tolerant of long delay and high error rates</a:t>
            </a:r>
            <a:r>
              <a:rPr lang="en-US" sz="2200" dirty="0"/>
              <a:t>. </a:t>
            </a:r>
            <a:endParaRPr lang="en-US" sz="2200" dirty="0" smtClean="0"/>
          </a:p>
          <a:p>
            <a:pPr lvl="1" algn="just"/>
            <a:r>
              <a:rPr lang="en-US" sz="1900" dirty="0" smtClean="0"/>
              <a:t>Typical application scenarios are urban pocket switched networks, advertisements, wildlife/environmental monitoring, providing Internet connectivity in developing areas, etc.</a:t>
            </a:r>
            <a:endParaRPr lang="en-US" sz="1900" dirty="0" smtClean="0"/>
          </a:p>
          <a:p>
            <a:pPr lvl="1" algn="just"/>
            <a:endParaRPr lang="en-US" sz="1900" dirty="0"/>
          </a:p>
        </p:txBody>
      </p:sp>
    </p:spTree>
    <p:extLst>
      <p:ext uri="{BB962C8B-B14F-4D97-AF65-F5344CB8AC3E}">
        <p14:creationId xmlns:p14="http://schemas.microsoft.com/office/powerpoint/2010/main" val="3823356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pPr algn="ctr"/>
            <a:r>
              <a:rPr lang="en-US" dirty="0" smtClean="0"/>
              <a:t>Urban Environments</a:t>
            </a:r>
            <a:endParaRPr lang="en-US" dirty="0"/>
          </a:p>
        </p:txBody>
      </p:sp>
      <p:sp>
        <p:nvSpPr>
          <p:cNvPr id="3" name="Content Placeholder 2"/>
          <p:cNvSpPr>
            <a:spLocks noGrp="1"/>
          </p:cNvSpPr>
          <p:nvPr>
            <p:ph sz="quarter" idx="1"/>
          </p:nvPr>
        </p:nvSpPr>
        <p:spPr>
          <a:xfrm>
            <a:off x="457200" y="1219200"/>
            <a:ext cx="7467600" cy="5254752"/>
          </a:xfrm>
        </p:spPr>
        <p:txBody>
          <a:bodyPr>
            <a:normAutofit fontScale="55000" lnSpcReduction="20000"/>
          </a:bodyPr>
          <a:lstStyle/>
          <a:p>
            <a:pPr algn="just"/>
            <a:r>
              <a:rPr lang="en-US" sz="3300" dirty="0" smtClean="0">
                <a:solidFill>
                  <a:schemeClr val="accent2">
                    <a:lumMod val="75000"/>
                  </a:schemeClr>
                </a:solidFill>
              </a:rPr>
              <a:t>Haggle[1]</a:t>
            </a:r>
            <a:r>
              <a:rPr lang="en-US" sz="3300" dirty="0" smtClean="0"/>
              <a:t> measures and </a:t>
            </a:r>
            <a:r>
              <a:rPr lang="en-US" sz="3300" dirty="0"/>
              <a:t>models pair-wise contacts between </a:t>
            </a:r>
            <a:r>
              <a:rPr lang="en-US" sz="3300" dirty="0" smtClean="0"/>
              <a:t>devices in a Pocket </a:t>
            </a:r>
            <a:r>
              <a:rPr lang="en-US" sz="3300" dirty="0"/>
              <a:t>Switched Networks (</a:t>
            </a:r>
            <a:r>
              <a:rPr lang="en-US" sz="3300" dirty="0" smtClean="0"/>
              <a:t>PSNs) using the following two </a:t>
            </a:r>
            <a:r>
              <a:rPr lang="en-US" sz="3300" dirty="0"/>
              <a:t>parameters: </a:t>
            </a:r>
            <a:endParaRPr lang="en-US" sz="3300" dirty="0" smtClean="0"/>
          </a:p>
          <a:p>
            <a:pPr lvl="1" algn="just"/>
            <a:r>
              <a:rPr lang="en-US" sz="2900" i="1" dirty="0" smtClean="0"/>
              <a:t>Duration of contact </a:t>
            </a:r>
            <a:r>
              <a:rPr lang="en-US" sz="2900" dirty="0" smtClean="0"/>
              <a:t>-  </a:t>
            </a:r>
            <a:r>
              <a:rPr lang="en-US" sz="2900" dirty="0"/>
              <a:t>the total time that two tagged mobile devices are within reach of each </a:t>
            </a:r>
            <a:r>
              <a:rPr lang="en-US" sz="2900" dirty="0" smtClean="0"/>
              <a:t>other. It directly </a:t>
            </a:r>
            <a:r>
              <a:rPr lang="en-US" sz="2900" dirty="0"/>
              <a:t>influences the capacity of OPNETs because it limits the amount of data that can be transferred between </a:t>
            </a:r>
            <a:r>
              <a:rPr lang="en-US" sz="2900" dirty="0" smtClean="0"/>
              <a:t>nodes.</a:t>
            </a:r>
            <a:endParaRPr lang="en-US" sz="2900" dirty="0" smtClean="0"/>
          </a:p>
          <a:p>
            <a:pPr lvl="1" algn="just"/>
            <a:r>
              <a:rPr lang="en-US" sz="2900" i="1" dirty="0" smtClean="0"/>
              <a:t>Inter-contact times</a:t>
            </a:r>
            <a:r>
              <a:rPr lang="en-US" sz="2900" dirty="0"/>
              <a:t> </a:t>
            </a:r>
            <a:r>
              <a:rPr lang="en-US" sz="2900" dirty="0" smtClean="0"/>
              <a:t>- </a:t>
            </a:r>
            <a:r>
              <a:rPr lang="en-US" sz="2900" dirty="0" smtClean="0"/>
              <a:t>the </a:t>
            </a:r>
            <a:r>
              <a:rPr lang="en-US" sz="2900" dirty="0"/>
              <a:t>time in between two contact opportunities between the same two tagged devices. </a:t>
            </a:r>
            <a:r>
              <a:rPr lang="en-US" sz="2900" dirty="0" smtClean="0"/>
              <a:t>It </a:t>
            </a:r>
            <a:r>
              <a:rPr lang="en-US" sz="2900" dirty="0"/>
              <a:t>influences the feasibility of OPNETs and the delay associated with them. </a:t>
            </a:r>
            <a:endParaRPr lang="en-US" sz="2900" dirty="0" smtClean="0"/>
          </a:p>
          <a:p>
            <a:pPr lvl="1" algn="just"/>
            <a:endParaRPr lang="en-US" dirty="0" smtClean="0"/>
          </a:p>
          <a:p>
            <a:pPr algn="just"/>
            <a:r>
              <a:rPr lang="en-US" sz="3300" dirty="0" smtClean="0"/>
              <a:t>Various </a:t>
            </a:r>
            <a:r>
              <a:rPr lang="en-US" sz="3300" dirty="0"/>
              <a:t>sets of </a:t>
            </a:r>
            <a:r>
              <a:rPr lang="en-US" sz="3300" dirty="0"/>
              <a:t>traces from real-world </a:t>
            </a:r>
            <a:r>
              <a:rPr lang="en-US" sz="3300" dirty="0" smtClean="0"/>
              <a:t>environments were </a:t>
            </a:r>
            <a:r>
              <a:rPr lang="en-US" sz="3300" dirty="0"/>
              <a:t>collected and </a:t>
            </a:r>
            <a:r>
              <a:rPr lang="en-US" sz="3300" dirty="0" smtClean="0"/>
              <a:t>analyzed </a:t>
            </a:r>
          </a:p>
          <a:p>
            <a:pPr marL="0" indent="0" algn="just">
              <a:buNone/>
            </a:pPr>
            <a:r>
              <a:rPr lang="en-US" sz="2900" dirty="0" smtClean="0"/>
              <a:t> </a:t>
            </a:r>
            <a:endParaRPr lang="en-US" dirty="0" smtClean="0"/>
          </a:p>
          <a:p>
            <a:pPr algn="just"/>
            <a:r>
              <a:rPr lang="en-US" sz="2900" dirty="0" smtClean="0"/>
              <a:t>The </a:t>
            </a:r>
            <a:r>
              <a:rPr lang="en-US" sz="2900" dirty="0"/>
              <a:t>Haggle architecture enables a social and context-aware </a:t>
            </a:r>
            <a:r>
              <a:rPr lang="en-US" sz="2900" dirty="0" smtClean="0"/>
              <a:t>content sharing </a:t>
            </a:r>
            <a:r>
              <a:rPr lang="en-US" sz="2900" dirty="0"/>
              <a:t>service that exploits a context definition designed for </a:t>
            </a:r>
            <a:r>
              <a:rPr lang="en-US" sz="2900" dirty="0" smtClean="0"/>
              <a:t>OPNMAETs</a:t>
            </a:r>
            <a:r>
              <a:rPr lang="en-US" sz="2900" dirty="0"/>
              <a:t>. </a:t>
            </a:r>
            <a:endParaRPr lang="en-US" sz="2900" dirty="0" smtClean="0"/>
          </a:p>
          <a:p>
            <a:pPr lvl="1" algn="just"/>
            <a:r>
              <a:rPr lang="en-US" sz="2900" dirty="0" smtClean="0"/>
              <a:t>The </a:t>
            </a:r>
            <a:r>
              <a:rPr lang="en-US" sz="2900" dirty="0"/>
              <a:t>service uses the users’ social behavior patterns to identify content that might be relevant to the communities a user interacts with. </a:t>
            </a:r>
            <a:endParaRPr lang="en-US" sz="2900" dirty="0" smtClean="0"/>
          </a:p>
          <a:p>
            <a:pPr lvl="1" algn="just"/>
            <a:r>
              <a:rPr lang="en-US" sz="2900" dirty="0" smtClean="0"/>
              <a:t>These </a:t>
            </a:r>
            <a:r>
              <a:rPr lang="en-US" sz="2900" dirty="0"/>
              <a:t>interaction patterns allow the system to improve forwarding decisions by probabilistically predicting future user contacts</a:t>
            </a:r>
            <a:r>
              <a:rPr lang="en-US" sz="2900" dirty="0" smtClean="0"/>
              <a:t>.</a:t>
            </a:r>
            <a:endParaRPr lang="en-US" sz="2900" dirty="0"/>
          </a:p>
        </p:txBody>
      </p:sp>
    </p:spTree>
    <p:extLst>
      <p:ext uri="{BB962C8B-B14F-4D97-AF65-F5344CB8AC3E}">
        <p14:creationId xmlns:p14="http://schemas.microsoft.com/office/powerpoint/2010/main" val="2086198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p:spPr>
        <p:txBody>
          <a:bodyPr/>
          <a:lstStyle/>
          <a:p>
            <a:pPr algn="ctr"/>
            <a:r>
              <a:rPr lang="en-US" dirty="0" smtClean="0"/>
              <a:t>Urban Environments</a:t>
            </a:r>
            <a:endParaRPr lang="en-US" dirty="0"/>
          </a:p>
        </p:txBody>
      </p:sp>
      <p:sp>
        <p:nvSpPr>
          <p:cNvPr id="3" name="Content Placeholder 2"/>
          <p:cNvSpPr>
            <a:spLocks noGrp="1"/>
          </p:cNvSpPr>
          <p:nvPr>
            <p:ph sz="quarter" idx="1"/>
          </p:nvPr>
        </p:nvSpPr>
        <p:spPr/>
        <p:txBody>
          <a:bodyPr>
            <a:normAutofit/>
          </a:bodyPr>
          <a:lstStyle/>
          <a:p>
            <a:pPr algn="just"/>
            <a:r>
              <a:rPr lang="en-US" sz="2200" dirty="0" smtClean="0">
                <a:solidFill>
                  <a:schemeClr val="accent2">
                    <a:lumMod val="75000"/>
                  </a:schemeClr>
                </a:solidFill>
              </a:rPr>
              <a:t>adPASS[2] </a:t>
            </a:r>
            <a:r>
              <a:rPr lang="en-US" sz="2200" dirty="0" smtClean="0"/>
              <a:t>disseminates </a:t>
            </a:r>
            <a:r>
              <a:rPr lang="en-US" sz="2200" dirty="0"/>
              <a:t>advertisements among interested users in an urban environment, using a word-of-mouth recommendation style approach. </a:t>
            </a:r>
            <a:endParaRPr lang="en-US" sz="2200" dirty="0" smtClean="0"/>
          </a:p>
          <a:p>
            <a:pPr lvl="1" algn="just"/>
            <a:r>
              <a:rPr lang="en-US" sz="2000" dirty="0" smtClean="0"/>
              <a:t>Data </a:t>
            </a:r>
            <a:r>
              <a:rPr lang="en-US" sz="2000" dirty="0"/>
              <a:t>dissemination relies solely on one-hop communications and uses a node’s profile to carry out its task. When two nodes detect a match in their node profiles, they exchange data. The physical movement of nodes is utilized to distribute the </a:t>
            </a:r>
            <a:r>
              <a:rPr lang="en-US" sz="2000" dirty="0" smtClean="0"/>
              <a:t>data.</a:t>
            </a:r>
          </a:p>
          <a:p>
            <a:pPr marL="365760" lvl="1" indent="0" algn="just">
              <a:buNone/>
            </a:pPr>
            <a:endParaRPr lang="en-US" sz="2000" dirty="0" smtClean="0"/>
          </a:p>
          <a:p>
            <a:pPr algn="just"/>
            <a:r>
              <a:rPr lang="en-US" sz="2200" dirty="0" smtClean="0"/>
              <a:t>adPASS </a:t>
            </a:r>
            <a:r>
              <a:rPr lang="en-US" sz="2200" dirty="0"/>
              <a:t>also makes use of Information Sprinklers for implementing time-shifted information pass, i.e., users who are at the same place but at a different time are able to share information with one another. </a:t>
            </a:r>
          </a:p>
        </p:txBody>
      </p:sp>
    </p:spTree>
    <p:extLst>
      <p:ext uri="{BB962C8B-B14F-4D97-AF65-F5344CB8AC3E}">
        <p14:creationId xmlns:p14="http://schemas.microsoft.com/office/powerpoint/2010/main" val="1722025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41248"/>
            <a:ext cx="7467600" cy="4873752"/>
          </a:xfrm>
        </p:spPr>
        <p:txBody>
          <a:bodyPr>
            <a:normAutofit/>
          </a:bodyPr>
          <a:lstStyle/>
          <a:p>
            <a:r>
              <a:rPr lang="en-US" sz="2200" b="1" dirty="0"/>
              <a:t>Opportunistic Networks (OPNETs</a:t>
            </a:r>
            <a:r>
              <a:rPr lang="en-US" sz="2200" b="1" dirty="0" smtClean="0"/>
              <a:t>) </a:t>
            </a:r>
          </a:p>
          <a:p>
            <a:pPr lvl="1" algn="just"/>
            <a:r>
              <a:rPr lang="en-US" sz="2000" dirty="0" smtClean="0"/>
              <a:t>created out of mobile devices carried by </a:t>
            </a:r>
            <a:r>
              <a:rPr lang="en-US" sz="2000" dirty="0" smtClean="0"/>
              <a:t>people, </a:t>
            </a:r>
          </a:p>
          <a:p>
            <a:pPr lvl="1" algn="just"/>
            <a:r>
              <a:rPr lang="en-US" sz="2000" dirty="0" smtClean="0"/>
              <a:t>no reliance </a:t>
            </a:r>
            <a:r>
              <a:rPr lang="en-US" sz="2000" dirty="0" smtClean="0"/>
              <a:t>on any preexisting infrastructure</a:t>
            </a:r>
          </a:p>
          <a:p>
            <a:pPr lvl="1" algn="just"/>
            <a:r>
              <a:rPr lang="en-US" sz="2000" dirty="0" smtClean="0"/>
              <a:t>challenged by network irregularities such as frequent node disconnection, node mobility, changes in transmission power, etc.</a:t>
            </a:r>
            <a:endParaRPr lang="en-US" sz="2200" dirty="0" smtClean="0"/>
          </a:p>
          <a:p>
            <a:endParaRPr lang="en-US" sz="2200" dirty="0"/>
          </a:p>
          <a:p>
            <a:r>
              <a:rPr lang="en-US" sz="2200" dirty="0" smtClean="0"/>
              <a:t>Characteristics of OPNETs</a:t>
            </a:r>
            <a:endParaRPr lang="en-US" sz="2200" dirty="0" smtClean="0">
              <a:solidFill>
                <a:schemeClr val="accent2">
                  <a:lumMod val="75000"/>
                </a:schemeClr>
              </a:solidFill>
            </a:endParaRPr>
          </a:p>
          <a:p>
            <a:pPr lvl="1"/>
            <a:r>
              <a:rPr lang="en-US" sz="2000" i="1" dirty="0" smtClean="0"/>
              <a:t>intermittent network connectivity</a:t>
            </a:r>
            <a:r>
              <a:rPr lang="en-US" sz="2000" dirty="0" smtClean="0"/>
              <a:t> – complete end-to-end paths from source to destinations may not be available</a:t>
            </a:r>
          </a:p>
          <a:p>
            <a:pPr lvl="1"/>
            <a:r>
              <a:rPr lang="en-US" sz="2000" i="1" dirty="0" smtClean="0"/>
              <a:t>variable link performance</a:t>
            </a:r>
            <a:r>
              <a:rPr lang="en-US" sz="2000" dirty="0" smtClean="0"/>
              <a:t> – links are unstable and may change or break quickly</a:t>
            </a:r>
          </a:p>
        </p:txBody>
      </p:sp>
    </p:spTree>
    <p:extLst>
      <p:ext uri="{BB962C8B-B14F-4D97-AF65-F5344CB8AC3E}">
        <p14:creationId xmlns:p14="http://schemas.microsoft.com/office/powerpoint/2010/main" val="4104302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Wildlife Monitoring</a:t>
            </a:r>
            <a:endParaRPr lang="en-US" dirty="0"/>
          </a:p>
        </p:txBody>
      </p:sp>
      <p:sp>
        <p:nvSpPr>
          <p:cNvPr id="3" name="Content Placeholder 2"/>
          <p:cNvSpPr>
            <a:spLocks noGrp="1"/>
          </p:cNvSpPr>
          <p:nvPr>
            <p:ph sz="quarter" idx="1"/>
          </p:nvPr>
        </p:nvSpPr>
        <p:spPr/>
        <p:txBody>
          <a:bodyPr>
            <a:normAutofit fontScale="85000" lnSpcReduction="10000"/>
          </a:bodyPr>
          <a:lstStyle/>
          <a:p>
            <a:pPr algn="just"/>
            <a:r>
              <a:rPr lang="en-US" dirty="0" smtClean="0">
                <a:solidFill>
                  <a:schemeClr val="accent2">
                    <a:lumMod val="75000"/>
                  </a:schemeClr>
                </a:solidFill>
              </a:rPr>
              <a:t>ZebraNet[3]</a:t>
            </a:r>
            <a:r>
              <a:rPr lang="en-US" dirty="0" smtClean="0"/>
              <a:t> tracks and monitors zebras </a:t>
            </a:r>
            <a:r>
              <a:rPr lang="en-US" dirty="0" smtClean="0"/>
              <a:t>wearing special collars in the v</a:t>
            </a:r>
            <a:r>
              <a:rPr lang="en-US" dirty="0" smtClean="0"/>
              <a:t>ast </a:t>
            </a:r>
            <a:r>
              <a:rPr lang="en-US" dirty="0"/>
              <a:t>savanna area of central Kenya. </a:t>
            </a:r>
            <a:endParaRPr lang="en-US" dirty="0" smtClean="0"/>
          </a:p>
          <a:p>
            <a:pPr lvl="1" algn="just"/>
            <a:r>
              <a:rPr lang="en-US" dirty="0" smtClean="0"/>
              <a:t>The </a:t>
            </a:r>
            <a:r>
              <a:rPr lang="en-US" dirty="0"/>
              <a:t>base station consists of a mobile vehicle for the researchers, which periodically moves around in the savanna and collects data from the zebras encountered. </a:t>
            </a:r>
            <a:endParaRPr lang="en-US" dirty="0" smtClean="0"/>
          </a:p>
          <a:p>
            <a:endParaRPr lang="en-US" dirty="0"/>
          </a:p>
          <a:p>
            <a:pPr algn="just"/>
            <a:r>
              <a:rPr lang="en-US" dirty="0" smtClean="0"/>
              <a:t>Two </a:t>
            </a:r>
            <a:r>
              <a:rPr lang="en-US" dirty="0"/>
              <a:t>alternative protocols </a:t>
            </a:r>
            <a:r>
              <a:rPr lang="en-US" dirty="0" smtClean="0"/>
              <a:t>for </a:t>
            </a:r>
            <a:r>
              <a:rPr lang="en-US" dirty="0"/>
              <a:t>data collection </a:t>
            </a:r>
            <a:endParaRPr lang="en-US" dirty="0" smtClean="0"/>
          </a:p>
          <a:p>
            <a:pPr lvl="1" algn="just"/>
            <a:r>
              <a:rPr lang="en-US" i="1" dirty="0" smtClean="0"/>
              <a:t>Flooding-based </a:t>
            </a:r>
            <a:r>
              <a:rPr lang="en-US" dirty="0" smtClean="0"/>
              <a:t>- </a:t>
            </a:r>
            <a:r>
              <a:rPr lang="en-US" dirty="0"/>
              <a:t>each collar sends all its data to each encountered neighbor until the data eventually reaches the base station. </a:t>
            </a:r>
            <a:endParaRPr lang="en-US" dirty="0" smtClean="0"/>
          </a:p>
          <a:p>
            <a:pPr lvl="1" algn="just"/>
            <a:r>
              <a:rPr lang="en-US" i="1" dirty="0" smtClean="0"/>
              <a:t>History-based</a:t>
            </a:r>
            <a:r>
              <a:rPr lang="en-US" dirty="0" smtClean="0"/>
              <a:t>  - each </a:t>
            </a:r>
            <a:r>
              <a:rPr lang="en-US" dirty="0"/>
              <a:t>node selects only one of its neighbors as relay for its </a:t>
            </a:r>
            <a:r>
              <a:rPr lang="en-US" dirty="0" smtClean="0"/>
              <a:t>data, the </a:t>
            </a:r>
            <a:r>
              <a:rPr lang="en-US" dirty="0"/>
              <a:t>selected node is the one with the highest probability to eventually encounter the base station. </a:t>
            </a:r>
            <a:endParaRPr lang="en-US" dirty="0" smtClean="0"/>
          </a:p>
          <a:p>
            <a:pPr lvl="2" algn="just"/>
            <a:r>
              <a:rPr lang="en-US" dirty="0" smtClean="0"/>
              <a:t>Each </a:t>
            </a:r>
            <a:r>
              <a:rPr lang="en-US" dirty="0"/>
              <a:t>node is thus assigned a hierarchy level (initially zero) that increases each time it encounters the base station, and conversely decreases after not having seen the base station for a certain amount of time. When sending data to a relay node, the neighbor to be selected is the one with the highest hierarchy level. </a:t>
            </a:r>
          </a:p>
        </p:txBody>
      </p:sp>
    </p:spTree>
    <p:extLst>
      <p:ext uri="{BB962C8B-B14F-4D97-AF65-F5344CB8AC3E}">
        <p14:creationId xmlns:p14="http://schemas.microsoft.com/office/powerpoint/2010/main" val="8350526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Environmental </a:t>
            </a:r>
            <a:r>
              <a:rPr lang="en-US" dirty="0"/>
              <a:t>Monitoring</a:t>
            </a:r>
          </a:p>
        </p:txBody>
      </p:sp>
      <p:sp>
        <p:nvSpPr>
          <p:cNvPr id="3" name="Content Placeholder 2"/>
          <p:cNvSpPr>
            <a:spLocks noGrp="1"/>
          </p:cNvSpPr>
          <p:nvPr>
            <p:ph sz="quarter" idx="1"/>
          </p:nvPr>
        </p:nvSpPr>
        <p:spPr/>
        <p:txBody>
          <a:bodyPr>
            <a:normAutofit fontScale="92500" lnSpcReduction="20000"/>
          </a:bodyPr>
          <a:lstStyle/>
          <a:p>
            <a:pPr algn="just"/>
            <a:r>
              <a:rPr lang="en-US" dirty="0" smtClean="0">
                <a:solidFill>
                  <a:schemeClr val="accent2">
                    <a:lumMod val="75000"/>
                  </a:schemeClr>
                </a:solidFill>
              </a:rPr>
              <a:t>Delay-insensitive </a:t>
            </a:r>
            <a:r>
              <a:rPr lang="en-US" dirty="0">
                <a:solidFill>
                  <a:schemeClr val="accent2">
                    <a:lumMod val="75000"/>
                  </a:schemeClr>
                </a:solidFill>
              </a:rPr>
              <a:t>underwater sensor </a:t>
            </a:r>
            <a:r>
              <a:rPr lang="en-US" dirty="0" smtClean="0">
                <a:solidFill>
                  <a:schemeClr val="accent2">
                    <a:lumMod val="75000"/>
                  </a:schemeClr>
                </a:solidFill>
              </a:rPr>
              <a:t>networks[4]</a:t>
            </a:r>
            <a:endParaRPr lang="en-US" dirty="0" smtClean="0">
              <a:solidFill>
                <a:schemeClr val="accent2">
                  <a:lumMod val="75000"/>
                </a:schemeClr>
              </a:solidFill>
            </a:endParaRPr>
          </a:p>
          <a:p>
            <a:pPr lvl="1" algn="just"/>
            <a:r>
              <a:rPr lang="en-US" dirty="0"/>
              <a:t>Such networks consist of sensors and vehicles deployed to perform collaborative monitoring tasks over a given underwater region</a:t>
            </a:r>
            <a:r>
              <a:rPr lang="en-US" dirty="0" smtClean="0"/>
              <a:t>.</a:t>
            </a:r>
          </a:p>
          <a:p>
            <a:pPr lvl="1" algn="just"/>
            <a:r>
              <a:rPr lang="en-US" dirty="0" smtClean="0"/>
              <a:t>Serves a variety of </a:t>
            </a:r>
            <a:r>
              <a:rPr lang="en-US" dirty="0" smtClean="0"/>
              <a:t>applications</a:t>
            </a:r>
            <a:r>
              <a:rPr lang="en-US" dirty="0"/>
              <a:t>. e.g., oceanographic data collection, pollution monitoring, offshore exploration, disaster prevention, assisted navigation, tactical surveillance, </a:t>
            </a:r>
            <a:r>
              <a:rPr lang="en-US" dirty="0" smtClean="0"/>
              <a:t>mine reconnaissance</a:t>
            </a:r>
            <a:r>
              <a:rPr lang="en-US" dirty="0" smtClean="0"/>
              <a:t>, etc.</a:t>
            </a:r>
            <a:endParaRPr lang="en-US" dirty="0" smtClean="0"/>
          </a:p>
          <a:p>
            <a:pPr algn="just"/>
            <a:endParaRPr lang="en-US" dirty="0"/>
          </a:p>
          <a:p>
            <a:pPr algn="just"/>
            <a:r>
              <a:rPr lang="en-US" dirty="0" smtClean="0"/>
              <a:t>Each </a:t>
            </a:r>
            <a:r>
              <a:rPr lang="en-US" dirty="0"/>
              <a:t>node is allowed to select its best next hop node, the transmission power and the forward error correction code rate for each packet. </a:t>
            </a:r>
            <a:endParaRPr lang="en-US" dirty="0" smtClean="0"/>
          </a:p>
          <a:p>
            <a:pPr algn="just"/>
            <a:endParaRPr lang="en-US" dirty="0" smtClean="0"/>
          </a:p>
          <a:p>
            <a:pPr algn="just"/>
            <a:r>
              <a:rPr lang="en-US" dirty="0" smtClean="0"/>
              <a:t>The routing protocol e</a:t>
            </a:r>
            <a:r>
              <a:rPr lang="en-US" dirty="0" smtClean="0"/>
              <a:t>xploits </a:t>
            </a:r>
            <a:r>
              <a:rPr lang="en-US" dirty="0"/>
              <a:t>those links that guarantee a low packet error rate, in order to maximize the probability that the packet is correctly decoded at the receiver. </a:t>
            </a:r>
          </a:p>
        </p:txBody>
      </p:sp>
    </p:spTree>
    <p:extLst>
      <p:ext uri="{BB962C8B-B14F-4D97-AF65-F5344CB8AC3E}">
        <p14:creationId xmlns:p14="http://schemas.microsoft.com/office/powerpoint/2010/main" val="2683777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Connecting Developing Areas</a:t>
            </a:r>
            <a:endParaRPr lang="en-US" dirty="0"/>
          </a:p>
        </p:txBody>
      </p:sp>
      <p:sp>
        <p:nvSpPr>
          <p:cNvPr id="3" name="Content Placeholder 2"/>
          <p:cNvSpPr>
            <a:spLocks noGrp="1"/>
          </p:cNvSpPr>
          <p:nvPr>
            <p:ph sz="quarter" idx="1"/>
          </p:nvPr>
        </p:nvSpPr>
        <p:spPr/>
        <p:txBody>
          <a:bodyPr>
            <a:noAutofit/>
          </a:bodyPr>
          <a:lstStyle/>
          <a:p>
            <a:pPr algn="just"/>
            <a:r>
              <a:rPr lang="en-US" sz="1800" dirty="0" smtClean="0">
                <a:solidFill>
                  <a:srgbClr val="0070C0"/>
                </a:solidFill>
              </a:rPr>
              <a:t>DakNet </a:t>
            </a:r>
            <a:r>
              <a:rPr lang="en-US" sz="1800" dirty="0" smtClean="0">
                <a:solidFill>
                  <a:srgbClr val="0070C0"/>
                </a:solidFill>
              </a:rPr>
              <a:t>Project[5] </a:t>
            </a:r>
            <a:r>
              <a:rPr lang="en-US" sz="1800" dirty="0" smtClean="0"/>
              <a:t>aims </a:t>
            </a:r>
            <a:r>
              <a:rPr lang="en-US" sz="1800" dirty="0"/>
              <a:t>at realizing a very low-cost asynchronous </a:t>
            </a:r>
            <a:r>
              <a:rPr lang="en-US" sz="1800" dirty="0" smtClean="0"/>
              <a:t>ICT infrastructure to </a:t>
            </a:r>
            <a:r>
              <a:rPr lang="en-US" sz="1800" dirty="0"/>
              <a:t>provide connectivity to rural </a:t>
            </a:r>
            <a:r>
              <a:rPr lang="en-US" sz="1800" dirty="0" smtClean="0"/>
              <a:t>India. </a:t>
            </a:r>
          </a:p>
          <a:p>
            <a:pPr lvl="1" algn="just"/>
            <a:r>
              <a:rPr lang="en-US" sz="1600" dirty="0" smtClean="0"/>
              <a:t>Kiosks are built up in villages and equipped with digital storage and short-range wireless communications .</a:t>
            </a:r>
          </a:p>
          <a:p>
            <a:pPr lvl="1" algn="just"/>
            <a:r>
              <a:rPr lang="en-US" sz="1600" dirty="0" smtClean="0"/>
              <a:t>Periodically</a:t>
            </a:r>
            <a:r>
              <a:rPr lang="en-US" sz="1600" dirty="0"/>
              <a:t>, Mobile Access Points (MAPs) mounted on buses, motorcycles, or even bicycles pass by the village kiosks and exchange data with them </a:t>
            </a:r>
            <a:r>
              <a:rPr lang="en-US" sz="1600" dirty="0" smtClean="0"/>
              <a:t>wirelessly. </a:t>
            </a:r>
          </a:p>
          <a:p>
            <a:pPr lvl="1" algn="just"/>
            <a:r>
              <a:rPr lang="en-US" sz="1600" dirty="0" smtClean="0"/>
              <a:t>MAPs </a:t>
            </a:r>
            <a:r>
              <a:rPr lang="en-US" sz="1600" dirty="0"/>
              <a:t>can download data stored at the kiosks, and upload them to the Internet when passing by an access point (AP) in a nearby town. Similarly, MAPs may download, from the Internet, the requested data and bring it to villages</a:t>
            </a:r>
            <a:r>
              <a:rPr lang="en-US" sz="1600" dirty="0" smtClean="0"/>
              <a:t>.</a:t>
            </a:r>
          </a:p>
          <a:p>
            <a:pPr marL="365760" lvl="1" indent="0" algn="just">
              <a:buNone/>
            </a:pPr>
            <a:endParaRPr lang="en-US" sz="1600" dirty="0" smtClean="0"/>
          </a:p>
          <a:p>
            <a:pPr algn="just"/>
            <a:r>
              <a:rPr lang="en-US" sz="1800" dirty="0" smtClean="0"/>
              <a:t>DakNet </a:t>
            </a:r>
            <a:r>
              <a:rPr lang="en-US" sz="1800" dirty="0"/>
              <a:t>has the potential to support </a:t>
            </a:r>
            <a:r>
              <a:rPr lang="en-US" sz="1800" dirty="0" smtClean="0"/>
              <a:t>a number of applications, e.g., messaging </a:t>
            </a:r>
            <a:r>
              <a:rPr lang="en-US" sz="1800" dirty="0"/>
              <a:t>(e.g., email, audio/video messaging, and mobile e-commerce</a:t>
            </a:r>
            <a:r>
              <a:rPr lang="en-US" sz="1800" dirty="0" smtClean="0"/>
              <a:t>), data </a:t>
            </a:r>
            <a:r>
              <a:rPr lang="en-US" sz="1800" dirty="0"/>
              <a:t>distribution (e.g., public health announcements, community bulletin boards, news, and music</a:t>
            </a:r>
            <a:r>
              <a:rPr lang="en-US" sz="1800" dirty="0" smtClean="0"/>
              <a:t>), and collection </a:t>
            </a:r>
            <a:r>
              <a:rPr lang="en-US" sz="1800" dirty="0"/>
              <a:t>(e.g., environmental sensing, voting, health records, and census</a:t>
            </a:r>
            <a:r>
              <a:rPr lang="en-US" sz="1800" dirty="0" smtClean="0"/>
              <a:t>).</a:t>
            </a:r>
            <a:endParaRPr lang="en-US" sz="1800" dirty="0"/>
          </a:p>
        </p:txBody>
      </p:sp>
    </p:spTree>
    <p:extLst>
      <p:ext uri="{BB962C8B-B14F-4D97-AF65-F5344CB8AC3E}">
        <p14:creationId xmlns:p14="http://schemas.microsoft.com/office/powerpoint/2010/main" val="26324393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Connecting Developing Areas</a:t>
            </a:r>
          </a:p>
        </p:txBody>
      </p:sp>
      <p:sp>
        <p:nvSpPr>
          <p:cNvPr id="3" name="Content Placeholder 2"/>
          <p:cNvSpPr>
            <a:spLocks noGrp="1"/>
          </p:cNvSpPr>
          <p:nvPr>
            <p:ph sz="quarter" idx="1"/>
          </p:nvPr>
        </p:nvSpPr>
        <p:spPr/>
        <p:txBody>
          <a:bodyPr>
            <a:normAutofit fontScale="92500" lnSpcReduction="20000"/>
          </a:bodyPr>
          <a:lstStyle/>
          <a:p>
            <a:pPr algn="just"/>
            <a:r>
              <a:rPr lang="en-US" dirty="0" smtClean="0">
                <a:solidFill>
                  <a:srgbClr val="0070C0"/>
                </a:solidFill>
              </a:rPr>
              <a:t>Saami Network Connectivity (SNC</a:t>
            </a:r>
            <a:r>
              <a:rPr lang="en-US" dirty="0" smtClean="0">
                <a:solidFill>
                  <a:srgbClr val="0070C0"/>
                </a:solidFill>
              </a:rPr>
              <a:t>) [6] </a:t>
            </a:r>
            <a:r>
              <a:rPr lang="en-US" sz="2200" dirty="0" smtClean="0"/>
              <a:t>provides </a:t>
            </a:r>
            <a:r>
              <a:rPr lang="en-US" sz="2200" dirty="0"/>
              <a:t>network connectivity to the nomadic Saami population of the reindeer </a:t>
            </a:r>
            <a:r>
              <a:rPr lang="en-US" sz="2200" dirty="0" smtClean="0"/>
              <a:t>herders in Sweden, Norway, and Finland.</a:t>
            </a:r>
          </a:p>
          <a:p>
            <a:pPr marL="0" indent="0" algn="just">
              <a:buNone/>
            </a:pPr>
            <a:endParaRPr lang="en-US" sz="2200" dirty="0" smtClean="0"/>
          </a:p>
          <a:p>
            <a:pPr algn="just"/>
            <a:r>
              <a:rPr lang="en-US" dirty="0" smtClean="0"/>
              <a:t>Network connectivity</a:t>
            </a:r>
            <a:r>
              <a:rPr lang="en-US" sz="2200" dirty="0" smtClean="0"/>
              <a:t> </a:t>
            </a:r>
          </a:p>
          <a:p>
            <a:pPr lvl="1" algn="just"/>
            <a:r>
              <a:rPr lang="en-US" sz="2200" dirty="0" smtClean="0"/>
              <a:t>enables </a:t>
            </a:r>
            <a:r>
              <a:rPr lang="en-US" sz="2200" dirty="0"/>
              <a:t>the Saami to achieve economic growth through </a:t>
            </a:r>
            <a:r>
              <a:rPr lang="en-US" sz="2200" dirty="0" smtClean="0"/>
              <a:t>distance education, </a:t>
            </a:r>
            <a:r>
              <a:rPr lang="en-US" sz="2200" dirty="0"/>
              <a:t>work and Internet-based business. </a:t>
            </a:r>
            <a:endParaRPr lang="en-US" sz="2200" dirty="0" smtClean="0"/>
          </a:p>
          <a:p>
            <a:pPr lvl="1" algn="just"/>
            <a:r>
              <a:rPr lang="en-US" sz="2200" dirty="0" smtClean="0"/>
              <a:t>gives the Saami </a:t>
            </a:r>
            <a:r>
              <a:rPr lang="en-US" sz="2200" dirty="0"/>
              <a:t>more visibility, and </a:t>
            </a:r>
            <a:r>
              <a:rPr lang="en-US" sz="2200" dirty="0" smtClean="0"/>
              <a:t>allows them to </a:t>
            </a:r>
            <a:r>
              <a:rPr lang="en-US" sz="2200" dirty="0"/>
              <a:t>have more influence in the political and economic affairs of their country. </a:t>
            </a:r>
            <a:endParaRPr lang="en-US" sz="2200" dirty="0" smtClean="0"/>
          </a:p>
          <a:p>
            <a:pPr lvl="1" algn="just"/>
            <a:endParaRPr lang="en-US" dirty="0" smtClean="0"/>
          </a:p>
          <a:p>
            <a:pPr algn="just"/>
            <a:r>
              <a:rPr lang="en-US" dirty="0" smtClean="0"/>
              <a:t>In </a:t>
            </a:r>
            <a:r>
              <a:rPr lang="en-US" dirty="0"/>
              <a:t>its initial stage, the SNC project has only focused on providing email, file transfer, and cached web services to the Saami people. </a:t>
            </a:r>
            <a:endParaRPr lang="en-US" dirty="0" smtClean="0"/>
          </a:p>
          <a:p>
            <a:pPr lvl="1" algn="just"/>
            <a:r>
              <a:rPr lang="en-US" dirty="0" smtClean="0"/>
              <a:t>Reindeer </a:t>
            </a:r>
            <a:r>
              <a:rPr lang="en-US" dirty="0"/>
              <a:t>herd telemetry is also going to be provided to support the herding activity itself. </a:t>
            </a:r>
          </a:p>
          <a:p>
            <a:pPr algn="just"/>
            <a:endParaRPr lang="en-US" dirty="0"/>
          </a:p>
        </p:txBody>
      </p:sp>
    </p:spTree>
    <p:extLst>
      <p:ext uri="{BB962C8B-B14F-4D97-AF65-F5344CB8AC3E}">
        <p14:creationId xmlns:p14="http://schemas.microsoft.com/office/powerpoint/2010/main" val="3399169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and Conclusion</a:t>
            </a:r>
            <a:endParaRPr lang="en-US" dirty="0"/>
          </a:p>
        </p:txBody>
      </p:sp>
    </p:spTree>
    <p:extLst>
      <p:ext uri="{BB962C8B-B14F-4D97-AF65-F5344CB8AC3E}">
        <p14:creationId xmlns:p14="http://schemas.microsoft.com/office/powerpoint/2010/main" val="676817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a:bodyPr>
          <a:lstStyle/>
          <a:p>
            <a:pPr algn="just"/>
            <a:r>
              <a:rPr lang="en-US" sz="2200" dirty="0"/>
              <a:t>This chapter provides an overview of </a:t>
            </a:r>
            <a:r>
              <a:rPr lang="en-US" sz="2200" dirty="0" smtClean="0"/>
              <a:t>a few key routing approaches </a:t>
            </a:r>
            <a:r>
              <a:rPr lang="en-US" sz="2200" dirty="0"/>
              <a:t>in </a:t>
            </a:r>
            <a:r>
              <a:rPr lang="en-US" sz="2200" dirty="0" smtClean="0"/>
              <a:t>OPMANETs by </a:t>
            </a:r>
            <a:r>
              <a:rPr lang="en-US" sz="2200" dirty="0"/>
              <a:t>characterizing </a:t>
            </a:r>
            <a:r>
              <a:rPr lang="en-US" sz="2200" dirty="0" smtClean="0"/>
              <a:t>them in </a:t>
            </a:r>
            <a:r>
              <a:rPr lang="en-US" sz="2200" dirty="0"/>
              <a:t>terms of three </a:t>
            </a:r>
            <a:r>
              <a:rPr lang="en-US" sz="2200" dirty="0" smtClean="0"/>
              <a:t>aspects, </a:t>
            </a:r>
            <a:r>
              <a:rPr lang="en-US" sz="2200" dirty="0"/>
              <a:t>i.e., </a:t>
            </a:r>
            <a:endParaRPr lang="en-US" sz="2200" dirty="0" smtClean="0"/>
          </a:p>
          <a:p>
            <a:pPr lvl="1" algn="just"/>
            <a:r>
              <a:rPr lang="en-US" sz="2000" dirty="0" smtClean="0"/>
              <a:t>data dissemination</a:t>
            </a:r>
          </a:p>
          <a:p>
            <a:pPr lvl="1" algn="just"/>
            <a:r>
              <a:rPr lang="en-US" sz="2000" dirty="0" smtClean="0"/>
              <a:t>resource usage </a:t>
            </a:r>
          </a:p>
          <a:p>
            <a:pPr lvl="1" algn="just"/>
            <a:r>
              <a:rPr lang="en-US" sz="2000" dirty="0" smtClean="0"/>
              <a:t>applications </a:t>
            </a:r>
          </a:p>
          <a:p>
            <a:pPr marL="365760" lvl="1" indent="0" algn="just">
              <a:buNone/>
            </a:pPr>
            <a:endParaRPr lang="en-US" sz="2000" dirty="0" smtClean="0"/>
          </a:p>
          <a:p>
            <a:pPr algn="just"/>
            <a:r>
              <a:rPr lang="en-US" dirty="0"/>
              <a:t>Based on the existing </a:t>
            </a:r>
            <a:r>
              <a:rPr lang="en-US" dirty="0" smtClean="0"/>
              <a:t>research efforts </a:t>
            </a:r>
            <a:r>
              <a:rPr lang="en-US" dirty="0"/>
              <a:t>and the unique characteristics of OPMANETs, this chapter found </a:t>
            </a:r>
            <a:r>
              <a:rPr lang="en-US" dirty="0" smtClean="0"/>
              <a:t>that there </a:t>
            </a:r>
            <a:r>
              <a:rPr lang="en-US" dirty="0"/>
              <a:t>are still a few research issues that are far from being adequately addressed. </a:t>
            </a:r>
            <a:r>
              <a:rPr lang="en-US" dirty="0" smtClean="0"/>
              <a:t>These issues are listed as follows:</a:t>
            </a:r>
            <a:endParaRPr lang="en-US" b="1" dirty="0" smtClean="0"/>
          </a:p>
        </p:txBody>
      </p:sp>
    </p:spTree>
    <p:extLst>
      <p:ext uri="{BB962C8B-B14F-4D97-AF65-F5344CB8AC3E}">
        <p14:creationId xmlns:p14="http://schemas.microsoft.com/office/powerpoint/2010/main" val="22959902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fontScale="70000" lnSpcReduction="20000"/>
          </a:bodyPr>
          <a:lstStyle/>
          <a:p>
            <a:pPr algn="just"/>
            <a:r>
              <a:rPr lang="en-US" sz="2800" i="1" dirty="0"/>
              <a:t>Advanced personal mobile devices should be used for increasing network </a:t>
            </a:r>
            <a:r>
              <a:rPr lang="en-US" sz="2800" i="1" dirty="0" smtClean="0"/>
              <a:t>capacity</a:t>
            </a:r>
          </a:p>
          <a:p>
            <a:pPr lvl="1" algn="just"/>
            <a:r>
              <a:rPr lang="en-US" sz="2300" dirty="0"/>
              <a:t>The rapid proliferation of sophisticated mobile devices (e.g., smartphones and tablets) equipped with powerful processors, abundant memory and an ever-increasing number of </a:t>
            </a:r>
            <a:r>
              <a:rPr lang="en-US" sz="2300" dirty="0" smtClean="0"/>
              <a:t>sensors </a:t>
            </a:r>
            <a:r>
              <a:rPr lang="en-US" sz="2300" dirty="0"/>
              <a:t>presents the potential of building large-scale dynamic OPMANET applications</a:t>
            </a:r>
            <a:r>
              <a:rPr lang="en-US" sz="2300" dirty="0" smtClean="0"/>
              <a:t>.</a:t>
            </a:r>
          </a:p>
          <a:p>
            <a:pPr lvl="1" algn="just"/>
            <a:endParaRPr lang="en-US" sz="2300" dirty="0"/>
          </a:p>
          <a:p>
            <a:pPr algn="just"/>
            <a:r>
              <a:rPr lang="en-US" sz="2800" i="1" dirty="0"/>
              <a:t>Use of heterogeneous devices and radio technologies should be encouraged for increasing the number of communication opportunities in the </a:t>
            </a:r>
            <a:r>
              <a:rPr lang="en-US" sz="2800" i="1" dirty="0" smtClean="0"/>
              <a:t>network</a:t>
            </a:r>
          </a:p>
          <a:p>
            <a:pPr lvl="1" algn="just"/>
            <a:r>
              <a:rPr lang="en-US" sz="2300" dirty="0" smtClean="0"/>
              <a:t>The </a:t>
            </a:r>
            <a:r>
              <a:rPr lang="en-US" sz="2300" dirty="0"/>
              <a:t>number of devices with diverse radio communications technologies is increasing (e.g., smartphones and tablets are equipped with multiple radio technologies such as Wi-Fi, Bluetooth, and RFID) and one should exploit such heterogeneous communication opportunities for increased data delivery success in OPMANETs</a:t>
            </a:r>
            <a:r>
              <a:rPr lang="en-US" sz="2300" dirty="0" smtClean="0"/>
              <a:t>.</a:t>
            </a:r>
          </a:p>
          <a:p>
            <a:pPr lvl="1" algn="just"/>
            <a:endParaRPr lang="en-US" sz="2300" dirty="0"/>
          </a:p>
          <a:p>
            <a:pPr algn="just"/>
            <a:r>
              <a:rPr lang="en-US" sz="2800" i="1" dirty="0"/>
              <a:t>Privacy and </a:t>
            </a:r>
            <a:r>
              <a:rPr lang="en-US" sz="2800" i="1" dirty="0" smtClean="0"/>
              <a:t>Security</a:t>
            </a:r>
          </a:p>
          <a:p>
            <a:pPr lvl="1" algn="just"/>
            <a:r>
              <a:rPr lang="en-US" sz="2300" dirty="0" smtClean="0"/>
              <a:t>Future research efforts should focus on developing new privacy and security techniques because the personal mobile devices used in OPMANETs </a:t>
            </a:r>
            <a:r>
              <a:rPr lang="en-US" sz="2300" dirty="0"/>
              <a:t>store personal data and </a:t>
            </a:r>
            <a:r>
              <a:rPr lang="en-US" sz="2300" dirty="0" smtClean="0"/>
              <a:t>interests, </a:t>
            </a:r>
            <a:r>
              <a:rPr lang="en-US" sz="2300" dirty="0"/>
              <a:t>and </a:t>
            </a:r>
            <a:r>
              <a:rPr lang="en-US" sz="2300" dirty="0" smtClean="0"/>
              <a:t>thus become </a:t>
            </a:r>
            <a:r>
              <a:rPr lang="en-US" sz="2300" dirty="0"/>
              <a:t>vulnerable to the danger of </a:t>
            </a:r>
            <a:r>
              <a:rPr lang="en-US" sz="2300" dirty="0" smtClean="0"/>
              <a:t>compromising </a:t>
            </a:r>
            <a:r>
              <a:rPr lang="en-US" sz="2300" dirty="0"/>
              <a:t>user </a:t>
            </a:r>
            <a:r>
              <a:rPr lang="en-US" sz="2300" dirty="0" smtClean="0"/>
              <a:t>anonymity and data integrity </a:t>
            </a:r>
            <a:r>
              <a:rPr lang="en-US" sz="2300" dirty="0"/>
              <a:t>while participating in data </a:t>
            </a:r>
            <a:r>
              <a:rPr lang="en-US" sz="2300" dirty="0" smtClean="0"/>
              <a:t>forwarding. </a:t>
            </a:r>
            <a:endParaRPr lang="en-US" sz="2300" dirty="0" smtClean="0"/>
          </a:p>
        </p:txBody>
      </p:sp>
    </p:spTree>
    <p:extLst>
      <p:ext uri="{BB962C8B-B14F-4D97-AF65-F5344CB8AC3E}">
        <p14:creationId xmlns:p14="http://schemas.microsoft.com/office/powerpoint/2010/main" val="26167318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normAutofit/>
          </a:bodyPr>
          <a:lstStyle/>
          <a:p>
            <a:pPr algn="just"/>
            <a:r>
              <a:rPr lang="en-US" sz="2200" i="1" dirty="0" smtClean="0"/>
              <a:t>Applications </a:t>
            </a:r>
            <a:r>
              <a:rPr lang="en-US" sz="2200" i="1" dirty="0"/>
              <a:t>should be able to specify their Quality of Service (QoS) </a:t>
            </a:r>
            <a:r>
              <a:rPr lang="en-US" sz="2200" i="1" dirty="0" smtClean="0"/>
              <a:t>requirements</a:t>
            </a:r>
          </a:p>
          <a:p>
            <a:pPr lvl="1" algn="just"/>
            <a:r>
              <a:rPr lang="en-US" sz="1800" dirty="0"/>
              <a:t>Future research approaches should aim at enabling the applications to specify their own QoS requirements </a:t>
            </a:r>
            <a:r>
              <a:rPr lang="en-US" sz="1800" dirty="0" smtClean="0"/>
              <a:t>(e.g., data persistence, reliable delivery, etc.) to </a:t>
            </a:r>
            <a:r>
              <a:rPr lang="en-US" sz="1800" dirty="0"/>
              <a:t>the routing </a:t>
            </a:r>
            <a:r>
              <a:rPr lang="en-US" sz="1800" dirty="0" smtClean="0"/>
              <a:t>protocol.</a:t>
            </a:r>
            <a:endParaRPr lang="en-US" sz="1800" i="1" dirty="0" smtClean="0"/>
          </a:p>
          <a:p>
            <a:pPr algn="just"/>
            <a:r>
              <a:rPr lang="en-US" sz="2200" i="1" dirty="0" smtClean="0"/>
              <a:t>Node location and velocity should be used by routing approaches  </a:t>
            </a:r>
          </a:p>
          <a:p>
            <a:pPr lvl="1" algn="just"/>
            <a:r>
              <a:rPr lang="en-US" sz="1800" dirty="0" smtClean="0"/>
              <a:t>Forwarding </a:t>
            </a:r>
            <a:r>
              <a:rPr lang="en-US" sz="1800" dirty="0"/>
              <a:t>approaches should leverage node location and velocity with simple and accurate link availability estimation algorithms for making intelligent forwarding decisions.</a:t>
            </a:r>
            <a:endParaRPr lang="en-US" sz="1800" i="1" dirty="0" smtClean="0"/>
          </a:p>
          <a:p>
            <a:pPr algn="just"/>
            <a:r>
              <a:rPr lang="en-US" sz="2200" i="1" dirty="0" smtClean="0"/>
              <a:t>Social </a:t>
            </a:r>
            <a:r>
              <a:rPr lang="en-US" sz="2200" i="1" dirty="0"/>
              <a:t>behavior-driven traces should be used for deriving realistic mobility models </a:t>
            </a:r>
            <a:endParaRPr lang="en-US" sz="2200" i="1" dirty="0" smtClean="0"/>
          </a:p>
          <a:p>
            <a:pPr lvl="1" algn="just"/>
            <a:r>
              <a:rPr lang="en-US" sz="1800" dirty="0"/>
              <a:t>Since OPMANETs exploit</a:t>
            </a:r>
            <a:r>
              <a:rPr lang="en-US" sz="1800" i="1" dirty="0"/>
              <a:t> </a:t>
            </a:r>
            <a:r>
              <a:rPr lang="en-US" sz="1800" dirty="0"/>
              <a:t>users’ mobility to bridge disconnections and partitions in the network, it is of high importance to identify realistic mobility </a:t>
            </a:r>
            <a:r>
              <a:rPr lang="en-US" sz="1800" dirty="0" smtClean="0"/>
              <a:t>models using </a:t>
            </a:r>
            <a:r>
              <a:rPr lang="en-US" sz="1800" dirty="0"/>
              <a:t>real users’ mobility traces</a:t>
            </a:r>
            <a:r>
              <a:rPr lang="en-US" sz="1800" dirty="0" smtClean="0"/>
              <a:t>, in order </a:t>
            </a:r>
            <a:r>
              <a:rPr lang="en-US" sz="1800" dirty="0"/>
              <a:t>to drive the protocols’ </a:t>
            </a:r>
            <a:r>
              <a:rPr lang="en-US" sz="1800" dirty="0" smtClean="0"/>
              <a:t>design and </a:t>
            </a:r>
            <a:r>
              <a:rPr lang="en-US" sz="1800" dirty="0"/>
              <a:t>to provide sensible performance results</a:t>
            </a:r>
            <a:r>
              <a:rPr lang="en-US" sz="1800" dirty="0" smtClean="0"/>
              <a:t>.</a:t>
            </a:r>
            <a:endParaRPr lang="en-US" sz="1800" i="1" dirty="0"/>
          </a:p>
          <a:p>
            <a:endParaRPr lang="en-US" sz="1800" dirty="0"/>
          </a:p>
        </p:txBody>
      </p:sp>
    </p:spTree>
    <p:extLst>
      <p:ext uri="{BB962C8B-B14F-4D97-AF65-F5344CB8AC3E}">
        <p14:creationId xmlns:p14="http://schemas.microsoft.com/office/powerpoint/2010/main" val="31900741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normAutofit fontScale="77500" lnSpcReduction="20000"/>
          </a:bodyPr>
          <a:lstStyle/>
          <a:p>
            <a:pPr algn="just"/>
            <a:r>
              <a:rPr lang="en-US" sz="2600" i="1" dirty="0"/>
              <a:t>Hybrid routing protocols should be further investigated for increasing data dissemination efficiency in </a:t>
            </a:r>
            <a:r>
              <a:rPr lang="en-US" sz="2600" i="1" dirty="0" smtClean="0"/>
              <a:t>OPMANETs</a:t>
            </a:r>
          </a:p>
          <a:p>
            <a:pPr lvl="1" algn="just"/>
            <a:r>
              <a:rPr lang="en-US" sz="2300" dirty="0"/>
              <a:t>Future research efforts should focus on developing hybrid approaches that can dynamically mix-and-match approaches from the set of forwarding-based approaches with the ones from the set of flooding-based approaches, as the multicast group size and resources capabilities of the nodes vary in the network</a:t>
            </a:r>
            <a:r>
              <a:rPr lang="en-US" sz="2300" dirty="0" smtClean="0"/>
              <a:t>.</a:t>
            </a:r>
          </a:p>
          <a:p>
            <a:pPr marL="365760" lvl="1" indent="0" algn="just">
              <a:buNone/>
            </a:pPr>
            <a:endParaRPr lang="en-US" sz="2300" dirty="0"/>
          </a:p>
          <a:p>
            <a:pPr algn="just"/>
            <a:r>
              <a:rPr lang="en-US" sz="2600" i="1" dirty="0"/>
              <a:t>Communication opportunities can be artificially created </a:t>
            </a:r>
            <a:endParaRPr lang="en-US" sz="2600" i="1" dirty="0" smtClean="0"/>
          </a:p>
          <a:p>
            <a:pPr lvl="1" algn="just"/>
            <a:r>
              <a:rPr lang="en-US" sz="2300" dirty="0" smtClean="0"/>
              <a:t>Message </a:t>
            </a:r>
            <a:r>
              <a:rPr lang="en-US" sz="2300" dirty="0"/>
              <a:t>ferry-based routing protocols artificially create communication opportunities in a sensor </a:t>
            </a:r>
            <a:r>
              <a:rPr lang="en-US" sz="2300" dirty="0" smtClean="0"/>
              <a:t>network by </a:t>
            </a:r>
            <a:r>
              <a:rPr lang="en-US" sz="2300" dirty="0"/>
              <a:t>opportunistically </a:t>
            </a:r>
            <a:r>
              <a:rPr lang="en-US" sz="2300" dirty="0" smtClean="0"/>
              <a:t>employing </a:t>
            </a:r>
            <a:r>
              <a:rPr lang="en-US" sz="2300" dirty="0"/>
              <a:t>additional mobile nodes to offer a message relaying </a:t>
            </a:r>
            <a:r>
              <a:rPr lang="en-US" sz="2300" dirty="0" smtClean="0"/>
              <a:t>service, </a:t>
            </a:r>
            <a:r>
              <a:rPr lang="en-US" sz="2300" dirty="0"/>
              <a:t>and they can be further investigated to draw insights to be used in other application scenarios in </a:t>
            </a:r>
            <a:r>
              <a:rPr lang="en-US" sz="2300" dirty="0" smtClean="0"/>
              <a:t>OPMANETs. </a:t>
            </a:r>
          </a:p>
          <a:p>
            <a:pPr marL="365760" lvl="1" indent="0" algn="just">
              <a:buNone/>
            </a:pPr>
            <a:endParaRPr lang="en-US" sz="2300" dirty="0" smtClean="0"/>
          </a:p>
          <a:p>
            <a:pPr algn="just"/>
            <a:r>
              <a:rPr lang="en-US" sz="2600" i="1" dirty="0" smtClean="0"/>
              <a:t>Multi-tier routing protocols can increase network connectivity at scale</a:t>
            </a:r>
          </a:p>
          <a:p>
            <a:pPr lvl="1" algn="just"/>
            <a:r>
              <a:rPr lang="en-US" sz="2300" dirty="0" smtClean="0"/>
              <a:t>Future </a:t>
            </a:r>
            <a:r>
              <a:rPr lang="en-US" sz="2300" dirty="0"/>
              <a:t>routing approaches should investigate the feasibility of building multi-tier </a:t>
            </a:r>
            <a:r>
              <a:rPr lang="en-US" sz="2300" dirty="0" smtClean="0"/>
              <a:t>OPNETs in which upper tier nodes will be used to enable </a:t>
            </a:r>
            <a:r>
              <a:rPr lang="en-US" sz="2300" dirty="0"/>
              <a:t>connection among various groups of disconnected lower tier nodes in a sparse/partitioned network</a:t>
            </a:r>
            <a:r>
              <a:rPr lang="en-US" sz="2300" dirty="0" smtClean="0"/>
              <a:t>.</a:t>
            </a:r>
          </a:p>
        </p:txBody>
      </p:sp>
    </p:spTree>
    <p:extLst>
      <p:ext uri="{BB962C8B-B14F-4D97-AF65-F5344CB8AC3E}">
        <p14:creationId xmlns:p14="http://schemas.microsoft.com/office/powerpoint/2010/main" val="26739816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US" sz="2200" i="1" dirty="0"/>
              <a:t>User participation should be rewarded to increase message forwarding</a:t>
            </a:r>
          </a:p>
          <a:p>
            <a:pPr lvl="1" algn="just"/>
            <a:r>
              <a:rPr lang="en-US" sz="1800" dirty="0"/>
              <a:t>With the increasing use of personal mobile devices for implementing OPMANET applications, the assumption of an altruistic resource sharing environment is no longer feasible. Since battery, storage, and processing power are limited and precious resources on such personal user devices, OPMANET applications should provide means to reward participating users that help in forwarding the data messages.</a:t>
            </a:r>
          </a:p>
          <a:p>
            <a:endParaRPr lang="en-US" sz="1800" dirty="0"/>
          </a:p>
          <a:p>
            <a:endParaRPr lang="en-US" dirty="0"/>
          </a:p>
        </p:txBody>
      </p:sp>
    </p:spTree>
    <p:extLst>
      <p:ext uri="{BB962C8B-B14F-4D97-AF65-F5344CB8AC3E}">
        <p14:creationId xmlns:p14="http://schemas.microsoft.com/office/powerpoint/2010/main" val="426259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a:bodyPr>
          <a:lstStyle/>
          <a:p>
            <a:pPr algn="just"/>
            <a:r>
              <a:rPr lang="en-US" sz="2000" b="1" dirty="0" smtClean="0"/>
              <a:t>Mobile Ad-Hoc Networks (MANETs) </a:t>
            </a:r>
          </a:p>
          <a:p>
            <a:pPr lvl="1" algn="just"/>
            <a:r>
              <a:rPr lang="en-US" sz="2000" i="1" dirty="0"/>
              <a:t>Similarity to OPNETs -</a:t>
            </a:r>
          </a:p>
          <a:p>
            <a:pPr lvl="2" algn="just"/>
            <a:r>
              <a:rPr lang="en-US" dirty="0"/>
              <a:t>Neither network relies on a centralized entity, but are made out of autonomous and self-organizing mobile nodes.</a:t>
            </a:r>
          </a:p>
          <a:p>
            <a:pPr lvl="2" algn="just"/>
            <a:r>
              <a:rPr lang="en-US" dirty="0" smtClean="0"/>
              <a:t>Nodes </a:t>
            </a:r>
            <a:r>
              <a:rPr lang="en-US" dirty="0"/>
              <a:t>connect and disconnect as they move in and out of </a:t>
            </a:r>
            <a:r>
              <a:rPr lang="en-US" dirty="0" smtClean="0"/>
              <a:t>each other’s communications range, or are turned </a:t>
            </a:r>
            <a:r>
              <a:rPr lang="en-US" dirty="0"/>
              <a:t>on or off </a:t>
            </a:r>
            <a:r>
              <a:rPr lang="en-US" dirty="0" smtClean="0"/>
              <a:t>unpredictably by power management algorithms. </a:t>
            </a:r>
            <a:endParaRPr lang="en-US" dirty="0"/>
          </a:p>
          <a:p>
            <a:pPr lvl="1" algn="just"/>
            <a:r>
              <a:rPr lang="en-US" sz="2000" i="1" dirty="0"/>
              <a:t>Difference with </a:t>
            </a:r>
            <a:r>
              <a:rPr lang="en-US" sz="2000" i="1" dirty="0" smtClean="0"/>
              <a:t>OPNETs -</a:t>
            </a:r>
            <a:endParaRPr lang="en-US" sz="2000" i="1" dirty="0"/>
          </a:p>
          <a:p>
            <a:pPr lvl="2" algn="just"/>
            <a:r>
              <a:rPr lang="en-US" dirty="0"/>
              <a:t>MANETs assume an end-to-end communications </a:t>
            </a:r>
            <a:r>
              <a:rPr lang="en-US" dirty="0" smtClean="0"/>
              <a:t>paradigm. In OPNETs, routes </a:t>
            </a:r>
            <a:r>
              <a:rPr lang="en-US" dirty="0"/>
              <a:t>are formed online </a:t>
            </a:r>
            <a:r>
              <a:rPr lang="en-US" dirty="0" smtClean="0"/>
              <a:t>with </a:t>
            </a:r>
            <a:r>
              <a:rPr lang="en-US" dirty="0"/>
              <a:t>the data message being forwarded one link at a </a:t>
            </a:r>
            <a:r>
              <a:rPr lang="en-US" dirty="0" smtClean="0"/>
              <a:t>time </a:t>
            </a:r>
            <a:r>
              <a:rPr lang="en-US" dirty="0"/>
              <a:t>as </a:t>
            </a:r>
            <a:r>
              <a:rPr lang="en-US" dirty="0" smtClean="0"/>
              <a:t>the links </a:t>
            </a:r>
            <a:r>
              <a:rPr lang="en-US" dirty="0"/>
              <a:t>in the route become available. </a:t>
            </a:r>
            <a:endParaRPr lang="en-US" dirty="0" smtClean="0"/>
          </a:p>
          <a:p>
            <a:pPr marL="731520" lvl="2" indent="0" algn="just">
              <a:buNone/>
            </a:pPr>
            <a:endParaRPr lang="en-US" b="1" dirty="0" smtClean="0"/>
          </a:p>
          <a:p>
            <a:pPr marL="274320" lvl="1" algn="just">
              <a:spcBef>
                <a:spcPts val="600"/>
              </a:spcBef>
              <a:buSzPct val="70000"/>
              <a:buFont typeface="Wingdings"/>
              <a:buChar char=""/>
            </a:pPr>
            <a:r>
              <a:rPr lang="en-US" sz="2000" dirty="0"/>
              <a:t>OPNETs are, therefore, an extension of </a:t>
            </a:r>
            <a:r>
              <a:rPr lang="en-US" sz="2000" dirty="0" smtClean="0"/>
              <a:t>MANETs with </a:t>
            </a:r>
            <a:r>
              <a:rPr lang="en-US" sz="2000" dirty="0"/>
              <a:t>the end-to-end communications paradigm relaxed or </a:t>
            </a:r>
            <a:r>
              <a:rPr lang="en-US" sz="2000" dirty="0" smtClean="0"/>
              <a:t>removed</a:t>
            </a:r>
          </a:p>
          <a:p>
            <a:pPr marL="548640" lvl="2" algn="just">
              <a:spcBef>
                <a:spcPts val="600"/>
              </a:spcBef>
              <a:buSzPct val="70000"/>
            </a:pPr>
            <a:r>
              <a:rPr lang="en-US" dirty="0" smtClean="0"/>
              <a:t>Hence this </a:t>
            </a:r>
            <a:r>
              <a:rPr lang="en-US" dirty="0"/>
              <a:t>chapter </a:t>
            </a:r>
            <a:r>
              <a:rPr lang="en-US" dirty="0" smtClean="0"/>
              <a:t>refers </a:t>
            </a:r>
            <a:r>
              <a:rPr lang="en-US" dirty="0"/>
              <a:t>to OPNETs as </a:t>
            </a:r>
            <a:r>
              <a:rPr lang="en-US" b="1" i="1" dirty="0"/>
              <a:t>Opportunistic Mobile Ad-Hoc Networks (OPMANETs</a:t>
            </a:r>
            <a:r>
              <a:rPr lang="en-US" b="1" i="1" dirty="0" smtClean="0"/>
              <a:t>)</a:t>
            </a:r>
            <a:endParaRPr lang="en-US" b="1" dirty="0"/>
          </a:p>
          <a:p>
            <a:pPr algn="just"/>
            <a:endParaRPr lang="en-US" b="1" dirty="0" smtClean="0"/>
          </a:p>
        </p:txBody>
      </p:sp>
    </p:spTree>
    <p:extLst>
      <p:ext uri="{BB962C8B-B14F-4D97-AF65-F5344CB8AC3E}">
        <p14:creationId xmlns:p14="http://schemas.microsoft.com/office/powerpoint/2010/main" val="8628438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normAutofit fontScale="77500" lnSpcReduction="20000"/>
          </a:bodyPr>
          <a:lstStyle/>
          <a:p>
            <a:pPr marL="457200" indent="-457200" algn="just">
              <a:buFont typeface="+mj-lt"/>
              <a:buAutoNum type="arabicPeriod"/>
            </a:pPr>
            <a:r>
              <a:rPr lang="en-US" dirty="0" smtClean="0"/>
              <a:t>A</a:t>
            </a:r>
            <a:r>
              <a:rPr lang="en-US" dirty="0"/>
              <a:t>. Heinemann, “Collaboration in Opportunistic Networks”, </a:t>
            </a:r>
            <a:r>
              <a:rPr lang="en-US" i="1" dirty="0"/>
              <a:t>PhD Dissertation, Technical University of Darmstadt</a:t>
            </a:r>
            <a:r>
              <a:rPr lang="en-US" dirty="0"/>
              <a:t>, 2007</a:t>
            </a:r>
            <a:r>
              <a:rPr lang="en-US" dirty="0" smtClean="0"/>
              <a:t>.</a:t>
            </a:r>
          </a:p>
          <a:p>
            <a:pPr marL="457200" indent="-457200">
              <a:buFont typeface="+mj-lt"/>
              <a:buAutoNum type="arabicPeriod"/>
            </a:pPr>
            <a:r>
              <a:rPr lang="en-US" dirty="0" smtClean="0"/>
              <a:t>http</a:t>
            </a:r>
            <a:r>
              <a:rPr lang="en-US" dirty="0"/>
              <a:t>://www.haggleproject.org</a:t>
            </a:r>
            <a:endParaRPr lang="en-US" dirty="0" smtClean="0"/>
          </a:p>
          <a:p>
            <a:pPr marL="457200" indent="-457200" algn="just">
              <a:buFont typeface="+mj-lt"/>
              <a:buAutoNum type="arabicPeriod"/>
            </a:pPr>
            <a:r>
              <a:rPr lang="en-US" dirty="0" smtClean="0"/>
              <a:t>P</a:t>
            </a:r>
            <a:r>
              <a:rPr lang="en-US" dirty="0"/>
              <a:t>. Juang, H. Oki, and Y. Wang, “Energy-Efficient Computing for Wildlife Tracking: Design Trade-Offs and Early Experiences with ZebraNet”, </a:t>
            </a:r>
            <a:r>
              <a:rPr lang="en-US" i="1" dirty="0"/>
              <a:t>ACM SIGPLAN Notices</a:t>
            </a:r>
            <a:r>
              <a:rPr lang="en-US" dirty="0"/>
              <a:t>, Volume 37, 2002. </a:t>
            </a:r>
            <a:endParaRPr lang="en-US" dirty="0" smtClean="0"/>
          </a:p>
          <a:p>
            <a:pPr marL="457200" indent="-457200" algn="just">
              <a:buFont typeface="+mj-lt"/>
              <a:buAutoNum type="arabicPeriod"/>
            </a:pPr>
            <a:r>
              <a:rPr lang="en-US" dirty="0"/>
              <a:t>D. Pompili, T. Melodia, and I. F. Akyildiz, “Routing Algorithms for Delay-insensitive and Delay-sensitive Applications in Underwater Sensor Networks”, </a:t>
            </a:r>
            <a:r>
              <a:rPr lang="en-US" i="1" dirty="0"/>
              <a:t>In Proceedings of ACM MOBICOM, 2006</a:t>
            </a:r>
            <a:r>
              <a:rPr lang="en-US" i="1" dirty="0" smtClean="0"/>
              <a:t>.</a:t>
            </a:r>
          </a:p>
          <a:p>
            <a:pPr marL="457200" indent="-457200" algn="just">
              <a:buFont typeface="+mj-lt"/>
              <a:buAutoNum type="arabicPeriod"/>
            </a:pPr>
            <a:r>
              <a:rPr lang="en-US" dirty="0" smtClean="0"/>
              <a:t>A</a:t>
            </a:r>
            <a:r>
              <a:rPr lang="en-US" dirty="0"/>
              <a:t>. Pentland, R. Fletcher, and A. Hasson</a:t>
            </a:r>
            <a:r>
              <a:rPr lang="en-US" i="1" dirty="0"/>
              <a:t>, “</a:t>
            </a:r>
            <a:r>
              <a:rPr lang="en-US" dirty="0"/>
              <a:t>DakNet: Rethinking Connectivity in Developing Nations”, </a:t>
            </a:r>
            <a:r>
              <a:rPr lang="en-US" i="1" dirty="0"/>
              <a:t>IEEE Computer</a:t>
            </a:r>
            <a:r>
              <a:rPr lang="en-US" dirty="0"/>
              <a:t>, Volume 37, Number 1, 2004.</a:t>
            </a:r>
          </a:p>
          <a:p>
            <a:pPr marL="457200" indent="-457200" algn="just">
              <a:buFont typeface="+mj-lt"/>
              <a:buAutoNum type="arabicPeriod"/>
            </a:pPr>
            <a:r>
              <a:rPr lang="en-US" dirty="0" smtClean="0"/>
              <a:t>A</a:t>
            </a:r>
            <a:r>
              <a:rPr lang="en-US" dirty="0"/>
              <a:t>. Doria, M. Uden, and D. P. Pandey, “Providing Connectivity to the Saami Nomadic Community,” </a:t>
            </a:r>
            <a:r>
              <a:rPr lang="en-US" i="1" dirty="0"/>
              <a:t>In</a:t>
            </a:r>
            <a:r>
              <a:rPr lang="en-US" dirty="0"/>
              <a:t> </a:t>
            </a:r>
            <a:r>
              <a:rPr lang="en-US" i="1" dirty="0"/>
              <a:t>Proceedings of the 2</a:t>
            </a:r>
            <a:r>
              <a:rPr lang="en-US" i="1" baseline="30000" dirty="0"/>
              <a:t>nd </a:t>
            </a:r>
            <a:r>
              <a:rPr lang="en-US" i="1" dirty="0"/>
              <a:t>International Conference on Open Collaborative Design for Sustainable Innovation</a:t>
            </a:r>
            <a:r>
              <a:rPr lang="en-US" dirty="0"/>
              <a:t>, 2002.</a:t>
            </a:r>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08536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An example of Exploiting Opportunistic Contacts for Communications</a:t>
            </a:r>
            <a:endParaRPr lang="en-US" dirty="0"/>
          </a:p>
        </p:txBody>
      </p:sp>
      <p:sp>
        <p:nvSpPr>
          <p:cNvPr id="41" name="TextBox 40"/>
          <p:cNvSpPr txBox="1"/>
          <p:nvPr/>
        </p:nvSpPr>
        <p:spPr>
          <a:xfrm>
            <a:off x="425450" y="5118100"/>
            <a:ext cx="1981200" cy="646331"/>
          </a:xfrm>
          <a:prstGeom prst="rect">
            <a:avLst/>
          </a:prstGeom>
          <a:noFill/>
        </p:spPr>
        <p:txBody>
          <a:bodyPr wrap="square" rtlCol="0">
            <a:spAutoFit/>
          </a:bodyPr>
          <a:lstStyle/>
          <a:p>
            <a:pPr algn="ctr"/>
            <a:r>
              <a:rPr lang="en-US" b="1" dirty="0" smtClean="0"/>
              <a:t>Bob’s Residence</a:t>
            </a:r>
            <a:endParaRPr lang="en-US" b="1" dirty="0"/>
          </a:p>
        </p:txBody>
      </p:sp>
      <p:grpSp>
        <p:nvGrpSpPr>
          <p:cNvPr id="47" name="Group 46"/>
          <p:cNvGrpSpPr/>
          <p:nvPr/>
        </p:nvGrpSpPr>
        <p:grpSpPr>
          <a:xfrm>
            <a:off x="349250" y="1712432"/>
            <a:ext cx="2990850" cy="3405668"/>
            <a:chOff x="349250" y="1712432"/>
            <a:chExt cx="2990850" cy="3405668"/>
          </a:xfrm>
        </p:grpSpPr>
        <p:sp>
          <p:nvSpPr>
            <p:cNvPr id="4" name="TextBox 3"/>
            <p:cNvSpPr txBox="1"/>
            <p:nvPr/>
          </p:nvSpPr>
          <p:spPr>
            <a:xfrm>
              <a:off x="349250" y="1712432"/>
              <a:ext cx="2133600" cy="369332"/>
            </a:xfrm>
            <a:prstGeom prst="rect">
              <a:avLst/>
            </a:prstGeom>
            <a:noFill/>
          </p:spPr>
          <p:txBody>
            <a:bodyPr wrap="square" rtlCol="0">
              <a:spAutoFit/>
            </a:bodyPr>
            <a:lstStyle/>
            <a:p>
              <a:pPr algn="ctr"/>
              <a:r>
                <a:rPr lang="en-US" b="1" dirty="0" smtClean="0"/>
                <a:t>Bob’s Phone</a:t>
              </a:r>
              <a:endParaRPr lang="en-US" b="1" dirty="0"/>
            </a:p>
          </p:txBody>
        </p:sp>
        <p:sp>
          <p:nvSpPr>
            <p:cNvPr id="7" name="TextBox 6"/>
            <p:cNvSpPr txBox="1"/>
            <p:nvPr/>
          </p:nvSpPr>
          <p:spPr>
            <a:xfrm>
              <a:off x="1079500" y="2667000"/>
              <a:ext cx="685800" cy="369332"/>
            </a:xfrm>
            <a:prstGeom prst="rect">
              <a:avLst/>
            </a:prstGeom>
            <a:noFill/>
          </p:spPr>
          <p:txBody>
            <a:bodyPr wrap="square" rtlCol="0">
              <a:spAutoFit/>
            </a:bodyPr>
            <a:lstStyle/>
            <a:p>
              <a:pPr algn="ctr"/>
              <a:r>
                <a:rPr lang="en-US" b="1" dirty="0" smtClean="0"/>
                <a:t>Car</a:t>
              </a:r>
              <a:endParaRPr lang="en-US" b="1" dirty="0"/>
            </a:p>
          </p:txBody>
        </p:sp>
        <p:sp>
          <p:nvSpPr>
            <p:cNvPr id="8" name="TextBox 7"/>
            <p:cNvSpPr txBox="1"/>
            <p:nvPr/>
          </p:nvSpPr>
          <p:spPr>
            <a:xfrm>
              <a:off x="1612900" y="2362943"/>
              <a:ext cx="1663700" cy="307777"/>
            </a:xfrm>
            <a:prstGeom prst="rect">
              <a:avLst/>
            </a:prstGeom>
            <a:noFill/>
          </p:spPr>
          <p:txBody>
            <a:bodyPr wrap="square" rtlCol="0">
              <a:spAutoFit/>
            </a:bodyPr>
            <a:lstStyle/>
            <a:p>
              <a:r>
                <a:rPr lang="en-US" sz="1400" b="1" dirty="0" smtClean="0"/>
                <a:t>Bluetooth</a:t>
              </a:r>
              <a:endParaRPr lang="en-US" sz="1400" b="1" dirty="0"/>
            </a:p>
          </p:txBody>
        </p:sp>
        <p:sp>
          <p:nvSpPr>
            <p:cNvPr id="12" name="TextBox 11"/>
            <p:cNvSpPr txBox="1"/>
            <p:nvPr/>
          </p:nvSpPr>
          <p:spPr>
            <a:xfrm>
              <a:off x="431800" y="3352800"/>
              <a:ext cx="1981200" cy="369332"/>
            </a:xfrm>
            <a:prstGeom prst="rect">
              <a:avLst/>
            </a:prstGeom>
            <a:noFill/>
          </p:spPr>
          <p:txBody>
            <a:bodyPr wrap="square" rtlCol="0">
              <a:spAutoFit/>
            </a:bodyPr>
            <a:lstStyle/>
            <a:p>
              <a:pPr algn="ctr"/>
              <a:r>
                <a:rPr lang="en-US" b="1" dirty="0" smtClean="0"/>
                <a:t>School Bus</a:t>
              </a:r>
              <a:endParaRPr lang="en-US" b="1" dirty="0"/>
            </a:p>
          </p:txBody>
        </p:sp>
        <p:cxnSp>
          <p:nvCxnSpPr>
            <p:cNvPr id="14" name="Straight Arrow Connector 13"/>
            <p:cNvCxnSpPr>
              <a:stCxn id="7" idx="2"/>
              <a:endCxn id="12" idx="0"/>
            </p:cNvCxnSpPr>
            <p:nvPr/>
          </p:nvCxnSpPr>
          <p:spPr>
            <a:xfrm>
              <a:off x="1422400" y="3036332"/>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76400" y="3058466"/>
              <a:ext cx="1663700" cy="307777"/>
            </a:xfrm>
            <a:prstGeom prst="rect">
              <a:avLst/>
            </a:prstGeom>
            <a:noFill/>
          </p:spPr>
          <p:txBody>
            <a:bodyPr wrap="square" rtlCol="0">
              <a:spAutoFit/>
            </a:bodyPr>
            <a:lstStyle/>
            <a:p>
              <a:r>
                <a:rPr lang="en-US" sz="1400" b="1" dirty="0" smtClean="0"/>
                <a:t>Wi-Fi</a:t>
              </a:r>
              <a:endParaRPr lang="en-US" sz="1400" b="1" dirty="0"/>
            </a:p>
          </p:txBody>
        </p:sp>
        <p:sp>
          <p:nvSpPr>
            <p:cNvPr id="16" name="TextBox 15"/>
            <p:cNvSpPr txBox="1"/>
            <p:nvPr/>
          </p:nvSpPr>
          <p:spPr>
            <a:xfrm>
              <a:off x="425450" y="4290536"/>
              <a:ext cx="1981200" cy="369332"/>
            </a:xfrm>
            <a:prstGeom prst="rect">
              <a:avLst/>
            </a:prstGeom>
            <a:noFill/>
          </p:spPr>
          <p:txBody>
            <a:bodyPr wrap="square" rtlCol="0">
              <a:spAutoFit/>
            </a:bodyPr>
            <a:lstStyle/>
            <a:p>
              <a:pPr algn="ctr"/>
              <a:r>
                <a:rPr lang="en-US" b="1" dirty="0" smtClean="0"/>
                <a:t>Kid’s Phone</a:t>
              </a:r>
              <a:endParaRPr lang="en-US" b="1" dirty="0"/>
            </a:p>
          </p:txBody>
        </p:sp>
        <p:cxnSp>
          <p:nvCxnSpPr>
            <p:cNvPr id="31" name="Straight Arrow Connector 30"/>
            <p:cNvCxnSpPr>
              <a:stCxn id="4" idx="2"/>
              <a:endCxn id="7" idx="0"/>
            </p:cNvCxnSpPr>
            <p:nvPr/>
          </p:nvCxnSpPr>
          <p:spPr>
            <a:xfrm>
              <a:off x="1416050" y="2081764"/>
              <a:ext cx="6350" cy="585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2" idx="2"/>
              <a:endCxn id="16" idx="0"/>
            </p:cNvCxnSpPr>
            <p:nvPr/>
          </p:nvCxnSpPr>
          <p:spPr>
            <a:xfrm flipH="1">
              <a:off x="1416050" y="3722132"/>
              <a:ext cx="6350" cy="568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625600" y="3869490"/>
              <a:ext cx="1663700" cy="307777"/>
            </a:xfrm>
            <a:prstGeom prst="rect">
              <a:avLst/>
            </a:prstGeom>
            <a:noFill/>
          </p:spPr>
          <p:txBody>
            <a:bodyPr wrap="square" rtlCol="0">
              <a:spAutoFit/>
            </a:bodyPr>
            <a:lstStyle/>
            <a:p>
              <a:r>
                <a:rPr lang="en-US" sz="1400" b="1" dirty="0" smtClean="0"/>
                <a:t>Bluetooth</a:t>
              </a:r>
              <a:endParaRPr lang="en-US" sz="1400" b="1" dirty="0"/>
            </a:p>
          </p:txBody>
        </p:sp>
        <p:cxnSp>
          <p:nvCxnSpPr>
            <p:cNvPr id="43" name="Straight Arrow Connector 42"/>
            <p:cNvCxnSpPr>
              <a:stCxn id="16" idx="2"/>
              <a:endCxn id="41" idx="0"/>
            </p:cNvCxnSpPr>
            <p:nvPr/>
          </p:nvCxnSpPr>
          <p:spPr>
            <a:xfrm>
              <a:off x="1416050" y="4659868"/>
              <a:ext cx="0" cy="45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676400" y="4735095"/>
              <a:ext cx="1663700" cy="307777"/>
            </a:xfrm>
            <a:prstGeom prst="rect">
              <a:avLst/>
            </a:prstGeom>
            <a:noFill/>
          </p:spPr>
          <p:txBody>
            <a:bodyPr wrap="square" rtlCol="0">
              <a:spAutoFit/>
            </a:bodyPr>
            <a:lstStyle/>
            <a:p>
              <a:r>
                <a:rPr lang="en-US" sz="1400" b="1" dirty="0" smtClean="0"/>
                <a:t>3G</a:t>
              </a:r>
              <a:endParaRPr lang="en-US" sz="1400" b="1" dirty="0"/>
            </a:p>
          </p:txBody>
        </p:sp>
      </p:grpSp>
      <p:sp>
        <p:nvSpPr>
          <p:cNvPr id="49" name="TextBox 48"/>
          <p:cNvSpPr txBox="1"/>
          <p:nvPr/>
        </p:nvSpPr>
        <p:spPr>
          <a:xfrm>
            <a:off x="3276600" y="1676400"/>
            <a:ext cx="4419600" cy="4278094"/>
          </a:xfrm>
          <a:prstGeom prst="rect">
            <a:avLst/>
          </a:prstGeom>
          <a:noFill/>
        </p:spPr>
        <p:txBody>
          <a:bodyPr wrap="square" rtlCol="0">
            <a:spAutoFit/>
          </a:bodyPr>
          <a:lstStyle/>
          <a:p>
            <a:pPr marL="285750" indent="-285750" algn="just">
              <a:buFont typeface="Arial" pitchFamily="34" charset="0"/>
              <a:buChar char="•"/>
            </a:pPr>
            <a:r>
              <a:rPr lang="en-US" sz="1600" dirty="0"/>
              <a:t>Bob wishes to send a message to his family but has no 2G/3G connectivity. He opportunistically forwards the message using the Bluetooth radio in his phone to another car driving in the same direction as his residence. </a:t>
            </a:r>
            <a:endParaRPr lang="en-US" sz="1600" dirty="0" smtClean="0"/>
          </a:p>
          <a:p>
            <a:pPr marL="285750" indent="-285750" algn="just">
              <a:buFont typeface="Arial" pitchFamily="34" charset="0"/>
              <a:buChar char="•"/>
            </a:pPr>
            <a:r>
              <a:rPr lang="en-US" sz="1600" dirty="0" smtClean="0"/>
              <a:t>The </a:t>
            </a:r>
            <a:r>
              <a:rPr lang="en-US" sz="1600" dirty="0"/>
              <a:t>car moves through the traffic in the city, and transfers the message using a Wi-Fi link to a school bus going in the same direction as Bob’s residence. </a:t>
            </a:r>
            <a:endParaRPr lang="en-US" sz="1600" dirty="0" smtClean="0"/>
          </a:p>
          <a:p>
            <a:pPr marL="285750" indent="-285750" algn="just">
              <a:buFont typeface="Arial" pitchFamily="34" charset="0"/>
              <a:buChar char="•"/>
            </a:pPr>
            <a:r>
              <a:rPr lang="en-US" sz="1600" dirty="0" smtClean="0"/>
              <a:t>Next</a:t>
            </a:r>
            <a:r>
              <a:rPr lang="en-US" sz="1600" dirty="0"/>
              <a:t>, the bus forwards the message using its Bluetooth radio to the cellphone of a kid who is disembarking at bus stop in the same area where Bob lives. </a:t>
            </a:r>
            <a:endParaRPr lang="en-US" sz="1600" dirty="0" smtClean="0"/>
          </a:p>
          <a:p>
            <a:pPr marL="285750" indent="-285750" algn="just">
              <a:buFont typeface="Arial" pitchFamily="34" charset="0"/>
              <a:buChar char="•"/>
            </a:pPr>
            <a:r>
              <a:rPr lang="en-US" sz="1600" dirty="0" smtClean="0"/>
              <a:t>When </a:t>
            </a:r>
            <a:r>
              <a:rPr lang="en-US" sz="1600" dirty="0"/>
              <a:t>the kid walks past Bob’s residence on his way to home, the message is finally delivered to its destination.</a:t>
            </a:r>
            <a:endParaRPr lang="en-US" sz="1600" dirty="0"/>
          </a:p>
        </p:txBody>
      </p:sp>
    </p:spTree>
    <p:extLst>
      <p:ext uri="{BB962C8B-B14F-4D97-AF65-F5344CB8AC3E}">
        <p14:creationId xmlns:p14="http://schemas.microsoft.com/office/powerpoint/2010/main" val="309901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in OPMANETs</a:t>
            </a:r>
            <a:endParaRPr lang="en-US" dirty="0"/>
          </a:p>
        </p:txBody>
      </p:sp>
    </p:spTree>
    <p:extLst>
      <p:ext uri="{BB962C8B-B14F-4D97-AF65-F5344CB8AC3E}">
        <p14:creationId xmlns:p14="http://schemas.microsoft.com/office/powerpoint/2010/main" val="60287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41248"/>
            <a:ext cx="7467600" cy="4873752"/>
          </a:xfrm>
        </p:spPr>
        <p:txBody>
          <a:bodyPr>
            <a:normAutofit/>
          </a:bodyPr>
          <a:lstStyle/>
          <a:p>
            <a:pPr algn="just"/>
            <a:r>
              <a:rPr lang="en-US" sz="2200" dirty="0" smtClean="0"/>
              <a:t>Routing is one of the most compelling challenges in </a:t>
            </a:r>
            <a:r>
              <a:rPr lang="en-US" sz="2200" dirty="0" smtClean="0"/>
              <a:t>OPMANETs because no </a:t>
            </a:r>
            <a:r>
              <a:rPr lang="en-US" sz="2200" dirty="0" smtClean="0"/>
              <a:t>end-to-end </a:t>
            </a:r>
            <a:r>
              <a:rPr lang="en-US" sz="2200" dirty="0" smtClean="0"/>
              <a:t>path is available</a:t>
            </a:r>
          </a:p>
          <a:p>
            <a:pPr lvl="1" algn="just"/>
            <a:r>
              <a:rPr lang="en-US" sz="1800" dirty="0" smtClean="0"/>
              <a:t>In </a:t>
            </a:r>
            <a:r>
              <a:rPr lang="en-US" sz="1800" dirty="0"/>
              <a:t>fact </a:t>
            </a:r>
            <a:r>
              <a:rPr lang="en-US" sz="1800" dirty="0" smtClean="0"/>
              <a:t>the source and the destination(s) </a:t>
            </a:r>
            <a:r>
              <a:rPr lang="en-US" sz="1800" dirty="0"/>
              <a:t>might never be connected to the same network at the same time</a:t>
            </a:r>
            <a:endParaRPr lang="en-US" sz="1800" dirty="0" smtClean="0"/>
          </a:p>
          <a:p>
            <a:pPr marL="0" indent="0" algn="just">
              <a:buNone/>
            </a:pPr>
            <a:endParaRPr lang="en-US" sz="2200" dirty="0"/>
          </a:p>
          <a:p>
            <a:pPr algn="just"/>
            <a:r>
              <a:rPr lang="en-US" sz="2200" dirty="0" smtClean="0"/>
              <a:t>In order to make communications possible, routing protocols employ a </a:t>
            </a:r>
            <a:r>
              <a:rPr lang="en-US" sz="2200" dirty="0" smtClean="0"/>
              <a:t>“store-carry-forward</a:t>
            </a:r>
            <a:r>
              <a:rPr lang="en-US" sz="2200" dirty="0"/>
              <a:t>” </a:t>
            </a:r>
            <a:r>
              <a:rPr lang="en-US" sz="2200" dirty="0" smtClean="0"/>
              <a:t>approach</a:t>
            </a:r>
          </a:p>
          <a:p>
            <a:pPr lvl="1" algn="just"/>
            <a:r>
              <a:rPr lang="en-US" sz="1800" dirty="0"/>
              <a:t>These devices take advantages of radio contacts with peers as and when they become </a:t>
            </a:r>
            <a:r>
              <a:rPr lang="en-US" sz="1800" dirty="0" smtClean="0"/>
              <a:t>available </a:t>
            </a:r>
            <a:r>
              <a:rPr lang="en-US" sz="1800" dirty="0"/>
              <a:t>and cooperate in </a:t>
            </a:r>
            <a:r>
              <a:rPr lang="en-US" sz="1800" dirty="0" smtClean="0"/>
              <a:t>routing </a:t>
            </a:r>
          </a:p>
          <a:p>
            <a:pPr lvl="2" algn="just"/>
            <a:r>
              <a:rPr lang="en-US" sz="1600" dirty="0" smtClean="0"/>
              <a:t>When a </a:t>
            </a:r>
            <a:r>
              <a:rPr lang="en-US" sz="1600" dirty="0"/>
              <a:t>suitable </a:t>
            </a:r>
            <a:r>
              <a:rPr lang="en-US" sz="1600" dirty="0" smtClean="0"/>
              <a:t>relay </a:t>
            </a:r>
            <a:r>
              <a:rPr lang="en-US" sz="1600" dirty="0"/>
              <a:t>node </a:t>
            </a:r>
            <a:r>
              <a:rPr lang="en-US" sz="1600" dirty="0" smtClean="0"/>
              <a:t>is not immediately </a:t>
            </a:r>
            <a:r>
              <a:rPr lang="en-US" sz="1600" dirty="0"/>
              <a:t>found </a:t>
            </a:r>
            <a:r>
              <a:rPr lang="en-US" sz="1600" dirty="0" smtClean="0"/>
              <a:t>to </a:t>
            </a:r>
            <a:r>
              <a:rPr lang="en-US" sz="1600" dirty="0"/>
              <a:t>forward the data </a:t>
            </a:r>
            <a:r>
              <a:rPr lang="en-US" sz="1600" dirty="0" smtClean="0"/>
              <a:t>to, the </a:t>
            </a:r>
            <a:r>
              <a:rPr lang="en-US" sz="1600" dirty="0"/>
              <a:t>current node </a:t>
            </a:r>
            <a:r>
              <a:rPr lang="en-US" sz="1600" dirty="0" smtClean="0"/>
              <a:t>buffers </a:t>
            </a:r>
            <a:r>
              <a:rPr lang="en-US" sz="1600" dirty="0"/>
              <a:t>the </a:t>
            </a:r>
            <a:r>
              <a:rPr lang="en-US" sz="1600" dirty="0" smtClean="0"/>
              <a:t>data and wait until a suitable forwarding opportunity is available.</a:t>
            </a:r>
          </a:p>
          <a:p>
            <a:pPr lvl="1" algn="just"/>
            <a:r>
              <a:rPr lang="en-US" sz="1800" dirty="0" smtClean="0"/>
              <a:t>It </a:t>
            </a:r>
            <a:r>
              <a:rPr lang="en-US" sz="1800" dirty="0"/>
              <a:t>may take multiple discontinuous wireless contacts or hops before the data is carried from the source to the destination(s) over a period of time.</a:t>
            </a:r>
            <a:endParaRPr lang="en-US" sz="1800" dirty="0"/>
          </a:p>
        </p:txBody>
      </p:sp>
    </p:spTree>
    <p:extLst>
      <p:ext uri="{BB962C8B-B14F-4D97-AF65-F5344CB8AC3E}">
        <p14:creationId xmlns:p14="http://schemas.microsoft.com/office/powerpoint/2010/main" val="2700246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Challenges of Routing </a:t>
            </a:r>
            <a:br>
              <a:rPr lang="en-US" dirty="0" smtClean="0"/>
            </a:br>
            <a:r>
              <a:rPr lang="en-US" dirty="0" smtClean="0"/>
              <a:t>in OPMANETs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05768589"/>
              </p:ext>
            </p:extLst>
          </p:nvPr>
        </p:nvGraphicFramePr>
        <p:xfrm>
          <a:off x="457200" y="1600200"/>
          <a:ext cx="7620000" cy="4248032"/>
        </p:xfrm>
        <a:graphic>
          <a:graphicData uri="http://schemas.openxmlformats.org/drawingml/2006/table">
            <a:tbl>
              <a:tblPr firstRow="1" bandRow="1">
                <a:tableStyleId>{5C22544A-7EE6-4342-B048-85BDC9FD1C3A}</a:tableStyleId>
              </a:tblPr>
              <a:tblGrid>
                <a:gridCol w="2021633"/>
                <a:gridCol w="5598367"/>
              </a:tblGrid>
              <a:tr h="375344">
                <a:tc>
                  <a:txBody>
                    <a:bodyPr/>
                    <a:lstStyle/>
                    <a:p>
                      <a:r>
                        <a:rPr lang="en-US" dirty="0" smtClean="0"/>
                        <a:t>What</a:t>
                      </a:r>
                      <a:endParaRPr lang="en-US" dirty="0"/>
                    </a:p>
                  </a:txBody>
                  <a:tcPr/>
                </a:tc>
                <a:tc>
                  <a:txBody>
                    <a:bodyPr/>
                    <a:lstStyle/>
                    <a:p>
                      <a:r>
                        <a:rPr lang="en-US" dirty="0" smtClean="0"/>
                        <a:t>Why</a:t>
                      </a:r>
                    </a:p>
                  </a:txBody>
                  <a:tcPr/>
                </a:tc>
              </a:tr>
              <a:tr h="1480810">
                <a:tc>
                  <a:txBody>
                    <a:bodyPr/>
                    <a:lstStyle/>
                    <a:p>
                      <a:pPr algn="ctr"/>
                      <a:endParaRPr lang="en-US" i="1" dirty="0" smtClean="0"/>
                    </a:p>
                    <a:p>
                      <a:pPr algn="ctr"/>
                      <a:r>
                        <a:rPr lang="en-US" i="1" dirty="0" smtClean="0"/>
                        <a:t>Bad Forwarding Decisions</a:t>
                      </a:r>
                      <a:endParaRPr lang="en-US" i="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dk1"/>
                          </a:solidFill>
                          <a:effectLst/>
                          <a:latin typeface="+mn-lt"/>
                          <a:ea typeface="+mn-ea"/>
                          <a:cs typeface="+mn-cs"/>
                        </a:rPr>
                        <a:t>In OPMANETs, nodes connect and disconnect to and from the network frequently, which may lead to nodes making bad forwarding decisions,</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i.e., failure to forward data to the best relay node(s).</a:t>
                      </a:r>
                    </a:p>
                    <a:p>
                      <a:endParaRPr lang="en-US" dirty="0"/>
                    </a:p>
                  </a:txBody>
                  <a:tcPr/>
                </a:tc>
              </a:tr>
              <a:tr h="1203158">
                <a:tc>
                  <a:txBody>
                    <a:bodyPr/>
                    <a:lstStyle/>
                    <a:p>
                      <a:pPr algn="ctr"/>
                      <a:r>
                        <a:rPr lang="en-US" i="1" dirty="0" smtClean="0"/>
                        <a:t>Connection Unpredictability</a:t>
                      </a:r>
                      <a:endParaRPr lang="en-US" i="1" dirty="0"/>
                    </a:p>
                  </a:txBody>
                  <a:tcPr/>
                </a:tc>
                <a:tc>
                  <a:txBody>
                    <a:bodyPr/>
                    <a:lstStyle/>
                    <a:p>
                      <a:pPr algn="just"/>
                      <a:r>
                        <a:rPr kumimoji="0" lang="en-US" sz="1800" b="0" kern="1200" dirty="0" smtClean="0">
                          <a:solidFill>
                            <a:schemeClr val="dk1"/>
                          </a:solidFill>
                          <a:effectLst/>
                          <a:latin typeface="+mn-lt"/>
                          <a:ea typeface="+mn-ea"/>
                          <a:cs typeface="+mn-cs"/>
                        </a:rPr>
                        <a:t>Data</a:t>
                      </a:r>
                      <a:r>
                        <a:rPr kumimoji="0" lang="en-US" sz="1800" b="0" kern="1200" baseline="0" dirty="0" smtClean="0">
                          <a:solidFill>
                            <a:schemeClr val="dk1"/>
                          </a:solidFill>
                          <a:effectLst/>
                          <a:latin typeface="+mn-lt"/>
                          <a:ea typeface="+mn-ea"/>
                          <a:cs typeface="+mn-cs"/>
                        </a:rPr>
                        <a:t> transfer to a relay node might be incomplete/unsuccessful due to highly unpredictable link quality and </a:t>
                      </a:r>
                      <a:r>
                        <a:rPr kumimoji="0" lang="en-US" sz="1800" b="0" kern="1200" dirty="0" smtClean="0">
                          <a:solidFill>
                            <a:schemeClr val="dk1"/>
                          </a:solidFill>
                          <a:effectLst/>
                          <a:latin typeface="+mn-lt"/>
                          <a:ea typeface="+mn-ea"/>
                          <a:cs typeface="+mn-cs"/>
                        </a:rPr>
                        <a:t>duration of contact.</a:t>
                      </a:r>
                      <a:endParaRPr lang="en-US" b="0" dirty="0"/>
                    </a:p>
                  </a:txBody>
                  <a:tcPr/>
                </a:tc>
              </a:tr>
              <a:tr h="375344">
                <a:tc>
                  <a:txBody>
                    <a:bodyPr/>
                    <a:lstStyle/>
                    <a:p>
                      <a:pPr algn="ctr"/>
                      <a:r>
                        <a:rPr lang="en-US" i="1" dirty="0" smtClean="0"/>
                        <a:t>Data</a:t>
                      </a:r>
                      <a:r>
                        <a:rPr lang="en-US" i="1" baseline="0" dirty="0" smtClean="0"/>
                        <a:t> Dissemination</a:t>
                      </a:r>
                      <a:endParaRPr lang="en-US" i="1" dirty="0"/>
                    </a:p>
                  </a:txBody>
                  <a:tcPr/>
                </a:tc>
                <a:tc>
                  <a:txBody>
                    <a:bodyPr/>
                    <a:lstStyle/>
                    <a:p>
                      <a:pPr algn="just"/>
                      <a:r>
                        <a:rPr kumimoji="0" lang="en-US" sz="1800" b="0" kern="1200" dirty="0" smtClean="0">
                          <a:solidFill>
                            <a:schemeClr val="dk1"/>
                          </a:solidFill>
                          <a:effectLst/>
                          <a:latin typeface="+mn-lt"/>
                          <a:ea typeface="+mn-ea"/>
                          <a:cs typeface="+mn-cs"/>
                        </a:rPr>
                        <a:t>It is not easy to provide reliable multi-hop, multi-destination communications between devices sharing physical resources and sensor data with each other in a spontaneous and ad-hoc fashion.</a:t>
                      </a:r>
                      <a:endParaRPr lang="en-US" b="0" dirty="0"/>
                    </a:p>
                  </a:txBody>
                  <a:tcPr/>
                </a:tc>
              </a:tr>
            </a:tbl>
          </a:graphicData>
        </a:graphic>
      </p:graphicFrame>
    </p:spTree>
    <p:extLst>
      <p:ext uri="{BB962C8B-B14F-4D97-AF65-F5344CB8AC3E}">
        <p14:creationId xmlns:p14="http://schemas.microsoft.com/office/powerpoint/2010/main" val="1082635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Challenges of Routing </a:t>
            </a:r>
            <a:br>
              <a:rPr lang="en-US" dirty="0" smtClean="0"/>
            </a:br>
            <a:r>
              <a:rPr lang="en-US" dirty="0" smtClean="0"/>
              <a:t>in OPMANETs (Continued)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88316290"/>
              </p:ext>
            </p:extLst>
          </p:nvPr>
        </p:nvGraphicFramePr>
        <p:xfrm>
          <a:off x="457200" y="1600200"/>
          <a:ext cx="7620000" cy="5056554"/>
        </p:xfrm>
        <a:graphic>
          <a:graphicData uri="http://schemas.openxmlformats.org/drawingml/2006/table">
            <a:tbl>
              <a:tblPr firstRow="1" bandRow="1">
                <a:tableStyleId>{5C22544A-7EE6-4342-B048-85BDC9FD1C3A}</a:tableStyleId>
              </a:tblPr>
              <a:tblGrid>
                <a:gridCol w="2021633"/>
                <a:gridCol w="5598367"/>
              </a:tblGrid>
              <a:tr h="375344">
                <a:tc>
                  <a:txBody>
                    <a:bodyPr/>
                    <a:lstStyle/>
                    <a:p>
                      <a:r>
                        <a:rPr lang="en-US" dirty="0" smtClean="0"/>
                        <a:t>What</a:t>
                      </a:r>
                      <a:endParaRPr lang="en-US" dirty="0"/>
                    </a:p>
                  </a:txBody>
                  <a:tcPr/>
                </a:tc>
                <a:tc>
                  <a:txBody>
                    <a:bodyPr/>
                    <a:lstStyle/>
                    <a:p>
                      <a:r>
                        <a:rPr lang="en-US" dirty="0" smtClean="0"/>
                        <a:t>Why</a:t>
                      </a:r>
                    </a:p>
                  </a:txBody>
                  <a:tcPr/>
                </a:tc>
              </a:tr>
              <a:tr h="1480810">
                <a:tc>
                  <a:txBody>
                    <a:bodyPr/>
                    <a:lstStyle/>
                    <a:p>
                      <a:pPr algn="ctr"/>
                      <a:endParaRPr lang="en-US" i="1" dirty="0" smtClean="0"/>
                    </a:p>
                    <a:p>
                      <a:pPr algn="ctr"/>
                      <a:r>
                        <a:rPr lang="en-US" i="1" dirty="0" smtClean="0"/>
                        <a:t>Resource Constraints</a:t>
                      </a:r>
                      <a:endParaRPr lang="en-US" i="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dk1"/>
                          </a:solidFill>
                          <a:effectLst/>
                          <a:latin typeface="+mn-lt"/>
                          <a:ea typeface="+mn-ea"/>
                          <a:cs typeface="+mn-cs"/>
                        </a:rPr>
                        <a:t>In the</a:t>
                      </a:r>
                      <a:r>
                        <a:rPr kumimoji="0" lang="en-US" sz="1800" b="0" kern="1200" baseline="0" dirty="0" smtClean="0">
                          <a:solidFill>
                            <a:schemeClr val="dk1"/>
                          </a:solidFill>
                          <a:effectLst/>
                          <a:latin typeface="+mn-lt"/>
                          <a:ea typeface="+mn-ea"/>
                          <a:cs typeface="+mn-cs"/>
                        </a:rPr>
                        <a:t> “store-carry-forward” style routing, a </a:t>
                      </a:r>
                      <a:r>
                        <a:rPr kumimoji="0" lang="en-US" sz="1800" b="0" kern="1200" dirty="0" smtClean="0">
                          <a:solidFill>
                            <a:schemeClr val="dk1"/>
                          </a:solidFill>
                          <a:effectLst/>
                          <a:latin typeface="+mn-lt"/>
                          <a:ea typeface="+mn-ea"/>
                          <a:cs typeface="+mn-cs"/>
                        </a:rPr>
                        <a:t>node may have to buffer data for a long period of time before a suitable relay node could be found – thereby leading to drain on the local resources of the mobile</a:t>
                      </a:r>
                      <a:r>
                        <a:rPr kumimoji="0" lang="en-US" sz="1800" b="0" kern="1200" baseline="0" dirty="0" smtClean="0">
                          <a:solidFill>
                            <a:schemeClr val="dk1"/>
                          </a:solidFill>
                          <a:effectLst/>
                          <a:latin typeface="+mn-lt"/>
                          <a:ea typeface="+mn-ea"/>
                          <a:cs typeface="+mn-cs"/>
                        </a:rPr>
                        <a:t> devices.</a:t>
                      </a:r>
                      <a:endParaRPr lang="en-US" b="0" dirty="0"/>
                    </a:p>
                  </a:txBody>
                  <a:tcPr/>
                </a:tc>
              </a:tr>
              <a:tr h="1203158">
                <a:tc>
                  <a:txBody>
                    <a:bodyPr/>
                    <a:lstStyle/>
                    <a:p>
                      <a:pPr algn="ctr"/>
                      <a:r>
                        <a:rPr lang="en-US" i="1" dirty="0" smtClean="0"/>
                        <a:t>Privacy</a:t>
                      </a:r>
                      <a:r>
                        <a:rPr lang="en-US" i="1" baseline="0" dirty="0" smtClean="0"/>
                        <a:t> and Security</a:t>
                      </a:r>
                      <a:endParaRPr lang="en-US" i="1" dirty="0"/>
                    </a:p>
                  </a:txBody>
                  <a:tcPr/>
                </a:tc>
                <a:tc>
                  <a:txBody>
                    <a:bodyPr/>
                    <a:lstStyle/>
                    <a:p>
                      <a:pPr algn="just"/>
                      <a:r>
                        <a:rPr kumimoji="0" lang="en-US" sz="1800" kern="1200" dirty="0" smtClean="0">
                          <a:solidFill>
                            <a:schemeClr val="dk1"/>
                          </a:solidFill>
                          <a:effectLst/>
                          <a:latin typeface="+mn-lt"/>
                          <a:ea typeface="+mn-ea"/>
                          <a:cs typeface="+mn-cs"/>
                        </a:rPr>
                        <a:t>Devices used in OPMANETs store personal data and interests.</a:t>
                      </a:r>
                      <a:r>
                        <a:rPr kumimoji="0" lang="en-US" sz="1800" kern="1200" baseline="0" dirty="0" smtClean="0">
                          <a:solidFill>
                            <a:schemeClr val="dk1"/>
                          </a:solidFill>
                          <a:effectLst/>
                          <a:latin typeface="+mn-lt"/>
                          <a:ea typeface="+mn-ea"/>
                          <a:cs typeface="+mn-cs"/>
                        </a:rPr>
                        <a:t> w</a:t>
                      </a:r>
                      <a:r>
                        <a:rPr kumimoji="0" lang="en-US" sz="1800" kern="1200" dirty="0" smtClean="0">
                          <a:solidFill>
                            <a:schemeClr val="dk1"/>
                          </a:solidFill>
                          <a:effectLst/>
                          <a:latin typeface="+mn-lt"/>
                          <a:ea typeface="+mn-ea"/>
                          <a:cs typeface="+mn-cs"/>
                        </a:rPr>
                        <a:t>hile participating in data forwarding, they become vulnerable to the danger of tracking and monitoring user behavior for constructing user profiles and compromising user anonymity in the network.</a:t>
                      </a:r>
                      <a:endParaRPr lang="en-US" b="0" dirty="0"/>
                    </a:p>
                  </a:txBody>
                  <a:tcPr/>
                </a:tc>
              </a:tr>
              <a:tr h="375344">
                <a:tc>
                  <a:txBody>
                    <a:bodyPr/>
                    <a:lstStyle/>
                    <a:p>
                      <a:pPr algn="ctr"/>
                      <a:r>
                        <a:rPr lang="en-US" i="1" dirty="0" smtClean="0"/>
                        <a:t>User Interaction</a:t>
                      </a:r>
                      <a:endParaRPr lang="en-US" i="1" dirty="0"/>
                    </a:p>
                  </a:txBody>
                  <a:tcPr/>
                </a:tc>
                <a:tc>
                  <a:txBody>
                    <a:bodyPr/>
                    <a:lstStyle/>
                    <a:p>
                      <a:pPr algn="just"/>
                      <a:r>
                        <a:rPr kumimoji="0" lang="en-US" sz="1800" b="0" kern="1200" dirty="0" smtClean="0">
                          <a:solidFill>
                            <a:schemeClr val="dk1"/>
                          </a:solidFill>
                          <a:effectLst/>
                          <a:latin typeface="+mn-lt"/>
                          <a:ea typeface="+mn-ea"/>
                          <a:cs typeface="+mn-cs"/>
                        </a:rPr>
                        <a:t>Although most of the OPMANET applications are pervasive,</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some of the received data may require some kind of instantaneous user reaction. However,</a:t>
                      </a:r>
                      <a:r>
                        <a:rPr kumimoji="0" lang="en-US" sz="1800" b="0" kern="1200" baseline="0" dirty="0" smtClean="0">
                          <a:solidFill>
                            <a:schemeClr val="dk1"/>
                          </a:solidFill>
                          <a:effectLst/>
                          <a:latin typeface="+mn-lt"/>
                          <a:ea typeface="+mn-ea"/>
                          <a:cs typeface="+mn-cs"/>
                        </a:rPr>
                        <a:t> i</a:t>
                      </a:r>
                      <a:r>
                        <a:rPr kumimoji="0" lang="en-US" sz="1800" b="0" kern="1200" dirty="0" smtClean="0">
                          <a:solidFill>
                            <a:schemeClr val="dk1"/>
                          </a:solidFill>
                          <a:effectLst/>
                          <a:latin typeface="+mn-lt"/>
                          <a:ea typeface="+mn-ea"/>
                          <a:cs typeface="+mn-cs"/>
                        </a:rPr>
                        <a:t>t is not easy to design a general user interaction model</a:t>
                      </a:r>
                      <a:r>
                        <a:rPr kumimoji="0" lang="en-US" sz="1800" b="0" kern="1200" baseline="0" dirty="0" smtClean="0">
                          <a:solidFill>
                            <a:schemeClr val="dk1"/>
                          </a:solidFill>
                          <a:effectLst/>
                          <a:latin typeface="+mn-lt"/>
                          <a:ea typeface="+mn-ea"/>
                          <a:cs typeface="+mn-cs"/>
                        </a:rPr>
                        <a:t> for such systems.</a:t>
                      </a:r>
                      <a:endParaRPr lang="en-US" b="0" dirty="0"/>
                    </a:p>
                  </a:txBody>
                  <a:tcPr/>
                </a:tc>
              </a:tr>
            </a:tbl>
          </a:graphicData>
        </a:graphic>
      </p:graphicFrame>
    </p:spTree>
    <p:extLst>
      <p:ext uri="{BB962C8B-B14F-4D97-AF65-F5344CB8AC3E}">
        <p14:creationId xmlns:p14="http://schemas.microsoft.com/office/powerpoint/2010/main" val="23975930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1680</TotalTime>
  <Words>3756</Words>
  <Application>Microsoft Office PowerPoint</Application>
  <PresentationFormat>On-screen Show (4:3)</PresentationFormat>
  <Paragraphs>266</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Oriel</vt:lpstr>
      <vt:lpstr>Opportunistic Routing in Mobile Ad-Hoc Networks</vt:lpstr>
      <vt:lpstr>Introduction</vt:lpstr>
      <vt:lpstr>PowerPoint Presentation</vt:lpstr>
      <vt:lpstr>PowerPoint Presentation</vt:lpstr>
      <vt:lpstr>An example of Exploiting Opportunistic Contacts for Communications</vt:lpstr>
      <vt:lpstr>Routing in OPMANETs</vt:lpstr>
      <vt:lpstr>PowerPoint Presentation</vt:lpstr>
      <vt:lpstr>Challenges of Routing  in OPMANETs</vt:lpstr>
      <vt:lpstr>Challenges of Routing  in OPMANETs (Continued)</vt:lpstr>
      <vt:lpstr>Analysis of OPMANET  Routing Approaches </vt:lpstr>
      <vt:lpstr>Analysis Framework</vt:lpstr>
      <vt:lpstr>Questions Asked in this Chapter</vt:lpstr>
      <vt:lpstr>Taxonomy of Routing Protocols  in OPMANETs</vt:lpstr>
      <vt:lpstr>Forwarding-based Approaches</vt:lpstr>
      <vt:lpstr>Context-based Approaches: (1) History/Estimation-based </vt:lpstr>
      <vt:lpstr>Context-based Approaches: (2) Location-based</vt:lpstr>
      <vt:lpstr>Context-based Approaches: (3) Mobility-based</vt:lpstr>
      <vt:lpstr>Context-based Approaches: (4) Link Asymmetry-based</vt:lpstr>
      <vt:lpstr>Flooding-based Approaches</vt:lpstr>
      <vt:lpstr>Flooding-based Approaches: (1) Epidemic Routing</vt:lpstr>
      <vt:lpstr>Flooding-based Approaches: (2) Location-based</vt:lpstr>
      <vt:lpstr>Flooding-based Approaches: (3) History-Based</vt:lpstr>
      <vt:lpstr>Flooding-based Approaches: (4) Network Coding-based</vt:lpstr>
      <vt:lpstr>Hybrid Approaches</vt:lpstr>
      <vt:lpstr>Social Behavior-based Approaches</vt:lpstr>
      <vt:lpstr>OPMANET Applications</vt:lpstr>
      <vt:lpstr>PowerPoint Presentation</vt:lpstr>
      <vt:lpstr>Urban Environments</vt:lpstr>
      <vt:lpstr>Urban Environments</vt:lpstr>
      <vt:lpstr>Wildlife Monitoring</vt:lpstr>
      <vt:lpstr>Environmental Monitoring</vt:lpstr>
      <vt:lpstr>Connecting Developing Areas</vt:lpstr>
      <vt:lpstr>Connecting Developing Areas</vt:lpstr>
      <vt:lpstr>Discussion and Conclusion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Opportunistic Routing in Mobile Ad-Hoc Networks</dc:title>
  <dc:creator>darts</dc:creator>
  <cp:lastModifiedBy>darts</cp:lastModifiedBy>
  <cp:revision>185</cp:revision>
  <dcterms:created xsi:type="dcterms:W3CDTF">2012-03-04T22:01:36Z</dcterms:created>
  <dcterms:modified xsi:type="dcterms:W3CDTF">2012-03-06T10:38:32Z</dcterms:modified>
</cp:coreProperties>
</file>