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5" r:id="rId21"/>
    <p:sldId id="284" r:id="rId22"/>
    <p:sldId id="27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77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CEC2-DA46-4E91-A7A7-0C7F5381C9DB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8BB73-0FB4-4E18-ABB1-1E2574D78A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8BB73-0FB4-4E18-ABB1-1E2574D78A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Vehicular Ad-Hoc Networks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fun and entertainment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116263"/>
            <a:ext cx="8223250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Smart vehicle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423987" y="2806700"/>
          <a:ext cx="6348413" cy="2679700"/>
        </p:xfrm>
        <a:graphic>
          <a:graphicData uri="http://schemas.openxmlformats.org/presentationml/2006/ole">
            <p:oleObj spid="_x0000_s2050" name="CorelDRAW" r:id="rId3" imgW="6347880" imgH="2679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Smart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EDR – 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Used in vehicles to register all important parameters, such as velocity, acceleration, etc. especially during abnormal situations (accidents)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Forward radar –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Used to detect any forward obstacles as far as 200 meters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Positioning System –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Used to locate vehicles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Accuracy can be improved by knowledge of road topology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Computing platform –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Inputs from various components are used to generate useful information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17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r>
              <a:rPr lang="ru-RU" dirty="0" smtClean="0"/>
              <a:t> </a:t>
            </a:r>
            <a:r>
              <a:rPr lang="en-US" dirty="0" smtClean="0"/>
              <a:t>propagates</a:t>
            </a:r>
            <a:r>
              <a:rPr lang="ru-RU" dirty="0" smtClean="0"/>
              <a:t> </a:t>
            </a:r>
            <a:r>
              <a:rPr lang="en-US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destination</a:t>
            </a:r>
            <a:r>
              <a:rPr lang="ru-RU" dirty="0" smtClean="0"/>
              <a:t> </a:t>
            </a:r>
            <a:r>
              <a:rPr lang="en-US" dirty="0" smtClean="0"/>
              <a:t>using</a:t>
            </a:r>
            <a:r>
              <a:rPr lang="ru-RU" dirty="0" smtClean="0"/>
              <a:t> a</a:t>
            </a:r>
            <a:r>
              <a:rPr lang="en-US" dirty="0" smtClean="0"/>
              <a:t> number</a:t>
            </a:r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intermediate</a:t>
            </a:r>
            <a:r>
              <a:rPr lang="ru-RU" dirty="0" smtClean="0"/>
              <a:t> </a:t>
            </a:r>
            <a:r>
              <a:rPr lang="en-US" dirty="0" smtClean="0"/>
              <a:t>links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3086100"/>
            <a:ext cx="3990975" cy="24003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657600"/>
            <a:ext cx="2438400" cy="126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vehicle mobility causes links to break, message rerouted using a different path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048000"/>
            <a:ext cx="3933825" cy="25479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33800"/>
            <a:ext cx="277177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Dedicated Short</a:t>
            </a:r>
            <a:r>
              <a:rPr lang="ru-RU" sz="5400" dirty="0" smtClean="0"/>
              <a:t> </a:t>
            </a:r>
            <a:r>
              <a:rPr lang="en-US" sz="5400" dirty="0" smtClean="0"/>
              <a:t>Range</a:t>
            </a:r>
            <a:r>
              <a:rPr lang="ru-RU" sz="5400" dirty="0" smtClean="0"/>
              <a:t> </a:t>
            </a:r>
            <a:r>
              <a:rPr lang="en-US" sz="5400" dirty="0" smtClean="0"/>
              <a:t>Communications</a:t>
            </a:r>
            <a:r>
              <a:rPr lang="ru-RU" sz="5400" dirty="0" smtClean="0"/>
              <a:t> </a:t>
            </a:r>
            <a:r>
              <a:rPr lang="en-US" sz="5400" dirty="0" smtClean="0"/>
              <a:t>(</a:t>
            </a:r>
            <a:r>
              <a:rPr lang="ru-RU" sz="5400" dirty="0" smtClean="0"/>
              <a:t>DSRC</a:t>
            </a:r>
            <a:r>
              <a:rPr lang="en-US" sz="54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DSRC operates at 5.9 GHz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3124200"/>
            <a:ext cx="720883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DSRC</a:t>
            </a:r>
            <a:r>
              <a:rPr lang="en-US" dirty="0" smtClean="0"/>
              <a:t> – Operating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IEEE 802.11p protocol (802.11a modification for VC)</a:t>
            </a:r>
          </a:p>
          <a:p>
            <a:r>
              <a:rPr lang="en-US" dirty="0" smtClean="0"/>
              <a:t>Maximum</a:t>
            </a:r>
            <a:r>
              <a:rPr lang="ru-RU" dirty="0" smtClean="0"/>
              <a:t> </a:t>
            </a:r>
            <a:r>
              <a:rPr lang="en-US" dirty="0" smtClean="0"/>
              <a:t>range</a:t>
            </a:r>
            <a:r>
              <a:rPr lang="ru-RU" dirty="0" smtClean="0"/>
              <a:t>: 1000</a:t>
            </a:r>
            <a:r>
              <a:rPr lang="en-US" dirty="0" smtClean="0"/>
              <a:t> </a:t>
            </a:r>
            <a:r>
              <a:rPr lang="ru-RU" dirty="0" smtClean="0"/>
              <a:t>m</a:t>
            </a:r>
            <a:endParaRPr lang="en-US" dirty="0" smtClean="0"/>
          </a:p>
          <a:p>
            <a:r>
              <a:rPr lang="en-US" dirty="0" smtClean="0"/>
              <a:t>Vehicle speeds up to 100 mph</a:t>
            </a:r>
          </a:p>
          <a:p>
            <a:r>
              <a:rPr lang="en-US" dirty="0" smtClean="0"/>
              <a:t>Low latency: 50 ms</a:t>
            </a:r>
          </a:p>
          <a:p>
            <a:r>
              <a:rPr lang="en-US" dirty="0" smtClean="0"/>
              <a:t>Application priority: 8 levels</a:t>
            </a:r>
          </a:p>
          <a:p>
            <a:r>
              <a:rPr lang="en-US" dirty="0" smtClean="0"/>
              <a:t>Channel 172: vehicle safety only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ru-RU" dirty="0" smtClean="0"/>
              <a:t> </a:t>
            </a:r>
            <a:r>
              <a:rPr lang="en-US" dirty="0" smtClean="0"/>
              <a:t>does </a:t>
            </a:r>
            <a:r>
              <a:rPr lang="ru-RU" dirty="0" smtClean="0"/>
              <a:t>DSRC </a:t>
            </a:r>
            <a:r>
              <a:rPr lang="en-US" dirty="0" smtClean="0"/>
              <a:t>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Road-Side Unit (RSU)</a:t>
            </a:r>
            <a:endParaRPr lang="ru-RU" dirty="0" smtClean="0"/>
          </a:p>
          <a:p>
            <a:pPr lvl="1"/>
            <a:r>
              <a:rPr lang="en-US" dirty="0" smtClean="0"/>
              <a:t>Announces to OBUs</a:t>
            </a:r>
            <a:r>
              <a:rPr lang="ru-RU" dirty="0" smtClean="0"/>
              <a:t> 10 </a:t>
            </a:r>
            <a:r>
              <a:rPr lang="en-US" dirty="0" smtClean="0"/>
              <a:t>times per second applications</a:t>
            </a:r>
            <a:r>
              <a:rPr lang="ru-RU" dirty="0" smtClean="0"/>
              <a:t> </a:t>
            </a:r>
            <a:r>
              <a:rPr lang="en-US" dirty="0" smtClean="0"/>
              <a:t>it</a:t>
            </a:r>
            <a:r>
              <a:rPr lang="ru-RU" dirty="0" smtClean="0"/>
              <a:t> </a:t>
            </a:r>
            <a:r>
              <a:rPr lang="en-US" dirty="0" smtClean="0"/>
              <a:t>supports</a:t>
            </a:r>
            <a:r>
              <a:rPr lang="ru-RU" dirty="0" smtClean="0"/>
              <a:t> </a:t>
            </a:r>
            <a:r>
              <a:rPr lang="en-US" dirty="0" smtClean="0"/>
              <a:t>on which</a:t>
            </a:r>
            <a:r>
              <a:rPr lang="ru-RU" dirty="0" smtClean="0"/>
              <a:t> </a:t>
            </a:r>
            <a:r>
              <a:rPr lang="en-US" dirty="0" smtClean="0"/>
              <a:t>channel</a:t>
            </a:r>
            <a:endParaRPr lang="ru-RU" dirty="0" smtClean="0"/>
          </a:p>
          <a:p>
            <a:r>
              <a:rPr lang="en-US" dirty="0" smtClean="0"/>
              <a:t>On-Board Unit (OBU)</a:t>
            </a:r>
            <a:endParaRPr lang="ru-RU" dirty="0" smtClean="0"/>
          </a:p>
          <a:p>
            <a:pPr lvl="1"/>
            <a:r>
              <a:rPr lang="en-US" dirty="0" smtClean="0"/>
              <a:t>Listens</a:t>
            </a:r>
            <a:r>
              <a:rPr lang="ru-RU" dirty="0" smtClean="0"/>
              <a:t> </a:t>
            </a:r>
            <a:r>
              <a:rPr lang="en-US" dirty="0" smtClean="0"/>
              <a:t>on Channel</a:t>
            </a:r>
            <a:r>
              <a:rPr lang="ru-RU" dirty="0" smtClean="0"/>
              <a:t> 172</a:t>
            </a:r>
          </a:p>
          <a:p>
            <a:pPr lvl="1"/>
            <a:r>
              <a:rPr lang="en-US" dirty="0" smtClean="0"/>
              <a:t>Executes</a:t>
            </a:r>
            <a:r>
              <a:rPr lang="ru-RU" dirty="0" smtClean="0"/>
              <a:t> </a:t>
            </a:r>
            <a:r>
              <a:rPr lang="en-US" dirty="0" smtClean="0"/>
              <a:t>safety</a:t>
            </a:r>
            <a:r>
              <a:rPr lang="ru-RU" dirty="0" smtClean="0"/>
              <a:t> </a:t>
            </a:r>
            <a:r>
              <a:rPr lang="en-US" dirty="0" smtClean="0"/>
              <a:t>applications</a:t>
            </a:r>
            <a:r>
              <a:rPr lang="ru-RU" dirty="0" smtClean="0"/>
              <a:t> </a:t>
            </a:r>
            <a:r>
              <a:rPr lang="en-US" dirty="0" smtClean="0"/>
              <a:t>first</a:t>
            </a:r>
            <a:endParaRPr lang="ru-RU" dirty="0" smtClean="0"/>
          </a:p>
          <a:p>
            <a:pPr lvl="1"/>
            <a:r>
              <a:rPr lang="en-US" dirty="0" smtClean="0"/>
              <a:t>Then switches channels</a:t>
            </a:r>
            <a:endParaRPr lang="ru-RU" dirty="0" smtClean="0"/>
          </a:p>
          <a:p>
            <a:pPr lvl="1"/>
            <a:r>
              <a:rPr lang="en-US" dirty="0" smtClean="0"/>
              <a:t>Executes non-safety applications</a:t>
            </a:r>
          </a:p>
          <a:p>
            <a:pPr lvl="1"/>
            <a:r>
              <a:rPr lang="en-US" dirty="0" smtClean="0"/>
              <a:t>Returns to Channel 172 and listens</a:t>
            </a:r>
            <a:endParaRPr lang="ru-RU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from </a:t>
            </a:r>
            <a:r>
              <a:rPr lang="en-US" dirty="0" err="1" smtClean="0"/>
              <a:t>manet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Limited</a:t>
            </a:r>
            <a:r>
              <a:rPr lang="ru-RU" sz="2400" dirty="0" smtClean="0"/>
              <a:t> </a:t>
            </a:r>
            <a:r>
              <a:rPr lang="en-US" sz="2400" dirty="0" smtClean="0"/>
              <a:t>Redundancy</a:t>
            </a:r>
          </a:p>
          <a:p>
            <a:pPr lvl="1"/>
            <a:r>
              <a:rPr lang="en-US" sz="2000" dirty="0" smtClean="0"/>
              <a:t>The redundancy in MANETs is critical to providing additional bandwidth</a:t>
            </a:r>
          </a:p>
          <a:p>
            <a:pPr lvl="1"/>
            <a:r>
              <a:rPr lang="en-US" sz="2000" dirty="0" smtClean="0"/>
              <a:t>In VANETs the redundancy is limited both in time and in function</a:t>
            </a:r>
          </a:p>
          <a:p>
            <a:r>
              <a:rPr lang="en-US" sz="2400" dirty="0" smtClean="0"/>
              <a:t>Rapid</a:t>
            </a:r>
            <a:r>
              <a:rPr lang="ru-RU" sz="2400" dirty="0" smtClean="0"/>
              <a:t> </a:t>
            </a:r>
            <a:r>
              <a:rPr lang="en-US" sz="2400" dirty="0" smtClean="0"/>
              <a:t>Topology</a:t>
            </a:r>
            <a:r>
              <a:rPr lang="ru-RU" sz="2400" dirty="0" smtClean="0"/>
              <a:t> </a:t>
            </a:r>
            <a:r>
              <a:rPr lang="en-US" sz="2400" dirty="0" smtClean="0"/>
              <a:t>Changes</a:t>
            </a:r>
          </a:p>
          <a:p>
            <a:pPr lvl="1"/>
            <a:r>
              <a:rPr lang="en-US" sz="2000" dirty="0" smtClean="0"/>
              <a:t>High</a:t>
            </a:r>
            <a:r>
              <a:rPr lang="ru-RU" sz="2000" dirty="0" smtClean="0"/>
              <a:t> </a:t>
            </a:r>
            <a:r>
              <a:rPr lang="en-US" sz="2000" dirty="0" smtClean="0"/>
              <a:t>relative</a:t>
            </a:r>
            <a:r>
              <a:rPr lang="ru-RU" sz="2000" dirty="0" smtClean="0"/>
              <a:t> </a:t>
            </a:r>
            <a:r>
              <a:rPr lang="en-US" sz="2000" dirty="0" smtClean="0"/>
              <a:t>speed</a:t>
            </a:r>
            <a:r>
              <a:rPr lang="ru-RU" sz="2000" dirty="0" smtClean="0"/>
              <a:t> </a:t>
            </a:r>
            <a:r>
              <a:rPr lang="en-US" sz="2000" dirty="0" smtClean="0"/>
              <a:t>of</a:t>
            </a:r>
            <a:r>
              <a:rPr lang="ru-RU" sz="2000" dirty="0" smtClean="0"/>
              <a:t> </a:t>
            </a:r>
            <a:r>
              <a:rPr lang="en-US" sz="2000" dirty="0" smtClean="0"/>
              <a:t>vehicles =&gt; short link life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smtClean="0"/>
              <a:t>large scale – potentially billion</a:t>
            </a:r>
            <a:endParaRPr lang="en-US" dirty="0" smtClean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VANET applications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Safety alerts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Requirement: Bounded latency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Primary Issue: Broadcast storm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Congestion warning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Requirement: Message persistence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Primary Issue:  Disconnected network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Infotainment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Requirement: End-to-end connectivity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/>
              <a:t>Primary Issue: Disconnection due to high mobility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Ongoing research on VANETs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Possible attacks</a:t>
            </a:r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Application-1 : Congestion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Vehicles detect congestion when: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# Vehicles &gt; Threshold 1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Speed &lt; Threshold 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Relay congestion information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Hop-by-hop message forwarding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Other vehicles can choose alternate routes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Application-2 : Deceleration Warning</a:t>
            </a:r>
            <a:endParaRPr lang="en-US" dirty="0"/>
          </a:p>
        </p:txBody>
      </p:sp>
      <p:pic>
        <p:nvPicPr>
          <p:cNvPr id="4" name="Picture 4" descr="Highway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57398" y="4191000"/>
            <a:ext cx="5183973" cy="1371600"/>
          </a:xfrm>
          <a:prstGeom prst="rect">
            <a:avLst/>
          </a:prstGeom>
          <a:noFill/>
        </p:spPr>
      </p:pic>
      <p:pic>
        <p:nvPicPr>
          <p:cNvPr id="5" name="Picture 6" descr="quartz_a8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038600"/>
            <a:ext cx="1727200" cy="869950"/>
          </a:xfrm>
          <a:prstGeom prst="rect">
            <a:avLst/>
          </a:prstGeom>
          <a:noFill/>
        </p:spPr>
      </p:pic>
      <p:pic>
        <p:nvPicPr>
          <p:cNvPr id="6" name="Picture 5" descr="tt cop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2800"/>
            <a:ext cx="1727200" cy="869950"/>
          </a:xfrm>
          <a:prstGeom prst="rect">
            <a:avLst/>
          </a:prstGeom>
          <a:noFill/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181600" y="2590800"/>
            <a:ext cx="2881313" cy="2808288"/>
            <a:chOff x="2562" y="1616"/>
            <a:chExt cx="1815" cy="1769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 flipV="1">
              <a:off x="2562" y="3136"/>
              <a:ext cx="1225" cy="24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447" y="1616"/>
              <a:ext cx="930" cy="1111"/>
            </a:xfrm>
            <a:prstGeom prst="wedgeRectCallout">
              <a:avLst>
                <a:gd name="adj1" fmla="val -78065"/>
                <a:gd name="adj2" fmla="val 9617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 baseline="-25000">
                <a:cs typeface="Arial" charset="0"/>
              </a:endParaRPr>
            </a:p>
          </p:txBody>
        </p:sp>
        <p:pic>
          <p:nvPicPr>
            <p:cNvPr id="10" name="Picture 10" descr="brake light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2" y="1661"/>
              <a:ext cx="830" cy="1021"/>
            </a:xfrm>
            <a:prstGeom prst="rect">
              <a:avLst/>
            </a:prstGeom>
            <a:noFill/>
          </p:spPr>
        </p:pic>
      </p:grpSp>
      <p:graphicFrame>
        <p:nvGraphicFramePr>
          <p:cNvPr id="25602" name="Object 2"/>
          <p:cNvGraphicFramePr>
            <a:graphicFrameLocks noChangeAspect="1"/>
          </p:cNvGraphicFramePr>
          <p:nvPr>
            <p:ph idx="1"/>
          </p:nvPr>
        </p:nvGraphicFramePr>
        <p:xfrm>
          <a:off x="7239000" y="4648200"/>
          <a:ext cx="1303915" cy="1295400"/>
        </p:xfrm>
        <a:graphic>
          <a:graphicData uri="http://schemas.openxmlformats.org/presentationml/2006/ole">
            <p:oleObj spid="_x0000_s25602" name="Image" r:id="rId7" imgW="1944229" imgH="1931521" progId="">
              <p:embed/>
            </p:oleObj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981200"/>
            <a:ext cx="7888288" cy="11604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Prevent pile-ups when a vehicle decelerates rapidly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0.01528 L 0.92135 0.1990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7361 L 0.45278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8 0.18889 L 0.66945 0.241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ADVERSARIES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realistic assessment of the vehicular environment suggests the following classes of adversaries</a:t>
            </a:r>
          </a:p>
          <a:p>
            <a:r>
              <a:rPr lang="en-US" dirty="0" smtClean="0"/>
              <a:t>Greedy drivers</a:t>
            </a:r>
          </a:p>
          <a:p>
            <a:r>
              <a:rPr lang="en-US" dirty="0" smtClean="0"/>
              <a:t>Snoops. </a:t>
            </a:r>
          </a:p>
          <a:p>
            <a:r>
              <a:rPr lang="en-US" dirty="0" smtClean="0"/>
              <a:t>Pranksters. </a:t>
            </a:r>
          </a:p>
          <a:p>
            <a:r>
              <a:rPr lang="en-US" dirty="0" smtClean="0"/>
              <a:t>Malicious Attackers.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Insider or outsider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Insider – valid user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Outsider – Intruder, limited attack options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Malicious or rational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Malicious – No personal benefit, intends to harm other users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Rational – seeks personal benefits, more predictable attack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Active or passive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Active: Generates packets, participates in the network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Passive: Eavesdrop, track users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514600" y="1935480"/>
            <a:ext cx="2209800" cy="73152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r>
              <a:rPr lang="en-US" dirty="0"/>
              <a:t>Security Attacks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19400"/>
            <a:ext cx="4238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rot="5400000">
            <a:off x="3524250" y="287655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Basic attacks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Bogus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Cheating with sensor information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 disclosure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Denial of service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Sophisticated attacks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Hidden vehicle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Tunnel attack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Bogus information attack	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1101" y="1935163"/>
            <a:ext cx="514179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vehicle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7170" y="1935163"/>
            <a:ext cx="580965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attack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0520" y="1935163"/>
            <a:ext cx="586295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VANETs, vehicles are mobile nodes which communicate with each other and also with Road side unit(RSU).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Provides many useful applications such as traffic optimization, payment services, location-based services, infotainment.</a:t>
            </a:r>
          </a:p>
          <a:p>
            <a:endParaRPr lang="en-US" dirty="0" smtClean="0"/>
          </a:p>
          <a:p>
            <a:r>
              <a:rPr lang="en-US" dirty="0" smtClean="0"/>
              <a:t>We  have analyzed the threat, general classification of attacks, posed on the vehicular networks.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Safety</a:t>
            </a:r>
            <a:r>
              <a:rPr lang="ru-RU" sz="2400" dirty="0" smtClean="0"/>
              <a:t> </a:t>
            </a:r>
            <a:r>
              <a:rPr lang="en-US" sz="2400" dirty="0" smtClean="0"/>
              <a:t>and</a:t>
            </a:r>
            <a:r>
              <a:rPr lang="ru-RU" sz="2400" dirty="0" smtClean="0"/>
              <a:t> </a:t>
            </a:r>
            <a:r>
              <a:rPr lang="en-US" sz="2400" dirty="0" smtClean="0"/>
              <a:t>transport</a:t>
            </a:r>
            <a:r>
              <a:rPr lang="ru-RU" sz="2400" dirty="0" smtClean="0"/>
              <a:t> </a:t>
            </a:r>
            <a:r>
              <a:rPr lang="en-US" sz="2400" dirty="0" smtClean="0"/>
              <a:t>efficiency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Congestion costs the U.S. economy over  $100 billion per year.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Vehicle occupancy has dropped 7% in the last two decades.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In</a:t>
            </a:r>
            <a:r>
              <a:rPr lang="ru-RU" dirty="0" smtClean="0"/>
              <a:t> </a:t>
            </a:r>
            <a:r>
              <a:rPr lang="en-US" dirty="0" smtClean="0"/>
              <a:t>Europe</a:t>
            </a:r>
            <a:r>
              <a:rPr lang="ru-RU" dirty="0" smtClean="0"/>
              <a:t> </a:t>
            </a:r>
            <a:r>
              <a:rPr lang="en-US" dirty="0" smtClean="0"/>
              <a:t>around</a:t>
            </a:r>
            <a:r>
              <a:rPr lang="ru-RU" dirty="0" smtClean="0"/>
              <a:t> 40</a:t>
            </a:r>
            <a:r>
              <a:rPr lang="en-US" dirty="0" smtClean="0"/>
              <a:t>,</a:t>
            </a:r>
            <a:r>
              <a:rPr lang="ru-RU" dirty="0" smtClean="0"/>
              <a:t>000 </a:t>
            </a:r>
            <a:r>
              <a:rPr lang="en-US" dirty="0" smtClean="0"/>
              <a:t>people</a:t>
            </a:r>
            <a:r>
              <a:rPr lang="ru-RU" dirty="0" smtClean="0"/>
              <a:t> </a:t>
            </a:r>
            <a:r>
              <a:rPr lang="en-US" dirty="0" smtClean="0"/>
              <a:t>die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more than </a:t>
            </a:r>
            <a:r>
              <a:rPr lang="ru-RU" dirty="0" smtClean="0"/>
              <a:t>1.5 </a:t>
            </a:r>
            <a:r>
              <a:rPr lang="en-US" dirty="0" smtClean="0"/>
              <a:t>millions</a:t>
            </a:r>
            <a:r>
              <a:rPr lang="ru-RU" dirty="0" smtClean="0"/>
              <a:t> </a:t>
            </a:r>
            <a:r>
              <a:rPr lang="en-US" dirty="0" smtClean="0"/>
              <a:t>are injured</a:t>
            </a:r>
            <a:r>
              <a:rPr lang="ru-RU" dirty="0" smtClean="0"/>
              <a:t> </a:t>
            </a:r>
            <a:r>
              <a:rPr lang="en-US" dirty="0" smtClean="0"/>
              <a:t>every</a:t>
            </a:r>
            <a:r>
              <a:rPr lang="ru-RU" dirty="0" smtClean="0"/>
              <a:t> </a:t>
            </a:r>
            <a:r>
              <a:rPr lang="en-US" dirty="0" smtClean="0"/>
              <a:t>year</a:t>
            </a:r>
            <a:r>
              <a:rPr lang="ru-RU" dirty="0" smtClean="0"/>
              <a:t> </a:t>
            </a:r>
            <a:r>
              <a:rPr lang="en-US" dirty="0" smtClean="0"/>
              <a:t>on</a:t>
            </a:r>
            <a:r>
              <a:rPr lang="ru-RU" dirty="0" smtClean="0"/>
              <a:t>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roads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Traffic</a:t>
            </a:r>
            <a:r>
              <a:rPr lang="ru-RU" dirty="0" smtClean="0"/>
              <a:t> </a:t>
            </a:r>
            <a:r>
              <a:rPr lang="en-US" dirty="0" smtClean="0"/>
              <a:t>jams</a:t>
            </a:r>
            <a:r>
              <a:rPr lang="ru-RU" dirty="0" smtClean="0"/>
              <a:t> </a:t>
            </a:r>
            <a:r>
              <a:rPr lang="en-US" dirty="0" smtClean="0"/>
              <a:t>generate</a:t>
            </a:r>
            <a:r>
              <a:rPr lang="ru-RU" dirty="0" smtClean="0"/>
              <a:t> a </a:t>
            </a:r>
            <a:r>
              <a:rPr lang="en-US" dirty="0" smtClean="0"/>
              <a:t>tremendous</a:t>
            </a:r>
            <a:r>
              <a:rPr lang="ru-RU" dirty="0" smtClean="0"/>
              <a:t> </a:t>
            </a:r>
            <a:r>
              <a:rPr lang="en-US" dirty="0" smtClean="0"/>
              <a:t>waste</a:t>
            </a:r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time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fuel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ru-RU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2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5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Ongoing research on VANETs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USA: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Vehicle Safety Communications Consortium (VSCC)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http://www-nrd.nhtsa.dot.gov/pdf/nrd-12/CAMP3/pages/VSCC.htm/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DSRC/WAVE Technology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http://www.leearmstrong.com/DSRC/DSRCHomeset.htm/ (all info, up to date)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http://grouper.ieee.org/groups/scc32/dsrc/index.html/ (standardization)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Europe: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 to Car Communication Consortium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http://www.car-to-car.org/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PReVENT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http://www.prevent-ip.org/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CarTalk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http://www.cartalk2000.net/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Network on Wheels (Germany)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http://www.network-on-wheels.de/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Japan: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ITS Japan</a:t>
            </a: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	http://www.its-ip.org/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Ad-Hoc Network:</a:t>
            </a:r>
          </a:p>
          <a:p>
            <a:pPr lvl="1"/>
            <a:r>
              <a:rPr lang="ru-RU" dirty="0" smtClean="0"/>
              <a:t>A </a:t>
            </a:r>
            <a:r>
              <a:rPr lang="en-US" dirty="0" smtClean="0"/>
              <a:t>network</a:t>
            </a:r>
            <a:r>
              <a:rPr lang="ru-RU" dirty="0" smtClean="0"/>
              <a:t> </a:t>
            </a:r>
            <a:r>
              <a:rPr lang="en-US" dirty="0" smtClean="0"/>
              <a:t>with</a:t>
            </a:r>
            <a:r>
              <a:rPr lang="ru-RU" dirty="0" smtClean="0"/>
              <a:t> </a:t>
            </a:r>
            <a:r>
              <a:rPr lang="en-US" dirty="0" smtClean="0"/>
              <a:t>minimal</a:t>
            </a:r>
            <a:r>
              <a:rPr lang="ru-RU" dirty="0" smtClean="0"/>
              <a:t> </a:t>
            </a:r>
            <a:r>
              <a:rPr lang="en-US" dirty="0" smtClean="0"/>
              <a:t>or</a:t>
            </a:r>
            <a:r>
              <a:rPr lang="ru-RU" dirty="0" smtClean="0"/>
              <a:t> </a:t>
            </a:r>
            <a:r>
              <a:rPr lang="en-US" dirty="0" smtClean="0"/>
              <a:t>no</a:t>
            </a:r>
            <a:r>
              <a:rPr lang="ru-RU" dirty="0" smtClean="0"/>
              <a:t> </a:t>
            </a:r>
            <a:r>
              <a:rPr lang="en-US" dirty="0" smtClean="0"/>
              <a:t>infrastructure</a:t>
            </a:r>
            <a:endParaRPr lang="ru-RU" dirty="0" smtClean="0"/>
          </a:p>
          <a:p>
            <a:pPr lvl="1"/>
            <a:r>
              <a:rPr lang="en-US" dirty="0" smtClean="0"/>
              <a:t>It is a temporary network composed of mobile terminals fitted with a relay function.   </a:t>
            </a:r>
          </a:p>
          <a:p>
            <a:pPr lvl="1"/>
            <a:r>
              <a:rPr lang="en-US" dirty="0" smtClean="0"/>
              <a:t>Self</a:t>
            </a:r>
            <a:r>
              <a:rPr lang="ru-RU" dirty="0" smtClean="0"/>
              <a:t>-</a:t>
            </a:r>
            <a:r>
              <a:rPr lang="en-US" dirty="0" smtClean="0"/>
              <a:t>organizing</a:t>
            </a:r>
          </a:p>
          <a:p>
            <a:pPr lvl="1"/>
            <a:r>
              <a:rPr lang="en-US" dirty="0" smtClean="0"/>
              <a:t>Mobile nodes act as</a:t>
            </a:r>
            <a:r>
              <a:rPr lang="ru-RU" dirty="0" smtClean="0"/>
              <a:t> </a:t>
            </a:r>
            <a:r>
              <a:rPr lang="en-US" dirty="0" smtClean="0"/>
              <a:t>network router</a:t>
            </a:r>
          </a:p>
          <a:p>
            <a:pPr lvl="1">
              <a:buNone/>
            </a:pPr>
            <a:r>
              <a:rPr lang="en-US" dirty="0" smtClean="0"/>
              <a:t>   mobile nodes provides not only function for information transmission and reception but also function for information relay. </a:t>
            </a:r>
            <a:endParaRPr lang="ru-R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VANET?</a:t>
            </a:r>
          </a:p>
          <a:p>
            <a:pPr>
              <a:buNone/>
            </a:pPr>
            <a:r>
              <a:rPr lang="en-US" dirty="0" smtClean="0"/>
              <a:t>   It is special form of MANET and it provides </a:t>
            </a:r>
          </a:p>
          <a:p>
            <a:pPr marL="514350" indent="-514350">
              <a:buNone/>
            </a:pPr>
            <a:r>
              <a:rPr lang="en-US" dirty="0" smtClean="0"/>
              <a:t>    • Vehicle-to-vehicle communications</a:t>
            </a:r>
          </a:p>
          <a:p>
            <a:pPr>
              <a:buNone/>
            </a:pPr>
            <a:r>
              <a:rPr lang="en-US" dirty="0" smtClean="0"/>
              <a:t>    • Vehicle-to-infrastructure communications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Uses</a:t>
            </a:r>
            <a:r>
              <a:rPr lang="ru-RU" dirty="0" smtClean="0"/>
              <a:t> </a:t>
            </a:r>
            <a:r>
              <a:rPr lang="en-US" dirty="0" smtClean="0"/>
              <a:t>equipped</a:t>
            </a:r>
            <a:r>
              <a:rPr lang="ru-RU" dirty="0" smtClean="0"/>
              <a:t> </a:t>
            </a:r>
            <a:r>
              <a:rPr lang="en-US" dirty="0" smtClean="0"/>
              <a:t>vehicles</a:t>
            </a:r>
            <a:r>
              <a:rPr lang="ru-RU" dirty="0" smtClean="0"/>
              <a:t> </a:t>
            </a:r>
            <a:r>
              <a:rPr lang="en-US" dirty="0" smtClean="0"/>
              <a:t>as</a:t>
            </a:r>
            <a:r>
              <a:rPr lang="ru-RU" dirty="0" smtClean="0"/>
              <a:t>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network</a:t>
            </a:r>
            <a:r>
              <a:rPr lang="ru-RU" dirty="0" smtClean="0"/>
              <a:t> </a:t>
            </a:r>
            <a:r>
              <a:rPr lang="en-US" dirty="0" smtClean="0"/>
              <a:t>nodes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Nodes</a:t>
            </a:r>
            <a:r>
              <a:rPr lang="ru-RU" dirty="0" smtClean="0"/>
              <a:t> </a:t>
            </a:r>
            <a:r>
              <a:rPr lang="en-US" dirty="0" smtClean="0"/>
              <a:t>move</a:t>
            </a:r>
            <a:r>
              <a:rPr lang="ru-RU" dirty="0" smtClean="0"/>
              <a:t> </a:t>
            </a:r>
            <a:r>
              <a:rPr lang="en-US" dirty="0" smtClean="0"/>
              <a:t>at</a:t>
            </a:r>
            <a:r>
              <a:rPr lang="ru-RU" dirty="0" smtClean="0"/>
              <a:t> </a:t>
            </a:r>
            <a:r>
              <a:rPr lang="en-US" dirty="0" smtClean="0"/>
              <a:t>will</a:t>
            </a:r>
            <a:r>
              <a:rPr lang="ru-RU" dirty="0" smtClean="0"/>
              <a:t> </a:t>
            </a:r>
            <a:r>
              <a:rPr lang="en-US" dirty="0" smtClean="0"/>
              <a:t>relative</a:t>
            </a:r>
            <a:r>
              <a:rPr lang="ru-RU" dirty="0" smtClean="0"/>
              <a:t> </a:t>
            </a:r>
            <a:r>
              <a:rPr lang="en-US" dirty="0" smtClean="0"/>
              <a:t>to</a:t>
            </a:r>
            <a:r>
              <a:rPr lang="ru-RU" dirty="0" smtClean="0"/>
              <a:t> </a:t>
            </a:r>
            <a:r>
              <a:rPr lang="en-US" dirty="0" smtClean="0"/>
              <a:t>each</a:t>
            </a:r>
            <a:r>
              <a:rPr lang="ru-RU" dirty="0" smtClean="0"/>
              <a:t> </a:t>
            </a:r>
            <a:r>
              <a:rPr lang="en-US" dirty="0" smtClean="0"/>
              <a:t>other</a:t>
            </a:r>
            <a:r>
              <a:rPr lang="ru-RU" dirty="0" smtClean="0"/>
              <a:t> </a:t>
            </a:r>
            <a:r>
              <a:rPr lang="en-US" dirty="0" smtClean="0"/>
              <a:t>but within</a:t>
            </a:r>
            <a:r>
              <a:rPr lang="ru-RU" dirty="0" smtClean="0"/>
              <a:t>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constraints</a:t>
            </a:r>
            <a:r>
              <a:rPr lang="ru-RU" dirty="0" smtClean="0"/>
              <a:t>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the</a:t>
            </a:r>
            <a:r>
              <a:rPr lang="ru-RU" dirty="0" smtClean="0"/>
              <a:t> </a:t>
            </a:r>
            <a:r>
              <a:rPr lang="en-US" dirty="0" smtClean="0"/>
              <a:t>road</a:t>
            </a:r>
            <a:r>
              <a:rPr lang="ru-RU" dirty="0" smtClean="0"/>
              <a:t> </a:t>
            </a:r>
            <a:r>
              <a:rPr lang="en-US" dirty="0" smtClean="0"/>
              <a:t>infrastructure</a:t>
            </a:r>
            <a:endParaRPr lang="ru-RU" dirty="0" smtClean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ru-RU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VANET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VAN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5054" y="1935163"/>
            <a:ext cx="6355946" cy="47658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</p:spPr>
        <p:txBody>
          <a:bodyPr/>
          <a:lstStyle/>
          <a:p>
            <a:r>
              <a:rPr lang="en-US" dirty="0" smtClean="0"/>
              <a:t>VANETs promises safer roads, assures less or no accidents.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82232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efficient driving </a:t>
            </a:r>
          </a:p>
          <a:p>
            <a:r>
              <a:rPr lang="en-US" dirty="0" smtClean="0"/>
              <a:t>By letting the driver know about the traffic.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33800"/>
            <a:ext cx="8229600" cy="240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624</TotalTime>
  <Words>696</Words>
  <Application>Microsoft Office PowerPoint</Application>
  <PresentationFormat>On-screen Show (4:3)</PresentationFormat>
  <Paragraphs>159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Flow</vt:lpstr>
      <vt:lpstr>CorelDRAW</vt:lpstr>
      <vt:lpstr>Image</vt:lpstr>
      <vt:lpstr>Vehicular Ad-Hoc Networks</vt:lpstr>
      <vt:lpstr>overview</vt:lpstr>
      <vt:lpstr>Motivation</vt:lpstr>
      <vt:lpstr>   Ongoing research on VANETs </vt:lpstr>
      <vt:lpstr>INTRODUCTION</vt:lpstr>
      <vt:lpstr>INTRODUCTION</vt:lpstr>
      <vt:lpstr>VANET</vt:lpstr>
      <vt:lpstr>OBJECTIVES</vt:lpstr>
      <vt:lpstr>Slide 9</vt:lpstr>
      <vt:lpstr>Slide 10</vt:lpstr>
      <vt:lpstr>Smart vehicle</vt:lpstr>
      <vt:lpstr>Smart vehicle</vt:lpstr>
      <vt:lpstr>Slide 13</vt:lpstr>
      <vt:lpstr>Slide 14</vt:lpstr>
      <vt:lpstr>Dedicated Short Range Communications (DSRC)</vt:lpstr>
      <vt:lpstr>DSRC – Operating Characteristics</vt:lpstr>
      <vt:lpstr>How does DSRC work?</vt:lpstr>
      <vt:lpstr>Differences from manet</vt:lpstr>
      <vt:lpstr>VANET applications </vt:lpstr>
      <vt:lpstr>Application-1 : Congestion Detection</vt:lpstr>
      <vt:lpstr>Application-2 : Deceleration Warning</vt:lpstr>
      <vt:lpstr>ADVERSARIES</vt:lpstr>
      <vt:lpstr>Attackers</vt:lpstr>
      <vt:lpstr>attacks</vt:lpstr>
      <vt:lpstr>Attacks </vt:lpstr>
      <vt:lpstr>Bogus information attack </vt:lpstr>
      <vt:lpstr>Hidden vehicle attack</vt:lpstr>
      <vt:lpstr>Tunnel attack</vt:lpstr>
      <vt:lpstr>conclusion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Vehicular Ad-Hoc Networks</dc:title>
  <dc:creator>rajesh</dc:creator>
  <cp:lastModifiedBy>Administrator</cp:lastModifiedBy>
  <cp:revision>61</cp:revision>
  <dcterms:created xsi:type="dcterms:W3CDTF">2006-08-16T00:00:00Z</dcterms:created>
  <dcterms:modified xsi:type="dcterms:W3CDTF">2008-12-11T14:08:47Z</dcterms:modified>
</cp:coreProperties>
</file>