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76"/>
  </p:notesMasterIdLst>
  <p:sldIdLst>
    <p:sldId id="385" r:id="rId2"/>
    <p:sldId id="286" r:id="rId3"/>
    <p:sldId id="388" r:id="rId4"/>
    <p:sldId id="288" r:id="rId5"/>
    <p:sldId id="312" r:id="rId6"/>
    <p:sldId id="384" r:id="rId7"/>
    <p:sldId id="330" r:id="rId8"/>
    <p:sldId id="337" r:id="rId9"/>
    <p:sldId id="338" r:id="rId10"/>
    <p:sldId id="414" r:id="rId11"/>
    <p:sldId id="415" r:id="rId12"/>
    <p:sldId id="416" r:id="rId13"/>
    <p:sldId id="340" r:id="rId14"/>
    <p:sldId id="410" r:id="rId15"/>
    <p:sldId id="411" r:id="rId16"/>
    <p:sldId id="409" r:id="rId17"/>
    <p:sldId id="342" r:id="rId18"/>
    <p:sldId id="343" r:id="rId19"/>
    <p:sldId id="344" r:id="rId20"/>
    <p:sldId id="345" r:id="rId21"/>
    <p:sldId id="346" r:id="rId22"/>
    <p:sldId id="348" r:id="rId23"/>
    <p:sldId id="349" r:id="rId24"/>
    <p:sldId id="350" r:id="rId25"/>
    <p:sldId id="351" r:id="rId26"/>
    <p:sldId id="352" r:id="rId27"/>
    <p:sldId id="353" r:id="rId28"/>
    <p:sldId id="354" r:id="rId29"/>
    <p:sldId id="355" r:id="rId30"/>
    <p:sldId id="357" r:id="rId31"/>
    <p:sldId id="358" r:id="rId32"/>
    <p:sldId id="360" r:id="rId33"/>
    <p:sldId id="361" r:id="rId34"/>
    <p:sldId id="363" r:id="rId35"/>
    <p:sldId id="364" r:id="rId36"/>
    <p:sldId id="365" r:id="rId37"/>
    <p:sldId id="366" r:id="rId38"/>
    <p:sldId id="367" r:id="rId39"/>
    <p:sldId id="368" r:id="rId40"/>
    <p:sldId id="369" r:id="rId41"/>
    <p:sldId id="370" r:id="rId42"/>
    <p:sldId id="371" r:id="rId43"/>
    <p:sldId id="374" r:id="rId44"/>
    <p:sldId id="375" r:id="rId45"/>
    <p:sldId id="376" r:id="rId46"/>
    <p:sldId id="377" r:id="rId47"/>
    <p:sldId id="378" r:id="rId48"/>
    <p:sldId id="379" r:id="rId49"/>
    <p:sldId id="380" r:id="rId50"/>
    <p:sldId id="381" r:id="rId51"/>
    <p:sldId id="382" r:id="rId52"/>
    <p:sldId id="372" r:id="rId53"/>
    <p:sldId id="373" r:id="rId54"/>
    <p:sldId id="404" r:id="rId55"/>
    <p:sldId id="389" r:id="rId56"/>
    <p:sldId id="390" r:id="rId57"/>
    <p:sldId id="391" r:id="rId58"/>
    <p:sldId id="392" r:id="rId59"/>
    <p:sldId id="393" r:id="rId60"/>
    <p:sldId id="394" r:id="rId61"/>
    <p:sldId id="395" r:id="rId62"/>
    <p:sldId id="396" r:id="rId63"/>
    <p:sldId id="397" r:id="rId64"/>
    <p:sldId id="398" r:id="rId65"/>
    <p:sldId id="399" r:id="rId66"/>
    <p:sldId id="400" r:id="rId67"/>
    <p:sldId id="401" r:id="rId68"/>
    <p:sldId id="402" r:id="rId69"/>
    <p:sldId id="405" r:id="rId70"/>
    <p:sldId id="406" r:id="rId71"/>
    <p:sldId id="403" r:id="rId72"/>
    <p:sldId id="408" r:id="rId73"/>
    <p:sldId id="412" r:id="rId74"/>
    <p:sldId id="413" r:id="rId7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413DF24E-1E51-4E71-9B4A-F7ED39F8B0C3}">
          <p14:sldIdLst>
            <p14:sldId id="385"/>
            <p14:sldId id="286"/>
            <p14:sldId id="388"/>
            <p14:sldId id="288"/>
            <p14:sldId id="312"/>
            <p14:sldId id="384"/>
            <p14:sldId id="330"/>
            <p14:sldId id="337"/>
            <p14:sldId id="338"/>
            <p14:sldId id="414"/>
            <p14:sldId id="415"/>
            <p14:sldId id="416"/>
            <p14:sldId id="340"/>
            <p14:sldId id="410"/>
            <p14:sldId id="411"/>
            <p14:sldId id="409"/>
            <p14:sldId id="342"/>
            <p14:sldId id="343"/>
            <p14:sldId id="344"/>
            <p14:sldId id="345"/>
            <p14:sldId id="346"/>
            <p14:sldId id="348"/>
            <p14:sldId id="349"/>
            <p14:sldId id="350"/>
            <p14:sldId id="351"/>
            <p14:sldId id="352"/>
            <p14:sldId id="353"/>
            <p14:sldId id="354"/>
            <p14:sldId id="355"/>
            <p14:sldId id="357"/>
            <p14:sldId id="358"/>
            <p14:sldId id="360"/>
            <p14:sldId id="361"/>
            <p14:sldId id="363"/>
            <p14:sldId id="364"/>
            <p14:sldId id="365"/>
            <p14:sldId id="366"/>
            <p14:sldId id="367"/>
            <p14:sldId id="368"/>
            <p14:sldId id="369"/>
            <p14:sldId id="370"/>
            <p14:sldId id="371"/>
            <p14:sldId id="374"/>
            <p14:sldId id="375"/>
            <p14:sldId id="376"/>
            <p14:sldId id="377"/>
            <p14:sldId id="378"/>
            <p14:sldId id="379"/>
            <p14:sldId id="380"/>
            <p14:sldId id="381"/>
            <p14:sldId id="382"/>
            <p14:sldId id="372"/>
            <p14:sldId id="373"/>
          </p14:sldIdLst>
        </p14:section>
        <p14:section name="Expert Systems" id="{38B89E9A-4EA0-47C7-AEBA-6134DD843BB9}">
          <p14:sldIdLst>
            <p14:sldId id="404"/>
            <p14:sldId id="389"/>
            <p14:sldId id="390"/>
            <p14:sldId id="391"/>
            <p14:sldId id="392"/>
            <p14:sldId id="393"/>
            <p14:sldId id="394"/>
            <p14:sldId id="395"/>
            <p14:sldId id="396"/>
            <p14:sldId id="397"/>
            <p14:sldId id="398"/>
            <p14:sldId id="399"/>
            <p14:sldId id="400"/>
            <p14:sldId id="401"/>
            <p14:sldId id="402"/>
            <p14:sldId id="405"/>
            <p14:sldId id="406"/>
            <p14:sldId id="403"/>
            <p14:sldId id="408"/>
            <p14:sldId id="412"/>
            <p14:sldId id="41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78802" autoAdjust="0"/>
  </p:normalViewPr>
  <p:slideViewPr>
    <p:cSldViewPr>
      <p:cViewPr varScale="1">
        <p:scale>
          <a:sx n="53" d="100"/>
          <a:sy n="53" d="100"/>
        </p:scale>
        <p:origin x="-1306" y="-7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ahoma" pitchFamily="34" charset="0"/>
              </a:defRPr>
            </a:lvl1pPr>
          </a:lstStyle>
          <a:p>
            <a:pPr>
              <a:defRPr/>
            </a:pPr>
            <a:endParaRPr lang="en-GB"/>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ahoma" pitchFamily="34"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ahoma" pitchFamily="34" charset="0"/>
              </a:defRPr>
            </a:lvl1pPr>
          </a:lstStyle>
          <a:p>
            <a:pPr>
              <a:defRPr/>
            </a:pPr>
            <a:endParaRPr lang="en-GB"/>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ahoma" pitchFamily="34" charset="0"/>
              </a:defRPr>
            </a:lvl1pPr>
          </a:lstStyle>
          <a:p>
            <a:pPr>
              <a:defRPr/>
            </a:pPr>
            <a:fld id="{3AA8A79C-AEFA-481C-9691-3959AF32459E}" type="slidenum">
              <a:rPr lang="en-GB"/>
              <a:pPr>
                <a:defRPr/>
              </a:pPr>
              <a:t>‹#›</a:t>
            </a:fld>
            <a:endParaRPr lang="en-GB"/>
          </a:p>
        </p:txBody>
      </p:sp>
    </p:spTree>
    <p:extLst>
      <p:ext uri="{BB962C8B-B14F-4D97-AF65-F5344CB8AC3E}">
        <p14:creationId xmlns:p14="http://schemas.microsoft.com/office/powerpoint/2010/main" val="4605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5A2CE8C-B62A-4AC0-B7C6-721D76D8F51A}" type="slidenum">
              <a:rPr lang="en-GB">
                <a:latin typeface="Tahoma" pitchFamily="34" charset="0"/>
              </a:rPr>
              <a:pPr eaLnBrk="1" hangingPunct="1"/>
              <a:t>2</a:t>
            </a:fld>
            <a:endParaRPr lang="en-GB">
              <a:latin typeface="Tahoma"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Contrary to the beliefs of early workers in AI, experience has shown that Intelligent Systems cannot achieve anything useful unless they contain a large amount of real-world - probably domain-specific - knowledge. </a:t>
            </a:r>
          </a:p>
          <a:p>
            <a:r>
              <a:rPr lang="en-GB" smtClean="0"/>
              <a:t>Humans almost always tackle difficult real-world problems by using their resources of knowledge - "experience", "training" etc. </a:t>
            </a:r>
          </a:p>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05B7208-A564-4444-AC01-CE22BCF12720}" type="slidenum">
              <a:rPr lang="en-GB" sz="1200">
                <a:latin typeface="Tahoma" pitchFamily="34" charset="0"/>
              </a:rPr>
              <a:pPr algn="r" eaLnBrk="1" hangingPunct="1"/>
              <a:t>16</a:t>
            </a:fld>
            <a:endParaRPr lang="en-GB" sz="1200">
              <a:latin typeface="Tahoma" pitchFamily="34"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62819"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64867"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6691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68963"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73059"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75107"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7715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79203"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245EDE4-86E5-44D4-A02C-287F847F92A6}" type="slidenum">
              <a:rPr lang="en-GB">
                <a:latin typeface="Tahoma" pitchFamily="34" charset="0"/>
              </a:rPr>
              <a:pPr eaLnBrk="1" hangingPunct="1"/>
              <a:t>4</a:t>
            </a:fld>
            <a:endParaRPr lang="en-GB">
              <a:latin typeface="Tahoma"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I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81251"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65E51C0-9967-4EDD-A4CB-44B941BB5364}" type="slidenum">
              <a:rPr lang="en-GB" sz="1200">
                <a:latin typeface="Tahoma" pitchFamily="34" charset="0"/>
              </a:rPr>
              <a:pPr algn="r" eaLnBrk="1" hangingPunct="1"/>
              <a:t>27</a:t>
            </a:fld>
            <a:endParaRPr lang="en-GB" sz="1200">
              <a:latin typeface="Tahoma"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85347"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8739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46D0487-6AA1-4DB0-AA36-25D9445C7737}" type="slidenum">
              <a:rPr lang="en-GB" sz="1200">
                <a:latin typeface="Tahoma" pitchFamily="34" charset="0"/>
              </a:rPr>
              <a:pPr algn="r" eaLnBrk="1" hangingPunct="1"/>
              <a:t>30</a:t>
            </a:fld>
            <a:endParaRPr lang="en-GB" sz="1200">
              <a:latin typeface="Tahoma" pitchFamily="34" charset="0"/>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93539"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9763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dirty="0" smtClean="0"/>
              <a:t>Although non-computer-specialists find it easy to grasp the meaning of individual rules, they don't find it easy to grasp these issues concerned with interactions.</a:t>
            </a:r>
          </a:p>
          <a:p>
            <a:endParaRPr lang="en-IE" dirty="0" smtClean="0"/>
          </a:p>
          <a:p>
            <a:endParaRPr lang="en-US" dirty="0" smtClean="0"/>
          </a:p>
        </p:txBody>
      </p:sp>
      <p:sp>
        <p:nvSpPr>
          <p:cNvPr id="199683"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B607D41B-A869-431C-8ADC-6008DDB99F19}" type="slidenum">
              <a:rPr lang="en-GB" sz="1200">
                <a:latin typeface="Tahoma" pitchFamily="34" charset="0"/>
              </a:rPr>
              <a:pPr algn="r" eaLnBrk="1" hangingPunct="1"/>
              <a:t>35</a:t>
            </a:fld>
            <a:endParaRPr lang="en-GB" sz="1200">
              <a:latin typeface="Tahoma"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So we know how rule-based systems work : domain knowledge is represented by set of if-then rules in the knowledge base, data is represented by a set of facts about the current situation.</a:t>
            </a:r>
          </a:p>
          <a:p>
            <a:r>
              <a:rPr lang="en-GB" smtClean="0"/>
              <a:t>Inference engine compares each rule stored against the facts in the database. When the IF part matches the facts then the action is fired. The fired rule can change the facts by adding a new fact. </a:t>
            </a:r>
          </a:p>
          <a:p>
            <a:endParaRPr lang="en-GB" smtClean="0"/>
          </a:p>
          <a:p>
            <a:r>
              <a:rPr lang="en-GB" smtClean="0"/>
              <a:t>The inference engine is in control of deciding which rules to fire. There has to be a strategy for choosing the rule to fire. </a:t>
            </a:r>
          </a:p>
          <a:p>
            <a:r>
              <a:rPr lang="en-GB" smtClean="0"/>
              <a:t>Inference engine must decide when the rules have to be fired. Two principal ways – forward and backward chaining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7875"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9923"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1971"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7679510-D023-412A-9F99-A3FFEAF8CAA1}" type="slidenum">
              <a:rPr lang="en-GB" sz="1200">
                <a:latin typeface="Tahoma" pitchFamily="34" charset="0"/>
              </a:rPr>
              <a:pPr algn="r" eaLnBrk="1" hangingPunct="1"/>
              <a:t>39</a:t>
            </a:fld>
            <a:endParaRPr lang="en-GB" sz="1200">
              <a:latin typeface="Tahoma" pitchFamily="34" charset="0"/>
            </a:endParaRPr>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Reasoning in which the focus of attention starts is with known data </a:t>
            </a:r>
          </a:p>
          <a:p>
            <a:r>
              <a:rPr lang="en-GB" smtClean="0"/>
              <a:t>In humans e.g. I am indoors and hear rain starting to fall therefore I might think that I need to bring washing in from line</a:t>
            </a:r>
          </a:p>
          <a:p>
            <a:endParaRPr lang="en-GB" smtClean="0"/>
          </a:p>
          <a:p>
            <a:r>
              <a:rPr lang="en-GB" smtClean="0"/>
              <a:t>Inference engine works in cycles</a:t>
            </a:r>
          </a:p>
          <a:p>
            <a:r>
              <a:rPr lang="en-GB" smtClean="0"/>
              <a:t>In each cycle facts in working memory are updated from information input or deduced in the last cycle</a:t>
            </a:r>
          </a:p>
          <a:p>
            <a:r>
              <a:rPr lang="en-GB" smtClean="0"/>
              <a:t>Rules are examined and all rules whose antecedents are satisfied are triggered</a:t>
            </a:r>
          </a:p>
          <a:p>
            <a:endParaRPr lang="en-GB" smtClean="0"/>
          </a:p>
          <a:p>
            <a:r>
              <a:rPr lang="en-GB" smtClean="0"/>
              <a:t>The collection of triggered rules is called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0F42C6F-0C62-4ED5-9CC7-21FD1CD52B59}" type="slidenum">
              <a:rPr lang="en-GB" sz="1200">
                <a:latin typeface="Tahoma" pitchFamily="34" charset="0"/>
              </a:rPr>
              <a:pPr algn="r" eaLnBrk="1" hangingPunct="1"/>
              <a:t>40</a:t>
            </a:fld>
            <a:endParaRPr lang="en-GB" sz="1200">
              <a:latin typeface="Tahoma" pitchFamily="34" charset="0"/>
            </a:endParaRPr>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Cycle 1 : Only rules that are triggered are Rule 3 and Rule 4</a:t>
            </a:r>
          </a:p>
          <a:p>
            <a:r>
              <a:rPr lang="en-GB" smtClean="0"/>
              <a:t>Rule 1 is fired as topmost rule</a:t>
            </a:r>
          </a:p>
          <a:p>
            <a:r>
              <a:rPr lang="en-GB" smtClean="0"/>
              <a:t>So Fact X is added to database</a:t>
            </a:r>
          </a:p>
          <a:p>
            <a:r>
              <a:rPr lang="en-GB" smtClean="0"/>
              <a:t>Rule 4 is then fired so fact L is added to the database</a:t>
            </a:r>
          </a:p>
          <a:p>
            <a:endParaRPr lang="en-GB" smtClean="0"/>
          </a:p>
          <a:p>
            <a:r>
              <a:rPr lang="en-GB" smtClean="0"/>
              <a:t>Cycle 2 : Rule 2 is triggered </a:t>
            </a:r>
          </a:p>
          <a:p>
            <a:r>
              <a:rPr lang="en-GB" smtClean="0"/>
              <a:t>And Y is added to the database</a:t>
            </a:r>
          </a:p>
          <a:p>
            <a:endParaRPr lang="en-GB" smtClean="0"/>
          </a:p>
          <a:p>
            <a:r>
              <a:rPr lang="en-GB" smtClean="0"/>
              <a:t>Cycle 3 : Rule 1 is fired</a:t>
            </a:r>
          </a:p>
          <a:p>
            <a:r>
              <a:rPr lang="en-GB" smtClean="0"/>
              <a:t>z in the database</a:t>
            </a:r>
          </a:p>
          <a:p>
            <a:endParaRPr lang="en-GB" smtClean="0"/>
          </a:p>
          <a:p>
            <a:r>
              <a:rPr lang="en-GB" smtClean="0"/>
              <a:t>The cycle then stops because rule 5 does not match all the facts in the database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1FE330D-1752-4DA0-8570-74F874A05BAE}" type="slidenum">
              <a:rPr lang="en-GB" sz="1200">
                <a:latin typeface="Tahoma" pitchFamily="34" charset="0"/>
              </a:rPr>
              <a:pPr algn="r" eaLnBrk="1" hangingPunct="1"/>
              <a:t>41</a:t>
            </a:fld>
            <a:endParaRPr lang="en-GB" sz="1200">
              <a:latin typeface="Tahoma" pitchFamily="34" charset="0"/>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Rarely have a case where there is a rule that completely satisfies the entire goal so what does the inference engine do</a:t>
            </a:r>
          </a:p>
          <a:p>
            <a:endParaRPr lang="en-GB" smtClean="0"/>
          </a:p>
          <a:p>
            <a:pPr lvl="1"/>
            <a:r>
              <a:rPr lang="en-GB" smtClean="0"/>
              <a:t>One needs to know which possible conclusions of the system one wishes to test for. Suppose, for example, in a medical diagnosis expert system, that one wished to know if the data on the patient supported the conclusion that the patient had some particular disease, D. </a:t>
            </a:r>
          </a:p>
          <a:p>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44744BB-95E5-4648-9E53-4A3D66C16698}" type="slidenum">
              <a:rPr lang="en-GB" sz="1200">
                <a:latin typeface="Tahoma" pitchFamily="34" charset="0"/>
              </a:rPr>
              <a:pPr algn="r" eaLnBrk="1" hangingPunct="1"/>
              <a:t>42</a:t>
            </a:fld>
            <a:endParaRPr lang="en-GB" sz="1200">
              <a:latin typeface="Tahoma"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Rarely case that a rule will lead to goal totally</a:t>
            </a:r>
          </a:p>
          <a:p>
            <a:pPr lvl="1"/>
            <a:r>
              <a:rPr lang="en-GB" smtClean="0"/>
              <a:t>Backward chaining is a means of utilizing a set of </a:t>
            </a:r>
            <a:r>
              <a:rPr lang="en-GB" smtClean="0">
                <a:hlinkClick r:id="" action="ppaction://noaction"/>
              </a:rPr>
              <a:t>condition-action rules</a:t>
            </a:r>
            <a:r>
              <a:rPr lang="en-GB" smtClean="0"/>
              <a:t>. In backward chaining, we work back from possible conclusions of the system to the evidence, using the rules backwards. Thus backward chaining behaves in a goal-driven manner.</a:t>
            </a:r>
          </a:p>
          <a:p>
            <a:pPr lvl="1"/>
            <a:endParaRPr lang="en-GB" smtClean="0"/>
          </a:p>
          <a:p>
            <a:pPr lvl="1"/>
            <a:r>
              <a:rPr lang="en-GB" smtClean="0"/>
              <a:t>Suppose, for example, in a medical diagnosis expert system, that one wished to know if the data on the patient supported the conclusion that the patient had some particular disease, D. </a:t>
            </a:r>
          </a:p>
          <a:p>
            <a:pPr lvl="1"/>
            <a:endParaRPr lang="en-GB" smtClean="0"/>
          </a:p>
          <a:p>
            <a:pPr lvl="1"/>
            <a:r>
              <a:rPr lang="en-GB" smtClean="0"/>
              <a:t> In backward-chaining, the goal (initially) is to find evidence for disease D. To achieve this, one would search for all rules whose action-part included a conclusion that the patient had disease D. One would then take each such rule and examine, in turn, the condition part of the rule. To support the disease D hypothesis, one has to show that these conditions are true. Thus these conditions now become the goals of the backward-chaining production system. If the conditions are not supported directly by the contents of working memory, we need to find rules whose action-parts include these conditions as their conclusions. And so on, until either we have established a chain of reasoning demonstrating that the patient has disease D, or until we can find no more rules whose action-parts include conditions that are now among our list of goals.</a:t>
            </a:r>
          </a:p>
          <a:p>
            <a:pPr lvl="1"/>
            <a:endParaRPr lang="en-GB" smtClean="0"/>
          </a:p>
          <a:p>
            <a:pPr lvl="1"/>
            <a:r>
              <a:rPr lang="en-GB" smtClean="0"/>
              <a:t>Our example : initial database A, B, C, D, E</a:t>
            </a:r>
          </a:p>
          <a:p>
            <a:pPr lvl="1"/>
            <a:r>
              <a:rPr lang="en-GB" smtClean="0"/>
              <a:t>Our goal is to establish Z</a:t>
            </a:r>
          </a:p>
          <a:p>
            <a:pPr lvl="1"/>
            <a:endParaRPr lang="en-GB" smtClean="0"/>
          </a:p>
          <a:p>
            <a:pPr lvl="1"/>
            <a:r>
              <a:rPr lang="en-GB" smtClean="0"/>
              <a:t>Cycle 1: attempt to infer Z. Search for a rule  finds Rule 1</a:t>
            </a:r>
          </a:p>
          <a:p>
            <a:pPr lvl="1"/>
            <a:r>
              <a:rPr lang="en-GB" smtClean="0"/>
              <a:t>So Y and D must be established</a:t>
            </a:r>
          </a:p>
          <a:p>
            <a:pPr lvl="1"/>
            <a:r>
              <a:rPr lang="en-GB" smtClean="0"/>
              <a:t>Stacks Rule 1</a:t>
            </a:r>
          </a:p>
          <a:p>
            <a:pPr lvl="1"/>
            <a:endParaRPr lang="en-GB" smtClean="0"/>
          </a:p>
          <a:p>
            <a:pPr lvl="1"/>
            <a:r>
              <a:rPr lang="en-GB" smtClean="0"/>
              <a:t>Pass 2: Sets up subgoal Y, checks database its not there so search for rule that has Y as its consequent</a:t>
            </a:r>
          </a:p>
          <a:p>
            <a:pPr lvl="1"/>
            <a:r>
              <a:rPr lang="en-GB" smtClean="0"/>
              <a:t>Finds and stacks Rule 2: x and b and e -&gt; y</a:t>
            </a:r>
          </a:p>
          <a:p>
            <a:pPr lvl="1"/>
            <a:endParaRPr lang="en-GB" smtClean="0"/>
          </a:p>
          <a:p>
            <a:pPr lvl="1"/>
            <a:r>
              <a:rPr lang="en-GB" smtClean="0"/>
              <a:t>Pass3 : sets up subgoal x, checks db not there so search for rule with x as consequent</a:t>
            </a:r>
          </a:p>
          <a:p>
            <a:pPr lvl="1"/>
            <a:r>
              <a:rPr lang="en-GB" smtClean="0"/>
              <a:t>Finds and stacks rule 3 a -&gt; X</a:t>
            </a:r>
          </a:p>
          <a:p>
            <a:pPr lvl="1"/>
            <a:endParaRPr lang="en-GB" smtClean="0"/>
          </a:p>
          <a:p>
            <a:pPr lvl="1"/>
            <a:r>
              <a:rPr lang="en-GB" smtClean="0"/>
              <a:t>Pass 4 finds a in database so rule 3 is now fired </a:t>
            </a:r>
          </a:p>
          <a:p>
            <a:pPr lvl="1"/>
            <a:endParaRPr lang="en-GB" smtClean="0"/>
          </a:p>
          <a:p>
            <a:pPr lvl="1"/>
            <a:r>
              <a:rPr lang="en-GB" smtClean="0"/>
              <a:t>Pass 5 returns to subgoal Y and again tries to execute rule 2 x and b and e -&gt; y </a:t>
            </a:r>
          </a:p>
          <a:p>
            <a:pPr lvl="1"/>
            <a:r>
              <a:rPr lang="en-GB" smtClean="0"/>
              <a:t>Can now be fired </a:t>
            </a:r>
          </a:p>
          <a:p>
            <a:pPr lvl="1"/>
            <a:endParaRPr lang="en-GB" smtClean="0"/>
          </a:p>
          <a:p>
            <a:pPr lvl="1"/>
            <a:r>
              <a:rPr lang="en-GB" smtClean="0"/>
              <a:t>Pass 6 returns to subgoal z and finds can now fire rule 1 </a:t>
            </a:r>
          </a:p>
          <a:p>
            <a:pPr lvl="1"/>
            <a:endParaRPr lang="en-GB" smtClean="0"/>
          </a:p>
          <a:p>
            <a:pPr lvl="1"/>
            <a:r>
              <a:rPr lang="en-GB" smtClean="0"/>
              <a:t>Difference doesn’t have to fie rule 4</a:t>
            </a:r>
          </a:p>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dirty="0" smtClean="0"/>
              <a:t>Production rules or just rules</a:t>
            </a:r>
          </a:p>
          <a:p>
            <a:r>
              <a:rPr lang="en-GB" dirty="0" smtClean="0"/>
              <a:t>Set of such rules = production system</a:t>
            </a:r>
          </a:p>
          <a:p>
            <a:r>
              <a:rPr lang="en-GB" dirty="0" smtClean="0"/>
              <a:t>Test-action if left side holds true produce the right side</a:t>
            </a:r>
          </a:p>
          <a:p>
            <a:endParaRPr lang="en-US" dirty="0" smtClean="0"/>
          </a:p>
        </p:txBody>
      </p:sp>
      <p:sp>
        <p:nvSpPr>
          <p:cNvPr id="13619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spect="1" noChangeArrowheads="1" noTextEdit="1"/>
          </p:cNvSpPr>
          <p:nvPr>
            <p:ph type="sldImg"/>
          </p:nvPr>
        </p:nvSpPr>
        <p:spPr>
          <a:xfrm>
            <a:off x="1150938" y="692150"/>
            <a:ext cx="4556125" cy="3416300"/>
          </a:xfrm>
          <a:ln/>
        </p:spPr>
      </p:sp>
      <p:sp>
        <p:nvSpPr>
          <p:cNvPr id="234499"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spect="1" noChangeArrowheads="1" noTextEdit="1"/>
          </p:cNvSpPr>
          <p:nvPr>
            <p:ph type="sldImg"/>
          </p:nvPr>
        </p:nvSpPr>
        <p:spPr>
          <a:xfrm>
            <a:off x="1150938" y="692150"/>
            <a:ext cx="4556125" cy="3416300"/>
          </a:xfrm>
          <a:ln/>
        </p:spPr>
      </p:sp>
      <p:sp>
        <p:nvSpPr>
          <p:cNvPr id="236547"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81B982D-309B-42B8-84B0-67CE9D38DCF8}" type="slidenum">
              <a:rPr lang="en-GB" sz="1200">
                <a:latin typeface="Tahoma" pitchFamily="34" charset="0"/>
              </a:rPr>
              <a:pPr algn="r" eaLnBrk="1" hangingPunct="1"/>
              <a:t>52</a:t>
            </a:fld>
            <a:endParaRPr lang="en-GB" sz="1200">
              <a:latin typeface="Tahoma" pitchFamily="34"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F233CF3-F1EF-4D38-BF83-DC8607D47E17}" type="slidenum">
              <a:rPr lang="en-GB" sz="1200">
                <a:latin typeface="Tahoma" pitchFamily="34" charset="0"/>
              </a:rPr>
              <a:pPr algn="r" eaLnBrk="1" hangingPunct="1"/>
              <a:t>53</a:t>
            </a:fld>
            <a:endParaRPr lang="en-GB" sz="1200">
              <a:latin typeface="Tahoma" pitchFamily="34"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F20138B-B622-48CE-8DF1-F5DFE2A37CDE}" type="slidenum">
              <a:rPr lang="en-GB">
                <a:latin typeface="Tahoma" pitchFamily="34" charset="0"/>
              </a:rPr>
              <a:pPr eaLnBrk="1" hangingPunct="1"/>
              <a:t>55</a:t>
            </a:fld>
            <a:endParaRPr lang="en-GB">
              <a:latin typeface="Tahoma"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Ask the class ? </a:t>
            </a:r>
          </a:p>
          <a:p>
            <a:pPr eaLnBrk="1" hangingPunct="1"/>
            <a:r>
              <a:rPr lang="en-GB" smtClean="0"/>
              <a:t>Deep knowledge, strong practical experience</a:t>
            </a:r>
          </a:p>
          <a:p>
            <a:pPr eaLnBrk="1" hangingPunct="1"/>
            <a:r>
              <a:rPr lang="en-GB" smtClean="0"/>
              <a:t>May be limited in a particular area of the domain but extensive in others</a:t>
            </a:r>
          </a:p>
          <a:p>
            <a:pPr eaLnBrk="1" hangingPunct="1"/>
            <a:r>
              <a:rPr lang="en-GB" smtClean="0"/>
              <a:t>e.g. doctors, lawyers, consultants etc</a:t>
            </a:r>
          </a:p>
          <a:p>
            <a:pPr eaLnBrk="1" hangingPunct="1"/>
            <a:endParaRPr lang="en-GB" smtClean="0"/>
          </a:p>
          <a:p>
            <a:pPr eaLnBrk="1" hangingPunct="1"/>
            <a:r>
              <a:rPr lang="en-GB" smtClean="0"/>
              <a:t>What is a programming language ?</a:t>
            </a:r>
          </a:p>
          <a:p>
            <a:pPr eaLnBrk="1" hangingPunct="1"/>
            <a:r>
              <a:rPr lang="en-GB" smtClean="0"/>
              <a:t>Ask students what they do when they write a program </a:t>
            </a:r>
          </a:p>
          <a:p>
            <a:pPr eaLnBrk="1" hangingPunct="1"/>
            <a:r>
              <a:rPr lang="en-GB" smtClean="0"/>
              <a:t>Data variables, constructs – what are they ? </a:t>
            </a:r>
          </a:p>
          <a:p>
            <a:pPr eaLnBrk="1" hangingPunct="1"/>
            <a:r>
              <a:rPr lang="en-GB" smtClean="0"/>
              <a:t>Rules of behaviour</a:t>
            </a:r>
          </a:p>
          <a:p>
            <a:pPr eaLnBrk="1" hangingPunct="1"/>
            <a:r>
              <a:rPr lang="en-GB" smtClean="0"/>
              <a:t>Intelligence </a:t>
            </a:r>
          </a:p>
          <a:p>
            <a:pPr eaLnBrk="1" hangingPunct="1"/>
            <a:endParaRPr lang="en-GB" smtClean="0"/>
          </a:p>
          <a:p>
            <a:pPr eaLnBrk="1" hangingPunct="1"/>
            <a:r>
              <a:rPr lang="en-GB" smtClean="0"/>
              <a:t>Programming language is a way of representing language</a:t>
            </a:r>
          </a:p>
          <a:p>
            <a:pPr eaLnBrk="1" hangingPunct="1"/>
            <a:r>
              <a:rPr lang="en-GB" smtClean="0"/>
              <a:t>Difficult to ascertain just by looking at the program what exactly that knowledge is</a:t>
            </a:r>
          </a:p>
          <a:p>
            <a:pPr eaLnBrk="1" hangingPunct="1"/>
            <a:r>
              <a:rPr lang="en-GB" smtClean="0"/>
              <a:t>May be represented in pretty obscure ways</a:t>
            </a:r>
          </a:p>
          <a:p>
            <a:pPr eaLnBrk="1" hangingPunct="1"/>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169ABC-4439-4044-9D1E-0FFDC30FC954}" type="slidenum">
              <a:rPr lang="en-GB">
                <a:latin typeface="Tahoma" pitchFamily="34" charset="0"/>
              </a:rPr>
              <a:pPr eaLnBrk="1" hangingPunct="1"/>
              <a:t>56</a:t>
            </a:fld>
            <a:endParaRPr lang="en-GB">
              <a:latin typeface="Tahoma"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Database : left-hand side of rules look at it to see if conditions are satisfied, right-hand sides operate on it</a:t>
            </a:r>
          </a:p>
          <a:p>
            <a:pPr eaLnBrk="1" hangingPunct="1"/>
            <a:r>
              <a:rPr lang="en-GB" smtClean="0"/>
              <a:t>This is where facts are stored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50531"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8948126-8793-44BF-B216-287F60A24A5D}" type="slidenum">
              <a:rPr lang="en-GB">
                <a:latin typeface="Tahoma" pitchFamily="34" charset="0"/>
              </a:rPr>
              <a:pPr eaLnBrk="1" hangingPunct="1"/>
              <a:t>57</a:t>
            </a:fld>
            <a:endParaRPr lang="en-GB">
              <a:latin typeface="Tahoma"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01037E7-F099-474C-A25D-1DDC2676BEB2}" type="slidenum">
              <a:rPr lang="en-GB" sz="1200">
                <a:latin typeface="Tahoma" pitchFamily="34" charset="0"/>
              </a:rPr>
              <a:pPr algn="r" eaLnBrk="1" hangingPunct="1"/>
              <a:t>59</a:t>
            </a:fld>
            <a:endParaRPr lang="en-GB" sz="1200">
              <a:latin typeface="Tahoma"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23D6522-51C7-4D2A-BC34-BB5B51732510}" type="slidenum">
              <a:rPr lang="en-GB">
                <a:latin typeface="Tahoma" pitchFamily="34" charset="0"/>
              </a:rPr>
              <a:pPr eaLnBrk="1" hangingPunct="1"/>
              <a:t>60</a:t>
            </a:fld>
            <a:endParaRPr lang="en-GB">
              <a:latin typeface="Tahoma"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641324E-0DED-4FA9-9485-7AC8E11AA28D}" type="slidenum">
              <a:rPr lang="en-GB">
                <a:latin typeface="Tahoma" pitchFamily="34" charset="0"/>
              </a:rPr>
              <a:pPr eaLnBrk="1" hangingPunct="1"/>
              <a:t>61</a:t>
            </a:fld>
            <a:endParaRPr lang="en-GB">
              <a:latin typeface="Tahoma"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Shells : generally have text editor, or some sort of auditing mechanism to keep track of changes</a:t>
            </a:r>
          </a:p>
          <a:p>
            <a:pPr eaLnBrk="1" hangingPunct="1"/>
            <a:endParaRPr lang="en-GB" smtClean="0"/>
          </a:p>
          <a:p>
            <a:pPr eaLnBrk="1" hangingPunct="1"/>
            <a:r>
              <a:rPr lang="en-GB" smtClean="0"/>
              <a:t>Debugging aids, tracing facilities, break packages. </a:t>
            </a:r>
          </a:p>
          <a:p>
            <a:pPr eaLnBrk="1" hangingPunct="1"/>
            <a:r>
              <a:rPr lang="en-GB" smtClean="0"/>
              <a:t>Input/Output : runtime knowledge acquisition – get information not currently in db</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CDDF752-A51C-459C-870E-C1FE595D15D9}" type="slidenum">
              <a:rPr lang="en-GB">
                <a:latin typeface="Tahoma" pitchFamily="34" charset="0"/>
              </a:rPr>
              <a:pPr eaLnBrk="1" hangingPunct="1"/>
              <a:t>62</a:t>
            </a:fld>
            <a:endParaRPr lang="en-GB">
              <a:latin typeface="Tahoma"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No matter how fast it solves the problem, user will not be satisfied if result is wrong.</a:t>
            </a:r>
          </a:p>
          <a:p>
            <a:pPr eaLnBrk="1" hangingPunct="1"/>
            <a:r>
              <a:rPr lang="en-GB" smtClean="0"/>
              <a:t>Speed is important however. Needs to be timely</a:t>
            </a:r>
          </a:p>
          <a:p>
            <a:pPr eaLnBrk="1" hangingPunct="1"/>
            <a:endParaRPr lang="en-GB" smtClean="0"/>
          </a:p>
          <a:p>
            <a:pPr eaLnBrk="1" hangingPunct="1"/>
            <a:r>
              <a:rPr lang="en-GB" smtClean="0"/>
              <a:t>Explanation: human like explanation is not really possible since it requires basic understanding of domain. Sequence of rules does not justify conclusion but can attach fundamental principles of each domain  expressed as text to each rule stored in the knowledge base. </a:t>
            </a:r>
          </a:p>
          <a:p>
            <a:pPr eaLnBrk="1" hangingPunct="1"/>
            <a:r>
              <a:rPr lang="en-GB" smtClean="0"/>
              <a:t>Explanation may not be essential for all expert systems. Conclusion may be self-explanatory to other experts in the domain. Rule-tracing may be sufficient. Others may demand more complete explanation</a:t>
            </a:r>
          </a:p>
          <a:p>
            <a:pPr eaLnBrk="1" hangingPunct="1"/>
            <a:endParaRPr lang="en-GB" smtClean="0"/>
          </a:p>
          <a:p>
            <a:pPr eaLnBrk="1" hangingPunct="1"/>
            <a:r>
              <a:rPr lang="en-GB" smtClean="0"/>
              <a:t>Employ symbolic reasoning when problem solving. Symbols are used to represent different types of knowledge such as facts or concepts and rules. Expert systems are build for knowledge processing so can deal with qualitative data.</a:t>
            </a:r>
          </a:p>
          <a:p>
            <a:pPr eaLnBrk="1" hangingPunct="1"/>
            <a:endParaRPr lang="en-GB" smtClean="0"/>
          </a:p>
          <a:p>
            <a:pPr eaLnBrk="1" hangingPunct="1"/>
            <a:r>
              <a:rPr lang="en-GB" smtClean="0"/>
              <a:t>Unlike conventional programs, expert systems do not follow a prescribed set of steps. They permit inexact reasoning and can deal with incomplete, uncertain or fuzzy knowledge.</a:t>
            </a:r>
          </a:p>
          <a:p>
            <a:pPr eaLnBrk="1" hangingPunct="1"/>
            <a:endParaRPr lang="en-GB" smtClean="0"/>
          </a:p>
          <a:p>
            <a:pPr eaLnBrk="1" hangingPunct="1"/>
            <a:r>
              <a:rPr lang="en-GB" smtClean="0"/>
              <a:t>Can expert systems make mistakes ? Yes</a:t>
            </a:r>
          </a:p>
          <a:p>
            <a:pPr eaLnBrk="1" hangingPunct="1"/>
            <a:r>
              <a:rPr lang="en-GB" smtClean="0"/>
              <a:t>Does this mean that conventional programs are better – they don’t make mistakes, programmers do</a:t>
            </a:r>
          </a:p>
          <a:p>
            <a:pPr eaLnBrk="1" hangingPunct="1"/>
            <a:r>
              <a:rPr lang="en-GB" smtClean="0"/>
              <a:t>Conventional programs only tackle problems if data is complete and exact</a:t>
            </a:r>
          </a:p>
          <a:p>
            <a:pPr eaLnBrk="1" hangingPunct="1"/>
            <a:r>
              <a:rPr lang="en-GB" smtClean="0"/>
              <a:t>If it isn’t conventional program will provide either no solution or an inaccurate one.</a:t>
            </a:r>
          </a:p>
          <a:p>
            <a:pPr eaLnBrk="1" hangingPunct="1"/>
            <a:endParaRPr lang="en-GB" smtClean="0"/>
          </a:p>
          <a:p>
            <a:pPr eaLnBrk="1" hangingPunct="1"/>
            <a:r>
              <a:rPr lang="en-GB" smtClean="0"/>
              <a:t>Knowledge is separate : conventional programming language is a mixture of both data and control. Leads to difficulties understanding and reviewing the program. Changes in code may affect both knowledge and data. </a:t>
            </a:r>
          </a:p>
          <a:p>
            <a:pPr eaLnBrk="1" hangingPunct="1"/>
            <a:r>
              <a:rPr lang="en-GB" smtClean="0"/>
              <a:t>Simply add a new rule to the database, Each rule adds new knowledge, makes system smarter but processing does not change.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1"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I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1859"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I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1859"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IE"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8003"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I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body" idx="1"/>
          </p:nvPr>
        </p:nvSpPr>
        <p:spPr>
          <a:xfrm>
            <a:off x="914400" y="4349750"/>
            <a:ext cx="50292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smtClean="0"/>
          </a:p>
        </p:txBody>
      </p:sp>
      <p:sp>
        <p:nvSpPr>
          <p:cNvPr id="152579"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1150938" y="692150"/>
            <a:ext cx="4556125" cy="3416300"/>
          </a:xfrm>
          <a:ln w="12700" cap="flat">
            <a:solidFill>
              <a:schemeClr val="tx1"/>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2099" name="Rectangle 3"/>
          <p:cNvSpPr>
            <a:spLocks noGrp="1" noChangeArrowheads="1"/>
          </p:cNvSpPr>
          <p:nvPr>
            <p:ph type="body" idx="1"/>
          </p:nvPr>
        </p:nvSpPr>
        <p:spPr>
          <a:xfrm>
            <a:off x="914400" y="4346575"/>
            <a:ext cx="50292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IE"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2F45AF3-93DB-44EE-90B3-7C059D763FA1}" type="slidenum">
              <a:rPr lang="en-GB">
                <a:latin typeface="Tahoma" pitchFamily="34" charset="0"/>
              </a:rPr>
              <a:pPr eaLnBrk="1" hangingPunct="1"/>
              <a:t>68</a:t>
            </a:fld>
            <a:endParaRPr lang="en-GB">
              <a:latin typeface="Tahoma"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85453" y="8686362"/>
            <a:ext cx="2972547" cy="457638"/>
          </a:xfrm>
          <a:prstGeom prst="rect">
            <a:avLst/>
          </a:prstGeom>
          <a:noFill/>
          <a:ln w="9525">
            <a:noFill/>
            <a:miter lim="800000"/>
            <a:headEnd/>
            <a:tailEnd/>
          </a:ln>
        </p:spPr>
        <p:txBody>
          <a:bodyPr lIns="91714" tIns="45857" rIns="91714" bIns="45857" anchor="b"/>
          <a:lstStyle/>
          <a:p>
            <a:pPr algn="r" defTabSz="917575"/>
            <a:fld id="{505E235E-5BB5-4B55-9BF6-3878C65E6604}" type="slidenum">
              <a:rPr lang="en-US">
                <a:latin typeface="Tahoma" pitchFamily="34" charset="0"/>
              </a:rPr>
              <a:pPr algn="r" defTabSz="917575"/>
              <a:t>11</a:t>
            </a:fld>
            <a:endParaRPr lang="en-US">
              <a:latin typeface="Tahoma"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z="1400" smtClean="0"/>
              <a:t>Introduced the concepts of problem space and task environment. </a:t>
            </a:r>
          </a:p>
          <a:p>
            <a:pPr eaLnBrk="1" hangingPunct="1"/>
            <a:r>
              <a:rPr lang="en-US" smtClean="0"/>
              <a:t>The reason for this distinction is that individual behavior influences problem solving; this influence is greater the less structured the task is. </a:t>
            </a:r>
          </a:p>
          <a:p>
            <a:pPr eaLnBrk="1" hangingPunct="1"/>
            <a:r>
              <a:rPr lang="en-US" sz="1400" smtClean="0"/>
              <a:t>Where behavioral aspects of problem solving are closely related to the decision maker and not to the task environment, we have to look inside the person’s mind to explain this behavior.</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85453" y="8686362"/>
            <a:ext cx="2972547" cy="457638"/>
          </a:xfrm>
          <a:prstGeom prst="rect">
            <a:avLst/>
          </a:prstGeom>
          <a:noFill/>
          <a:ln w="9525">
            <a:noFill/>
            <a:miter lim="800000"/>
            <a:headEnd/>
            <a:tailEnd/>
          </a:ln>
        </p:spPr>
        <p:txBody>
          <a:bodyPr lIns="91714" tIns="45857" rIns="91714" bIns="45857" anchor="b"/>
          <a:lstStyle/>
          <a:p>
            <a:pPr algn="r" defTabSz="917575"/>
            <a:fld id="{505E235E-5BB5-4B55-9BF6-3878C65E6604}" type="slidenum">
              <a:rPr lang="en-US">
                <a:latin typeface="Tahoma" pitchFamily="34" charset="0"/>
              </a:rPr>
              <a:pPr algn="r" defTabSz="917575"/>
              <a:t>12</a:t>
            </a:fld>
            <a:endParaRPr lang="en-US">
              <a:latin typeface="Tahoma"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z="1400" dirty="0" smtClean="0"/>
              <a:t>Introduced the concepts of problem space and task environment. </a:t>
            </a:r>
          </a:p>
          <a:p>
            <a:pPr eaLnBrk="1" hangingPunct="1"/>
            <a:r>
              <a:rPr lang="en-US" dirty="0" smtClean="0"/>
              <a:t>The reason for this distinction is that individual behavior influences problem solving; this influence is greater the less structured the task is. </a:t>
            </a:r>
          </a:p>
          <a:p>
            <a:pPr eaLnBrk="1" hangingPunct="1"/>
            <a:r>
              <a:rPr lang="en-US" sz="1400" dirty="0" smtClean="0"/>
              <a:t>Where behavioral aspects of problem solving are closely related to the decision maker and not to the task environment, we have to look inside the person’s mind to explain this behavior.</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E2FEB9C-9697-40C5-9EEF-F5FF664DD1A2}" type="slidenum">
              <a:rPr lang="en-GB" sz="1200">
                <a:latin typeface="Tahoma" pitchFamily="34" charset="0"/>
              </a:rPr>
              <a:pPr algn="r" eaLnBrk="1" hangingPunct="1"/>
              <a:t>13</a:t>
            </a:fld>
            <a:endParaRPr lang="en-GB" sz="1200">
              <a:latin typeface="Tahoma" pitchFamily="34"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Use keywords to have multiple antecedents</a:t>
            </a:r>
          </a:p>
          <a:p>
            <a:r>
              <a:rPr lang="en-GB" smtClean="0"/>
              <a:t>Good habit to avoid mixing conjunction and disjunction in one rule </a:t>
            </a:r>
          </a:p>
          <a:p>
            <a:r>
              <a:rPr lang="en-GB" smtClean="0"/>
              <a:t>Ask class why ? </a:t>
            </a:r>
          </a:p>
          <a:p>
            <a:endParaRPr lang="en-GB" smtClean="0"/>
          </a:p>
          <a:p>
            <a:r>
              <a:rPr lang="en-GB" smtClean="0"/>
              <a:t>Crossing the road – lets work out a set of rules for that</a:t>
            </a:r>
          </a:p>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467544" y="6355080"/>
            <a:ext cx="8496944" cy="365760"/>
          </a:xfrm>
        </p:spPr>
        <p:txBody>
          <a:bodyPr/>
          <a:lstStyle/>
          <a:p>
            <a:pPr>
              <a:defRPr/>
            </a:pPr>
            <a:r>
              <a:rPr lang="en-IE" altLang="en-US" dirty="0" smtClean="0"/>
              <a:t>Reference - </a:t>
            </a:r>
            <a:r>
              <a:rPr lang="en-IE" altLang="en-US" dirty="0" err="1" smtClean="0"/>
              <a:t>Negnevitsky</a:t>
            </a:r>
            <a:r>
              <a:rPr lang="en-IE" altLang="en-US" dirty="0" smtClean="0"/>
              <a:t>, Artificial Intelligence: A guide to intelligent systems, 2</a:t>
            </a:r>
            <a:r>
              <a:rPr lang="en-IE" altLang="en-US" baseline="30000" dirty="0" smtClean="0"/>
              <a:t>nd</a:t>
            </a:r>
            <a:r>
              <a:rPr lang="en-IE" altLang="en-US" dirty="0" smtClean="0"/>
              <a:t> Edition, Addison Wesley</a:t>
            </a:r>
            <a:endParaRPr lang="en-US" alt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pPr>
              <a:defRPr/>
            </a:pPr>
            <a:fld id="{107EDD74-0FEA-4BA3-A33F-748EB6A46418}"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pPr>
              <a:defRPr/>
            </a:pPr>
            <a:fld id="{666F62EC-4016-4B8A-8293-8EBA8AB1AF57}" type="slidenum">
              <a:rPr lang="en-US" altLang="en-US" smtClean="0"/>
              <a:pPr>
                <a:defRPr/>
              </a:pPr>
              <a:t>‹#›</a:t>
            </a:fld>
            <a:endParaRPr lang="en-US" alt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Footer Placeholder 4"/>
          <p:cNvSpPr>
            <a:spLocks noGrp="1"/>
          </p:cNvSpPr>
          <p:nvPr>
            <p:ph type="ftr" sz="quarter" idx="11"/>
          </p:nvPr>
        </p:nvSpPr>
        <p:spPr>
          <a:xfrm>
            <a:off x="683568" y="6309320"/>
            <a:ext cx="8208912" cy="365760"/>
          </a:xfrm>
        </p:spPr>
        <p:txBody>
          <a:bodyPr/>
          <a:lstStyle/>
          <a:p>
            <a:pPr>
              <a:defRPr/>
            </a:pPr>
            <a:r>
              <a:rPr lang="en-IE" altLang="en-US" smtClean="0"/>
              <a:t>Reference - Negnevitsky, Artificial Intelligence: A guide to intelligent systems, 2nd Edition, Addison Wesley</a:t>
            </a:r>
            <a:endParaRPr lang="en-US" alt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pPr>
              <a:defRPr/>
            </a:pPr>
            <a:endParaRPr lang="en-US" alt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IE" altLang="en-US" smtClean="0"/>
              <a:t>Reference - Negnevitsky, Artificial Intelligence: A guide to intelligent systems, 2nd Edition, Addison Wesley</a:t>
            </a:r>
            <a:endParaRPr lang="en-US" altLang="en-US"/>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pPr>
              <a:defRPr/>
            </a:pPr>
            <a:fld id="{137889CB-D4C5-44BA-89B0-82036BAC8904}" type="slidenum">
              <a:rPr lang="en-US" altLang="en-US" smtClean="0"/>
              <a:pPr>
                <a:defRPr/>
              </a:pPr>
              <a:t>‹#›</a:t>
            </a:fld>
            <a:endParaRPr lang="en-US" alt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683568" y="6381328"/>
            <a:ext cx="8136904" cy="365760"/>
          </a:xfrm>
        </p:spPr>
        <p:txBody>
          <a:bodyPr/>
          <a:lstStyle/>
          <a:p>
            <a:pPr algn="l">
              <a:defRPr/>
            </a:pPr>
            <a:r>
              <a:rPr lang="en-IE" altLang="en-US" smtClean="0"/>
              <a:t>Reference - Negnevitsky, Artificial Intelligence: A guide to intelligent systems, 2nd Edition, Addison Wesley</a:t>
            </a:r>
            <a:endParaRPr lang="en-US" alt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683568" y="6375608"/>
            <a:ext cx="8208912" cy="365760"/>
          </a:xfrm>
        </p:spPr>
        <p:txBody>
          <a:bodyPr/>
          <a:lstStyle/>
          <a:p>
            <a:pPr>
              <a:defRPr/>
            </a:pPr>
            <a:r>
              <a:rPr lang="en-IE" altLang="en-US" dirty="0" smtClean="0"/>
              <a:t>Reference - </a:t>
            </a:r>
            <a:r>
              <a:rPr lang="en-IE" altLang="en-US" dirty="0" err="1" smtClean="0"/>
              <a:t>Negnevitsky</a:t>
            </a:r>
            <a:r>
              <a:rPr lang="en-IE" altLang="en-US" dirty="0" smtClean="0"/>
              <a:t>, Artificial Intelligence: A guide to intelligent systems, 2</a:t>
            </a:r>
            <a:r>
              <a:rPr lang="en-IE" altLang="en-US" baseline="30000" dirty="0" smtClean="0"/>
              <a:t>nd</a:t>
            </a:r>
            <a:r>
              <a:rPr lang="en-IE" altLang="en-US" dirty="0" smtClean="0"/>
              <a:t> Edition, Addison Wesley</a:t>
            </a:r>
            <a:endParaRPr lang="en-US" alt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pPr>
              <a:defRPr/>
            </a:pPr>
            <a:fld id="{579B98C6-C498-4DDD-A58D-A7955CE9FB58}" type="slidenum">
              <a:rPr lang="en-US" altLang="en-US" smtClean="0"/>
              <a:pPr>
                <a:defRPr/>
              </a:pPr>
              <a:t>‹#›</a:t>
            </a:fld>
            <a:endParaRPr lang="en-US" alt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pPr>
              <a:defRPr/>
            </a:pPr>
            <a:fld id="{B0D29199-E969-4CAE-AE47-BC39EB040EA0}" type="slidenum">
              <a:rPr lang="en-US" altLang="en-US" smtClean="0"/>
              <a:pPr>
                <a:defRPr/>
              </a:pPr>
              <a:t>‹#›</a:t>
            </a:fld>
            <a:endParaRPr lang="en-US" alt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pPr>
              <a:defRPr/>
            </a:pPr>
            <a:fld id="{AEBD3D9E-6349-42DE-8B86-E9483A8929DF}" type="slidenum">
              <a:rPr lang="en-US" altLang="en-US" smtClean="0"/>
              <a:pPr>
                <a:defRPr/>
              </a:pPr>
              <a:t>‹#›</a:t>
            </a:fld>
            <a:endParaRPr lang="en-US"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pPr>
              <a:defRPr/>
            </a:pPr>
            <a:fld id="{C21065DD-75F9-4676-91FD-2BB4E9433E2F}" type="slidenum">
              <a:rPr lang="en-US" altLang="en-US" smtClean="0"/>
              <a:pPr>
                <a:defRPr/>
              </a:pPr>
              <a:t>‹#›</a:t>
            </a:fld>
            <a:endParaRPr lang="en-US"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683568" y="6356350"/>
            <a:ext cx="8208912" cy="365760"/>
          </a:xfrm>
          <a:prstGeom prst="rect">
            <a:avLst/>
          </a:prstGeom>
        </p:spPr>
        <p:txBody>
          <a:bodyPr vert="horz"/>
          <a:lstStyle>
            <a:lvl1pPr algn="l" eaLnBrk="1" latinLnBrk="0" hangingPunct="1">
              <a:defRPr kumimoji="0" sz="1400">
                <a:solidFill>
                  <a:schemeClr val="tx2"/>
                </a:solidFill>
              </a:defRPr>
            </a:lvl1pPr>
          </a:lstStyle>
          <a:p>
            <a:pPr>
              <a:defRPr/>
            </a:pPr>
            <a:r>
              <a:rPr lang="en-IE" altLang="en-US" smtClean="0"/>
              <a:t>Reference - Negnevitsky, Artificial Intelligence: A guide to intelligent systems, 2nd Edition, Addison Wesley</a:t>
            </a:r>
            <a:endParaRPr lang="en-US" alt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iming>
    <p:tnLst>
      <p:par>
        <p:cTn id="1" dur="indefinite" restart="never" nodeType="tmRoot"/>
      </p:par>
    </p:tnLst>
  </p:timing>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mtClean="0"/>
              <a:t>Knowledge Acquisition and Modelling</a:t>
            </a:r>
            <a:endParaRPr lang="en-IE" dirty="0"/>
          </a:p>
        </p:txBody>
      </p:sp>
      <p:sp>
        <p:nvSpPr>
          <p:cNvPr id="3" name="Subtitle 2"/>
          <p:cNvSpPr>
            <a:spLocks noGrp="1"/>
          </p:cNvSpPr>
          <p:nvPr>
            <p:ph type="subTitle" idx="1"/>
          </p:nvPr>
        </p:nvSpPr>
        <p:spPr/>
        <p:txBody>
          <a:bodyPr/>
          <a:lstStyle/>
          <a:p>
            <a:r>
              <a:rPr lang="en-GB" smtClean="0"/>
              <a:t>Expert Systems, Rule Based Systems</a:t>
            </a:r>
          </a:p>
          <a:p>
            <a:endParaRPr lang="en-IE" dirty="0"/>
          </a:p>
        </p:txBody>
      </p:sp>
      <p:sp>
        <p:nvSpPr>
          <p:cNvPr id="4" name="Footer Placeholder 3"/>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2125363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Production System Model</a:t>
            </a:r>
            <a:endParaRPr lang="en-IE" dirty="0"/>
          </a:p>
        </p:txBody>
      </p:sp>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dirty="0"/>
          </a:p>
        </p:txBody>
      </p:sp>
      <p:sp>
        <p:nvSpPr>
          <p:cNvPr id="4" name="Content Placeholder 3"/>
          <p:cNvSpPr>
            <a:spLocks noGrp="1"/>
          </p:cNvSpPr>
          <p:nvPr>
            <p:ph sz="quarter" idx="1"/>
          </p:nvPr>
        </p:nvSpPr>
        <p:spPr/>
        <p:txBody>
          <a:bodyPr/>
          <a:lstStyle/>
          <a:p>
            <a:r>
              <a:rPr lang="en-IE" dirty="0" smtClean="0"/>
              <a:t>Newell and Simon 1972</a:t>
            </a:r>
          </a:p>
          <a:p>
            <a:r>
              <a:rPr lang="en-IE" dirty="0" smtClean="0"/>
              <a:t>Humans </a:t>
            </a:r>
            <a:r>
              <a:rPr lang="en-IE" dirty="0"/>
              <a:t>solve problems by applying their knowledge (expressed as </a:t>
            </a:r>
            <a:r>
              <a:rPr lang="en-IE" dirty="0" smtClean="0"/>
              <a:t>production rules</a:t>
            </a:r>
            <a:r>
              <a:rPr lang="en-IE" dirty="0"/>
              <a:t>) to a given problem represented by problem-specific </a:t>
            </a:r>
            <a:r>
              <a:rPr lang="en-IE" dirty="0" smtClean="0"/>
              <a:t>information</a:t>
            </a:r>
          </a:p>
          <a:p>
            <a:r>
              <a:rPr lang="en-IE" dirty="0" smtClean="0"/>
              <a:t>Production </a:t>
            </a:r>
            <a:r>
              <a:rPr lang="en-IE" dirty="0"/>
              <a:t>rules are stored in the long-term memory and the </a:t>
            </a:r>
            <a:r>
              <a:rPr lang="en-IE" dirty="0" smtClean="0"/>
              <a:t>problem-specific information </a:t>
            </a:r>
            <a:r>
              <a:rPr lang="en-IE" dirty="0"/>
              <a:t>or facts in the short-term memory</a:t>
            </a:r>
            <a:endParaRPr lang="en-IE" dirty="0"/>
          </a:p>
        </p:txBody>
      </p:sp>
    </p:spTree>
    <p:extLst>
      <p:ext uri="{BB962C8B-B14F-4D97-AF65-F5344CB8AC3E}">
        <p14:creationId xmlns:p14="http://schemas.microsoft.com/office/powerpoint/2010/main" val="4272836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title"/>
          </p:nvPr>
        </p:nvSpPr>
        <p:spPr/>
        <p:txBody>
          <a:bodyPr>
            <a:normAutofit fontScale="90000"/>
          </a:bodyPr>
          <a:lstStyle/>
          <a:p>
            <a:r>
              <a:rPr lang="en-IE" smtClean="0"/>
              <a:t>Newell and Simon’s Human Problem Solving</a:t>
            </a:r>
            <a:endParaRPr lang="en-US" smtClean="0"/>
          </a:p>
        </p:txBody>
      </p:sp>
      <p:sp>
        <p:nvSpPr>
          <p:cNvPr id="20483" name="Rectangle 12"/>
          <p:cNvSpPr>
            <a:spLocks noGrp="1" noChangeArrowheads="1"/>
          </p:cNvSpPr>
          <p:nvPr>
            <p:ph sz="quarter" idx="1"/>
          </p:nvPr>
        </p:nvSpPr>
        <p:spPr/>
        <p:txBody>
          <a:bodyPr/>
          <a:lstStyle/>
          <a:p>
            <a:r>
              <a:rPr lang="en-US" dirty="0" smtClean="0"/>
              <a:t>Problem space </a:t>
            </a:r>
          </a:p>
          <a:p>
            <a:pPr lvl="1"/>
            <a:r>
              <a:rPr lang="en-US" dirty="0" smtClean="0"/>
              <a:t>A person’s internal (mental) representation of a problem, and the place where problem-solving activity takes place. </a:t>
            </a:r>
          </a:p>
          <a:p>
            <a:pPr lvl="1"/>
            <a:r>
              <a:rPr lang="en-IE" dirty="0" smtClean="0"/>
              <a:t>Model known as </a:t>
            </a:r>
            <a:r>
              <a:rPr lang="en-IE" b="1" dirty="0" smtClean="0"/>
              <a:t>performance model</a:t>
            </a:r>
          </a:p>
          <a:p>
            <a:pPr lvl="1"/>
            <a:r>
              <a:rPr lang="en-US" dirty="0" smtClean="0"/>
              <a:t>Represents the problem solving behavior of one person who is performing a specific task, but are not adequate for system development since they are constrained to a single performer on a single task. </a:t>
            </a:r>
          </a:p>
          <a:p>
            <a:pPr lvl="1"/>
            <a:r>
              <a:rPr lang="en-US" dirty="0" smtClean="0"/>
              <a:t>Seen as consisting of knowledge states, and problem solving proceeds by a selective search within the problem space, according to Newell and Simon using rules of thumb (heuristics) to guide the search. </a:t>
            </a:r>
            <a:endParaRPr lang="en-US" dirty="0" smtClean="0"/>
          </a:p>
        </p:txBody>
      </p:sp>
    </p:spTree>
    <p:extLst>
      <p:ext uri="{BB962C8B-B14F-4D97-AF65-F5344CB8AC3E}">
        <p14:creationId xmlns:p14="http://schemas.microsoft.com/office/powerpoint/2010/main" val="3631289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title"/>
          </p:nvPr>
        </p:nvSpPr>
        <p:spPr/>
        <p:txBody>
          <a:bodyPr>
            <a:normAutofit fontScale="90000"/>
          </a:bodyPr>
          <a:lstStyle/>
          <a:p>
            <a:r>
              <a:rPr lang="en-IE" smtClean="0"/>
              <a:t>Newell and Simon’s Human Problem Solving</a:t>
            </a:r>
            <a:endParaRPr lang="en-US" smtClean="0"/>
          </a:p>
        </p:txBody>
      </p:sp>
      <p:sp>
        <p:nvSpPr>
          <p:cNvPr id="20484" name="Rectangle 13"/>
          <p:cNvSpPr>
            <a:spLocks noGrp="1" noChangeArrowheads="1"/>
          </p:cNvSpPr>
          <p:nvPr>
            <p:ph sz="quarter" idx="1"/>
          </p:nvPr>
        </p:nvSpPr>
        <p:spPr/>
        <p:txBody>
          <a:bodyPr/>
          <a:lstStyle/>
          <a:p>
            <a:r>
              <a:rPr lang="en-US" dirty="0" smtClean="0"/>
              <a:t>Task environment </a:t>
            </a:r>
          </a:p>
          <a:p>
            <a:pPr lvl="1"/>
            <a:r>
              <a:rPr lang="en-US" dirty="0" smtClean="0"/>
              <a:t>The physical and social environment in which problem solving takes place. </a:t>
            </a:r>
          </a:p>
          <a:p>
            <a:pPr lvl="1"/>
            <a:r>
              <a:rPr lang="en-US" dirty="0" smtClean="0"/>
              <a:t>Situations which do not influence individual behavior can be studied by only analyzing the task environment. </a:t>
            </a:r>
          </a:p>
          <a:p>
            <a:pPr lvl="1"/>
            <a:r>
              <a:rPr lang="en-IE" dirty="0" smtClean="0"/>
              <a:t>Model known as the </a:t>
            </a:r>
            <a:r>
              <a:rPr lang="en-IE" b="1" dirty="0" smtClean="0"/>
              <a:t>task model</a:t>
            </a:r>
            <a:endParaRPr lang="en-IE" b="1" dirty="0" smtClean="0"/>
          </a:p>
        </p:txBody>
      </p:sp>
    </p:spTree>
    <p:extLst>
      <p:ext uri="{BB962C8B-B14F-4D97-AF65-F5344CB8AC3E}">
        <p14:creationId xmlns:p14="http://schemas.microsoft.com/office/powerpoint/2010/main" val="4045401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GB" smtClean="0"/>
              <a:t>Terminology</a:t>
            </a:r>
            <a:endParaRPr lang="en-GB" smtClean="0"/>
          </a:p>
        </p:txBody>
      </p:sp>
      <p:sp>
        <p:nvSpPr>
          <p:cNvPr id="155651" name="Rectangle 3"/>
          <p:cNvSpPr>
            <a:spLocks noGrp="1" noChangeArrowheads="1"/>
          </p:cNvSpPr>
          <p:nvPr>
            <p:ph sz="quarter" idx="1"/>
          </p:nvPr>
        </p:nvSpPr>
        <p:spPr/>
        <p:txBody>
          <a:bodyPr/>
          <a:lstStyle/>
          <a:p>
            <a:pPr>
              <a:lnSpc>
                <a:spcPct val="90000"/>
              </a:lnSpc>
            </a:pPr>
            <a:r>
              <a:rPr lang="en-GB" smtClean="0"/>
              <a:t>Rule can have multiple antecedents</a:t>
            </a:r>
          </a:p>
          <a:p>
            <a:pPr lvl="1">
              <a:lnSpc>
                <a:spcPct val="90000"/>
              </a:lnSpc>
            </a:pPr>
            <a:r>
              <a:rPr lang="en-GB" smtClean="0"/>
              <a:t>Conjunction AND</a:t>
            </a:r>
          </a:p>
          <a:p>
            <a:pPr lvl="1">
              <a:lnSpc>
                <a:spcPct val="90000"/>
              </a:lnSpc>
            </a:pPr>
            <a:r>
              <a:rPr lang="en-GB" smtClean="0"/>
              <a:t>Disjunction OR</a:t>
            </a:r>
          </a:p>
          <a:p>
            <a:pPr lvl="1">
              <a:lnSpc>
                <a:spcPct val="90000"/>
              </a:lnSpc>
            </a:pPr>
            <a:r>
              <a:rPr lang="en-GB" smtClean="0"/>
              <a:t>Or a combination of both</a:t>
            </a:r>
          </a:p>
          <a:p>
            <a:pPr>
              <a:lnSpc>
                <a:spcPct val="90000"/>
              </a:lnSpc>
            </a:pPr>
            <a:r>
              <a:rPr lang="en-GB" smtClean="0"/>
              <a:t>Consequent can have multiple clauses</a:t>
            </a:r>
          </a:p>
          <a:p>
            <a:pPr lvl="1">
              <a:lnSpc>
                <a:spcPct val="90000"/>
              </a:lnSpc>
            </a:pPr>
            <a:r>
              <a:rPr lang="en-GB" smtClean="0"/>
              <a:t>IF &lt;antecedent&gt; THEN &lt;consequent1&gt;</a:t>
            </a:r>
          </a:p>
          <a:p>
            <a:pPr lvl="4">
              <a:lnSpc>
                <a:spcPct val="90000"/>
              </a:lnSpc>
              <a:buFont typeface="Wingdings" pitchFamily="2" charset="2"/>
              <a:buNone/>
            </a:pPr>
            <a:r>
              <a:rPr lang="en-GB" sz="2400" smtClean="0"/>
              <a:t>		</a:t>
            </a:r>
            <a:r>
              <a:rPr lang="en-GB" sz="2800" smtClean="0"/>
              <a:t>	     &lt;consequent2&gt;</a:t>
            </a:r>
          </a:p>
          <a:p>
            <a:pPr lvl="4">
              <a:lnSpc>
                <a:spcPct val="90000"/>
              </a:lnSpc>
              <a:buFont typeface="Wingdings" pitchFamily="2" charset="2"/>
              <a:buNone/>
            </a:pPr>
            <a:endParaRPr lang="en-GB" sz="2800" smtClean="0"/>
          </a:p>
          <a:p>
            <a:pPr lvl="4">
              <a:lnSpc>
                <a:spcPct val="90000"/>
              </a:lnSpc>
              <a:buFont typeface="Wingdings" pitchFamily="2" charset="2"/>
              <a:buNone/>
            </a:pPr>
            <a:r>
              <a:rPr lang="en-GB" sz="2800" smtClean="0"/>
              <a:t>                         &lt;consequentn&gt;</a:t>
            </a:r>
            <a:endParaRPr lang="en-GB" sz="2800" smtClean="0"/>
          </a:p>
        </p:txBody>
      </p:sp>
      <p:sp>
        <p:nvSpPr>
          <p:cNvPr id="155652" name="Line 4"/>
          <p:cNvSpPr>
            <a:spLocks noChangeShapeType="1"/>
          </p:cNvSpPr>
          <p:nvPr/>
        </p:nvSpPr>
        <p:spPr bwMode="auto">
          <a:xfrm>
            <a:off x="6172200" y="5105400"/>
            <a:ext cx="0" cy="45720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Terminology</a:t>
            </a:r>
            <a:endParaRPr lang="en-IE" dirty="0"/>
          </a:p>
        </p:txBody>
      </p:sp>
      <p:sp>
        <p:nvSpPr>
          <p:cNvPr id="3" name="Content Placeholder 2"/>
          <p:cNvSpPr>
            <a:spLocks noGrp="1"/>
          </p:cNvSpPr>
          <p:nvPr>
            <p:ph sz="quarter" idx="1"/>
          </p:nvPr>
        </p:nvSpPr>
        <p:spPr/>
        <p:txBody>
          <a:bodyPr>
            <a:normAutofit/>
          </a:bodyPr>
          <a:lstStyle/>
          <a:p>
            <a:r>
              <a:rPr lang="en-IE" sz="3200" smtClean="0"/>
              <a:t>Antecedent of a rule incorporates: </a:t>
            </a:r>
          </a:p>
          <a:p>
            <a:pPr lvl="1"/>
            <a:r>
              <a:rPr lang="en-IE" sz="2800" smtClean="0"/>
              <a:t>an </a:t>
            </a:r>
            <a:r>
              <a:rPr lang="en-IE" sz="2800" b="1" smtClean="0"/>
              <a:t>object</a:t>
            </a:r>
            <a:r>
              <a:rPr lang="en-IE" sz="2800" smtClean="0"/>
              <a:t> (linguistic object)</a:t>
            </a:r>
          </a:p>
          <a:p>
            <a:pPr lvl="1"/>
            <a:r>
              <a:rPr lang="en-IE" sz="2800" smtClean="0"/>
              <a:t>and its </a:t>
            </a:r>
            <a:r>
              <a:rPr lang="en-IE" sz="2800" b="1" smtClean="0"/>
              <a:t>value</a:t>
            </a:r>
          </a:p>
          <a:p>
            <a:pPr lvl="1"/>
            <a:r>
              <a:rPr lang="en-IE" sz="2800" smtClean="0"/>
              <a:t>linked by an </a:t>
            </a:r>
            <a:r>
              <a:rPr lang="en-IE" sz="2800" b="1" smtClean="0"/>
              <a:t>operator</a:t>
            </a:r>
          </a:p>
          <a:p>
            <a:pPr lvl="2"/>
            <a:r>
              <a:rPr lang="en-IE" sz="2800" smtClean="0"/>
              <a:t>identifies the object and assigns the value.</a:t>
            </a:r>
          </a:p>
          <a:p>
            <a:pPr lvl="2"/>
            <a:r>
              <a:rPr lang="en-IE" sz="2800" smtClean="0"/>
              <a:t>is, are, is not, are not are used to assign a symbolic value to a linguistic object</a:t>
            </a:r>
          </a:p>
          <a:p>
            <a:pPr lvl="2"/>
            <a:r>
              <a:rPr lang="en-IE" sz="2800" smtClean="0"/>
              <a:t>can also use mathematical operators &gt;, &lt;, = etc</a:t>
            </a:r>
            <a:endParaRPr lang="en-IE" sz="2800" dirty="0"/>
          </a:p>
        </p:txBody>
      </p:sp>
      <p:sp>
        <p:nvSpPr>
          <p:cNvPr id="6" name="Footer Placeholder 5"/>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240130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Terminology</a:t>
            </a:r>
            <a:endParaRPr lang="en-IE" dirty="0"/>
          </a:p>
        </p:txBody>
      </p:sp>
      <p:sp>
        <p:nvSpPr>
          <p:cNvPr id="3" name="Content Placeholder 2"/>
          <p:cNvSpPr>
            <a:spLocks noGrp="1"/>
          </p:cNvSpPr>
          <p:nvPr>
            <p:ph sz="quarter" idx="1"/>
          </p:nvPr>
        </p:nvSpPr>
        <p:spPr/>
        <p:txBody>
          <a:bodyPr/>
          <a:lstStyle/>
          <a:p>
            <a:r>
              <a:rPr lang="en-IE" smtClean="0"/>
              <a:t>Consequent of a rule </a:t>
            </a:r>
          </a:p>
          <a:p>
            <a:pPr lvl="1"/>
            <a:r>
              <a:rPr lang="en-IE" smtClean="0"/>
              <a:t>combines an object and a value connected by an operator</a:t>
            </a:r>
          </a:p>
          <a:p>
            <a:pPr lvl="1"/>
            <a:r>
              <a:rPr lang="en-IE" smtClean="0"/>
              <a:t>operator assigns the value to the linguistic object</a:t>
            </a:r>
          </a:p>
          <a:p>
            <a:pPr lvl="1"/>
            <a:r>
              <a:rPr lang="en-IE" smtClean="0"/>
              <a:t>numerical objects and even simple arithmetical expression can also be used in a rule consequent</a:t>
            </a:r>
            <a:endParaRPr lang="en-IE" dirty="0" smtClean="0"/>
          </a:p>
        </p:txBody>
      </p:sp>
      <p:sp>
        <p:nvSpPr>
          <p:cNvPr id="8" name="Footer Placeholder 7"/>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493947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GB" smtClean="0"/>
              <a:t>Rules Represent</a:t>
            </a:r>
            <a:endParaRPr lang="en-GB" dirty="0" smtClean="0"/>
          </a:p>
        </p:txBody>
      </p:sp>
      <p:sp>
        <p:nvSpPr>
          <p:cNvPr id="157699" name="Rectangle 3"/>
          <p:cNvSpPr>
            <a:spLocks noGrp="1" noChangeArrowheads="1"/>
          </p:cNvSpPr>
          <p:nvPr>
            <p:ph sz="quarter" idx="1"/>
          </p:nvPr>
        </p:nvSpPr>
        <p:spPr/>
        <p:txBody>
          <a:bodyPr>
            <a:noAutofit/>
          </a:bodyPr>
          <a:lstStyle/>
          <a:p>
            <a:r>
              <a:rPr lang="en-GB" sz="2000" smtClean="0"/>
              <a:t>Relation:</a:t>
            </a:r>
          </a:p>
          <a:p>
            <a:pPr lvl="1"/>
            <a:r>
              <a:rPr lang="en-GB" sz="2000" smtClean="0"/>
              <a:t>IF fuel tank is empty then car is dead</a:t>
            </a:r>
          </a:p>
          <a:p>
            <a:r>
              <a:rPr lang="en-GB" sz="2000" smtClean="0"/>
              <a:t>Recommendation:</a:t>
            </a:r>
          </a:p>
          <a:p>
            <a:pPr lvl="1"/>
            <a:r>
              <a:rPr lang="en-GB" sz="2000" smtClean="0"/>
              <a:t>If the season is autumn </a:t>
            </a:r>
          </a:p>
          <a:p>
            <a:pPr lvl="1"/>
            <a:r>
              <a:rPr lang="en-GB" sz="2000" smtClean="0"/>
              <a:t>And the sky is cloudy</a:t>
            </a:r>
          </a:p>
          <a:p>
            <a:pPr lvl="1"/>
            <a:r>
              <a:rPr lang="en-GB" sz="2000" smtClean="0"/>
              <a:t>And the forecast is drizzle</a:t>
            </a:r>
          </a:p>
          <a:p>
            <a:pPr lvl="1"/>
            <a:r>
              <a:rPr lang="en-GB" sz="2000" smtClean="0"/>
              <a:t>Then the advice is take an umbrella</a:t>
            </a:r>
          </a:p>
          <a:p>
            <a:r>
              <a:rPr lang="en-GB" sz="2000" smtClean="0"/>
              <a:t>Directive</a:t>
            </a:r>
          </a:p>
          <a:p>
            <a:pPr lvl="1"/>
            <a:r>
              <a:rPr lang="en-GB" sz="2000" smtClean="0"/>
              <a:t>If the car is dead</a:t>
            </a:r>
          </a:p>
          <a:p>
            <a:pPr lvl="1"/>
            <a:r>
              <a:rPr lang="en-GB" sz="2000" smtClean="0"/>
              <a:t>And the fuel tank is empty</a:t>
            </a:r>
          </a:p>
          <a:p>
            <a:pPr lvl="1"/>
            <a:r>
              <a:rPr lang="en-GB" sz="2000" smtClean="0"/>
              <a:t>Then the action is refuel the car</a:t>
            </a:r>
          </a:p>
          <a:p>
            <a:endParaRPr lang="en-GB" sz="2000" dirty="0" smtClean="0"/>
          </a:p>
        </p:txBody>
      </p:sp>
      <p:sp>
        <p:nvSpPr>
          <p:cNvPr id="2" name="Content Placeholder 1"/>
          <p:cNvSpPr>
            <a:spLocks noGrp="1"/>
          </p:cNvSpPr>
          <p:nvPr>
            <p:ph sz="quarter" idx="2"/>
          </p:nvPr>
        </p:nvSpPr>
        <p:spPr>
          <a:xfrm>
            <a:off x="4632198" y="1216152"/>
            <a:ext cx="4511802" cy="4937760"/>
          </a:xfrm>
        </p:spPr>
        <p:txBody>
          <a:bodyPr>
            <a:noAutofit/>
          </a:bodyPr>
          <a:lstStyle/>
          <a:p>
            <a:r>
              <a:rPr lang="en-GB" sz="2000" smtClean="0"/>
              <a:t>Strategy</a:t>
            </a:r>
          </a:p>
          <a:p>
            <a:pPr lvl="1"/>
            <a:r>
              <a:rPr lang="en-GB" sz="2000" smtClean="0"/>
              <a:t>If the car is dead</a:t>
            </a:r>
          </a:p>
          <a:p>
            <a:pPr lvl="2"/>
            <a:r>
              <a:rPr lang="en-GB" sz="1700" smtClean="0"/>
              <a:t>Then the action is check the fuel tank </a:t>
            </a:r>
          </a:p>
          <a:p>
            <a:pPr lvl="2"/>
            <a:r>
              <a:rPr lang="en-GB" sz="1700" smtClean="0"/>
              <a:t>step 1 is complete</a:t>
            </a:r>
          </a:p>
          <a:p>
            <a:pPr lvl="1"/>
            <a:r>
              <a:rPr lang="en-GB" sz="2000" smtClean="0"/>
              <a:t>If step1 is complete </a:t>
            </a:r>
          </a:p>
          <a:p>
            <a:pPr lvl="2"/>
            <a:r>
              <a:rPr lang="en-GB" sz="1700" smtClean="0"/>
              <a:t>And the fuel tank is empty</a:t>
            </a:r>
          </a:p>
          <a:p>
            <a:pPr lvl="2"/>
            <a:r>
              <a:rPr lang="en-GB" sz="1700" smtClean="0"/>
              <a:t>Then check the battery </a:t>
            </a:r>
          </a:p>
          <a:p>
            <a:pPr lvl="2"/>
            <a:r>
              <a:rPr lang="en-GB" sz="1700" smtClean="0"/>
              <a:t>	step 2 is complete</a:t>
            </a:r>
            <a:endParaRPr lang="en-GB" sz="2000" smtClean="0"/>
          </a:p>
          <a:p>
            <a:r>
              <a:rPr lang="en-GB" sz="2000" smtClean="0"/>
              <a:t>Heuristic (rule of thumb)</a:t>
            </a:r>
          </a:p>
          <a:p>
            <a:pPr lvl="1"/>
            <a:r>
              <a:rPr lang="en-GB" sz="2000" smtClean="0"/>
              <a:t>If the spill is liquid</a:t>
            </a:r>
          </a:p>
          <a:p>
            <a:pPr lvl="1"/>
            <a:r>
              <a:rPr lang="en-GB" sz="2000" smtClean="0"/>
              <a:t>And the spill ph is &lt; 0</a:t>
            </a:r>
          </a:p>
          <a:p>
            <a:pPr lvl="1"/>
            <a:r>
              <a:rPr lang="en-GB" sz="2000" smtClean="0"/>
              <a:t>And the spill smell is vinegar </a:t>
            </a:r>
          </a:p>
          <a:p>
            <a:pPr lvl="1"/>
            <a:r>
              <a:rPr lang="en-GB" sz="2000" smtClean="0"/>
              <a:t>Then the spill material is acetic acid</a:t>
            </a:r>
          </a:p>
          <a:p>
            <a:endParaRPr lang="en-IE" sz="2000" dirty="0"/>
          </a:p>
        </p:txBody>
      </p:sp>
      <p:sp>
        <p:nvSpPr>
          <p:cNvPr id="6" name="Footer Placeholder 5"/>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dirty="0"/>
          </a:p>
        </p:txBody>
      </p:sp>
    </p:spTree>
    <p:extLst>
      <p:ext uri="{BB962C8B-B14F-4D97-AF65-F5344CB8AC3E}">
        <p14:creationId xmlns:p14="http://schemas.microsoft.com/office/powerpoint/2010/main" val="2976580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IE" smtClean="0"/>
              <a:t>Terminology</a:t>
            </a:r>
            <a:endParaRPr lang="en-IE" dirty="0" smtClean="0"/>
          </a:p>
        </p:txBody>
      </p:sp>
      <p:sp>
        <p:nvSpPr>
          <p:cNvPr id="159747" name="Rectangle 3"/>
          <p:cNvSpPr>
            <a:spLocks noGrp="1" noChangeArrowheads="1"/>
          </p:cNvSpPr>
          <p:nvPr>
            <p:ph sz="quarter" idx="1"/>
          </p:nvPr>
        </p:nvSpPr>
        <p:spPr/>
        <p:txBody>
          <a:bodyPr/>
          <a:lstStyle/>
          <a:p>
            <a:r>
              <a:rPr lang="en-GB" smtClean="0"/>
              <a:t>In a production system, the rules are stored together, in an area called the </a:t>
            </a:r>
            <a:r>
              <a:rPr lang="en-GB" b="1" smtClean="0"/>
              <a:t>rulebase</a:t>
            </a:r>
            <a:endParaRPr lang="en-IE" b="1"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1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1796"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mtClean="0"/>
              <a:t>Conditional branching</a:t>
            </a:r>
            <a:endParaRPr lang="en-GB" smtClean="0"/>
          </a:p>
        </p:txBody>
      </p:sp>
      <p:sp>
        <p:nvSpPr>
          <p:cNvPr id="161797" name="Rectangle 5"/>
          <p:cNvSpPr>
            <a:spLocks noGrp="1" noChangeArrowheads="1"/>
          </p:cNvSpPr>
          <p:nvPr>
            <p:ph sz="quarter" idx="1"/>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mtClean="0"/>
              <a:t>Is a production rule the same as a conditional branching statement?</a:t>
            </a:r>
          </a:p>
          <a:p>
            <a:pPr>
              <a:buFont typeface="Wingdings" pitchFamily="2" charset="2"/>
              <a:buNone/>
            </a:pPr>
            <a:endParaRPr lang="en-GB" smtClean="0"/>
          </a:p>
          <a:p>
            <a:r>
              <a:rPr lang="en-GB" smtClean="0"/>
              <a:t>A production rule looks similar to the </a:t>
            </a:r>
          </a:p>
          <a:p>
            <a:pPr>
              <a:buFont typeface="Wingdings" pitchFamily="2" charset="2"/>
              <a:buNone/>
            </a:pPr>
            <a:r>
              <a:rPr lang="en-GB" smtClean="0">
                <a:solidFill>
                  <a:schemeClr val="hlink"/>
                </a:solidFill>
              </a:rPr>
              <a:t>if (statement to be evaluated) then (action)</a:t>
            </a:r>
            <a:r>
              <a:rPr lang="en-GB" smtClean="0"/>
              <a:t> pattern which is a familiar feature of all conventional programming languages.</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3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3844"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mtClean="0"/>
              <a:t>Conditional branching</a:t>
            </a:r>
            <a:endParaRPr lang="en-GB" smtClean="0"/>
          </a:p>
        </p:txBody>
      </p:sp>
      <p:sp>
        <p:nvSpPr>
          <p:cNvPr id="163845" name="Rectangle 5"/>
          <p:cNvSpPr>
            <a:spLocks noGrp="1" noChangeArrowheads="1"/>
          </p:cNvSpPr>
          <p:nvPr>
            <p:ph sz="quarter" idx="1"/>
          </p:nvPr>
        </p:nvSpPr>
        <p:spPr>
          <a:xfrm>
            <a:off x="468313" y="1484313"/>
            <a:ext cx="8229600" cy="4411662"/>
          </a:xfrm>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mtClean="0"/>
              <a:t>e.g. The following fragment from a C program:</a:t>
            </a:r>
            <a:endParaRPr lang="en-GB" smtClean="0"/>
          </a:p>
        </p:txBody>
      </p:sp>
      <p:sp>
        <p:nvSpPr>
          <p:cNvPr id="163846" name="Rectangle 6"/>
          <p:cNvSpPr>
            <a:spLocks noChangeArrowheads="1"/>
          </p:cNvSpPr>
          <p:nvPr/>
        </p:nvSpPr>
        <p:spPr bwMode="auto">
          <a:xfrm>
            <a:off x="685799" y="2132856"/>
            <a:ext cx="806266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tx2"/>
              </a:buClr>
              <a:buSzPct val="70000"/>
              <a:buFont typeface="Wingdings" pitchFamily="2" charset="2"/>
              <a:buNone/>
            </a:pPr>
            <a:r>
              <a:rPr lang="en-GB" dirty="0"/>
              <a:t>{	</a:t>
            </a:r>
            <a:r>
              <a:rPr lang="en-GB" dirty="0" err="1"/>
              <a:t>int</a:t>
            </a:r>
            <a:r>
              <a:rPr lang="en-GB" dirty="0"/>
              <a:t> magic;</a:t>
            </a:r>
          </a:p>
          <a:p>
            <a:pPr marL="342900" indent="-342900" eaLnBrk="0" hangingPunct="0">
              <a:spcBef>
                <a:spcPct val="20000"/>
              </a:spcBef>
              <a:buClr>
                <a:schemeClr val="tx2"/>
              </a:buClr>
              <a:buSzPct val="70000"/>
              <a:buFont typeface="Wingdings" pitchFamily="2" charset="2"/>
              <a:buNone/>
            </a:pPr>
            <a:r>
              <a:rPr lang="en-GB" dirty="0"/>
              <a:t>	</a:t>
            </a:r>
            <a:r>
              <a:rPr lang="en-GB" dirty="0" err="1"/>
              <a:t>int</a:t>
            </a:r>
            <a:r>
              <a:rPr lang="en-GB" dirty="0"/>
              <a:t> guess;</a:t>
            </a:r>
          </a:p>
          <a:p>
            <a:pPr marL="342900" indent="-342900" eaLnBrk="0" hangingPunct="0">
              <a:spcBef>
                <a:spcPct val="20000"/>
              </a:spcBef>
              <a:buClr>
                <a:schemeClr val="tx2"/>
              </a:buClr>
              <a:buSzPct val="70000"/>
              <a:buFont typeface="Wingdings" pitchFamily="2" charset="2"/>
              <a:buNone/>
            </a:pPr>
            <a:r>
              <a:rPr lang="en-GB" dirty="0"/>
              <a:t>	magic = rand( );</a:t>
            </a:r>
          </a:p>
          <a:p>
            <a:pPr marL="342900" indent="-342900" eaLnBrk="0" hangingPunct="0">
              <a:spcBef>
                <a:spcPct val="20000"/>
              </a:spcBef>
              <a:buClr>
                <a:schemeClr val="tx2"/>
              </a:buClr>
              <a:buSzPct val="70000"/>
              <a:buFont typeface="Wingdings" pitchFamily="2" charset="2"/>
              <a:buNone/>
            </a:pPr>
            <a:r>
              <a:rPr lang="en-GB" dirty="0"/>
              <a:t>	</a:t>
            </a:r>
            <a:r>
              <a:rPr lang="en-GB" dirty="0" err="1"/>
              <a:t>printf</a:t>
            </a:r>
            <a:r>
              <a:rPr lang="en-GB" dirty="0"/>
              <a:t>(“guess the magic number: ”);</a:t>
            </a:r>
          </a:p>
          <a:p>
            <a:pPr marL="342900" indent="-342900" eaLnBrk="0" hangingPunct="0">
              <a:spcBef>
                <a:spcPct val="20000"/>
              </a:spcBef>
              <a:buClr>
                <a:schemeClr val="tx2"/>
              </a:buClr>
              <a:buSzPct val="70000"/>
              <a:buFont typeface="Wingdings" pitchFamily="2" charset="2"/>
              <a:buNone/>
            </a:pPr>
            <a:r>
              <a:rPr lang="en-GB" dirty="0"/>
              <a:t>	</a:t>
            </a:r>
            <a:r>
              <a:rPr lang="en-GB" dirty="0" err="1"/>
              <a:t>scanf</a:t>
            </a:r>
            <a:r>
              <a:rPr lang="en-GB" dirty="0"/>
              <a:t>(“%d”, &amp;guess);</a:t>
            </a:r>
          </a:p>
          <a:p>
            <a:pPr marL="342900" indent="-342900" eaLnBrk="0" hangingPunct="0">
              <a:spcBef>
                <a:spcPct val="20000"/>
              </a:spcBef>
              <a:buClr>
                <a:schemeClr val="tx2"/>
              </a:buClr>
              <a:buSzPct val="70000"/>
              <a:buFont typeface="Wingdings" pitchFamily="2" charset="2"/>
              <a:buNone/>
            </a:pPr>
            <a:r>
              <a:rPr lang="en-GB" dirty="0"/>
              <a:t>	</a:t>
            </a:r>
            <a:r>
              <a:rPr lang="en-GB" b="1" dirty="0"/>
              <a:t>if (guess == magic)  </a:t>
            </a:r>
            <a:r>
              <a:rPr lang="en-GB" b="1" dirty="0" err="1"/>
              <a:t>printf</a:t>
            </a:r>
            <a:r>
              <a:rPr lang="en-GB" b="1" dirty="0"/>
              <a:t>(“** Right **”);</a:t>
            </a:r>
          </a:p>
          <a:p>
            <a:pPr marL="342900" indent="-342900" eaLnBrk="0" hangingPunct="0">
              <a:spcBef>
                <a:spcPct val="20000"/>
              </a:spcBef>
              <a:buClr>
                <a:schemeClr val="tx2"/>
              </a:buClr>
              <a:buSzPct val="70000"/>
              <a:buFont typeface="Wingdings" pitchFamily="2" charset="2"/>
              <a:buNone/>
            </a:pPr>
            <a:r>
              <a:rPr lang="en-GB" dirty="0"/>
              <a:t>	else  {</a:t>
            </a:r>
          </a:p>
          <a:p>
            <a:pPr marL="342900" indent="-342900" eaLnBrk="0" hangingPunct="0">
              <a:spcBef>
                <a:spcPct val="20000"/>
              </a:spcBef>
              <a:buClr>
                <a:schemeClr val="tx2"/>
              </a:buClr>
              <a:buSzPct val="70000"/>
              <a:buFont typeface="Wingdings" pitchFamily="2" charset="2"/>
              <a:buNone/>
            </a:pPr>
            <a:r>
              <a:rPr lang="en-GB" dirty="0"/>
              <a:t>   		</a:t>
            </a:r>
            <a:r>
              <a:rPr lang="en-GB" dirty="0" err="1"/>
              <a:t>printf</a:t>
            </a:r>
            <a:r>
              <a:rPr lang="en-GB" dirty="0"/>
              <a:t>(“Wrong, ”);</a:t>
            </a:r>
          </a:p>
          <a:p>
            <a:pPr marL="342900" indent="-342900" eaLnBrk="0" hangingPunct="0">
              <a:spcBef>
                <a:spcPct val="20000"/>
              </a:spcBef>
              <a:buClr>
                <a:schemeClr val="tx2"/>
              </a:buClr>
              <a:buSzPct val="70000"/>
              <a:buFont typeface="Wingdings" pitchFamily="2" charset="2"/>
              <a:buNone/>
            </a:pPr>
            <a:r>
              <a:rPr lang="en-GB" dirty="0"/>
              <a:t>   		if (guess &gt; magic) </a:t>
            </a:r>
            <a:r>
              <a:rPr lang="en-GB" dirty="0" err="1"/>
              <a:t>printf</a:t>
            </a:r>
            <a:r>
              <a:rPr lang="en-GB" dirty="0"/>
              <a:t>(“too high”);</a:t>
            </a:r>
          </a:p>
          <a:p>
            <a:pPr marL="342900" indent="-342900" eaLnBrk="0" hangingPunct="0">
              <a:spcBef>
                <a:spcPct val="20000"/>
              </a:spcBef>
              <a:buClr>
                <a:schemeClr val="tx2"/>
              </a:buClr>
              <a:buSzPct val="70000"/>
              <a:buFont typeface="Wingdings" pitchFamily="2" charset="2"/>
              <a:buNone/>
            </a:pPr>
            <a:r>
              <a:rPr lang="en-GB" dirty="0"/>
              <a:t>   		else </a:t>
            </a:r>
            <a:r>
              <a:rPr lang="en-GB" dirty="0" err="1"/>
              <a:t>printf</a:t>
            </a:r>
            <a:r>
              <a:rPr lang="en-GB" dirty="0"/>
              <a:t>(“too low”);</a:t>
            </a:r>
          </a:p>
          <a:p>
            <a:pPr marL="342900" indent="-342900" eaLnBrk="0" hangingPunct="0">
              <a:spcBef>
                <a:spcPct val="20000"/>
              </a:spcBef>
              <a:buClr>
                <a:schemeClr val="tx2"/>
              </a:buClr>
              <a:buSzPct val="70000"/>
              <a:buFont typeface="Wingdings" pitchFamily="2" charset="2"/>
              <a:buNone/>
            </a:pPr>
            <a:r>
              <a:rPr lang="en-GB" dirty="0"/>
              <a:t>	}</a:t>
            </a:r>
          </a:p>
          <a:p>
            <a:pPr marL="342900" indent="-342900" eaLnBrk="0" hangingPunct="0">
              <a:spcBef>
                <a:spcPct val="20000"/>
              </a:spcBef>
              <a:buClr>
                <a:schemeClr val="tx2"/>
              </a:buClr>
              <a:buSzPct val="70000"/>
              <a:buFont typeface="Wingdings" pitchFamily="2" charset="2"/>
              <a:buNone/>
            </a:pPr>
            <a:r>
              <a:rPr lang="en-GB" dirty="0"/>
              <a:t>}</a:t>
            </a:r>
          </a:p>
          <a:p>
            <a:pPr marL="342900" indent="-342900" eaLnBrk="0" hangingPunct="0">
              <a:spcBef>
                <a:spcPct val="20000"/>
              </a:spcBef>
              <a:buClr>
                <a:schemeClr val="tx2"/>
              </a:buClr>
              <a:buSzPct val="70000"/>
              <a:buFont typeface="Wingdings" pitchFamily="2" charset="2"/>
              <a:buNone/>
            </a:pPr>
            <a:endParaRPr lang="en-GB" sz="2100" dirty="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Knowledge</a:t>
            </a:r>
            <a:endParaRPr lang="en-GB" smtClean="0"/>
          </a:p>
        </p:txBody>
      </p:sp>
      <p:sp>
        <p:nvSpPr>
          <p:cNvPr id="4099" name="Rectangle 3"/>
          <p:cNvSpPr>
            <a:spLocks noGrp="1" noChangeArrowheads="1"/>
          </p:cNvSpPr>
          <p:nvPr>
            <p:ph sz="quarter" idx="1"/>
          </p:nvPr>
        </p:nvSpPr>
        <p:spPr/>
        <p:txBody>
          <a:bodyPr/>
          <a:lstStyle/>
          <a:p>
            <a:r>
              <a:rPr lang="en-GB" smtClean="0"/>
              <a:t>Knowledge is a theoretical or practical understanding of a particular domain</a:t>
            </a:r>
          </a:p>
          <a:p>
            <a:r>
              <a:rPr lang="en-GB" smtClean="0"/>
              <a:t>Knowledge is the sum of what is currently know</a:t>
            </a:r>
          </a:p>
          <a:p>
            <a:r>
              <a:rPr lang="en-GB" smtClean="0"/>
              <a:t>Those who possess knowledge are termed experts</a:t>
            </a:r>
          </a:p>
          <a:p>
            <a:r>
              <a:rPr lang="en-GB" smtClean="0"/>
              <a:t>Knowledge Based Systems require a large volume of (real world) domain knowledge to achieve anything useful</a:t>
            </a:r>
          </a:p>
          <a:p>
            <a:pPr lvl="1"/>
            <a:r>
              <a:rPr lang="en-GB" smtClean="0"/>
              <a:t>Humans almost always use knowledge resources – internal and external – experience, training, …..to solve the problems </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5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5892" name="Rectangle 4"/>
          <p:cNvSpPr>
            <a:spLocks noGrp="1" noChangeArrowheads="1"/>
          </p:cNvSpPr>
          <p:nvPr>
            <p:ph type="title"/>
          </p:nvPr>
        </p:nvSpPr>
        <p:spPr/>
        <p:txBody>
          <a:bodyPr>
            <a:normAutofit fontScale="90000"/>
          </a:bodyPr>
          <a:lstStyle/>
          <a:p>
            <a:r>
              <a:rPr lang="en-GB" smtClean="0"/>
              <a:t>Conditional branching vs. production rules</a:t>
            </a:r>
            <a:endParaRPr lang="en-GB" smtClean="0"/>
          </a:p>
        </p:txBody>
      </p:sp>
      <p:sp>
        <p:nvSpPr>
          <p:cNvPr id="165893" name="Rectangle 5"/>
          <p:cNvSpPr>
            <a:spLocks noGrp="1" noChangeArrowheads="1"/>
          </p:cNvSpPr>
          <p:nvPr>
            <p:ph sz="quarter" idx="1"/>
          </p:nvPr>
        </p:nvSpPr>
        <p:spPr/>
        <p:txBody>
          <a:bodyPr/>
          <a:lstStyle/>
          <a:p>
            <a:r>
              <a:rPr lang="en-GB" sz="2600" smtClean="0"/>
              <a:t>In a conventional program, </a:t>
            </a:r>
          </a:p>
          <a:p>
            <a:pPr lvl="1"/>
            <a:r>
              <a:rPr lang="en-GB" sz="2200" smtClean="0"/>
              <a:t>The </a:t>
            </a:r>
            <a:r>
              <a:rPr lang="en-GB" sz="2200" b="1" smtClean="0"/>
              <a:t>if...then...</a:t>
            </a:r>
            <a:r>
              <a:rPr lang="en-GB" sz="2200" smtClean="0"/>
              <a:t> structure is an integral part of the code, and represents a </a:t>
            </a:r>
            <a:r>
              <a:rPr lang="en-GB" sz="2200" b="1" smtClean="0"/>
              <a:t>point where the execution can branch</a:t>
            </a:r>
            <a:r>
              <a:rPr lang="en-GB" sz="2200" smtClean="0"/>
              <a:t> in one of two (or more) directions.</a:t>
            </a:r>
          </a:p>
          <a:p>
            <a:pPr lvl="1"/>
            <a:r>
              <a:rPr lang="en-GB" sz="2200" smtClean="0"/>
              <a:t>The paths available are pre-defined </a:t>
            </a:r>
          </a:p>
          <a:p>
            <a:r>
              <a:rPr lang="en-GB" sz="2600" smtClean="0"/>
              <a:t>In a production system</a:t>
            </a:r>
          </a:p>
          <a:p>
            <a:pPr lvl="1"/>
            <a:r>
              <a:rPr lang="en-GB" sz="2200" smtClean="0"/>
              <a:t>The </a:t>
            </a:r>
            <a:r>
              <a:rPr lang="en-GB" sz="2200" b="1" smtClean="0"/>
              <a:t>if...then...</a:t>
            </a:r>
            <a:r>
              <a:rPr lang="en-GB" sz="2200" smtClean="0"/>
              <a:t> rules are gathered together in a rule base</a:t>
            </a:r>
          </a:p>
          <a:p>
            <a:pPr lvl="1"/>
            <a:r>
              <a:rPr lang="en-GB" sz="2200" smtClean="0"/>
              <a:t>The controlling part of the system (inference engine) has mechanism for a rule from this knowledge (rule) base </a:t>
            </a:r>
            <a:r>
              <a:rPr lang="en-GB" sz="2200" b="1" smtClean="0"/>
              <a:t>which is appropriate to the current circumstances</a:t>
            </a:r>
            <a:r>
              <a:rPr lang="en-GB" sz="2200" smtClean="0"/>
              <a:t>, and then using it.</a:t>
            </a:r>
          </a:p>
          <a:p>
            <a:pPr lvl="1"/>
            <a:endParaRPr lang="en-GB" sz="22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40"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z="3500" smtClean="0"/>
              <a:t>Reasoning with production rules</a:t>
            </a:r>
            <a:endParaRPr lang="en-GB" sz="3500" smtClean="0"/>
          </a:p>
        </p:txBody>
      </p:sp>
      <p:sp>
        <p:nvSpPr>
          <p:cNvPr id="167941" name="Rectangle 5"/>
          <p:cNvSpPr>
            <a:spLocks noChangeArrowheads="1"/>
          </p:cNvSpPr>
          <p:nvPr/>
        </p:nvSpPr>
        <p:spPr bwMode="auto">
          <a:xfrm>
            <a:off x="609600" y="1676400"/>
            <a:ext cx="7239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accent2"/>
              </a:buClr>
              <a:buSzPct val="75000"/>
              <a:buFont typeface="Monotype Sorts" pitchFamily="2" charset="2"/>
              <a:buChar char="l"/>
            </a:pPr>
            <a:r>
              <a:rPr lang="en-GB" sz="3200"/>
              <a:t>Architecture of a typical production system: </a:t>
            </a:r>
          </a:p>
        </p:txBody>
      </p:sp>
      <p:graphicFrame>
        <p:nvGraphicFramePr>
          <p:cNvPr id="167942" name="Object 6">
            <a:hlinkClick r:id="" action="ppaction://ole?verb=0"/>
          </p:cNvPr>
          <p:cNvGraphicFramePr>
            <a:graphicFrameLocks/>
          </p:cNvGraphicFramePr>
          <p:nvPr/>
        </p:nvGraphicFramePr>
        <p:xfrm>
          <a:off x="457200" y="2743200"/>
          <a:ext cx="8229600" cy="3790950"/>
        </p:xfrm>
        <a:graphic>
          <a:graphicData uri="http://schemas.openxmlformats.org/presentationml/2006/ole">
            <mc:AlternateContent xmlns:mc="http://schemas.openxmlformats.org/markup-compatibility/2006">
              <mc:Choice xmlns:v="urn:schemas-microsoft-com:vml" Requires="v">
                <p:oleObj spid="_x0000_s168008" name="Picture" r:id="rId4" imgW="2743200" imgH="1828800" progId="Word.Picture.8">
                  <p:embed/>
                </p:oleObj>
              </mc:Choice>
              <mc:Fallback>
                <p:oleObj name="Picture" r:id="rId4" imgW="2743200" imgH="1828800" progId="Word.Picture.8">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3200"/>
                        <a:ext cx="8229600" cy="379095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7943" name="Rectangle 7"/>
          <p:cNvSpPr>
            <a:spLocks noChangeArrowheads="1"/>
          </p:cNvSpPr>
          <p:nvPr/>
        </p:nvSpPr>
        <p:spPr bwMode="auto">
          <a:xfrm>
            <a:off x="692150" y="4806950"/>
            <a:ext cx="1968500" cy="1511300"/>
          </a:xfrm>
          <a:prstGeom prst="rect">
            <a:avLst/>
          </a:prstGeom>
          <a:solidFill>
            <a:schemeClr val="bg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44" name="Rectangle 8"/>
          <p:cNvSpPr>
            <a:spLocks noChangeArrowheads="1"/>
          </p:cNvSpPr>
          <p:nvPr/>
        </p:nvSpPr>
        <p:spPr bwMode="auto">
          <a:xfrm>
            <a:off x="763588" y="5030788"/>
            <a:ext cx="18256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800">
                <a:solidFill>
                  <a:srgbClr val="000000"/>
                </a:solidFill>
              </a:rPr>
              <a:t>rule memory</a:t>
            </a:r>
          </a:p>
        </p:txBody>
      </p:sp>
      <p:sp>
        <p:nvSpPr>
          <p:cNvPr id="167945" name="Rectangle 9"/>
          <p:cNvSpPr>
            <a:spLocks noChangeArrowheads="1"/>
          </p:cNvSpPr>
          <p:nvPr/>
        </p:nvSpPr>
        <p:spPr bwMode="auto">
          <a:xfrm>
            <a:off x="5416550" y="4806950"/>
            <a:ext cx="1816100" cy="15113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46" name="Rectangle 10"/>
          <p:cNvSpPr>
            <a:spLocks noChangeArrowheads="1"/>
          </p:cNvSpPr>
          <p:nvPr/>
        </p:nvSpPr>
        <p:spPr bwMode="auto">
          <a:xfrm>
            <a:off x="5411788" y="5259388"/>
            <a:ext cx="18256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800">
                <a:solidFill>
                  <a:srgbClr val="000000"/>
                </a:solidFill>
              </a:rPr>
              <a:t>interpreter</a:t>
            </a:r>
          </a:p>
        </p:txBody>
      </p:sp>
      <p:sp>
        <p:nvSpPr>
          <p:cNvPr id="167947" name="Line 11"/>
          <p:cNvSpPr>
            <a:spLocks noChangeShapeType="1"/>
          </p:cNvSpPr>
          <p:nvPr/>
        </p:nvSpPr>
        <p:spPr bwMode="auto">
          <a:xfrm>
            <a:off x="2673350" y="5562600"/>
            <a:ext cx="27305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48" name="Rectangle 12"/>
          <p:cNvSpPr>
            <a:spLocks noChangeArrowheads="1"/>
          </p:cNvSpPr>
          <p:nvPr/>
        </p:nvSpPr>
        <p:spPr bwMode="auto">
          <a:xfrm>
            <a:off x="2749550" y="3587750"/>
            <a:ext cx="2578100" cy="9017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49" name="Rectangle 13"/>
          <p:cNvSpPr>
            <a:spLocks noChangeArrowheads="1"/>
          </p:cNvSpPr>
          <p:nvPr/>
        </p:nvSpPr>
        <p:spPr bwMode="auto">
          <a:xfrm>
            <a:off x="2820988" y="3659188"/>
            <a:ext cx="2359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working memory</a:t>
            </a:r>
          </a:p>
        </p:txBody>
      </p:sp>
      <p:sp>
        <p:nvSpPr>
          <p:cNvPr id="167950" name="Arc 14"/>
          <p:cNvSpPr>
            <a:spLocks/>
          </p:cNvSpPr>
          <p:nvPr/>
        </p:nvSpPr>
        <p:spPr bwMode="auto">
          <a:xfrm>
            <a:off x="1608138" y="4046538"/>
            <a:ext cx="1136650" cy="755650"/>
          </a:xfrm>
          <a:custGeom>
            <a:avLst/>
            <a:gdLst>
              <a:gd name="G0" fmla="+- 21600 0 0"/>
              <a:gd name="G1" fmla="+- 21600 0 0"/>
              <a:gd name="G2" fmla="+- 21600 0 0"/>
              <a:gd name="T0" fmla="*/ 0 w 21600"/>
              <a:gd name="T1" fmla="*/ 21600 h 21600"/>
              <a:gd name="T2" fmla="*/ 2157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2"/>
                  <a:pt x="9652" y="16"/>
                  <a:pt x="21570" y="0"/>
                </a:cubicBezTo>
              </a:path>
              <a:path w="21600" h="21600" stroke="0" extrusionOk="0">
                <a:moveTo>
                  <a:pt x="0" y="21600"/>
                </a:moveTo>
                <a:cubicBezTo>
                  <a:pt x="0" y="9682"/>
                  <a:pt x="9652" y="16"/>
                  <a:pt x="21570" y="0"/>
                </a:cubicBezTo>
                <a:lnTo>
                  <a:pt x="2160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51" name="Arc 15"/>
          <p:cNvSpPr>
            <a:spLocks/>
          </p:cNvSpPr>
          <p:nvPr/>
        </p:nvSpPr>
        <p:spPr bwMode="auto">
          <a:xfrm>
            <a:off x="5334000" y="4046538"/>
            <a:ext cx="984250" cy="755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52" name="Line 16"/>
          <p:cNvSpPr>
            <a:spLocks noChangeShapeType="1"/>
          </p:cNvSpPr>
          <p:nvPr/>
        </p:nvSpPr>
        <p:spPr bwMode="auto">
          <a:xfrm>
            <a:off x="4038600" y="3206750"/>
            <a:ext cx="0" cy="3683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53" name="Rectangle 17"/>
          <p:cNvSpPr>
            <a:spLocks noChangeArrowheads="1"/>
          </p:cNvSpPr>
          <p:nvPr/>
        </p:nvSpPr>
        <p:spPr bwMode="auto">
          <a:xfrm>
            <a:off x="2744788" y="2822575"/>
            <a:ext cx="25876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observed</a:t>
            </a:r>
            <a:r>
              <a:rPr lang="en-GB" sz="2400"/>
              <a:t> </a:t>
            </a:r>
            <a:r>
              <a:rPr lang="en-GB" sz="2400">
                <a:solidFill>
                  <a:srgbClr val="000000"/>
                </a:solidFill>
              </a:rPr>
              <a:t>data</a:t>
            </a:r>
          </a:p>
        </p:txBody>
      </p:sp>
      <p:sp>
        <p:nvSpPr>
          <p:cNvPr id="167954" name="Rectangle 18"/>
          <p:cNvSpPr>
            <a:spLocks noChangeArrowheads="1"/>
          </p:cNvSpPr>
          <p:nvPr/>
        </p:nvSpPr>
        <p:spPr bwMode="auto">
          <a:xfrm>
            <a:off x="3582988" y="5564188"/>
            <a:ext cx="987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fire</a:t>
            </a:r>
          </a:p>
        </p:txBody>
      </p:sp>
      <p:sp>
        <p:nvSpPr>
          <p:cNvPr id="167955" name="Rectangle 19"/>
          <p:cNvSpPr>
            <a:spLocks noChangeArrowheads="1"/>
          </p:cNvSpPr>
          <p:nvPr/>
        </p:nvSpPr>
        <p:spPr bwMode="auto">
          <a:xfrm>
            <a:off x="6097588" y="4040188"/>
            <a:ext cx="1139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modify</a:t>
            </a:r>
          </a:p>
        </p:txBody>
      </p:sp>
      <p:sp>
        <p:nvSpPr>
          <p:cNvPr id="167956" name="Rectangle 20"/>
          <p:cNvSpPr>
            <a:spLocks noChangeArrowheads="1"/>
          </p:cNvSpPr>
          <p:nvPr/>
        </p:nvSpPr>
        <p:spPr bwMode="auto">
          <a:xfrm>
            <a:off x="839788" y="4040188"/>
            <a:ext cx="1216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select</a:t>
            </a:r>
          </a:p>
        </p:txBody>
      </p:sp>
      <p:sp>
        <p:nvSpPr>
          <p:cNvPr id="167957" name="Line 21"/>
          <p:cNvSpPr>
            <a:spLocks noChangeShapeType="1"/>
          </p:cNvSpPr>
          <p:nvPr/>
        </p:nvSpPr>
        <p:spPr bwMode="auto">
          <a:xfrm>
            <a:off x="7245350" y="5562600"/>
            <a:ext cx="12827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67958" name="Rectangle 22"/>
          <p:cNvSpPr>
            <a:spLocks noChangeArrowheads="1"/>
          </p:cNvSpPr>
          <p:nvPr/>
        </p:nvSpPr>
        <p:spPr bwMode="auto">
          <a:xfrm>
            <a:off x="7316788" y="5565775"/>
            <a:ext cx="1292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output</a:t>
            </a:r>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36"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z="3500" smtClean="0"/>
              <a:t>Reasoning with production rules</a:t>
            </a:r>
            <a:endParaRPr lang="en-GB" sz="3500" smtClean="0"/>
          </a:p>
        </p:txBody>
      </p:sp>
      <p:sp>
        <p:nvSpPr>
          <p:cNvPr id="172037" name="Rectangle 5"/>
          <p:cNvSpPr>
            <a:spLocks noChangeArrowheads="1"/>
          </p:cNvSpPr>
          <p:nvPr/>
        </p:nvSpPr>
        <p:spPr bwMode="auto">
          <a:xfrm>
            <a:off x="609600" y="1676400"/>
            <a:ext cx="7239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accent2"/>
              </a:buClr>
              <a:buSzPct val="75000"/>
              <a:buFont typeface="Monotype Sorts" pitchFamily="2" charset="2"/>
              <a:buChar char="l"/>
            </a:pPr>
            <a:r>
              <a:rPr lang="en-GB" sz="3200"/>
              <a:t>Architecture of a typical production system: </a:t>
            </a:r>
          </a:p>
        </p:txBody>
      </p:sp>
      <p:graphicFrame>
        <p:nvGraphicFramePr>
          <p:cNvPr id="172038" name="Object 6">
            <a:hlinkClick r:id="" action="ppaction://ole?verb=0"/>
          </p:cNvPr>
          <p:cNvGraphicFramePr>
            <a:graphicFrameLocks/>
          </p:cNvGraphicFramePr>
          <p:nvPr/>
        </p:nvGraphicFramePr>
        <p:xfrm>
          <a:off x="457200" y="457200"/>
          <a:ext cx="8229600" cy="6076950"/>
        </p:xfrm>
        <a:graphic>
          <a:graphicData uri="http://schemas.openxmlformats.org/presentationml/2006/ole">
            <mc:AlternateContent xmlns:mc="http://schemas.openxmlformats.org/markup-compatibility/2006">
              <mc:Choice xmlns:v="urn:schemas-microsoft-com:vml" Requires="v">
                <p:oleObj spid="_x0000_s172106" name="Picture" r:id="rId4" imgW="2743200" imgH="1828800" progId="Word.Picture.8">
                  <p:embed/>
                </p:oleObj>
              </mc:Choice>
              <mc:Fallback>
                <p:oleObj name="Picture" r:id="rId4" imgW="2743200" imgH="1828800" progId="Word.Picture.8">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57200"/>
                        <a:ext cx="8229600" cy="607695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2039" name="Rectangle 7"/>
          <p:cNvSpPr>
            <a:spLocks noChangeArrowheads="1"/>
          </p:cNvSpPr>
          <p:nvPr/>
        </p:nvSpPr>
        <p:spPr bwMode="auto">
          <a:xfrm>
            <a:off x="763588" y="5030788"/>
            <a:ext cx="18256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800">
                <a:solidFill>
                  <a:srgbClr val="000000"/>
                </a:solidFill>
              </a:rPr>
              <a:t>rule memory</a:t>
            </a:r>
          </a:p>
        </p:txBody>
      </p:sp>
      <p:sp>
        <p:nvSpPr>
          <p:cNvPr id="172040" name="Rectangle 8"/>
          <p:cNvSpPr>
            <a:spLocks noChangeArrowheads="1"/>
          </p:cNvSpPr>
          <p:nvPr/>
        </p:nvSpPr>
        <p:spPr bwMode="auto">
          <a:xfrm>
            <a:off x="5416550" y="4806950"/>
            <a:ext cx="1816100" cy="15113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1" name="Rectangle 9"/>
          <p:cNvSpPr>
            <a:spLocks noChangeArrowheads="1"/>
          </p:cNvSpPr>
          <p:nvPr/>
        </p:nvSpPr>
        <p:spPr bwMode="auto">
          <a:xfrm>
            <a:off x="5411788" y="5259388"/>
            <a:ext cx="18256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800">
                <a:solidFill>
                  <a:srgbClr val="000000"/>
                </a:solidFill>
              </a:rPr>
              <a:t>interpreter</a:t>
            </a:r>
          </a:p>
        </p:txBody>
      </p:sp>
      <p:sp>
        <p:nvSpPr>
          <p:cNvPr id="172042" name="Line 10"/>
          <p:cNvSpPr>
            <a:spLocks noChangeShapeType="1"/>
          </p:cNvSpPr>
          <p:nvPr/>
        </p:nvSpPr>
        <p:spPr bwMode="auto">
          <a:xfrm>
            <a:off x="2673350" y="5562600"/>
            <a:ext cx="27305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3" name="Rectangle 11"/>
          <p:cNvSpPr>
            <a:spLocks noChangeArrowheads="1"/>
          </p:cNvSpPr>
          <p:nvPr/>
        </p:nvSpPr>
        <p:spPr bwMode="auto">
          <a:xfrm>
            <a:off x="2749550" y="3587750"/>
            <a:ext cx="2578100" cy="9017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4" name="Rectangle 12"/>
          <p:cNvSpPr>
            <a:spLocks noChangeArrowheads="1"/>
          </p:cNvSpPr>
          <p:nvPr/>
        </p:nvSpPr>
        <p:spPr bwMode="auto">
          <a:xfrm>
            <a:off x="2820988" y="3659188"/>
            <a:ext cx="2359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working memory</a:t>
            </a:r>
          </a:p>
        </p:txBody>
      </p:sp>
      <p:sp>
        <p:nvSpPr>
          <p:cNvPr id="172045" name="Arc 13"/>
          <p:cNvSpPr>
            <a:spLocks/>
          </p:cNvSpPr>
          <p:nvPr/>
        </p:nvSpPr>
        <p:spPr bwMode="auto">
          <a:xfrm>
            <a:off x="1608138" y="4046538"/>
            <a:ext cx="1136650" cy="755650"/>
          </a:xfrm>
          <a:custGeom>
            <a:avLst/>
            <a:gdLst>
              <a:gd name="G0" fmla="+- 21600 0 0"/>
              <a:gd name="G1" fmla="+- 21600 0 0"/>
              <a:gd name="G2" fmla="+- 21600 0 0"/>
              <a:gd name="T0" fmla="*/ 0 w 21600"/>
              <a:gd name="T1" fmla="*/ 21600 h 21600"/>
              <a:gd name="T2" fmla="*/ 2157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2"/>
                  <a:pt x="9652" y="16"/>
                  <a:pt x="21570" y="0"/>
                </a:cubicBezTo>
              </a:path>
              <a:path w="21600" h="21600" stroke="0" extrusionOk="0">
                <a:moveTo>
                  <a:pt x="0" y="21600"/>
                </a:moveTo>
                <a:cubicBezTo>
                  <a:pt x="0" y="9682"/>
                  <a:pt x="9652" y="16"/>
                  <a:pt x="21570" y="0"/>
                </a:cubicBezTo>
                <a:lnTo>
                  <a:pt x="2160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6" name="Arc 14"/>
          <p:cNvSpPr>
            <a:spLocks/>
          </p:cNvSpPr>
          <p:nvPr/>
        </p:nvSpPr>
        <p:spPr bwMode="auto">
          <a:xfrm>
            <a:off x="5334000" y="4046538"/>
            <a:ext cx="984250" cy="755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7" name="Line 15"/>
          <p:cNvSpPr>
            <a:spLocks noChangeShapeType="1"/>
          </p:cNvSpPr>
          <p:nvPr/>
        </p:nvSpPr>
        <p:spPr bwMode="auto">
          <a:xfrm>
            <a:off x="4038600" y="3206750"/>
            <a:ext cx="0" cy="3683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48" name="Rectangle 16"/>
          <p:cNvSpPr>
            <a:spLocks noChangeArrowheads="1"/>
          </p:cNvSpPr>
          <p:nvPr/>
        </p:nvSpPr>
        <p:spPr bwMode="auto">
          <a:xfrm>
            <a:off x="2744788" y="2822575"/>
            <a:ext cx="25876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New information</a:t>
            </a:r>
          </a:p>
        </p:txBody>
      </p:sp>
      <p:sp>
        <p:nvSpPr>
          <p:cNvPr id="172049" name="Rectangle 17"/>
          <p:cNvSpPr>
            <a:spLocks noChangeArrowheads="1"/>
          </p:cNvSpPr>
          <p:nvPr/>
        </p:nvSpPr>
        <p:spPr bwMode="auto">
          <a:xfrm>
            <a:off x="3582988" y="5564188"/>
            <a:ext cx="987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fire</a:t>
            </a:r>
          </a:p>
        </p:txBody>
      </p:sp>
      <p:sp>
        <p:nvSpPr>
          <p:cNvPr id="172050" name="Rectangle 18"/>
          <p:cNvSpPr>
            <a:spLocks noChangeArrowheads="1"/>
          </p:cNvSpPr>
          <p:nvPr/>
        </p:nvSpPr>
        <p:spPr bwMode="auto">
          <a:xfrm>
            <a:off x="6097588" y="4040188"/>
            <a:ext cx="1139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modify</a:t>
            </a:r>
          </a:p>
        </p:txBody>
      </p:sp>
      <p:sp>
        <p:nvSpPr>
          <p:cNvPr id="172051" name="Rectangle 19"/>
          <p:cNvSpPr>
            <a:spLocks noChangeArrowheads="1"/>
          </p:cNvSpPr>
          <p:nvPr/>
        </p:nvSpPr>
        <p:spPr bwMode="auto">
          <a:xfrm>
            <a:off x="609600" y="3581400"/>
            <a:ext cx="1216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select</a:t>
            </a:r>
          </a:p>
        </p:txBody>
      </p:sp>
      <p:sp>
        <p:nvSpPr>
          <p:cNvPr id="172052" name="Line 20"/>
          <p:cNvSpPr>
            <a:spLocks noChangeShapeType="1"/>
          </p:cNvSpPr>
          <p:nvPr/>
        </p:nvSpPr>
        <p:spPr bwMode="auto">
          <a:xfrm>
            <a:off x="7245350" y="5562600"/>
            <a:ext cx="12827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53" name="Rectangle 21"/>
          <p:cNvSpPr>
            <a:spLocks noChangeArrowheads="1"/>
          </p:cNvSpPr>
          <p:nvPr/>
        </p:nvSpPr>
        <p:spPr bwMode="auto">
          <a:xfrm>
            <a:off x="7316788" y="5565775"/>
            <a:ext cx="1292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output</a:t>
            </a:r>
          </a:p>
        </p:txBody>
      </p:sp>
      <p:sp>
        <p:nvSpPr>
          <p:cNvPr id="172054" name="Rectangle 22"/>
          <p:cNvSpPr>
            <a:spLocks noChangeArrowheads="1"/>
          </p:cNvSpPr>
          <p:nvPr/>
        </p:nvSpPr>
        <p:spPr bwMode="auto">
          <a:xfrm>
            <a:off x="2743200" y="4648200"/>
            <a:ext cx="59436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55" name="Rectangle 23"/>
          <p:cNvSpPr>
            <a:spLocks noChangeArrowheads="1"/>
          </p:cNvSpPr>
          <p:nvPr/>
        </p:nvSpPr>
        <p:spPr bwMode="auto">
          <a:xfrm>
            <a:off x="5410200" y="3733800"/>
            <a:ext cx="2133600" cy="13716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2056" name="AutoShape 24"/>
          <p:cNvSpPr>
            <a:spLocks noChangeArrowheads="1"/>
          </p:cNvSpPr>
          <p:nvPr/>
        </p:nvSpPr>
        <p:spPr bwMode="auto">
          <a:xfrm rot="16096300" flipH="1">
            <a:off x="1409700" y="3625850"/>
            <a:ext cx="1066800" cy="1600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84"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z="3500" smtClean="0"/>
              <a:t>Reasoning with production rules</a:t>
            </a:r>
            <a:endParaRPr lang="en-GB" sz="3500" smtClean="0"/>
          </a:p>
        </p:txBody>
      </p:sp>
      <p:sp>
        <p:nvSpPr>
          <p:cNvPr id="174085" name="Rectangle 5"/>
          <p:cNvSpPr>
            <a:spLocks noChangeArrowheads="1"/>
          </p:cNvSpPr>
          <p:nvPr/>
        </p:nvSpPr>
        <p:spPr bwMode="auto">
          <a:xfrm>
            <a:off x="609600" y="1676400"/>
            <a:ext cx="7239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accent2"/>
              </a:buClr>
              <a:buSzPct val="75000"/>
              <a:buFont typeface="Monotype Sorts" pitchFamily="2" charset="2"/>
              <a:buChar char="l"/>
            </a:pPr>
            <a:r>
              <a:rPr lang="en-GB" sz="3200"/>
              <a:t>Architecture of a typical production system: </a:t>
            </a:r>
          </a:p>
        </p:txBody>
      </p:sp>
      <p:sp>
        <p:nvSpPr>
          <p:cNvPr id="174087" name="Rectangle 7"/>
          <p:cNvSpPr>
            <a:spLocks noChangeArrowheads="1"/>
          </p:cNvSpPr>
          <p:nvPr/>
        </p:nvSpPr>
        <p:spPr bwMode="auto">
          <a:xfrm>
            <a:off x="763588" y="5030788"/>
            <a:ext cx="18256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800">
                <a:solidFill>
                  <a:srgbClr val="000000"/>
                </a:solidFill>
              </a:rPr>
              <a:t>rule memory</a:t>
            </a:r>
          </a:p>
        </p:txBody>
      </p:sp>
      <p:sp>
        <p:nvSpPr>
          <p:cNvPr id="174088" name="Rectangle 8"/>
          <p:cNvSpPr>
            <a:spLocks noChangeArrowheads="1"/>
          </p:cNvSpPr>
          <p:nvPr/>
        </p:nvSpPr>
        <p:spPr bwMode="auto">
          <a:xfrm>
            <a:off x="5416550" y="4806950"/>
            <a:ext cx="1816100" cy="15113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89" name="Rectangle 9"/>
          <p:cNvSpPr>
            <a:spLocks noChangeArrowheads="1"/>
          </p:cNvSpPr>
          <p:nvPr/>
        </p:nvSpPr>
        <p:spPr bwMode="auto">
          <a:xfrm>
            <a:off x="5410200" y="4878388"/>
            <a:ext cx="1825625" cy="124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lnSpc>
                <a:spcPct val="70000"/>
              </a:lnSpc>
              <a:spcBef>
                <a:spcPct val="50000"/>
              </a:spcBef>
            </a:pPr>
            <a:r>
              <a:rPr lang="en-GB" sz="2400" dirty="0">
                <a:solidFill>
                  <a:srgbClr val="000000"/>
                </a:solidFill>
              </a:rPr>
              <a:t>Interpreter</a:t>
            </a:r>
          </a:p>
          <a:p>
            <a:pPr eaLnBrk="0" hangingPunct="0">
              <a:lnSpc>
                <a:spcPct val="70000"/>
              </a:lnSpc>
              <a:spcBef>
                <a:spcPct val="50000"/>
              </a:spcBef>
            </a:pPr>
            <a:r>
              <a:rPr lang="en-GB" sz="2400" dirty="0">
                <a:solidFill>
                  <a:srgbClr val="000000"/>
                </a:solidFill>
              </a:rPr>
              <a:t>executes</a:t>
            </a:r>
          </a:p>
          <a:p>
            <a:pPr eaLnBrk="0" hangingPunct="0">
              <a:lnSpc>
                <a:spcPct val="70000"/>
              </a:lnSpc>
              <a:spcBef>
                <a:spcPct val="50000"/>
              </a:spcBef>
            </a:pPr>
            <a:r>
              <a:rPr lang="en-GB" sz="2400" dirty="0">
                <a:solidFill>
                  <a:srgbClr val="000000"/>
                </a:solidFill>
              </a:rPr>
              <a:t>actions</a:t>
            </a:r>
          </a:p>
        </p:txBody>
      </p:sp>
      <p:sp>
        <p:nvSpPr>
          <p:cNvPr id="174090" name="Line 10"/>
          <p:cNvSpPr>
            <a:spLocks noChangeShapeType="1"/>
          </p:cNvSpPr>
          <p:nvPr/>
        </p:nvSpPr>
        <p:spPr bwMode="auto">
          <a:xfrm>
            <a:off x="2673350" y="5562600"/>
            <a:ext cx="27305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91" name="Rectangle 11"/>
          <p:cNvSpPr>
            <a:spLocks noChangeArrowheads="1"/>
          </p:cNvSpPr>
          <p:nvPr/>
        </p:nvSpPr>
        <p:spPr bwMode="auto">
          <a:xfrm>
            <a:off x="2749550" y="3587750"/>
            <a:ext cx="2578100" cy="9017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92" name="Rectangle 12"/>
          <p:cNvSpPr>
            <a:spLocks noChangeArrowheads="1"/>
          </p:cNvSpPr>
          <p:nvPr/>
        </p:nvSpPr>
        <p:spPr bwMode="auto">
          <a:xfrm>
            <a:off x="2820988" y="3659188"/>
            <a:ext cx="2359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working memory</a:t>
            </a:r>
          </a:p>
        </p:txBody>
      </p:sp>
      <p:sp>
        <p:nvSpPr>
          <p:cNvPr id="174093" name="Arc 13"/>
          <p:cNvSpPr>
            <a:spLocks/>
          </p:cNvSpPr>
          <p:nvPr/>
        </p:nvSpPr>
        <p:spPr bwMode="auto">
          <a:xfrm>
            <a:off x="1608138" y="4046538"/>
            <a:ext cx="1136650" cy="755650"/>
          </a:xfrm>
          <a:custGeom>
            <a:avLst/>
            <a:gdLst>
              <a:gd name="G0" fmla="+- 21600 0 0"/>
              <a:gd name="G1" fmla="+- 21600 0 0"/>
              <a:gd name="G2" fmla="+- 21600 0 0"/>
              <a:gd name="T0" fmla="*/ 0 w 21600"/>
              <a:gd name="T1" fmla="*/ 21600 h 21600"/>
              <a:gd name="T2" fmla="*/ 2157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2"/>
                  <a:pt x="9652" y="16"/>
                  <a:pt x="21570" y="0"/>
                </a:cubicBezTo>
              </a:path>
              <a:path w="21600" h="21600" stroke="0" extrusionOk="0">
                <a:moveTo>
                  <a:pt x="0" y="21600"/>
                </a:moveTo>
                <a:cubicBezTo>
                  <a:pt x="0" y="9682"/>
                  <a:pt x="9652" y="16"/>
                  <a:pt x="21570" y="0"/>
                </a:cubicBezTo>
                <a:lnTo>
                  <a:pt x="2160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94" name="Arc 14"/>
          <p:cNvSpPr>
            <a:spLocks/>
          </p:cNvSpPr>
          <p:nvPr/>
        </p:nvSpPr>
        <p:spPr bwMode="auto">
          <a:xfrm>
            <a:off x="5334000" y="4046538"/>
            <a:ext cx="984250" cy="755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95" name="Line 15"/>
          <p:cNvSpPr>
            <a:spLocks noChangeShapeType="1"/>
          </p:cNvSpPr>
          <p:nvPr/>
        </p:nvSpPr>
        <p:spPr bwMode="auto">
          <a:xfrm>
            <a:off x="4038600" y="3206750"/>
            <a:ext cx="0" cy="3683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096" name="Rectangle 16"/>
          <p:cNvSpPr>
            <a:spLocks noChangeArrowheads="1"/>
          </p:cNvSpPr>
          <p:nvPr/>
        </p:nvSpPr>
        <p:spPr bwMode="auto">
          <a:xfrm>
            <a:off x="2744788" y="2822575"/>
            <a:ext cx="25876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New information</a:t>
            </a:r>
          </a:p>
        </p:txBody>
      </p:sp>
      <p:sp>
        <p:nvSpPr>
          <p:cNvPr id="174097" name="Rectangle 17"/>
          <p:cNvSpPr>
            <a:spLocks noChangeArrowheads="1"/>
          </p:cNvSpPr>
          <p:nvPr/>
        </p:nvSpPr>
        <p:spPr bwMode="auto">
          <a:xfrm>
            <a:off x="3429000" y="5791200"/>
            <a:ext cx="987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fire</a:t>
            </a:r>
          </a:p>
        </p:txBody>
      </p:sp>
      <p:sp>
        <p:nvSpPr>
          <p:cNvPr id="174098" name="Rectangle 18"/>
          <p:cNvSpPr>
            <a:spLocks noChangeArrowheads="1"/>
          </p:cNvSpPr>
          <p:nvPr/>
        </p:nvSpPr>
        <p:spPr bwMode="auto">
          <a:xfrm>
            <a:off x="6097588" y="4040188"/>
            <a:ext cx="1139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modify</a:t>
            </a:r>
          </a:p>
        </p:txBody>
      </p:sp>
      <p:sp>
        <p:nvSpPr>
          <p:cNvPr id="174099" name="Rectangle 19"/>
          <p:cNvSpPr>
            <a:spLocks noChangeArrowheads="1"/>
          </p:cNvSpPr>
          <p:nvPr/>
        </p:nvSpPr>
        <p:spPr bwMode="auto">
          <a:xfrm>
            <a:off x="990600" y="3886200"/>
            <a:ext cx="1216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select</a:t>
            </a:r>
          </a:p>
        </p:txBody>
      </p:sp>
      <p:sp>
        <p:nvSpPr>
          <p:cNvPr id="174100" name="Line 20"/>
          <p:cNvSpPr>
            <a:spLocks noChangeShapeType="1"/>
          </p:cNvSpPr>
          <p:nvPr/>
        </p:nvSpPr>
        <p:spPr bwMode="auto">
          <a:xfrm>
            <a:off x="7245350" y="5562600"/>
            <a:ext cx="12827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101" name="Rectangle 21"/>
          <p:cNvSpPr>
            <a:spLocks noChangeArrowheads="1"/>
          </p:cNvSpPr>
          <p:nvPr/>
        </p:nvSpPr>
        <p:spPr bwMode="auto">
          <a:xfrm>
            <a:off x="7316788" y="5565775"/>
            <a:ext cx="1292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output</a:t>
            </a:r>
          </a:p>
        </p:txBody>
      </p:sp>
      <p:sp>
        <p:nvSpPr>
          <p:cNvPr id="174102" name="Rectangle 22"/>
          <p:cNvSpPr>
            <a:spLocks noChangeArrowheads="1"/>
          </p:cNvSpPr>
          <p:nvPr/>
        </p:nvSpPr>
        <p:spPr bwMode="auto">
          <a:xfrm>
            <a:off x="5410200" y="3733800"/>
            <a:ext cx="2133600" cy="1066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103" name="AutoShape 23"/>
          <p:cNvSpPr>
            <a:spLocks noChangeArrowheads="1"/>
          </p:cNvSpPr>
          <p:nvPr/>
        </p:nvSpPr>
        <p:spPr bwMode="auto">
          <a:xfrm>
            <a:off x="2667000" y="5181600"/>
            <a:ext cx="2743200" cy="762000"/>
          </a:xfrm>
          <a:prstGeom prst="rightArrow">
            <a:avLst>
              <a:gd name="adj1" fmla="val 50000"/>
              <a:gd name="adj2" fmla="val 90000"/>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104" name="Rectangle 24"/>
          <p:cNvSpPr>
            <a:spLocks noChangeArrowheads="1"/>
          </p:cNvSpPr>
          <p:nvPr/>
        </p:nvSpPr>
        <p:spPr bwMode="auto">
          <a:xfrm>
            <a:off x="7315200" y="5257800"/>
            <a:ext cx="1295400" cy="762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4105" name="Line 25"/>
          <p:cNvSpPr>
            <a:spLocks noChangeShapeType="1"/>
          </p:cNvSpPr>
          <p:nvPr/>
        </p:nvSpPr>
        <p:spPr bwMode="auto">
          <a:xfrm>
            <a:off x="5411788" y="4805363"/>
            <a:ext cx="181768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85800" y="585212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31" name="Rectangle 3"/>
          <p:cNvSpPr>
            <a:spLocks noChangeArrowheads="1"/>
          </p:cNvSpPr>
          <p:nvPr/>
        </p:nvSpPr>
        <p:spPr bwMode="auto">
          <a:xfrm>
            <a:off x="3124200" y="585212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32" name="Rectangle 4"/>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GB" sz="3500" smtClean="0"/>
              <a:t>Reasoning with production rules</a:t>
            </a:r>
            <a:endParaRPr lang="en-GB" sz="3500" smtClean="0"/>
          </a:p>
        </p:txBody>
      </p:sp>
      <p:sp>
        <p:nvSpPr>
          <p:cNvPr id="176133" name="Rectangle 5"/>
          <p:cNvSpPr>
            <a:spLocks noChangeArrowheads="1"/>
          </p:cNvSpPr>
          <p:nvPr/>
        </p:nvSpPr>
        <p:spPr bwMode="auto">
          <a:xfrm>
            <a:off x="609600" y="1676400"/>
            <a:ext cx="7239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accent2"/>
              </a:buClr>
              <a:buSzPct val="75000"/>
              <a:buFont typeface="Monotype Sorts" pitchFamily="2" charset="2"/>
              <a:buChar char="l"/>
            </a:pPr>
            <a:r>
              <a:rPr lang="en-GB" sz="3200"/>
              <a:t>Architecture of a typical production system: </a:t>
            </a:r>
          </a:p>
        </p:txBody>
      </p:sp>
      <p:sp>
        <p:nvSpPr>
          <p:cNvPr id="176135" name="Rectangle 7"/>
          <p:cNvSpPr>
            <a:spLocks noChangeArrowheads="1"/>
          </p:cNvSpPr>
          <p:nvPr/>
        </p:nvSpPr>
        <p:spPr bwMode="auto">
          <a:xfrm>
            <a:off x="763588" y="4634508"/>
            <a:ext cx="18256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800">
                <a:solidFill>
                  <a:srgbClr val="000000"/>
                </a:solidFill>
              </a:rPr>
              <a:t>rule memory</a:t>
            </a:r>
          </a:p>
        </p:txBody>
      </p:sp>
      <p:sp>
        <p:nvSpPr>
          <p:cNvPr id="176136" name="Rectangle 8"/>
          <p:cNvSpPr>
            <a:spLocks noChangeArrowheads="1"/>
          </p:cNvSpPr>
          <p:nvPr/>
        </p:nvSpPr>
        <p:spPr bwMode="auto">
          <a:xfrm>
            <a:off x="5416550" y="4410670"/>
            <a:ext cx="1816100" cy="15113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37" name="Rectangle 9"/>
          <p:cNvSpPr>
            <a:spLocks noChangeArrowheads="1"/>
          </p:cNvSpPr>
          <p:nvPr/>
        </p:nvSpPr>
        <p:spPr bwMode="auto">
          <a:xfrm>
            <a:off x="5410200" y="4480520"/>
            <a:ext cx="1825625" cy="124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lnSpc>
                <a:spcPct val="70000"/>
              </a:lnSpc>
              <a:spcBef>
                <a:spcPct val="50000"/>
              </a:spcBef>
            </a:pPr>
            <a:r>
              <a:rPr lang="en-GB" sz="2400" dirty="0">
                <a:solidFill>
                  <a:srgbClr val="000000"/>
                </a:solidFill>
              </a:rPr>
              <a:t>Interpreter</a:t>
            </a:r>
          </a:p>
          <a:p>
            <a:pPr eaLnBrk="0" hangingPunct="0">
              <a:lnSpc>
                <a:spcPct val="70000"/>
              </a:lnSpc>
              <a:spcBef>
                <a:spcPct val="50000"/>
              </a:spcBef>
            </a:pPr>
            <a:r>
              <a:rPr lang="en-GB" sz="2400" dirty="0">
                <a:solidFill>
                  <a:srgbClr val="000000"/>
                </a:solidFill>
              </a:rPr>
              <a:t>executes</a:t>
            </a:r>
          </a:p>
          <a:p>
            <a:pPr eaLnBrk="0" hangingPunct="0">
              <a:lnSpc>
                <a:spcPct val="70000"/>
              </a:lnSpc>
              <a:spcBef>
                <a:spcPct val="50000"/>
              </a:spcBef>
            </a:pPr>
            <a:r>
              <a:rPr lang="en-GB" sz="2400" dirty="0">
                <a:solidFill>
                  <a:srgbClr val="000000"/>
                </a:solidFill>
              </a:rPr>
              <a:t>actions</a:t>
            </a:r>
          </a:p>
        </p:txBody>
      </p:sp>
      <p:sp>
        <p:nvSpPr>
          <p:cNvPr id="176138" name="Line 10"/>
          <p:cNvSpPr>
            <a:spLocks noChangeShapeType="1"/>
          </p:cNvSpPr>
          <p:nvPr/>
        </p:nvSpPr>
        <p:spPr bwMode="auto">
          <a:xfrm>
            <a:off x="2673350" y="5166320"/>
            <a:ext cx="27305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39" name="Rectangle 11"/>
          <p:cNvSpPr>
            <a:spLocks noChangeArrowheads="1"/>
          </p:cNvSpPr>
          <p:nvPr/>
        </p:nvSpPr>
        <p:spPr bwMode="auto">
          <a:xfrm>
            <a:off x="2749550" y="3191470"/>
            <a:ext cx="2578100" cy="901700"/>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40" name="Rectangle 12"/>
          <p:cNvSpPr>
            <a:spLocks noChangeArrowheads="1"/>
          </p:cNvSpPr>
          <p:nvPr/>
        </p:nvSpPr>
        <p:spPr bwMode="auto">
          <a:xfrm>
            <a:off x="2820988" y="3262908"/>
            <a:ext cx="2359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working memory</a:t>
            </a:r>
          </a:p>
        </p:txBody>
      </p:sp>
      <p:sp>
        <p:nvSpPr>
          <p:cNvPr id="176141" name="Arc 13"/>
          <p:cNvSpPr>
            <a:spLocks/>
          </p:cNvSpPr>
          <p:nvPr/>
        </p:nvSpPr>
        <p:spPr bwMode="auto">
          <a:xfrm>
            <a:off x="1608138" y="3650258"/>
            <a:ext cx="1136650" cy="755650"/>
          </a:xfrm>
          <a:custGeom>
            <a:avLst/>
            <a:gdLst>
              <a:gd name="G0" fmla="+- 21600 0 0"/>
              <a:gd name="G1" fmla="+- 21600 0 0"/>
              <a:gd name="G2" fmla="+- 21600 0 0"/>
              <a:gd name="T0" fmla="*/ 0 w 21600"/>
              <a:gd name="T1" fmla="*/ 21600 h 21600"/>
              <a:gd name="T2" fmla="*/ 2157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2"/>
                  <a:pt x="9652" y="16"/>
                  <a:pt x="21570" y="0"/>
                </a:cubicBezTo>
              </a:path>
              <a:path w="21600" h="21600" stroke="0" extrusionOk="0">
                <a:moveTo>
                  <a:pt x="0" y="21600"/>
                </a:moveTo>
                <a:cubicBezTo>
                  <a:pt x="0" y="9682"/>
                  <a:pt x="9652" y="16"/>
                  <a:pt x="21570" y="0"/>
                </a:cubicBezTo>
                <a:lnTo>
                  <a:pt x="2160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42" name="Arc 14"/>
          <p:cNvSpPr>
            <a:spLocks/>
          </p:cNvSpPr>
          <p:nvPr/>
        </p:nvSpPr>
        <p:spPr bwMode="auto">
          <a:xfrm>
            <a:off x="5334000" y="3650258"/>
            <a:ext cx="984250" cy="755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00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43" name="Line 15"/>
          <p:cNvSpPr>
            <a:spLocks noChangeShapeType="1"/>
          </p:cNvSpPr>
          <p:nvPr/>
        </p:nvSpPr>
        <p:spPr bwMode="auto">
          <a:xfrm>
            <a:off x="4038600" y="2810470"/>
            <a:ext cx="0" cy="3683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44" name="Rectangle 16"/>
          <p:cNvSpPr>
            <a:spLocks noChangeArrowheads="1"/>
          </p:cNvSpPr>
          <p:nvPr/>
        </p:nvSpPr>
        <p:spPr bwMode="auto">
          <a:xfrm>
            <a:off x="2744788" y="2426295"/>
            <a:ext cx="25876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New information</a:t>
            </a:r>
          </a:p>
        </p:txBody>
      </p:sp>
      <p:sp>
        <p:nvSpPr>
          <p:cNvPr id="176145" name="Rectangle 17"/>
          <p:cNvSpPr>
            <a:spLocks noChangeArrowheads="1"/>
          </p:cNvSpPr>
          <p:nvPr/>
        </p:nvSpPr>
        <p:spPr bwMode="auto">
          <a:xfrm>
            <a:off x="3429000" y="5394920"/>
            <a:ext cx="987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GB" sz="2400">
                <a:solidFill>
                  <a:srgbClr val="000000"/>
                </a:solidFill>
              </a:rPr>
              <a:t>fire</a:t>
            </a:r>
          </a:p>
        </p:txBody>
      </p:sp>
      <p:sp>
        <p:nvSpPr>
          <p:cNvPr id="176146" name="Rectangle 18"/>
          <p:cNvSpPr>
            <a:spLocks noChangeArrowheads="1"/>
          </p:cNvSpPr>
          <p:nvPr/>
        </p:nvSpPr>
        <p:spPr bwMode="auto">
          <a:xfrm>
            <a:off x="6324600" y="3489920"/>
            <a:ext cx="1139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modify</a:t>
            </a:r>
          </a:p>
        </p:txBody>
      </p:sp>
      <p:sp>
        <p:nvSpPr>
          <p:cNvPr id="176147" name="Rectangle 19"/>
          <p:cNvSpPr>
            <a:spLocks noChangeArrowheads="1"/>
          </p:cNvSpPr>
          <p:nvPr/>
        </p:nvSpPr>
        <p:spPr bwMode="auto">
          <a:xfrm>
            <a:off x="990600" y="3489920"/>
            <a:ext cx="1216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select</a:t>
            </a:r>
          </a:p>
        </p:txBody>
      </p:sp>
      <p:sp>
        <p:nvSpPr>
          <p:cNvPr id="176148" name="Line 20"/>
          <p:cNvSpPr>
            <a:spLocks noChangeShapeType="1"/>
          </p:cNvSpPr>
          <p:nvPr/>
        </p:nvSpPr>
        <p:spPr bwMode="auto">
          <a:xfrm>
            <a:off x="7245350" y="5166320"/>
            <a:ext cx="1282700"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49" name="Rectangle 21"/>
          <p:cNvSpPr>
            <a:spLocks noChangeArrowheads="1"/>
          </p:cNvSpPr>
          <p:nvPr/>
        </p:nvSpPr>
        <p:spPr bwMode="auto">
          <a:xfrm>
            <a:off x="7315200" y="5318720"/>
            <a:ext cx="1292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GB" sz="2400">
                <a:solidFill>
                  <a:srgbClr val="000000"/>
                </a:solidFill>
              </a:rPr>
              <a:t>output</a:t>
            </a:r>
          </a:p>
        </p:txBody>
      </p:sp>
      <p:sp>
        <p:nvSpPr>
          <p:cNvPr id="176150" name="AutoShape 22"/>
          <p:cNvSpPr>
            <a:spLocks noChangeArrowheads="1"/>
          </p:cNvSpPr>
          <p:nvPr/>
        </p:nvSpPr>
        <p:spPr bwMode="auto">
          <a:xfrm>
            <a:off x="7239000" y="4785320"/>
            <a:ext cx="1600200" cy="762000"/>
          </a:xfrm>
          <a:prstGeom prst="rightArrow">
            <a:avLst>
              <a:gd name="adj1" fmla="val 50000"/>
              <a:gd name="adj2" fmla="val 52500"/>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6151" name="AutoShape 23"/>
          <p:cNvSpPr>
            <a:spLocks noChangeArrowheads="1"/>
          </p:cNvSpPr>
          <p:nvPr/>
        </p:nvSpPr>
        <p:spPr bwMode="auto">
          <a:xfrm flipH="1">
            <a:off x="5233392" y="3257872"/>
            <a:ext cx="10668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8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78180" name="Rectangle 4"/>
          <p:cNvSpPr>
            <a:spLocks noGrp="1" noChangeArrowheads="1"/>
          </p:cNvSpPr>
          <p:nvPr>
            <p:ph type="title"/>
          </p:nvPr>
        </p:nvSpPr>
        <p:spPr/>
        <p:txBody>
          <a:bodyPr>
            <a:normAutofit fontScale="90000"/>
          </a:bodyPr>
          <a:lstStyle/>
          <a:p>
            <a:r>
              <a:rPr lang="en-GB" smtClean="0"/>
              <a:t>Architecture of a typical production system</a:t>
            </a:r>
            <a:endParaRPr lang="en-GB" smtClean="0"/>
          </a:p>
        </p:txBody>
      </p:sp>
      <p:sp>
        <p:nvSpPr>
          <p:cNvPr id="178181" name="Rectangle 5"/>
          <p:cNvSpPr>
            <a:spLocks noGrp="1" noChangeArrowheads="1"/>
          </p:cNvSpPr>
          <p:nvPr>
            <p:ph sz="quarter" idx="1"/>
          </p:nvPr>
        </p:nvSpPr>
        <p:spPr/>
        <p:txBody>
          <a:bodyPr/>
          <a:lstStyle/>
          <a:p>
            <a:r>
              <a:rPr lang="en-GB" smtClean="0"/>
              <a:t>Has a working memory.</a:t>
            </a:r>
          </a:p>
          <a:p>
            <a:pPr lvl="1"/>
            <a:r>
              <a:rPr lang="en-GB" smtClean="0"/>
              <a:t>Holds items of data. </a:t>
            </a:r>
          </a:p>
          <a:p>
            <a:pPr lvl="1"/>
            <a:r>
              <a:rPr lang="en-GB" smtClean="0"/>
              <a:t>Their presence, or their absence, causes the interpreter to trigger certain rules.</a:t>
            </a:r>
          </a:p>
          <a:p>
            <a:pPr lvl="1"/>
            <a:r>
              <a:rPr lang="en-GB" smtClean="0"/>
              <a:t> e.g. </a:t>
            </a:r>
            <a:r>
              <a:rPr lang="en-GB" smtClean="0"/>
              <a:t>working memory</a:t>
            </a:r>
            <a:r>
              <a:rPr lang="en-GB" smtClean="0"/>
              <a:t> contains [john, age, 29] &amp; [john, employment, none]</a:t>
            </a:r>
          </a:p>
          <a:p>
            <a:r>
              <a:rPr lang="en-GB" smtClean="0"/>
              <a:t> The system decides: </a:t>
            </a:r>
          </a:p>
          <a:p>
            <a:pPr lvl="1"/>
            <a:r>
              <a:rPr lang="en-GB" smtClean="0"/>
              <a:t>Does this match any rules in the rulebase? </a:t>
            </a:r>
          </a:p>
          <a:p>
            <a:pPr lvl="1"/>
            <a:r>
              <a:rPr lang="en-GB" smtClean="0"/>
              <a:t>If so, choose the rule.</a:t>
            </a:r>
            <a:endParaRPr lang="en-GB" dirty="0" smtClean="0"/>
          </a:p>
        </p:txBody>
      </p:sp>
      <p:sp>
        <p:nvSpPr>
          <p:cNvPr id="4" name="Footer Placeholder 3"/>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0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0228" name="Rectangle 4"/>
          <p:cNvSpPr>
            <a:spLocks noGrp="1" noChangeArrowheads="1"/>
          </p:cNvSpPr>
          <p:nvPr>
            <p:ph type="title"/>
          </p:nvPr>
        </p:nvSpPr>
        <p:spPr/>
        <p:txBody>
          <a:bodyPr>
            <a:normAutofit fontScale="90000"/>
          </a:bodyPr>
          <a:lstStyle/>
          <a:p>
            <a:r>
              <a:rPr lang="en-GB" smtClean="0"/>
              <a:t>Architecture of a typical production system</a:t>
            </a:r>
            <a:endParaRPr lang="en-GB" smtClean="0"/>
          </a:p>
        </p:txBody>
      </p:sp>
      <p:sp>
        <p:nvSpPr>
          <p:cNvPr id="180229" name="Rectangle 5"/>
          <p:cNvSpPr>
            <a:spLocks noGrp="1" noChangeArrowheads="1"/>
          </p:cNvSpPr>
          <p:nvPr>
            <p:ph sz="quarter" idx="1"/>
          </p:nvPr>
        </p:nvSpPr>
        <p:spPr/>
        <p:txBody>
          <a:bodyPr/>
          <a:lstStyle/>
          <a:p>
            <a:r>
              <a:rPr lang="en-GB" smtClean="0"/>
              <a:t>Behaviour of the interpreter:</a:t>
            </a:r>
          </a:p>
          <a:p>
            <a:pPr lvl="1"/>
            <a:r>
              <a:rPr lang="en-GB" smtClean="0"/>
              <a:t>The system is started by putting a suitable data item into working memory.</a:t>
            </a:r>
          </a:p>
          <a:p>
            <a:pPr lvl="1"/>
            <a:r>
              <a:rPr lang="en-GB" b="1" smtClean="0"/>
              <a:t>Recognise-act cycle</a:t>
            </a:r>
            <a:r>
              <a:rPr lang="en-GB" smtClean="0"/>
              <a:t>: </a:t>
            </a:r>
          </a:p>
          <a:p>
            <a:pPr lvl="2"/>
            <a:r>
              <a:rPr lang="en-GB" smtClean="0"/>
              <a:t>When data in the working memory matches the conditions of one of the rules in the system </a:t>
            </a:r>
          </a:p>
          <a:p>
            <a:pPr lvl="2"/>
            <a:r>
              <a:rPr lang="en-GB" smtClean="0"/>
              <a:t>The rule </a:t>
            </a:r>
            <a:r>
              <a:rPr lang="en-GB" b="1" smtClean="0"/>
              <a:t>fires</a:t>
            </a:r>
            <a:r>
              <a:rPr lang="en-GB" smtClean="0"/>
              <a:t> (i.e.is brought into action).</a:t>
            </a:r>
          </a:p>
          <a:p>
            <a:pPr lvl="2"/>
            <a:r>
              <a:rPr lang="en-GB" smtClean="0"/>
              <a:t>Which may change the working memory which changes the recognise-act cycle</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GB" smtClean="0"/>
              <a:t>Rule-Based System for Tic-Tac-Toe</a:t>
            </a:r>
            <a:endParaRPr lang="en-GB" smtClean="0"/>
          </a:p>
        </p:txBody>
      </p:sp>
      <p:sp>
        <p:nvSpPr>
          <p:cNvPr id="182275" name="Rectangle 3"/>
          <p:cNvSpPr>
            <a:spLocks noGrp="1" noChangeArrowheads="1"/>
          </p:cNvSpPr>
          <p:nvPr>
            <p:ph sz="quarter" idx="1"/>
          </p:nvPr>
        </p:nvSpPr>
        <p:spPr/>
        <p:txBody>
          <a:bodyPr/>
          <a:lstStyle/>
          <a:p>
            <a:r>
              <a:rPr lang="en-GB" smtClean="0"/>
              <a:t>What rules do we need ?</a:t>
            </a:r>
          </a:p>
          <a:p>
            <a:r>
              <a:rPr lang="en-GB" smtClean="0"/>
              <a:t>Rules may have tests that are satisfied at the same time – need some mechanism for selecting right rule </a:t>
            </a:r>
          </a:p>
          <a:p>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43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4324" name="Rectangle 4"/>
          <p:cNvSpPr>
            <a:spLocks noGrp="1" noChangeArrowheads="1"/>
          </p:cNvSpPr>
          <p:nvPr>
            <p:ph type="title"/>
          </p:nvPr>
        </p:nvSpPr>
        <p:spPr/>
        <p:txBody>
          <a:bodyPr>
            <a:normAutofit/>
          </a:bodyPr>
          <a:lstStyle/>
          <a:p>
            <a:r>
              <a:rPr lang="en-GB" sz="3500" smtClean="0"/>
              <a:t>Advantages at first glance</a:t>
            </a:r>
            <a:endParaRPr lang="en-GB" sz="3500" dirty="0" smtClean="0"/>
          </a:p>
        </p:txBody>
      </p:sp>
      <p:sp>
        <p:nvSpPr>
          <p:cNvPr id="184325" name="Rectangle 5"/>
          <p:cNvSpPr>
            <a:spLocks noGrp="1" noChangeArrowheads="1"/>
          </p:cNvSpPr>
          <p:nvPr>
            <p:ph sz="quarter" idx="1"/>
          </p:nvPr>
        </p:nvSpPr>
        <p:spPr/>
        <p:txBody>
          <a:bodyPr>
            <a:normAutofit/>
          </a:bodyPr>
          <a:lstStyle/>
          <a:p>
            <a:r>
              <a:rPr lang="en-GB" smtClean="0"/>
              <a:t>Principle advantage is notational convenience </a:t>
            </a:r>
          </a:p>
          <a:p>
            <a:pPr lvl="1"/>
            <a:r>
              <a:rPr lang="en-GB" smtClean="0"/>
              <a:t>it’s easy to express suitable pieces of knowledge in this way.</a:t>
            </a:r>
          </a:p>
          <a:p>
            <a:r>
              <a:rPr lang="en-GB" smtClean="0"/>
              <a:t>Rules are very easy to understand, and for someone (who is expert in the specific subject the system is concerned with) to criticise and improve.</a:t>
            </a:r>
          </a:p>
          <a:p>
            <a:r>
              <a:rPr lang="en-GB" smtClean="0"/>
              <a:t>It's straightforward to implement a production system interpreter. </a:t>
            </a:r>
          </a:p>
          <a:p>
            <a:pPr lvl="1"/>
            <a:r>
              <a:rPr lang="en-GB" smtClean="0">
                <a:solidFill>
                  <a:schemeClr val="hlink"/>
                </a:solidFill>
              </a:rPr>
              <a:t>Rete Matching Algorithm</a:t>
            </a:r>
            <a:endParaRPr lang="en-GB" smtClean="0"/>
          </a:p>
          <a:p>
            <a:pPr lvl="1"/>
            <a:r>
              <a:rPr lang="en-GB" smtClean="0"/>
              <a:t>Expert Systems Shells</a:t>
            </a:r>
            <a:endParaRPr lang="en-GB" dirty="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63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86372" name="Rectangle 4"/>
          <p:cNvSpPr>
            <a:spLocks noGrp="1" noChangeArrowheads="1"/>
          </p:cNvSpPr>
          <p:nvPr>
            <p:ph type="title"/>
          </p:nvPr>
        </p:nvSpPr>
        <p:spPr/>
        <p:txBody>
          <a:bodyPr>
            <a:normAutofit fontScale="90000"/>
          </a:bodyPr>
          <a:lstStyle/>
          <a:p>
            <a:r>
              <a:rPr lang="en-GB" smtClean="0"/>
              <a:t>Advantages/Disadvantages of production systems ... at first glance</a:t>
            </a:r>
            <a:endParaRPr lang="en-GB" smtClean="0"/>
          </a:p>
        </p:txBody>
      </p:sp>
      <p:sp>
        <p:nvSpPr>
          <p:cNvPr id="186373" name="Rectangle 5"/>
          <p:cNvSpPr>
            <a:spLocks noGrp="1" noChangeArrowheads="1"/>
          </p:cNvSpPr>
          <p:nvPr>
            <p:ph sz="quarter" idx="1"/>
          </p:nvPr>
        </p:nvSpPr>
        <p:spPr/>
        <p:txBody>
          <a:bodyPr>
            <a:normAutofit lnSpcReduction="10000"/>
          </a:bodyPr>
          <a:lstStyle/>
          <a:p>
            <a:r>
              <a:rPr lang="en-GB" smtClean="0"/>
              <a:t>Principle disadvantage is their restricted power of expression </a:t>
            </a:r>
          </a:p>
          <a:p>
            <a:pPr lvl="1"/>
            <a:r>
              <a:rPr lang="en-GB" smtClean="0"/>
              <a:t>many useful pieces of knowledge don’t fit this pattern.</a:t>
            </a:r>
          </a:p>
          <a:p>
            <a:r>
              <a:rPr lang="en-GB" smtClean="0"/>
              <a:t>Seems to be a purely </a:t>
            </a:r>
            <a:r>
              <a:rPr lang="en-GB" b="1" smtClean="0"/>
              <a:t>declarative</a:t>
            </a:r>
            <a:r>
              <a:rPr lang="en-GB" smtClean="0"/>
              <a:t> form of knowledge representation. </a:t>
            </a:r>
          </a:p>
          <a:p>
            <a:pPr lvl="1"/>
            <a:r>
              <a:rPr lang="en-GB" smtClean="0"/>
              <a:t>Gather pieces of knowledge about a particular subject, and put them into a rulebase. </a:t>
            </a:r>
          </a:p>
          <a:p>
            <a:pPr lvl="1"/>
            <a:r>
              <a:rPr lang="en-GB" smtClean="0"/>
              <a:t>Don’t bother about when or how or in which sequence the rules are used; </a:t>
            </a:r>
          </a:p>
          <a:p>
            <a:pPr lvl="1"/>
            <a:r>
              <a:rPr lang="en-GB" smtClean="0"/>
              <a:t>Delegate that to the inference engine/interpreter used </a:t>
            </a:r>
          </a:p>
          <a:p>
            <a:r>
              <a:rPr lang="en-GB" smtClean="0"/>
              <a:t>Expanding the knowledge simply requires addition of facts or rules</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Intelligent behaviour</a:t>
            </a:r>
            <a:endParaRPr lang="en-IE" dirty="0"/>
          </a:p>
        </p:txBody>
      </p:sp>
      <p:sp>
        <p:nvSpPr>
          <p:cNvPr id="4" name="Footer Placeholder 3"/>
          <p:cNvSpPr>
            <a:spLocks noGrp="1"/>
          </p:cNvSpPr>
          <p:nvPr>
            <p:ph type="ftr" sz="quarter" idx="11"/>
          </p:nvPr>
        </p:nvSpPr>
        <p:spPr/>
        <p:txBody>
          <a:bodyPr/>
          <a:lstStyle/>
          <a:p>
            <a:r>
              <a:rPr lang="en-IE" altLang="en-US" smtClean="0"/>
              <a:t>Reference - Negnevitsky, Artificial Intelligence: A guide to intelligent systems, 2nd Edition, Addison Wesley</a:t>
            </a:r>
            <a:endParaRPr lang="en-US" altLang="en-US"/>
          </a:p>
        </p:txBody>
      </p:sp>
      <p:sp>
        <p:nvSpPr>
          <p:cNvPr id="3" name="Content Placeholder 2"/>
          <p:cNvSpPr>
            <a:spLocks noGrp="1"/>
          </p:cNvSpPr>
          <p:nvPr>
            <p:ph sz="quarter" idx="1"/>
          </p:nvPr>
        </p:nvSpPr>
        <p:spPr/>
        <p:txBody>
          <a:bodyPr/>
          <a:lstStyle/>
          <a:p>
            <a:r>
              <a:rPr lang="en-US" smtClean="0"/>
              <a:t>Learn from experience</a:t>
            </a:r>
          </a:p>
          <a:p>
            <a:r>
              <a:rPr lang="en-US" smtClean="0"/>
              <a:t>Apply knowledge acquired from experience</a:t>
            </a:r>
          </a:p>
          <a:p>
            <a:r>
              <a:rPr lang="en-US" smtClean="0"/>
              <a:t>Handle complex situations</a:t>
            </a:r>
          </a:p>
          <a:p>
            <a:r>
              <a:rPr lang="en-US" smtClean="0"/>
              <a:t>Solve problems when important information is missing</a:t>
            </a:r>
          </a:p>
          <a:p>
            <a:r>
              <a:rPr lang="en-US" smtClean="0"/>
              <a:t>Determine what is important</a:t>
            </a:r>
          </a:p>
          <a:p>
            <a:r>
              <a:rPr lang="en-US" smtClean="0"/>
              <a:t>React quickly and correctly to a new situation</a:t>
            </a:r>
          </a:p>
          <a:p>
            <a:r>
              <a:rPr lang="en-US" smtClean="0"/>
              <a:t>Understand visual images</a:t>
            </a:r>
          </a:p>
          <a:p>
            <a:r>
              <a:rPr lang="en-US" smtClean="0"/>
              <a:t>Process and manipulate symbols</a:t>
            </a:r>
          </a:p>
          <a:p>
            <a:r>
              <a:rPr lang="en-US" smtClean="0"/>
              <a:t>Be creative and imaginative</a:t>
            </a:r>
          </a:p>
          <a:p>
            <a:r>
              <a:rPr lang="en-US" smtClean="0"/>
              <a:t>Use heuristics</a:t>
            </a:r>
          </a:p>
          <a:p>
            <a:endParaRPr lang="en-IE" dirty="0"/>
          </a:p>
        </p:txBody>
      </p:sp>
    </p:spTree>
    <p:extLst>
      <p:ext uri="{BB962C8B-B14F-4D97-AF65-F5344CB8AC3E}">
        <p14:creationId xmlns:p14="http://schemas.microsoft.com/office/powerpoint/2010/main" val="3080428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GB" smtClean="0"/>
              <a:t>More terminology</a:t>
            </a:r>
            <a:endParaRPr lang="en-GB" smtClean="0"/>
          </a:p>
        </p:txBody>
      </p:sp>
      <p:sp>
        <p:nvSpPr>
          <p:cNvPr id="133123" name="Rectangle 3"/>
          <p:cNvSpPr>
            <a:spLocks noGrp="1" noChangeArrowheads="1"/>
          </p:cNvSpPr>
          <p:nvPr>
            <p:ph sz="quarter" idx="1"/>
          </p:nvPr>
        </p:nvSpPr>
        <p:spPr/>
        <p:txBody>
          <a:bodyPr>
            <a:normAutofit lnSpcReduction="10000"/>
          </a:bodyPr>
          <a:lstStyle/>
          <a:p>
            <a:r>
              <a:rPr lang="en-GB" dirty="0" smtClean="0"/>
              <a:t>A rule is </a:t>
            </a:r>
            <a:r>
              <a:rPr lang="en-GB" b="1" dirty="0" smtClean="0"/>
              <a:t>activated </a:t>
            </a:r>
            <a:r>
              <a:rPr lang="en-GB" dirty="0" smtClean="0"/>
              <a:t>or </a:t>
            </a:r>
            <a:r>
              <a:rPr lang="en-GB" b="1" dirty="0" smtClean="0"/>
              <a:t>triggered </a:t>
            </a:r>
            <a:r>
              <a:rPr lang="en-GB" dirty="0" smtClean="0"/>
              <a:t>if its antecedent is TRUE</a:t>
            </a:r>
          </a:p>
          <a:p>
            <a:r>
              <a:rPr lang="en-GB" dirty="0" smtClean="0"/>
              <a:t>A rule is </a:t>
            </a:r>
            <a:r>
              <a:rPr lang="en-GB" b="1" dirty="0" smtClean="0"/>
              <a:t>fired </a:t>
            </a:r>
            <a:r>
              <a:rPr lang="en-GB" dirty="0" smtClean="0"/>
              <a:t> if its consequent occurs</a:t>
            </a:r>
          </a:p>
          <a:p>
            <a:r>
              <a:rPr lang="en-GB" dirty="0" smtClean="0"/>
              <a:t>If a rule does not fire it is consider to </a:t>
            </a:r>
            <a:r>
              <a:rPr lang="en-GB" b="1" dirty="0" smtClean="0"/>
              <a:t>fail	</a:t>
            </a:r>
          </a:p>
          <a:p>
            <a:pPr lvl="1"/>
            <a:r>
              <a:rPr lang="en-GB" dirty="0" smtClean="0"/>
              <a:t>due to its antecedent being FALSE or because it wasn’t selected to fire.</a:t>
            </a:r>
          </a:p>
          <a:p>
            <a:r>
              <a:rPr lang="en-GB" dirty="0" smtClean="0"/>
              <a:t>Applying the rule will probably modify the contents of working memory. </a:t>
            </a:r>
          </a:p>
          <a:p>
            <a:r>
              <a:rPr lang="en-GB" dirty="0" smtClean="0"/>
              <a:t>Then the system continues with the recognise-act cycle.</a:t>
            </a:r>
          </a:p>
          <a:p>
            <a:r>
              <a:rPr lang="en-GB" dirty="0" smtClean="0"/>
              <a:t> The system stops when </a:t>
            </a:r>
          </a:p>
          <a:p>
            <a:pPr lvl="1"/>
            <a:r>
              <a:rPr lang="en-GB" dirty="0" smtClean="0"/>
              <a:t> the rules stop firing, or</a:t>
            </a:r>
          </a:p>
          <a:p>
            <a:pPr lvl="1"/>
            <a:r>
              <a:rPr lang="en-GB" dirty="0" smtClean="0"/>
              <a:t> a rule fires which specifically tells the system to halt.</a:t>
            </a:r>
          </a:p>
          <a:p>
            <a:pPr marL="0" indent="0">
              <a:buNone/>
            </a:pP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3123">
                                            <p:txEl>
                                              <p:pRg st="3" end="3"/>
                                            </p:txEl>
                                          </p:spTgt>
                                        </p:tgtEl>
                                        <p:attrNameLst>
                                          <p:attrName>style.visibility</p:attrName>
                                        </p:attrNameLst>
                                      </p:cBhvr>
                                      <p:to>
                                        <p:strVal val="visible"/>
                                      </p:to>
                                    </p:set>
                                    <p:anim calcmode="lin" valueType="num">
                                      <p:cBhvr additive="base">
                                        <p:cTn id="23" dur="500" fill="hold"/>
                                        <p:tgtEl>
                                          <p:spTgt spid="13312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33123">
                                            <p:txEl>
                                              <p:pRg st="4" end="4"/>
                                            </p:txEl>
                                          </p:spTgt>
                                        </p:tgtEl>
                                        <p:attrNameLst>
                                          <p:attrName>style.visibility</p:attrName>
                                        </p:attrNameLst>
                                      </p:cBhvr>
                                      <p:to>
                                        <p:strVal val="visible"/>
                                      </p:to>
                                    </p:set>
                                    <p:anim calcmode="lin" valueType="num">
                                      <p:cBhvr additive="base">
                                        <p:cTn id="29"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33123">
                                            <p:txEl>
                                              <p:pRg st="5" end="5"/>
                                            </p:txEl>
                                          </p:spTgt>
                                        </p:tgtEl>
                                        <p:attrNameLst>
                                          <p:attrName>style.visibility</p:attrName>
                                        </p:attrNameLst>
                                      </p:cBhvr>
                                      <p:to>
                                        <p:strVal val="visible"/>
                                      </p:to>
                                    </p:set>
                                    <p:anim calcmode="lin" valueType="num">
                                      <p:cBhvr additive="base">
                                        <p:cTn id="35" dur="500" fill="hold"/>
                                        <p:tgtEl>
                                          <p:spTgt spid="13312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3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33123">
                                            <p:txEl>
                                              <p:pRg st="6" end="6"/>
                                            </p:txEl>
                                          </p:spTgt>
                                        </p:tgtEl>
                                        <p:attrNameLst>
                                          <p:attrName>style.visibility</p:attrName>
                                        </p:attrNameLst>
                                      </p:cBhvr>
                                      <p:to>
                                        <p:strVal val="visible"/>
                                      </p:to>
                                    </p:set>
                                    <p:anim calcmode="lin" valueType="num">
                                      <p:cBhvr additive="base">
                                        <p:cTn id="41"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33123">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33123">
                                            <p:txEl>
                                              <p:pRg st="7" end="7"/>
                                            </p:txEl>
                                          </p:spTgt>
                                        </p:tgtEl>
                                        <p:attrNameLst>
                                          <p:attrName>style.visibility</p:attrName>
                                        </p:attrNameLst>
                                      </p:cBhvr>
                                      <p:to>
                                        <p:strVal val="visible"/>
                                      </p:to>
                                    </p:set>
                                    <p:anim calcmode="lin" valueType="num">
                                      <p:cBhvr additive="base">
                                        <p:cTn id="45" dur="500" fill="hold"/>
                                        <p:tgtEl>
                                          <p:spTgt spid="133123">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33123">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33123">
                                            <p:txEl>
                                              <p:pRg st="8" end="8"/>
                                            </p:txEl>
                                          </p:spTgt>
                                        </p:tgtEl>
                                        <p:attrNameLst>
                                          <p:attrName>style.visibility</p:attrName>
                                        </p:attrNameLst>
                                      </p:cBhvr>
                                      <p:to>
                                        <p:strVal val="visible"/>
                                      </p:to>
                                    </p:set>
                                    <p:anim calcmode="lin" valueType="num">
                                      <p:cBhvr additive="base">
                                        <p:cTn id="49"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25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2516" name="Rectangle 4"/>
          <p:cNvSpPr>
            <a:spLocks noChangeArrowheads="1"/>
          </p:cNvSpPr>
          <p:nvPr/>
        </p:nvSpPr>
        <p:spPr bwMode="auto">
          <a:xfrm>
            <a:off x="692150" y="2216150"/>
            <a:ext cx="7835900" cy="4406900"/>
          </a:xfrm>
          <a:prstGeom prst="rect">
            <a:avLst/>
          </a:prstGeom>
          <a:solidFill>
            <a:srgbClr val="FF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2517" name="Rectangle 5"/>
          <p:cNvSpPr>
            <a:spLocks noGrp="1" noChangeArrowheads="1"/>
          </p:cNvSpPr>
          <p:nvPr>
            <p:ph type="title"/>
          </p:nvPr>
        </p:nvSpPr>
        <p:spPr/>
        <p:txBody>
          <a:bodyPr/>
          <a:lstStyle/>
          <a:p>
            <a:r>
              <a:rPr lang="en-GB" smtClean="0"/>
              <a:t>Operation of a production system</a:t>
            </a:r>
            <a:endParaRPr lang="en-GB" dirty="0" smtClean="0"/>
          </a:p>
        </p:txBody>
      </p:sp>
      <p:sp>
        <p:nvSpPr>
          <p:cNvPr id="192518" name="Rectangle 6"/>
          <p:cNvSpPr>
            <a:spLocks noChangeArrowheads="1"/>
          </p:cNvSpPr>
          <p:nvPr/>
        </p:nvSpPr>
        <p:spPr bwMode="auto">
          <a:xfrm>
            <a:off x="251520" y="1371600"/>
            <a:ext cx="7848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spcBef>
                <a:spcPct val="20000"/>
              </a:spcBef>
              <a:buClr>
                <a:schemeClr val="accent2"/>
              </a:buClr>
              <a:buSzPct val="75000"/>
              <a:buFont typeface="Monotype Sorts" pitchFamily="2" charset="2"/>
              <a:buChar char="l"/>
            </a:pPr>
            <a:r>
              <a:rPr lang="en-GB" sz="2800" dirty="0"/>
              <a:t>The </a:t>
            </a:r>
            <a:r>
              <a:rPr lang="en-GB" sz="2800" dirty="0">
                <a:solidFill>
                  <a:schemeClr val="hlink"/>
                </a:solidFill>
              </a:rPr>
              <a:t>recognise-act cycle </a:t>
            </a:r>
            <a:r>
              <a:rPr lang="en-GB" sz="2800" dirty="0">
                <a:solidFill>
                  <a:srgbClr val="FFFFFF"/>
                </a:solidFill>
              </a:rPr>
              <a:t>(forward-chaining):</a:t>
            </a:r>
          </a:p>
        </p:txBody>
      </p:sp>
      <p:graphicFrame>
        <p:nvGraphicFramePr>
          <p:cNvPr id="192519" name="Object 7">
            <a:hlinkClick r:id="" action="ppaction://ole?verb=0"/>
          </p:cNvPr>
          <p:cNvGraphicFramePr>
            <a:graphicFrameLocks/>
          </p:cNvGraphicFramePr>
          <p:nvPr/>
        </p:nvGraphicFramePr>
        <p:xfrm>
          <a:off x="1258888" y="2276475"/>
          <a:ext cx="6580187" cy="4249738"/>
        </p:xfrm>
        <a:graphic>
          <a:graphicData uri="http://schemas.openxmlformats.org/presentationml/2006/ole">
            <mc:AlternateContent xmlns:mc="http://schemas.openxmlformats.org/markup-compatibility/2006">
              <mc:Choice xmlns:v="urn:schemas-microsoft-com:vml" Requires="v">
                <p:oleObj spid="_x0000_s192569" name="Picture" r:id="rId4" imgW="5385960" imgH="3480840" progId="Word.Picture.8">
                  <p:embed/>
                </p:oleObj>
              </mc:Choice>
              <mc:Fallback>
                <p:oleObj name="Picture" r:id="rId4" imgW="5385960" imgH="3480840" progId="Word.Picture.8">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276475"/>
                        <a:ext cx="6580187" cy="424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6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6612" name="Rectangle 4"/>
          <p:cNvSpPr>
            <a:spLocks noGrp="1" noChangeArrowheads="1"/>
          </p:cNvSpPr>
          <p:nvPr>
            <p:ph type="title"/>
          </p:nvPr>
        </p:nvSpPr>
        <p:spPr/>
        <p:txBody>
          <a:bodyPr/>
          <a:lstStyle/>
          <a:p>
            <a:r>
              <a:rPr lang="en-GB" smtClean="0"/>
              <a:t>Conflict Resolution</a:t>
            </a:r>
            <a:endParaRPr lang="en-GB" smtClean="0"/>
          </a:p>
        </p:txBody>
      </p:sp>
      <p:sp>
        <p:nvSpPr>
          <p:cNvPr id="196613" name="Rectangle 5"/>
          <p:cNvSpPr>
            <a:spLocks noGrp="1" noChangeArrowheads="1"/>
          </p:cNvSpPr>
          <p:nvPr>
            <p:ph sz="quarter" idx="1"/>
          </p:nvPr>
        </p:nvSpPr>
        <p:spPr/>
        <p:txBody>
          <a:bodyPr>
            <a:normAutofit lnSpcReduction="10000"/>
          </a:bodyPr>
          <a:lstStyle/>
          <a:p>
            <a:r>
              <a:rPr lang="en-GB" smtClean="0"/>
              <a:t>If more than one rule matches working memory contents a strategy is required to decide which rule to fire</a:t>
            </a:r>
          </a:p>
          <a:p>
            <a:r>
              <a:rPr lang="en-GB" smtClean="0"/>
              <a:t>Strategies:</a:t>
            </a:r>
          </a:p>
          <a:p>
            <a:pPr lvl="1"/>
            <a:r>
              <a:rPr lang="en-GB" smtClean="0"/>
              <a:t>Refractoriness: don't allow a rule to fire twice on same data.</a:t>
            </a:r>
          </a:p>
          <a:p>
            <a:pPr lvl="1"/>
            <a:r>
              <a:rPr lang="en-GB" smtClean="0"/>
              <a:t>Recency: take the data which arrived in working memory most recently, and find a rule that uses this data.</a:t>
            </a:r>
          </a:p>
          <a:p>
            <a:pPr lvl="1"/>
            <a:r>
              <a:rPr lang="en-GB" smtClean="0"/>
              <a:t>Specificity: use the most specific rule (the one with the most conditions attached).</a:t>
            </a:r>
          </a:p>
          <a:p>
            <a:pPr lvl="1"/>
            <a:r>
              <a:rPr lang="en-GB" smtClean="0"/>
              <a:t>Priority: </a:t>
            </a:r>
          </a:p>
          <a:p>
            <a:pPr lvl="2"/>
            <a:r>
              <a:rPr lang="en-GB" smtClean="0"/>
              <a:t>Give each rule a priority number. If a choice has to be made, choose the rule with the highest number.</a:t>
            </a:r>
          </a:p>
          <a:p>
            <a:pPr lvl="2"/>
            <a:r>
              <a:rPr lang="en-GB" smtClean="0"/>
              <a:t>If a choice has to be made, choose the rule that comes first in the rule base</a:t>
            </a:r>
          </a:p>
          <a:p>
            <a:pPr lvl="1"/>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8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98660" name="Rectangle 4"/>
          <p:cNvSpPr>
            <a:spLocks noGrp="1" noChangeArrowheads="1"/>
          </p:cNvSpPr>
          <p:nvPr>
            <p:ph type="title"/>
          </p:nvPr>
        </p:nvSpPr>
        <p:spPr/>
        <p:txBody>
          <a:bodyPr/>
          <a:lstStyle/>
          <a:p>
            <a:r>
              <a:rPr lang="en-GB" smtClean="0"/>
              <a:t>Are Rules Just Declarative?</a:t>
            </a:r>
            <a:endParaRPr lang="en-GB" smtClean="0"/>
          </a:p>
        </p:txBody>
      </p:sp>
      <p:sp>
        <p:nvSpPr>
          <p:cNvPr id="198661" name="Rectangle 5"/>
          <p:cNvSpPr>
            <a:spLocks noGrp="1" noChangeArrowheads="1"/>
          </p:cNvSpPr>
          <p:nvPr>
            <p:ph sz="quarter" idx="1"/>
          </p:nvPr>
        </p:nvSpPr>
        <p:spPr/>
        <p:txBody>
          <a:bodyPr/>
          <a:lstStyle/>
          <a:p>
            <a:r>
              <a:rPr lang="en-GB" smtClean="0"/>
              <a:t>Rule Interaction and Order Matter. </a:t>
            </a:r>
          </a:p>
          <a:p>
            <a:pPr lvl="1"/>
            <a:r>
              <a:rPr lang="en-GB" smtClean="0"/>
              <a:t>Must go beyond the declarative meaning of the rules and consider when (under which circumstances) they will fire.</a:t>
            </a:r>
          </a:p>
          <a:p>
            <a:pPr lvl="1"/>
            <a:r>
              <a:rPr lang="en-GB" smtClean="0"/>
              <a:t>Cannot properly understand a rule simply by reading it in isolation; </a:t>
            </a:r>
          </a:p>
          <a:p>
            <a:pPr lvl="1"/>
            <a:r>
              <a:rPr lang="en-GB" smtClean="0"/>
              <a:t>Must consider the related rules, the meta-rules, and the conflict resolution strategy as well.</a:t>
            </a:r>
          </a:p>
          <a:p>
            <a:r>
              <a:rPr lang="en-GB" smtClean="0"/>
              <a:t>Attempting to expand a production system by simply adding more rules at the end is dangerous. </a:t>
            </a:r>
          </a:p>
          <a:p>
            <a:pPr lvl="1"/>
            <a:r>
              <a:rPr lang="en-GB" smtClean="0"/>
              <a:t>Unexpected rule interactions are liable to happen. </a:t>
            </a:r>
          </a:p>
          <a:p>
            <a:pPr lvl="1"/>
            <a:r>
              <a:rPr lang="en-GB" smtClean="0"/>
              <a:t>The need to consider all these possible rule interactions makes large rule-based systems unwieldy and hard to update.</a:t>
            </a:r>
          </a:p>
          <a:p>
            <a:pPr lvl="1"/>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IE" smtClean="0"/>
              <a:t>Rule Based System</a:t>
            </a:r>
            <a:endParaRPr lang="en-IE" smtClean="0"/>
          </a:p>
        </p:txBody>
      </p:sp>
      <p:sp>
        <p:nvSpPr>
          <p:cNvPr id="202755" name="Rectangle 3"/>
          <p:cNvSpPr>
            <a:spLocks noGrp="1" noChangeArrowheads="1"/>
          </p:cNvSpPr>
          <p:nvPr>
            <p:ph sz="quarter" idx="1"/>
          </p:nvPr>
        </p:nvSpPr>
        <p:spPr/>
        <p:txBody>
          <a:bodyPr/>
          <a:lstStyle/>
          <a:p>
            <a:r>
              <a:rPr lang="en-IE" smtClean="0"/>
              <a:t>Conventional System</a:t>
            </a:r>
          </a:p>
          <a:p>
            <a:pPr lvl="1"/>
            <a:r>
              <a:rPr lang="en-IE" smtClean="0"/>
              <a:t>Program = algorithm  + data</a:t>
            </a:r>
          </a:p>
          <a:p>
            <a:r>
              <a:rPr lang="en-IE" smtClean="0"/>
              <a:t>Rule Based Expert System</a:t>
            </a:r>
          </a:p>
          <a:p>
            <a:pPr lvl="1"/>
            <a:r>
              <a:rPr lang="en-IE" smtClean="0"/>
              <a:t>Program = knowledge base + inference engine + data</a:t>
            </a:r>
            <a:endParaRPr lang="en-IE"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GB" smtClean="0"/>
              <a:t>Inference Techniques</a:t>
            </a:r>
            <a:endParaRPr lang="en-GB" smtClean="0"/>
          </a:p>
        </p:txBody>
      </p:sp>
      <p:sp>
        <p:nvSpPr>
          <p:cNvPr id="204803" name="Rectangle 3"/>
          <p:cNvSpPr>
            <a:spLocks noGrp="1" noChangeArrowheads="1"/>
          </p:cNvSpPr>
          <p:nvPr>
            <p:ph sz="quarter" idx="1"/>
          </p:nvPr>
        </p:nvSpPr>
        <p:spPr/>
        <p:txBody>
          <a:bodyPr/>
          <a:lstStyle/>
          <a:p>
            <a:pPr>
              <a:lnSpc>
                <a:spcPct val="90000"/>
              </a:lnSpc>
            </a:pPr>
            <a:r>
              <a:rPr lang="en-GB" smtClean="0"/>
              <a:t>Inference Engine</a:t>
            </a:r>
          </a:p>
          <a:p>
            <a:pPr lvl="1">
              <a:lnSpc>
                <a:spcPct val="90000"/>
              </a:lnSpc>
            </a:pPr>
            <a:r>
              <a:rPr lang="en-GB" smtClean="0"/>
              <a:t>Compares rules in knowledge base with facts in database (recognise-act cycle)</a:t>
            </a:r>
          </a:p>
          <a:p>
            <a:pPr lvl="1">
              <a:lnSpc>
                <a:spcPct val="90000"/>
              </a:lnSpc>
            </a:pPr>
            <a:r>
              <a:rPr lang="en-GB" smtClean="0"/>
              <a:t>When condition part matches a fact rule is fired and action is executed</a:t>
            </a:r>
          </a:p>
          <a:p>
            <a:pPr lvl="1">
              <a:lnSpc>
                <a:spcPct val="90000"/>
              </a:lnSpc>
            </a:pPr>
            <a:r>
              <a:rPr lang="en-GB" smtClean="0"/>
              <a:t>Action can change database by adding new fact</a:t>
            </a:r>
          </a:p>
          <a:p>
            <a:pPr>
              <a:lnSpc>
                <a:spcPct val="90000"/>
              </a:lnSpc>
            </a:pPr>
            <a:r>
              <a:rPr lang="en-GB" smtClean="0"/>
              <a:t>Inference chains</a:t>
            </a:r>
          </a:p>
          <a:p>
            <a:pPr lvl="1">
              <a:lnSpc>
                <a:spcPct val="90000"/>
              </a:lnSpc>
            </a:pPr>
            <a:r>
              <a:rPr lang="en-GB" smtClean="0"/>
              <a:t>Indicates how expert system applies rules to reach conclusion</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GB" smtClean="0"/>
              <a:t>Forward &amp; backward chaining</a:t>
            </a:r>
            <a:endParaRPr lang="en-GB" smtClean="0"/>
          </a:p>
        </p:txBody>
      </p:sp>
      <p:sp>
        <p:nvSpPr>
          <p:cNvPr id="206851" name="Rectangle 3"/>
          <p:cNvSpPr>
            <a:spLocks noGrp="1" noChangeArrowheads="1"/>
          </p:cNvSpPr>
          <p:nvPr>
            <p:ph sz="quarter" idx="1"/>
          </p:nvPr>
        </p:nvSpPr>
        <p:spPr/>
        <p:txBody>
          <a:bodyPr/>
          <a:lstStyle/>
          <a:p>
            <a:r>
              <a:rPr lang="en-GB" i="1" smtClean="0"/>
              <a:t>If corn is grown on poor soil, then it will get blackfly.</a:t>
            </a:r>
          </a:p>
          <a:p>
            <a:r>
              <a:rPr lang="en-GB" i="1" smtClean="0"/>
              <a:t>If soil hasn't enough nitrogen, then it is poor soil.  </a:t>
            </a:r>
          </a:p>
          <a:p>
            <a:r>
              <a:rPr lang="en-GB" smtClean="0"/>
              <a:t>Forward chaining: </a:t>
            </a:r>
          </a:p>
          <a:p>
            <a:pPr lvl="1"/>
            <a:r>
              <a:rPr lang="en-GB" smtClean="0"/>
              <a:t>This soil is low in nitrogen; therefore this is poor soil; therefore corn grown on it will get blackfly.</a:t>
            </a:r>
          </a:p>
          <a:p>
            <a:r>
              <a:rPr lang="en-GB" smtClean="0"/>
              <a:t>Backward chaining: </a:t>
            </a:r>
          </a:p>
          <a:p>
            <a:pPr lvl="1"/>
            <a:r>
              <a:rPr lang="en-GB" smtClean="0"/>
              <a:t>This corn has blackfly; therefore it must have been grown on poor soil; therefore the soil must be low in nitrogen. </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GB" smtClean="0"/>
              <a:t>Forward chaining</a:t>
            </a:r>
            <a:endParaRPr lang="en-GB" smtClean="0"/>
          </a:p>
        </p:txBody>
      </p:sp>
      <p:sp>
        <p:nvSpPr>
          <p:cNvPr id="208899" name="Rectangle 3"/>
          <p:cNvSpPr>
            <a:spLocks noGrp="1" noChangeArrowheads="1"/>
          </p:cNvSpPr>
          <p:nvPr>
            <p:ph sz="quarter" idx="1"/>
          </p:nvPr>
        </p:nvSpPr>
        <p:spPr/>
        <p:txBody>
          <a:bodyPr/>
          <a:lstStyle/>
          <a:p>
            <a:r>
              <a:rPr lang="en-GB" smtClean="0"/>
              <a:t>Reasoning</a:t>
            </a:r>
          </a:p>
          <a:p>
            <a:pPr lvl="1"/>
            <a:r>
              <a:rPr lang="en-GB" smtClean="0"/>
              <a:t>There's something wrong with this corn. </a:t>
            </a:r>
          </a:p>
          <a:p>
            <a:pPr lvl="1"/>
            <a:r>
              <a:rPr lang="en-GB" smtClean="0"/>
              <a:t>So test the soil. </a:t>
            </a:r>
          </a:p>
          <a:p>
            <a:pPr lvl="1"/>
            <a:r>
              <a:rPr lang="en-GB" smtClean="0"/>
              <a:t>It turns out to be low in nitrogen. </a:t>
            </a:r>
          </a:p>
          <a:p>
            <a:pPr lvl="1"/>
            <a:r>
              <a:rPr lang="en-GB" smtClean="0"/>
              <a:t>If that’s the case, corn grown on it will get blackfly. </a:t>
            </a:r>
          </a:p>
          <a:p>
            <a:pPr lvl="1"/>
            <a:r>
              <a:rPr lang="en-GB" smtClean="0"/>
              <a:t>Therefore the problem is blackfly caused by low nitrogen.</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GB" smtClean="0"/>
              <a:t>Backward chaining</a:t>
            </a:r>
            <a:endParaRPr lang="en-GB" smtClean="0"/>
          </a:p>
        </p:txBody>
      </p:sp>
      <p:sp>
        <p:nvSpPr>
          <p:cNvPr id="210947" name="Rectangle 3"/>
          <p:cNvSpPr>
            <a:spLocks noGrp="1" noChangeArrowheads="1"/>
          </p:cNvSpPr>
          <p:nvPr>
            <p:ph sz="quarter" idx="1"/>
          </p:nvPr>
        </p:nvSpPr>
        <p:spPr/>
        <p:txBody>
          <a:bodyPr/>
          <a:lstStyle/>
          <a:p>
            <a:r>
              <a:rPr lang="en-GB" smtClean="0"/>
              <a:t>Reasoning </a:t>
            </a:r>
          </a:p>
          <a:p>
            <a:pPr lvl="1"/>
            <a:r>
              <a:rPr lang="en-GB" smtClean="0"/>
              <a:t>There's something wrong with this corn. </a:t>
            </a:r>
          </a:p>
          <a:p>
            <a:pPr lvl="1"/>
            <a:r>
              <a:rPr lang="en-GB" smtClean="0"/>
              <a:t>Perhaps it has blackfly; </a:t>
            </a:r>
          </a:p>
          <a:p>
            <a:pPr lvl="1"/>
            <a:r>
              <a:rPr lang="en-GB" smtClean="0"/>
              <a:t>if so, it must have been grown on poor soil; </a:t>
            </a:r>
          </a:p>
          <a:p>
            <a:pPr lvl="1"/>
            <a:r>
              <a:rPr lang="en-GB" smtClean="0"/>
              <a:t>if so, the soil must be low in nitrogen. </a:t>
            </a:r>
          </a:p>
          <a:p>
            <a:pPr lvl="1"/>
            <a:r>
              <a:rPr lang="en-GB" smtClean="0"/>
              <a:t>So test for low nitrogen content in soil, and then we'll know whether the problem was blackfly.</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GB" smtClean="0"/>
              <a:t>Forward Chaining</a:t>
            </a:r>
            <a:endParaRPr lang="en-GB" smtClean="0"/>
          </a:p>
        </p:txBody>
      </p:sp>
      <p:sp>
        <p:nvSpPr>
          <p:cNvPr id="137219" name="Rectangle 3"/>
          <p:cNvSpPr>
            <a:spLocks noGrp="1" noChangeArrowheads="1"/>
          </p:cNvSpPr>
          <p:nvPr>
            <p:ph sz="quarter" idx="1"/>
          </p:nvPr>
        </p:nvSpPr>
        <p:spPr/>
        <p:txBody>
          <a:bodyPr/>
          <a:lstStyle/>
          <a:p>
            <a:pPr>
              <a:lnSpc>
                <a:spcPct val="90000"/>
              </a:lnSpc>
            </a:pPr>
            <a:r>
              <a:rPr lang="en-GB" smtClean="0"/>
              <a:t>Data-Driven reasoning</a:t>
            </a:r>
          </a:p>
          <a:p>
            <a:pPr lvl="1">
              <a:lnSpc>
                <a:spcPct val="90000"/>
              </a:lnSpc>
            </a:pPr>
            <a:r>
              <a:rPr lang="en-GB" smtClean="0"/>
              <a:t>Starts from known data and proceeds forward with that data</a:t>
            </a:r>
          </a:p>
          <a:p>
            <a:pPr>
              <a:lnSpc>
                <a:spcPct val="90000"/>
              </a:lnSpc>
            </a:pPr>
            <a:r>
              <a:rPr lang="en-GB" smtClean="0"/>
              <a:t>Only top-most rule is fired each time</a:t>
            </a:r>
          </a:p>
          <a:p>
            <a:pPr>
              <a:lnSpc>
                <a:spcPct val="90000"/>
              </a:lnSpc>
            </a:pPr>
            <a:r>
              <a:rPr lang="en-GB" smtClean="0"/>
              <a:t>Rule adds new fact to database when fired</a:t>
            </a:r>
          </a:p>
          <a:p>
            <a:pPr>
              <a:lnSpc>
                <a:spcPct val="90000"/>
              </a:lnSpc>
            </a:pPr>
            <a:r>
              <a:rPr lang="en-GB" smtClean="0"/>
              <a:t>Rule can only be executed once</a:t>
            </a:r>
          </a:p>
          <a:p>
            <a:pPr>
              <a:lnSpc>
                <a:spcPct val="90000"/>
              </a:lnSpc>
            </a:pPr>
            <a:r>
              <a:rPr lang="en-GB" smtClean="0"/>
              <a:t>Cycle stops when no further rule can be fired</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anim calcmode="lin" valueType="num">
                                      <p:cBhvr additive="base">
                                        <p:cTn id="11" dur="500" fill="hold"/>
                                        <p:tgtEl>
                                          <p:spTgt spid="1372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 calcmode="lin" valueType="num">
                                      <p:cBhvr additive="base">
                                        <p:cTn id="17" dur="500" fill="hold"/>
                                        <p:tgtEl>
                                          <p:spTgt spid="1372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7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7219">
                                            <p:txEl>
                                              <p:pRg st="3" end="3"/>
                                            </p:txEl>
                                          </p:spTgt>
                                        </p:tgtEl>
                                        <p:attrNameLst>
                                          <p:attrName>style.visibility</p:attrName>
                                        </p:attrNameLst>
                                      </p:cBhvr>
                                      <p:to>
                                        <p:strVal val="visible"/>
                                      </p:to>
                                    </p:set>
                                    <p:anim calcmode="lin" valueType="num">
                                      <p:cBhvr additive="base">
                                        <p:cTn id="23" dur="500" fill="hold"/>
                                        <p:tgtEl>
                                          <p:spTgt spid="13721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7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37219">
                                            <p:txEl>
                                              <p:pRg st="4" end="4"/>
                                            </p:txEl>
                                          </p:spTgt>
                                        </p:tgtEl>
                                        <p:attrNameLst>
                                          <p:attrName>style.visibility</p:attrName>
                                        </p:attrNameLst>
                                      </p:cBhvr>
                                      <p:to>
                                        <p:strVal val="visible"/>
                                      </p:to>
                                    </p:set>
                                    <p:anim calcmode="lin" valueType="num">
                                      <p:cBhvr additive="base">
                                        <p:cTn id="29" dur="500" fill="hold"/>
                                        <p:tgtEl>
                                          <p:spTgt spid="13721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37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37219">
                                            <p:txEl>
                                              <p:pRg st="5" end="5"/>
                                            </p:txEl>
                                          </p:spTgt>
                                        </p:tgtEl>
                                        <p:attrNameLst>
                                          <p:attrName>style.visibility</p:attrName>
                                        </p:attrNameLst>
                                      </p:cBhvr>
                                      <p:to>
                                        <p:strVal val="visible"/>
                                      </p:to>
                                    </p:set>
                                    <p:anim calcmode="lin" valueType="num">
                                      <p:cBhvr additive="base">
                                        <p:cTn id="35" dur="500" fill="hold"/>
                                        <p:tgtEl>
                                          <p:spTgt spid="137219">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72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GB" smtClean="0"/>
              <a:t>Knowledge Representation</a:t>
            </a:r>
            <a:endParaRPr lang="en-GB" smtClean="0"/>
          </a:p>
        </p:txBody>
      </p:sp>
      <p:sp>
        <p:nvSpPr>
          <p:cNvPr id="5126" name="Rectangle 6"/>
          <p:cNvSpPr>
            <a:spLocks noGrp="1" noChangeArrowheads="1"/>
          </p:cNvSpPr>
          <p:nvPr>
            <p:ph sz="quarter" idx="1"/>
          </p:nvPr>
        </p:nvSpPr>
        <p:spPr/>
        <p:txBody>
          <a:bodyPr>
            <a:normAutofit fontScale="92500" lnSpcReduction="20000"/>
          </a:bodyPr>
          <a:lstStyle/>
          <a:p>
            <a:r>
              <a:rPr lang="en-GB" smtClean="0"/>
              <a:t>How knowledge can be represented inside a computer, in such a way that an (AI?) program can manipulate it</a:t>
            </a:r>
          </a:p>
          <a:p>
            <a:r>
              <a:rPr lang="en-GB" smtClean="0"/>
              <a:t>Knowledge Representation Formalism</a:t>
            </a:r>
          </a:p>
          <a:p>
            <a:pPr lvl="1"/>
            <a:r>
              <a:rPr lang="en-GB" smtClean="0"/>
              <a:t>Production rules</a:t>
            </a:r>
          </a:p>
          <a:p>
            <a:pPr lvl="2"/>
            <a:r>
              <a:rPr lang="en-GB" smtClean="0"/>
              <a:t>Formal logic, and languages based on it (e.g. PROLOG)</a:t>
            </a:r>
          </a:p>
          <a:p>
            <a:pPr lvl="1"/>
            <a:r>
              <a:rPr lang="en-GB" smtClean="0"/>
              <a:t>Structured objects:</a:t>
            </a:r>
          </a:p>
          <a:p>
            <a:pPr lvl="2"/>
            <a:r>
              <a:rPr lang="en-GB" smtClean="0"/>
              <a:t>Semantic nets (or networks)</a:t>
            </a:r>
          </a:p>
          <a:p>
            <a:pPr lvl="2"/>
            <a:r>
              <a:rPr lang="en-GB" smtClean="0"/>
              <a:t>Frames, and object-orientated programming, which was derived from frames</a:t>
            </a:r>
          </a:p>
          <a:p>
            <a:pPr lvl="2"/>
            <a:r>
              <a:rPr lang="en-GB" smtClean="0"/>
              <a:t>Case Based Reasoning</a:t>
            </a:r>
          </a:p>
          <a:p>
            <a:pPr lvl="2"/>
            <a:r>
              <a:rPr lang="en-GB" smtClean="0"/>
              <a:t>Other similar objects, such as Scripts</a:t>
            </a:r>
          </a:p>
          <a:p>
            <a:pPr lvl="1"/>
            <a:r>
              <a:rPr lang="en-GB" smtClean="0"/>
              <a:t>Biologically Inspired approaches</a:t>
            </a:r>
          </a:p>
          <a:p>
            <a:pPr lvl="2"/>
            <a:r>
              <a:rPr lang="en-GB" smtClean="0"/>
              <a:t>Neural Networks</a:t>
            </a:r>
          </a:p>
          <a:p>
            <a:pPr lvl="2"/>
            <a:r>
              <a:rPr lang="en-GB" smtClean="0"/>
              <a:t>Genetic Algorithms</a:t>
            </a:r>
          </a:p>
          <a:p>
            <a:pPr lvl="2"/>
            <a:r>
              <a:rPr lang="en-GB" smtClean="0"/>
              <a:t>Evolutionary Computing</a:t>
            </a:r>
          </a:p>
          <a:p>
            <a:pPr lvl="1"/>
            <a:r>
              <a:rPr lang="en-GB" smtClean="0"/>
              <a:t>Hybrid Approaches</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GB" smtClean="0"/>
              <a:t>Forward Chaining Example </a:t>
            </a:r>
            <a:endParaRPr lang="en-GB" smtClean="0"/>
          </a:p>
        </p:txBody>
      </p:sp>
      <p:sp>
        <p:nvSpPr>
          <p:cNvPr id="139267" name="Rectangle 3"/>
          <p:cNvSpPr>
            <a:spLocks noGrp="1" noChangeArrowheads="1"/>
          </p:cNvSpPr>
          <p:nvPr>
            <p:ph sz="quarter" idx="1"/>
          </p:nvPr>
        </p:nvSpPr>
        <p:spPr/>
        <p:txBody>
          <a:bodyPr/>
          <a:lstStyle/>
          <a:p>
            <a:r>
              <a:rPr lang="en-GB" smtClean="0"/>
              <a:t>Rule 1 : IF Y AND D THEN Z</a:t>
            </a:r>
          </a:p>
          <a:p>
            <a:r>
              <a:rPr lang="en-GB" smtClean="0"/>
              <a:t>Rule 2 : IF X AND B AND E THEN Y</a:t>
            </a:r>
          </a:p>
          <a:p>
            <a:r>
              <a:rPr lang="en-GB" smtClean="0"/>
              <a:t>Rule 3 : IF A THEN X</a:t>
            </a:r>
          </a:p>
          <a:p>
            <a:r>
              <a:rPr lang="en-GB" smtClean="0"/>
              <a:t>Rule 4 : IF C THEN L</a:t>
            </a:r>
          </a:p>
          <a:p>
            <a:r>
              <a:rPr lang="en-GB" smtClean="0"/>
              <a:t>Rule 5 : IF L AND M THEN N</a:t>
            </a:r>
          </a:p>
          <a:p>
            <a:r>
              <a:rPr lang="en-GB" smtClean="0"/>
              <a:t>Database initially includes facts A, B, C, D, E</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9267">
                                            <p:txEl>
                                              <p:pRg st="3" end="3"/>
                                            </p:txEl>
                                          </p:spTgt>
                                        </p:tgtEl>
                                        <p:attrNameLst>
                                          <p:attrName>style.visibility</p:attrName>
                                        </p:attrNameLst>
                                      </p:cBhvr>
                                      <p:to>
                                        <p:strVal val="visible"/>
                                      </p:to>
                                    </p:set>
                                    <p:anim calcmode="lin" valueType="num">
                                      <p:cBhvr additive="base">
                                        <p:cTn id="25" dur="500" fill="hold"/>
                                        <p:tgtEl>
                                          <p:spTgt spid="139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9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9267">
                                            <p:txEl>
                                              <p:pRg st="4" end="4"/>
                                            </p:txEl>
                                          </p:spTgt>
                                        </p:tgtEl>
                                        <p:attrNameLst>
                                          <p:attrName>style.visibility</p:attrName>
                                        </p:attrNameLst>
                                      </p:cBhvr>
                                      <p:to>
                                        <p:strVal val="visible"/>
                                      </p:to>
                                    </p:set>
                                    <p:anim calcmode="lin" valueType="num">
                                      <p:cBhvr additive="base">
                                        <p:cTn id="31" dur="500" fill="hold"/>
                                        <p:tgtEl>
                                          <p:spTgt spid="139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9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9267">
                                            <p:txEl>
                                              <p:pRg st="5" end="5"/>
                                            </p:txEl>
                                          </p:spTgt>
                                        </p:tgtEl>
                                        <p:attrNameLst>
                                          <p:attrName>style.visibility</p:attrName>
                                        </p:attrNameLst>
                                      </p:cBhvr>
                                      <p:to>
                                        <p:strVal val="visible"/>
                                      </p:to>
                                    </p:set>
                                    <p:anim calcmode="lin" valueType="num">
                                      <p:cBhvr additive="base">
                                        <p:cTn id="37" dur="500" fill="hold"/>
                                        <p:tgtEl>
                                          <p:spTgt spid="139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92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GB" smtClean="0"/>
              <a:t>Backward Chaining</a:t>
            </a:r>
            <a:endParaRPr lang="en-GB" smtClean="0"/>
          </a:p>
        </p:txBody>
      </p:sp>
      <p:sp>
        <p:nvSpPr>
          <p:cNvPr id="141315" name="Rectangle 3"/>
          <p:cNvSpPr>
            <a:spLocks noGrp="1" noChangeArrowheads="1"/>
          </p:cNvSpPr>
          <p:nvPr>
            <p:ph sz="quarter" idx="1"/>
          </p:nvPr>
        </p:nvSpPr>
        <p:spPr/>
        <p:txBody>
          <a:bodyPr/>
          <a:lstStyle/>
          <a:p>
            <a:r>
              <a:rPr lang="en-GB" sz="2600" smtClean="0"/>
              <a:t>Goal-Driven reasoning</a:t>
            </a:r>
          </a:p>
          <a:p>
            <a:r>
              <a:rPr lang="en-GB" sz="2600" smtClean="0"/>
              <a:t>System has a goal, inference engine attempts to find evidence to prove it</a:t>
            </a:r>
          </a:p>
          <a:p>
            <a:r>
              <a:rPr lang="en-GB" sz="2600" smtClean="0"/>
              <a:t>Search knowledge base for rules that might lead to goal</a:t>
            </a:r>
          </a:p>
          <a:p>
            <a:pPr lvl="1"/>
            <a:r>
              <a:rPr lang="en-GB" sz="2200" smtClean="0"/>
              <a:t>Have goal in their action parts</a:t>
            </a:r>
          </a:p>
          <a:p>
            <a:r>
              <a:rPr lang="en-GB" sz="2600" smtClean="0"/>
              <a:t>If condition of such rule matches fact in database then rule is fired and goal is proved</a:t>
            </a:r>
            <a:endParaRPr lang="en-GB" sz="26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15">
                                            <p:txEl>
                                              <p:pRg st="2" end="2"/>
                                            </p:txEl>
                                          </p:spTgt>
                                        </p:tgtEl>
                                        <p:attrNameLst>
                                          <p:attrName>style.visibility</p:attrName>
                                        </p:attrNameLst>
                                      </p:cBhvr>
                                      <p:to>
                                        <p:strVal val="visible"/>
                                      </p:to>
                                    </p:set>
                                    <p:anim calcmode="lin" valueType="num">
                                      <p:cBhvr additive="base">
                                        <p:cTn id="19" dur="500" fill="hold"/>
                                        <p:tgtEl>
                                          <p:spTgt spid="141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131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1315">
                                            <p:txEl>
                                              <p:pRg st="3" end="3"/>
                                            </p:txEl>
                                          </p:spTgt>
                                        </p:tgtEl>
                                        <p:attrNameLst>
                                          <p:attrName>style.visibility</p:attrName>
                                        </p:attrNameLst>
                                      </p:cBhvr>
                                      <p:to>
                                        <p:strVal val="visible"/>
                                      </p:to>
                                    </p:set>
                                    <p:anim calcmode="lin" valueType="num">
                                      <p:cBhvr additive="base">
                                        <p:cTn id="23" dur="500" fill="hold"/>
                                        <p:tgtEl>
                                          <p:spTgt spid="14131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1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41315">
                                            <p:txEl>
                                              <p:pRg st="4" end="4"/>
                                            </p:txEl>
                                          </p:spTgt>
                                        </p:tgtEl>
                                        <p:attrNameLst>
                                          <p:attrName>style.visibility</p:attrName>
                                        </p:attrNameLst>
                                      </p:cBhvr>
                                      <p:to>
                                        <p:strVal val="visible"/>
                                      </p:to>
                                    </p:set>
                                    <p:anim calcmode="lin" valueType="num">
                                      <p:cBhvr additive="base">
                                        <p:cTn id="29" dur="500" fill="hold"/>
                                        <p:tgtEl>
                                          <p:spTgt spid="14131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41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GB" smtClean="0"/>
              <a:t>Backward Chaining</a:t>
            </a:r>
            <a:endParaRPr lang="en-GB" smtClean="0"/>
          </a:p>
        </p:txBody>
      </p:sp>
      <p:sp>
        <p:nvSpPr>
          <p:cNvPr id="143363" name="Rectangle 3"/>
          <p:cNvSpPr>
            <a:spLocks noGrp="1" noChangeArrowheads="1"/>
          </p:cNvSpPr>
          <p:nvPr>
            <p:ph sz="quarter" idx="1"/>
          </p:nvPr>
        </p:nvSpPr>
        <p:spPr/>
        <p:txBody>
          <a:bodyPr/>
          <a:lstStyle/>
          <a:p>
            <a:pPr>
              <a:lnSpc>
                <a:spcPct val="90000"/>
              </a:lnSpc>
            </a:pPr>
            <a:r>
              <a:rPr lang="en-GB" sz="2600" smtClean="0"/>
              <a:t>How does it work ?</a:t>
            </a:r>
          </a:p>
          <a:p>
            <a:pPr lvl="1">
              <a:lnSpc>
                <a:spcPct val="90000"/>
              </a:lnSpc>
            </a:pPr>
            <a:r>
              <a:rPr lang="en-GB" sz="2200" smtClean="0"/>
              <a:t>In cycles</a:t>
            </a:r>
          </a:p>
          <a:p>
            <a:pPr lvl="1">
              <a:lnSpc>
                <a:spcPct val="90000"/>
              </a:lnSpc>
            </a:pPr>
            <a:r>
              <a:rPr lang="en-GB" sz="2200" smtClean="0"/>
              <a:t>Stack rule</a:t>
            </a:r>
          </a:p>
          <a:p>
            <a:pPr lvl="1">
              <a:lnSpc>
                <a:spcPct val="90000"/>
              </a:lnSpc>
            </a:pPr>
            <a:r>
              <a:rPr lang="en-GB" sz="2200" smtClean="0"/>
              <a:t>Set up sub-goal to prove condition</a:t>
            </a:r>
          </a:p>
          <a:p>
            <a:pPr lvl="1">
              <a:lnSpc>
                <a:spcPct val="90000"/>
              </a:lnSpc>
            </a:pPr>
            <a:r>
              <a:rPr lang="en-GB" sz="2200" smtClean="0"/>
              <a:t>Search for rules to prove sub-goal</a:t>
            </a:r>
          </a:p>
          <a:p>
            <a:pPr lvl="1">
              <a:lnSpc>
                <a:spcPct val="90000"/>
              </a:lnSpc>
            </a:pPr>
            <a:r>
              <a:rPr lang="en-GB" sz="2200" smtClean="0"/>
              <a:t>Continue process of stacking until no rules found that can prove sub-goal</a:t>
            </a:r>
          </a:p>
          <a:p>
            <a:pPr lvl="1">
              <a:lnSpc>
                <a:spcPct val="90000"/>
              </a:lnSpc>
            </a:pPr>
            <a:r>
              <a:rPr lang="en-GB" sz="2200" smtClean="0"/>
              <a:t>Most efficient when want to infer one particular fact</a:t>
            </a:r>
          </a:p>
          <a:p>
            <a:pPr lvl="1">
              <a:lnSpc>
                <a:spcPct val="90000"/>
              </a:lnSpc>
            </a:pPr>
            <a:r>
              <a:rPr lang="en-GB" sz="2200" smtClean="0"/>
              <a:t>User may be asked to input additional facts</a:t>
            </a:r>
            <a:endParaRPr lang="en-GB" sz="22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363">
                                            <p:txEl>
                                              <p:pRg st="1" end="1"/>
                                            </p:txEl>
                                          </p:spTgt>
                                        </p:tgtEl>
                                        <p:attrNameLst>
                                          <p:attrName>style.visibility</p:attrName>
                                        </p:attrNameLst>
                                      </p:cBhvr>
                                      <p:to>
                                        <p:strVal val="visible"/>
                                      </p:to>
                                    </p:set>
                                    <p:anim calcmode="lin" valueType="num">
                                      <p:cBhvr additive="base">
                                        <p:cTn id="11" dur="500" fill="hold"/>
                                        <p:tgtEl>
                                          <p:spTgt spid="1433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3363">
                                            <p:txEl>
                                              <p:pRg st="2" end="2"/>
                                            </p:txEl>
                                          </p:spTgt>
                                        </p:tgtEl>
                                        <p:attrNameLst>
                                          <p:attrName>style.visibility</p:attrName>
                                        </p:attrNameLst>
                                      </p:cBhvr>
                                      <p:to>
                                        <p:strVal val="visible"/>
                                      </p:to>
                                    </p:set>
                                    <p:anim calcmode="lin" valueType="num">
                                      <p:cBhvr additive="base">
                                        <p:cTn id="15" dur="500" fill="hold"/>
                                        <p:tgtEl>
                                          <p:spTgt spid="14336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3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3363">
                                            <p:txEl>
                                              <p:pRg st="3" end="3"/>
                                            </p:txEl>
                                          </p:spTgt>
                                        </p:tgtEl>
                                        <p:attrNameLst>
                                          <p:attrName>style.visibility</p:attrName>
                                        </p:attrNameLst>
                                      </p:cBhvr>
                                      <p:to>
                                        <p:strVal val="visible"/>
                                      </p:to>
                                    </p:set>
                                    <p:anim calcmode="lin" valueType="num">
                                      <p:cBhvr additive="base">
                                        <p:cTn id="19" dur="500" fill="hold"/>
                                        <p:tgtEl>
                                          <p:spTgt spid="143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3363">
                                            <p:txEl>
                                              <p:pRg st="4" end="4"/>
                                            </p:txEl>
                                          </p:spTgt>
                                        </p:tgtEl>
                                        <p:attrNameLst>
                                          <p:attrName>style.visibility</p:attrName>
                                        </p:attrNameLst>
                                      </p:cBhvr>
                                      <p:to>
                                        <p:strVal val="visible"/>
                                      </p:to>
                                    </p:set>
                                    <p:anim calcmode="lin" valueType="num">
                                      <p:cBhvr additive="base">
                                        <p:cTn id="23" dur="500" fill="hold"/>
                                        <p:tgtEl>
                                          <p:spTgt spid="14336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3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43363">
                                            <p:txEl>
                                              <p:pRg st="5" end="5"/>
                                            </p:txEl>
                                          </p:spTgt>
                                        </p:tgtEl>
                                        <p:attrNameLst>
                                          <p:attrName>style.visibility</p:attrName>
                                        </p:attrNameLst>
                                      </p:cBhvr>
                                      <p:to>
                                        <p:strVal val="visible"/>
                                      </p:to>
                                    </p:set>
                                    <p:anim calcmode="lin" valueType="num">
                                      <p:cBhvr additive="base">
                                        <p:cTn id="27" dur="500" fill="hold"/>
                                        <p:tgtEl>
                                          <p:spTgt spid="14336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36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3363">
                                            <p:txEl>
                                              <p:pRg st="6" end="6"/>
                                            </p:txEl>
                                          </p:spTgt>
                                        </p:tgtEl>
                                        <p:attrNameLst>
                                          <p:attrName>style.visibility</p:attrName>
                                        </p:attrNameLst>
                                      </p:cBhvr>
                                      <p:to>
                                        <p:strVal val="visible"/>
                                      </p:to>
                                    </p:set>
                                    <p:anim calcmode="lin" valueType="num">
                                      <p:cBhvr additive="base">
                                        <p:cTn id="31" dur="500" fill="hold"/>
                                        <p:tgtEl>
                                          <p:spTgt spid="14336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6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43363">
                                            <p:txEl>
                                              <p:pRg st="7" end="7"/>
                                            </p:txEl>
                                          </p:spTgt>
                                        </p:tgtEl>
                                        <p:attrNameLst>
                                          <p:attrName>style.visibility</p:attrName>
                                        </p:attrNameLst>
                                      </p:cBhvr>
                                      <p:to>
                                        <p:strVal val="visible"/>
                                      </p:to>
                                    </p:set>
                                    <p:anim calcmode="lin" valueType="num">
                                      <p:cBhvr additive="base">
                                        <p:cTn id="35" dur="500" fill="hold"/>
                                        <p:tgtEl>
                                          <p:spTgt spid="14336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433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GB" smtClean="0"/>
              <a:t>Backward Chaining Example</a:t>
            </a:r>
            <a:endParaRPr lang="en-GB" smtClean="0"/>
          </a:p>
        </p:txBody>
      </p:sp>
      <p:sp>
        <p:nvSpPr>
          <p:cNvPr id="225283" name="Rectangle 3"/>
          <p:cNvSpPr>
            <a:spLocks noGrp="1" noChangeArrowheads="1"/>
          </p:cNvSpPr>
          <p:nvPr>
            <p:ph sz="quarter" idx="1"/>
          </p:nvPr>
        </p:nvSpPr>
        <p:spPr/>
        <p:txBody>
          <a:bodyPr/>
          <a:lstStyle/>
          <a:p>
            <a:r>
              <a:rPr lang="en-GB" smtClean="0"/>
              <a:t>Start with this knowledge base. </a:t>
            </a:r>
          </a:p>
          <a:p>
            <a:r>
              <a:rPr lang="en-GB" smtClean="0"/>
              <a:t>A simple set of rules to infer which resort a skier should go to</a:t>
            </a:r>
          </a:p>
          <a:p>
            <a:pPr lvl="1"/>
            <a:r>
              <a:rPr lang="en-GB" smtClean="0"/>
              <a:t>given his purpose (to have fun or to practise serious skiing), </a:t>
            </a:r>
          </a:p>
          <a:p>
            <a:pPr lvl="1"/>
            <a:r>
              <a:rPr lang="en-GB" smtClean="0"/>
              <a:t>the number of lessons he's had so far</a:t>
            </a:r>
          </a:p>
          <a:p>
            <a:pPr lvl="1"/>
            <a:r>
              <a:rPr lang="en-GB" smtClean="0"/>
              <a:t>and the number of press-ups he can do without collapsing. </a:t>
            </a:r>
          </a:p>
          <a:p>
            <a:r>
              <a:rPr lang="en-GB" smtClean="0"/>
              <a:t>Scenario: this knowledge base is built into an expert system. A client comes along for a consultation. </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smtClean="0"/>
              <a:t>Rules</a:t>
            </a:r>
            <a:endParaRPr lang="en-US" smtClean="0"/>
          </a:p>
        </p:txBody>
      </p:sp>
      <p:sp>
        <p:nvSpPr>
          <p:cNvPr id="227331" name="Rectangle 3"/>
          <p:cNvSpPr>
            <a:spLocks noGrp="1" noChangeArrowheads="1"/>
          </p:cNvSpPr>
          <p:nvPr>
            <p:ph sz="quarter" idx="1"/>
          </p:nvPr>
        </p:nvSpPr>
        <p:spPr/>
        <p:txBody>
          <a:bodyPr/>
          <a:lstStyle/>
          <a:p>
            <a:pPr marL="495300" indent="-495300"/>
            <a:r>
              <a:rPr lang="en-GB" sz="2200" smtClean="0"/>
              <a:t>Resort = st sartre if Rating = beginner and Purpose = fun. </a:t>
            </a:r>
          </a:p>
          <a:p>
            <a:pPr marL="495300" indent="-495300"/>
            <a:r>
              <a:rPr lang="en-GB" sz="2200" smtClean="0"/>
              <a:t>Resort = schloss heidegger if Rating = beginner and Purpose = serious. </a:t>
            </a:r>
          </a:p>
          <a:p>
            <a:pPr marL="495300" indent="-495300"/>
            <a:r>
              <a:rPr lang="en-GB" sz="2200" smtClean="0"/>
              <a:t>Resort = chateau derrida if Rating = advanced and Purpose = serious. </a:t>
            </a:r>
          </a:p>
          <a:p>
            <a:pPr marL="495300" indent="-495300"/>
            <a:r>
              <a:rPr lang="en-GB" sz="2200" smtClean="0"/>
              <a:t>Resort = wittgenstein gladbach if Rating = advanced and Purpose = fun. </a:t>
            </a:r>
            <a:endParaRPr lang="en-GB" sz="2200" smtClean="0"/>
          </a:p>
        </p:txBody>
      </p:sp>
      <p:sp>
        <p:nvSpPr>
          <p:cNvPr id="227332" name="Rectangle 4"/>
          <p:cNvSpPr>
            <a:spLocks noGrp="1" noChangeArrowheads="1"/>
          </p:cNvSpPr>
          <p:nvPr>
            <p:ph sz="quarter" idx="2"/>
          </p:nvPr>
        </p:nvSpPr>
        <p:spPr/>
        <p:txBody>
          <a:bodyPr/>
          <a:lstStyle/>
          <a:p>
            <a:pPr marL="495300" indent="-495300"/>
            <a:r>
              <a:rPr lang="en-GB" sz="2200" smtClean="0"/>
              <a:t>Rating = beginner if Lessons &lt; 30.</a:t>
            </a:r>
          </a:p>
          <a:p>
            <a:pPr marL="495300" indent="-495300"/>
            <a:r>
              <a:rPr lang="en-GB" sz="2200" smtClean="0"/>
              <a:t>Rating = beginner if Lessons &gt;= 30 and Fitness = poor. </a:t>
            </a:r>
          </a:p>
          <a:p>
            <a:pPr marL="495300" indent="-495300"/>
            <a:r>
              <a:rPr lang="en-GB" sz="2200" smtClean="0"/>
              <a:t>Rating = advanced if Lessons &gt;= 30 and Fitness = good. </a:t>
            </a:r>
          </a:p>
          <a:p>
            <a:pPr marL="495300" indent="-495300"/>
            <a:r>
              <a:rPr lang="en-GB" sz="2200" smtClean="0"/>
              <a:t>Fitness = poor if Pressups &lt; 10. </a:t>
            </a:r>
          </a:p>
          <a:p>
            <a:pPr marL="495300" indent="-495300"/>
            <a:r>
              <a:rPr lang="en-GB" sz="2200" smtClean="0"/>
              <a:t>Fitness = good if Pressups &gt;= 10. </a:t>
            </a:r>
            <a:endParaRPr lang="en-GB" sz="22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GB" smtClean="0"/>
              <a:t>Processing</a:t>
            </a:r>
            <a:endParaRPr lang="en-GB" smtClean="0"/>
          </a:p>
        </p:txBody>
      </p:sp>
      <p:sp>
        <p:nvSpPr>
          <p:cNvPr id="229379" name="Rectangle 3"/>
          <p:cNvSpPr>
            <a:spLocks noGrp="1" noChangeArrowheads="1"/>
          </p:cNvSpPr>
          <p:nvPr>
            <p:ph sz="quarter" idx="1"/>
          </p:nvPr>
        </p:nvSpPr>
        <p:spPr/>
        <p:txBody>
          <a:bodyPr/>
          <a:lstStyle/>
          <a:p>
            <a:pPr>
              <a:lnSpc>
                <a:spcPct val="90000"/>
              </a:lnSpc>
            </a:pPr>
            <a:r>
              <a:rPr lang="en-GB" sz="2600" smtClean="0"/>
              <a:t>Most expert systems distinguish between </a:t>
            </a:r>
            <a:r>
              <a:rPr lang="en-GB" sz="2600" b="1" smtClean="0"/>
              <a:t>*observable*</a:t>
            </a:r>
            <a:r>
              <a:rPr lang="en-GB" sz="2600" smtClean="0"/>
              <a:t> or *</a:t>
            </a:r>
            <a:r>
              <a:rPr lang="en-GB" sz="2600" b="1" smtClean="0"/>
              <a:t>askable</a:t>
            </a:r>
            <a:r>
              <a:rPr lang="en-GB" sz="2600" smtClean="0"/>
              <a:t> * data which the client can supply, </a:t>
            </a:r>
          </a:p>
          <a:p>
            <a:pPr>
              <a:lnSpc>
                <a:spcPct val="90000"/>
              </a:lnSpc>
            </a:pPr>
            <a:r>
              <a:rPr lang="en-GB" sz="2600" smtClean="0"/>
              <a:t>and </a:t>
            </a:r>
            <a:r>
              <a:rPr lang="en-GB" sz="2600" b="1" smtClean="0"/>
              <a:t>*computable*</a:t>
            </a:r>
            <a:r>
              <a:rPr lang="en-GB" sz="2600" smtClean="0"/>
              <a:t> data which the system calculates using the rules. </a:t>
            </a:r>
          </a:p>
          <a:p>
            <a:pPr>
              <a:lnSpc>
                <a:spcPct val="90000"/>
              </a:lnSpc>
            </a:pPr>
            <a:r>
              <a:rPr lang="en-GB" sz="2600" smtClean="0"/>
              <a:t>Let's suppose that Pressups, Fitness, Purpose are </a:t>
            </a:r>
            <a:r>
              <a:rPr lang="en-GB" sz="2600" b="1" smtClean="0"/>
              <a:t>askable</a:t>
            </a:r>
            <a:r>
              <a:rPr lang="en-GB" sz="2600" smtClean="0"/>
              <a:t>. </a:t>
            </a:r>
          </a:p>
          <a:p>
            <a:pPr>
              <a:lnSpc>
                <a:spcPct val="90000"/>
              </a:lnSpc>
            </a:pPr>
            <a:r>
              <a:rPr lang="en-GB" sz="2600" smtClean="0"/>
              <a:t>A real expert system language would make you specify that with the rules. </a:t>
            </a:r>
          </a:p>
          <a:p>
            <a:pPr>
              <a:lnSpc>
                <a:spcPct val="90000"/>
              </a:lnSpc>
            </a:pPr>
            <a:r>
              <a:rPr lang="en-GB" sz="2600" smtClean="0"/>
              <a:t>Suppose also that the goal is to find a value for Resort. </a:t>
            </a:r>
            <a:endParaRPr lang="en-GB" sz="26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GB" smtClean="0"/>
              <a:t>Goal</a:t>
            </a:r>
            <a:endParaRPr lang="en-GB" smtClean="0"/>
          </a:p>
        </p:txBody>
      </p:sp>
      <p:sp>
        <p:nvSpPr>
          <p:cNvPr id="231427" name="Rectangle 3"/>
          <p:cNvSpPr>
            <a:spLocks noGrp="1" noChangeArrowheads="1"/>
          </p:cNvSpPr>
          <p:nvPr>
            <p:ph sz="quarter" idx="1"/>
          </p:nvPr>
        </p:nvSpPr>
        <p:spPr/>
        <p:txBody>
          <a:bodyPr/>
          <a:lstStyle/>
          <a:p>
            <a:r>
              <a:rPr lang="en-GB" smtClean="0"/>
              <a:t>So: goal is to find Resort. </a:t>
            </a:r>
          </a:p>
          <a:p>
            <a:r>
              <a:rPr lang="en-GB" smtClean="0"/>
              <a:t>Do we know it already? No. </a:t>
            </a:r>
          </a:p>
          <a:p>
            <a:r>
              <a:rPr lang="en-GB" smtClean="0"/>
              <a:t>So start by locating all rules which can tell you about Resort, i.e. which have it in their conclusions. </a:t>
            </a:r>
          </a:p>
          <a:p>
            <a:r>
              <a:rPr lang="en-GB" smtClean="0"/>
              <a:t>These are rules 1, 2, 3, and 4. </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334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33476" name="Rectangle 4"/>
          <p:cNvSpPr>
            <a:spLocks noGrp="1" noChangeArrowheads="1"/>
          </p:cNvSpPr>
          <p:nvPr>
            <p:ph type="title"/>
          </p:nvPr>
        </p:nvSpPr>
        <p:spPr/>
        <p:txBody>
          <a:bodyPr/>
          <a:lstStyle/>
          <a:p>
            <a:r>
              <a:rPr lang="en-GB" smtClean="0"/>
              <a:t>Processing</a:t>
            </a:r>
            <a:endParaRPr lang="en-GB" smtClean="0"/>
          </a:p>
        </p:txBody>
      </p:sp>
      <p:sp>
        <p:nvSpPr>
          <p:cNvPr id="233477" name="Rectangle 5"/>
          <p:cNvSpPr>
            <a:spLocks noGrp="1" noChangeArrowheads="1"/>
          </p:cNvSpPr>
          <p:nvPr>
            <p:ph sz="quarter" idx="1"/>
          </p:nvPr>
        </p:nvSpPr>
        <p:spPr/>
        <p:txBody>
          <a:bodyPr/>
          <a:lstStyle/>
          <a:p>
            <a:r>
              <a:rPr lang="en-GB" sz="3400" smtClean="0"/>
              <a:t>Now, we have to investigate one or more of these rules. </a:t>
            </a:r>
          </a:p>
          <a:p>
            <a:r>
              <a:rPr lang="en-GB" sz="3400" smtClean="0"/>
              <a:t>There are many possible orders: serially from top to bottom; serially from bottom to top; in parallel; etc. </a:t>
            </a:r>
          </a:p>
          <a:p>
            <a:r>
              <a:rPr lang="en-GB" sz="3400" smtClean="0"/>
              <a:t>For simplicity, assume serial top to bottom. So we start with rule 1. </a:t>
            </a:r>
            <a:endParaRPr lang="en-GB" sz="34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advTm="791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IE" smtClean="0"/>
              <a:t>Processing</a:t>
            </a:r>
            <a:endParaRPr lang="en-GB" smtClean="0"/>
          </a:p>
        </p:txBody>
      </p:sp>
      <p:sp>
        <p:nvSpPr>
          <p:cNvPr id="235523" name="Rectangle 3"/>
          <p:cNvSpPr>
            <a:spLocks noGrp="1" noChangeArrowheads="1"/>
          </p:cNvSpPr>
          <p:nvPr>
            <p:ph sz="quarter" idx="1"/>
          </p:nvPr>
        </p:nvSpPr>
        <p:spPr/>
        <p:txBody>
          <a:bodyPr/>
          <a:lstStyle/>
          <a:p>
            <a:r>
              <a:rPr lang="en-GB" smtClean="0"/>
              <a:t>Test its conditions next. </a:t>
            </a:r>
          </a:p>
          <a:p>
            <a:r>
              <a:rPr lang="en-GB" smtClean="0"/>
              <a:t>Do we know a value for Rating? </a:t>
            </a:r>
          </a:p>
          <a:p>
            <a:r>
              <a:rPr lang="en-GB" smtClean="0"/>
              <a:t>No. </a:t>
            </a:r>
          </a:p>
          <a:p>
            <a:r>
              <a:rPr lang="en-GB" smtClean="0"/>
              <a:t>Is Rating askable? </a:t>
            </a:r>
          </a:p>
          <a:p>
            <a:r>
              <a:rPr lang="en-GB" smtClean="0"/>
              <a:t>No. </a:t>
            </a:r>
          </a:p>
          <a:p>
            <a:r>
              <a:rPr lang="en-GB" smtClean="0"/>
              <a:t>So we have to calculate it from another rule; we can't ask the client for it. </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GB" smtClean="0"/>
              <a:t>Processing</a:t>
            </a:r>
            <a:endParaRPr lang="en-GB" smtClean="0"/>
          </a:p>
        </p:txBody>
      </p:sp>
      <p:sp>
        <p:nvSpPr>
          <p:cNvPr id="237571" name="Rectangle 3"/>
          <p:cNvSpPr>
            <a:spLocks noGrp="1" noChangeArrowheads="1"/>
          </p:cNvSpPr>
          <p:nvPr>
            <p:ph sz="quarter" idx="1"/>
          </p:nvPr>
        </p:nvSpPr>
        <p:spPr/>
        <p:txBody>
          <a:bodyPr/>
          <a:lstStyle/>
          <a:p>
            <a:pPr>
              <a:lnSpc>
                <a:spcPct val="80000"/>
              </a:lnSpc>
            </a:pPr>
            <a:r>
              <a:rPr lang="en-GB" altLang="zh-TW" sz="1700" smtClean="0">
                <a:ea typeface="新細明體" pitchFamily="18" charset="-120"/>
              </a:rPr>
              <a:t>So we now set a *subgoal* of calculating Rating. </a:t>
            </a:r>
          </a:p>
          <a:p>
            <a:pPr>
              <a:lnSpc>
                <a:spcPct val="80000"/>
              </a:lnSpc>
            </a:pPr>
            <a:r>
              <a:rPr lang="en-GB" altLang="zh-TW" sz="1700" smtClean="0">
                <a:ea typeface="新細明體" pitchFamily="18" charset="-120"/>
              </a:rPr>
              <a:t>Locate all rules which have it in their conclusions. </a:t>
            </a:r>
          </a:p>
          <a:p>
            <a:pPr>
              <a:lnSpc>
                <a:spcPct val="80000"/>
              </a:lnSpc>
            </a:pPr>
            <a:r>
              <a:rPr lang="en-GB" altLang="zh-TW" sz="1700" smtClean="0">
                <a:ea typeface="新細明體" pitchFamily="18" charset="-120"/>
              </a:rPr>
              <a:t>These are 5, 6, 7. </a:t>
            </a:r>
          </a:p>
          <a:p>
            <a:pPr>
              <a:lnSpc>
                <a:spcPct val="80000"/>
              </a:lnSpc>
            </a:pPr>
            <a:r>
              <a:rPr lang="en-GB" altLang="zh-TW" sz="1700" smtClean="0">
                <a:ea typeface="新細明體" pitchFamily="18" charset="-120"/>
              </a:rPr>
              <a:t>Start with rule 5. Test its conditions next.</a:t>
            </a:r>
          </a:p>
          <a:p>
            <a:pPr>
              <a:lnSpc>
                <a:spcPct val="80000"/>
              </a:lnSpc>
            </a:pPr>
            <a:r>
              <a:rPr lang="en-GB" altLang="zh-TW" sz="1700" smtClean="0">
                <a:ea typeface="新細明體" pitchFamily="18" charset="-120"/>
              </a:rPr>
              <a:t>Do we have a value for Lessons? No. </a:t>
            </a:r>
          </a:p>
          <a:p>
            <a:pPr>
              <a:lnSpc>
                <a:spcPct val="80000"/>
              </a:lnSpc>
            </a:pPr>
            <a:r>
              <a:rPr lang="en-GB" altLang="zh-TW" sz="1700" smtClean="0">
                <a:ea typeface="新細明體" pitchFamily="18" charset="-120"/>
              </a:rPr>
              <a:t>Is Lessons askable? Yes. </a:t>
            </a:r>
          </a:p>
          <a:p>
            <a:pPr>
              <a:lnSpc>
                <a:spcPct val="80000"/>
              </a:lnSpc>
            </a:pPr>
            <a:r>
              <a:rPr lang="en-GB" altLang="zh-TW" sz="1700" smtClean="0">
                <a:ea typeface="新細明體" pitchFamily="18" charset="-120"/>
              </a:rPr>
              <a:t>So we ask the client for it. </a:t>
            </a:r>
          </a:p>
          <a:p>
            <a:pPr>
              <a:lnSpc>
                <a:spcPct val="80000"/>
              </a:lnSpc>
            </a:pPr>
            <a:r>
              <a:rPr lang="en-GB" altLang="zh-TW" sz="1700" smtClean="0">
                <a:ea typeface="新細明體" pitchFamily="18" charset="-120"/>
              </a:rPr>
              <a:t>He types in 178. We store this in working memory.</a:t>
            </a:r>
          </a:p>
          <a:p>
            <a:pPr>
              <a:lnSpc>
                <a:spcPct val="80000"/>
              </a:lnSpc>
            </a:pPr>
            <a:r>
              <a:rPr lang="en-GB" altLang="zh-TW" sz="1700" smtClean="0">
                <a:ea typeface="新細明體" pitchFamily="18" charset="-120"/>
              </a:rPr>
              <a:t>Now, is Lessons less than 30? No. </a:t>
            </a:r>
          </a:p>
          <a:p>
            <a:pPr>
              <a:lnSpc>
                <a:spcPct val="80000"/>
              </a:lnSpc>
            </a:pPr>
            <a:r>
              <a:rPr lang="en-GB" altLang="zh-TW" sz="1700" smtClean="0">
                <a:ea typeface="新細明體" pitchFamily="18" charset="-120"/>
              </a:rPr>
              <a:t>So the condition fails. </a:t>
            </a:r>
          </a:p>
          <a:p>
            <a:pPr>
              <a:lnSpc>
                <a:spcPct val="80000"/>
              </a:lnSpc>
            </a:pPr>
            <a:r>
              <a:rPr lang="en-GB" altLang="zh-TW" sz="1700" smtClean="0">
                <a:ea typeface="新細明體" pitchFamily="18" charset="-120"/>
              </a:rPr>
              <a:t>Rule 5 can't tell us anything, so we go on to rule 6. </a:t>
            </a:r>
          </a:p>
          <a:p>
            <a:pPr>
              <a:lnSpc>
                <a:spcPct val="80000"/>
              </a:lnSpc>
            </a:pPr>
            <a:r>
              <a:rPr lang="en-GB" sz="1700" smtClean="0"/>
              <a:t>Test its conditions next. </a:t>
            </a:r>
          </a:p>
          <a:p>
            <a:pPr>
              <a:lnSpc>
                <a:spcPct val="80000"/>
              </a:lnSpc>
            </a:pPr>
            <a:r>
              <a:rPr lang="en-GB" sz="1700" smtClean="0"/>
              <a:t>Do we have a value for Lessons? Yes, we do now. </a:t>
            </a:r>
          </a:p>
          <a:p>
            <a:pPr>
              <a:lnSpc>
                <a:spcPct val="80000"/>
              </a:lnSpc>
            </a:pPr>
            <a:r>
              <a:rPr lang="en-GB" sz="1700" smtClean="0"/>
              <a:t>Is Lessons 30 or more? Yes. So the first part of the condition succeeds. </a:t>
            </a:r>
          </a:p>
          <a:p>
            <a:pPr>
              <a:lnSpc>
                <a:spcPct val="80000"/>
              </a:lnSpc>
            </a:pPr>
            <a:r>
              <a:rPr lang="en-GB" sz="1700" smtClean="0"/>
              <a:t>Go on to Fitness. Do we have a value for Fitness? No. Is it askable? </a:t>
            </a:r>
          </a:p>
          <a:p>
            <a:pPr>
              <a:lnSpc>
                <a:spcPct val="80000"/>
              </a:lnSpc>
            </a:pPr>
            <a:r>
              <a:rPr lang="en-GB" sz="1700" smtClean="0"/>
              <a:t>No. So we have to calculate it. </a:t>
            </a:r>
            <a:endParaRPr lang="en-GB" sz="17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IE" smtClean="0"/>
              <a:t>Types of Knowledge</a:t>
            </a:r>
            <a:endParaRPr lang="en-IE" smtClean="0"/>
          </a:p>
        </p:txBody>
      </p:sp>
      <p:sp>
        <p:nvSpPr>
          <p:cNvPr id="64515" name="Rectangle 3"/>
          <p:cNvSpPr>
            <a:spLocks noGrp="1" noChangeArrowheads="1"/>
          </p:cNvSpPr>
          <p:nvPr>
            <p:ph sz="quarter" idx="1"/>
          </p:nvPr>
        </p:nvSpPr>
        <p:spPr/>
        <p:txBody>
          <a:bodyPr/>
          <a:lstStyle/>
          <a:p>
            <a:pPr eaLnBrk="1" hangingPunct="1"/>
            <a:r>
              <a:rPr lang="en-GB" smtClean="0"/>
              <a:t>Procedural knowledge</a:t>
            </a:r>
          </a:p>
          <a:p>
            <a:pPr lvl="1" eaLnBrk="1" hangingPunct="1"/>
            <a:r>
              <a:rPr lang="en-GB" smtClean="0"/>
              <a:t>“how to” </a:t>
            </a:r>
          </a:p>
          <a:p>
            <a:pPr lvl="1" eaLnBrk="1" hangingPunct="1"/>
            <a:r>
              <a:rPr lang="en-GB" smtClean="0"/>
              <a:t>Knowledge about how to perform some task</a:t>
            </a:r>
          </a:p>
          <a:p>
            <a:pPr eaLnBrk="1" hangingPunct="1"/>
            <a:r>
              <a:rPr lang="en-GB" smtClean="0"/>
              <a:t>Declarative knowledge</a:t>
            </a:r>
          </a:p>
          <a:p>
            <a:pPr lvl="1" eaLnBrk="1" hangingPunct="1"/>
            <a:r>
              <a:rPr lang="en-GB" smtClean="0"/>
              <a:t>“what is “</a:t>
            </a:r>
          </a:p>
          <a:p>
            <a:endParaRPr lang="en-IE"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IE" smtClean="0"/>
              <a:t>Processing</a:t>
            </a:r>
            <a:endParaRPr lang="en-GB" smtClean="0"/>
          </a:p>
        </p:txBody>
      </p:sp>
      <p:sp>
        <p:nvSpPr>
          <p:cNvPr id="239619" name="Rectangle 3"/>
          <p:cNvSpPr>
            <a:spLocks noGrp="1" noChangeArrowheads="1"/>
          </p:cNvSpPr>
          <p:nvPr>
            <p:ph sz="quarter" idx="1"/>
          </p:nvPr>
        </p:nvSpPr>
        <p:spPr/>
        <p:txBody>
          <a:bodyPr/>
          <a:lstStyle/>
          <a:p>
            <a:pPr>
              <a:lnSpc>
                <a:spcPct val="90000"/>
              </a:lnSpc>
            </a:pPr>
            <a:r>
              <a:rPr lang="en-GB" sz="2100" smtClean="0"/>
              <a:t>So we now set another subgoal of calculating Fitness. </a:t>
            </a:r>
          </a:p>
          <a:p>
            <a:pPr>
              <a:lnSpc>
                <a:spcPct val="90000"/>
              </a:lnSpc>
            </a:pPr>
            <a:r>
              <a:rPr lang="en-GB" sz="2100" smtClean="0"/>
              <a:t>Locate all rules which have it in their conclusions. </a:t>
            </a:r>
          </a:p>
          <a:p>
            <a:pPr>
              <a:lnSpc>
                <a:spcPct val="90000"/>
              </a:lnSpc>
            </a:pPr>
            <a:r>
              <a:rPr lang="en-GB" sz="2100" smtClean="0"/>
              <a:t>These are 8 and 9. </a:t>
            </a:r>
          </a:p>
          <a:p>
            <a:pPr>
              <a:lnSpc>
                <a:spcPct val="90000"/>
              </a:lnSpc>
            </a:pPr>
            <a:r>
              <a:rPr lang="en-GB" sz="2100" smtClean="0"/>
              <a:t>Start with 8. Test its conditions. </a:t>
            </a:r>
          </a:p>
          <a:p>
            <a:pPr>
              <a:lnSpc>
                <a:spcPct val="90000"/>
              </a:lnSpc>
            </a:pPr>
            <a:r>
              <a:rPr lang="en-GB" sz="2100" smtClean="0"/>
              <a:t>Have we a value for Pressups? No. Is it askable? Yes. Ask the client. </a:t>
            </a:r>
          </a:p>
          <a:p>
            <a:pPr>
              <a:lnSpc>
                <a:spcPct val="90000"/>
              </a:lnSpc>
            </a:pPr>
            <a:r>
              <a:rPr lang="en-GB" sz="2100" smtClean="0"/>
              <a:t>He types 15. Store it in working memory. </a:t>
            </a:r>
          </a:p>
          <a:p>
            <a:pPr>
              <a:lnSpc>
                <a:spcPct val="90000"/>
              </a:lnSpc>
            </a:pPr>
            <a:r>
              <a:rPr lang="en-GB" sz="2100" smtClean="0"/>
              <a:t>The condition fails, so abandon rule 8 and go on to 9. </a:t>
            </a:r>
          </a:p>
          <a:p>
            <a:pPr>
              <a:lnSpc>
                <a:spcPct val="90000"/>
              </a:lnSpc>
            </a:pPr>
            <a:r>
              <a:rPr lang="en-GB" sz="2100" smtClean="0"/>
              <a:t>That condition succeeds, so we conclude Fitness = good. Store that in working memory</a:t>
            </a:r>
            <a:endParaRPr lang="en-GB" sz="21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GB" smtClean="0"/>
              <a:t>Processing</a:t>
            </a:r>
            <a:endParaRPr lang="en-GB" smtClean="0"/>
          </a:p>
        </p:txBody>
      </p:sp>
      <p:sp>
        <p:nvSpPr>
          <p:cNvPr id="241667" name="Rectangle 3"/>
          <p:cNvSpPr>
            <a:spLocks noGrp="1" noChangeArrowheads="1"/>
          </p:cNvSpPr>
          <p:nvPr>
            <p:ph sz="quarter" idx="1"/>
          </p:nvPr>
        </p:nvSpPr>
        <p:spPr/>
        <p:txBody>
          <a:bodyPr/>
          <a:lstStyle/>
          <a:p>
            <a:pPr>
              <a:lnSpc>
                <a:spcPct val="80000"/>
              </a:lnSpc>
            </a:pPr>
            <a:r>
              <a:rPr lang="en-GB" sz="2100" smtClean="0"/>
              <a:t>Now we've finished with the latest subgoal, so we return up a level, to rule 6. </a:t>
            </a:r>
          </a:p>
          <a:p>
            <a:pPr>
              <a:lnSpc>
                <a:spcPct val="80000"/>
              </a:lnSpc>
            </a:pPr>
            <a:r>
              <a:rPr lang="en-GB" sz="2100" smtClean="0"/>
              <a:t>Its condition fails. </a:t>
            </a:r>
          </a:p>
          <a:p>
            <a:pPr>
              <a:lnSpc>
                <a:spcPct val="80000"/>
              </a:lnSpc>
            </a:pPr>
            <a:r>
              <a:rPr lang="en-GB" sz="2100" smtClean="0"/>
              <a:t>So we go on to rule 7. Its condition succeeds. </a:t>
            </a:r>
          </a:p>
          <a:p>
            <a:pPr>
              <a:lnSpc>
                <a:spcPct val="80000"/>
              </a:lnSpc>
            </a:pPr>
            <a:r>
              <a:rPr lang="en-GB" sz="2100" smtClean="0"/>
              <a:t>So we have now achieved the subgoal of calculating Rating. </a:t>
            </a:r>
          </a:p>
          <a:p>
            <a:pPr>
              <a:lnSpc>
                <a:spcPct val="80000"/>
              </a:lnSpc>
            </a:pPr>
            <a:r>
              <a:rPr lang="en-GB" sz="2100" smtClean="0"/>
              <a:t>We can back up another level, to rule 1. Its conditions fail. </a:t>
            </a:r>
          </a:p>
          <a:p>
            <a:pPr>
              <a:lnSpc>
                <a:spcPct val="80000"/>
              </a:lnSpc>
            </a:pPr>
            <a:r>
              <a:rPr lang="en-GB" sz="2100" smtClean="0"/>
              <a:t>Go on to rule 2, which also fails. </a:t>
            </a:r>
          </a:p>
          <a:p>
            <a:pPr>
              <a:lnSpc>
                <a:spcPct val="80000"/>
              </a:lnSpc>
            </a:pPr>
            <a:r>
              <a:rPr lang="en-GB" sz="2100" smtClean="0"/>
              <a:t>Go on to rule 3. The first part of its condition succeeds; what about the second? </a:t>
            </a:r>
          </a:p>
          <a:p>
            <a:pPr>
              <a:lnSpc>
                <a:spcPct val="80000"/>
              </a:lnSpc>
            </a:pPr>
            <a:r>
              <a:rPr lang="en-GB" sz="2100" smtClean="0"/>
              <a:t>Do we know Purpose? No. </a:t>
            </a:r>
          </a:p>
          <a:p>
            <a:pPr>
              <a:lnSpc>
                <a:spcPct val="80000"/>
              </a:lnSpc>
            </a:pPr>
            <a:r>
              <a:rPr lang="en-GB" sz="2100" smtClean="0"/>
              <a:t>Is it askable? Yes. Ask the client. He types fun. So the condition fails. </a:t>
            </a:r>
          </a:p>
          <a:p>
            <a:pPr>
              <a:lnSpc>
                <a:spcPct val="80000"/>
              </a:lnSpc>
            </a:pPr>
            <a:r>
              <a:rPr lang="en-GB" sz="2100" smtClean="0"/>
              <a:t>Go on to rule 4. This one's conditions succeed, we now have a value for Resort</a:t>
            </a:r>
            <a:endParaRPr lang="en-GB" sz="21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IE" smtClean="0"/>
              <a:t>Forward v’s Backward Chaining</a:t>
            </a:r>
            <a:endParaRPr lang="en-GB" smtClean="0"/>
          </a:p>
        </p:txBody>
      </p:sp>
      <p:sp>
        <p:nvSpPr>
          <p:cNvPr id="145411" name="Rectangle 3"/>
          <p:cNvSpPr>
            <a:spLocks noGrp="1" noChangeArrowheads="1"/>
          </p:cNvSpPr>
          <p:nvPr>
            <p:ph sz="quarter" idx="1"/>
          </p:nvPr>
        </p:nvSpPr>
        <p:spPr/>
        <p:txBody>
          <a:bodyPr/>
          <a:lstStyle/>
          <a:p>
            <a:pPr defTabSz="762000">
              <a:lnSpc>
                <a:spcPct val="90000"/>
              </a:lnSpc>
            </a:pPr>
            <a:r>
              <a:rPr lang="en-GB" sz="2600" smtClean="0"/>
              <a:t>Data-driven reasoning is appropriate when there exist many equally acceptable goal states, a narrow body of facts and rules and a single initial state. </a:t>
            </a:r>
            <a:endParaRPr lang="en-IE" sz="2600" smtClean="0"/>
          </a:p>
          <a:p>
            <a:pPr lvl="1" defTabSz="762000">
              <a:lnSpc>
                <a:spcPct val="90000"/>
              </a:lnSpc>
            </a:pPr>
            <a:r>
              <a:rPr lang="en-GB" sz="2200" smtClean="0"/>
              <a:t>Required facts are available</a:t>
            </a:r>
            <a:endParaRPr lang="en-IE" sz="2200" smtClean="0"/>
          </a:p>
          <a:p>
            <a:pPr lvl="1" defTabSz="762000">
              <a:lnSpc>
                <a:spcPct val="90000"/>
              </a:lnSpc>
            </a:pPr>
            <a:r>
              <a:rPr lang="en-GB" sz="2200" smtClean="0"/>
              <a:t>It is difficult to form a goal to verify</a:t>
            </a:r>
            <a:endParaRPr lang="en-IE" sz="2200" smtClean="0"/>
          </a:p>
          <a:p>
            <a:pPr defTabSz="762000">
              <a:lnSpc>
                <a:spcPct val="90000"/>
              </a:lnSpc>
            </a:pPr>
            <a:r>
              <a:rPr lang="en-GB" sz="2600" smtClean="0"/>
              <a:t>Goal directed inference is relevant when:-</a:t>
            </a:r>
            <a:endParaRPr lang="en-IE" sz="2600" smtClean="0"/>
          </a:p>
          <a:p>
            <a:pPr lvl="1" defTabSz="762000">
              <a:lnSpc>
                <a:spcPct val="90000"/>
              </a:lnSpc>
            </a:pPr>
            <a:r>
              <a:rPr lang="en-GB" sz="2200" smtClean="0"/>
              <a:t>Relevant data must be acquired during the inference process</a:t>
            </a:r>
            <a:endParaRPr lang="en-IE" sz="2200" smtClean="0"/>
          </a:p>
          <a:p>
            <a:pPr lvl="1" defTabSz="762000">
              <a:lnSpc>
                <a:spcPct val="90000"/>
              </a:lnSpc>
            </a:pPr>
            <a:r>
              <a:rPr lang="en-GB" sz="2200" smtClean="0"/>
              <a:t>Large number of applicable rules exist </a:t>
            </a:r>
            <a:endParaRPr lang="en-GB" sz="22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anim calcmode="lin" valueType="num">
                                      <p:cBhvr additive="base">
                                        <p:cTn id="11" dur="500" fill="hold"/>
                                        <p:tgtEl>
                                          <p:spTgt spid="145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54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anim calcmode="lin" valueType="num">
                                      <p:cBhvr additive="base">
                                        <p:cTn id="15" dur="500" fill="hold"/>
                                        <p:tgtEl>
                                          <p:spTgt spid="1454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5411">
                                            <p:txEl>
                                              <p:pRg st="3" end="3"/>
                                            </p:txEl>
                                          </p:spTgt>
                                        </p:tgtEl>
                                        <p:attrNameLst>
                                          <p:attrName>style.visibility</p:attrName>
                                        </p:attrNameLst>
                                      </p:cBhvr>
                                      <p:to>
                                        <p:strVal val="visible"/>
                                      </p:to>
                                    </p:set>
                                    <p:anim calcmode="lin" valueType="num">
                                      <p:cBhvr additive="base">
                                        <p:cTn id="21" dur="500" fill="hold"/>
                                        <p:tgtEl>
                                          <p:spTgt spid="14541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541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45411">
                                            <p:txEl>
                                              <p:pRg st="4" end="4"/>
                                            </p:txEl>
                                          </p:spTgt>
                                        </p:tgtEl>
                                        <p:attrNameLst>
                                          <p:attrName>style.visibility</p:attrName>
                                        </p:attrNameLst>
                                      </p:cBhvr>
                                      <p:to>
                                        <p:strVal val="visible"/>
                                      </p:to>
                                    </p:set>
                                    <p:anim calcmode="lin" valueType="num">
                                      <p:cBhvr additive="base">
                                        <p:cTn id="25" dur="500" fill="hold"/>
                                        <p:tgtEl>
                                          <p:spTgt spid="1454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541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45411">
                                            <p:txEl>
                                              <p:pRg st="5" end="5"/>
                                            </p:txEl>
                                          </p:spTgt>
                                        </p:tgtEl>
                                        <p:attrNameLst>
                                          <p:attrName>style.visibility</p:attrName>
                                        </p:attrNameLst>
                                      </p:cBhvr>
                                      <p:to>
                                        <p:strVal val="visible"/>
                                      </p:to>
                                    </p:set>
                                    <p:anim calcmode="lin" valueType="num">
                                      <p:cBhvr additive="base">
                                        <p:cTn id="29" dur="500" fill="hold"/>
                                        <p:tgtEl>
                                          <p:spTgt spid="14541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454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fontScale="90000"/>
          </a:bodyPr>
          <a:lstStyle/>
          <a:p>
            <a:r>
              <a:rPr lang="en-IE" smtClean="0"/>
              <a:t>Choosing between Forward &amp; Backward Chaining</a:t>
            </a:r>
            <a:endParaRPr lang="en-GB" smtClean="0"/>
          </a:p>
        </p:txBody>
      </p:sp>
      <p:sp>
        <p:nvSpPr>
          <p:cNvPr id="147459" name="Rectangle 3"/>
          <p:cNvSpPr>
            <a:spLocks noGrp="1" noChangeArrowheads="1"/>
          </p:cNvSpPr>
          <p:nvPr>
            <p:ph sz="quarter" idx="1"/>
          </p:nvPr>
        </p:nvSpPr>
        <p:spPr/>
        <p:txBody>
          <a:bodyPr/>
          <a:lstStyle/>
          <a:p>
            <a:pPr defTabSz="762000">
              <a:lnSpc>
                <a:spcPct val="90000"/>
              </a:lnSpc>
            </a:pPr>
            <a:r>
              <a:rPr lang="en-GB" sz="2600" smtClean="0"/>
              <a:t>Study how a domain expert solves a problem</a:t>
            </a:r>
          </a:p>
          <a:p>
            <a:pPr defTabSz="762000">
              <a:lnSpc>
                <a:spcPct val="90000"/>
              </a:lnSpc>
            </a:pPr>
            <a:r>
              <a:rPr lang="en-GB" sz="2600" smtClean="0"/>
              <a:t>If expert needs to gather information then infers from it</a:t>
            </a:r>
          </a:p>
          <a:p>
            <a:pPr lvl="1" defTabSz="762000">
              <a:lnSpc>
                <a:spcPct val="90000"/>
              </a:lnSpc>
            </a:pPr>
            <a:r>
              <a:rPr lang="en-GB" sz="2200" smtClean="0"/>
              <a:t>Choose forward chaining</a:t>
            </a:r>
          </a:p>
          <a:p>
            <a:pPr defTabSz="762000">
              <a:lnSpc>
                <a:spcPct val="90000"/>
              </a:lnSpc>
            </a:pPr>
            <a:r>
              <a:rPr lang="en-GB" sz="2600" smtClean="0"/>
              <a:t>If expert beings with hypothesis and attempts to find facts to prove it </a:t>
            </a:r>
          </a:p>
          <a:p>
            <a:pPr lvl="1" defTabSz="762000">
              <a:lnSpc>
                <a:spcPct val="90000"/>
              </a:lnSpc>
            </a:pPr>
            <a:r>
              <a:rPr lang="en-GB" sz="2200" smtClean="0"/>
              <a:t>Choose backward chaining</a:t>
            </a:r>
          </a:p>
          <a:p>
            <a:pPr defTabSz="762000">
              <a:lnSpc>
                <a:spcPct val="90000"/>
              </a:lnSpc>
            </a:pPr>
            <a:r>
              <a:rPr lang="en-GB" sz="2600" smtClean="0"/>
              <a:t>Forward chaining is a natural way to design analysis and interpretation expert systems</a:t>
            </a:r>
          </a:p>
          <a:p>
            <a:pPr defTabSz="762000">
              <a:lnSpc>
                <a:spcPct val="90000"/>
              </a:lnSpc>
            </a:pPr>
            <a:r>
              <a:rPr lang="en-GB" sz="2600" smtClean="0"/>
              <a:t>Backward chaining is a natural way to design diagnostic expert systems</a:t>
            </a:r>
            <a:endParaRPr lang="en-GB" sz="26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47459">
                                            <p:txEl>
                                              <p:pRg st="2" end="2"/>
                                            </p:txEl>
                                          </p:spTgt>
                                        </p:tgtEl>
                                        <p:attrNameLst>
                                          <p:attrName>style.visibility</p:attrName>
                                        </p:attrNameLst>
                                      </p:cBhvr>
                                      <p:to>
                                        <p:strVal val="visible"/>
                                      </p:to>
                                    </p:set>
                                    <p:anim calcmode="lin" valueType="num">
                                      <p:cBhvr additive="base">
                                        <p:cTn id="17" dur="500" fill="hold"/>
                                        <p:tgtEl>
                                          <p:spTgt spid="1474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7459">
                                            <p:txEl>
                                              <p:pRg st="3" end="3"/>
                                            </p:txEl>
                                          </p:spTgt>
                                        </p:tgtEl>
                                        <p:attrNameLst>
                                          <p:attrName>style.visibility</p:attrName>
                                        </p:attrNameLst>
                                      </p:cBhvr>
                                      <p:to>
                                        <p:strVal val="visible"/>
                                      </p:to>
                                    </p:set>
                                    <p:anim calcmode="lin" valueType="num">
                                      <p:cBhvr additive="base">
                                        <p:cTn id="23" dur="500" fill="hold"/>
                                        <p:tgtEl>
                                          <p:spTgt spid="14745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745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47459">
                                            <p:txEl>
                                              <p:pRg st="4" end="4"/>
                                            </p:txEl>
                                          </p:spTgt>
                                        </p:tgtEl>
                                        <p:attrNameLst>
                                          <p:attrName>style.visibility</p:attrName>
                                        </p:attrNameLst>
                                      </p:cBhvr>
                                      <p:to>
                                        <p:strVal val="visible"/>
                                      </p:to>
                                    </p:set>
                                    <p:anim calcmode="lin" valueType="num">
                                      <p:cBhvr additive="base">
                                        <p:cTn id="27" dur="500" fill="hold"/>
                                        <p:tgtEl>
                                          <p:spTgt spid="14745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7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7459">
                                            <p:txEl>
                                              <p:pRg st="5" end="5"/>
                                            </p:txEl>
                                          </p:spTgt>
                                        </p:tgtEl>
                                        <p:attrNameLst>
                                          <p:attrName>style.visibility</p:attrName>
                                        </p:attrNameLst>
                                      </p:cBhvr>
                                      <p:to>
                                        <p:strVal val="visible"/>
                                      </p:to>
                                    </p:set>
                                    <p:anim calcmode="lin" valueType="num">
                                      <p:cBhvr additive="base">
                                        <p:cTn id="33" dur="500" fill="hold"/>
                                        <p:tgtEl>
                                          <p:spTgt spid="147459">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47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47459">
                                            <p:txEl>
                                              <p:pRg st="6" end="6"/>
                                            </p:txEl>
                                          </p:spTgt>
                                        </p:tgtEl>
                                        <p:attrNameLst>
                                          <p:attrName>style.visibility</p:attrName>
                                        </p:attrNameLst>
                                      </p:cBhvr>
                                      <p:to>
                                        <p:strVal val="visible"/>
                                      </p:to>
                                    </p:set>
                                    <p:anim calcmode="lin" valueType="num">
                                      <p:cBhvr additive="base">
                                        <p:cTn id="39" dur="500" fill="hold"/>
                                        <p:tgtEl>
                                          <p:spTgt spid="147459">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474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E" smtClean="0"/>
              <a:t>Expert Systems</a:t>
            </a:r>
            <a:endParaRPr lang="en-IE" dirty="0"/>
          </a:p>
        </p:txBody>
      </p:sp>
      <p:sp>
        <p:nvSpPr>
          <p:cNvPr id="5" name="Subtitle 4"/>
          <p:cNvSpPr>
            <a:spLocks noGrp="1"/>
          </p:cNvSpPr>
          <p:nvPr>
            <p:ph type="subTitle" idx="1"/>
          </p:nvPr>
        </p:nvSpPr>
        <p:spPr/>
        <p:txBody>
          <a:bodyPr/>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3610011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What is an Expert ?</a:t>
            </a:r>
            <a:endParaRPr lang="en-GB" smtClean="0"/>
          </a:p>
        </p:txBody>
      </p:sp>
      <p:sp>
        <p:nvSpPr>
          <p:cNvPr id="12291" name="Rectangle 3"/>
          <p:cNvSpPr>
            <a:spLocks noGrp="1" noChangeArrowheads="1"/>
          </p:cNvSpPr>
          <p:nvPr>
            <p:ph sz="quarter" idx="1"/>
          </p:nvPr>
        </p:nvSpPr>
        <p:spPr/>
        <p:txBody>
          <a:bodyPr/>
          <a:lstStyle/>
          <a:p>
            <a:r>
              <a:rPr lang="en-GB" smtClean="0"/>
              <a:t>What is an expert ?</a:t>
            </a:r>
          </a:p>
          <a:p>
            <a:pPr lvl="1"/>
            <a:r>
              <a:rPr lang="en-GB" smtClean="0"/>
              <a:t>Deep knowledge</a:t>
            </a:r>
          </a:p>
          <a:p>
            <a:pPr lvl="1"/>
            <a:r>
              <a:rPr lang="en-GB" smtClean="0"/>
              <a:t>Strong practical experience</a:t>
            </a:r>
          </a:p>
          <a:p>
            <a:pPr lvl="1"/>
            <a:r>
              <a:rPr lang="en-GB" smtClean="0"/>
              <a:t>Anyone can be an expert </a:t>
            </a:r>
            <a:r>
              <a:rPr lang="en-IE" smtClean="0"/>
              <a:t>if he or she has deep knowledge (of both facts and rules) and strong practical experience in a particular domain or area of a domain</a:t>
            </a:r>
            <a:endParaRPr lang="en-GB" dirty="0" smtClean="0"/>
          </a:p>
        </p:txBody>
      </p:sp>
      <p:sp>
        <p:nvSpPr>
          <p:cNvPr id="4" name="Footer Placeholder 3"/>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37060090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en-GB" smtClean="0"/>
              <a:t>Key Components of Expert System</a:t>
            </a:r>
            <a:endParaRPr lang="en-GB" dirty="0" smtClean="0"/>
          </a:p>
        </p:txBody>
      </p:sp>
      <p:sp>
        <p:nvSpPr>
          <p:cNvPr id="14342" name="Rectangle 6"/>
          <p:cNvSpPr>
            <a:spLocks noGrp="1" noChangeArrowheads="1"/>
          </p:cNvSpPr>
          <p:nvPr>
            <p:ph sz="quarter" idx="1"/>
          </p:nvPr>
        </p:nvSpPr>
        <p:spPr/>
        <p:txBody>
          <a:bodyPr/>
          <a:lstStyle/>
          <a:p>
            <a:pPr>
              <a:lnSpc>
                <a:spcPct val="80000"/>
              </a:lnSpc>
            </a:pPr>
            <a:r>
              <a:rPr lang="en-GB" sz="1900" smtClean="0"/>
              <a:t>Knowledge Base</a:t>
            </a:r>
          </a:p>
          <a:p>
            <a:pPr lvl="1">
              <a:lnSpc>
                <a:spcPct val="80000"/>
              </a:lnSpc>
            </a:pPr>
            <a:r>
              <a:rPr lang="en-GB" sz="1700" smtClean="0"/>
              <a:t>Contains domain knowledge useful for problem solving</a:t>
            </a:r>
          </a:p>
          <a:p>
            <a:pPr lvl="2">
              <a:lnSpc>
                <a:spcPct val="80000"/>
              </a:lnSpc>
            </a:pPr>
            <a:r>
              <a:rPr lang="en-GB" sz="1600" smtClean="0"/>
              <a:t>Collection of general principles which can be applied to any problem in the domain</a:t>
            </a:r>
          </a:p>
          <a:p>
            <a:pPr lvl="1">
              <a:lnSpc>
                <a:spcPct val="80000"/>
              </a:lnSpc>
            </a:pPr>
            <a:r>
              <a:rPr lang="en-GB" sz="1700" smtClean="0"/>
              <a:t>Contains set of facts to match against problem solving </a:t>
            </a:r>
          </a:p>
          <a:p>
            <a:pPr lvl="1">
              <a:lnSpc>
                <a:spcPct val="80000"/>
              </a:lnSpc>
            </a:pPr>
            <a:r>
              <a:rPr lang="en-GB" sz="1700" smtClean="0"/>
              <a:t>May have a Database</a:t>
            </a:r>
          </a:p>
          <a:p>
            <a:pPr lvl="2">
              <a:lnSpc>
                <a:spcPct val="80000"/>
              </a:lnSpc>
            </a:pPr>
            <a:r>
              <a:rPr lang="en-GB" sz="1600" smtClean="0"/>
              <a:t>Abstracted representation of world system ‘cares’ about</a:t>
            </a:r>
          </a:p>
          <a:p>
            <a:pPr lvl="2">
              <a:lnSpc>
                <a:spcPct val="80000"/>
              </a:lnSpc>
            </a:pPr>
            <a:r>
              <a:rPr lang="en-GB" sz="1600" smtClean="0"/>
              <a:t>Represents current state of the world</a:t>
            </a:r>
          </a:p>
          <a:p>
            <a:pPr>
              <a:lnSpc>
                <a:spcPct val="80000"/>
              </a:lnSpc>
            </a:pPr>
            <a:r>
              <a:rPr lang="en-GB" sz="1900" smtClean="0"/>
              <a:t>Working Memory</a:t>
            </a:r>
          </a:p>
          <a:p>
            <a:pPr lvl="1">
              <a:lnSpc>
                <a:spcPct val="80000"/>
              </a:lnSpc>
            </a:pPr>
            <a:r>
              <a:rPr lang="en-GB" sz="1700" smtClean="0"/>
              <a:t>A collection of specific details that apply to the current problem (including details of how the current reasoning process is progressing) - these are held in working memory.</a:t>
            </a:r>
          </a:p>
          <a:p>
            <a:pPr>
              <a:lnSpc>
                <a:spcPct val="80000"/>
              </a:lnSpc>
            </a:pPr>
            <a:r>
              <a:rPr lang="en-GB" sz="1900" smtClean="0"/>
              <a:t>Inference Engine</a:t>
            </a:r>
          </a:p>
          <a:p>
            <a:pPr lvl="1">
              <a:lnSpc>
                <a:spcPct val="80000"/>
              </a:lnSpc>
            </a:pPr>
            <a:r>
              <a:rPr lang="en-GB" sz="1700" smtClean="0"/>
              <a:t>Works with Knowledge Base and Working Memory</a:t>
            </a:r>
          </a:p>
          <a:p>
            <a:pPr lvl="2">
              <a:lnSpc>
                <a:spcPct val="80000"/>
              </a:lnSpc>
            </a:pPr>
            <a:r>
              <a:rPr lang="en-GB" sz="1600" smtClean="0"/>
              <a:t>Could be seen as Rule Interpreter</a:t>
            </a:r>
          </a:p>
          <a:p>
            <a:pPr lvl="1">
              <a:lnSpc>
                <a:spcPct val="80000"/>
              </a:lnSpc>
            </a:pPr>
            <a:r>
              <a:rPr lang="en-GB" sz="1700" smtClean="0"/>
              <a:t>Carries out reasoning to achieve solution</a:t>
            </a:r>
          </a:p>
          <a:p>
            <a:pPr lvl="1">
              <a:lnSpc>
                <a:spcPct val="80000"/>
              </a:lnSpc>
            </a:pPr>
            <a:r>
              <a:rPr lang="en-GB" sz="1700" smtClean="0"/>
              <a:t>Links problem solving in knowledge base with facts in the database </a:t>
            </a:r>
            <a:endParaRPr lang="en-GB" sz="170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772956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 calcmode="lin" valueType="num">
                                      <p:cBhvr additive="base">
                                        <p:cTn id="7" dur="500" fill="hold"/>
                                        <p:tgtEl>
                                          <p:spTgt spid="143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42">
                                            <p:txEl>
                                              <p:pRg st="1" end="1"/>
                                            </p:txEl>
                                          </p:spTgt>
                                        </p:tgtEl>
                                        <p:attrNameLst>
                                          <p:attrName>style.visibility</p:attrName>
                                        </p:attrNameLst>
                                      </p:cBhvr>
                                      <p:to>
                                        <p:strVal val="visible"/>
                                      </p:to>
                                    </p:set>
                                    <p:anim calcmode="lin" valueType="num">
                                      <p:cBhvr additive="base">
                                        <p:cTn id="11" dur="500" fill="hold"/>
                                        <p:tgtEl>
                                          <p:spTgt spid="1434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4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342">
                                            <p:txEl>
                                              <p:pRg st="2" end="2"/>
                                            </p:txEl>
                                          </p:spTgt>
                                        </p:tgtEl>
                                        <p:attrNameLst>
                                          <p:attrName>style.visibility</p:attrName>
                                        </p:attrNameLst>
                                      </p:cBhvr>
                                      <p:to>
                                        <p:strVal val="visible"/>
                                      </p:to>
                                    </p:set>
                                    <p:anim calcmode="lin" valueType="num">
                                      <p:cBhvr additive="base">
                                        <p:cTn id="15" dur="500" fill="hold"/>
                                        <p:tgtEl>
                                          <p:spTgt spid="1434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4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342">
                                            <p:txEl>
                                              <p:pRg st="3" end="3"/>
                                            </p:txEl>
                                          </p:spTgt>
                                        </p:tgtEl>
                                        <p:attrNameLst>
                                          <p:attrName>style.visibility</p:attrName>
                                        </p:attrNameLst>
                                      </p:cBhvr>
                                      <p:to>
                                        <p:strVal val="visible"/>
                                      </p:to>
                                    </p:set>
                                    <p:anim calcmode="lin" valueType="num">
                                      <p:cBhvr additive="base">
                                        <p:cTn id="19" dur="500" fill="hold"/>
                                        <p:tgtEl>
                                          <p:spTgt spid="1434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4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342">
                                            <p:txEl>
                                              <p:pRg st="4" end="4"/>
                                            </p:txEl>
                                          </p:spTgt>
                                        </p:tgtEl>
                                        <p:attrNameLst>
                                          <p:attrName>style.visibility</p:attrName>
                                        </p:attrNameLst>
                                      </p:cBhvr>
                                      <p:to>
                                        <p:strVal val="visible"/>
                                      </p:to>
                                    </p:set>
                                    <p:anim calcmode="lin" valueType="num">
                                      <p:cBhvr additive="base">
                                        <p:cTn id="23" dur="500" fill="hold"/>
                                        <p:tgtEl>
                                          <p:spTgt spid="1434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4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4342">
                                            <p:txEl>
                                              <p:pRg st="5" end="5"/>
                                            </p:txEl>
                                          </p:spTgt>
                                        </p:tgtEl>
                                        <p:attrNameLst>
                                          <p:attrName>style.visibility</p:attrName>
                                        </p:attrNameLst>
                                      </p:cBhvr>
                                      <p:to>
                                        <p:strVal val="visible"/>
                                      </p:to>
                                    </p:set>
                                    <p:anim calcmode="lin" valueType="num">
                                      <p:cBhvr additive="base">
                                        <p:cTn id="27" dur="500" fill="hold"/>
                                        <p:tgtEl>
                                          <p:spTgt spid="1434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42">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342">
                                            <p:txEl>
                                              <p:pRg st="6" end="6"/>
                                            </p:txEl>
                                          </p:spTgt>
                                        </p:tgtEl>
                                        <p:attrNameLst>
                                          <p:attrName>style.visibility</p:attrName>
                                        </p:attrNameLst>
                                      </p:cBhvr>
                                      <p:to>
                                        <p:strVal val="visible"/>
                                      </p:to>
                                    </p:set>
                                    <p:anim calcmode="lin" valueType="num">
                                      <p:cBhvr additive="base">
                                        <p:cTn id="31" dur="500" fill="hold"/>
                                        <p:tgtEl>
                                          <p:spTgt spid="1434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4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42">
                                            <p:txEl>
                                              <p:pRg st="7" end="7"/>
                                            </p:txEl>
                                          </p:spTgt>
                                        </p:tgtEl>
                                        <p:attrNameLst>
                                          <p:attrName>style.visibility</p:attrName>
                                        </p:attrNameLst>
                                      </p:cBhvr>
                                      <p:to>
                                        <p:strVal val="visible"/>
                                      </p:to>
                                    </p:set>
                                    <p:anim calcmode="lin" valueType="num">
                                      <p:cBhvr additive="base">
                                        <p:cTn id="37" dur="500" fill="hold"/>
                                        <p:tgtEl>
                                          <p:spTgt spid="1434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42">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4342">
                                            <p:txEl>
                                              <p:pRg st="8" end="8"/>
                                            </p:txEl>
                                          </p:spTgt>
                                        </p:tgtEl>
                                        <p:attrNameLst>
                                          <p:attrName>style.visibility</p:attrName>
                                        </p:attrNameLst>
                                      </p:cBhvr>
                                      <p:to>
                                        <p:strVal val="visible"/>
                                      </p:to>
                                    </p:set>
                                    <p:anim calcmode="lin" valueType="num">
                                      <p:cBhvr additive="base">
                                        <p:cTn id="41" dur="500" fill="hold"/>
                                        <p:tgtEl>
                                          <p:spTgt spid="14342">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434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4342">
                                            <p:txEl>
                                              <p:pRg st="9" end="9"/>
                                            </p:txEl>
                                          </p:spTgt>
                                        </p:tgtEl>
                                        <p:attrNameLst>
                                          <p:attrName>style.visibility</p:attrName>
                                        </p:attrNameLst>
                                      </p:cBhvr>
                                      <p:to>
                                        <p:strVal val="visible"/>
                                      </p:to>
                                    </p:set>
                                    <p:anim calcmode="lin" valueType="num">
                                      <p:cBhvr additive="base">
                                        <p:cTn id="47" dur="500" fill="hold"/>
                                        <p:tgtEl>
                                          <p:spTgt spid="14342">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4342">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4342">
                                            <p:txEl>
                                              <p:pRg st="10" end="10"/>
                                            </p:txEl>
                                          </p:spTgt>
                                        </p:tgtEl>
                                        <p:attrNameLst>
                                          <p:attrName>style.visibility</p:attrName>
                                        </p:attrNameLst>
                                      </p:cBhvr>
                                      <p:to>
                                        <p:strVal val="visible"/>
                                      </p:to>
                                    </p:set>
                                    <p:anim calcmode="lin" valueType="num">
                                      <p:cBhvr additive="base">
                                        <p:cTn id="51" dur="500" fill="hold"/>
                                        <p:tgtEl>
                                          <p:spTgt spid="14342">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4342">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4342">
                                            <p:txEl>
                                              <p:pRg st="11" end="11"/>
                                            </p:txEl>
                                          </p:spTgt>
                                        </p:tgtEl>
                                        <p:attrNameLst>
                                          <p:attrName>style.visibility</p:attrName>
                                        </p:attrNameLst>
                                      </p:cBhvr>
                                      <p:to>
                                        <p:strVal val="visible"/>
                                      </p:to>
                                    </p:set>
                                    <p:anim calcmode="lin" valueType="num">
                                      <p:cBhvr additive="base">
                                        <p:cTn id="55" dur="500" fill="hold"/>
                                        <p:tgtEl>
                                          <p:spTgt spid="14342">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4342">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4342">
                                            <p:txEl>
                                              <p:pRg st="12" end="12"/>
                                            </p:txEl>
                                          </p:spTgt>
                                        </p:tgtEl>
                                        <p:attrNameLst>
                                          <p:attrName>style.visibility</p:attrName>
                                        </p:attrNameLst>
                                      </p:cBhvr>
                                      <p:to>
                                        <p:strVal val="visible"/>
                                      </p:to>
                                    </p:set>
                                    <p:anim calcmode="lin" valueType="num">
                                      <p:cBhvr additive="base">
                                        <p:cTn id="59" dur="500" fill="hold"/>
                                        <p:tgtEl>
                                          <p:spTgt spid="14342">
                                            <p:txEl>
                                              <p:pRg st="12" end="12"/>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4342">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4342">
                                            <p:txEl>
                                              <p:pRg st="13" end="13"/>
                                            </p:txEl>
                                          </p:spTgt>
                                        </p:tgtEl>
                                        <p:attrNameLst>
                                          <p:attrName>style.visibility</p:attrName>
                                        </p:attrNameLst>
                                      </p:cBhvr>
                                      <p:to>
                                        <p:strVal val="visible"/>
                                      </p:to>
                                    </p:set>
                                    <p:anim calcmode="lin" valueType="num">
                                      <p:cBhvr additive="base">
                                        <p:cTn id="63" dur="500" fill="hold"/>
                                        <p:tgtEl>
                                          <p:spTgt spid="14342">
                                            <p:txEl>
                                              <p:pRg st="13" end="13"/>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14342">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Components of Expert Systems</a:t>
            </a:r>
            <a:endParaRPr lang="en-GB" smtClean="0"/>
          </a:p>
        </p:txBody>
      </p:sp>
      <p:pic>
        <p:nvPicPr>
          <p:cNvPr id="13336"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0213"/>
            <a:ext cx="9026525" cy="4899025"/>
          </a:xfrm>
          <a:prstGeom prst="rect">
            <a:avLst/>
          </a:prstGeom>
          <a:noFill/>
          <a:extLst>
            <a:ext uri="{909E8E84-426E-40DD-AFC4-6F175D3DCCD1}">
              <a14:hiddenFill xmlns:a14="http://schemas.microsoft.com/office/drawing/2010/main">
                <a:solidFill>
                  <a:srgbClr val="FFFFFF"/>
                </a:solidFill>
              </a14:hiddenFill>
            </a:ext>
          </a:extLst>
        </p:spPr>
      </p:pic>
      <p:sp>
        <p:nvSpPr>
          <p:cNvPr id="13339" name="Rectangle 27"/>
          <p:cNvSpPr>
            <a:spLocks noChangeArrowheads="1"/>
          </p:cNvSpPr>
          <p:nvPr/>
        </p:nvSpPr>
        <p:spPr bwMode="auto">
          <a:xfrm>
            <a:off x="0" y="4267200"/>
            <a:ext cx="7283450" cy="2362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3340" name="Rectangle 28"/>
          <p:cNvSpPr>
            <a:spLocks noChangeArrowheads="1"/>
          </p:cNvSpPr>
          <p:nvPr/>
        </p:nvSpPr>
        <p:spPr bwMode="auto">
          <a:xfrm>
            <a:off x="3854450" y="1600200"/>
            <a:ext cx="3429000" cy="1371600"/>
          </a:xfrm>
          <a:prstGeom prst="rect">
            <a:avLst/>
          </a:prstGeom>
          <a:solidFill>
            <a:schemeClr val="bg1"/>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0809398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IE" smtClean="0"/>
              <a:t>Components of Expert System</a:t>
            </a:r>
            <a:endParaRPr lang="en-IE" smtClean="0"/>
          </a:p>
        </p:txBody>
      </p:sp>
      <p:sp>
        <p:nvSpPr>
          <p:cNvPr id="67587" name="Rectangle 3"/>
          <p:cNvSpPr>
            <a:spLocks noGrp="1" noChangeArrowheads="1"/>
          </p:cNvSpPr>
          <p:nvPr>
            <p:ph sz="quarter" idx="1"/>
          </p:nvPr>
        </p:nvSpPr>
        <p:spPr/>
        <p:txBody>
          <a:bodyPr/>
          <a:lstStyle/>
          <a:p>
            <a:r>
              <a:rPr lang="en-GB" smtClean="0"/>
              <a:t>The inference engine and knowledge base are separated because:</a:t>
            </a:r>
          </a:p>
          <a:p>
            <a:pPr lvl="1"/>
            <a:r>
              <a:rPr lang="en-GB" smtClean="0"/>
              <a:t>the reasoning mechanism needs to be as stable as possible;</a:t>
            </a:r>
          </a:p>
          <a:p>
            <a:pPr lvl="1"/>
            <a:r>
              <a:rPr lang="en-GB" smtClean="0"/>
              <a:t>the knowledge base must be able to grow and change, as knowledge is added;</a:t>
            </a:r>
          </a:p>
          <a:p>
            <a:pPr lvl="1"/>
            <a:r>
              <a:rPr lang="en-GB" smtClean="0"/>
              <a:t>this arrangement enables the system to be built from, or converted to, a shell.</a:t>
            </a:r>
          </a:p>
          <a:p>
            <a:endParaRPr lang="en-IE"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540760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22238"/>
            <a:ext cx="7543800" cy="1295400"/>
          </a:xfrm>
        </p:spPr>
        <p:txBody>
          <a:bodyPr/>
          <a:lstStyle/>
          <a:p>
            <a:pPr eaLnBrk="1" hangingPunct="1"/>
            <a:r>
              <a:rPr lang="en-GB" smtClean="0"/>
              <a:t>Components of Expert Systems</a:t>
            </a:r>
          </a:p>
        </p:txBody>
      </p:sp>
      <p:pic>
        <p:nvPicPr>
          <p:cNvPr id="727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0213"/>
            <a:ext cx="9026525" cy="4899025"/>
          </a:xfrm>
          <a:prstGeom prst="rect">
            <a:avLst/>
          </a:prstGeom>
          <a:noFill/>
          <a:extLst>
            <a:ext uri="{909E8E84-426E-40DD-AFC4-6F175D3DCCD1}">
              <a14:hiddenFill xmlns:a14="http://schemas.microsoft.com/office/drawing/2010/main">
                <a:solidFill>
                  <a:srgbClr val="FFFFFF"/>
                </a:solidFill>
              </a14:hiddenFill>
            </a:ext>
          </a:extLst>
        </p:spPr>
      </p:pic>
      <p:sp>
        <p:nvSpPr>
          <p:cNvPr id="72708" name="Rectangle 4"/>
          <p:cNvSpPr>
            <a:spLocks noChangeArrowheads="1"/>
          </p:cNvSpPr>
          <p:nvPr/>
        </p:nvSpPr>
        <p:spPr bwMode="auto">
          <a:xfrm>
            <a:off x="0" y="4267200"/>
            <a:ext cx="7283450" cy="2362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2" name="TextBox 1"/>
          <p:cNvSpPr txBox="1"/>
          <p:nvPr/>
        </p:nvSpPr>
        <p:spPr>
          <a:xfrm>
            <a:off x="899592" y="4725144"/>
            <a:ext cx="5112568" cy="2031325"/>
          </a:xfrm>
          <a:prstGeom prst="rect">
            <a:avLst/>
          </a:prstGeom>
          <a:noFill/>
        </p:spPr>
        <p:txBody>
          <a:bodyPr wrap="square" rtlCol="0">
            <a:spAutoFit/>
          </a:bodyPr>
          <a:lstStyle/>
          <a:p>
            <a:pPr marL="285750" indent="-285750" eaLnBrk="1" hangingPunct="1">
              <a:buFont typeface="Arial" pitchFamily="34" charset="0"/>
              <a:buChar char="•"/>
            </a:pPr>
            <a:r>
              <a:rPr lang="en-GB" dirty="0" smtClean="0"/>
              <a:t>Explanatory System</a:t>
            </a:r>
          </a:p>
          <a:p>
            <a:pPr marL="742950" lvl="1" indent="-285750">
              <a:buFont typeface="Arial" pitchFamily="34" charset="0"/>
              <a:buChar char="•"/>
            </a:pPr>
            <a:r>
              <a:rPr lang="en-GB" dirty="0" smtClean="0"/>
              <a:t>Expert system must be able to explain its results</a:t>
            </a:r>
          </a:p>
          <a:p>
            <a:pPr marL="742950" lvl="1" indent="-285750">
              <a:buFont typeface="Arial" pitchFamily="34" charset="0"/>
              <a:buChar char="•"/>
            </a:pPr>
            <a:r>
              <a:rPr lang="en-GB" dirty="0" smtClean="0"/>
              <a:t>It gives the user confidence in the system</a:t>
            </a:r>
          </a:p>
          <a:p>
            <a:pPr marL="742950" lvl="1" indent="-285750">
              <a:buFont typeface="Arial" pitchFamily="34" charset="0"/>
              <a:buChar char="•"/>
            </a:pPr>
            <a:r>
              <a:rPr lang="en-GB" dirty="0" smtClean="0"/>
              <a:t>It assists with debugging</a:t>
            </a:r>
          </a:p>
          <a:p>
            <a:pPr marL="285750" indent="-285750">
              <a:buFont typeface="Arial" pitchFamily="34" charset="0"/>
              <a:buChar char="•"/>
            </a:pPr>
            <a:endParaRPr lang="en-IE" dirty="0"/>
          </a:p>
        </p:txBody>
      </p:sp>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49481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IE" smtClean="0">
                <a:solidFill>
                  <a:schemeClr val="bg1"/>
                </a:solidFill>
              </a:rPr>
              <a:t>Reasoning</a:t>
            </a:r>
            <a:endParaRPr lang="en-GB" dirty="0" smtClean="0">
              <a:solidFill>
                <a:schemeClr val="bg1"/>
              </a:solidFill>
            </a:endParaRPr>
          </a:p>
        </p:txBody>
      </p:sp>
      <p:sp>
        <p:nvSpPr>
          <p:cNvPr id="2" name="Text Placeholder 1"/>
          <p:cNvSpPr>
            <a:spLocks noGrp="1"/>
          </p:cNvSpPr>
          <p:nvPr>
            <p:ph type="body" idx="1"/>
          </p:nvPr>
        </p:nvSpPr>
        <p:spPr/>
        <p:txBody>
          <a:bodyPr/>
          <a:lstStyle/>
          <a:p>
            <a:endParaRPr lang="en-IE"/>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p:txBody>
          <a:bodyPr>
            <a:normAutofit fontScale="90000"/>
          </a:bodyPr>
          <a:lstStyle/>
          <a:p>
            <a:pPr eaLnBrk="1" hangingPunct="1"/>
            <a:r>
              <a:rPr lang="en-GB" smtClean="0"/>
              <a:t>Components of Rule-Based Expert Systems</a:t>
            </a:r>
            <a:endParaRPr lang="en-GB" smtClean="0"/>
          </a:p>
        </p:txBody>
      </p:sp>
      <p:pic>
        <p:nvPicPr>
          <p:cNvPr id="16420"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88" y="1676400"/>
            <a:ext cx="9026525" cy="48990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67944" y="4125912"/>
            <a:ext cx="4968552" cy="1607344"/>
          </a:xfrm>
          <a:prstGeom prst="rect">
            <a:avLst/>
          </a:prstGeom>
          <a:noFill/>
          <a:ln w="38100">
            <a:solidFill>
              <a:srgbClr val="FF0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E"/>
          </a:p>
        </p:txBody>
      </p:sp>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30360972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Additional Components</a:t>
            </a:r>
            <a:endParaRPr lang="en-GB" smtClean="0"/>
          </a:p>
        </p:txBody>
      </p:sp>
      <p:sp>
        <p:nvSpPr>
          <p:cNvPr id="124931" name="Rectangle 3"/>
          <p:cNvSpPr>
            <a:spLocks noGrp="1" noChangeArrowheads="1"/>
          </p:cNvSpPr>
          <p:nvPr>
            <p:ph sz="quarter" idx="1"/>
          </p:nvPr>
        </p:nvSpPr>
        <p:spPr/>
        <p:txBody>
          <a:bodyPr/>
          <a:lstStyle/>
          <a:p>
            <a:pPr eaLnBrk="1" hangingPunct="1"/>
            <a:r>
              <a:rPr lang="en-GB" smtClean="0"/>
              <a:t>External Interface</a:t>
            </a:r>
          </a:p>
          <a:p>
            <a:pPr lvl="1" eaLnBrk="1" hangingPunct="1"/>
            <a:r>
              <a:rPr lang="en-GB" smtClean="0"/>
              <a:t>External Data, Files, Programs in conventional programming languages</a:t>
            </a:r>
          </a:p>
          <a:p>
            <a:pPr eaLnBrk="1" hangingPunct="1"/>
            <a:r>
              <a:rPr lang="en-GB" smtClean="0"/>
              <a:t>Developer Interface</a:t>
            </a:r>
          </a:p>
          <a:p>
            <a:pPr lvl="1" eaLnBrk="1" hangingPunct="1"/>
            <a:r>
              <a:rPr lang="en-GB" smtClean="0"/>
              <a:t>Knowledge Base Editors, Debugging Aids, Input/Output Facilities</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309960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anim calcmode="lin" valueType="num">
                                      <p:cBhvr additive="base">
                                        <p:cTn id="11" dur="500" fill="hold"/>
                                        <p:tgtEl>
                                          <p:spTgt spid="1249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 calcmode="lin" valueType="num">
                                      <p:cBhvr additive="base">
                                        <p:cTn id="17" dur="500" fill="hold"/>
                                        <p:tgtEl>
                                          <p:spTgt spid="12493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493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24931">
                                            <p:txEl>
                                              <p:pRg st="3" end="3"/>
                                            </p:txEl>
                                          </p:spTgt>
                                        </p:tgtEl>
                                        <p:attrNameLst>
                                          <p:attrName>style.visibility</p:attrName>
                                        </p:attrNameLst>
                                      </p:cBhvr>
                                      <p:to>
                                        <p:strVal val="visible"/>
                                      </p:to>
                                    </p:set>
                                    <p:anim calcmode="lin" valueType="num">
                                      <p:cBhvr additive="base">
                                        <p:cTn id="21" dur="500" fill="hold"/>
                                        <p:tgtEl>
                                          <p:spTgt spid="12493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249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Characteristics of Expert System</a:t>
            </a:r>
            <a:endParaRPr lang="en-GB" smtClean="0"/>
          </a:p>
        </p:txBody>
      </p:sp>
      <p:sp>
        <p:nvSpPr>
          <p:cNvPr id="129027" name="Rectangle 3"/>
          <p:cNvSpPr>
            <a:spLocks noGrp="1" noChangeArrowheads="1"/>
          </p:cNvSpPr>
          <p:nvPr>
            <p:ph sz="quarter" idx="1"/>
          </p:nvPr>
        </p:nvSpPr>
        <p:spPr/>
        <p:txBody>
          <a:bodyPr>
            <a:normAutofit lnSpcReduction="10000"/>
          </a:bodyPr>
          <a:lstStyle/>
          <a:p>
            <a:r>
              <a:rPr lang="en-GB" smtClean="0"/>
              <a:t>Built to perform at human expert level in</a:t>
            </a:r>
            <a:r>
              <a:rPr lang="en-GB" b="1" smtClean="0"/>
              <a:t> narrow, specialised domain</a:t>
            </a:r>
          </a:p>
          <a:p>
            <a:pPr lvl="1"/>
            <a:r>
              <a:rPr lang="en-GB" smtClean="0"/>
              <a:t>High-quality performance</a:t>
            </a:r>
          </a:p>
          <a:p>
            <a:pPr lvl="1"/>
            <a:r>
              <a:rPr lang="en-GB" smtClean="0"/>
              <a:t>Timely solutions</a:t>
            </a:r>
          </a:p>
          <a:p>
            <a:pPr lvl="1"/>
            <a:r>
              <a:rPr lang="en-GB" smtClean="0"/>
              <a:t>Use Heuristics to guide reasoning </a:t>
            </a:r>
          </a:p>
          <a:p>
            <a:r>
              <a:rPr lang="en-GB" smtClean="0"/>
              <a:t>Explanation Capability</a:t>
            </a:r>
          </a:p>
          <a:p>
            <a:pPr lvl="1"/>
            <a:r>
              <a:rPr lang="en-GB" smtClean="0"/>
              <a:t>Enables system to review reasoning and explain decisions</a:t>
            </a:r>
          </a:p>
          <a:p>
            <a:pPr lvl="1"/>
            <a:r>
              <a:rPr lang="en-GB" smtClean="0"/>
              <a:t>Traces rules fired</a:t>
            </a:r>
          </a:p>
          <a:p>
            <a:r>
              <a:rPr lang="en-GB" smtClean="0"/>
              <a:t>Employ Symbolic Reasoning</a:t>
            </a:r>
          </a:p>
          <a:p>
            <a:r>
              <a:rPr lang="en-GB" smtClean="0"/>
              <a:t>Can work with incomplete data</a:t>
            </a:r>
          </a:p>
          <a:p>
            <a:r>
              <a:rPr lang="en-GB" smtClean="0"/>
              <a:t>Can make mistakes</a:t>
            </a:r>
          </a:p>
          <a:p>
            <a:r>
              <a:rPr lang="en-GB" smtClean="0"/>
              <a:t>Knowledge separated from Processing </a:t>
            </a:r>
          </a:p>
          <a:p>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2490457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anim calcmode="lin" valueType="num">
                                      <p:cBhvr additive="base">
                                        <p:cTn id="11" dur="500" fill="hold"/>
                                        <p:tgtEl>
                                          <p:spTgt spid="129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9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9027">
                                            <p:txEl>
                                              <p:pRg st="2" end="2"/>
                                            </p:txEl>
                                          </p:spTgt>
                                        </p:tgtEl>
                                        <p:attrNameLst>
                                          <p:attrName>style.visibility</p:attrName>
                                        </p:attrNameLst>
                                      </p:cBhvr>
                                      <p:to>
                                        <p:strVal val="visible"/>
                                      </p:to>
                                    </p:set>
                                    <p:anim calcmode="lin" valueType="num">
                                      <p:cBhvr additive="base">
                                        <p:cTn id="15" dur="500" fill="hold"/>
                                        <p:tgtEl>
                                          <p:spTgt spid="129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9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anim calcmode="lin" valueType="num">
                                      <p:cBhvr additive="base">
                                        <p:cTn id="19" dur="500" fill="hold"/>
                                        <p:tgtEl>
                                          <p:spTgt spid="129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9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9027">
                                            <p:txEl>
                                              <p:pRg st="4" end="4"/>
                                            </p:txEl>
                                          </p:spTgt>
                                        </p:tgtEl>
                                        <p:attrNameLst>
                                          <p:attrName>style.visibility</p:attrName>
                                        </p:attrNameLst>
                                      </p:cBhvr>
                                      <p:to>
                                        <p:strVal val="visible"/>
                                      </p:to>
                                    </p:set>
                                    <p:anim calcmode="lin" valueType="num">
                                      <p:cBhvr additive="base">
                                        <p:cTn id="25" dur="500" fill="hold"/>
                                        <p:tgtEl>
                                          <p:spTgt spid="1290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902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29027">
                                            <p:txEl>
                                              <p:pRg st="5" end="5"/>
                                            </p:txEl>
                                          </p:spTgt>
                                        </p:tgtEl>
                                        <p:attrNameLst>
                                          <p:attrName>style.visibility</p:attrName>
                                        </p:attrNameLst>
                                      </p:cBhvr>
                                      <p:to>
                                        <p:strVal val="visible"/>
                                      </p:to>
                                    </p:set>
                                    <p:anim calcmode="lin" valueType="num">
                                      <p:cBhvr additive="base">
                                        <p:cTn id="29" dur="500" fill="hold"/>
                                        <p:tgtEl>
                                          <p:spTgt spid="12902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902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29027">
                                            <p:txEl>
                                              <p:pRg st="6" end="6"/>
                                            </p:txEl>
                                          </p:spTgt>
                                        </p:tgtEl>
                                        <p:attrNameLst>
                                          <p:attrName>style.visibility</p:attrName>
                                        </p:attrNameLst>
                                      </p:cBhvr>
                                      <p:to>
                                        <p:strVal val="visible"/>
                                      </p:to>
                                    </p:set>
                                    <p:anim calcmode="lin" valueType="num">
                                      <p:cBhvr additive="base">
                                        <p:cTn id="33" dur="500" fill="hold"/>
                                        <p:tgtEl>
                                          <p:spTgt spid="12902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290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9027">
                                            <p:txEl>
                                              <p:pRg st="7" end="7"/>
                                            </p:txEl>
                                          </p:spTgt>
                                        </p:tgtEl>
                                        <p:attrNameLst>
                                          <p:attrName>style.visibility</p:attrName>
                                        </p:attrNameLst>
                                      </p:cBhvr>
                                      <p:to>
                                        <p:strVal val="visible"/>
                                      </p:to>
                                    </p:set>
                                    <p:anim calcmode="lin" valueType="num">
                                      <p:cBhvr additive="base">
                                        <p:cTn id="39" dur="500" fill="hold"/>
                                        <p:tgtEl>
                                          <p:spTgt spid="12902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290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9027">
                                            <p:txEl>
                                              <p:pRg st="8" end="8"/>
                                            </p:txEl>
                                          </p:spTgt>
                                        </p:tgtEl>
                                        <p:attrNameLst>
                                          <p:attrName>style.visibility</p:attrName>
                                        </p:attrNameLst>
                                      </p:cBhvr>
                                      <p:to>
                                        <p:strVal val="visible"/>
                                      </p:to>
                                    </p:set>
                                    <p:anim calcmode="lin" valueType="num">
                                      <p:cBhvr additive="base">
                                        <p:cTn id="45" dur="500" fill="hold"/>
                                        <p:tgtEl>
                                          <p:spTgt spid="129027">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2902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9027">
                                            <p:txEl>
                                              <p:pRg st="9" end="9"/>
                                            </p:txEl>
                                          </p:spTgt>
                                        </p:tgtEl>
                                        <p:attrNameLst>
                                          <p:attrName>style.visibility</p:attrName>
                                        </p:attrNameLst>
                                      </p:cBhvr>
                                      <p:to>
                                        <p:strVal val="visible"/>
                                      </p:to>
                                    </p:set>
                                    <p:anim calcmode="lin" valueType="num">
                                      <p:cBhvr additive="base">
                                        <p:cTn id="51" dur="500" fill="hold"/>
                                        <p:tgtEl>
                                          <p:spTgt spid="129027">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290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29027">
                                            <p:txEl>
                                              <p:pRg st="10" end="10"/>
                                            </p:txEl>
                                          </p:spTgt>
                                        </p:tgtEl>
                                        <p:attrNameLst>
                                          <p:attrName>style.visibility</p:attrName>
                                        </p:attrNameLst>
                                      </p:cBhvr>
                                      <p:to>
                                        <p:strVal val="visible"/>
                                      </p:to>
                                    </p:set>
                                    <p:anim calcmode="lin" valueType="num">
                                      <p:cBhvr additive="base">
                                        <p:cTn id="57" dur="500" fill="hold"/>
                                        <p:tgtEl>
                                          <p:spTgt spid="129027">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290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smtClean="0"/>
              <a:t>Distinctive features of expert systems</a:t>
            </a:r>
            <a:endParaRPr lang="en-GB" dirty="0" smtClean="0"/>
          </a:p>
        </p:txBody>
      </p:sp>
      <p:sp>
        <p:nvSpPr>
          <p:cNvPr id="108547" name="Rectangle 3"/>
          <p:cNvSpPr>
            <a:spLocks noGrp="1" noChangeArrowheads="1"/>
          </p:cNvSpPr>
          <p:nvPr>
            <p:ph sz="quarter" idx="1"/>
          </p:nvPr>
        </p:nvSpPr>
        <p:spPr/>
        <p:txBody>
          <a:bodyPr/>
          <a:lstStyle/>
          <a:p>
            <a:r>
              <a:rPr lang="en-GB" smtClean="0"/>
              <a:t>Conventional computer programs are built around algorithms</a:t>
            </a:r>
          </a:p>
          <a:p>
            <a:pPr lvl="2"/>
            <a:r>
              <a:rPr lang="en-GB" smtClean="0"/>
              <a:t>reasoning strategies which are guaranteed to find the solution to whatever the problem is, if there is such a solution. </a:t>
            </a:r>
          </a:p>
          <a:p>
            <a:r>
              <a:rPr lang="en-GB" smtClean="0"/>
              <a:t>For the large, difficult problems, it may be necessary to employ heuristics</a:t>
            </a:r>
          </a:p>
          <a:p>
            <a:pPr lvl="1"/>
            <a:r>
              <a:rPr lang="en-GB" smtClean="0"/>
              <a:t>strategies that often lead to the correct solution, but which also sometimes fail. </a:t>
            </a:r>
          </a:p>
          <a:p>
            <a:pPr lvl="1"/>
            <a:r>
              <a:rPr lang="en-GB" smtClean="0"/>
              <a:t>If the heuristic does fail, </a:t>
            </a:r>
          </a:p>
          <a:p>
            <a:pPr lvl="2"/>
            <a:r>
              <a:rPr lang="en-GB" smtClean="0"/>
              <a:t>problem solver must either pick another heuristic, or know that it is appropriate to give up.</a:t>
            </a:r>
          </a:p>
          <a:p>
            <a:pPr lvl="1"/>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30821965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0" name="Rectangle 8"/>
          <p:cNvSpPr>
            <a:spLocks noGrp="1" noChangeArrowheads="1"/>
          </p:cNvSpPr>
          <p:nvPr>
            <p:ph type="title"/>
          </p:nvPr>
        </p:nvSpPr>
        <p:spPr/>
        <p:txBody>
          <a:bodyPr/>
          <a:lstStyle/>
          <a:p>
            <a:r>
              <a:rPr lang="en-GB" smtClean="0"/>
              <a:t>Distinctive features of expert systems</a:t>
            </a:r>
            <a:endParaRPr lang="en-GB" smtClean="0"/>
          </a:p>
        </p:txBody>
      </p:sp>
      <p:sp>
        <p:nvSpPr>
          <p:cNvPr id="120841" name="Rectangle 9"/>
          <p:cNvSpPr>
            <a:spLocks noGrp="1" noChangeArrowheads="1"/>
          </p:cNvSpPr>
          <p:nvPr>
            <p:ph sz="quarter" idx="1"/>
          </p:nvPr>
        </p:nvSpPr>
        <p:spPr/>
        <p:txBody>
          <a:bodyPr/>
          <a:lstStyle/>
          <a:p>
            <a:r>
              <a:rPr lang="en-GB" smtClean="0"/>
              <a:t>Large solution spaces. </a:t>
            </a:r>
          </a:p>
          <a:p>
            <a:pPr lvl="1"/>
            <a:r>
              <a:rPr lang="en-GB" smtClean="0"/>
              <a:t>One way to treat a problem is to describe the system concerned as a state space – </a:t>
            </a:r>
          </a:p>
          <a:p>
            <a:pPr lvl="2"/>
            <a:r>
              <a:rPr lang="en-GB" smtClean="0"/>
              <a:t>a collection of states that it can get into, with a description of the transitions that take you from one state to another. </a:t>
            </a:r>
          </a:p>
          <a:p>
            <a:pPr lvl="2"/>
            <a:r>
              <a:rPr lang="en-GB" smtClean="0"/>
              <a:t>Some of these states are solutions to the problem. </a:t>
            </a:r>
          </a:p>
          <a:p>
            <a:pPr lvl="1"/>
            <a:r>
              <a:rPr lang="en-GB" smtClean="0"/>
              <a:t>Solving a problem means searching in a systematic way until you have found a path from the start state to a goal state.</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30628126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0" name="Rectangle 8"/>
          <p:cNvSpPr>
            <a:spLocks noGrp="1" noChangeArrowheads="1"/>
          </p:cNvSpPr>
          <p:nvPr>
            <p:ph type="title"/>
          </p:nvPr>
        </p:nvSpPr>
        <p:spPr/>
        <p:txBody>
          <a:bodyPr/>
          <a:lstStyle/>
          <a:p>
            <a:r>
              <a:rPr lang="en-GB" smtClean="0"/>
              <a:t>Distinctive features of expert systems</a:t>
            </a:r>
            <a:endParaRPr lang="en-GB" smtClean="0"/>
          </a:p>
        </p:txBody>
      </p:sp>
      <p:sp>
        <p:nvSpPr>
          <p:cNvPr id="120841" name="Rectangle 9"/>
          <p:cNvSpPr>
            <a:spLocks noGrp="1" noChangeArrowheads="1"/>
          </p:cNvSpPr>
          <p:nvPr>
            <p:ph sz="quarter" idx="1"/>
          </p:nvPr>
        </p:nvSpPr>
        <p:spPr/>
        <p:txBody>
          <a:bodyPr/>
          <a:lstStyle/>
          <a:p>
            <a:r>
              <a:rPr lang="en-GB" smtClean="0"/>
              <a:t>Multiple solutions. </a:t>
            </a:r>
          </a:p>
          <a:p>
            <a:pPr lvl="1"/>
            <a:r>
              <a:rPr lang="en-GB" smtClean="0"/>
              <a:t>In interpretation and design problems, there may be many millions of possible solutions to the problem as presented. </a:t>
            </a:r>
          </a:p>
          <a:p>
            <a:pPr lvl="1"/>
            <a:r>
              <a:rPr lang="en-GB" smtClean="0"/>
              <a:t>It is not possible to consider each one in turn, to find the right (or best) solution; heuristically-guided search is required.</a:t>
            </a:r>
          </a:p>
          <a:p>
            <a:pPr lvl="1"/>
            <a:r>
              <a:rPr lang="en-GB" smtClean="0"/>
              <a:t>In planning or design tasks, a single solution will probably be enough.  </a:t>
            </a:r>
          </a:p>
          <a:p>
            <a:pPr lvl="1"/>
            <a:r>
              <a:rPr lang="en-GB" smtClean="0"/>
              <a:t>In diagnostic tasks, all possible solutions are probably needed.</a:t>
            </a:r>
          </a:p>
          <a:p>
            <a:pPr lvl="1"/>
            <a:endParaRPr lang="en-GB" smtClean="0"/>
          </a:p>
          <a:p>
            <a:pPr lvl="1"/>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7018617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GB" smtClean="0"/>
              <a:t>Distinctive features of expert systems</a:t>
            </a:r>
            <a:endParaRPr lang="en-GB" smtClean="0"/>
          </a:p>
        </p:txBody>
      </p:sp>
      <p:sp>
        <p:nvSpPr>
          <p:cNvPr id="126979" name="Rectangle 3"/>
          <p:cNvSpPr>
            <a:spLocks noGrp="1" noChangeArrowheads="1"/>
          </p:cNvSpPr>
          <p:nvPr>
            <p:ph sz="quarter" idx="1"/>
          </p:nvPr>
        </p:nvSpPr>
        <p:spPr/>
        <p:txBody>
          <a:bodyPr>
            <a:normAutofit lnSpcReduction="10000"/>
          </a:bodyPr>
          <a:lstStyle/>
          <a:p>
            <a:r>
              <a:rPr lang="en-GB" smtClean="0"/>
              <a:t>Reasoning with uncertainty. </a:t>
            </a:r>
          </a:p>
          <a:p>
            <a:pPr lvl="1"/>
            <a:r>
              <a:rPr lang="en-GB" smtClean="0"/>
              <a:t>Rules in the knowledge base may only express a probability that a conclusion follows from certain premises, rather than a certainty. </a:t>
            </a:r>
          </a:p>
          <a:p>
            <a:pPr lvl="2"/>
            <a:r>
              <a:rPr lang="en-GB" smtClean="0"/>
              <a:t>Particularly true of medicine and other life sciences. </a:t>
            </a:r>
          </a:p>
          <a:p>
            <a:pPr lvl="1"/>
            <a:r>
              <a:rPr lang="en-GB" smtClean="0"/>
              <a:t>Knowledge base must reflect this uncertainty</a:t>
            </a:r>
          </a:p>
          <a:p>
            <a:pPr lvl="1"/>
            <a:r>
              <a:rPr lang="en-GB" smtClean="0"/>
              <a:t>Inference engine must process the uncertainties to give conclusions that are accompanied by a likelihood that they are true or correct.</a:t>
            </a:r>
          </a:p>
          <a:p>
            <a:r>
              <a:rPr lang="en-GB" smtClean="0"/>
              <a:t>Tentative reasoning. </a:t>
            </a:r>
          </a:p>
          <a:p>
            <a:pPr lvl="1"/>
            <a:r>
              <a:rPr lang="en-GB" smtClean="0"/>
              <a:t>Assumptions - for instance, about the reliability of a piece of evidence - may have to be abandoned part way through the reasoning process</a:t>
            </a:r>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6339884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title"/>
          </p:nvPr>
        </p:nvSpPr>
        <p:spPr/>
        <p:txBody>
          <a:bodyPr/>
          <a:lstStyle/>
          <a:p>
            <a:r>
              <a:rPr lang="en-GB" smtClean="0"/>
              <a:t>Distinctive features of expert systems</a:t>
            </a:r>
            <a:endParaRPr lang="en-GB" smtClean="0"/>
          </a:p>
        </p:txBody>
      </p:sp>
      <p:sp>
        <p:nvSpPr>
          <p:cNvPr id="131077" name="Rectangle 5"/>
          <p:cNvSpPr>
            <a:spLocks noGrp="1" noChangeArrowheads="1"/>
          </p:cNvSpPr>
          <p:nvPr>
            <p:ph sz="quarter" idx="1"/>
          </p:nvPr>
        </p:nvSpPr>
        <p:spPr/>
        <p:txBody>
          <a:bodyPr/>
          <a:lstStyle/>
          <a:p>
            <a:r>
              <a:rPr lang="en-GB" smtClean="0"/>
              <a:t>Time-varying data. </a:t>
            </a:r>
          </a:p>
          <a:p>
            <a:pPr lvl="1"/>
            <a:r>
              <a:rPr lang="en-GB" smtClean="0"/>
              <a:t>In a monitoring task, the situation evolves over time, and pieces of data do not remain reliable.</a:t>
            </a:r>
          </a:p>
          <a:p>
            <a:r>
              <a:rPr lang="en-GB" smtClean="0"/>
              <a:t>Noisy data. </a:t>
            </a:r>
          </a:p>
          <a:p>
            <a:pPr lvl="2"/>
            <a:r>
              <a:rPr lang="en-GB" smtClean="0"/>
              <a:t>items of data may be wrong and have appeared by accident</a:t>
            </a:r>
          </a:p>
          <a:p>
            <a:pPr lvl="2"/>
            <a:r>
              <a:rPr lang="en-GB" smtClean="0"/>
              <a:t>or correct items of data may have been missed out by accident.</a:t>
            </a:r>
          </a:p>
          <a:p>
            <a:pPr lvl="1"/>
            <a:endParaRPr lang="en-GB"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9396038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074" name="Group 2"/>
          <p:cNvGraphicFramePr>
            <a:graphicFrameLocks noGrp="1"/>
          </p:cNvGraphicFramePr>
          <p:nvPr/>
        </p:nvGraphicFramePr>
        <p:xfrm>
          <a:off x="152400" y="152400"/>
          <a:ext cx="8839200" cy="5838882"/>
        </p:xfrm>
        <a:graphic>
          <a:graphicData uri="http://schemas.openxmlformats.org/drawingml/2006/table">
            <a:tbl>
              <a:tblPr/>
              <a:tblGrid>
                <a:gridCol w="2946400"/>
                <a:gridCol w="2946400"/>
                <a:gridCol w="2946400"/>
              </a:tblGrid>
              <a:tr h="584187">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1" i="0" u="none" strike="noStrike" cap="none" normalizeH="0" baseline="0" smtClean="0">
                          <a:ln>
                            <a:noFill/>
                          </a:ln>
                          <a:solidFill>
                            <a:schemeClr val="tx1"/>
                          </a:solidFill>
                          <a:effectLst/>
                          <a:latin typeface="Arial" charset="0"/>
                        </a:rPr>
                        <a:t>Human Expert</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1" i="0" u="none" strike="noStrike" cap="none" normalizeH="0" baseline="0" smtClean="0">
                          <a:ln>
                            <a:noFill/>
                          </a:ln>
                          <a:solidFill>
                            <a:schemeClr val="tx1"/>
                          </a:solidFill>
                          <a:effectLst/>
                          <a:latin typeface="Arial" charset="0"/>
                        </a:rPr>
                        <a:t>Expert Systems</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1" i="0" u="none" strike="noStrike" cap="none" normalizeH="0" baseline="0" smtClean="0">
                          <a:ln>
                            <a:noFill/>
                          </a:ln>
                          <a:solidFill>
                            <a:schemeClr val="tx1"/>
                          </a:solidFill>
                          <a:effectLst/>
                          <a:latin typeface="Arial" charset="0"/>
                        </a:rPr>
                        <a:t>Conventional Program</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476">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Use knowledge in form of heuristics to solve problems in narrow domain</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Process knowledge expressed as rules, use symbolic reasoning to solve problems in narrow domain</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Process data &amp; use algorithms to solve general numerical problems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83">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Knowledge exists as compiled form in brain</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Knowledge &amp; Processing clearly separated</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No separation of knowledge &amp; control structure</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83">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Capable of explaining reasoning and providing details</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Trace rules fired &amp; explain how conclusion reached and why specific data needed</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No explanation</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83">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Use inexact reasoning, can deal with incomplete, uncertain, fuzzy information</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Permit inexact reasoning, can deal with incomplete, uncertain, fuzzy information</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Only work with complete exact data</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476">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Can make mistakes when information is incomplete or fuzzy</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Can make mistakes when information is incomplete or fuzzy</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Provide no solution when information is incomplete or fuzzy</a:t>
                      </a:r>
                    </a:p>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endParaRPr kumimoji="0" lang="en-GB" sz="1700" b="0" i="0" u="none" strike="noStrike" cap="none" normalizeH="0" baseline="0" smtClean="0">
                        <a:ln>
                          <a:noFill/>
                        </a:ln>
                        <a:solidFill>
                          <a:schemeClr val="tx1"/>
                        </a:solidFill>
                        <a:effectLst/>
                        <a:latin typeface="Arial"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735">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Quality of problem solving improves with practice &amp; training. Process is slow, inefficient &amp; expensive</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Quality of problem solving improves by adding new rules or adjusting old ones. Changes are easy.</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0"/>
                        </a:spcBef>
                        <a:spcAft>
                          <a:spcPct val="0"/>
                        </a:spcAft>
                        <a:buClr>
                          <a:schemeClr val="tx2"/>
                        </a:buClr>
                        <a:buSzPct val="70000"/>
                        <a:buFont typeface="Wingdings" pitchFamily="2" charset="2"/>
                        <a:buNone/>
                        <a:tabLst/>
                      </a:pPr>
                      <a:r>
                        <a:rPr kumimoji="0" lang="en-GB" sz="1700" b="0" i="0" u="none" strike="noStrike" cap="none" normalizeH="0" baseline="0" smtClean="0">
                          <a:ln>
                            <a:noFill/>
                          </a:ln>
                          <a:solidFill>
                            <a:schemeClr val="tx1"/>
                          </a:solidFill>
                          <a:effectLst/>
                          <a:latin typeface="Arial" charset="0"/>
                        </a:rPr>
                        <a:t>Quality of problem solving improves by changing program code – affects knowledge &amp; processing. Change difficult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7763712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p:txBody>
          <a:bodyPr/>
          <a:lstStyle/>
          <a:p>
            <a:r>
              <a:rPr lang="en-US" smtClean="0"/>
              <a:t>Capabilities of Expert Systems</a:t>
            </a:r>
            <a:endParaRPr lang="en-US"/>
          </a:p>
        </p:txBody>
      </p:sp>
      <p:sp>
        <p:nvSpPr>
          <p:cNvPr id="1090564" name="Rectangle 4"/>
          <p:cNvSpPr>
            <a:spLocks noChangeArrowheads="1"/>
          </p:cNvSpPr>
          <p:nvPr/>
        </p:nvSpPr>
        <p:spPr bwMode="auto">
          <a:xfrm>
            <a:off x="685800" y="19050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Strategic goal setting</a:t>
            </a:r>
          </a:p>
        </p:txBody>
      </p:sp>
      <p:sp>
        <p:nvSpPr>
          <p:cNvPr id="1090565" name="Rectangle 5"/>
          <p:cNvSpPr>
            <a:spLocks noChangeArrowheads="1"/>
          </p:cNvSpPr>
          <p:nvPr/>
        </p:nvSpPr>
        <p:spPr bwMode="auto">
          <a:xfrm>
            <a:off x="685800" y="41910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Decision making</a:t>
            </a:r>
          </a:p>
        </p:txBody>
      </p:sp>
      <p:sp>
        <p:nvSpPr>
          <p:cNvPr id="1090566" name="Rectangle 6"/>
          <p:cNvSpPr>
            <a:spLocks noChangeArrowheads="1"/>
          </p:cNvSpPr>
          <p:nvPr/>
        </p:nvSpPr>
        <p:spPr bwMode="auto">
          <a:xfrm>
            <a:off x="685800" y="26670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Planning</a:t>
            </a:r>
          </a:p>
        </p:txBody>
      </p:sp>
      <p:sp>
        <p:nvSpPr>
          <p:cNvPr id="1090567" name="Rectangle 7"/>
          <p:cNvSpPr>
            <a:spLocks noChangeArrowheads="1"/>
          </p:cNvSpPr>
          <p:nvPr/>
        </p:nvSpPr>
        <p:spPr bwMode="auto">
          <a:xfrm>
            <a:off x="685800" y="34290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Design</a:t>
            </a:r>
          </a:p>
        </p:txBody>
      </p:sp>
      <p:sp>
        <p:nvSpPr>
          <p:cNvPr id="1090568" name="Rectangle 8"/>
          <p:cNvSpPr>
            <a:spLocks noChangeArrowheads="1"/>
          </p:cNvSpPr>
          <p:nvPr/>
        </p:nvSpPr>
        <p:spPr bwMode="auto">
          <a:xfrm>
            <a:off x="685800" y="49530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Quality control and monitoring</a:t>
            </a:r>
          </a:p>
        </p:txBody>
      </p:sp>
      <p:sp>
        <p:nvSpPr>
          <p:cNvPr id="1090569" name="Rectangle 9"/>
          <p:cNvSpPr>
            <a:spLocks noChangeArrowheads="1"/>
          </p:cNvSpPr>
          <p:nvPr/>
        </p:nvSpPr>
        <p:spPr bwMode="auto">
          <a:xfrm>
            <a:off x="685800" y="5638800"/>
            <a:ext cx="3352800" cy="457200"/>
          </a:xfrm>
          <a:prstGeom prst="rect">
            <a:avLst/>
          </a:prstGeom>
          <a:gradFill rotWithShape="0">
            <a:gsLst>
              <a:gs pos="0">
                <a:srgbClr val="A0B3D4"/>
              </a:gs>
              <a:gs pos="100000">
                <a:srgbClr val="A0B3D4">
                  <a:gamma/>
                  <a:tint val="24314"/>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Diagnosis</a:t>
            </a:r>
          </a:p>
        </p:txBody>
      </p:sp>
      <p:cxnSp>
        <p:nvCxnSpPr>
          <p:cNvPr id="1090570" name="AutoShape 10"/>
          <p:cNvCxnSpPr>
            <a:cxnSpLocks noChangeShapeType="1"/>
            <a:stCxn id="1090564" idx="2"/>
            <a:endCxn id="1090566" idx="0"/>
          </p:cNvCxnSpPr>
          <p:nvPr/>
        </p:nvCxnSpPr>
        <p:spPr bwMode="auto">
          <a:xfrm>
            <a:off x="2362200" y="2362200"/>
            <a:ext cx="0" cy="304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0571" name="AutoShape 11"/>
          <p:cNvCxnSpPr>
            <a:cxnSpLocks noChangeShapeType="1"/>
            <a:stCxn id="1090566" idx="2"/>
            <a:endCxn id="1090567" idx="0"/>
          </p:cNvCxnSpPr>
          <p:nvPr/>
        </p:nvCxnSpPr>
        <p:spPr bwMode="auto">
          <a:xfrm>
            <a:off x="2362200" y="3124200"/>
            <a:ext cx="0" cy="304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0573" name="AutoShape 13"/>
          <p:cNvCxnSpPr>
            <a:cxnSpLocks noChangeShapeType="1"/>
            <a:stCxn id="1090567" idx="2"/>
            <a:endCxn id="1090565" idx="0"/>
          </p:cNvCxnSpPr>
          <p:nvPr/>
        </p:nvCxnSpPr>
        <p:spPr bwMode="auto">
          <a:xfrm>
            <a:off x="2362200" y="3886200"/>
            <a:ext cx="0" cy="304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0575" name="AutoShape 15"/>
          <p:cNvCxnSpPr>
            <a:cxnSpLocks noChangeShapeType="1"/>
            <a:stCxn id="1090565" idx="2"/>
            <a:endCxn id="1090568" idx="0"/>
          </p:cNvCxnSpPr>
          <p:nvPr/>
        </p:nvCxnSpPr>
        <p:spPr bwMode="auto">
          <a:xfrm>
            <a:off x="2362200" y="4648200"/>
            <a:ext cx="0" cy="304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0576" name="AutoShape 16"/>
          <p:cNvCxnSpPr>
            <a:cxnSpLocks noChangeShapeType="1"/>
            <a:stCxn id="1090568" idx="2"/>
            <a:endCxn id="1090569" idx="0"/>
          </p:cNvCxnSpPr>
          <p:nvPr/>
        </p:nvCxnSpPr>
        <p:spPr bwMode="auto">
          <a:xfrm>
            <a:off x="2362200" y="5410200"/>
            <a:ext cx="0" cy="228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0578" name="Text Box 18"/>
          <p:cNvSpPr txBox="1">
            <a:spLocks noChangeArrowheads="1"/>
          </p:cNvSpPr>
          <p:nvPr/>
        </p:nvSpPr>
        <p:spPr bwMode="auto">
          <a:xfrm>
            <a:off x="4175125" y="1905000"/>
            <a:ext cx="4740275" cy="366713"/>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Explore impact of strategic goals</a:t>
            </a:r>
          </a:p>
        </p:txBody>
      </p:sp>
      <p:sp>
        <p:nvSpPr>
          <p:cNvPr id="1090579" name="Text Box 19"/>
          <p:cNvSpPr txBox="1">
            <a:spLocks noChangeArrowheads="1"/>
          </p:cNvSpPr>
          <p:nvPr/>
        </p:nvSpPr>
        <p:spPr bwMode="auto">
          <a:xfrm>
            <a:off x="4191000" y="2667000"/>
            <a:ext cx="4740275" cy="366713"/>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Impact of plans on resources</a:t>
            </a:r>
          </a:p>
        </p:txBody>
      </p:sp>
      <p:sp>
        <p:nvSpPr>
          <p:cNvPr id="1090580" name="Text Box 20"/>
          <p:cNvSpPr txBox="1">
            <a:spLocks noChangeArrowheads="1"/>
          </p:cNvSpPr>
          <p:nvPr/>
        </p:nvSpPr>
        <p:spPr bwMode="auto">
          <a:xfrm>
            <a:off x="4251325" y="3321050"/>
            <a:ext cx="4740275" cy="641350"/>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Integrate general design principles and manufacturing limitations</a:t>
            </a:r>
          </a:p>
        </p:txBody>
      </p:sp>
      <p:sp>
        <p:nvSpPr>
          <p:cNvPr id="1090581" name="Text Box 21"/>
          <p:cNvSpPr txBox="1">
            <a:spLocks noChangeArrowheads="1"/>
          </p:cNvSpPr>
          <p:nvPr/>
        </p:nvSpPr>
        <p:spPr bwMode="auto">
          <a:xfrm>
            <a:off x="4251325" y="4191000"/>
            <a:ext cx="4740275" cy="366713"/>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Provide advise on decisions</a:t>
            </a:r>
          </a:p>
        </p:txBody>
      </p:sp>
      <p:sp>
        <p:nvSpPr>
          <p:cNvPr id="1090582" name="Text Box 22"/>
          <p:cNvSpPr txBox="1">
            <a:spLocks noChangeArrowheads="1"/>
          </p:cNvSpPr>
          <p:nvPr/>
        </p:nvSpPr>
        <p:spPr bwMode="auto">
          <a:xfrm>
            <a:off x="4251325" y="4953000"/>
            <a:ext cx="4740275" cy="366713"/>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Monitor quality and assist in finding solutions</a:t>
            </a:r>
          </a:p>
        </p:txBody>
      </p:sp>
      <p:sp>
        <p:nvSpPr>
          <p:cNvPr id="1090583" name="Text Box 23"/>
          <p:cNvSpPr txBox="1">
            <a:spLocks noChangeArrowheads="1"/>
          </p:cNvSpPr>
          <p:nvPr/>
        </p:nvSpPr>
        <p:spPr bwMode="auto">
          <a:xfrm>
            <a:off x="4251325" y="5638800"/>
            <a:ext cx="4740275" cy="366713"/>
          </a:xfrm>
          <a:prstGeom prst="rect">
            <a:avLst/>
          </a:prstGeom>
          <a:noFill/>
          <a:ln>
            <a:noFill/>
          </a:ln>
          <a:effectLst/>
          <a:extLst>
            <a:ext uri="{909E8E84-426E-40DD-AFC4-6F175D3DCCD1}">
              <a14:hiddenFill xmlns:a14="http://schemas.microsoft.com/office/drawing/2010/main">
                <a:gradFill rotWithShape="0">
                  <a:gsLst>
                    <a:gs pos="0">
                      <a:srgbClr val="A0B3D4"/>
                    </a:gs>
                    <a:gs pos="100000">
                      <a:srgbClr val="A0B3D4">
                        <a:gamma/>
                        <a:tint val="24314"/>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Look for causes and suggest solutions</a:t>
            </a:r>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58096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35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35172" name="Rectangle 4"/>
          <p:cNvSpPr>
            <a:spLocks noGrp="1" noChangeArrowheads="1"/>
          </p:cNvSpPr>
          <p:nvPr>
            <p:ph type="title"/>
          </p:nvPr>
        </p:nvSpPr>
        <p:spPr/>
        <p:txBody>
          <a:bodyPr/>
          <a:lstStyle/>
          <a:p>
            <a:r>
              <a:rPr lang="en-GB" smtClean="0"/>
              <a:t>Rule-based reasoning</a:t>
            </a:r>
            <a:endParaRPr lang="en-GB" smtClean="0"/>
          </a:p>
        </p:txBody>
      </p:sp>
      <p:sp>
        <p:nvSpPr>
          <p:cNvPr id="135173" name="Rectangle 5"/>
          <p:cNvSpPr>
            <a:spLocks noGrp="1" noChangeArrowheads="1"/>
          </p:cNvSpPr>
          <p:nvPr>
            <p:ph sz="quarter" idx="1"/>
          </p:nvPr>
        </p:nvSpPr>
        <p:spPr/>
        <p:txBody>
          <a:bodyPr>
            <a:normAutofit lnSpcReduction="10000"/>
          </a:bodyPr>
          <a:lstStyle/>
          <a:p>
            <a:r>
              <a:rPr lang="en-GB" smtClean="0"/>
              <a:t>One can often represent the expertise that someone uses to do an expert task as rules. </a:t>
            </a:r>
          </a:p>
          <a:p>
            <a:r>
              <a:rPr lang="en-GB" smtClean="0"/>
              <a:t>A rule means a structure which has </a:t>
            </a:r>
          </a:p>
          <a:p>
            <a:pPr lvl="1"/>
            <a:r>
              <a:rPr lang="en-GB" smtClean="0"/>
              <a:t>an </a:t>
            </a:r>
            <a:r>
              <a:rPr lang="en-GB" b="1" smtClean="0"/>
              <a:t>if</a:t>
            </a:r>
            <a:r>
              <a:rPr lang="en-GB" smtClean="0"/>
              <a:t> component and </a:t>
            </a:r>
          </a:p>
          <a:p>
            <a:pPr lvl="1"/>
            <a:r>
              <a:rPr lang="en-GB" smtClean="0"/>
              <a:t>a </a:t>
            </a:r>
            <a:r>
              <a:rPr lang="en-GB" b="1" smtClean="0"/>
              <a:t>then </a:t>
            </a:r>
            <a:r>
              <a:rPr lang="en-GB" smtClean="0"/>
              <a:t>component.</a:t>
            </a:r>
          </a:p>
          <a:p>
            <a:pPr lvl="1"/>
            <a:r>
              <a:rPr lang="en-GB" smtClean="0"/>
              <a:t>The statement, or set of statements, after the word </a:t>
            </a:r>
            <a:r>
              <a:rPr lang="en-GB" b="1" smtClean="0"/>
              <a:t>if</a:t>
            </a:r>
            <a:r>
              <a:rPr lang="en-GB" smtClean="0"/>
              <a:t> represents some pattern which you may observe. </a:t>
            </a:r>
          </a:p>
          <a:p>
            <a:pPr lvl="1"/>
            <a:r>
              <a:rPr lang="en-GB" smtClean="0"/>
              <a:t>The statement, or set of statements, after the word </a:t>
            </a:r>
            <a:r>
              <a:rPr lang="en-GB" b="1" smtClean="0"/>
              <a:t>then</a:t>
            </a:r>
            <a:r>
              <a:rPr lang="en-GB" smtClean="0"/>
              <a:t> represents some conclusion that you can draw, or some action that you should take.</a:t>
            </a:r>
          </a:p>
          <a:p>
            <a:r>
              <a:rPr lang="en-GB" smtClean="0"/>
              <a:t>IF some condition(s) exists THEN perform some action(s)</a:t>
            </a:r>
          </a:p>
          <a:p>
            <a:pPr lvl="1"/>
            <a:r>
              <a:rPr lang="en-GB" sz="2200" smtClean="0"/>
              <a:t>IF-THEN</a:t>
            </a:r>
          </a:p>
          <a:p>
            <a:pPr lvl="1"/>
            <a:r>
              <a:rPr lang="en-GB" sz="2200" smtClean="0"/>
              <a:t>Test-Action </a:t>
            </a:r>
          </a:p>
          <a:p>
            <a:endParaRPr lang="en-GB" smtClean="0"/>
          </a:p>
          <a:p>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r>
              <a:rPr lang="en-US" smtClean="0"/>
              <a:t>When to Use an Expert System</a:t>
            </a:r>
            <a:endParaRPr lang="en-US" dirty="0"/>
          </a:p>
        </p:txBody>
      </p:sp>
      <p:sp>
        <p:nvSpPr>
          <p:cNvPr id="1091587" name="Rectangle 3"/>
          <p:cNvSpPr>
            <a:spLocks noGrp="1" noChangeArrowheads="1"/>
          </p:cNvSpPr>
          <p:nvPr>
            <p:ph type="body" idx="1"/>
          </p:nvPr>
        </p:nvSpPr>
        <p:spPr/>
        <p:txBody>
          <a:bodyPr/>
          <a:lstStyle/>
          <a:p>
            <a:r>
              <a:rPr lang="en-US" smtClean="0"/>
              <a:t>Provide a high potential payoff or significantly reduced downside risk</a:t>
            </a:r>
          </a:p>
          <a:p>
            <a:r>
              <a:rPr lang="en-US" smtClean="0"/>
              <a:t>Capture and preserve irreplaceable human expertise</a:t>
            </a:r>
          </a:p>
          <a:p>
            <a:r>
              <a:rPr lang="en-US" smtClean="0"/>
              <a:t>Provide expertise needed at a number of locations at the same time or in a hostile environment that is dangerous to human health</a:t>
            </a:r>
          </a:p>
          <a:p>
            <a:r>
              <a:rPr lang="en-US" smtClean="0"/>
              <a:t>Provide expertise that is expensive or rare</a:t>
            </a:r>
          </a:p>
          <a:p>
            <a:r>
              <a:rPr lang="en-US" smtClean="0"/>
              <a:t>Develop a solution faster than human experts can</a:t>
            </a:r>
          </a:p>
          <a:p>
            <a:r>
              <a:rPr lang="en-US" smtClean="0"/>
              <a:t>Provide expertise needed for training and development to share the wisdom of human experts with a large number of people</a:t>
            </a:r>
          </a:p>
          <a:p>
            <a:endParaRPr lang="en-US" dirty="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993607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smtClean="0"/>
              <a:t>Limitations of Expert Systems</a:t>
            </a:r>
            <a:endParaRPr lang="en-IE" dirty="0"/>
          </a:p>
        </p:txBody>
      </p:sp>
      <p:sp>
        <p:nvSpPr>
          <p:cNvPr id="4" name="Content Placeholder 3"/>
          <p:cNvSpPr>
            <a:spLocks noGrp="1"/>
          </p:cNvSpPr>
          <p:nvPr>
            <p:ph sz="quarter" idx="1"/>
          </p:nvPr>
        </p:nvSpPr>
        <p:spPr/>
        <p:txBody>
          <a:bodyPr/>
          <a:lstStyle/>
          <a:p>
            <a:r>
              <a:rPr lang="en-US" sz="2400" smtClean="0"/>
              <a:t>Limited to relatively narrow problems</a:t>
            </a:r>
          </a:p>
          <a:p>
            <a:r>
              <a:rPr lang="en-US" sz="2400" smtClean="0"/>
              <a:t>Cannot readily deal with “mixed” knowledge</a:t>
            </a:r>
          </a:p>
          <a:p>
            <a:r>
              <a:rPr lang="en-US" sz="2400" smtClean="0"/>
              <a:t>Possibility of error</a:t>
            </a:r>
          </a:p>
          <a:p>
            <a:r>
              <a:rPr lang="en-US" sz="2400" smtClean="0"/>
              <a:t>Cannot refine own knowledge base</a:t>
            </a:r>
          </a:p>
          <a:p>
            <a:r>
              <a:rPr lang="en-US" sz="2400" smtClean="0"/>
              <a:t>Difficult to maintain</a:t>
            </a:r>
          </a:p>
          <a:p>
            <a:r>
              <a:rPr lang="en-US" sz="2400" smtClean="0"/>
              <a:t>May have high development costs</a:t>
            </a:r>
          </a:p>
          <a:p>
            <a:r>
              <a:rPr lang="en-US" sz="2400" smtClean="0"/>
              <a:t>Raise legal and ethical concerns</a:t>
            </a:r>
          </a:p>
          <a:p>
            <a:endParaRPr lang="en-IE" dirty="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181183139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p:txBody>
          <a:bodyPr>
            <a:normAutofit/>
          </a:bodyPr>
          <a:lstStyle/>
          <a:p>
            <a:r>
              <a:rPr lang="en-US" smtClean="0"/>
              <a:t>Applications of Expert Systems</a:t>
            </a:r>
            <a:endParaRPr lang="en-US" dirty="0"/>
          </a:p>
        </p:txBody>
      </p:sp>
      <p:sp>
        <p:nvSpPr>
          <p:cNvPr id="1105923" name="Rectangle 3"/>
          <p:cNvSpPr>
            <a:spLocks noGrp="1" noChangeArrowheads="1"/>
          </p:cNvSpPr>
          <p:nvPr>
            <p:ph type="body" idx="1"/>
          </p:nvPr>
        </p:nvSpPr>
        <p:spPr/>
        <p:txBody>
          <a:bodyPr>
            <a:normAutofit fontScale="92500" lnSpcReduction="10000"/>
          </a:bodyPr>
          <a:lstStyle/>
          <a:p>
            <a:pPr lvl="1"/>
            <a:r>
              <a:rPr lang="en-US" dirty="0" smtClean="0"/>
              <a:t>Credit granting</a:t>
            </a:r>
          </a:p>
          <a:p>
            <a:pPr lvl="1"/>
            <a:r>
              <a:rPr lang="en-US" dirty="0" smtClean="0"/>
              <a:t>Information management and retrieval</a:t>
            </a:r>
          </a:p>
          <a:p>
            <a:pPr lvl="1"/>
            <a:r>
              <a:rPr lang="en-US" dirty="0" smtClean="0"/>
              <a:t>AI and expert systems embedded in products</a:t>
            </a:r>
          </a:p>
          <a:p>
            <a:pPr lvl="1"/>
            <a:r>
              <a:rPr lang="en-US" dirty="0" smtClean="0"/>
              <a:t>Plant layout</a:t>
            </a:r>
          </a:p>
          <a:p>
            <a:pPr lvl="1"/>
            <a:r>
              <a:rPr lang="en-US" dirty="0" smtClean="0"/>
              <a:t>Hospitals and medical facilities</a:t>
            </a:r>
          </a:p>
          <a:p>
            <a:pPr lvl="1"/>
            <a:r>
              <a:rPr lang="en-US" dirty="0" smtClean="0"/>
              <a:t>Help desks and assistance</a:t>
            </a:r>
          </a:p>
          <a:p>
            <a:pPr lvl="1"/>
            <a:r>
              <a:rPr lang="en-US" dirty="0" smtClean="0"/>
              <a:t>Employee performance evaluation</a:t>
            </a:r>
          </a:p>
          <a:p>
            <a:pPr lvl="1"/>
            <a:r>
              <a:rPr lang="en-US" dirty="0" smtClean="0"/>
              <a:t>Loan analysis</a:t>
            </a:r>
          </a:p>
          <a:p>
            <a:pPr lvl="1"/>
            <a:r>
              <a:rPr lang="en-US" dirty="0" smtClean="0"/>
              <a:t>Virus detection</a:t>
            </a:r>
          </a:p>
          <a:p>
            <a:pPr lvl="1"/>
            <a:r>
              <a:rPr lang="en-US" dirty="0" smtClean="0"/>
              <a:t>Spam filtering</a:t>
            </a:r>
          </a:p>
          <a:p>
            <a:pPr lvl="1"/>
            <a:r>
              <a:rPr lang="en-US" dirty="0" smtClean="0"/>
              <a:t>Repair and maintenance</a:t>
            </a:r>
          </a:p>
          <a:p>
            <a:pPr lvl="1"/>
            <a:r>
              <a:rPr lang="en-US" dirty="0" smtClean="0"/>
              <a:t>Shipping</a:t>
            </a:r>
          </a:p>
          <a:p>
            <a:pPr lvl="1"/>
            <a:r>
              <a:rPr lang="en-US" dirty="0" smtClean="0"/>
              <a:t>Marketing</a:t>
            </a:r>
            <a:endParaRPr lang="en-US" dirty="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extLst>
      <p:ext uri="{BB962C8B-B14F-4D97-AF65-F5344CB8AC3E}">
        <p14:creationId xmlns:p14="http://schemas.microsoft.com/office/powerpoint/2010/main" val="2139231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Expert System Shell</a:t>
            </a:r>
            <a:endParaRPr lang="en-IE" dirty="0"/>
          </a:p>
        </p:txBody>
      </p:sp>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dirty="0"/>
          </a:p>
        </p:txBody>
      </p:sp>
      <p:sp>
        <p:nvSpPr>
          <p:cNvPr id="4" name="Content Placeholder 3"/>
          <p:cNvSpPr>
            <a:spLocks noGrp="1"/>
          </p:cNvSpPr>
          <p:nvPr>
            <p:ph sz="quarter" idx="1"/>
          </p:nvPr>
        </p:nvSpPr>
        <p:spPr/>
        <p:txBody>
          <a:bodyPr/>
          <a:lstStyle/>
          <a:p>
            <a:r>
              <a:rPr lang="en-IE" dirty="0" smtClean="0"/>
              <a:t>Expert system without the knowledge</a:t>
            </a:r>
          </a:p>
          <a:p>
            <a:r>
              <a:rPr lang="en-IE" dirty="0" smtClean="0"/>
              <a:t>Must add knowledge in form of rules </a:t>
            </a:r>
          </a:p>
          <a:p>
            <a:r>
              <a:rPr lang="en-IE" dirty="0" smtClean="0"/>
              <a:t>User must provide relevant data to solve a problem</a:t>
            </a:r>
            <a:endParaRPr lang="en-IE" dirty="0"/>
          </a:p>
        </p:txBody>
      </p:sp>
    </p:spTree>
    <p:extLst>
      <p:ext uri="{BB962C8B-B14F-4D97-AF65-F5344CB8AC3E}">
        <p14:creationId xmlns:p14="http://schemas.microsoft.com/office/powerpoint/2010/main" val="4151163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dirty="0"/>
          </a:p>
        </p:txBody>
      </p:sp>
      <p:pic>
        <p:nvPicPr>
          <p:cNvPr id="193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15" y="750391"/>
            <a:ext cx="885298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22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49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49508" name="Rectangle 4"/>
          <p:cNvSpPr>
            <a:spLocks noGrp="1" noChangeArrowheads="1"/>
          </p:cNvSpPr>
          <p:nvPr>
            <p:ph type="title"/>
          </p:nvPr>
        </p:nvSpPr>
        <p:spPr/>
        <p:txBody>
          <a:bodyPr/>
          <a:lstStyle/>
          <a:p>
            <a:r>
              <a:rPr lang="en-GB" smtClean="0"/>
              <a:t>Rule-based reasoning: rules</a:t>
            </a:r>
            <a:endParaRPr lang="en-GB" smtClean="0"/>
          </a:p>
        </p:txBody>
      </p:sp>
      <p:sp>
        <p:nvSpPr>
          <p:cNvPr id="149509" name="Rectangle 5"/>
          <p:cNvSpPr>
            <a:spLocks noGrp="1" noChangeArrowheads="1"/>
          </p:cNvSpPr>
          <p:nvPr>
            <p:ph sz="quarter" idx="1"/>
          </p:nvPr>
        </p:nvSpPr>
        <p:spPr/>
        <p:txBody>
          <a:bodyPr/>
          <a:lstStyle/>
          <a:p>
            <a:r>
              <a:rPr lang="en-GB" dirty="0" smtClean="0"/>
              <a:t>Series of cycles. </a:t>
            </a:r>
          </a:p>
          <a:p>
            <a:r>
              <a:rPr lang="en-GB" dirty="0" smtClean="0"/>
              <a:t>Each cycle</a:t>
            </a:r>
          </a:p>
          <a:p>
            <a:pPr lvl="1"/>
            <a:r>
              <a:rPr lang="en-GB" dirty="0" smtClean="0"/>
              <a:t>attempts to pick an appropriate rule from its collection of rules, depending on the present circumstances, and to use it.</a:t>
            </a:r>
          </a:p>
          <a:p>
            <a:r>
              <a:rPr lang="en-GB" dirty="0" smtClean="0"/>
              <a:t>Using a rule produces new information</a:t>
            </a:r>
          </a:p>
          <a:p>
            <a:pPr lvl="1"/>
            <a:r>
              <a:rPr lang="en-GB" dirty="0" smtClean="0"/>
              <a:t>Therefore i</a:t>
            </a:r>
            <a:r>
              <a:rPr lang="en-GB" dirty="0" smtClean="0"/>
              <a:t>t's possible for each new cycle to take the reasoning process further than previous cycles </a:t>
            </a:r>
          </a:p>
          <a:p>
            <a:r>
              <a:rPr lang="en-GB" dirty="0" smtClean="0"/>
              <a:t>Similar to following a chain of ideas in order to come to a conclusion.</a:t>
            </a:r>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51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E"/>
          </a:p>
        </p:txBody>
      </p:sp>
      <p:sp>
        <p:nvSpPr>
          <p:cNvPr id="151556" name="Rectangle 4"/>
          <p:cNvSpPr>
            <a:spLocks noGrp="1" noChangeArrowheads="1"/>
          </p:cNvSpPr>
          <p:nvPr>
            <p:ph type="title"/>
          </p:nvPr>
        </p:nvSpPr>
        <p:spPr/>
        <p:txBody>
          <a:bodyPr/>
          <a:lstStyle/>
          <a:p>
            <a:r>
              <a:rPr lang="en-GB" smtClean="0"/>
              <a:t>Terminology</a:t>
            </a:r>
            <a:endParaRPr lang="en-GB" smtClean="0"/>
          </a:p>
        </p:txBody>
      </p:sp>
      <p:sp>
        <p:nvSpPr>
          <p:cNvPr id="151557" name="Rectangle 5"/>
          <p:cNvSpPr>
            <a:spLocks noGrp="1" noChangeArrowheads="1"/>
          </p:cNvSpPr>
          <p:nvPr>
            <p:ph sz="quarter" idx="1"/>
          </p:nvPr>
        </p:nvSpPr>
        <p:spPr/>
        <p:txBody>
          <a:bodyPr>
            <a:normAutofit fontScale="92500" lnSpcReduction="20000"/>
          </a:bodyPr>
          <a:lstStyle/>
          <a:p>
            <a:r>
              <a:rPr lang="en-GB" smtClean="0"/>
              <a:t>A rule as described above is often referred to as a </a:t>
            </a:r>
            <a:r>
              <a:rPr lang="en-GB" b="1" smtClean="0"/>
              <a:t>production rule</a:t>
            </a:r>
            <a:r>
              <a:rPr lang="en-GB" smtClean="0"/>
              <a:t>. </a:t>
            </a:r>
          </a:p>
          <a:p>
            <a:r>
              <a:rPr lang="en-GB" smtClean="0"/>
              <a:t>A set of production rules, together with software that can reason with them, is known as a </a:t>
            </a:r>
            <a:r>
              <a:rPr lang="en-GB" b="1" smtClean="0"/>
              <a:t>production system</a:t>
            </a:r>
            <a:r>
              <a:rPr lang="en-GB" smtClean="0"/>
              <a:t>.</a:t>
            </a:r>
          </a:p>
          <a:p>
            <a:pPr>
              <a:lnSpc>
                <a:spcPct val="90000"/>
              </a:lnSpc>
            </a:pPr>
            <a:r>
              <a:rPr lang="en-GB" smtClean="0"/>
              <a:t>Rule Part 1</a:t>
            </a:r>
          </a:p>
          <a:p>
            <a:pPr lvl="1">
              <a:lnSpc>
                <a:spcPct val="90000"/>
              </a:lnSpc>
            </a:pPr>
            <a:r>
              <a:rPr lang="en-GB" sz="2200" b="1" smtClean="0"/>
              <a:t>Antecedent/Premise/Condition</a:t>
            </a:r>
          </a:p>
          <a:p>
            <a:pPr lvl="1">
              <a:lnSpc>
                <a:spcPct val="90000"/>
              </a:lnSpc>
            </a:pPr>
            <a:r>
              <a:rPr lang="en-GB" sz="2200" smtClean="0"/>
              <a:t>IF part</a:t>
            </a:r>
          </a:p>
          <a:p>
            <a:pPr lvl="1">
              <a:lnSpc>
                <a:spcPct val="90000"/>
              </a:lnSpc>
            </a:pPr>
            <a:r>
              <a:rPr lang="en-GB" sz="2200" i="1" smtClean="0"/>
              <a:t>Test part</a:t>
            </a:r>
          </a:p>
          <a:p>
            <a:pPr>
              <a:lnSpc>
                <a:spcPct val="90000"/>
              </a:lnSpc>
            </a:pPr>
            <a:r>
              <a:rPr lang="en-GB" smtClean="0"/>
              <a:t>Rule Part 2</a:t>
            </a:r>
          </a:p>
          <a:p>
            <a:pPr lvl="1">
              <a:lnSpc>
                <a:spcPct val="90000"/>
              </a:lnSpc>
            </a:pPr>
            <a:r>
              <a:rPr lang="en-GB" sz="2200" b="1" smtClean="0"/>
              <a:t>Consequent/Conclusion/Action</a:t>
            </a:r>
          </a:p>
          <a:p>
            <a:pPr lvl="1">
              <a:lnSpc>
                <a:spcPct val="90000"/>
              </a:lnSpc>
            </a:pPr>
            <a:r>
              <a:rPr lang="en-GB" sz="2200" smtClean="0"/>
              <a:t>THEN part</a:t>
            </a:r>
          </a:p>
          <a:p>
            <a:pPr lvl="1">
              <a:lnSpc>
                <a:spcPct val="90000"/>
              </a:lnSpc>
            </a:pPr>
            <a:r>
              <a:rPr lang="en-GB" sz="2200" i="1" smtClean="0"/>
              <a:t>Action part</a:t>
            </a:r>
          </a:p>
          <a:p>
            <a:pPr>
              <a:lnSpc>
                <a:spcPct val="90000"/>
              </a:lnSpc>
            </a:pPr>
            <a:r>
              <a:rPr lang="en-GB" smtClean="0"/>
              <a:t>IF &lt;antecedent&gt; THEN &lt;consequent&gt;</a:t>
            </a:r>
          </a:p>
          <a:p>
            <a:pPr>
              <a:lnSpc>
                <a:spcPct val="90000"/>
              </a:lnSpc>
            </a:pPr>
            <a:r>
              <a:rPr lang="en-GB" smtClean="0"/>
              <a:t>A rule </a:t>
            </a:r>
            <a:r>
              <a:rPr lang="en-GB" b="1" smtClean="0"/>
              <a:t>fires</a:t>
            </a:r>
            <a:r>
              <a:rPr lang="en-GB" smtClean="0"/>
              <a:t> when its condition part is satisfied and its action part is executed</a:t>
            </a:r>
          </a:p>
          <a:p>
            <a:endParaRPr lang="en-GB" dirty="0" smtClean="0"/>
          </a:p>
        </p:txBody>
      </p:sp>
      <p:sp>
        <p:nvSpPr>
          <p:cNvPr id="2" name="Footer Placeholder 1"/>
          <p:cNvSpPr>
            <a:spLocks noGrp="1"/>
          </p:cNvSpPr>
          <p:nvPr>
            <p:ph type="ftr" sz="quarter" idx="11"/>
          </p:nvPr>
        </p:nvSpPr>
        <p:spPr/>
        <p:txBody>
          <a:bodyPr/>
          <a:lstStyle/>
          <a:p>
            <a:pPr>
              <a:defRPr/>
            </a:pPr>
            <a:r>
              <a:rPr lang="en-IE" altLang="en-US" smtClean="0"/>
              <a:t>Reference - Negnevitsky, Artificial Intelligence: A guide to intelligent systems, 2nd Edition, Addison Wesley</a:t>
            </a:r>
            <a:endParaRPr lang="en-US" altLang="en-US"/>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6673</TotalTime>
  <Words>7042</Words>
  <Application>Microsoft Office PowerPoint</Application>
  <PresentationFormat>On-screen Show (4:3)</PresentationFormat>
  <Paragraphs>774</Paragraphs>
  <Slides>74</Slides>
  <Notes>61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6" baseType="lpstr">
      <vt:lpstr>Origin</vt:lpstr>
      <vt:lpstr>Picture</vt:lpstr>
      <vt:lpstr>Knowledge Acquisition and Modelling</vt:lpstr>
      <vt:lpstr>Knowledge</vt:lpstr>
      <vt:lpstr>Intelligent behaviour</vt:lpstr>
      <vt:lpstr>Knowledge Representation</vt:lpstr>
      <vt:lpstr>Types of Knowledge</vt:lpstr>
      <vt:lpstr>Reasoning</vt:lpstr>
      <vt:lpstr>Rule-based reasoning</vt:lpstr>
      <vt:lpstr>Rule-based reasoning: rules</vt:lpstr>
      <vt:lpstr>Terminology</vt:lpstr>
      <vt:lpstr>Production System Model</vt:lpstr>
      <vt:lpstr>Newell and Simon’s Human Problem Solving</vt:lpstr>
      <vt:lpstr>Newell and Simon’s Human Problem Solving</vt:lpstr>
      <vt:lpstr>Terminology</vt:lpstr>
      <vt:lpstr>Terminology</vt:lpstr>
      <vt:lpstr>Terminology</vt:lpstr>
      <vt:lpstr>Rules Represent</vt:lpstr>
      <vt:lpstr>Terminology</vt:lpstr>
      <vt:lpstr>Conditional branching</vt:lpstr>
      <vt:lpstr>Conditional branching</vt:lpstr>
      <vt:lpstr>Conditional branching vs. production rules</vt:lpstr>
      <vt:lpstr>Reasoning with production rules</vt:lpstr>
      <vt:lpstr>Reasoning with production rules</vt:lpstr>
      <vt:lpstr>Reasoning with production rules</vt:lpstr>
      <vt:lpstr>Reasoning with production rules</vt:lpstr>
      <vt:lpstr>Architecture of a typical production system</vt:lpstr>
      <vt:lpstr>Architecture of a typical production system</vt:lpstr>
      <vt:lpstr>Rule-Based System for Tic-Tac-Toe</vt:lpstr>
      <vt:lpstr>Advantages at first glance</vt:lpstr>
      <vt:lpstr>Advantages/Disadvantages of production systems ... at first glance</vt:lpstr>
      <vt:lpstr>More terminology</vt:lpstr>
      <vt:lpstr>Operation of a production system</vt:lpstr>
      <vt:lpstr>Conflict Resolution</vt:lpstr>
      <vt:lpstr>Are Rules Just Declarative?</vt:lpstr>
      <vt:lpstr>Rule Based System</vt:lpstr>
      <vt:lpstr>Inference Techniques</vt:lpstr>
      <vt:lpstr>Forward &amp; backward chaining</vt:lpstr>
      <vt:lpstr>Forward chaining</vt:lpstr>
      <vt:lpstr>Backward chaining</vt:lpstr>
      <vt:lpstr>Forward Chaining</vt:lpstr>
      <vt:lpstr>Forward Chaining Example </vt:lpstr>
      <vt:lpstr>Backward Chaining</vt:lpstr>
      <vt:lpstr>Backward Chaining</vt:lpstr>
      <vt:lpstr>Backward Chaining Example</vt:lpstr>
      <vt:lpstr>Rules</vt:lpstr>
      <vt:lpstr>Processing</vt:lpstr>
      <vt:lpstr>Goal</vt:lpstr>
      <vt:lpstr>Processing</vt:lpstr>
      <vt:lpstr>Processing</vt:lpstr>
      <vt:lpstr>Processing</vt:lpstr>
      <vt:lpstr>Processing</vt:lpstr>
      <vt:lpstr>Processing</vt:lpstr>
      <vt:lpstr>Forward v’s Backward Chaining</vt:lpstr>
      <vt:lpstr>Choosing between Forward &amp; Backward Chaining</vt:lpstr>
      <vt:lpstr>Expert Systems</vt:lpstr>
      <vt:lpstr>What is an Expert ?</vt:lpstr>
      <vt:lpstr>Key Components of Expert System</vt:lpstr>
      <vt:lpstr>Components of Expert Systems</vt:lpstr>
      <vt:lpstr>Components of Expert System</vt:lpstr>
      <vt:lpstr>Components of Expert Systems</vt:lpstr>
      <vt:lpstr>Components of Rule-Based Expert Systems</vt:lpstr>
      <vt:lpstr>Additional Components</vt:lpstr>
      <vt:lpstr>Characteristics of Expert System</vt:lpstr>
      <vt:lpstr>Distinctive features of expert systems</vt:lpstr>
      <vt:lpstr>Distinctive features of expert systems</vt:lpstr>
      <vt:lpstr>Distinctive features of expert systems</vt:lpstr>
      <vt:lpstr>Distinctive features of expert systems</vt:lpstr>
      <vt:lpstr>Distinctive features of expert systems</vt:lpstr>
      <vt:lpstr>PowerPoint Presentation</vt:lpstr>
      <vt:lpstr>Capabilities of Expert Systems</vt:lpstr>
      <vt:lpstr>When to Use an Expert System</vt:lpstr>
      <vt:lpstr>Limitations of Expert Systems</vt:lpstr>
      <vt:lpstr>Applications of Expert Systems</vt:lpstr>
      <vt:lpstr>Expert System Shell</vt:lpstr>
      <vt:lpstr>PowerPoint Presentation</vt:lpstr>
    </vt:vector>
  </TitlesOfParts>
  <Company>Dublin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FT228/4</dc:title>
  <dc:subject>Knowledge Based Decision Support Systems</dc:subject>
  <dc:creator>dlawless</dc:creator>
  <cp:lastModifiedBy>dlawless</cp:lastModifiedBy>
  <cp:revision>131</cp:revision>
  <dcterms:created xsi:type="dcterms:W3CDTF">2003-09-03T13:40:32Z</dcterms:created>
  <dcterms:modified xsi:type="dcterms:W3CDTF">2012-10-21T16:07:25Z</dcterms:modified>
</cp:coreProperties>
</file>