
<file path=[Content_Types].xml><?xml version="1.0" encoding="utf-8"?>
<Types xmlns="http://schemas.openxmlformats.org/package/2006/content-types">
  <Default Extension="png" ContentType="image/png"/>
  <Default Extension="wma" ContentType="audio/x-ms-wma"/>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6" r:id="rId1"/>
  </p:sldMasterIdLst>
  <p:sldIdLst>
    <p:sldId id="256" r:id="rId2"/>
    <p:sldId id="257" r:id="rId3"/>
    <p:sldId id="258" r:id="rId4"/>
    <p:sldId id="259" r:id="rId5"/>
    <p:sldId id="260" r:id="rId6"/>
    <p:sldId id="261" r:id="rId7"/>
    <p:sldId id="263" r:id="rId8"/>
    <p:sldId id="262"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01" autoAdjust="0"/>
    <p:restoredTop sz="94660"/>
  </p:normalViewPr>
  <p:slideViewPr>
    <p:cSldViewPr snapToGrid="0">
      <p:cViewPr varScale="1">
        <p:scale>
          <a:sx n="100" d="100"/>
          <a:sy n="100" d="100"/>
        </p:scale>
        <p:origin x="72"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8" name="Group 7"/>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E6F9132-9C85-400B-96CD-6CF131F134F9}" type="datetimeFigureOut">
              <a:rPr lang="en-US" smtClean="0"/>
              <a:t>12/10/2013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D85404-83D7-4046-AE51-179790A75E39}" type="slidenum">
              <a:rPr lang="en-US" smtClean="0"/>
              <a:t>‹#›</a:t>
            </a:fld>
            <a:endParaRPr lang="en-US"/>
          </a:p>
        </p:txBody>
      </p:sp>
    </p:spTree>
    <p:extLst>
      <p:ext uri="{BB962C8B-B14F-4D97-AF65-F5344CB8AC3E}">
        <p14:creationId xmlns:p14="http://schemas.microsoft.com/office/powerpoint/2010/main" val="24941377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E6F9132-9C85-400B-96CD-6CF131F134F9}" type="datetimeFigureOut">
              <a:rPr lang="en-US" smtClean="0"/>
              <a:t>12/10/2013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D85404-83D7-4046-AE51-179790A75E39}" type="slidenum">
              <a:rPr lang="en-US" smtClean="0"/>
              <a:t>‹#›</a:t>
            </a:fld>
            <a:endParaRPr lang="en-US"/>
          </a:p>
        </p:txBody>
      </p:sp>
    </p:spTree>
    <p:extLst>
      <p:ext uri="{BB962C8B-B14F-4D97-AF65-F5344CB8AC3E}">
        <p14:creationId xmlns:p14="http://schemas.microsoft.com/office/powerpoint/2010/main" val="23383074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E6F9132-9C85-400B-96CD-6CF131F134F9}" type="datetimeFigureOut">
              <a:rPr lang="en-US" smtClean="0"/>
              <a:t>12/10/2013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D85404-83D7-4046-AE51-179790A75E39}"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2829456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E6F9132-9C85-400B-96CD-6CF131F134F9}" type="datetimeFigureOut">
              <a:rPr lang="en-US" smtClean="0"/>
              <a:t>12/10/2013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D85404-83D7-4046-AE51-179790A75E39}" type="slidenum">
              <a:rPr lang="en-US" smtClean="0"/>
              <a:t>‹#›</a:t>
            </a:fld>
            <a:endParaRPr lang="en-US"/>
          </a:p>
        </p:txBody>
      </p:sp>
    </p:spTree>
    <p:extLst>
      <p:ext uri="{BB962C8B-B14F-4D97-AF65-F5344CB8AC3E}">
        <p14:creationId xmlns:p14="http://schemas.microsoft.com/office/powerpoint/2010/main" val="38495141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E6F9132-9C85-400B-96CD-6CF131F134F9}" type="datetimeFigureOut">
              <a:rPr lang="en-US" smtClean="0"/>
              <a:t>12/10/2013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D85404-83D7-4046-AE51-179790A75E39}"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3573574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E6F9132-9C85-400B-96CD-6CF131F134F9}" type="datetimeFigureOut">
              <a:rPr lang="en-US" smtClean="0"/>
              <a:t>12/10/2013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D85404-83D7-4046-AE51-179790A75E39}" type="slidenum">
              <a:rPr lang="en-US" smtClean="0"/>
              <a:t>‹#›</a:t>
            </a:fld>
            <a:endParaRPr lang="en-US"/>
          </a:p>
        </p:txBody>
      </p:sp>
    </p:spTree>
    <p:extLst>
      <p:ext uri="{BB962C8B-B14F-4D97-AF65-F5344CB8AC3E}">
        <p14:creationId xmlns:p14="http://schemas.microsoft.com/office/powerpoint/2010/main" val="35570740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E6F9132-9C85-400B-96CD-6CF131F134F9}" type="datetimeFigureOut">
              <a:rPr lang="en-US" smtClean="0"/>
              <a:t>12/10/2013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D85404-83D7-4046-AE51-179790A75E39}" type="slidenum">
              <a:rPr lang="en-US" smtClean="0"/>
              <a:t>‹#›</a:t>
            </a:fld>
            <a:endParaRPr lang="en-US"/>
          </a:p>
        </p:txBody>
      </p:sp>
    </p:spTree>
    <p:extLst>
      <p:ext uri="{BB962C8B-B14F-4D97-AF65-F5344CB8AC3E}">
        <p14:creationId xmlns:p14="http://schemas.microsoft.com/office/powerpoint/2010/main" val="35263949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E6F9132-9C85-400B-96CD-6CF131F134F9}" type="datetimeFigureOut">
              <a:rPr lang="en-US" smtClean="0"/>
              <a:t>12/10/2013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D85404-83D7-4046-AE51-179790A75E39}" type="slidenum">
              <a:rPr lang="en-US" smtClean="0"/>
              <a:t>‹#›</a:t>
            </a:fld>
            <a:endParaRPr lang="en-US"/>
          </a:p>
        </p:txBody>
      </p:sp>
    </p:spTree>
    <p:extLst>
      <p:ext uri="{BB962C8B-B14F-4D97-AF65-F5344CB8AC3E}">
        <p14:creationId xmlns:p14="http://schemas.microsoft.com/office/powerpoint/2010/main" val="3833876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E6F9132-9C85-400B-96CD-6CF131F134F9}" type="datetimeFigureOut">
              <a:rPr lang="en-US" smtClean="0"/>
              <a:t>12/10/2013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D85404-83D7-4046-AE51-179790A75E39}" type="slidenum">
              <a:rPr lang="en-US" smtClean="0"/>
              <a:t>‹#›</a:t>
            </a:fld>
            <a:endParaRPr lang="en-US"/>
          </a:p>
        </p:txBody>
      </p:sp>
    </p:spTree>
    <p:extLst>
      <p:ext uri="{BB962C8B-B14F-4D97-AF65-F5344CB8AC3E}">
        <p14:creationId xmlns:p14="http://schemas.microsoft.com/office/powerpoint/2010/main" val="27473422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E6F9132-9C85-400B-96CD-6CF131F134F9}" type="datetimeFigureOut">
              <a:rPr lang="en-US" smtClean="0"/>
              <a:t>12/10/2013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D85404-83D7-4046-AE51-179790A75E39}" type="slidenum">
              <a:rPr lang="en-US" smtClean="0"/>
              <a:t>‹#›</a:t>
            </a:fld>
            <a:endParaRPr lang="en-US"/>
          </a:p>
        </p:txBody>
      </p:sp>
    </p:spTree>
    <p:extLst>
      <p:ext uri="{BB962C8B-B14F-4D97-AF65-F5344CB8AC3E}">
        <p14:creationId xmlns:p14="http://schemas.microsoft.com/office/powerpoint/2010/main" val="8928025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E6F9132-9C85-400B-96CD-6CF131F134F9}" type="datetimeFigureOut">
              <a:rPr lang="en-US" smtClean="0"/>
              <a:t>12/10/2013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D85404-83D7-4046-AE51-179790A75E39}" type="slidenum">
              <a:rPr lang="en-US" smtClean="0"/>
              <a:t>‹#›</a:t>
            </a:fld>
            <a:endParaRPr lang="en-US"/>
          </a:p>
        </p:txBody>
      </p:sp>
    </p:spTree>
    <p:extLst>
      <p:ext uri="{BB962C8B-B14F-4D97-AF65-F5344CB8AC3E}">
        <p14:creationId xmlns:p14="http://schemas.microsoft.com/office/powerpoint/2010/main" val="32235123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E6F9132-9C85-400B-96CD-6CF131F134F9}" type="datetimeFigureOut">
              <a:rPr lang="en-US" smtClean="0"/>
              <a:t>12/10/2013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D85404-83D7-4046-AE51-179790A75E39}" type="slidenum">
              <a:rPr lang="en-US" smtClean="0"/>
              <a:t>‹#›</a:t>
            </a:fld>
            <a:endParaRPr lang="en-US"/>
          </a:p>
        </p:txBody>
      </p:sp>
    </p:spTree>
    <p:extLst>
      <p:ext uri="{BB962C8B-B14F-4D97-AF65-F5344CB8AC3E}">
        <p14:creationId xmlns:p14="http://schemas.microsoft.com/office/powerpoint/2010/main" val="37450806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E6F9132-9C85-400B-96CD-6CF131F134F9}" type="datetimeFigureOut">
              <a:rPr lang="en-US" smtClean="0"/>
              <a:t>12/10/2013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D85404-83D7-4046-AE51-179790A75E39}" type="slidenum">
              <a:rPr lang="en-US" smtClean="0"/>
              <a:t>‹#›</a:t>
            </a:fld>
            <a:endParaRPr lang="en-US"/>
          </a:p>
        </p:txBody>
      </p:sp>
    </p:spTree>
    <p:extLst>
      <p:ext uri="{BB962C8B-B14F-4D97-AF65-F5344CB8AC3E}">
        <p14:creationId xmlns:p14="http://schemas.microsoft.com/office/powerpoint/2010/main" val="29890660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E6F9132-9C85-400B-96CD-6CF131F134F9}" type="datetimeFigureOut">
              <a:rPr lang="en-US" smtClean="0"/>
              <a:t>12/10/2013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D85404-83D7-4046-AE51-179790A75E39}" type="slidenum">
              <a:rPr lang="en-US" smtClean="0"/>
              <a:t>‹#›</a:t>
            </a:fld>
            <a:endParaRPr lang="en-US"/>
          </a:p>
        </p:txBody>
      </p:sp>
    </p:spTree>
    <p:extLst>
      <p:ext uri="{BB962C8B-B14F-4D97-AF65-F5344CB8AC3E}">
        <p14:creationId xmlns:p14="http://schemas.microsoft.com/office/powerpoint/2010/main" val="2860376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E6F9132-9C85-400B-96CD-6CF131F134F9}" type="datetimeFigureOut">
              <a:rPr lang="en-US" smtClean="0"/>
              <a:t>12/10/2013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D85404-83D7-4046-AE51-179790A75E39}" type="slidenum">
              <a:rPr lang="en-US" smtClean="0"/>
              <a:t>‹#›</a:t>
            </a:fld>
            <a:endParaRPr lang="en-US"/>
          </a:p>
        </p:txBody>
      </p:sp>
    </p:spTree>
    <p:extLst>
      <p:ext uri="{BB962C8B-B14F-4D97-AF65-F5344CB8AC3E}">
        <p14:creationId xmlns:p14="http://schemas.microsoft.com/office/powerpoint/2010/main" val="12011688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E6F9132-9C85-400B-96CD-6CF131F134F9}" type="datetimeFigureOut">
              <a:rPr lang="en-US" smtClean="0"/>
              <a:t>12/10/2013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D85404-83D7-4046-AE51-179790A75E39}" type="slidenum">
              <a:rPr lang="en-US" smtClean="0"/>
              <a:t>‹#›</a:t>
            </a:fld>
            <a:endParaRPr lang="en-US"/>
          </a:p>
        </p:txBody>
      </p:sp>
    </p:spTree>
    <p:extLst>
      <p:ext uri="{BB962C8B-B14F-4D97-AF65-F5344CB8AC3E}">
        <p14:creationId xmlns:p14="http://schemas.microsoft.com/office/powerpoint/2010/main" val="24920453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grpSp>
        <p:nvGrpSpPr>
          <p:cNvPr id="8" name="Group 7"/>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E6F9132-9C85-400B-96CD-6CF131F134F9}" type="datetimeFigureOut">
              <a:rPr lang="en-US" smtClean="0"/>
              <a:t>12/10/2013</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9BD85404-83D7-4046-AE51-179790A75E39}" type="slidenum">
              <a:rPr lang="en-US" smtClean="0"/>
              <a:t>‹#›</a:t>
            </a:fld>
            <a:endParaRPr lang="en-US"/>
          </a:p>
        </p:txBody>
      </p:sp>
    </p:spTree>
    <p:extLst>
      <p:ext uri="{BB962C8B-B14F-4D97-AF65-F5344CB8AC3E}">
        <p14:creationId xmlns:p14="http://schemas.microsoft.com/office/powerpoint/2010/main" val="306382138"/>
      </p:ext>
    </p:extLst>
  </p:cSld>
  <p:clrMap bg1="dk1" tx1="lt1" bg2="dk2" tx2="lt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 id="2147483718" r:id="rId12"/>
    <p:sldLayoutId id="2147483719" r:id="rId13"/>
    <p:sldLayoutId id="2147483720" r:id="rId14"/>
    <p:sldLayoutId id="2147483721" r:id="rId15"/>
    <p:sldLayoutId id="2147483722"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wma"/><Relationship Id="rId1" Type="http://schemas.microsoft.com/office/2007/relationships/media" Target="../media/media1.wma"/><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wma"/><Relationship Id="rId1" Type="http://schemas.microsoft.com/office/2007/relationships/media" Target="../media/media2.wma"/><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wma"/><Relationship Id="rId1" Type="http://schemas.microsoft.com/office/2007/relationships/media" Target="../media/media3.wma"/><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wma"/><Relationship Id="rId1" Type="http://schemas.microsoft.com/office/2007/relationships/media" Target="../media/media4.wma"/><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wma"/><Relationship Id="rId1" Type="http://schemas.microsoft.com/office/2007/relationships/media" Target="../media/media5.wma"/><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wma"/><Relationship Id="rId1" Type="http://schemas.microsoft.com/office/2007/relationships/media" Target="../media/media6.wma"/><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wma"/><Relationship Id="rId1" Type="http://schemas.microsoft.com/office/2007/relationships/media" Target="../media/media7.wma"/><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wma"/><Relationship Id="rId1" Type="http://schemas.microsoft.com/office/2007/relationships/media" Target="../media/media8.wma"/><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57425" y="1247773"/>
            <a:ext cx="4997278" cy="1183811"/>
          </a:xfrm>
        </p:spPr>
        <p:txBody>
          <a:bodyPr/>
          <a:lstStyle/>
          <a:p>
            <a:r>
              <a:rPr lang="en-US" dirty="0" smtClean="0"/>
              <a:t>Expert Systems</a:t>
            </a:r>
            <a:endParaRPr lang="en-US" dirty="0"/>
          </a:p>
        </p:txBody>
      </p:sp>
      <p:sp>
        <p:nvSpPr>
          <p:cNvPr id="3" name="Subtitle 2"/>
          <p:cNvSpPr>
            <a:spLocks noGrp="1"/>
          </p:cNvSpPr>
          <p:nvPr>
            <p:ph type="subTitle" idx="1"/>
          </p:nvPr>
        </p:nvSpPr>
        <p:spPr>
          <a:xfrm>
            <a:off x="2822489" y="2434293"/>
            <a:ext cx="2146214" cy="540216"/>
          </a:xfrm>
        </p:spPr>
        <p:txBody>
          <a:bodyPr/>
          <a:lstStyle/>
          <a:p>
            <a:r>
              <a:rPr lang="en-US" dirty="0" smtClean="0"/>
              <a:t>By James Jennings</a:t>
            </a:r>
            <a:endParaRPr lang="en-US" dirty="0"/>
          </a:p>
        </p:txBody>
      </p:sp>
      <p:pic>
        <p:nvPicPr>
          <p:cNvPr id="5" name="Audio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1282195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idx="1"/>
          </p:nvPr>
        </p:nvSpPr>
        <p:spPr>
          <a:xfrm>
            <a:off x="677333" y="1314450"/>
            <a:ext cx="8790517" cy="5467349"/>
          </a:xfrm>
        </p:spPr>
        <p:txBody>
          <a:bodyPr>
            <a:normAutofit/>
          </a:bodyPr>
          <a:lstStyle/>
          <a:p>
            <a:r>
              <a:rPr lang="en-US" dirty="0"/>
              <a:t>	</a:t>
            </a:r>
            <a:r>
              <a:rPr lang="en-US" dirty="0" smtClean="0"/>
              <a:t>What is an Expert system?</a:t>
            </a:r>
          </a:p>
          <a:p>
            <a:pPr lvl="1"/>
            <a:r>
              <a:rPr lang="en-US" b="1" dirty="0"/>
              <a:t>expert system</a:t>
            </a:r>
            <a:r>
              <a:rPr lang="en-US" dirty="0"/>
              <a:t> is a computer system that emulates the decision-making ability of a human </a:t>
            </a:r>
            <a:r>
              <a:rPr lang="en-US" dirty="0" smtClean="0"/>
              <a:t>expert. </a:t>
            </a:r>
          </a:p>
          <a:p>
            <a:r>
              <a:rPr lang="en-US" dirty="0" smtClean="0"/>
              <a:t>Four </a:t>
            </a:r>
            <a:r>
              <a:rPr lang="en-US" dirty="0"/>
              <a:t>interactive roles form the activities of the expert system: </a:t>
            </a:r>
          </a:p>
          <a:p>
            <a:pPr>
              <a:buFont typeface="Arial" panose="020B0604020202020204" pitchFamily="34" charset="0"/>
              <a:buChar char="•"/>
            </a:pPr>
            <a:r>
              <a:rPr lang="en-US" dirty="0"/>
              <a:t>diagnosing </a:t>
            </a:r>
          </a:p>
          <a:p>
            <a:pPr>
              <a:buFont typeface="Arial" panose="020B0604020202020204" pitchFamily="34" charset="0"/>
              <a:buChar char="•"/>
            </a:pPr>
            <a:r>
              <a:rPr lang="en-US" dirty="0"/>
              <a:t>interpreting </a:t>
            </a:r>
          </a:p>
          <a:p>
            <a:pPr>
              <a:buFont typeface="Arial" panose="020B0604020202020204" pitchFamily="34" charset="0"/>
              <a:buChar char="•"/>
            </a:pPr>
            <a:r>
              <a:rPr lang="en-US" dirty="0"/>
              <a:t>predicting </a:t>
            </a:r>
          </a:p>
          <a:p>
            <a:pPr>
              <a:buFont typeface="Arial" panose="020B0604020202020204" pitchFamily="34" charset="0"/>
              <a:buChar char="•"/>
            </a:pPr>
            <a:r>
              <a:rPr lang="en-US" dirty="0"/>
              <a:t>instructing </a:t>
            </a:r>
          </a:p>
          <a:p>
            <a:pPr marL="342900" lvl="1" indent="-342900"/>
            <a:r>
              <a:rPr lang="en-US" dirty="0"/>
              <a:t>Expert systems are designed to solve complex problems by reasoning about knowledge, represented primarily as IF-THEN rules rather than through conventional procedural </a:t>
            </a:r>
            <a:r>
              <a:rPr lang="en-US" dirty="0" smtClean="0"/>
              <a:t>code</a:t>
            </a:r>
          </a:p>
          <a:p>
            <a:pPr marL="342900" lvl="1" indent="-342900"/>
            <a:r>
              <a:rPr lang="en-US" smtClean="0"/>
              <a:t>Expert </a:t>
            </a:r>
            <a:r>
              <a:rPr lang="en-US" dirty="0" smtClean="0"/>
              <a:t>systems model human knowledge as a set of rules that collectively are called the knowledge </a:t>
            </a:r>
            <a:r>
              <a:rPr lang="en-US" smtClean="0"/>
              <a:t>base.</a:t>
            </a:r>
            <a:endParaRPr lang="en-US" dirty="0"/>
          </a:p>
          <a:p>
            <a:endParaRPr lang="en-US" dirty="0">
              <a:solidFill>
                <a:srgbClr val="000000"/>
              </a:solidFill>
            </a:endParaRPr>
          </a:p>
        </p:txBody>
      </p:sp>
      <p:pic>
        <p:nvPicPr>
          <p:cNvPr id="5" name="Audio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2604184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a:t>
            </a:r>
            <a:endParaRPr lang="en-US" dirty="0"/>
          </a:p>
        </p:txBody>
      </p:sp>
      <p:sp>
        <p:nvSpPr>
          <p:cNvPr id="3" name="Content Placeholder 2"/>
          <p:cNvSpPr>
            <a:spLocks noGrp="1"/>
          </p:cNvSpPr>
          <p:nvPr>
            <p:ph idx="1"/>
          </p:nvPr>
        </p:nvSpPr>
        <p:spPr>
          <a:xfrm>
            <a:off x="677334" y="1352551"/>
            <a:ext cx="8596668" cy="5295900"/>
          </a:xfrm>
        </p:spPr>
        <p:txBody>
          <a:bodyPr>
            <a:normAutofit/>
          </a:bodyPr>
          <a:lstStyle/>
          <a:p>
            <a:r>
              <a:rPr lang="en-US" dirty="0"/>
              <a:t>The first expert systems were created in the 1970s and then proliferated in the 1980s</a:t>
            </a:r>
            <a:r>
              <a:rPr lang="en-US" dirty="0" smtClean="0"/>
              <a:t>.</a:t>
            </a:r>
            <a:r>
              <a:rPr lang="en-US" baseline="30000" dirty="0" smtClean="0"/>
              <a:t> </a:t>
            </a:r>
            <a:r>
              <a:rPr lang="en-US" dirty="0" smtClean="0"/>
              <a:t>Expert </a:t>
            </a:r>
            <a:r>
              <a:rPr lang="en-US" dirty="0"/>
              <a:t>systems were among the first truly successful forms of </a:t>
            </a:r>
            <a:r>
              <a:rPr lang="en-US" dirty="0" smtClean="0">
                <a:solidFill>
                  <a:schemeClr val="tx1"/>
                </a:solidFill>
              </a:rPr>
              <a:t>AI</a:t>
            </a:r>
            <a:r>
              <a:rPr lang="en-US" dirty="0" smtClean="0"/>
              <a:t> </a:t>
            </a:r>
            <a:r>
              <a:rPr lang="en-US" dirty="0"/>
              <a:t>software</a:t>
            </a:r>
            <a:r>
              <a:rPr lang="en-US" dirty="0" smtClean="0"/>
              <a:t>.</a:t>
            </a:r>
          </a:p>
          <a:p>
            <a:r>
              <a:rPr lang="en-US" baseline="30000" dirty="0" smtClean="0"/>
              <a:t> </a:t>
            </a:r>
            <a:r>
              <a:rPr lang="en-US" dirty="0" smtClean="0"/>
              <a:t>An </a:t>
            </a:r>
            <a:r>
              <a:rPr lang="en-US" dirty="0"/>
              <a:t>expert system is divided into two sub-systems: the </a:t>
            </a:r>
            <a:r>
              <a:rPr lang="en-US" dirty="0" smtClean="0"/>
              <a:t>inference engine and </a:t>
            </a:r>
            <a:r>
              <a:rPr lang="en-US" dirty="0"/>
              <a:t>the </a:t>
            </a:r>
            <a:r>
              <a:rPr lang="en-US" dirty="0" smtClean="0"/>
              <a:t>knowledge base. </a:t>
            </a:r>
          </a:p>
          <a:p>
            <a:pPr lvl="1"/>
            <a:r>
              <a:rPr lang="en-US" dirty="0" smtClean="0"/>
              <a:t>The </a:t>
            </a:r>
            <a:r>
              <a:rPr lang="en-US" dirty="0"/>
              <a:t>knowledge base represents facts about the world and rules. </a:t>
            </a:r>
            <a:endParaRPr lang="en-US" dirty="0" smtClean="0"/>
          </a:p>
          <a:p>
            <a:pPr lvl="1"/>
            <a:r>
              <a:rPr lang="en-US" dirty="0" smtClean="0"/>
              <a:t>The </a:t>
            </a:r>
            <a:r>
              <a:rPr lang="en-US" dirty="0"/>
              <a:t>inference engine applies the rules to the known facts to deduce new facts. Inference engines can also include explanation and debugging capabilities</a:t>
            </a:r>
          </a:p>
          <a:p>
            <a:r>
              <a:rPr lang="en-US" dirty="0" smtClean="0"/>
              <a:t>An expert system utilizes two methods of formulating a conclusion, with forward chaining or backward chaining</a:t>
            </a:r>
          </a:p>
          <a:p>
            <a:pPr lvl="1"/>
            <a:r>
              <a:rPr lang="en-US" dirty="0" smtClean="0"/>
              <a:t>Forward chaining begins with the information entered by the user and searches the rule base.</a:t>
            </a:r>
          </a:p>
          <a:p>
            <a:pPr lvl="1"/>
            <a:r>
              <a:rPr lang="en-US" dirty="0" smtClean="0"/>
              <a:t>Backward chaining starts with a hypothesis searching the rule base and proceeds by asking the user questions about the selected facts until the hypothesis is either confirmed or disproved.</a:t>
            </a:r>
            <a:endParaRPr lang="en-US" dirty="0"/>
          </a:p>
        </p:txBody>
      </p:sp>
      <p:pic>
        <p:nvPicPr>
          <p:cNvPr id="5" name="Audio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848126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Business Application</a:t>
            </a:r>
            <a:endParaRPr lang="en-US" dirty="0"/>
          </a:p>
        </p:txBody>
      </p:sp>
      <p:sp>
        <p:nvSpPr>
          <p:cNvPr id="3" name="Content Placeholder 2"/>
          <p:cNvSpPr>
            <a:spLocks noGrp="1"/>
          </p:cNvSpPr>
          <p:nvPr>
            <p:ph idx="1"/>
          </p:nvPr>
        </p:nvSpPr>
        <p:spPr>
          <a:xfrm>
            <a:off x="677334" y="1466850"/>
            <a:ext cx="8596668" cy="5086349"/>
          </a:xfrm>
        </p:spPr>
        <p:txBody>
          <a:bodyPr>
            <a:normAutofit lnSpcReduction="10000"/>
          </a:bodyPr>
          <a:lstStyle/>
          <a:p>
            <a:r>
              <a:rPr lang="en-US" dirty="0" smtClean="0"/>
              <a:t>How is it useful?</a:t>
            </a:r>
          </a:p>
          <a:p>
            <a:pPr lvl="1"/>
            <a:r>
              <a:rPr lang="en-US" dirty="0" smtClean="0"/>
              <a:t>Just as a business uses Information systems gain a competitive edge with descriptive knowledge, businesses use expert systems gain a competitive edge with reasoning knowledge.</a:t>
            </a:r>
          </a:p>
          <a:p>
            <a:r>
              <a:rPr lang="en-US" dirty="0" smtClean="0"/>
              <a:t>If applied to a engineering firm for example, because of its </a:t>
            </a:r>
            <a:r>
              <a:rPr lang="en-US" dirty="0" err="1" smtClean="0"/>
              <a:t>effecient</a:t>
            </a:r>
            <a:r>
              <a:rPr lang="en-US" dirty="0" smtClean="0"/>
              <a:t> </a:t>
            </a:r>
            <a:r>
              <a:rPr lang="en-US" dirty="0"/>
              <a:t>productivity</a:t>
            </a:r>
            <a:r>
              <a:rPr lang="en-US" dirty="0" smtClean="0"/>
              <a:t>, it may reduce </a:t>
            </a:r>
            <a:r>
              <a:rPr lang="en-US" dirty="0"/>
              <a:t>its staff requirements from five engineers to a 1.5 </a:t>
            </a:r>
            <a:r>
              <a:rPr lang="en-US" dirty="0" smtClean="0"/>
              <a:t>equivalent. This is done by </a:t>
            </a:r>
            <a:r>
              <a:rPr lang="en-US" dirty="0"/>
              <a:t>using an expert system to customize machine </a:t>
            </a:r>
            <a:r>
              <a:rPr lang="en-US" dirty="0" smtClean="0"/>
              <a:t>specifications, therefore requiring less workers/engineers.</a:t>
            </a:r>
          </a:p>
          <a:p>
            <a:r>
              <a:rPr lang="en-US" dirty="0" smtClean="0"/>
              <a:t>Commonly, expert systems are able to replace medical experts from generating reports and analyzing the data. This also greatly reduces the time it takes to give the expert or Doctor the </a:t>
            </a:r>
            <a:r>
              <a:rPr lang="en-US" dirty="0" err="1" smtClean="0"/>
              <a:t>conclusionary</a:t>
            </a:r>
            <a:r>
              <a:rPr lang="en-US" dirty="0" smtClean="0"/>
              <a:t> analysis.</a:t>
            </a:r>
          </a:p>
          <a:p>
            <a:r>
              <a:rPr lang="en-US" dirty="0" smtClean="0">
                <a:solidFill>
                  <a:schemeClr val="tx1"/>
                </a:solidFill>
              </a:rPr>
              <a:t>The question becomes, is it more beneficial for your business in the long run?</a:t>
            </a:r>
          </a:p>
          <a:p>
            <a:pPr lvl="1"/>
            <a:r>
              <a:rPr lang="en-US" dirty="0" smtClean="0">
                <a:solidFill>
                  <a:schemeClr val="tx1"/>
                </a:solidFill>
              </a:rPr>
              <a:t>Depends on the market for what you are producing</a:t>
            </a:r>
          </a:p>
          <a:p>
            <a:pPr lvl="1"/>
            <a:r>
              <a:rPr lang="en-US" dirty="0" smtClean="0">
                <a:solidFill>
                  <a:schemeClr val="tx1"/>
                </a:solidFill>
              </a:rPr>
              <a:t>Depends on the your businesses sustainability for debt</a:t>
            </a:r>
          </a:p>
          <a:p>
            <a:r>
              <a:rPr lang="en-US" dirty="0" smtClean="0">
                <a:solidFill>
                  <a:schemeClr val="tx1"/>
                </a:solidFill>
              </a:rPr>
              <a:t>This will help you decide, lets take a look at some benefits &amp; costs…</a:t>
            </a:r>
            <a:r>
              <a:rPr lang="en-US" dirty="0">
                <a:solidFill>
                  <a:srgbClr val="000000"/>
                </a:solidFill>
              </a:rPr>
              <a:t/>
            </a:r>
            <a:br>
              <a:rPr lang="en-US" dirty="0">
                <a:solidFill>
                  <a:srgbClr val="000000"/>
                </a:solidFill>
              </a:rPr>
            </a:br>
            <a:endParaRPr lang="en-US" dirty="0">
              <a:solidFill>
                <a:srgbClr val="000000"/>
              </a:solidFill>
            </a:endParaRPr>
          </a:p>
          <a:p>
            <a:endParaRPr lang="en-US" dirty="0"/>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4082932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Benefits</a:t>
            </a:r>
            <a:endParaRPr lang="en-US" dirty="0"/>
          </a:p>
        </p:txBody>
      </p:sp>
      <p:sp>
        <p:nvSpPr>
          <p:cNvPr id="3" name="Content Placeholder 2"/>
          <p:cNvSpPr>
            <a:spLocks noGrp="1"/>
          </p:cNvSpPr>
          <p:nvPr>
            <p:ph idx="1"/>
          </p:nvPr>
        </p:nvSpPr>
        <p:spPr>
          <a:xfrm>
            <a:off x="677334" y="1476375"/>
            <a:ext cx="8596668" cy="4564988"/>
          </a:xfrm>
        </p:spPr>
        <p:txBody>
          <a:bodyPr>
            <a:normAutofit/>
          </a:bodyPr>
          <a:lstStyle/>
          <a:p>
            <a:r>
              <a:rPr lang="en-US" dirty="0" smtClean="0"/>
              <a:t>Direct</a:t>
            </a:r>
          </a:p>
          <a:p>
            <a:pPr lvl="1"/>
            <a:r>
              <a:rPr lang="en-US" dirty="0" smtClean="0"/>
              <a:t>Reduces staff, management, etc.</a:t>
            </a:r>
          </a:p>
          <a:p>
            <a:pPr lvl="1"/>
            <a:r>
              <a:rPr lang="en-US" dirty="0" smtClean="0"/>
              <a:t>Reduces a large proportion of expert needs as well</a:t>
            </a:r>
          </a:p>
          <a:p>
            <a:pPr lvl="1"/>
            <a:r>
              <a:rPr lang="en-US" dirty="0" smtClean="0"/>
              <a:t>Transfer of expertise through digital communication to remote locations</a:t>
            </a:r>
          </a:p>
          <a:p>
            <a:pPr lvl="1"/>
            <a:endParaRPr lang="en-US" dirty="0" smtClean="0"/>
          </a:p>
          <a:p>
            <a:r>
              <a:rPr lang="en-US" dirty="0" smtClean="0"/>
              <a:t>Indirect</a:t>
            </a:r>
          </a:p>
          <a:p>
            <a:pPr lvl="1"/>
            <a:r>
              <a:rPr lang="en-US" dirty="0" smtClean="0"/>
              <a:t>Improved managerial functions</a:t>
            </a:r>
          </a:p>
          <a:p>
            <a:pPr lvl="1"/>
            <a:r>
              <a:rPr lang="en-US" dirty="0" smtClean="0"/>
              <a:t>Reduce production downtime</a:t>
            </a:r>
          </a:p>
          <a:p>
            <a:pPr lvl="1"/>
            <a:r>
              <a:rPr lang="en-US" dirty="0" smtClean="0"/>
              <a:t>Increase output and quality</a:t>
            </a:r>
          </a:p>
          <a:p>
            <a:r>
              <a:rPr lang="en-US" dirty="0" smtClean="0"/>
              <a:t>Overall, the benefit of having expert systems can save your business thousands, millions or quite possibly even billions of dollars in the long run.</a:t>
            </a:r>
          </a:p>
          <a:p>
            <a:r>
              <a:rPr lang="en-US" dirty="0" smtClean="0"/>
              <a:t>Now lets take a look at some costs of having expert systems..</a:t>
            </a:r>
            <a:endParaRPr lang="en-US" dirty="0"/>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3249648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Costs</a:t>
            </a:r>
            <a:endParaRPr lang="en-US" dirty="0"/>
          </a:p>
        </p:txBody>
      </p:sp>
      <p:sp>
        <p:nvSpPr>
          <p:cNvPr id="3" name="Content Placeholder 2"/>
          <p:cNvSpPr>
            <a:spLocks noGrp="1"/>
          </p:cNvSpPr>
          <p:nvPr>
            <p:ph idx="1"/>
          </p:nvPr>
        </p:nvSpPr>
        <p:spPr>
          <a:xfrm>
            <a:off x="677334" y="1343025"/>
            <a:ext cx="8596668" cy="5153025"/>
          </a:xfrm>
        </p:spPr>
        <p:txBody>
          <a:bodyPr>
            <a:normAutofit/>
          </a:bodyPr>
          <a:lstStyle/>
          <a:p>
            <a:r>
              <a:rPr lang="en-US" dirty="0"/>
              <a:t>Prices for the software development itself range from the low thousands of dollars for a very simple system to millions for a major </a:t>
            </a:r>
            <a:r>
              <a:rPr lang="en-US" dirty="0" smtClean="0"/>
              <a:t>undertaking.</a:t>
            </a:r>
          </a:p>
          <a:p>
            <a:r>
              <a:rPr lang="en-US" dirty="0" smtClean="0">
                <a:solidFill>
                  <a:schemeClr val="tx1"/>
                </a:solidFill>
              </a:rPr>
              <a:t>Why so expensive?</a:t>
            </a:r>
          </a:p>
          <a:p>
            <a:pPr lvl="1"/>
            <a:r>
              <a:rPr lang="en-US" dirty="0" smtClean="0">
                <a:solidFill>
                  <a:schemeClr val="tx1"/>
                </a:solidFill>
              </a:rPr>
              <a:t>Expensive, high powered hardware</a:t>
            </a:r>
          </a:p>
          <a:p>
            <a:pPr lvl="1"/>
            <a:r>
              <a:rPr lang="en-US" dirty="0" smtClean="0">
                <a:solidFill>
                  <a:schemeClr val="tx1"/>
                </a:solidFill>
              </a:rPr>
              <a:t>Frequent programming</a:t>
            </a:r>
          </a:p>
          <a:p>
            <a:pPr lvl="1"/>
            <a:r>
              <a:rPr lang="en-US" dirty="0" smtClean="0">
                <a:solidFill>
                  <a:schemeClr val="tx1"/>
                </a:solidFill>
              </a:rPr>
              <a:t>Frequent maintenance on systems</a:t>
            </a:r>
          </a:p>
          <a:p>
            <a:r>
              <a:rPr lang="en-US" dirty="0" smtClean="0">
                <a:solidFill>
                  <a:schemeClr val="tx1"/>
                </a:solidFill>
              </a:rPr>
              <a:t>Reducing costs</a:t>
            </a:r>
          </a:p>
          <a:p>
            <a:pPr lvl="1"/>
            <a:r>
              <a:rPr lang="en-US" dirty="0"/>
              <a:t>Using an expert shell—a kind of off-the-shelf computer program for building an expert application—is one way to reduce the costs of obtaining an expert system. The expert shell simplifies the expert system by providing preprogrammed modules and a ready-to-use inference engine structure. A number of companies provide expert shells that support business and industrial operations, including those conducted in Internet </a:t>
            </a:r>
            <a:r>
              <a:rPr lang="en-US" dirty="0" smtClean="0"/>
              <a:t>environments.</a:t>
            </a:r>
            <a:endParaRPr lang="en-US" dirty="0"/>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1705607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External links for uses of expert systems</a:t>
            </a:r>
            <a:endParaRPr lang="en-US" dirty="0"/>
          </a:p>
        </p:txBody>
      </p:sp>
      <p:sp>
        <p:nvSpPr>
          <p:cNvPr id="3" name="Content Placeholder 2"/>
          <p:cNvSpPr>
            <a:spLocks noGrp="1"/>
          </p:cNvSpPr>
          <p:nvPr>
            <p:ph idx="1"/>
          </p:nvPr>
        </p:nvSpPr>
        <p:spPr/>
        <p:txBody>
          <a:bodyPr/>
          <a:lstStyle/>
          <a:p>
            <a:r>
              <a:rPr lang="en-US" dirty="0"/>
              <a:t>http://www.sci.brooklyn.cuny.edu/~</a:t>
            </a:r>
            <a:r>
              <a:rPr lang="en-US" dirty="0" smtClean="0"/>
              <a:t>kopec/cis718/fall_2005/00205352.pdf</a:t>
            </a:r>
          </a:p>
          <a:p>
            <a:r>
              <a:rPr lang="en-US" dirty="0" smtClean="0"/>
              <a:t>http</a:t>
            </a:r>
            <a:r>
              <a:rPr lang="en-US" dirty="0"/>
              <a:t>://</a:t>
            </a:r>
            <a:r>
              <a:rPr lang="en-US" dirty="0" smtClean="0"/>
              <a:t>www.referenceforbusiness.com/encyclopedia/Ent-Fac/Expert-Systems.html</a:t>
            </a:r>
          </a:p>
          <a:p>
            <a:r>
              <a:rPr lang="en-US" dirty="0"/>
              <a:t>http://www.i2osig.org/expertsystems.html</a:t>
            </a:r>
            <a:endParaRPr lang="en-US" dirty="0" smtClean="0"/>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3122073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942975"/>
          </a:xfrm>
        </p:spPr>
        <p:txBody>
          <a:bodyPr/>
          <a:lstStyle/>
          <a:p>
            <a:r>
              <a:rPr lang="en-US" dirty="0" smtClean="0"/>
              <a:t>Works Cited</a:t>
            </a:r>
            <a:endParaRPr lang="en-US" dirty="0"/>
          </a:p>
        </p:txBody>
      </p:sp>
      <p:sp>
        <p:nvSpPr>
          <p:cNvPr id="3" name="Content Placeholder 2"/>
          <p:cNvSpPr>
            <a:spLocks noGrp="1"/>
          </p:cNvSpPr>
          <p:nvPr>
            <p:ph idx="1"/>
          </p:nvPr>
        </p:nvSpPr>
        <p:spPr>
          <a:xfrm>
            <a:off x="677334" y="1552575"/>
            <a:ext cx="8596668" cy="4488787"/>
          </a:xfrm>
        </p:spPr>
        <p:txBody>
          <a:bodyPr/>
          <a:lstStyle/>
          <a:p>
            <a:r>
              <a:rPr lang="en-US" dirty="0"/>
              <a:t>"Business Expert Systems--Gaining A Competitive Edge." </a:t>
            </a:r>
            <a:r>
              <a:rPr lang="en-US" i="1" dirty="0"/>
              <a:t>Business Expert Systems--Gaining A Competitive Edge</a:t>
            </a:r>
            <a:r>
              <a:rPr lang="en-US" dirty="0"/>
              <a:t>, 2013. Web. 01 Dec 2013. &lt;http://www.sci.brooklyn.cuny.edu/~kopec/cis718/fall_2005/00205352.pdf&gt;.</a:t>
            </a:r>
          </a:p>
          <a:p>
            <a:r>
              <a:rPr lang="en-US" dirty="0"/>
              <a:t>"Expert Systems." </a:t>
            </a:r>
            <a:r>
              <a:rPr lang="en-US" i="1" dirty="0"/>
              <a:t>I2osig.org</a:t>
            </a:r>
            <a:r>
              <a:rPr lang="en-US" dirty="0"/>
              <a:t>, 2013. Web. 01 Dec 2013. &lt;http://www.i2osig.org/expertsystems.html&gt;.</a:t>
            </a:r>
          </a:p>
          <a:p>
            <a:r>
              <a:rPr lang="en-US" dirty="0" err="1"/>
              <a:t>Laudon</a:t>
            </a:r>
            <a:r>
              <a:rPr lang="en-US" dirty="0"/>
              <a:t>, Kenneth C and Jane Price </a:t>
            </a:r>
            <a:r>
              <a:rPr lang="en-US" dirty="0" err="1"/>
              <a:t>Laudon</a:t>
            </a:r>
            <a:r>
              <a:rPr lang="en-US" dirty="0"/>
              <a:t>. </a:t>
            </a:r>
            <a:r>
              <a:rPr lang="en-US" i="1" dirty="0"/>
              <a:t>Management information systems</a:t>
            </a:r>
            <a:r>
              <a:rPr lang="en-US" dirty="0"/>
              <a:t>. Upper Saddle River, N.J.: Prentice Hall, 2002. Print.</a:t>
            </a:r>
          </a:p>
          <a:p>
            <a:r>
              <a:rPr lang="en-US" dirty="0"/>
              <a:t>"Expert Systems - benefits." </a:t>
            </a:r>
            <a:r>
              <a:rPr lang="en-US" i="1" dirty="0"/>
              <a:t>Referenceforbusiness.com</a:t>
            </a:r>
            <a:r>
              <a:rPr lang="en-US" dirty="0"/>
              <a:t>, 2013. Web. 01 Dec 2013. &lt;http://www.referenceforbusiness.com/encyclopedia/Ent-Fac/Expert-Systems.html</a:t>
            </a:r>
            <a:r>
              <a:rPr lang="en-US" dirty="0" smtClean="0"/>
              <a:t>&gt;.</a:t>
            </a:r>
            <a:endParaRPr lang="en-US" dirty="0"/>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1127460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8C59B386-999D-4CB6-B907-9F3997C027CC}"/>
    </a:ext>
  </a:extLst>
</a:theme>
</file>

<file path=docProps/app.xml><?xml version="1.0" encoding="utf-8"?>
<Properties xmlns="http://schemas.openxmlformats.org/officeDocument/2006/extended-properties" xmlns:vt="http://schemas.openxmlformats.org/officeDocument/2006/docPropsVTypes">
  <Template>Facet</Template>
  <TotalTime>270</TotalTime>
  <Words>624</Words>
  <Application>Microsoft Office PowerPoint</Application>
  <PresentationFormat>Widescreen</PresentationFormat>
  <Paragraphs>58</Paragraphs>
  <Slides>8</Slides>
  <Notes>0</Notes>
  <HiddenSlides>0</HiddenSlides>
  <MMClips>8</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Trebuchet MS</vt:lpstr>
      <vt:lpstr>Wingdings 3</vt:lpstr>
      <vt:lpstr>Facet</vt:lpstr>
      <vt:lpstr>Expert Systems</vt:lpstr>
      <vt:lpstr>Introduction</vt:lpstr>
      <vt:lpstr>Background</vt:lpstr>
      <vt:lpstr>Business Application</vt:lpstr>
      <vt:lpstr>Benefits</vt:lpstr>
      <vt:lpstr>Costs</vt:lpstr>
      <vt:lpstr>External links for uses of expert systems</vt:lpstr>
      <vt:lpstr>Works Cited</vt:lpstr>
    </vt:vector>
  </TitlesOfParts>
  <Company>Hewlett-Packard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Expert Systems</dc:title>
  <dc:creator>Scourlot</dc:creator>
  <cp:lastModifiedBy>Scourlot</cp:lastModifiedBy>
  <cp:revision>12</cp:revision>
  <dcterms:created xsi:type="dcterms:W3CDTF">2013-12-11T03:34:32Z</dcterms:created>
  <dcterms:modified xsi:type="dcterms:W3CDTF">2013-12-11T08:04:56Z</dcterms:modified>
</cp:coreProperties>
</file>